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8686800" cy="11315700"/>
  <p:notesSz cx="86868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3" d="100"/>
          <a:sy n="73" d="100"/>
        </p:scale>
        <p:origin x="3408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002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340" y="2602611"/>
            <a:ext cx="7818120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53.png"/><Relationship Id="rId26" Type="http://schemas.openxmlformats.org/officeDocument/2006/relationships/image" Target="../media/image60.png"/><Relationship Id="rId3" Type="http://schemas.openxmlformats.org/officeDocument/2006/relationships/image" Target="../media/image4.png"/><Relationship Id="rId21" Type="http://schemas.openxmlformats.org/officeDocument/2006/relationships/image" Target="../media/image56.png"/><Relationship Id="rId34" Type="http://schemas.openxmlformats.org/officeDocument/2006/relationships/image" Target="../media/image66.pn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17" Type="http://schemas.openxmlformats.org/officeDocument/2006/relationships/image" Target="../media/image37.png"/><Relationship Id="rId25" Type="http://schemas.openxmlformats.org/officeDocument/2006/relationships/image" Target="../media/image59.png"/><Relationship Id="rId33" Type="http://schemas.openxmlformats.org/officeDocument/2006/relationships/image" Target="../media/image25.png"/><Relationship Id="rId2" Type="http://schemas.openxmlformats.org/officeDocument/2006/relationships/image" Target="../media/image43.png"/><Relationship Id="rId16" Type="http://schemas.openxmlformats.org/officeDocument/2006/relationships/image" Target="../media/image52.png"/><Relationship Id="rId20" Type="http://schemas.openxmlformats.org/officeDocument/2006/relationships/image" Target="../media/image5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24" Type="http://schemas.openxmlformats.org/officeDocument/2006/relationships/image" Target="../media/image58.png"/><Relationship Id="rId32" Type="http://schemas.openxmlformats.org/officeDocument/2006/relationships/image" Target="../media/image65.png"/><Relationship Id="rId5" Type="http://schemas.openxmlformats.org/officeDocument/2006/relationships/image" Target="../media/image45.png"/><Relationship Id="rId15" Type="http://schemas.openxmlformats.org/officeDocument/2006/relationships/image" Target="../media/image7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8.png"/><Relationship Id="rId19" Type="http://schemas.openxmlformats.org/officeDocument/2006/relationships/image" Target="../media/image54.png"/><Relationship Id="rId31" Type="http://schemas.openxmlformats.org/officeDocument/2006/relationships/image" Target="../media/image23.png"/><Relationship Id="rId4" Type="http://schemas.openxmlformats.org/officeDocument/2006/relationships/image" Target="../media/image44.png"/><Relationship Id="rId9" Type="http://schemas.openxmlformats.org/officeDocument/2006/relationships/image" Target="../media/image41.png"/><Relationship Id="rId14" Type="http://schemas.openxmlformats.org/officeDocument/2006/relationships/image" Target="../media/image51.png"/><Relationship Id="rId22" Type="http://schemas.openxmlformats.org/officeDocument/2006/relationships/image" Target="../media/image19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8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74546" y="3853306"/>
          <a:ext cx="6200139" cy="191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533">
                <a:tc>
                  <a:txBody>
                    <a:bodyPr/>
                    <a:lstStyle/>
                    <a:p>
                      <a:pPr marL="25400">
                        <a:lnSpc>
                          <a:spcPts val="1505"/>
                        </a:lnSpc>
                      </a:pPr>
                      <a:r>
                        <a:rPr sz="1400" spc="-470" dirty="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counter 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event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controlled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loops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15"/>
                        </a:lnSpc>
                      </a:pPr>
                      <a:r>
                        <a:rPr sz="1100" spc="-229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50" b="1" spc="-95" dirty="0"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950" b="1" spc="-5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loop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50" b="1" spc="-95" dirty="0">
                          <a:latin typeface="Courier New"/>
                          <a:cs typeface="Courier New"/>
                        </a:rPr>
                        <a:t>do-while</a:t>
                      </a:r>
                      <a:r>
                        <a:rPr sz="950" b="1" spc="-3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loop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229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50" b="1" spc="-10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950" b="1" spc="-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loop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29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nested</a:t>
                      </a:r>
                      <a:r>
                        <a:rPr sz="11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loops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briefly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concept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933">
                <a:tc>
                  <a:txBody>
                    <a:bodyPr/>
                    <a:lstStyle/>
                    <a:p>
                      <a:pPr marL="25400">
                        <a:lnSpc>
                          <a:spcPts val="1490"/>
                        </a:lnSpc>
                      </a:pPr>
                      <a:r>
                        <a:rPr sz="1400" spc="-484" dirty="0">
                          <a:latin typeface="Arial"/>
                          <a:cs typeface="Arial"/>
                        </a:rPr>
                        <a:t>PROCEDURE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5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read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Reading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Assignment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before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coming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0"/>
                        </a:lnSpc>
                      </a:pPr>
                      <a:r>
                        <a:rPr sz="1100" spc="-105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Writing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Assignment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before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coming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100" spc="-8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lab,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labs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assigned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instructor.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165982" y="608317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0198" y="6083172"/>
            <a:ext cx="4403725" cy="0"/>
          </a:xfrm>
          <a:custGeom>
            <a:avLst/>
            <a:gdLst/>
            <a:ahLst/>
            <a:cxnLst/>
            <a:rect l="l" t="t" r="r" b="b"/>
            <a:pathLst>
              <a:path w="4403725">
                <a:moveTo>
                  <a:pt x="0" y="0"/>
                </a:moveTo>
                <a:lnTo>
                  <a:pt x="440347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sz="1400" spc="-4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35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400" spc="-5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ts val="8400"/>
              </a:lnSpc>
            </a:pPr>
            <a:r>
              <a:rPr spc="-2020" dirty="0"/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88335" y="1999233"/>
            <a:ext cx="2544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0" dirty="0">
                <a:latin typeface="Arial"/>
                <a:cs typeface="Arial"/>
              </a:rPr>
              <a:t>Loops </a:t>
            </a:r>
            <a:r>
              <a:rPr sz="3600" spc="-295" dirty="0">
                <a:latin typeface="Arial"/>
                <a:cs typeface="Arial"/>
              </a:rPr>
              <a:t>and</a:t>
            </a:r>
            <a:r>
              <a:rPr sz="3600" spc="-415" dirty="0">
                <a:latin typeface="Arial"/>
                <a:cs typeface="Arial"/>
              </a:rPr>
              <a:t> </a:t>
            </a:r>
            <a:r>
              <a:rPr sz="3600" spc="-240" dirty="0">
                <a:latin typeface="Arial"/>
                <a:cs typeface="Arial"/>
              </a:rPr>
              <a:t>Files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70537" y="5898662"/>
          <a:ext cx="4604384" cy="4046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-75" dirty="0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05"/>
                        </a:lnSpc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Approximate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8745" marR="13716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ion 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740" marR="76835">
                        <a:lnSpc>
                          <a:spcPts val="1190"/>
                        </a:lnSpc>
                      </a:pPr>
                      <a:r>
                        <a:rPr sz="1000" spc="-130" dirty="0">
                          <a:latin typeface="Arial"/>
                          <a:cs typeface="Arial"/>
                        </a:rPr>
                        <a:t>Page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05"/>
                        </a:lnSpc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Check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4455" marR="15430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hen  done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Reading</a:t>
                      </a:r>
                      <a:r>
                        <a:rPr sz="1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10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Writing</a:t>
                      </a:r>
                      <a:r>
                        <a:rPr sz="1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Pre-lab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7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5A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5.1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Working 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spc="-110" dirty="0"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900" spc="-4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Loop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understanding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110"/>
                        </a:lnSpc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spc="-110" dirty="0"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900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loop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8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5.2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Working 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understanding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ts val="1165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ts val="1165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marL="30480">
                        <a:lnSpc>
                          <a:spcPts val="11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do-while</a:t>
                      </a:r>
                      <a:r>
                        <a:rPr sz="900" spc="-2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Loop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160"/>
                        </a:lnSpc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900" spc="-100" dirty="0">
                          <a:latin typeface="Courier New"/>
                          <a:cs typeface="Courier New"/>
                        </a:rPr>
                        <a:t>do-while</a:t>
                      </a:r>
                      <a:r>
                        <a:rPr sz="900" spc="-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loop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7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5B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7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5.3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  <a:spcBef>
                          <a:spcPts val="50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Working 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spc="-11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900" spc="-4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Loop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75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Understanding 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Courier New"/>
                          <a:cs typeface="Courier New"/>
                        </a:rPr>
                        <a:t>for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69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115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loops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965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5.4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0"/>
                        </a:lnSpc>
                      </a:pPr>
                      <a:r>
                        <a:rPr sz="1000" spc="-110" dirty="0">
                          <a:latin typeface="Arial"/>
                          <a:cs typeface="Arial"/>
                        </a:rPr>
                        <a:t>Nested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Loops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160"/>
                        </a:lnSpc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nested </a:t>
                      </a:r>
                      <a:r>
                        <a:rPr sz="900" spc="-10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900" spc="-4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loops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48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5.5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Reading 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Writing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understanding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ts val="1165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ts val="1165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575">
                <a:tc>
                  <a:txBody>
                    <a:bodyPr/>
                    <a:lstStyle/>
                    <a:p>
                      <a:pPr marL="304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File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6995">
                        <a:lnSpc>
                          <a:spcPts val="1160"/>
                        </a:lnSpc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reading 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writing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files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303769" y="9665969"/>
            <a:ext cx="495300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3495" algn="r">
              <a:lnSpc>
                <a:spcPct val="100000"/>
              </a:lnSpc>
              <a:spcBef>
                <a:spcPts val="95"/>
              </a:spcBef>
            </a:pPr>
            <a:r>
              <a:rPr sz="1000" i="1" spc="-100" dirty="0">
                <a:latin typeface="Arial"/>
                <a:cs typeface="Arial"/>
              </a:rPr>
              <a:t>c</a:t>
            </a:r>
            <a:r>
              <a:rPr sz="1000" i="1" spc="-65" dirty="0">
                <a:latin typeface="Arial"/>
                <a:cs typeface="Arial"/>
              </a:rPr>
              <a:t>onti</a:t>
            </a:r>
            <a:r>
              <a:rPr sz="1000" i="1" spc="-80" dirty="0">
                <a:latin typeface="Arial"/>
                <a:cs typeface="Arial"/>
              </a:rPr>
              <a:t>n</a:t>
            </a:r>
            <a:r>
              <a:rPr sz="1000" i="1" spc="-105" dirty="0">
                <a:latin typeface="Arial"/>
                <a:cs typeface="Arial"/>
              </a:rPr>
              <a:t>u</a:t>
            </a:r>
            <a:r>
              <a:rPr sz="1000" i="1" spc="-110" dirty="0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900" spc="-120" dirty="0">
                <a:latin typeface="Arial"/>
                <a:cs typeface="Arial"/>
              </a:rPr>
              <a:t>55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370332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9632315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64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954" y="1093977"/>
            <a:ext cx="15792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758" y="1359154"/>
            <a:ext cx="300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5" dirty="0">
                <a:latin typeface="Arial"/>
                <a:cs typeface="Arial"/>
              </a:rPr>
              <a:t>F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75" dirty="0">
                <a:latin typeface="Arial"/>
                <a:cs typeface="Arial"/>
              </a:rPr>
              <a:t>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3410" y="1682242"/>
            <a:ext cx="5942330" cy="23685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17625" marR="5080" algn="just">
              <a:lnSpc>
                <a:spcPct val="103200"/>
              </a:lnSpc>
              <a:spcBef>
                <a:spcPts val="65"/>
              </a:spcBef>
            </a:pPr>
            <a:r>
              <a:rPr sz="1050" spc="-35" dirty="0">
                <a:latin typeface="Times New Roman"/>
                <a:cs typeface="Times New Roman"/>
              </a:rPr>
              <a:t>So </a:t>
            </a:r>
            <a:r>
              <a:rPr sz="1050" spc="-20" dirty="0">
                <a:latin typeface="Times New Roman"/>
                <a:cs typeface="Times New Roman"/>
              </a:rPr>
              <a:t>far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our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-15" dirty="0">
                <a:latin typeface="Times New Roman"/>
                <a:cs typeface="Times New Roman"/>
              </a:rPr>
              <a:t>come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30" dirty="0">
                <a:latin typeface="Times New Roman"/>
                <a:cs typeface="Times New Roman"/>
              </a:rPr>
              <a:t>keyboard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our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-25" dirty="0">
                <a:latin typeface="Times New Roman"/>
                <a:cs typeface="Times New Roman"/>
              </a:rPr>
              <a:t>has gone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monitor. </a:t>
            </a:r>
            <a:r>
              <a:rPr sz="1050" dirty="0">
                <a:latin typeface="Times New Roman"/>
                <a:cs typeface="Times New Roman"/>
              </a:rPr>
              <a:t>Input, </a:t>
            </a:r>
            <a:r>
              <a:rPr sz="1050" spc="25" dirty="0">
                <a:latin typeface="Times New Roman"/>
                <a:cs typeface="Times New Roman"/>
              </a:rPr>
              <a:t>however,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come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35" dirty="0">
                <a:latin typeface="Times New Roman"/>
                <a:cs typeface="Times New Roman"/>
              </a:rPr>
              <a:t>files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25" dirty="0">
                <a:latin typeface="Times New Roman"/>
                <a:cs typeface="Times New Roman"/>
              </a:rPr>
              <a:t>go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files. </a:t>
            </a:r>
            <a:r>
              <a:rPr sz="1050" spc="-15" dirty="0">
                <a:latin typeface="Times New Roman"/>
                <a:cs typeface="Times New Roman"/>
              </a:rPr>
              <a:t>To </a:t>
            </a:r>
            <a:r>
              <a:rPr sz="1050" spc="55" dirty="0">
                <a:latin typeface="Times New Roman"/>
                <a:cs typeface="Times New Roman"/>
              </a:rPr>
              <a:t>do  </a:t>
            </a:r>
            <a:r>
              <a:rPr sz="1050" spc="-35" dirty="0">
                <a:latin typeface="Times New Roman"/>
                <a:cs typeface="Times New Roman"/>
              </a:rPr>
              <a:t>either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these </a:t>
            </a:r>
            <a:r>
              <a:rPr sz="1050" spc="-40" dirty="0">
                <a:latin typeface="Times New Roman"/>
                <a:cs typeface="Times New Roman"/>
              </a:rPr>
              <a:t>things </a:t>
            </a:r>
            <a:r>
              <a:rPr sz="1050" spc="-55" dirty="0">
                <a:latin typeface="Times New Roman"/>
                <a:cs typeface="Times New Roman"/>
              </a:rPr>
              <a:t>we </a:t>
            </a:r>
            <a:r>
              <a:rPr sz="1050" spc="-35" dirty="0">
                <a:latin typeface="Times New Roman"/>
                <a:cs typeface="Times New Roman"/>
              </a:rPr>
              <a:t>should add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900" spc="-40" dirty="0">
                <a:latin typeface="Courier New"/>
                <a:cs typeface="Courier New"/>
              </a:rPr>
              <a:t>#include &lt;fstream&gt; </a:t>
            </a:r>
            <a:r>
              <a:rPr sz="1050" spc="-10" dirty="0">
                <a:latin typeface="Times New Roman"/>
                <a:cs typeface="Times New Roman"/>
              </a:rPr>
              <a:t>directive </a:t>
            </a:r>
            <a:r>
              <a:rPr sz="1050" spc="-3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head-  </a:t>
            </a:r>
            <a:r>
              <a:rPr sz="1050" spc="-15" dirty="0">
                <a:latin typeface="Times New Roman"/>
                <a:cs typeface="Times New Roman"/>
              </a:rPr>
              <a:t>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allow </a:t>
            </a:r>
            <a:r>
              <a:rPr sz="1050" spc="-35" dirty="0">
                <a:latin typeface="Times New Roman"/>
                <a:cs typeface="Times New Roman"/>
              </a:rPr>
              <a:t>files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created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25" dirty="0">
                <a:latin typeface="Times New Roman"/>
                <a:cs typeface="Times New Roman"/>
              </a:rPr>
              <a:t>accessed.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40" dirty="0">
                <a:latin typeface="Times New Roman"/>
                <a:cs typeface="Times New Roman"/>
              </a:rPr>
              <a:t>file </a:t>
            </a:r>
            <a:r>
              <a:rPr sz="1050" spc="20" dirty="0">
                <a:latin typeface="Times New Roman"/>
                <a:cs typeface="Times New Roman"/>
              </a:rPr>
              <a:t>containing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20" dirty="0">
                <a:latin typeface="Times New Roman"/>
                <a:cs typeface="Times New Roman"/>
              </a:rPr>
              <a:t>to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computer </a:t>
            </a:r>
            <a:r>
              <a:rPr sz="1050" spc="-15" dirty="0">
                <a:latin typeface="Times New Roman"/>
                <a:cs typeface="Times New Roman"/>
              </a:rPr>
              <a:t>should be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900" spc="-20" dirty="0">
                <a:latin typeface="Courier New"/>
                <a:cs typeface="Courier New"/>
              </a:rPr>
              <a:t>ifstream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-15" dirty="0">
                <a:latin typeface="Times New Roman"/>
                <a:cs typeface="Times New Roman"/>
              </a:rPr>
              <a:t>and an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-10" dirty="0">
                <a:latin typeface="Times New Roman"/>
                <a:cs typeface="Times New Roman"/>
              </a:rPr>
              <a:t>file  should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35" dirty="0">
                <a:latin typeface="Times New Roman"/>
                <a:cs typeface="Times New Roman"/>
              </a:rPr>
              <a:t>as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ofstream</a:t>
            </a:r>
            <a:r>
              <a:rPr sz="1050" spc="-1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317625">
              <a:lnSpc>
                <a:spcPct val="100000"/>
              </a:lnSpc>
              <a:spcBef>
                <a:spcPts val="1019"/>
              </a:spcBef>
            </a:pPr>
            <a:r>
              <a:rPr sz="1050" i="1" spc="5" dirty="0">
                <a:latin typeface="Times New Roman"/>
                <a:cs typeface="Times New Roman"/>
              </a:rPr>
              <a:t>Sample </a:t>
            </a:r>
            <a:r>
              <a:rPr sz="1050" i="1" spc="-15" dirty="0">
                <a:latin typeface="Times New Roman"/>
                <a:cs typeface="Times New Roman"/>
              </a:rPr>
              <a:t>Program</a:t>
            </a:r>
            <a:r>
              <a:rPr sz="1050" i="1" spc="60" dirty="0">
                <a:latin typeface="Times New Roman"/>
                <a:cs typeface="Times New Roman"/>
              </a:rPr>
              <a:t> </a:t>
            </a:r>
            <a:r>
              <a:rPr sz="1050" i="1" spc="55" dirty="0">
                <a:latin typeface="Times New Roman"/>
                <a:cs typeface="Times New Roman"/>
              </a:rPr>
              <a:t>5.7</a:t>
            </a:r>
            <a:endParaRPr sz="1050">
              <a:latin typeface="Times New Roman"/>
              <a:cs typeface="Times New Roman"/>
            </a:endParaRPr>
          </a:p>
          <a:p>
            <a:pPr marL="1317625" marR="5715" algn="just">
              <a:lnSpc>
                <a:spcPct val="103299"/>
              </a:lnSpc>
              <a:spcBef>
                <a:spcPts val="595"/>
              </a:spcBef>
            </a:pPr>
            <a:r>
              <a:rPr sz="1050" spc="30" dirty="0">
                <a:latin typeface="Times New Roman"/>
                <a:cs typeface="Times New Roman"/>
              </a:rPr>
              <a:t>Suppose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40" dirty="0">
                <a:latin typeface="Times New Roman"/>
                <a:cs typeface="Times New Roman"/>
              </a:rPr>
              <a:t>file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900" spc="-15" dirty="0">
                <a:latin typeface="Courier New"/>
                <a:cs typeface="Courier New"/>
              </a:rPr>
              <a:t>grades.dat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contains </a:t>
            </a:r>
            <a:r>
              <a:rPr sz="1050" spc="-10" dirty="0">
                <a:latin typeface="Times New Roman"/>
                <a:cs typeface="Times New Roman"/>
              </a:rPr>
              <a:t>three </a:t>
            </a:r>
            <a:r>
              <a:rPr sz="1050" spc="20" dirty="0">
                <a:latin typeface="Times New Roman"/>
                <a:cs typeface="Times New Roman"/>
              </a:rPr>
              <a:t>grades,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want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take </a:t>
            </a:r>
            <a:r>
              <a:rPr sz="1050" spc="-10" dirty="0">
                <a:latin typeface="Times New Roman"/>
                <a:cs typeface="Times New Roman"/>
              </a:rPr>
              <a:t>those </a:t>
            </a:r>
            <a:r>
              <a:rPr sz="1050" spc="25" dirty="0">
                <a:latin typeface="Times New Roman"/>
                <a:cs typeface="Times New Roman"/>
              </a:rPr>
              <a:t>grades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-5" dirty="0">
                <a:latin typeface="Times New Roman"/>
                <a:cs typeface="Times New Roman"/>
              </a:rPr>
              <a:t>them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file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900" spc="-20" dirty="0">
                <a:latin typeface="Courier New"/>
                <a:cs typeface="Courier New"/>
              </a:rPr>
              <a:t>final-  grade.out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following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25" dirty="0">
                <a:latin typeface="Times New Roman"/>
                <a:cs typeface="Times New Roman"/>
              </a:rPr>
              <a:t>shows </a:t>
            </a:r>
            <a:r>
              <a:rPr sz="1050" spc="-15" dirty="0">
                <a:latin typeface="Times New Roman"/>
                <a:cs typeface="Times New Roman"/>
              </a:rPr>
              <a:t>how this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5" dirty="0">
                <a:latin typeface="Times New Roman"/>
                <a:cs typeface="Times New Roman"/>
              </a:rPr>
              <a:t>done </a:t>
            </a:r>
            <a:r>
              <a:rPr sz="1050" spc="-25" dirty="0">
                <a:latin typeface="Times New Roman"/>
                <a:cs typeface="Times New Roman"/>
              </a:rPr>
              <a:t>in</a:t>
            </a:r>
            <a:r>
              <a:rPr sz="1050" spc="35" dirty="0">
                <a:latin typeface="Times New Roman"/>
                <a:cs typeface="Times New Roman"/>
              </a:rPr>
              <a:t> C++.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94627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&lt;fstream&gt; 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statement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needed </a:t>
            </a:r>
            <a:r>
              <a:rPr sz="900" spc="-10" dirty="0">
                <a:latin typeface="Courier New"/>
                <a:cs typeface="Courier New"/>
              </a:rPr>
              <a:t>to use </a:t>
            </a:r>
            <a:r>
              <a:rPr sz="900" spc="-15" dirty="0">
                <a:latin typeface="Courier New"/>
                <a:cs typeface="Courier New"/>
              </a:rPr>
              <a:t>files  using namespace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0445" y="4381627"/>
            <a:ext cx="2162810" cy="46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5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85"/>
              </a:spcBef>
            </a:pPr>
            <a:r>
              <a:rPr sz="900" spc="-15" dirty="0">
                <a:latin typeface="Courier New"/>
                <a:cs typeface="Courier New"/>
              </a:rPr>
              <a:t>float grade1, grade2,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grade3;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634" y="4684903"/>
            <a:ext cx="2228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defines </a:t>
            </a:r>
            <a:r>
              <a:rPr sz="900" dirty="0">
                <a:latin typeface="Courier New"/>
                <a:cs typeface="Courier New"/>
              </a:rPr>
              <a:t>3 </a:t>
            </a: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variables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7522" y="4969890"/>
            <a:ext cx="1228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ifstream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dataFile;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8727" y="4940934"/>
            <a:ext cx="2828925" cy="688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defines an input file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stream.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dataFile </a:t>
            </a:r>
            <a:r>
              <a:rPr sz="900" spc="-10" dirty="0">
                <a:latin typeface="Courier New"/>
                <a:cs typeface="Courier New"/>
              </a:rPr>
              <a:t>is the </a:t>
            </a:r>
            <a:r>
              <a:rPr sz="900" spc="-15" dirty="0">
                <a:latin typeface="Courier New"/>
                <a:cs typeface="Courier New"/>
              </a:rPr>
              <a:t>"internal" </a:t>
            </a:r>
            <a:r>
              <a:rPr sz="900" spc="-10" dirty="0">
                <a:latin typeface="Courier New"/>
                <a:cs typeface="Courier New"/>
              </a:rPr>
              <a:t>name </a:t>
            </a:r>
            <a:r>
              <a:rPr sz="900" spc="-15" dirty="0">
                <a:latin typeface="Courier New"/>
                <a:cs typeface="Courier New"/>
              </a:rPr>
              <a:t>that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used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program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accessing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file.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4766" y="5795898"/>
            <a:ext cx="1161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ofstream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outFile;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8727" y="5766688"/>
            <a:ext cx="2763520" cy="6877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defines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output file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stream.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outFile </a:t>
            </a:r>
            <a:r>
              <a:rPr sz="900" spc="-10" dirty="0">
                <a:latin typeface="Courier New"/>
                <a:cs typeface="Courier New"/>
              </a:rPr>
              <a:t>is the </a:t>
            </a:r>
            <a:r>
              <a:rPr sz="900" spc="-15" dirty="0">
                <a:latin typeface="Courier New"/>
                <a:cs typeface="Courier New"/>
              </a:rPr>
              <a:t>"internal" </a:t>
            </a:r>
            <a:r>
              <a:rPr sz="900" spc="-10" dirty="0">
                <a:latin typeface="Courier New"/>
                <a:cs typeface="Courier New"/>
              </a:rPr>
              <a:t>name </a:t>
            </a:r>
            <a:r>
              <a:rPr sz="900" spc="-15" dirty="0">
                <a:latin typeface="Courier New"/>
                <a:cs typeface="Courier New"/>
              </a:rPr>
              <a:t>that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used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program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accessing</a:t>
            </a:r>
            <a:r>
              <a:rPr sz="900" spc="-2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output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file.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598" y="6620636"/>
            <a:ext cx="2032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outFile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showpoint;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4822" y="6591680"/>
            <a:ext cx="279082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These </a:t>
            </a:r>
            <a:r>
              <a:rPr sz="900" spc="-10" dirty="0">
                <a:latin typeface="Courier New"/>
                <a:cs typeface="Courier New"/>
              </a:rPr>
              <a:t>can be </a:t>
            </a:r>
            <a:r>
              <a:rPr sz="900" spc="-15" dirty="0">
                <a:latin typeface="Courier New"/>
                <a:cs typeface="Courier New"/>
              </a:rPr>
              <a:t>used with output files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well </a:t>
            </a:r>
            <a:r>
              <a:rPr sz="900" spc="-10" dirty="0">
                <a:latin typeface="Courier New"/>
                <a:cs typeface="Courier New"/>
              </a:rPr>
              <a:t>as </a:t>
            </a:r>
            <a:r>
              <a:rPr sz="900" spc="-15" dirty="0">
                <a:latin typeface="Courier New"/>
                <a:cs typeface="Courier New"/>
              </a:rPr>
              <a:t>with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cout.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750822" y="7149303"/>
          <a:ext cx="537464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036">
                <a:tc>
                  <a:txBody>
                    <a:bodyPr/>
                    <a:lstStyle/>
                    <a:p>
                      <a:pPr marL="127000">
                        <a:lnSpc>
                          <a:spcPts val="93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dataFile.open("grades.dat");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93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93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This ties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internal name,</a:t>
                      </a:r>
                      <a:r>
                        <a:rPr sz="900" spc="-1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dataFile,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07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to 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actual file,</a:t>
                      </a:r>
                      <a:r>
                        <a:rPr sz="900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grades.dat.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outFile.open("finalgrade.out");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This ties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internal name, outFile,</a:t>
                      </a:r>
                      <a:r>
                        <a:rPr sz="900" spc="-1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to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actual file,</a:t>
                      </a:r>
                      <a:r>
                        <a:rPr sz="9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finalgrade.out.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dataFile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&gt;&gt;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grade1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900" spc="-1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grade2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This reads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values from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900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file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988">
                <a:tc>
                  <a:txBody>
                    <a:bodyPr/>
                    <a:lstStyle/>
                    <a:p>
                      <a:pPr marL="725805">
                        <a:lnSpc>
                          <a:spcPts val="1065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grade3;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65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06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into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variables.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038727" y="8574785"/>
            <a:ext cx="291147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2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These </a:t>
            </a:r>
            <a:r>
              <a:rPr sz="900" dirty="0">
                <a:latin typeface="Courier New"/>
                <a:cs typeface="Courier New"/>
              </a:rPr>
              <a:t>3 </a:t>
            </a:r>
            <a:r>
              <a:rPr sz="900" spc="-15" dirty="0">
                <a:latin typeface="Courier New"/>
                <a:cs typeface="Courier New"/>
              </a:rPr>
              <a:t>lines write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values stored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dirty="0">
                <a:latin typeface="Courier New"/>
                <a:cs typeface="Courier New"/>
              </a:rPr>
              <a:t>3 </a:t>
            </a:r>
            <a:r>
              <a:rPr sz="900" spc="-15" dirty="0">
                <a:latin typeface="Courier New"/>
                <a:cs typeface="Courier New"/>
              </a:rPr>
              <a:t>variables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output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file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598" y="8574785"/>
            <a:ext cx="1763395" cy="52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105"/>
              </a:spcBef>
            </a:pPr>
            <a:r>
              <a:rPr sz="900" spc="-15" dirty="0">
                <a:latin typeface="Courier New"/>
                <a:cs typeface="Courier New"/>
              </a:rPr>
              <a:t>outFile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grade1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outFile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grade2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outFile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grade3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3954" y="9234678"/>
            <a:ext cx="824230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85102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6586219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7522844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10551159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7321" y="1220470"/>
            <a:ext cx="150177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15" dirty="0">
                <a:latin typeface="Times New Roman"/>
                <a:cs typeface="Times New Roman"/>
              </a:rPr>
              <a:t>Reading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3800" y="582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sz="900" spc="-120" dirty="0">
                <a:latin typeface="Arial"/>
                <a:cs typeface="Arial"/>
              </a:rPr>
              <a:t>65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1564894"/>
            <a:ext cx="1802130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90" dirty="0">
                <a:latin typeface="Arial"/>
                <a:cs typeface="Arial"/>
              </a:rPr>
              <a:t>P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75" dirty="0">
                <a:latin typeface="Arial"/>
                <a:cs typeface="Arial"/>
              </a:rPr>
              <a:t>-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375" dirty="0">
                <a:latin typeface="Arial"/>
                <a:cs typeface="Arial"/>
              </a:rPr>
              <a:t>LA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450" dirty="0">
                <a:latin typeface="Arial"/>
                <a:cs typeface="Arial"/>
              </a:rPr>
              <a:t>B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675" dirty="0">
                <a:latin typeface="Arial"/>
                <a:cs typeface="Arial"/>
              </a:rPr>
              <a:t>W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M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spc="-60" dirty="0">
                <a:latin typeface="Arial"/>
                <a:cs typeface="Arial"/>
              </a:rPr>
              <a:t>Fill-in-the-Blank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6300596"/>
            <a:ext cx="6388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5" dirty="0">
                <a:latin typeface="Arial"/>
                <a:cs typeface="Arial"/>
              </a:rPr>
              <a:t>L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O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360" dirty="0">
                <a:latin typeface="Arial"/>
                <a:cs typeface="Arial"/>
              </a:rPr>
              <a:t>5</a:t>
            </a:r>
            <a:r>
              <a:rPr sz="1400" spc="-340" dirty="0">
                <a:latin typeface="Arial"/>
                <a:cs typeface="Arial"/>
              </a:rPr>
              <a:t> </a:t>
            </a:r>
            <a:r>
              <a:rPr sz="1400" spc="-5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9735" y="2166263"/>
            <a:ext cx="4513580" cy="42525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39395" indent="-17970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240029" algn="l"/>
                <a:tab pos="3873500" algn="l"/>
              </a:tabLst>
            </a:pPr>
            <a:r>
              <a:rPr sz="1050" spc="-45" dirty="0">
                <a:latin typeface="Times New Roman"/>
                <a:cs typeface="Times New Roman"/>
              </a:rPr>
              <a:t>A  </a:t>
            </a:r>
            <a:r>
              <a:rPr sz="1050" spc="-20" dirty="0">
                <a:latin typeface="Times New Roman"/>
                <a:cs typeface="Times New Roman"/>
              </a:rPr>
              <a:t>block   </a:t>
            </a:r>
            <a:r>
              <a:rPr sz="1050" dirty="0">
                <a:latin typeface="Times New Roman"/>
                <a:cs typeface="Times New Roman"/>
              </a:rPr>
              <a:t>of  </a:t>
            </a:r>
            <a:r>
              <a:rPr sz="1050" spc="-15" dirty="0">
                <a:latin typeface="Times New Roman"/>
                <a:cs typeface="Times New Roman"/>
              </a:rPr>
              <a:t>code  </a:t>
            </a:r>
            <a:r>
              <a:rPr sz="1050" spc="-5" dirty="0">
                <a:latin typeface="Times New Roman"/>
                <a:cs typeface="Times New Roman"/>
              </a:rPr>
              <a:t>that  </a:t>
            </a:r>
            <a:r>
              <a:rPr sz="1050" spc="30" dirty="0">
                <a:latin typeface="Times New Roman"/>
                <a:cs typeface="Times New Roman"/>
              </a:rPr>
              <a:t>repeats </a:t>
            </a:r>
            <a:r>
              <a:rPr sz="1050" spc="-20" dirty="0">
                <a:latin typeface="Times New Roman"/>
                <a:cs typeface="Times New Roman"/>
              </a:rPr>
              <a:t>forever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called</a:t>
            </a: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1300" marR="160655" indent="-181610">
              <a:lnSpc>
                <a:spcPct val="103800"/>
              </a:lnSpc>
              <a:spcBef>
                <a:spcPts val="285"/>
              </a:spcBef>
              <a:buAutoNum type="arabicPeriod"/>
              <a:tabLst>
                <a:tab pos="240029" algn="l"/>
                <a:tab pos="2019935" algn="l"/>
              </a:tabLst>
            </a:pPr>
            <a:r>
              <a:rPr sz="1050" spc="-10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keep </a:t>
            </a:r>
            <a:r>
              <a:rPr sz="1050" spc="-20" dirty="0">
                <a:latin typeface="Times New Roman"/>
                <a:cs typeface="Times New Roman"/>
              </a:rPr>
              <a:t>track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times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particular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repeated, </a:t>
            </a:r>
            <a:r>
              <a:rPr sz="1050" spc="55" dirty="0">
                <a:latin typeface="Times New Roman"/>
                <a:cs typeface="Times New Roman"/>
              </a:rPr>
              <a:t>one 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use 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a(n)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39395" indent="-17970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40029" algn="l"/>
              </a:tabLst>
            </a:pPr>
            <a:r>
              <a:rPr sz="1050" spc="-15" dirty="0">
                <a:latin typeface="Times New Roman"/>
                <a:cs typeface="Times New Roman"/>
              </a:rPr>
              <a:t>An event </a:t>
            </a:r>
            <a:r>
              <a:rPr sz="1050" spc="20" dirty="0">
                <a:latin typeface="Times New Roman"/>
                <a:cs typeface="Times New Roman"/>
              </a:rPr>
              <a:t>controlled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always </a:t>
            </a:r>
            <a:r>
              <a:rPr sz="1050" spc="40" dirty="0">
                <a:latin typeface="Times New Roman"/>
                <a:cs typeface="Times New Roman"/>
              </a:rPr>
              <a:t>executed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30" dirty="0">
                <a:latin typeface="Times New Roman"/>
                <a:cs typeface="Times New Roman"/>
              </a:rPr>
              <a:t>least </a:t>
            </a:r>
            <a:r>
              <a:rPr sz="1050" spc="-15" dirty="0">
                <a:latin typeface="Times New Roman"/>
                <a:cs typeface="Times New Roman"/>
              </a:rPr>
              <a:t>once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  <a:tabLst>
                <a:tab pos="1231265" algn="l"/>
              </a:tabLst>
            </a:pPr>
            <a:r>
              <a:rPr sz="105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1300" marR="6350" indent="-181610">
              <a:lnSpc>
                <a:spcPct val="103800"/>
              </a:lnSpc>
              <a:spcBef>
                <a:spcPts val="275"/>
              </a:spcBef>
              <a:buAutoNum type="arabicPeriod" startAt="4"/>
              <a:tabLst>
                <a:tab pos="240029" algn="l"/>
                <a:tab pos="1486535" algn="l"/>
              </a:tabLst>
            </a:pPr>
            <a:r>
              <a:rPr sz="1050" spc="-15" dirty="0">
                <a:latin typeface="Times New Roman"/>
                <a:cs typeface="Times New Roman"/>
              </a:rPr>
              <a:t>An event </a:t>
            </a:r>
            <a:r>
              <a:rPr sz="1050" spc="20" dirty="0">
                <a:latin typeface="Times New Roman"/>
                <a:cs typeface="Times New Roman"/>
              </a:rPr>
              <a:t>controlled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35" dirty="0">
                <a:latin typeface="Times New Roman"/>
                <a:cs typeface="Times New Roman"/>
              </a:rPr>
              <a:t>guaranteed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execute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25" dirty="0">
                <a:latin typeface="Times New Roman"/>
                <a:cs typeface="Times New Roman"/>
              </a:rPr>
              <a:t>least </a:t>
            </a:r>
            <a:r>
              <a:rPr sz="1050" spc="-15" dirty="0">
                <a:latin typeface="Times New Roman"/>
                <a:cs typeface="Times New Roman"/>
              </a:rPr>
              <a:t>once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39395" indent="-179705">
              <a:lnSpc>
                <a:spcPct val="100000"/>
              </a:lnSpc>
              <a:spcBef>
                <a:spcPts val="350"/>
              </a:spcBef>
              <a:buAutoNum type="arabicPeriod" startAt="4"/>
              <a:tabLst>
                <a:tab pos="240029" algn="l"/>
              </a:tabLst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conditional </a:t>
            </a:r>
            <a:r>
              <a:rPr sz="900" spc="-15" dirty="0">
                <a:latin typeface="Courier New"/>
                <a:cs typeface="Courier New"/>
              </a:rPr>
              <a:t>if(++number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30" dirty="0">
                <a:latin typeface="Courier New"/>
                <a:cs typeface="Courier New"/>
              </a:rPr>
              <a:t>9)</a:t>
            </a:r>
            <a:r>
              <a:rPr sz="1050" spc="-30" dirty="0">
                <a:latin typeface="Times New Roman"/>
                <a:cs typeface="Times New Roman"/>
              </a:rPr>
              <a:t>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comparison </a:t>
            </a:r>
            <a:r>
              <a:rPr sz="900" spc="-20" dirty="0">
                <a:latin typeface="Courier New"/>
                <a:cs typeface="Courier New"/>
              </a:rPr>
              <a:t>number </a:t>
            </a:r>
            <a:r>
              <a:rPr sz="900" dirty="0">
                <a:latin typeface="Courier New"/>
                <a:cs typeface="Courier New"/>
              </a:rPr>
              <a:t>&lt; 9</a:t>
            </a:r>
            <a:r>
              <a:rPr sz="900" spc="-355" dirty="0">
                <a:latin typeface="Courier New"/>
                <a:cs typeface="Courier New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45" dirty="0">
                <a:latin typeface="Times New Roman"/>
                <a:cs typeface="Times New Roman"/>
              </a:rPr>
              <a:t>made</a:t>
            </a:r>
            <a:endParaRPr sz="1050">
              <a:latin typeface="Times New Roman"/>
              <a:cs typeface="Times New Roman"/>
            </a:endParaRPr>
          </a:p>
          <a:p>
            <a:pPr marL="241300" marR="95250">
              <a:lnSpc>
                <a:spcPts val="1310"/>
              </a:lnSpc>
              <a:spcBef>
                <a:spcPts val="25"/>
              </a:spcBef>
              <a:tabLst>
                <a:tab pos="1231265" algn="l"/>
                <a:tab pos="3860800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10" dirty="0">
                <a:latin typeface="Times New Roman"/>
                <a:cs typeface="Times New Roman"/>
              </a:rPr>
              <a:t>and  </a:t>
            </a:r>
            <a:r>
              <a:rPr sz="900" spc="-25" dirty="0">
                <a:latin typeface="Courier New"/>
                <a:cs typeface="Courier New"/>
              </a:rPr>
              <a:t>number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incremented</a:t>
            </a: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35" dirty="0">
                <a:latin typeface="Times New Roman"/>
                <a:cs typeface="Times New Roman"/>
              </a:rPr>
              <a:t>. </a:t>
            </a:r>
            <a:r>
              <a:rPr sz="1050" spc="25" dirty="0">
                <a:latin typeface="Times New Roman"/>
                <a:cs typeface="Times New Roman"/>
              </a:rPr>
              <a:t>(Choose  </a:t>
            </a:r>
            <a:r>
              <a:rPr sz="1050" spc="-15" dirty="0">
                <a:latin typeface="Times New Roman"/>
                <a:cs typeface="Times New Roman"/>
              </a:rPr>
              <a:t>first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10" dirty="0">
                <a:latin typeface="Times New Roman"/>
                <a:cs typeface="Times New Roman"/>
              </a:rPr>
              <a:t>second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each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blank.)</a:t>
            </a:r>
            <a:endParaRPr sz="1050">
              <a:latin typeface="Times New Roman"/>
              <a:cs typeface="Times New Roman"/>
            </a:endParaRPr>
          </a:p>
          <a:p>
            <a:pPr marL="239395" indent="-179705">
              <a:lnSpc>
                <a:spcPct val="100000"/>
              </a:lnSpc>
              <a:spcBef>
                <a:spcPts val="285"/>
              </a:spcBef>
              <a:buAutoNum type="arabicPeriod" startAt="6"/>
              <a:tabLst>
                <a:tab pos="240029" algn="l"/>
              </a:tabLst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conditional </a:t>
            </a:r>
            <a:r>
              <a:rPr sz="900" spc="-15" dirty="0">
                <a:latin typeface="Courier New"/>
                <a:cs typeface="Courier New"/>
              </a:rPr>
              <a:t>if(number++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30" dirty="0">
                <a:latin typeface="Courier New"/>
                <a:cs typeface="Courier New"/>
              </a:rPr>
              <a:t>9)</a:t>
            </a:r>
            <a:r>
              <a:rPr sz="1050" spc="-30" dirty="0">
                <a:latin typeface="Times New Roman"/>
                <a:cs typeface="Times New Roman"/>
              </a:rPr>
              <a:t>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comparison </a:t>
            </a:r>
            <a:r>
              <a:rPr sz="900" spc="-20" dirty="0">
                <a:latin typeface="Courier New"/>
                <a:cs typeface="Courier New"/>
              </a:rPr>
              <a:t>number </a:t>
            </a:r>
            <a:r>
              <a:rPr sz="900" dirty="0">
                <a:latin typeface="Courier New"/>
                <a:cs typeface="Courier New"/>
              </a:rPr>
              <a:t>&lt; 9</a:t>
            </a:r>
            <a:r>
              <a:rPr sz="900" spc="-355" dirty="0">
                <a:latin typeface="Courier New"/>
                <a:cs typeface="Courier New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45" dirty="0">
                <a:latin typeface="Times New Roman"/>
                <a:cs typeface="Times New Roman"/>
              </a:rPr>
              <a:t>made</a:t>
            </a:r>
            <a:endParaRPr sz="1050">
              <a:latin typeface="Times New Roman"/>
              <a:cs typeface="Times New Roman"/>
            </a:endParaRPr>
          </a:p>
          <a:p>
            <a:pPr marL="241300" marR="95250">
              <a:lnSpc>
                <a:spcPct val="102899"/>
              </a:lnSpc>
              <a:tabLst>
                <a:tab pos="1231265" algn="l"/>
                <a:tab pos="3860800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10" dirty="0">
                <a:latin typeface="Times New Roman"/>
                <a:cs typeface="Times New Roman"/>
              </a:rPr>
              <a:t>and  </a:t>
            </a:r>
            <a:r>
              <a:rPr sz="900" spc="-25" dirty="0">
                <a:latin typeface="Courier New"/>
                <a:cs typeface="Courier New"/>
              </a:rPr>
              <a:t>number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incremented</a:t>
            </a: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35" dirty="0">
                <a:latin typeface="Times New Roman"/>
                <a:cs typeface="Times New Roman"/>
              </a:rPr>
              <a:t>. </a:t>
            </a:r>
            <a:r>
              <a:rPr sz="1050" spc="25" dirty="0">
                <a:latin typeface="Times New Roman"/>
                <a:cs typeface="Times New Roman"/>
              </a:rPr>
              <a:t>(Choose  </a:t>
            </a:r>
            <a:r>
              <a:rPr sz="1050" spc="-15" dirty="0">
                <a:latin typeface="Times New Roman"/>
                <a:cs typeface="Times New Roman"/>
              </a:rPr>
              <a:t>first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10" dirty="0">
                <a:latin typeface="Times New Roman"/>
                <a:cs typeface="Times New Roman"/>
              </a:rPr>
              <a:t>second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each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blank.)</a:t>
            </a:r>
            <a:endParaRPr sz="1050">
              <a:latin typeface="Times New Roman"/>
              <a:cs typeface="Times New Roman"/>
            </a:endParaRPr>
          </a:p>
          <a:p>
            <a:pPr marL="239395" indent="-179705">
              <a:lnSpc>
                <a:spcPct val="100000"/>
              </a:lnSpc>
              <a:spcBef>
                <a:spcPts val="345"/>
              </a:spcBef>
              <a:buAutoNum type="arabicPeriod" startAt="7"/>
              <a:tabLst>
                <a:tab pos="240029" algn="l"/>
                <a:tab pos="3098800" algn="l"/>
              </a:tabLst>
            </a:pPr>
            <a:r>
              <a:rPr sz="1050" spc="-45" dirty="0">
                <a:latin typeface="Times New Roman"/>
                <a:cs typeface="Times New Roman"/>
              </a:rPr>
              <a:t>A  </a:t>
            </a:r>
            <a:r>
              <a:rPr sz="1050" spc="-10" dirty="0">
                <a:latin typeface="Times New Roman"/>
                <a:cs typeface="Times New Roman"/>
              </a:rPr>
              <a:t>loop  </a:t>
            </a:r>
            <a:r>
              <a:rPr sz="1050" spc="-25" dirty="0">
                <a:latin typeface="Times New Roman"/>
                <a:cs typeface="Times New Roman"/>
              </a:rPr>
              <a:t>within   </a:t>
            </a:r>
            <a:r>
              <a:rPr sz="1050" spc="-40" dirty="0">
                <a:latin typeface="Times New Roman"/>
                <a:cs typeface="Times New Roman"/>
              </a:rPr>
              <a:t>a  </a:t>
            </a:r>
            <a:r>
              <a:rPr sz="1050" spc="-10" dirty="0">
                <a:latin typeface="Times New Roman"/>
                <a:cs typeface="Times New Roman"/>
              </a:rPr>
              <a:t>loop 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called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1300" marR="5080" indent="-181610">
              <a:lnSpc>
                <a:spcPct val="103800"/>
              </a:lnSpc>
              <a:spcBef>
                <a:spcPts val="275"/>
              </a:spcBef>
              <a:buAutoNum type="arabicPeriod" startAt="7"/>
              <a:tabLst>
                <a:tab pos="240029" algn="l"/>
                <a:tab pos="2788920" algn="l"/>
              </a:tabLst>
            </a:pPr>
            <a:r>
              <a:rPr sz="1050" spc="-30" dirty="0">
                <a:latin typeface="Times New Roman"/>
                <a:cs typeface="Times New Roman"/>
              </a:rPr>
              <a:t>List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preprocessor </a:t>
            </a:r>
            <a:r>
              <a:rPr sz="1050" spc="10" dirty="0">
                <a:latin typeface="Times New Roman"/>
                <a:cs typeface="Times New Roman"/>
              </a:rPr>
              <a:t>directive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5" dirty="0">
                <a:latin typeface="Times New Roman"/>
                <a:cs typeface="Times New Roman"/>
              </a:rPr>
              <a:t>allow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-35" dirty="0">
                <a:latin typeface="Times New Roman"/>
                <a:cs typeface="Times New Roman"/>
              </a:rPr>
              <a:t>files </a:t>
            </a:r>
            <a:r>
              <a:rPr sz="1050" spc="20" dirty="0">
                <a:latin typeface="Times New Roman"/>
                <a:cs typeface="Times New Roman"/>
              </a:rPr>
              <a:t>to  </a:t>
            </a:r>
            <a:r>
              <a:rPr sz="1050" spc="45" dirty="0">
                <a:latin typeface="Times New Roman"/>
                <a:cs typeface="Times New Roman"/>
              </a:rPr>
              <a:t>be </a:t>
            </a:r>
            <a:r>
              <a:rPr sz="1050" spc="40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the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program.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  <a:p>
            <a:pPr marL="241300" marR="55244" indent="-181610">
              <a:lnSpc>
                <a:spcPct val="103800"/>
              </a:lnSpc>
              <a:spcBef>
                <a:spcPts val="400"/>
              </a:spcBef>
              <a:buAutoNum type="arabicPeriod" startAt="7"/>
              <a:tabLst>
                <a:tab pos="240029" algn="l"/>
                <a:tab pos="1510665" algn="l"/>
              </a:tabLst>
            </a:pPr>
            <a:r>
              <a:rPr sz="1050" spc="-10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write </a:t>
            </a:r>
            <a:r>
              <a:rPr sz="1050" dirty="0">
                <a:latin typeface="Times New Roman"/>
                <a:cs typeface="Times New Roman"/>
              </a:rPr>
              <a:t>out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-35" dirty="0">
                <a:latin typeface="Times New Roman"/>
                <a:cs typeface="Times New Roman"/>
              </a:rPr>
              <a:t>12 </a:t>
            </a:r>
            <a:r>
              <a:rPr sz="1050" spc="15" dirty="0">
                <a:latin typeface="Times New Roman"/>
                <a:cs typeface="Times New Roman"/>
              </a:rPr>
              <a:t>positive integers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15" dirty="0">
                <a:latin typeface="Times New Roman"/>
                <a:cs typeface="Times New Roman"/>
              </a:rPr>
              <a:t>their </a:t>
            </a:r>
            <a:r>
              <a:rPr sz="1050" spc="30" dirty="0">
                <a:latin typeface="Times New Roman"/>
                <a:cs typeface="Times New Roman"/>
              </a:rPr>
              <a:t>cubes,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30" dirty="0">
                <a:latin typeface="Times New Roman"/>
                <a:cs typeface="Times New Roman"/>
              </a:rPr>
              <a:t>use  </a:t>
            </a:r>
            <a:r>
              <a:rPr sz="1050" spc="-35" dirty="0">
                <a:latin typeface="Times New Roman"/>
                <a:cs typeface="Times New Roman"/>
              </a:rPr>
              <a:t>a(n)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35" dirty="0">
                <a:latin typeface="Times New Roman"/>
                <a:cs typeface="Times New Roman"/>
              </a:rPr>
              <a:t>loop.</a:t>
            </a:r>
            <a:endParaRPr sz="1050">
              <a:latin typeface="Times New Roman"/>
              <a:cs typeface="Times New Roman"/>
            </a:endParaRPr>
          </a:p>
          <a:p>
            <a:pPr marL="241300" marR="40005" indent="-228600">
              <a:lnSpc>
                <a:spcPct val="103800"/>
              </a:lnSpc>
              <a:spcBef>
                <a:spcPts val="285"/>
              </a:spcBef>
              <a:buAutoNum type="arabicPeriod" startAt="7"/>
              <a:tabLst>
                <a:tab pos="255270" algn="l"/>
                <a:tab pos="1536700" algn="l"/>
              </a:tabLst>
            </a:pPr>
            <a:r>
              <a:rPr sz="1050" spc="-35" dirty="0">
                <a:latin typeface="Times New Roman"/>
                <a:cs typeface="Times New Roman"/>
              </a:rPr>
              <a:t>A(n)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20" dirty="0">
                <a:latin typeface="Times New Roman"/>
                <a:cs typeface="Times New Roman"/>
              </a:rPr>
              <a:t>indicate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end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list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values.  It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control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900" spc="-20" dirty="0">
                <a:latin typeface="Courier New"/>
                <a:cs typeface="Courier New"/>
              </a:rPr>
              <a:t>while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loop.</a:t>
            </a:r>
            <a:endParaRPr sz="1050">
              <a:latin typeface="Times New Roman"/>
              <a:cs typeface="Times New Roman"/>
            </a:endParaRPr>
          </a:p>
          <a:p>
            <a:pPr marL="241300" marR="174625" indent="-228600">
              <a:lnSpc>
                <a:spcPct val="103299"/>
              </a:lnSpc>
              <a:spcBef>
                <a:spcPts val="285"/>
              </a:spcBef>
              <a:buAutoNum type="arabicPeriod" startAt="7"/>
              <a:tabLst>
                <a:tab pos="240029" algn="l"/>
                <a:tab pos="2439035" algn="l"/>
                <a:tab pos="2958465" algn="l"/>
              </a:tabLst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 </a:t>
            </a:r>
            <a:r>
              <a:rPr sz="1050" spc="-15" dirty="0">
                <a:latin typeface="Times New Roman"/>
                <a:cs typeface="Times New Roman"/>
              </a:rPr>
              <a:t>nested 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30" dirty="0">
                <a:latin typeface="Times New Roman"/>
                <a:cs typeface="Times New Roman"/>
              </a:rPr>
              <a:t>goes </a:t>
            </a:r>
            <a:r>
              <a:rPr sz="1050" spc="-10" dirty="0">
                <a:latin typeface="Times New Roman"/>
                <a:cs typeface="Times New Roman"/>
              </a:rPr>
              <a:t>through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5" dirty="0">
                <a:latin typeface="Times New Roman"/>
                <a:cs typeface="Times New Roman"/>
              </a:rPr>
              <a:t>itera-  </a:t>
            </a:r>
            <a:r>
              <a:rPr sz="1050" spc="-10" dirty="0">
                <a:latin typeface="Times New Roman"/>
                <a:cs typeface="Times New Roman"/>
              </a:rPr>
              <a:t>tions  </a:t>
            </a:r>
            <a:r>
              <a:rPr sz="1050" spc="-5" dirty="0">
                <a:latin typeface="Times New Roman"/>
                <a:cs typeface="Times New Roman"/>
              </a:rPr>
              <a:t>for  </a:t>
            </a:r>
            <a:r>
              <a:rPr sz="1050" spc="-25" dirty="0">
                <a:latin typeface="Times New Roman"/>
                <a:cs typeface="Times New Roman"/>
              </a:rPr>
              <a:t>each   </a:t>
            </a:r>
            <a:r>
              <a:rPr sz="1050" spc="-15" dirty="0">
                <a:latin typeface="Times New Roman"/>
                <a:cs typeface="Times New Roman"/>
              </a:rPr>
              <a:t>iteration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sz="1050" spc="-10" dirty="0">
                <a:latin typeface="Times New Roman"/>
                <a:cs typeface="Times New Roman"/>
              </a:rPr>
              <a:t>loop. </a:t>
            </a:r>
            <a:r>
              <a:rPr sz="1050" spc="-20" dirty="0">
                <a:latin typeface="Times New Roman"/>
                <a:cs typeface="Times New Roman"/>
              </a:rPr>
              <a:t>(Choose </a:t>
            </a:r>
            <a:r>
              <a:rPr sz="1050" spc="-15" dirty="0">
                <a:latin typeface="Times New Roman"/>
                <a:cs typeface="Times New Roman"/>
              </a:rPr>
              <a:t>inner </a:t>
            </a:r>
            <a:r>
              <a:rPr sz="1050" spc="25" dirty="0">
                <a:latin typeface="Times New Roman"/>
                <a:cs typeface="Times New Roman"/>
              </a:rPr>
              <a:t>or  </a:t>
            </a:r>
            <a:r>
              <a:rPr sz="1050" spc="-5" dirty="0">
                <a:latin typeface="Times New Roman"/>
                <a:cs typeface="Times New Roman"/>
              </a:rPr>
              <a:t>outer for </a:t>
            </a:r>
            <a:r>
              <a:rPr sz="1050" spc="-25" dirty="0">
                <a:latin typeface="Times New Roman"/>
                <a:cs typeface="Times New Roman"/>
              </a:rPr>
              <a:t>each</a:t>
            </a:r>
            <a:r>
              <a:rPr sz="1050" spc="18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blank.)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5182" y="6685337"/>
            <a:ext cx="5192395" cy="382460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626745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5.1	</a:t>
            </a:r>
            <a:r>
              <a:rPr sz="1200" spc="-105" dirty="0">
                <a:latin typeface="Arial"/>
                <a:cs typeface="Arial"/>
              </a:rPr>
              <a:t>Working </a:t>
            </a:r>
            <a:r>
              <a:rPr sz="1200" spc="-60" dirty="0">
                <a:latin typeface="Arial"/>
                <a:cs typeface="Arial"/>
              </a:rPr>
              <a:t>with the </a:t>
            </a:r>
            <a:r>
              <a:rPr sz="1000" b="1" spc="-5" dirty="0">
                <a:latin typeface="Courier New"/>
                <a:cs typeface="Courier New"/>
              </a:rPr>
              <a:t>while</a:t>
            </a:r>
            <a:r>
              <a:rPr sz="1000" b="1" spc="-405" dirty="0">
                <a:latin typeface="Courier New"/>
                <a:cs typeface="Courier New"/>
              </a:rPr>
              <a:t> </a:t>
            </a:r>
            <a:r>
              <a:rPr sz="1200" spc="-125" dirty="0"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  <a:p>
            <a:pPr marL="626745" marR="5080">
              <a:lnSpc>
                <a:spcPct val="102899"/>
              </a:lnSpc>
              <a:spcBef>
                <a:spcPts val="545"/>
              </a:spcBef>
            </a:pPr>
            <a:r>
              <a:rPr sz="1050" spc="-30" dirty="0">
                <a:latin typeface="Times New Roman"/>
                <a:cs typeface="Times New Roman"/>
              </a:rPr>
              <a:t>Bring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while.cpp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30" dirty="0">
                <a:latin typeface="Times New Roman"/>
                <a:cs typeface="Times New Roman"/>
              </a:rPr>
              <a:t>Lab 5 </a:t>
            </a:r>
            <a:r>
              <a:rPr sz="1050" spc="-25" dirty="0">
                <a:latin typeface="Times New Roman"/>
                <a:cs typeface="Times New Roman"/>
              </a:rPr>
              <a:t>folder. (This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5.2 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0" dirty="0">
                <a:latin typeface="Times New Roman"/>
                <a:cs typeface="Times New Roman"/>
              </a:rPr>
              <a:t>Pre-lab </a:t>
            </a:r>
            <a:r>
              <a:rPr sz="1050" spc="10" dirty="0">
                <a:latin typeface="Times New Roman"/>
                <a:cs typeface="Times New Roman"/>
              </a:rPr>
              <a:t>Reading Assignment).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shown</a:t>
            </a:r>
            <a:r>
              <a:rPr sz="1050" spc="16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below: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631825" marR="321564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631825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63309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  <a:spcBef>
                <a:spcPts val="219"/>
              </a:spcBef>
            </a:pPr>
            <a:r>
              <a:rPr sz="900" spc="-15" dirty="0">
                <a:latin typeface="Courier New"/>
                <a:cs typeface="Courier New"/>
              </a:rPr>
              <a:t>char letter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'a';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while (letter </a:t>
            </a:r>
            <a:r>
              <a:rPr sz="900" spc="-10" dirty="0">
                <a:latin typeface="Courier New"/>
                <a:cs typeface="Courier New"/>
              </a:rPr>
              <a:t>!=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'x')</a:t>
            </a:r>
            <a:endParaRPr sz="900">
              <a:latin typeface="Courier New"/>
              <a:cs typeface="Courier New"/>
            </a:endParaRPr>
          </a:p>
          <a:p>
            <a:pPr marL="81915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364615" marR="1153795" indent="-5080">
              <a:lnSpc>
                <a:spcPts val="1310"/>
              </a:lnSpc>
              <a:spcBef>
                <a:spcPts val="6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enter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letter"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letter;</a:t>
            </a:r>
            <a:endParaRPr sz="900">
              <a:latin typeface="Courier New"/>
              <a:cs typeface="Courier New"/>
            </a:endParaRPr>
          </a:p>
          <a:p>
            <a:pPr marL="1360170">
              <a:lnSpc>
                <a:spcPct val="100000"/>
              </a:lnSpc>
              <a:spcBef>
                <a:spcPts val="13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letter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entered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letter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R="2785110" algn="ctr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633095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2996564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2200" y="9973944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66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954" y="1093977"/>
            <a:ext cx="15792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354" y="1430781"/>
            <a:ext cx="5198745" cy="78435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50900" marR="202565" indent="-228600">
              <a:lnSpc>
                <a:spcPct val="102899"/>
              </a:lnSpc>
              <a:spcBef>
                <a:spcPts val="7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5" dirty="0">
                <a:latin typeface="Times New Roman"/>
                <a:cs typeface="Times New Roman"/>
              </a:rPr>
              <a:t>friendly. </a:t>
            </a:r>
            <a:r>
              <a:rPr sz="1050" spc="-15" dirty="0">
                <a:latin typeface="Times New Roman"/>
                <a:cs typeface="Times New Roman"/>
              </a:rPr>
              <a:t>Run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few </a:t>
            </a:r>
            <a:r>
              <a:rPr sz="1050" spc="-25" dirty="0">
                <a:latin typeface="Times New Roman"/>
                <a:cs typeface="Times New Roman"/>
              </a:rPr>
              <a:t>times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25" dirty="0">
                <a:latin typeface="Times New Roman"/>
                <a:cs typeface="Times New Roman"/>
              </a:rPr>
              <a:t>explain  why.</a:t>
            </a:r>
            <a:endParaRPr sz="105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34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15" dirty="0">
                <a:latin typeface="Times New Roman"/>
                <a:cs typeface="Times New Roman"/>
              </a:rPr>
              <a:t>Add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more </a:t>
            </a:r>
            <a:r>
              <a:rPr sz="1050" spc="-15" dirty="0">
                <a:latin typeface="Times New Roman"/>
                <a:cs typeface="Times New Roman"/>
              </a:rPr>
              <a:t>user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friendly.</a:t>
            </a:r>
            <a:endParaRPr sz="105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33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5" dirty="0">
                <a:latin typeface="Times New Roman"/>
                <a:cs typeface="Times New Roman"/>
              </a:rPr>
              <a:t>How </a:t>
            </a:r>
            <a:r>
              <a:rPr sz="1050" spc="35" dirty="0">
                <a:latin typeface="Times New Roman"/>
                <a:cs typeface="Times New Roman"/>
              </a:rPr>
              <a:t>would </a:t>
            </a:r>
            <a:r>
              <a:rPr sz="1050" spc="-15" dirty="0">
                <a:latin typeface="Times New Roman"/>
                <a:cs typeface="Times New Roman"/>
              </a:rPr>
              <a:t>this code </a:t>
            </a:r>
            <a:r>
              <a:rPr sz="1050" spc="-20" dirty="0">
                <a:latin typeface="Times New Roman"/>
                <a:cs typeface="Times New Roman"/>
              </a:rPr>
              <a:t>affect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execution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if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  <a:p>
            <a:pPr marR="120650" algn="ctr">
              <a:lnSpc>
                <a:spcPct val="100000"/>
              </a:lnSpc>
              <a:spcBef>
                <a:spcPts val="40"/>
              </a:spcBef>
            </a:pPr>
            <a:r>
              <a:rPr sz="900" spc="-20" dirty="0">
                <a:latin typeface="Courier New"/>
                <a:cs typeface="Courier New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replaced </a:t>
            </a:r>
            <a:r>
              <a:rPr sz="1050" spc="-40" dirty="0">
                <a:latin typeface="Times New Roman"/>
                <a:cs typeface="Times New Roman"/>
              </a:rPr>
              <a:t>by a </a:t>
            </a:r>
            <a:r>
              <a:rPr sz="900" spc="-20" dirty="0">
                <a:latin typeface="Courier New"/>
                <a:cs typeface="Courier New"/>
              </a:rPr>
              <a:t>do-while </a:t>
            </a:r>
            <a:r>
              <a:rPr sz="1050" spc="-25" dirty="0">
                <a:latin typeface="Times New Roman"/>
                <a:cs typeface="Times New Roman"/>
              </a:rPr>
              <a:t>loop? </a:t>
            </a:r>
            <a:r>
              <a:rPr sz="1050" spc="-40" dirty="0">
                <a:latin typeface="Times New Roman"/>
                <a:cs typeface="Times New Roman"/>
              </a:rPr>
              <a:t>Try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10" dirty="0">
                <a:latin typeface="Times New Roman"/>
                <a:cs typeface="Times New Roman"/>
              </a:rPr>
              <a:t>and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see.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1050" spc="-45" dirty="0">
                <a:latin typeface="Times New Roman"/>
                <a:cs typeface="Times New Roman"/>
              </a:rPr>
              <a:t>Bring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25" dirty="0">
                <a:latin typeface="Times New Roman"/>
                <a:cs typeface="Times New Roman"/>
              </a:rPr>
              <a:t>program </a:t>
            </a:r>
            <a:r>
              <a:rPr sz="900" spc="-25" dirty="0">
                <a:latin typeface="Courier New"/>
                <a:cs typeface="Courier New"/>
              </a:rPr>
              <a:t>sentinel.cpp </a:t>
            </a:r>
            <a:r>
              <a:rPr sz="1050" spc="-15" dirty="0">
                <a:latin typeface="Times New Roman"/>
                <a:cs typeface="Times New Roman"/>
              </a:rPr>
              <a:t>from the </a:t>
            </a:r>
            <a:r>
              <a:rPr sz="1050" spc="-35" dirty="0">
                <a:latin typeface="Times New Roman"/>
                <a:cs typeface="Times New Roman"/>
              </a:rPr>
              <a:t>Lab </a:t>
            </a:r>
            <a:r>
              <a:rPr sz="1050" spc="-30" dirty="0">
                <a:latin typeface="Times New Roman"/>
                <a:cs typeface="Times New Roman"/>
              </a:rPr>
              <a:t>5 </a:t>
            </a:r>
            <a:r>
              <a:rPr sz="1050" spc="-35" dirty="0">
                <a:latin typeface="Times New Roman"/>
                <a:cs typeface="Times New Roman"/>
              </a:rPr>
              <a:t>Folder.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code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shown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below: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</a:t>
            </a:r>
            <a:r>
              <a:rPr sz="900" spc="-20" dirty="0">
                <a:latin typeface="Courier New"/>
                <a:cs typeface="Courier New"/>
              </a:rPr>
              <a:t>illustrates </a:t>
            </a:r>
            <a:r>
              <a:rPr sz="900" spc="-10" dirty="0">
                <a:latin typeface="Courier New"/>
                <a:cs typeface="Courier New"/>
              </a:rPr>
              <a:t>the use of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sentinel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while</a:t>
            </a:r>
            <a:r>
              <a:rPr sz="900" spc="-3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loop.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5" dirty="0">
                <a:latin typeface="Courier New"/>
                <a:cs typeface="Courier New"/>
              </a:rPr>
              <a:t>//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user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asked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monthly rainfall totals until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3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sentinel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value </a:t>
            </a:r>
            <a:r>
              <a:rPr sz="900" spc="-10" dirty="0">
                <a:latin typeface="Courier New"/>
                <a:cs typeface="Courier New"/>
              </a:rPr>
              <a:t>of -1 is </a:t>
            </a:r>
            <a:r>
              <a:rPr sz="900" spc="-15" dirty="0">
                <a:latin typeface="Courier New"/>
                <a:cs typeface="Courier New"/>
              </a:rPr>
              <a:t>entered. Then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total rainfall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3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displayed.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841115">
              <a:lnSpc>
                <a:spcPct val="1211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79425">
              <a:lnSpc>
                <a:spcPct val="100000"/>
              </a:lnSpc>
              <a:spcBef>
                <a:spcPts val="190"/>
              </a:spcBef>
            </a:pPr>
            <a:r>
              <a:rPr sz="900" b="1" spc="-5" dirty="0">
                <a:latin typeface="Courier New"/>
                <a:cs typeface="Courier New"/>
              </a:rPr>
              <a:t>// </a:t>
            </a:r>
            <a:r>
              <a:rPr sz="900" b="1" dirty="0">
                <a:latin typeface="Courier New"/>
                <a:cs typeface="Courier New"/>
              </a:rPr>
              <a:t>Fill </a:t>
            </a:r>
            <a:r>
              <a:rPr sz="900" b="1" spc="-5" dirty="0">
                <a:latin typeface="Courier New"/>
                <a:cs typeface="Courier New"/>
              </a:rPr>
              <a:t>in </a:t>
            </a:r>
            <a:r>
              <a:rPr sz="900" b="1" dirty="0">
                <a:latin typeface="Courier New"/>
                <a:cs typeface="Courier New"/>
              </a:rPr>
              <a:t>the code </a:t>
            </a:r>
            <a:r>
              <a:rPr sz="900" b="1" spc="-5" dirty="0">
                <a:latin typeface="Courier New"/>
                <a:cs typeface="Courier New"/>
              </a:rPr>
              <a:t>to define </a:t>
            </a:r>
            <a:r>
              <a:rPr sz="900" b="1" dirty="0">
                <a:latin typeface="Courier New"/>
                <a:cs typeface="Courier New"/>
              </a:rPr>
              <a:t>and initialize </a:t>
            </a:r>
            <a:r>
              <a:rPr sz="900" b="1" spc="-5" dirty="0">
                <a:latin typeface="Courier New"/>
                <a:cs typeface="Courier New"/>
              </a:rPr>
              <a:t>to </a:t>
            </a:r>
            <a:r>
              <a:rPr sz="900" b="1" dirty="0">
                <a:latin typeface="Courier New"/>
                <a:cs typeface="Courier New"/>
              </a:rPr>
              <a:t>1 </a:t>
            </a:r>
            <a:r>
              <a:rPr sz="900" b="1" spc="-5" dirty="0">
                <a:latin typeface="Courier New"/>
                <a:cs typeface="Courier New"/>
              </a:rPr>
              <a:t>the </a:t>
            </a:r>
            <a:r>
              <a:rPr sz="900" b="1" dirty="0">
                <a:latin typeface="Courier New"/>
                <a:cs typeface="Courier New"/>
              </a:rPr>
              <a:t>variable</a:t>
            </a:r>
            <a:r>
              <a:rPr sz="900" b="1" spc="18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month</a:t>
            </a:r>
            <a:endParaRPr sz="900">
              <a:latin typeface="Courier New"/>
              <a:cs typeface="Courier New"/>
            </a:endParaRPr>
          </a:p>
          <a:p>
            <a:pPr marL="483870">
              <a:lnSpc>
                <a:spcPct val="100000"/>
              </a:lnSpc>
              <a:spcBef>
                <a:spcPts val="250"/>
              </a:spcBef>
            </a:pPr>
            <a:r>
              <a:rPr sz="900" spc="-15" dirty="0">
                <a:latin typeface="Courier New"/>
                <a:cs typeface="Courier New"/>
              </a:rPr>
              <a:t>float total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0,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rain;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79425" marR="50609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total rainfall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month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month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</a:t>
            </a:r>
            <a:r>
              <a:rPr sz="900" spc="-10" dirty="0">
                <a:latin typeface="Courier New"/>
                <a:cs typeface="Courier New"/>
              </a:rPr>
              <a:t>-1 </a:t>
            </a:r>
            <a:r>
              <a:rPr sz="900" spc="-15" dirty="0">
                <a:latin typeface="Courier New"/>
                <a:cs typeface="Courier New"/>
              </a:rPr>
              <a:t>when </a:t>
            </a:r>
            <a:r>
              <a:rPr sz="900" spc="-10" dirty="0">
                <a:latin typeface="Courier New"/>
                <a:cs typeface="Courier New"/>
              </a:rPr>
              <a:t>you are </a:t>
            </a:r>
            <a:r>
              <a:rPr sz="900" spc="-15" dirty="0">
                <a:latin typeface="Courier New"/>
                <a:cs typeface="Courier New"/>
              </a:rPr>
              <a:t>finished"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read in the value for</a:t>
            </a:r>
            <a:r>
              <a:rPr sz="900" b="1" spc="12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rain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start </a:t>
            </a:r>
            <a:r>
              <a:rPr sz="900" b="1" dirty="0">
                <a:latin typeface="Courier New"/>
                <a:cs typeface="Courier New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while loop </a:t>
            </a:r>
            <a:r>
              <a:rPr sz="900" b="1" dirty="0">
                <a:latin typeface="Courier New"/>
                <a:cs typeface="Courier New"/>
              </a:rPr>
              <a:t>that</a:t>
            </a:r>
            <a:r>
              <a:rPr sz="900" b="1" spc="13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iterates</a:t>
            </a:r>
            <a:endParaRPr sz="9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225"/>
              </a:spcBef>
            </a:pPr>
            <a:r>
              <a:rPr sz="900" b="1" spc="5" dirty="0">
                <a:latin typeface="Courier New"/>
                <a:cs typeface="Courier New"/>
              </a:rPr>
              <a:t>// while rain </a:t>
            </a:r>
            <a:r>
              <a:rPr sz="900" b="1" dirty="0">
                <a:latin typeface="Courier New"/>
                <a:cs typeface="Courier New"/>
              </a:rPr>
              <a:t>does </a:t>
            </a:r>
            <a:r>
              <a:rPr sz="900" b="1" spc="5" dirty="0">
                <a:latin typeface="Courier New"/>
                <a:cs typeface="Courier New"/>
              </a:rPr>
              <a:t>not equal</a:t>
            </a:r>
            <a:r>
              <a:rPr sz="900" b="1" spc="80" dirty="0">
                <a:latin typeface="Courier New"/>
                <a:cs typeface="Courier New"/>
              </a:rPr>
              <a:t> </a:t>
            </a:r>
            <a:r>
              <a:rPr sz="900" b="1" spc="-5" dirty="0">
                <a:latin typeface="Courier New"/>
                <a:cs typeface="Courier New"/>
              </a:rPr>
              <a:t>-1</a:t>
            </a:r>
            <a:endParaRPr sz="9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18185">
              <a:lnSpc>
                <a:spcPct val="100000"/>
              </a:lnSpc>
              <a:spcBef>
                <a:spcPts val="180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 to update total by adding it to</a:t>
            </a:r>
            <a:r>
              <a:rPr sz="900" b="1" spc="1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rain</a:t>
            </a:r>
            <a:endParaRPr sz="900">
              <a:latin typeface="Courier New"/>
              <a:cs typeface="Courier New"/>
            </a:endParaRPr>
          </a:p>
          <a:p>
            <a:pPr marL="718185">
              <a:lnSpc>
                <a:spcPct val="100000"/>
              </a:lnSpc>
              <a:spcBef>
                <a:spcPts val="225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 to increment month by</a:t>
            </a:r>
            <a:r>
              <a:rPr sz="900" b="1" spc="100" dirty="0">
                <a:latin typeface="Courier New"/>
                <a:cs typeface="Courier New"/>
              </a:rPr>
              <a:t> </a:t>
            </a:r>
            <a:r>
              <a:rPr sz="900" b="1" spc="-5" dirty="0">
                <a:latin typeface="Courier New"/>
                <a:cs typeface="Courier New"/>
              </a:rPr>
              <a:t>one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71818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total rainfall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inches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month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05664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month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71818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</a:t>
            </a:r>
            <a:r>
              <a:rPr sz="900" spc="-10" dirty="0">
                <a:latin typeface="Courier New"/>
                <a:cs typeface="Courier New"/>
              </a:rPr>
              <a:t>-1 </a:t>
            </a:r>
            <a:r>
              <a:rPr sz="900" spc="-15" dirty="0">
                <a:latin typeface="Courier New"/>
                <a:cs typeface="Courier New"/>
              </a:rPr>
              <a:t>when </a:t>
            </a:r>
            <a:r>
              <a:rPr sz="900" spc="-10" dirty="0">
                <a:latin typeface="Courier New"/>
                <a:cs typeface="Courier New"/>
              </a:rPr>
              <a:t>you are </a:t>
            </a:r>
            <a:r>
              <a:rPr sz="900" spc="-15" dirty="0">
                <a:latin typeface="Courier New"/>
                <a:cs typeface="Courier New"/>
              </a:rPr>
              <a:t>finished"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718185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 to read in the value for</a:t>
            </a:r>
            <a:r>
              <a:rPr sz="900" b="1" spc="10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rain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86409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8514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15" dirty="0">
                <a:latin typeface="Courier New"/>
                <a:cs typeface="Courier New"/>
              </a:rPr>
              <a:t>(month </a:t>
            </a:r>
            <a:r>
              <a:rPr sz="900" spc="-10" dirty="0">
                <a:latin typeface="Courier New"/>
                <a:cs typeface="Courier New"/>
              </a:rPr>
              <a:t>==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1)</a:t>
            </a:r>
            <a:endParaRPr sz="900">
              <a:latin typeface="Courier New"/>
              <a:cs typeface="Courier New"/>
            </a:endParaRPr>
          </a:p>
          <a:p>
            <a:pPr marL="88011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"No 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has </a:t>
            </a:r>
            <a:r>
              <a:rPr sz="900" spc="-15" dirty="0">
                <a:latin typeface="Courier New"/>
                <a:cs typeface="Courier New"/>
              </a:rPr>
              <a:t>been entered"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900" spc="-2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R="204470" algn="ctr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total </a:t>
            </a:r>
            <a:r>
              <a:rPr sz="900" spc="-20" dirty="0">
                <a:latin typeface="Courier New"/>
                <a:cs typeface="Courier New"/>
              </a:rPr>
              <a:t>rainfall </a:t>
            </a:r>
            <a:r>
              <a:rPr sz="900" spc="-10" dirty="0">
                <a:latin typeface="Courier New"/>
                <a:cs typeface="Courier New"/>
              </a:rPr>
              <a:t>for the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month-1</a:t>
            </a:r>
            <a:endParaRPr sz="900">
              <a:latin typeface="Courier New"/>
              <a:cs typeface="Courier New"/>
            </a:endParaRPr>
          </a:p>
          <a:p>
            <a:pPr marR="46355" algn="ctr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months </a:t>
            </a:r>
            <a:r>
              <a:rPr sz="900" spc="-10" dirty="0">
                <a:latin typeface="Courier New"/>
                <a:cs typeface="Courier New"/>
              </a:rPr>
              <a:t>is "&lt;&lt;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inches."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754" y="9576054"/>
            <a:ext cx="109156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41465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0202" y="1093977"/>
            <a:ext cx="5486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35" dirty="0">
                <a:latin typeface="Times New Roman"/>
                <a:cs typeface="Times New Roman"/>
              </a:rPr>
              <a:t> </a:t>
            </a:r>
            <a:r>
              <a:rPr sz="950" spc="-45" dirty="0">
                <a:latin typeface="Times New Roman"/>
                <a:cs typeface="Times New Roman"/>
              </a:rPr>
              <a:t>5A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67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5182" y="1590802"/>
            <a:ext cx="5183505" cy="68649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55344" marR="16510" indent="-228600">
              <a:lnSpc>
                <a:spcPct val="102899"/>
              </a:lnSpc>
              <a:spcBef>
                <a:spcPts val="7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4: </a:t>
            </a:r>
            <a:r>
              <a:rPr sz="1050" spc="15" dirty="0">
                <a:latin typeface="Times New Roman"/>
                <a:cs typeface="Times New Roman"/>
              </a:rPr>
              <a:t>Complete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0" dirty="0">
                <a:latin typeface="Times New Roman"/>
                <a:cs typeface="Times New Roman"/>
              </a:rPr>
              <a:t>above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40" dirty="0">
                <a:latin typeface="Times New Roman"/>
                <a:cs typeface="Times New Roman"/>
              </a:rPr>
              <a:t>filling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30" dirty="0">
                <a:latin typeface="Times New Roman"/>
                <a:cs typeface="Times New Roman"/>
              </a:rPr>
              <a:t>described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25" dirty="0">
                <a:latin typeface="Times New Roman"/>
                <a:cs typeface="Times New Roman"/>
              </a:rPr>
              <a:t>statements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0" dirty="0">
                <a:latin typeface="Times New Roman"/>
                <a:cs typeface="Times New Roman"/>
              </a:rPr>
              <a:t>bold 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perform the </a:t>
            </a:r>
            <a:r>
              <a:rPr sz="1050" spc="20" dirty="0">
                <a:latin typeface="Times New Roman"/>
                <a:cs typeface="Times New Roman"/>
              </a:rPr>
              <a:t>indicated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task.</a:t>
            </a:r>
            <a:endParaRPr sz="1050">
              <a:latin typeface="Times New Roman"/>
              <a:cs typeface="Times New Roman"/>
            </a:endParaRPr>
          </a:p>
          <a:p>
            <a:pPr marL="855344" marR="5080" indent="-228600">
              <a:lnSpc>
                <a:spcPct val="102899"/>
              </a:lnSpc>
              <a:spcBef>
                <a:spcPts val="31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5: </a:t>
            </a:r>
            <a:r>
              <a:rPr sz="1050" spc="-15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15" dirty="0">
                <a:latin typeface="Times New Roman"/>
                <a:cs typeface="Times New Roman"/>
              </a:rPr>
              <a:t>several </a:t>
            </a:r>
            <a:r>
              <a:rPr sz="1050" spc="-20" dirty="0">
                <a:latin typeface="Times New Roman"/>
                <a:cs typeface="Times New Roman"/>
              </a:rPr>
              <a:t>times </a:t>
            </a:r>
            <a:r>
              <a:rPr sz="1050" spc="-25" dirty="0">
                <a:latin typeface="Times New Roman"/>
                <a:cs typeface="Times New Roman"/>
              </a:rPr>
              <a:t>with various </a:t>
            </a:r>
            <a:r>
              <a:rPr sz="1050" spc="-15" dirty="0">
                <a:latin typeface="Times New Roman"/>
                <a:cs typeface="Times New Roman"/>
              </a:rPr>
              <a:t>input. </a:t>
            </a:r>
            <a:r>
              <a:rPr sz="1050" spc="-20" dirty="0">
                <a:latin typeface="Times New Roman"/>
                <a:cs typeface="Times New Roman"/>
              </a:rPr>
              <a:t>Record </a:t>
            </a:r>
            <a:r>
              <a:rPr sz="1050" spc="30" dirty="0">
                <a:latin typeface="Times New Roman"/>
                <a:cs typeface="Times New Roman"/>
              </a:rPr>
              <a:t>your  </a:t>
            </a:r>
            <a:r>
              <a:rPr sz="1050" spc="-20" dirty="0">
                <a:latin typeface="Times New Roman"/>
                <a:cs typeface="Times New Roman"/>
              </a:rPr>
              <a:t>results. </a:t>
            </a:r>
            <a:r>
              <a:rPr sz="1050" spc="-25" dirty="0">
                <a:latin typeface="Times New Roman"/>
                <a:cs typeface="Times New Roman"/>
              </a:rPr>
              <a:t>Are they </a:t>
            </a:r>
            <a:r>
              <a:rPr sz="1050" spc="-20" dirty="0">
                <a:latin typeface="Times New Roman"/>
                <a:cs typeface="Times New Roman"/>
              </a:rPr>
              <a:t>correct? </a:t>
            </a: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45" dirty="0">
                <a:latin typeface="Times New Roman"/>
                <a:cs typeface="Times New Roman"/>
              </a:rPr>
              <a:t>happens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10" dirty="0">
                <a:latin typeface="Times New Roman"/>
                <a:cs typeface="Times New Roman"/>
              </a:rPr>
              <a:t>enter </a:t>
            </a:r>
            <a:r>
              <a:rPr sz="1050" spc="-25" dirty="0">
                <a:latin typeface="Times New Roman"/>
                <a:cs typeface="Times New Roman"/>
              </a:rPr>
              <a:t>–1 </a:t>
            </a:r>
            <a:r>
              <a:rPr sz="1050" spc="-30" dirty="0">
                <a:latin typeface="Times New Roman"/>
                <a:cs typeface="Times New Roman"/>
              </a:rPr>
              <a:t>first? </a:t>
            </a: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45" dirty="0">
                <a:latin typeface="Times New Roman"/>
                <a:cs typeface="Times New Roman"/>
              </a:rPr>
              <a:t>happens 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10" dirty="0">
                <a:latin typeface="Times New Roman"/>
                <a:cs typeface="Times New Roman"/>
              </a:rPr>
              <a:t>enter </a:t>
            </a:r>
            <a:r>
              <a:rPr sz="1050" spc="-35" dirty="0">
                <a:latin typeface="Times New Roman"/>
                <a:cs typeface="Times New Roman"/>
              </a:rPr>
              <a:t>only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0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10" dirty="0">
                <a:latin typeface="Times New Roman"/>
                <a:cs typeface="Times New Roman"/>
              </a:rPr>
              <a:t>more </a:t>
            </a:r>
            <a:r>
              <a:rPr sz="1050" spc="-15" dirty="0">
                <a:latin typeface="Times New Roman"/>
                <a:cs typeface="Times New Roman"/>
              </a:rPr>
              <a:t>months?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25" dirty="0">
                <a:latin typeface="Times New Roman"/>
                <a:cs typeface="Times New Roman"/>
              </a:rPr>
              <a:t>numeri-  </a:t>
            </a:r>
            <a:r>
              <a:rPr sz="1050" spc="-40" dirty="0">
                <a:latin typeface="Times New Roman"/>
                <a:cs typeface="Times New Roman"/>
              </a:rPr>
              <a:t>cal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5" dirty="0">
                <a:latin typeface="Times New Roman"/>
                <a:cs typeface="Times New Roman"/>
              </a:rPr>
              <a:t>not</a:t>
            </a:r>
            <a:r>
              <a:rPr sz="1050" spc="-10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enter?</a:t>
            </a:r>
            <a:endParaRPr sz="1050">
              <a:latin typeface="Times New Roman"/>
              <a:cs typeface="Times New Roman"/>
            </a:endParaRPr>
          </a:p>
          <a:p>
            <a:pPr marL="626745">
              <a:lnSpc>
                <a:spcPct val="100000"/>
              </a:lnSpc>
              <a:spcBef>
                <a:spcPts val="34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6: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5" dirty="0">
                <a:latin typeface="Times New Roman"/>
                <a:cs typeface="Times New Roman"/>
              </a:rPr>
              <a:t>purpose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above?</a:t>
            </a:r>
            <a:endParaRPr sz="1050">
              <a:latin typeface="Times New Roman"/>
              <a:cs typeface="Times New Roman"/>
            </a:endParaRPr>
          </a:p>
          <a:p>
            <a:pPr marL="631825">
              <a:lnSpc>
                <a:spcPct val="100000"/>
              </a:lnSpc>
              <a:spcBef>
                <a:spcPts val="800"/>
              </a:spcBef>
            </a:pP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15" dirty="0">
                <a:latin typeface="Courier New"/>
                <a:cs typeface="Courier New"/>
              </a:rPr>
              <a:t>(month </a:t>
            </a:r>
            <a:r>
              <a:rPr sz="900" spc="-10" dirty="0">
                <a:latin typeface="Courier New"/>
                <a:cs typeface="Courier New"/>
              </a:rPr>
              <a:t>==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1)</a:t>
            </a:r>
            <a:endParaRPr sz="900">
              <a:latin typeface="Courier New"/>
              <a:cs typeface="Courier New"/>
            </a:endParaRPr>
          </a:p>
          <a:p>
            <a:pPr marR="552450" algn="ctr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"No 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has </a:t>
            </a:r>
            <a:r>
              <a:rPr sz="900" spc="-15" dirty="0">
                <a:latin typeface="Courier New"/>
                <a:cs typeface="Courier New"/>
              </a:rPr>
              <a:t>been entered"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6745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5.2	</a:t>
            </a:r>
            <a:r>
              <a:rPr sz="1200" spc="-105" dirty="0">
                <a:latin typeface="Arial"/>
                <a:cs typeface="Arial"/>
              </a:rPr>
              <a:t>Working </a:t>
            </a:r>
            <a:r>
              <a:rPr sz="1200" spc="-60" dirty="0">
                <a:latin typeface="Arial"/>
                <a:cs typeface="Arial"/>
              </a:rPr>
              <a:t>with the </a:t>
            </a:r>
            <a:r>
              <a:rPr sz="1000" b="1" spc="-5" dirty="0">
                <a:latin typeface="Courier New"/>
                <a:cs typeface="Courier New"/>
              </a:rPr>
              <a:t>do-while</a:t>
            </a:r>
            <a:r>
              <a:rPr sz="1000" b="1" spc="-405" dirty="0">
                <a:latin typeface="Courier New"/>
                <a:cs typeface="Courier New"/>
              </a:rPr>
              <a:t> </a:t>
            </a:r>
            <a:r>
              <a:rPr sz="1200" spc="-125" dirty="0"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  <a:p>
            <a:pPr marL="626745" marR="9525">
              <a:lnSpc>
                <a:spcPct val="103800"/>
              </a:lnSpc>
              <a:spcBef>
                <a:spcPts val="535"/>
              </a:spcBef>
            </a:pPr>
            <a:r>
              <a:rPr sz="1050" spc="-30" dirty="0">
                <a:latin typeface="Times New Roman"/>
                <a:cs typeface="Times New Roman"/>
              </a:rPr>
              <a:t>Bring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dowhile.cpp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0" dirty="0">
                <a:latin typeface="Times New Roman"/>
                <a:cs typeface="Times New Roman"/>
              </a:rPr>
              <a:t>5 </a:t>
            </a:r>
            <a:r>
              <a:rPr sz="1050" spc="-25" dirty="0">
                <a:latin typeface="Times New Roman"/>
                <a:cs typeface="Times New Roman"/>
              </a:rPr>
              <a:t>folder.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40" dirty="0">
                <a:latin typeface="Times New Roman"/>
                <a:cs typeface="Times New Roman"/>
              </a:rPr>
              <a:t>shown  </a:t>
            </a:r>
            <a:r>
              <a:rPr sz="1050" spc="25" dirty="0">
                <a:latin typeface="Times New Roman"/>
                <a:cs typeface="Times New Roman"/>
              </a:rPr>
              <a:t>below: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// This </a:t>
            </a:r>
            <a:r>
              <a:rPr sz="900" spc="-15" dirty="0">
                <a:latin typeface="Courier New"/>
                <a:cs typeface="Courier New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displays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hot </a:t>
            </a:r>
            <a:r>
              <a:rPr sz="900" spc="-15" dirty="0">
                <a:latin typeface="Courier New"/>
                <a:cs typeface="Courier New"/>
              </a:rPr>
              <a:t>beverage menu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prompts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user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to</a:t>
            </a:r>
            <a:endParaRPr sz="9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 make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selection.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switch </a:t>
            </a:r>
            <a:r>
              <a:rPr sz="900" spc="-20" dirty="0">
                <a:latin typeface="Courier New"/>
                <a:cs typeface="Courier New"/>
              </a:rPr>
              <a:t>statement </a:t>
            </a:r>
            <a:r>
              <a:rPr sz="900" spc="-15" dirty="0">
                <a:latin typeface="Courier New"/>
                <a:cs typeface="Courier New"/>
              </a:rPr>
              <a:t>determines which item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user</a:t>
            </a:r>
            <a:endParaRPr sz="9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has </a:t>
            </a:r>
            <a:r>
              <a:rPr sz="900" spc="-15" dirty="0">
                <a:latin typeface="Courier New"/>
                <a:cs typeface="Courier New"/>
              </a:rPr>
              <a:t>chosen.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do-while loop repeats until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user selects item</a:t>
            </a:r>
            <a:r>
              <a:rPr sz="900" spc="-3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E</a:t>
            </a:r>
            <a:endParaRPr sz="9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from the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menu.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" marR="3821429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83845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latin typeface="Courier New"/>
                <a:cs typeface="Courier New"/>
              </a:rPr>
              <a:t>// Fill in the code to define an integer variable called</a:t>
            </a:r>
            <a:r>
              <a:rPr sz="900" b="1" spc="-35" dirty="0">
                <a:latin typeface="Courier New"/>
                <a:cs typeface="Courier New"/>
              </a:rPr>
              <a:t> </a:t>
            </a:r>
            <a:r>
              <a:rPr sz="900" b="1" spc="-5" dirty="0">
                <a:latin typeface="Courier New"/>
                <a:cs typeface="Courier New"/>
              </a:rPr>
              <a:t>number,</a:t>
            </a:r>
            <a:endParaRPr sz="900">
              <a:latin typeface="Courier New"/>
              <a:cs typeface="Courier New"/>
            </a:endParaRPr>
          </a:p>
          <a:p>
            <a:pPr marL="295910">
              <a:lnSpc>
                <a:spcPct val="100000"/>
              </a:lnSpc>
              <a:spcBef>
                <a:spcPts val="225"/>
              </a:spcBef>
            </a:pPr>
            <a:r>
              <a:rPr sz="900" b="1" spc="5" dirty="0">
                <a:latin typeface="Courier New"/>
                <a:cs typeface="Courier New"/>
              </a:rPr>
              <a:t>// </a:t>
            </a:r>
            <a:r>
              <a:rPr sz="900" b="1" dirty="0">
                <a:latin typeface="Courier New"/>
                <a:cs typeface="Courier New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floating point variable called</a:t>
            </a:r>
            <a:r>
              <a:rPr sz="900" b="1" spc="9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cost,</a:t>
            </a:r>
            <a:endParaRPr sz="900">
              <a:latin typeface="Courier New"/>
              <a:cs typeface="Courier New"/>
            </a:endParaRPr>
          </a:p>
          <a:p>
            <a:pPr marL="295910">
              <a:lnSpc>
                <a:spcPct val="100000"/>
              </a:lnSpc>
              <a:spcBef>
                <a:spcPts val="215"/>
              </a:spcBef>
            </a:pPr>
            <a:r>
              <a:rPr sz="900" b="1" spc="5" dirty="0">
                <a:latin typeface="Courier New"/>
                <a:cs typeface="Courier New"/>
              </a:rPr>
              <a:t>// and </a:t>
            </a:r>
            <a:r>
              <a:rPr sz="900" b="1" dirty="0">
                <a:latin typeface="Courier New"/>
                <a:cs typeface="Courier New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character variable called</a:t>
            </a:r>
            <a:r>
              <a:rPr sz="900" b="1" spc="8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beverage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bool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validBeverage;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showpoint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</a:pPr>
            <a:r>
              <a:rPr sz="900" spc="-40" dirty="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617855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"Hot Beverage Menu"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591" y="8428481"/>
            <a:ext cx="169608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1170">
              <a:lnSpc>
                <a:spcPct val="121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"A: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Coffee  cout </a:t>
            </a:r>
            <a:r>
              <a:rPr sz="900" spc="-10" dirty="0">
                <a:latin typeface="Courier New"/>
                <a:cs typeface="Courier New"/>
              </a:rPr>
              <a:t>&lt;&lt; "B: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Tea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189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"C: Hot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Chocolate  cout </a:t>
            </a:r>
            <a:r>
              <a:rPr sz="900" spc="-10" dirty="0">
                <a:latin typeface="Courier New"/>
                <a:cs typeface="Courier New"/>
              </a:rPr>
              <a:t>&lt;&lt; "D: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Cappuccino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8496" y="8428481"/>
            <a:ext cx="2095500" cy="6858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$1.00"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$ </a:t>
            </a:r>
            <a:r>
              <a:rPr sz="900" spc="-15" dirty="0">
                <a:latin typeface="Courier New"/>
                <a:cs typeface="Courier New"/>
              </a:rPr>
              <a:t>.75"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$1.25"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$2.50"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endl &lt;&lt;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3769" y="9277350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972756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68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954" y="1093977"/>
            <a:ext cx="15792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9191" y="1407922"/>
            <a:ext cx="403161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beverage A,B,C, </a:t>
            </a:r>
            <a:r>
              <a:rPr sz="900" spc="-10" dirty="0">
                <a:latin typeface="Courier New"/>
                <a:cs typeface="Courier New"/>
              </a:rPr>
              <a:t>or </a:t>
            </a:r>
            <a:r>
              <a:rPr sz="900" dirty="0">
                <a:latin typeface="Courier New"/>
                <a:cs typeface="Courier New"/>
              </a:rPr>
              <a:t>D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desire"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</a:t>
            </a:r>
            <a:r>
              <a:rPr sz="900" dirty="0">
                <a:latin typeface="Courier New"/>
                <a:cs typeface="Courier New"/>
              </a:rPr>
              <a:t>E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exit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program" </a:t>
            </a:r>
            <a:r>
              <a:rPr sz="900" spc="-10" dirty="0">
                <a:latin typeface="Courier New"/>
                <a:cs typeface="Courier New"/>
              </a:rPr>
              <a:t>&lt;&lt; endl &lt;&lt;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00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 to read in</a:t>
            </a:r>
            <a:r>
              <a:rPr sz="900" b="1" spc="7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beverage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switch(beverage)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9191" y="2398522"/>
            <a:ext cx="29527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400"/>
              </a:lnSpc>
              <a:spcBef>
                <a:spcPts val="95"/>
              </a:spcBef>
            </a:pPr>
            <a:r>
              <a:rPr sz="900" spc="-15" dirty="0">
                <a:latin typeface="Courier New"/>
                <a:cs typeface="Courier New"/>
              </a:rPr>
              <a:t>cas</a:t>
            </a:r>
            <a:r>
              <a:rPr sz="900" dirty="0">
                <a:latin typeface="Courier New"/>
                <a:cs typeface="Courier New"/>
              </a:rPr>
              <a:t>e  </a:t>
            </a:r>
            <a:r>
              <a:rPr sz="900" spc="-15" dirty="0">
                <a:latin typeface="Courier New"/>
                <a:cs typeface="Courier New"/>
              </a:rPr>
              <a:t>cas</a:t>
            </a:r>
            <a:r>
              <a:rPr sz="900" dirty="0">
                <a:latin typeface="Courier New"/>
                <a:cs typeface="Courier New"/>
              </a:rPr>
              <a:t>e  </a:t>
            </a:r>
            <a:r>
              <a:rPr sz="900" spc="-15" dirty="0">
                <a:latin typeface="Courier New"/>
                <a:cs typeface="Courier New"/>
              </a:rPr>
              <a:t>cas</a:t>
            </a:r>
            <a:r>
              <a:rPr sz="900" dirty="0">
                <a:latin typeface="Courier New"/>
                <a:cs typeface="Courier New"/>
              </a:rPr>
              <a:t>e  </a:t>
            </a:r>
            <a:r>
              <a:rPr sz="900" spc="-15" dirty="0">
                <a:latin typeface="Courier New"/>
                <a:cs typeface="Courier New"/>
              </a:rPr>
              <a:t>cas</a:t>
            </a:r>
            <a:r>
              <a:rPr sz="900" dirty="0">
                <a:latin typeface="Courier New"/>
                <a:cs typeface="Courier New"/>
              </a:rPr>
              <a:t>e  </a:t>
            </a:r>
            <a:r>
              <a:rPr sz="900" spc="-15" dirty="0">
                <a:latin typeface="Courier New"/>
                <a:cs typeface="Courier New"/>
              </a:rPr>
              <a:t>cas</a:t>
            </a:r>
            <a:r>
              <a:rPr sz="900" dirty="0">
                <a:latin typeface="Courier New"/>
                <a:cs typeface="Courier New"/>
              </a:rPr>
              <a:t>e  </a:t>
            </a:r>
            <a:r>
              <a:rPr sz="900" spc="-15" dirty="0">
                <a:latin typeface="Courier New"/>
                <a:cs typeface="Courier New"/>
              </a:rPr>
              <a:t>cas</a:t>
            </a:r>
            <a:r>
              <a:rPr sz="900" dirty="0">
                <a:latin typeface="Courier New"/>
                <a:cs typeface="Courier New"/>
              </a:rPr>
              <a:t>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3427" y="2398522"/>
            <a:ext cx="294005" cy="10160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'a</a:t>
            </a:r>
            <a:r>
              <a:rPr sz="900" spc="-25" dirty="0">
                <a:latin typeface="Courier New"/>
                <a:cs typeface="Courier New"/>
              </a:rPr>
              <a:t>'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'A</a:t>
            </a:r>
            <a:r>
              <a:rPr sz="900" spc="-25" dirty="0">
                <a:latin typeface="Courier New"/>
                <a:cs typeface="Courier New"/>
              </a:rPr>
              <a:t>'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'b</a:t>
            </a:r>
            <a:r>
              <a:rPr sz="900" spc="-25" dirty="0">
                <a:latin typeface="Courier New"/>
                <a:cs typeface="Courier New"/>
              </a:rPr>
              <a:t>'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'B</a:t>
            </a:r>
            <a:r>
              <a:rPr sz="900" spc="-25" dirty="0">
                <a:latin typeface="Courier New"/>
                <a:cs typeface="Courier New"/>
              </a:rPr>
              <a:t>'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'c</a:t>
            </a:r>
            <a:r>
              <a:rPr sz="900" spc="-25" dirty="0">
                <a:latin typeface="Courier New"/>
                <a:cs typeface="Courier New"/>
              </a:rPr>
              <a:t>'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'C</a:t>
            </a:r>
            <a:r>
              <a:rPr sz="900" spc="-25" dirty="0">
                <a:latin typeface="Courier New"/>
                <a:cs typeface="Courier New"/>
              </a:rPr>
              <a:t>'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354" y="3390265"/>
            <a:ext cx="5220335" cy="62966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305"/>
              </a:spcBef>
            </a:pPr>
            <a:r>
              <a:rPr sz="900" spc="-15" dirty="0">
                <a:latin typeface="Courier New"/>
                <a:cs typeface="Courier New"/>
              </a:rPr>
              <a:t>case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'd':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case 'D': </a:t>
            </a:r>
            <a:r>
              <a:rPr sz="900" spc="-20" dirty="0">
                <a:latin typeface="Courier New"/>
                <a:cs typeface="Courier New"/>
              </a:rPr>
              <a:t>validBeverage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true;</a:t>
            </a:r>
            <a:endParaRPr sz="900">
              <a:latin typeface="Courier New"/>
              <a:cs typeface="Courier New"/>
            </a:endParaRPr>
          </a:p>
          <a:p>
            <a:pPr marR="2051685" algn="ctr">
              <a:lnSpc>
                <a:spcPct val="100000"/>
              </a:lnSpc>
              <a:spcBef>
                <a:spcPts val="229"/>
              </a:spcBef>
            </a:pPr>
            <a:r>
              <a:rPr sz="900" spc="-20" dirty="0">
                <a:latin typeface="Courier New"/>
                <a:cs typeface="Courier New"/>
              </a:rPr>
              <a:t>break;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229"/>
              </a:spcBef>
              <a:tabLst>
                <a:tab pos="1347470" algn="l"/>
              </a:tabLst>
            </a:pPr>
            <a:r>
              <a:rPr sz="900" spc="-15" dirty="0">
                <a:latin typeface="Courier New"/>
                <a:cs typeface="Courier New"/>
              </a:rPr>
              <a:t>default:	</a:t>
            </a:r>
            <a:r>
              <a:rPr sz="900" spc="-20" dirty="0">
                <a:latin typeface="Courier New"/>
                <a:cs typeface="Courier New"/>
              </a:rPr>
              <a:t>validBeverage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false;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617855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20" dirty="0">
                <a:latin typeface="Courier New"/>
                <a:cs typeface="Courier New"/>
              </a:rPr>
              <a:t>(validBeverage </a:t>
            </a:r>
            <a:r>
              <a:rPr sz="900" spc="-10" dirty="0">
                <a:latin typeface="Courier New"/>
                <a:cs typeface="Courier New"/>
              </a:rPr>
              <a:t>==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true)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7310" algn="ctr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"How many cups would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like?"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041400">
              <a:lnSpc>
                <a:spcPct val="100000"/>
              </a:lnSpc>
              <a:spcBef>
                <a:spcPts val="195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read in</a:t>
            </a:r>
            <a:r>
              <a:rPr sz="900" b="1" spc="8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number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code to begin </a:t>
            </a:r>
            <a:r>
              <a:rPr sz="900" b="1" dirty="0">
                <a:latin typeface="Courier New"/>
                <a:cs typeface="Courier New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switch</a:t>
            </a:r>
            <a:r>
              <a:rPr sz="900" b="1" spc="9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statement</a:t>
            </a:r>
            <a:endParaRPr sz="900">
              <a:latin typeface="Courier New"/>
              <a:cs typeface="Courier New"/>
            </a:endParaRPr>
          </a:p>
          <a:p>
            <a:pPr marL="648335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// that is controlled by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beverage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1785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case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'a':</a:t>
            </a:r>
            <a:endParaRPr sz="900">
              <a:latin typeface="Courier New"/>
              <a:cs typeface="Courier New"/>
            </a:endParaRPr>
          </a:p>
          <a:p>
            <a:pPr marL="617855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case 'A': cost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dirty="0">
                <a:latin typeface="Courier New"/>
                <a:cs typeface="Courier New"/>
              </a:rPr>
              <a:t>*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1.0;</a:t>
            </a:r>
            <a:endParaRPr sz="900">
              <a:latin typeface="Courier New"/>
              <a:cs typeface="Courier New"/>
            </a:endParaRPr>
          </a:p>
          <a:p>
            <a:pPr marL="1083945" marR="992505">
              <a:lnSpc>
                <a:spcPct val="12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total cost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$ " </a:t>
            </a:r>
            <a:r>
              <a:rPr sz="900" spc="-10" dirty="0">
                <a:latin typeface="Courier New"/>
                <a:cs typeface="Courier New"/>
              </a:rPr>
              <a:t>&lt;&lt; cost &lt;&lt;</a:t>
            </a:r>
            <a:r>
              <a:rPr sz="900" spc="-3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break;</a:t>
            </a:r>
            <a:endParaRPr sz="900">
              <a:latin typeface="Courier New"/>
              <a:cs typeface="Courier New"/>
            </a:endParaRPr>
          </a:p>
          <a:p>
            <a:pPr marL="636270">
              <a:lnSpc>
                <a:spcPct val="100000"/>
              </a:lnSpc>
              <a:spcBef>
                <a:spcPts val="190"/>
              </a:spcBef>
            </a:pPr>
            <a:r>
              <a:rPr sz="900" b="1" spc="-10" dirty="0">
                <a:latin typeface="Courier New"/>
                <a:cs typeface="Courier New"/>
              </a:rPr>
              <a:t>// </a:t>
            </a:r>
            <a:r>
              <a:rPr sz="900" b="1" spc="-15" dirty="0">
                <a:latin typeface="Courier New"/>
                <a:cs typeface="Courier New"/>
              </a:rPr>
              <a:t>Fill </a:t>
            </a:r>
            <a:r>
              <a:rPr sz="900" b="1" spc="-10" dirty="0">
                <a:latin typeface="Courier New"/>
                <a:cs typeface="Courier New"/>
              </a:rPr>
              <a:t>in the code to </a:t>
            </a:r>
            <a:r>
              <a:rPr sz="900" b="1" spc="-15" dirty="0">
                <a:latin typeface="Courier New"/>
                <a:cs typeface="Courier New"/>
              </a:rPr>
              <a:t>give </a:t>
            </a:r>
            <a:r>
              <a:rPr sz="900" b="1" spc="-10" dirty="0">
                <a:latin typeface="Courier New"/>
                <a:cs typeface="Courier New"/>
              </a:rPr>
              <a:t>the </a:t>
            </a:r>
            <a:r>
              <a:rPr sz="900" b="1" spc="-15" dirty="0">
                <a:latin typeface="Courier New"/>
                <a:cs typeface="Courier New"/>
              </a:rPr>
              <a:t>case </a:t>
            </a:r>
            <a:r>
              <a:rPr sz="900" b="1" spc="-10" dirty="0">
                <a:latin typeface="Courier New"/>
                <a:cs typeface="Courier New"/>
              </a:rPr>
              <a:t>for hot </a:t>
            </a:r>
            <a:r>
              <a:rPr sz="900" b="1" spc="-15" dirty="0">
                <a:latin typeface="Courier New"/>
                <a:cs typeface="Courier New"/>
              </a:rPr>
              <a:t>chocolate ($1.25 </a:t>
            </a:r>
            <a:r>
              <a:rPr sz="900" b="1" dirty="0">
                <a:latin typeface="Courier New"/>
                <a:cs typeface="Courier New"/>
              </a:rPr>
              <a:t>a</a:t>
            </a:r>
            <a:r>
              <a:rPr sz="900" b="1" spc="-165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cup)</a:t>
            </a:r>
            <a:endParaRPr sz="900">
              <a:latin typeface="Courier New"/>
              <a:cs typeface="Courier New"/>
            </a:endParaRPr>
          </a:p>
          <a:p>
            <a:pPr marL="636270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 to give the case for tea </a:t>
            </a:r>
            <a:r>
              <a:rPr sz="900" b="1" dirty="0">
                <a:latin typeface="Courier New"/>
                <a:cs typeface="Courier New"/>
              </a:rPr>
              <a:t>( </a:t>
            </a:r>
            <a:r>
              <a:rPr sz="900" b="1" spc="5" dirty="0">
                <a:latin typeface="Courier New"/>
                <a:cs typeface="Courier New"/>
              </a:rPr>
              <a:t>$0.75 </a:t>
            </a:r>
            <a:r>
              <a:rPr sz="900" b="1" dirty="0">
                <a:latin typeface="Courier New"/>
                <a:cs typeface="Courier New"/>
              </a:rPr>
              <a:t>a</a:t>
            </a:r>
            <a:r>
              <a:rPr sz="900" b="1" spc="13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cup)</a:t>
            </a:r>
            <a:endParaRPr sz="900">
              <a:latin typeface="Courier New"/>
              <a:cs typeface="Courier New"/>
            </a:endParaRPr>
          </a:p>
          <a:p>
            <a:pPr marL="636270">
              <a:lnSpc>
                <a:spcPct val="100000"/>
              </a:lnSpc>
              <a:spcBef>
                <a:spcPts val="215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 to give the case for cappuccino ($2.50 </a:t>
            </a:r>
            <a:r>
              <a:rPr sz="900" b="1" dirty="0">
                <a:latin typeface="Courier New"/>
                <a:cs typeface="Courier New"/>
              </a:rPr>
              <a:t>a</a:t>
            </a:r>
            <a:r>
              <a:rPr sz="900" b="1" spc="12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cup)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61785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case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'e':</a:t>
            </a:r>
            <a:endParaRPr sz="900">
              <a:latin typeface="Courier New"/>
              <a:cs typeface="Courier New"/>
            </a:endParaRPr>
          </a:p>
          <a:p>
            <a:pPr marL="1352550" marR="1460500" indent="-73914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case 'E':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Please come again"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20" dirty="0">
                <a:latin typeface="Courier New"/>
                <a:cs typeface="Courier New"/>
              </a:rPr>
              <a:t>break;</a:t>
            </a:r>
            <a:endParaRPr sz="900">
              <a:latin typeface="Courier New"/>
              <a:cs typeface="Courier New"/>
            </a:endParaRPr>
          </a:p>
          <a:p>
            <a:pPr marL="613410">
              <a:lnSpc>
                <a:spcPct val="100000"/>
              </a:lnSpc>
              <a:spcBef>
                <a:spcPts val="190"/>
              </a:spcBef>
            </a:pPr>
            <a:r>
              <a:rPr sz="900" spc="-20" dirty="0">
                <a:latin typeface="Courier New"/>
                <a:cs typeface="Courier New"/>
              </a:rPr>
              <a:t>default:cout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b="1" spc="5" dirty="0">
                <a:latin typeface="Courier New"/>
                <a:cs typeface="Courier New"/>
              </a:rPr>
              <a:t>// Fill in the code to write </a:t>
            </a:r>
            <a:r>
              <a:rPr sz="900" b="1" dirty="0">
                <a:latin typeface="Courier New"/>
                <a:cs typeface="Courier New"/>
              </a:rPr>
              <a:t>a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message</a:t>
            </a:r>
            <a:endParaRPr sz="900">
              <a:latin typeface="Courier New"/>
              <a:cs typeface="Courier New"/>
            </a:endParaRPr>
          </a:p>
          <a:p>
            <a:pPr marL="630555" algn="ctr">
              <a:lnSpc>
                <a:spcPct val="100000"/>
              </a:lnSpc>
              <a:spcBef>
                <a:spcPts val="219"/>
              </a:spcBef>
            </a:pPr>
            <a:r>
              <a:rPr sz="900" b="1" spc="5" dirty="0">
                <a:latin typeface="Courier New"/>
                <a:cs typeface="Courier New"/>
              </a:rPr>
              <a:t>// indicating an invalid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selection.</a:t>
            </a:r>
            <a:endParaRPr sz="900">
              <a:latin typeface="Courier New"/>
              <a:cs typeface="Courier New"/>
            </a:endParaRPr>
          </a:p>
          <a:p>
            <a:pPr marL="74295" algn="ctr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Try </a:t>
            </a:r>
            <a:r>
              <a:rPr sz="900" spc="-15" dirty="0">
                <a:latin typeface="Courier New"/>
                <a:cs typeface="Courier New"/>
              </a:rPr>
              <a:t>again please"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35890" algn="ctr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} </a:t>
            </a:r>
            <a:r>
              <a:rPr sz="900" b="1" spc="5" dirty="0">
                <a:latin typeface="Courier New"/>
                <a:cs typeface="Courier New"/>
              </a:rPr>
              <a:t>// Fill in the code to finish the do-while statement with</a:t>
            </a:r>
            <a:r>
              <a:rPr sz="900" b="1" spc="6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628650">
              <a:lnSpc>
                <a:spcPct val="100000"/>
              </a:lnSpc>
              <a:spcBef>
                <a:spcPts val="250"/>
              </a:spcBef>
            </a:pPr>
            <a:r>
              <a:rPr sz="900" b="1" spc="5" dirty="0">
                <a:latin typeface="Courier New"/>
                <a:cs typeface="Courier New"/>
              </a:rPr>
              <a:t>// condition that beverage does not equal </a:t>
            </a:r>
            <a:r>
              <a:rPr sz="900" b="1" dirty="0">
                <a:latin typeface="Courier New"/>
                <a:cs typeface="Courier New"/>
              </a:rPr>
              <a:t>E </a:t>
            </a:r>
            <a:r>
              <a:rPr sz="900" b="1" spc="5" dirty="0">
                <a:latin typeface="Courier New"/>
                <a:cs typeface="Courier New"/>
              </a:rPr>
              <a:t>or</a:t>
            </a:r>
            <a:r>
              <a:rPr sz="900" b="1" spc="10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e.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appropriate return</a:t>
            </a:r>
            <a:r>
              <a:rPr sz="900" b="1" spc="7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statement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3693159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0" y="471424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0202" y="1093977"/>
            <a:ext cx="5486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35" dirty="0">
                <a:latin typeface="Times New Roman"/>
                <a:cs typeface="Times New Roman"/>
              </a:rPr>
              <a:t> </a:t>
            </a:r>
            <a:r>
              <a:rPr sz="950" spc="-45" dirty="0">
                <a:latin typeface="Times New Roman"/>
                <a:cs typeface="Times New Roman"/>
              </a:rPr>
              <a:t>5A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69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1430781"/>
            <a:ext cx="4521835" cy="19164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299"/>
              </a:lnSpc>
              <a:spcBef>
                <a:spcPts val="6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40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indicated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30" dirty="0">
                <a:latin typeface="Times New Roman"/>
                <a:cs typeface="Times New Roman"/>
              </a:rPr>
              <a:t>complete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above </a:t>
            </a:r>
            <a:r>
              <a:rPr sz="1050" spc="15" dirty="0">
                <a:latin typeface="Times New Roman"/>
                <a:cs typeface="Times New Roman"/>
              </a:rPr>
              <a:t>program. </a:t>
            </a:r>
            <a:r>
              <a:rPr sz="1050" spc="35" dirty="0">
                <a:latin typeface="Times New Roman"/>
                <a:cs typeface="Times New Roman"/>
              </a:rPr>
              <a:t>Then  </a:t>
            </a:r>
            <a:r>
              <a:rPr sz="1050" spc="25" dirty="0">
                <a:latin typeface="Times New Roman"/>
                <a:cs typeface="Times New Roman"/>
              </a:rPr>
              <a:t>compile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15" dirty="0">
                <a:latin typeface="Times New Roman"/>
                <a:cs typeface="Times New Roman"/>
              </a:rPr>
              <a:t>several </a:t>
            </a:r>
            <a:r>
              <a:rPr sz="1050" spc="-20" dirty="0">
                <a:latin typeface="Times New Roman"/>
                <a:cs typeface="Times New Roman"/>
              </a:rPr>
              <a:t>times </a:t>
            </a:r>
            <a:r>
              <a:rPr sz="1050" spc="-25" dirty="0">
                <a:latin typeface="Times New Roman"/>
                <a:cs typeface="Times New Roman"/>
              </a:rPr>
              <a:t>with various </a:t>
            </a:r>
            <a:r>
              <a:rPr sz="1050" spc="-15" dirty="0">
                <a:latin typeface="Times New Roman"/>
                <a:cs typeface="Times New Roman"/>
              </a:rPr>
              <a:t>inputs. </a:t>
            </a:r>
            <a:r>
              <a:rPr sz="1050" spc="-45" dirty="0">
                <a:latin typeface="Times New Roman"/>
                <a:cs typeface="Times New Roman"/>
              </a:rPr>
              <a:t>Try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20" dirty="0">
                <a:latin typeface="Times New Roman"/>
                <a:cs typeface="Times New Roman"/>
              </a:rPr>
              <a:t>possible relevant </a:t>
            </a:r>
            <a:r>
              <a:rPr sz="1050" spc="-30" dirty="0">
                <a:latin typeface="Times New Roman"/>
                <a:cs typeface="Times New Roman"/>
              </a:rPr>
              <a:t>cases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record </a:t>
            </a:r>
            <a:r>
              <a:rPr sz="1050" spc="-25" dirty="0">
                <a:latin typeface="Times New Roman"/>
                <a:cs typeface="Times New Roman"/>
              </a:rPr>
              <a:t>your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results.</a:t>
            </a:r>
            <a:endParaRPr sz="1050">
              <a:latin typeface="Times New Roman"/>
              <a:cs typeface="Times New Roman"/>
            </a:endParaRPr>
          </a:p>
          <a:p>
            <a:pPr marL="241300" marR="105410" indent="-228600">
              <a:lnSpc>
                <a:spcPct val="102899"/>
              </a:lnSpc>
              <a:spcBef>
                <a:spcPts val="295"/>
              </a:spcBef>
            </a:pPr>
            <a:r>
              <a:rPr sz="1050" i="1" spc="15" dirty="0">
                <a:latin typeface="Times New Roman"/>
                <a:cs typeface="Times New Roman"/>
              </a:rPr>
              <a:t>Exercise </a:t>
            </a:r>
            <a:r>
              <a:rPr sz="1050" i="1" spc="-65" dirty="0">
                <a:latin typeface="Times New Roman"/>
                <a:cs typeface="Times New Roman"/>
              </a:rPr>
              <a:t>2: </a:t>
            </a:r>
            <a:r>
              <a:rPr sz="1050" spc="-5" dirty="0">
                <a:latin typeface="Times New Roman"/>
                <a:cs typeface="Times New Roman"/>
              </a:rPr>
              <a:t>What </a:t>
            </a:r>
            <a:r>
              <a:rPr sz="1050" spc="10" dirty="0">
                <a:latin typeface="Times New Roman"/>
                <a:cs typeface="Times New Roman"/>
              </a:rPr>
              <a:t>do </a:t>
            </a:r>
            <a:r>
              <a:rPr sz="1050" spc="-15" dirty="0">
                <a:latin typeface="Times New Roman"/>
                <a:cs typeface="Times New Roman"/>
              </a:rPr>
              <a:t>you </a:t>
            </a:r>
            <a:r>
              <a:rPr sz="1050" spc="5" dirty="0">
                <a:latin typeface="Times New Roman"/>
                <a:cs typeface="Times New Roman"/>
              </a:rPr>
              <a:t>think </a:t>
            </a:r>
            <a:r>
              <a:rPr sz="1050" spc="-35" dirty="0">
                <a:latin typeface="Times New Roman"/>
                <a:cs typeface="Times New Roman"/>
              </a:rPr>
              <a:t>will </a:t>
            </a:r>
            <a:r>
              <a:rPr sz="1050" spc="70" dirty="0">
                <a:latin typeface="Times New Roman"/>
                <a:cs typeface="Times New Roman"/>
              </a:rPr>
              <a:t>happen </a:t>
            </a:r>
            <a:r>
              <a:rPr sz="1050" spc="-20" dirty="0">
                <a:latin typeface="Times New Roman"/>
                <a:cs typeface="Times New Roman"/>
              </a:rPr>
              <a:t>if </a:t>
            </a:r>
            <a:r>
              <a:rPr sz="1050" spc="-15" dirty="0">
                <a:latin typeface="Times New Roman"/>
                <a:cs typeface="Times New Roman"/>
              </a:rPr>
              <a:t>you </a:t>
            </a:r>
            <a:r>
              <a:rPr sz="1050" spc="10" dirty="0">
                <a:latin typeface="Times New Roman"/>
                <a:cs typeface="Times New Roman"/>
              </a:rPr>
              <a:t>do </a:t>
            </a:r>
            <a:r>
              <a:rPr sz="1050" spc="25" dirty="0">
                <a:latin typeface="Times New Roman"/>
                <a:cs typeface="Times New Roman"/>
              </a:rPr>
              <a:t>not </a:t>
            </a:r>
            <a:r>
              <a:rPr sz="1050" spc="10" dirty="0">
                <a:latin typeface="Times New Roman"/>
                <a:cs typeface="Times New Roman"/>
              </a:rPr>
              <a:t>enter </a:t>
            </a:r>
            <a:r>
              <a:rPr sz="1050" spc="-25" dirty="0">
                <a:latin typeface="Times New Roman"/>
                <a:cs typeface="Times New Roman"/>
              </a:rPr>
              <a:t>A, </a:t>
            </a:r>
            <a:r>
              <a:rPr sz="1050" spc="-35" dirty="0">
                <a:latin typeface="Times New Roman"/>
                <a:cs typeface="Times New Roman"/>
              </a:rPr>
              <a:t>B, </a:t>
            </a:r>
            <a:r>
              <a:rPr sz="1050" spc="-20" dirty="0">
                <a:latin typeface="Times New Roman"/>
                <a:cs typeface="Times New Roman"/>
              </a:rPr>
              <a:t>C, </a:t>
            </a:r>
            <a:r>
              <a:rPr sz="1050" spc="55" dirty="0">
                <a:latin typeface="Times New Roman"/>
                <a:cs typeface="Times New Roman"/>
              </a:rPr>
              <a:t>D  </a:t>
            </a:r>
            <a:r>
              <a:rPr sz="1050" spc="20" dirty="0">
                <a:latin typeface="Times New Roman"/>
                <a:cs typeface="Times New Roman"/>
              </a:rPr>
              <a:t>or </a:t>
            </a:r>
            <a:r>
              <a:rPr sz="1050" spc="-15" dirty="0">
                <a:latin typeface="Times New Roman"/>
                <a:cs typeface="Times New Roman"/>
              </a:rPr>
              <a:t>E? </a:t>
            </a:r>
            <a:r>
              <a:rPr sz="1050" spc="-45" dirty="0">
                <a:latin typeface="Times New Roman"/>
                <a:cs typeface="Times New Roman"/>
              </a:rPr>
              <a:t>Try </a:t>
            </a:r>
            <a:r>
              <a:rPr sz="1050" spc="30" dirty="0">
                <a:latin typeface="Times New Roman"/>
                <a:cs typeface="Times New Roman"/>
              </a:rPr>
              <a:t>running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and </a:t>
            </a:r>
            <a:r>
              <a:rPr sz="1050" spc="20" dirty="0">
                <a:latin typeface="Times New Roman"/>
                <a:cs typeface="Times New Roman"/>
              </a:rPr>
              <a:t>inputting </a:t>
            </a:r>
            <a:r>
              <a:rPr sz="1050" spc="-5" dirty="0">
                <a:latin typeface="Times New Roman"/>
                <a:cs typeface="Times New Roman"/>
              </a:rPr>
              <a:t>another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letter.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10" dirty="0">
                <a:latin typeface="Times New Roman"/>
                <a:cs typeface="Times New Roman"/>
              </a:rPr>
              <a:t>Replace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line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80"/>
              </a:spcBef>
            </a:pP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20" dirty="0">
                <a:latin typeface="Courier New"/>
                <a:cs typeface="Courier New"/>
              </a:rPr>
              <a:t>(validBeverage </a:t>
            </a:r>
            <a:r>
              <a:rPr sz="900" spc="-10" dirty="0">
                <a:latin typeface="Courier New"/>
                <a:cs typeface="Courier New"/>
              </a:rPr>
              <a:t>==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true)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5"/>
              </a:spcBef>
            </a:pP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21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line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sz="900" spc="-10" dirty="0">
                <a:latin typeface="Courier New"/>
                <a:cs typeface="Courier New"/>
              </a:rPr>
              <a:t>if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(validBeverage)</a:t>
            </a:r>
            <a:endParaRPr sz="900">
              <a:latin typeface="Courier New"/>
              <a:cs typeface="Courier New"/>
            </a:endParaRPr>
          </a:p>
          <a:p>
            <a:pPr marL="241300" marR="80645">
              <a:lnSpc>
                <a:spcPts val="1310"/>
              </a:lnSpc>
              <a:spcBef>
                <a:spcPts val="45"/>
              </a:spcBef>
            </a:pP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20" dirty="0">
                <a:latin typeface="Times New Roman"/>
                <a:cs typeface="Times New Roman"/>
              </a:rPr>
              <a:t>again.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15" dirty="0">
                <a:latin typeface="Times New Roman"/>
                <a:cs typeface="Times New Roman"/>
              </a:rPr>
              <a:t>differences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execution </a:t>
            </a:r>
            <a:r>
              <a:rPr sz="1050" spc="20" dirty="0">
                <a:latin typeface="Times New Roman"/>
                <a:cs typeface="Times New Roman"/>
              </a:rPr>
              <a:t>of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program? </a:t>
            </a:r>
            <a:r>
              <a:rPr sz="1050" spc="-50" dirty="0">
                <a:latin typeface="Times New Roman"/>
                <a:cs typeface="Times New Roman"/>
              </a:rPr>
              <a:t>Why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50" dirty="0">
                <a:latin typeface="Times New Roman"/>
                <a:cs typeface="Times New Roman"/>
              </a:rPr>
              <a:t>why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not?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5730" y="3405885"/>
            <a:ext cx="6199505" cy="247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5" dirty="0">
                <a:latin typeface="Arial"/>
                <a:cs typeface="Arial"/>
              </a:rPr>
              <a:t>L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O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360" dirty="0">
                <a:latin typeface="Arial"/>
                <a:cs typeface="Arial"/>
              </a:rPr>
              <a:t>5  </a:t>
            </a:r>
            <a:r>
              <a:rPr sz="1400" spc="-47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962025">
              <a:lnSpc>
                <a:spcPct val="100000"/>
              </a:lnSpc>
              <a:tabLst>
                <a:tab pos="157607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5.3	</a:t>
            </a:r>
            <a:r>
              <a:rPr sz="1200" spc="-105" dirty="0">
                <a:latin typeface="Arial"/>
                <a:cs typeface="Arial"/>
              </a:rPr>
              <a:t>Working </a:t>
            </a:r>
            <a:r>
              <a:rPr sz="1200" spc="-60" dirty="0">
                <a:latin typeface="Arial"/>
                <a:cs typeface="Arial"/>
              </a:rPr>
              <a:t>with the </a:t>
            </a:r>
            <a:r>
              <a:rPr sz="1200" b="1" spc="-30" dirty="0">
                <a:latin typeface="Courier New"/>
                <a:cs typeface="Courier New"/>
              </a:rPr>
              <a:t>for</a:t>
            </a:r>
            <a:r>
              <a:rPr sz="1200" b="1" spc="-530" dirty="0">
                <a:latin typeface="Courier New"/>
                <a:cs typeface="Courier New"/>
              </a:rPr>
              <a:t> </a:t>
            </a:r>
            <a:r>
              <a:rPr sz="1200" spc="-125" dirty="0"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  <a:p>
            <a:pPr marL="1576705" marR="5080" algn="just">
              <a:lnSpc>
                <a:spcPct val="103800"/>
              </a:lnSpc>
              <a:spcBef>
                <a:spcPts val="459"/>
              </a:spcBef>
            </a:pPr>
            <a:r>
              <a:rPr sz="1050" spc="-35" dirty="0">
                <a:latin typeface="Times New Roman"/>
                <a:cs typeface="Times New Roman"/>
              </a:rPr>
              <a:t>Bring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program </a:t>
            </a:r>
            <a:r>
              <a:rPr sz="900" spc="-25" dirty="0">
                <a:latin typeface="Courier New"/>
                <a:cs typeface="Courier New"/>
              </a:rPr>
              <a:t>for.cpp </a:t>
            </a:r>
            <a:r>
              <a:rPr sz="1050" spc="-10" dirty="0">
                <a:latin typeface="Times New Roman"/>
                <a:cs typeface="Times New Roman"/>
              </a:rPr>
              <a:t>from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0" dirty="0">
                <a:latin typeface="Times New Roman"/>
                <a:cs typeface="Times New Roman"/>
              </a:rPr>
              <a:t>5 </a:t>
            </a:r>
            <a:r>
              <a:rPr sz="1050" spc="-20" dirty="0">
                <a:latin typeface="Times New Roman"/>
                <a:cs typeface="Times New Roman"/>
              </a:rPr>
              <a:t>folder </a:t>
            </a:r>
            <a:r>
              <a:rPr sz="1050" spc="-25" dirty="0">
                <a:latin typeface="Times New Roman"/>
                <a:cs typeface="Times New Roman"/>
              </a:rPr>
              <a:t>(this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40" dirty="0">
                <a:latin typeface="Times New Roman"/>
                <a:cs typeface="Times New Roman"/>
              </a:rPr>
              <a:t>Sample </a:t>
            </a:r>
            <a:r>
              <a:rPr sz="1050" spc="-20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5.5 </a:t>
            </a:r>
            <a:r>
              <a:rPr sz="1050" spc="10" dirty="0">
                <a:latin typeface="Times New Roman"/>
                <a:cs typeface="Times New Roman"/>
              </a:rPr>
              <a:t>from 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Pre-lab </a:t>
            </a:r>
            <a:r>
              <a:rPr sz="1050" spc="-5" dirty="0">
                <a:latin typeface="Times New Roman"/>
                <a:cs typeface="Times New Roman"/>
              </a:rPr>
              <a:t>Reading </a:t>
            </a:r>
            <a:r>
              <a:rPr sz="1050" dirty="0">
                <a:latin typeface="Times New Roman"/>
                <a:cs typeface="Times New Roman"/>
              </a:rPr>
              <a:t>Assignment). </a:t>
            </a:r>
            <a:r>
              <a:rPr sz="1050" spc="-30" dirty="0">
                <a:latin typeface="Times New Roman"/>
                <a:cs typeface="Times New Roman"/>
              </a:rPr>
              <a:t>This program has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user </a:t>
            </a:r>
            <a:r>
              <a:rPr sz="1050" spc="-20" dirty="0">
                <a:latin typeface="Times New Roman"/>
                <a:cs typeface="Times New Roman"/>
              </a:rPr>
              <a:t>input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number </a:t>
            </a:r>
            <a:r>
              <a:rPr sz="1050" i="1" spc="110" dirty="0">
                <a:latin typeface="Times New Roman"/>
                <a:cs typeface="Times New Roman"/>
              </a:rPr>
              <a:t>n </a:t>
            </a:r>
            <a:r>
              <a:rPr sz="1050" spc="35" dirty="0">
                <a:latin typeface="Times New Roman"/>
                <a:cs typeface="Times New Roman"/>
              </a:rPr>
              <a:t>and  </a:t>
            </a:r>
            <a:r>
              <a:rPr sz="1050" spc="-5" dirty="0">
                <a:latin typeface="Times New Roman"/>
                <a:cs typeface="Times New Roman"/>
              </a:rPr>
              <a:t>then </a:t>
            </a:r>
            <a:r>
              <a:rPr sz="1050" spc="-25" dirty="0">
                <a:latin typeface="Times New Roman"/>
                <a:cs typeface="Times New Roman"/>
              </a:rPr>
              <a:t>finds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mean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i="1" spc="-15" dirty="0">
                <a:latin typeface="Times New Roman"/>
                <a:cs typeface="Times New Roman"/>
              </a:rPr>
              <a:t>n </a:t>
            </a:r>
            <a:r>
              <a:rPr sz="1050" spc="40" dirty="0">
                <a:latin typeface="Times New Roman"/>
                <a:cs typeface="Times New Roman"/>
              </a:rPr>
              <a:t>positive </a:t>
            </a:r>
            <a:r>
              <a:rPr sz="1050" spc="35" dirty="0">
                <a:latin typeface="Times New Roman"/>
                <a:cs typeface="Times New Roman"/>
              </a:rPr>
              <a:t>integers.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shown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below: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</a:t>
            </a:r>
            <a:r>
              <a:rPr sz="900" spc="-10" dirty="0">
                <a:latin typeface="Courier New"/>
                <a:cs typeface="Courier New"/>
              </a:rPr>
              <a:t>has the </a:t>
            </a:r>
            <a:r>
              <a:rPr sz="900" spc="-15" dirty="0">
                <a:latin typeface="Courier New"/>
                <a:cs typeface="Courier New"/>
              </a:rPr>
              <a:t>user input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dirty="0">
                <a:latin typeface="Courier New"/>
                <a:cs typeface="Courier New"/>
              </a:rPr>
              <a:t>n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then finds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66167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mean </a:t>
            </a:r>
            <a:r>
              <a:rPr sz="900" spc="-5" dirty="0">
                <a:latin typeface="Courier New"/>
                <a:cs typeface="Courier New"/>
              </a:rPr>
              <a:t>of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first </a:t>
            </a:r>
            <a:r>
              <a:rPr sz="900" dirty="0">
                <a:latin typeface="Courier New"/>
                <a:cs typeface="Courier New"/>
              </a:rPr>
              <a:t>n </a:t>
            </a:r>
            <a:r>
              <a:rPr sz="900" spc="-15" dirty="0">
                <a:latin typeface="Courier New"/>
                <a:cs typeface="Courier New"/>
              </a:rPr>
              <a:t>positive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integers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661670" marR="419227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954" y="6189345"/>
            <a:ext cx="1287780" cy="10160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46075" marR="5080">
              <a:lnSpc>
                <a:spcPts val="1310"/>
              </a:lnSpc>
              <a:spcBef>
                <a:spcPts val="55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value;  </a:t>
            </a:r>
            <a:r>
              <a:rPr sz="900" spc="-20" dirty="0">
                <a:latin typeface="Courier New"/>
                <a:cs typeface="Courier New"/>
              </a:rPr>
              <a:t>int total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346075" marR="195580">
              <a:lnSpc>
                <a:spcPts val="1280"/>
              </a:lnSpc>
              <a:spcBef>
                <a:spcPts val="2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number;  float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mean;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5327" y="6518528"/>
            <a:ext cx="3601720" cy="6870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value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some positive number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 </a:t>
            </a:r>
            <a:r>
              <a:rPr sz="900" spc="-20" dirty="0">
                <a:latin typeface="Courier New"/>
                <a:cs typeface="Courier New"/>
              </a:rPr>
              <a:t>total holds the sum </a:t>
            </a:r>
            <a:r>
              <a:rPr sz="900" spc="-15" dirty="0">
                <a:latin typeface="Courier New"/>
                <a:cs typeface="Courier New"/>
              </a:rPr>
              <a:t>of </a:t>
            </a:r>
            <a:r>
              <a:rPr sz="900" spc="-20" dirty="0">
                <a:latin typeface="Courier New"/>
                <a:cs typeface="Courier New"/>
              </a:rPr>
              <a:t>the first </a:t>
            </a:r>
            <a:r>
              <a:rPr sz="900" dirty="0">
                <a:latin typeface="Courier New"/>
                <a:cs typeface="Courier New"/>
              </a:rPr>
              <a:t>n </a:t>
            </a:r>
            <a:r>
              <a:rPr sz="900" spc="-20" dirty="0">
                <a:latin typeface="Courier New"/>
                <a:cs typeface="Courier New"/>
              </a:rPr>
              <a:t>positive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amount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first </a:t>
            </a:r>
            <a:r>
              <a:rPr sz="900" dirty="0">
                <a:latin typeface="Courier New"/>
                <a:cs typeface="Courier New"/>
              </a:rPr>
              <a:t>n </a:t>
            </a:r>
            <a:r>
              <a:rPr sz="900" spc="-15" dirty="0">
                <a:latin typeface="Courier New"/>
                <a:cs typeface="Courier New"/>
              </a:rPr>
              <a:t>positive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8710" y="7344536"/>
            <a:ext cx="5476875" cy="267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17725">
              <a:lnSpc>
                <a:spcPct val="121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enter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positive integer"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15" dirty="0">
                <a:latin typeface="Courier New"/>
                <a:cs typeface="Courier New"/>
              </a:rPr>
              <a:t>(value </a:t>
            </a:r>
            <a:r>
              <a:rPr sz="900" dirty="0">
                <a:latin typeface="Courier New"/>
                <a:cs typeface="Courier New"/>
              </a:rPr>
              <a:t>&gt;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2115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(number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1;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&lt;= </a:t>
            </a:r>
            <a:r>
              <a:rPr sz="900" spc="-15" dirty="0">
                <a:latin typeface="Courier New"/>
                <a:cs typeface="Courier New"/>
              </a:rPr>
              <a:t>value;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number++)</a:t>
            </a:r>
            <a:endParaRPr sz="900">
              <a:latin typeface="Courier New"/>
              <a:cs typeface="Courier New"/>
            </a:endParaRPr>
          </a:p>
          <a:p>
            <a:pPr marL="41211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number;</a:t>
            </a:r>
            <a:endParaRPr sz="900">
              <a:latin typeface="Courier New"/>
              <a:cs typeface="Courier New"/>
            </a:endParaRPr>
          </a:p>
          <a:p>
            <a:pPr marL="41211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 </a:t>
            </a:r>
            <a:r>
              <a:rPr sz="900" spc="-15" dirty="0">
                <a:latin typeface="Courier New"/>
                <a:cs typeface="Courier New"/>
              </a:rPr>
              <a:t>// </a:t>
            </a:r>
            <a:r>
              <a:rPr sz="900" spc="-20" dirty="0">
                <a:latin typeface="Courier New"/>
                <a:cs typeface="Courier New"/>
              </a:rPr>
              <a:t>curly </a:t>
            </a:r>
            <a:r>
              <a:rPr sz="900" spc="-25" dirty="0">
                <a:latin typeface="Courier New"/>
                <a:cs typeface="Courier New"/>
              </a:rPr>
              <a:t>braces </a:t>
            </a:r>
            <a:r>
              <a:rPr sz="900" spc="-20" dirty="0">
                <a:latin typeface="Courier New"/>
                <a:cs typeface="Courier New"/>
              </a:rPr>
              <a:t>are </a:t>
            </a:r>
            <a:r>
              <a:rPr sz="900" spc="-25" dirty="0">
                <a:latin typeface="Courier New"/>
                <a:cs typeface="Courier New"/>
              </a:rPr>
              <a:t>optional </a:t>
            </a:r>
            <a:r>
              <a:rPr sz="900" spc="-20" dirty="0">
                <a:latin typeface="Courier New"/>
                <a:cs typeface="Courier New"/>
              </a:rPr>
              <a:t>since there </a:t>
            </a:r>
            <a:r>
              <a:rPr sz="900" spc="-15" dirty="0">
                <a:latin typeface="Courier New"/>
                <a:cs typeface="Courier New"/>
              </a:rPr>
              <a:t>is </a:t>
            </a:r>
            <a:r>
              <a:rPr sz="900" spc="-25" dirty="0">
                <a:latin typeface="Courier New"/>
                <a:cs typeface="Courier New"/>
              </a:rPr>
              <a:t>only </a:t>
            </a:r>
            <a:r>
              <a:rPr sz="900" spc="-20" dirty="0">
                <a:latin typeface="Courier New"/>
                <a:cs typeface="Courier New"/>
              </a:rPr>
              <a:t>one</a:t>
            </a:r>
            <a:r>
              <a:rPr sz="900" spc="8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statement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mean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0" dirty="0">
                <a:latin typeface="Courier New"/>
                <a:cs typeface="Courier New"/>
              </a:rPr>
              <a:t>static_cast&lt;float&gt;(total) </a:t>
            </a:r>
            <a:r>
              <a:rPr sz="900" dirty="0">
                <a:latin typeface="Courier New"/>
                <a:cs typeface="Courier New"/>
              </a:rPr>
              <a:t>/ </a:t>
            </a:r>
            <a:r>
              <a:rPr sz="900" spc="-15" dirty="0">
                <a:latin typeface="Courier New"/>
                <a:cs typeface="Courier New"/>
              </a:rPr>
              <a:t>value; 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note </a:t>
            </a:r>
            <a:r>
              <a:rPr sz="900" spc="-10" dirty="0">
                <a:latin typeface="Courier New"/>
                <a:cs typeface="Courier New"/>
              </a:rPr>
              <a:t>the use of the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typecast</a:t>
            </a:r>
            <a:endParaRPr sz="900">
              <a:latin typeface="Courier New"/>
              <a:cs typeface="Courier New"/>
            </a:endParaRPr>
          </a:p>
          <a:p>
            <a:pPr marL="412115" marR="1221105" indent="2764790">
              <a:lnSpc>
                <a:spcPts val="1310"/>
              </a:lnSpc>
              <a:spcBef>
                <a:spcPts val="7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operator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here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mean 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first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positive integers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mean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3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33807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800" y="525081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328295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900" spc="-110" dirty="0">
                <a:latin typeface="Arial"/>
                <a:cs typeface="Arial"/>
              </a:rPr>
              <a:t>70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954" y="965708"/>
            <a:ext cx="15792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554" y="1278381"/>
            <a:ext cx="5769610" cy="8562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346710">
              <a:lnSpc>
                <a:spcPct val="100000"/>
              </a:lnSpc>
              <a:spcBef>
                <a:spcPts val="229"/>
              </a:spcBef>
            </a:pPr>
            <a:r>
              <a:rPr sz="900" spc="-2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"Invalid input </a:t>
            </a:r>
            <a:r>
              <a:rPr sz="900" dirty="0">
                <a:latin typeface="Courier New"/>
                <a:cs typeface="Courier New"/>
              </a:rPr>
              <a:t>- </a:t>
            </a:r>
            <a:r>
              <a:rPr sz="900" spc="-15" dirty="0">
                <a:latin typeface="Courier New"/>
                <a:cs typeface="Courier New"/>
              </a:rPr>
              <a:t>integer must </a:t>
            </a:r>
            <a:r>
              <a:rPr sz="900" spc="-10" dirty="0">
                <a:latin typeface="Courier New"/>
                <a:cs typeface="Courier New"/>
              </a:rPr>
              <a:t>be </a:t>
            </a:r>
            <a:r>
              <a:rPr sz="900" spc="-15" dirty="0">
                <a:latin typeface="Courier New"/>
                <a:cs typeface="Courier New"/>
              </a:rPr>
              <a:t>positive"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155700" marR="80645" indent="-228600">
              <a:lnSpc>
                <a:spcPct val="103299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50" dirty="0">
                <a:latin typeface="Times New Roman"/>
                <a:cs typeface="Times New Roman"/>
              </a:rPr>
              <a:t>Why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typecast </a:t>
            </a:r>
            <a:r>
              <a:rPr sz="1050" spc="-5" dirty="0">
                <a:latin typeface="Times New Roman"/>
                <a:cs typeface="Times New Roman"/>
              </a:rPr>
              <a:t>operator </a:t>
            </a:r>
            <a:r>
              <a:rPr sz="1050" spc="55" dirty="0">
                <a:latin typeface="Times New Roman"/>
                <a:cs typeface="Times New Roman"/>
              </a:rPr>
              <a:t>needed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40" dirty="0">
                <a:latin typeface="Times New Roman"/>
                <a:cs typeface="Times New Roman"/>
              </a:rPr>
              <a:t>compute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mean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20" dirty="0">
                <a:latin typeface="Times New Roman"/>
                <a:cs typeface="Times New Roman"/>
              </a:rPr>
              <a:t>statement </a:t>
            </a:r>
            <a:r>
              <a:rPr sz="900" spc="-15" dirty="0">
                <a:latin typeface="Courier New"/>
                <a:cs typeface="Courier New"/>
              </a:rPr>
              <a:t>mean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5" dirty="0">
                <a:latin typeface="Courier New"/>
                <a:cs typeface="Courier New"/>
              </a:rPr>
              <a:t>static_cast(float)(total)/value;</a:t>
            </a:r>
            <a:r>
              <a:rPr sz="1050" spc="-25" dirty="0">
                <a:latin typeface="Times New Roman"/>
                <a:cs typeface="Times New Roman"/>
              </a:rPr>
              <a:t>?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dirty="0">
                <a:latin typeface="Times New Roman"/>
                <a:cs typeface="Times New Roman"/>
              </a:rPr>
              <a:t>do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25" dirty="0">
                <a:latin typeface="Times New Roman"/>
                <a:cs typeface="Times New Roman"/>
              </a:rPr>
              <a:t>think 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50" dirty="0">
                <a:latin typeface="Times New Roman"/>
                <a:cs typeface="Times New Roman"/>
              </a:rPr>
              <a:t>happen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removed? </a:t>
            </a:r>
            <a:r>
              <a:rPr sz="1050" spc="-40" dirty="0">
                <a:latin typeface="Times New Roman"/>
                <a:cs typeface="Times New Roman"/>
              </a:rPr>
              <a:t>Modify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code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30" dirty="0">
                <a:latin typeface="Times New Roman"/>
                <a:cs typeface="Times New Roman"/>
              </a:rPr>
              <a:t>try </a:t>
            </a:r>
            <a:r>
              <a:rPr sz="1050" spc="-25" dirty="0">
                <a:latin typeface="Times New Roman"/>
                <a:cs typeface="Times New Roman"/>
              </a:rPr>
              <a:t>it. </a:t>
            </a:r>
            <a:r>
              <a:rPr sz="1050" spc="-20" dirty="0">
                <a:latin typeface="Times New Roman"/>
                <a:cs typeface="Times New Roman"/>
              </a:rPr>
              <a:t>Record </a:t>
            </a:r>
            <a:r>
              <a:rPr sz="1050" spc="-25" dirty="0">
                <a:latin typeface="Times New Roman"/>
                <a:cs typeface="Times New Roman"/>
              </a:rPr>
              <a:t>what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happens.</a:t>
            </a:r>
            <a:endParaRPr sz="1050">
              <a:latin typeface="Times New Roman"/>
              <a:cs typeface="Times New Roman"/>
            </a:endParaRPr>
          </a:p>
          <a:p>
            <a:pPr marL="1155700" marR="5080">
              <a:lnSpc>
                <a:spcPct val="102899"/>
              </a:lnSpc>
            </a:pPr>
            <a:r>
              <a:rPr sz="1050" spc="-40" dirty="0">
                <a:latin typeface="Times New Roman"/>
                <a:cs typeface="Times New Roman"/>
              </a:rPr>
              <a:t>Make </a:t>
            </a:r>
            <a:r>
              <a:rPr sz="1050" spc="-20" dirty="0">
                <a:latin typeface="Times New Roman"/>
                <a:cs typeface="Times New Roman"/>
              </a:rPr>
              <a:t>sure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you try </a:t>
            </a:r>
            <a:r>
              <a:rPr sz="1050" spc="5" dirty="0">
                <a:latin typeface="Times New Roman"/>
                <a:cs typeface="Times New Roman"/>
              </a:rPr>
              <a:t>both </a:t>
            </a:r>
            <a:r>
              <a:rPr sz="1050" spc="-20" dirty="0">
                <a:latin typeface="Times New Roman"/>
                <a:cs typeface="Times New Roman"/>
              </a:rPr>
              <a:t>even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odd </a:t>
            </a:r>
            <a:r>
              <a:rPr sz="1050" spc="20" dirty="0">
                <a:latin typeface="Times New Roman"/>
                <a:cs typeface="Times New Roman"/>
              </a:rPr>
              <a:t>cases. </a:t>
            </a:r>
            <a:r>
              <a:rPr sz="1050" spc="5" dirty="0">
                <a:latin typeface="Times New Roman"/>
                <a:cs typeface="Times New Roman"/>
              </a:rPr>
              <a:t>Now </a:t>
            </a:r>
            <a:r>
              <a:rPr sz="1050" dirty="0">
                <a:latin typeface="Times New Roman"/>
                <a:cs typeface="Times New Roman"/>
              </a:rPr>
              <a:t>put </a:t>
            </a:r>
            <a:r>
              <a:rPr sz="900" spc="-20" dirty="0">
                <a:latin typeface="Courier New"/>
                <a:cs typeface="Courier New"/>
              </a:rPr>
              <a:t>static_cast&lt;float&gt;  </a:t>
            </a:r>
            <a:r>
              <a:rPr sz="900" spc="-5" dirty="0">
                <a:latin typeface="Courier New"/>
                <a:cs typeface="Courier New"/>
              </a:rPr>
              <a:t>total </a:t>
            </a:r>
            <a:r>
              <a:rPr sz="1050" spc="-25" dirty="0">
                <a:latin typeface="Times New Roman"/>
                <a:cs typeface="Times New Roman"/>
              </a:rPr>
              <a:t>back in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25" dirty="0">
                <a:latin typeface="Times New Roman"/>
                <a:cs typeface="Times New Roman"/>
              </a:rPr>
              <a:t> program.</a:t>
            </a:r>
            <a:endParaRPr sz="1050">
              <a:latin typeface="Times New Roman"/>
              <a:cs typeface="Times New Roman"/>
            </a:endParaRPr>
          </a:p>
          <a:p>
            <a:pPr marL="1155700" marR="292100" indent="-228600">
              <a:lnSpc>
                <a:spcPct val="103099"/>
              </a:lnSpc>
              <a:spcBef>
                <a:spcPts val="309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45" dirty="0">
                <a:latin typeface="Times New Roman"/>
                <a:cs typeface="Times New Roman"/>
              </a:rPr>
              <a:t>happens </a:t>
            </a:r>
            <a:r>
              <a:rPr sz="1050" spc="-25" dirty="0">
                <a:latin typeface="Times New Roman"/>
                <a:cs typeface="Times New Roman"/>
              </a:rPr>
              <a:t>if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10" dirty="0">
                <a:latin typeface="Times New Roman"/>
                <a:cs typeface="Times New Roman"/>
              </a:rPr>
              <a:t>enter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float </a:t>
            </a:r>
            <a:r>
              <a:rPr sz="1050" spc="-15" dirty="0">
                <a:latin typeface="Times New Roman"/>
                <a:cs typeface="Times New Roman"/>
              </a:rPr>
              <a:t>such </a:t>
            </a:r>
            <a:r>
              <a:rPr sz="1050" spc="-35" dirty="0">
                <a:latin typeface="Times New Roman"/>
                <a:cs typeface="Times New Roman"/>
              </a:rPr>
              <a:t>as 2.99 </a:t>
            </a:r>
            <a:r>
              <a:rPr sz="1050" spc="-20" dirty="0">
                <a:latin typeface="Times New Roman"/>
                <a:cs typeface="Times New Roman"/>
              </a:rPr>
              <a:t>instead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15" dirty="0">
                <a:latin typeface="Times New Roman"/>
                <a:cs typeface="Times New Roman"/>
              </a:rPr>
              <a:t>integer 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900" spc="-50" dirty="0">
                <a:latin typeface="Courier New"/>
                <a:cs typeface="Courier New"/>
              </a:rPr>
              <a:t>value</a:t>
            </a:r>
            <a:r>
              <a:rPr sz="1050" spc="-50" dirty="0">
                <a:latin typeface="Times New Roman"/>
                <a:cs typeface="Times New Roman"/>
              </a:rPr>
              <a:t>? </a:t>
            </a:r>
            <a:r>
              <a:rPr sz="1050" spc="-40" dirty="0">
                <a:latin typeface="Times New Roman"/>
                <a:cs typeface="Times New Roman"/>
              </a:rPr>
              <a:t>Try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record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results.</a:t>
            </a:r>
            <a:endParaRPr sz="1050">
              <a:latin typeface="Times New Roman"/>
              <a:cs typeface="Times New Roman"/>
            </a:endParaRPr>
          </a:p>
          <a:p>
            <a:pPr marL="1155700" marR="378460" indent="-228600" algn="just">
              <a:lnSpc>
                <a:spcPct val="103200"/>
              </a:lnSpc>
              <a:spcBef>
                <a:spcPts val="29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40" dirty="0">
                <a:latin typeface="Times New Roman"/>
                <a:cs typeface="Times New Roman"/>
              </a:rPr>
              <a:t>Modify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35" dirty="0">
                <a:latin typeface="Times New Roman"/>
                <a:cs typeface="Times New Roman"/>
              </a:rPr>
              <a:t>computes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mean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consecutive  </a:t>
            </a:r>
            <a:r>
              <a:rPr sz="1050" spc="35" dirty="0">
                <a:latin typeface="Times New Roman"/>
                <a:cs typeface="Times New Roman"/>
              </a:rPr>
              <a:t>positive integers </a:t>
            </a:r>
            <a:r>
              <a:rPr sz="1050" i="1" spc="-10" dirty="0">
                <a:latin typeface="Times New Roman"/>
                <a:cs typeface="Times New Roman"/>
              </a:rPr>
              <a:t>n, </a:t>
            </a:r>
            <a:r>
              <a:rPr sz="1050" i="1" spc="-40" dirty="0">
                <a:latin typeface="Times New Roman"/>
                <a:cs typeface="Times New Roman"/>
              </a:rPr>
              <a:t>n+1, n+2, </a:t>
            </a:r>
            <a:r>
              <a:rPr sz="1050" spc="-35" dirty="0">
                <a:latin typeface="Times New Roman"/>
                <a:cs typeface="Times New Roman"/>
              </a:rPr>
              <a:t>. . . , </a:t>
            </a:r>
            <a:r>
              <a:rPr sz="1050" i="1" spc="25" dirty="0">
                <a:latin typeface="Times New Roman"/>
                <a:cs typeface="Times New Roman"/>
              </a:rPr>
              <a:t>m</a:t>
            </a:r>
            <a:r>
              <a:rPr sz="1050" spc="25" dirty="0">
                <a:latin typeface="Times New Roman"/>
                <a:cs typeface="Times New Roman"/>
              </a:rPr>
              <a:t>, </a:t>
            </a:r>
            <a:r>
              <a:rPr sz="1050" spc="80" dirty="0">
                <a:latin typeface="Times New Roman"/>
                <a:cs typeface="Times New Roman"/>
              </a:rPr>
              <a:t>where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user </a:t>
            </a:r>
            <a:r>
              <a:rPr sz="1050" spc="55" dirty="0">
                <a:latin typeface="Times New Roman"/>
                <a:cs typeface="Times New Roman"/>
              </a:rPr>
              <a:t>chooses </a:t>
            </a:r>
            <a:r>
              <a:rPr sz="1050" i="1" spc="-15" dirty="0">
                <a:latin typeface="Times New Roman"/>
                <a:cs typeface="Times New Roman"/>
              </a:rPr>
              <a:t>n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i="1" spc="60" dirty="0">
                <a:latin typeface="Times New Roman"/>
                <a:cs typeface="Times New Roman"/>
              </a:rPr>
              <a:t>m</a:t>
            </a:r>
            <a:r>
              <a:rPr sz="1050" spc="60" dirty="0">
                <a:latin typeface="Times New Roman"/>
                <a:cs typeface="Times New Roman"/>
              </a:rPr>
              <a:t>. 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example,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-30" dirty="0">
                <a:latin typeface="Times New Roman"/>
                <a:cs typeface="Times New Roman"/>
              </a:rPr>
              <a:t>picks 3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35" dirty="0">
                <a:latin typeface="Times New Roman"/>
                <a:cs typeface="Times New Roman"/>
              </a:rPr>
              <a:t>9, </a:t>
            </a:r>
            <a:r>
              <a:rPr sz="1050" spc="-5" dirty="0">
                <a:latin typeface="Times New Roman"/>
                <a:cs typeface="Times New Roman"/>
              </a:rPr>
              <a:t>then the </a:t>
            </a:r>
            <a:r>
              <a:rPr sz="1050" spc="-15" dirty="0">
                <a:latin typeface="Times New Roman"/>
                <a:cs typeface="Times New Roman"/>
              </a:rPr>
              <a:t>program should find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0" dirty="0">
                <a:latin typeface="Times New Roman"/>
                <a:cs typeface="Times New Roman"/>
              </a:rPr>
              <a:t>mean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3, 4, 5, 6, 7, 8,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35" dirty="0">
                <a:latin typeface="Times New Roman"/>
                <a:cs typeface="Times New Roman"/>
              </a:rPr>
              <a:t>9,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6.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  <a:tabLst>
                <a:tab pos="92710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5.4	</a:t>
            </a:r>
            <a:r>
              <a:rPr sz="1200" spc="-100" dirty="0">
                <a:latin typeface="Arial"/>
                <a:cs typeface="Arial"/>
              </a:rPr>
              <a:t>Nested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Loops</a:t>
            </a:r>
            <a:endParaRPr sz="1200">
              <a:latin typeface="Arial"/>
              <a:cs typeface="Arial"/>
            </a:endParaRPr>
          </a:p>
          <a:p>
            <a:pPr marL="927100" marR="276860">
              <a:lnSpc>
                <a:spcPct val="103800"/>
              </a:lnSpc>
              <a:spcBef>
                <a:spcPts val="570"/>
              </a:spcBef>
            </a:pPr>
            <a:r>
              <a:rPr sz="1050" spc="-30" dirty="0">
                <a:latin typeface="Times New Roman"/>
                <a:cs typeface="Times New Roman"/>
              </a:rPr>
              <a:t>Bring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nested.cpp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0" dirty="0">
                <a:latin typeface="Times New Roman"/>
                <a:cs typeface="Times New Roman"/>
              </a:rPr>
              <a:t>5 </a:t>
            </a:r>
            <a:r>
              <a:rPr sz="1050" spc="-15" dirty="0">
                <a:latin typeface="Times New Roman"/>
                <a:cs typeface="Times New Roman"/>
              </a:rPr>
              <a:t>folder </a:t>
            </a:r>
            <a:r>
              <a:rPr sz="1050" spc="-25" dirty="0">
                <a:latin typeface="Times New Roman"/>
                <a:cs typeface="Times New Roman"/>
              </a:rPr>
              <a:t>(this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5.6 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0" dirty="0">
                <a:latin typeface="Times New Roman"/>
                <a:cs typeface="Times New Roman"/>
              </a:rPr>
              <a:t>Pre-lab </a:t>
            </a:r>
            <a:r>
              <a:rPr sz="1050" spc="10" dirty="0">
                <a:latin typeface="Times New Roman"/>
                <a:cs typeface="Times New Roman"/>
              </a:rPr>
              <a:t>Reading Assignment).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shown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below: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finds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time spent programming </a:t>
            </a:r>
            <a:r>
              <a:rPr sz="900" spc="-10" dirty="0">
                <a:latin typeface="Courier New"/>
                <a:cs typeface="Courier New"/>
              </a:rPr>
              <a:t>by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29"/>
              </a:spcBef>
            </a:pPr>
            <a:r>
              <a:rPr sz="900" spc="-5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each </a:t>
            </a:r>
            <a:r>
              <a:rPr sz="900" spc="-10" dirty="0">
                <a:latin typeface="Courier New"/>
                <a:cs typeface="Courier New"/>
              </a:rPr>
              <a:t>day </a:t>
            </a:r>
            <a:r>
              <a:rPr sz="900" spc="-15" dirty="0">
                <a:latin typeface="Courier New"/>
                <a:cs typeface="Courier New"/>
              </a:rPr>
              <a:t>over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three </a:t>
            </a:r>
            <a:r>
              <a:rPr sz="900" spc="-10" dirty="0">
                <a:latin typeface="Courier New"/>
                <a:cs typeface="Courier New"/>
              </a:rPr>
              <a:t>day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period.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17500" marR="410654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5595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numStudents;</a:t>
            </a:r>
            <a:endParaRPr sz="900">
              <a:latin typeface="Courier New"/>
              <a:cs typeface="Courier New"/>
            </a:endParaRPr>
          </a:p>
          <a:p>
            <a:pPr marL="655955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float numHours, total,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average;</a:t>
            </a:r>
            <a:endParaRPr sz="9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  <a:spcBef>
                <a:spcPts val="215"/>
              </a:spcBef>
              <a:tabLst>
                <a:tab pos="2311400" algn="l"/>
              </a:tabLst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student,day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// </a:t>
            </a:r>
            <a:r>
              <a:rPr sz="900" spc="-15" dirty="0">
                <a:latin typeface="Courier New"/>
                <a:cs typeface="Courier New"/>
              </a:rPr>
              <a:t>these </a:t>
            </a:r>
            <a:r>
              <a:rPr sz="900" spc="-10" dirty="0">
                <a:latin typeface="Courier New"/>
                <a:cs typeface="Courier New"/>
              </a:rPr>
              <a:t>are the </a:t>
            </a:r>
            <a:r>
              <a:rPr sz="900" spc="-15" dirty="0">
                <a:latin typeface="Courier New"/>
                <a:cs typeface="Courier New"/>
              </a:rPr>
              <a:t>counters </a:t>
            </a:r>
            <a:r>
              <a:rPr sz="900" spc="-10" dirty="0">
                <a:latin typeface="Courier New"/>
                <a:cs typeface="Courier New"/>
              </a:rPr>
              <a:t>for the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loops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"This program will find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hours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day"</a:t>
            </a:r>
            <a:endParaRPr sz="900">
              <a:latin typeface="Courier New"/>
              <a:cs typeface="Courier New"/>
            </a:endParaRPr>
          </a:p>
          <a:p>
            <a:pPr marL="651510" marR="570230" indent="333375">
              <a:lnSpc>
                <a:spcPct val="12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that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student spent programming over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long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weekend\n\n";  </a:t>
            </a: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"How many students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there </a:t>
            </a:r>
            <a:r>
              <a:rPr sz="900" spc="-10" dirty="0">
                <a:latin typeface="Courier New"/>
                <a:cs typeface="Courier New"/>
              </a:rPr>
              <a:t>?" 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655955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numStudents;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for(student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1; </a:t>
            </a:r>
            <a:r>
              <a:rPr sz="900" spc="-15" dirty="0">
                <a:latin typeface="Courier New"/>
                <a:cs typeface="Courier New"/>
              </a:rPr>
              <a:t>student </a:t>
            </a:r>
            <a:r>
              <a:rPr sz="900" spc="-10" dirty="0">
                <a:latin typeface="Courier New"/>
                <a:cs typeface="Courier New"/>
              </a:rPr>
              <a:t>&lt;= </a:t>
            </a:r>
            <a:r>
              <a:rPr sz="900" spc="-15" dirty="0">
                <a:latin typeface="Courier New"/>
                <a:cs typeface="Courier New"/>
              </a:rPr>
              <a:t>numStudents;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student++)</a:t>
            </a:r>
            <a:endParaRPr sz="900">
              <a:latin typeface="Courier New"/>
              <a:cs typeface="Courier New"/>
            </a:endParaRPr>
          </a:p>
          <a:p>
            <a:pPr marL="65722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056640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05537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for(day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1; day &lt;= 3;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day++)</a:t>
            </a:r>
            <a:endParaRPr sz="900">
              <a:latin typeface="Courier New"/>
              <a:cs typeface="Courier New"/>
            </a:endParaRPr>
          </a:p>
          <a:p>
            <a:pPr marL="105854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enter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hours worked </a:t>
            </a:r>
            <a:r>
              <a:rPr sz="900" spc="-10" dirty="0">
                <a:latin typeface="Courier New"/>
                <a:cs typeface="Courier New"/>
              </a:rPr>
              <a:t>by </a:t>
            </a:r>
            <a:r>
              <a:rPr sz="900" spc="-15" dirty="0">
                <a:latin typeface="Courier New"/>
                <a:cs typeface="Courier New"/>
              </a:rPr>
              <a:t>student</a:t>
            </a:r>
            <a:r>
              <a:rPr sz="900" spc="-3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160145" marR="1205865" indent="325755">
              <a:lnSpc>
                <a:spcPct val="118900"/>
              </a:lnSpc>
              <a:spcBef>
                <a:spcPts val="2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student </a:t>
            </a:r>
            <a:r>
              <a:rPr sz="900" spc="-10" dirty="0">
                <a:latin typeface="Courier New"/>
                <a:cs typeface="Courier New"/>
              </a:rPr>
              <a:t>&lt;&lt;" on day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 day &lt;&lt; "." 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numHours;</a:t>
            </a:r>
            <a:endParaRPr sz="900">
              <a:latin typeface="Courier New"/>
              <a:cs typeface="Courier New"/>
            </a:endParaRPr>
          </a:p>
          <a:p>
            <a:pPr marR="255904" algn="r">
              <a:lnSpc>
                <a:spcPts val="930"/>
              </a:lnSpc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380174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0202" y="1093977"/>
            <a:ext cx="5378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35" dirty="0">
                <a:latin typeface="Times New Roman"/>
                <a:cs typeface="Times New Roman"/>
              </a:rPr>
              <a:t> </a:t>
            </a:r>
            <a:r>
              <a:rPr sz="950" spc="-60" dirty="0">
                <a:latin typeface="Times New Roman"/>
                <a:cs typeface="Times New Roman"/>
              </a:rPr>
              <a:t>5B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71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9754" y="1589277"/>
            <a:ext cx="5151755" cy="349440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17244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numHours;</a:t>
            </a:r>
            <a:endParaRPr sz="900">
              <a:latin typeface="Courier New"/>
              <a:cs typeface="Courier New"/>
            </a:endParaRPr>
          </a:p>
          <a:p>
            <a:pPr marL="75311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687705" marR="3123565" indent="-3175">
              <a:lnSpc>
                <a:spcPct val="24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/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3;  </a:t>
            </a: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900" spc="-15" dirty="0">
                <a:latin typeface="Courier New"/>
                <a:cs typeface="Courier New"/>
              </a:rPr>
              <a:t>&lt;&lt;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25"/>
              </a:spcBef>
              <a:tabLst>
                <a:tab pos="1308100" algn="l"/>
              </a:tabLst>
            </a:pPr>
            <a:r>
              <a:rPr sz="900" spc="-30" dirty="0">
                <a:latin typeface="Courier New"/>
                <a:cs typeface="Courier New"/>
              </a:rPr>
              <a:t>cout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&lt;&lt;	</a:t>
            </a:r>
            <a:r>
              <a:rPr sz="900" spc="-25" dirty="0">
                <a:latin typeface="Courier New"/>
                <a:cs typeface="Courier New"/>
              </a:rPr>
              <a:t>"The </a:t>
            </a:r>
            <a:r>
              <a:rPr sz="900" spc="-30" dirty="0">
                <a:latin typeface="Courier New"/>
                <a:cs typeface="Courier New"/>
              </a:rPr>
              <a:t>average number </a:t>
            </a:r>
            <a:r>
              <a:rPr sz="900" spc="-20" dirty="0">
                <a:latin typeface="Courier New"/>
                <a:cs typeface="Courier New"/>
              </a:rPr>
              <a:t>of</a:t>
            </a:r>
            <a:r>
              <a:rPr sz="900" spc="-39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hours </a:t>
            </a:r>
            <a:r>
              <a:rPr sz="900" spc="-25" dirty="0">
                <a:latin typeface="Courier New"/>
                <a:cs typeface="Courier New"/>
              </a:rPr>
              <a:t>per day spent </a:t>
            </a:r>
            <a:r>
              <a:rPr sz="900" spc="-30" dirty="0">
                <a:latin typeface="Courier New"/>
                <a:cs typeface="Courier New"/>
              </a:rPr>
              <a:t>programming </a:t>
            </a:r>
            <a:r>
              <a:rPr sz="900" spc="-20" dirty="0">
                <a:latin typeface="Courier New"/>
                <a:cs typeface="Courier New"/>
              </a:rPr>
              <a:t>by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991235">
              <a:lnSpc>
                <a:spcPct val="100000"/>
              </a:lnSpc>
              <a:spcBef>
                <a:spcPts val="215"/>
              </a:spcBef>
              <a:tabLst>
                <a:tab pos="1308100" algn="l"/>
              </a:tabLst>
            </a:pPr>
            <a:r>
              <a:rPr sz="900" spc="-20" dirty="0">
                <a:latin typeface="Courier New"/>
                <a:cs typeface="Courier New"/>
              </a:rPr>
              <a:t>&lt;&lt;	</a:t>
            </a:r>
            <a:r>
              <a:rPr sz="900" spc="-15" dirty="0">
                <a:latin typeface="Courier New"/>
                <a:cs typeface="Courier New"/>
              </a:rPr>
              <a:t>"student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student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</a:t>
            </a:r>
            <a:endParaRPr sz="900">
              <a:latin typeface="Courier New"/>
              <a:cs typeface="Courier New"/>
            </a:endParaRPr>
          </a:p>
          <a:p>
            <a:pPr marL="998855">
              <a:lnSpc>
                <a:spcPct val="100000"/>
              </a:lnSpc>
              <a:spcBef>
                <a:spcPts val="229"/>
              </a:spcBef>
              <a:tabLst>
                <a:tab pos="1311275" algn="l"/>
              </a:tabLst>
            </a:pPr>
            <a:r>
              <a:rPr sz="900" spc="-20" dirty="0">
                <a:latin typeface="Courier New"/>
                <a:cs typeface="Courier New"/>
              </a:rPr>
              <a:t>&lt;&lt;	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4671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850900" marR="5080" indent="-228600">
              <a:lnSpc>
                <a:spcPct val="103099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10" dirty="0">
                <a:latin typeface="Times New Roman"/>
                <a:cs typeface="Times New Roman"/>
              </a:rPr>
              <a:t>Note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5" dirty="0">
                <a:latin typeface="Times New Roman"/>
                <a:cs typeface="Times New Roman"/>
              </a:rPr>
              <a:t>inner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this program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always </a:t>
            </a:r>
            <a:r>
              <a:rPr sz="1050" spc="40" dirty="0">
                <a:latin typeface="Times New Roman"/>
                <a:cs typeface="Times New Roman"/>
              </a:rPr>
              <a:t>executed </a:t>
            </a:r>
            <a:r>
              <a:rPr sz="1050" spc="10" dirty="0">
                <a:latin typeface="Times New Roman"/>
                <a:cs typeface="Times New Roman"/>
              </a:rPr>
              <a:t>exactly  </a:t>
            </a:r>
            <a:r>
              <a:rPr sz="1050" spc="-10" dirty="0">
                <a:latin typeface="Times New Roman"/>
                <a:cs typeface="Times New Roman"/>
              </a:rPr>
              <a:t>three </a:t>
            </a:r>
            <a:r>
              <a:rPr sz="1050" spc="20" dirty="0">
                <a:latin typeface="Times New Roman"/>
                <a:cs typeface="Times New Roman"/>
              </a:rPr>
              <a:t>times—once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20" dirty="0">
                <a:latin typeface="Times New Roman"/>
                <a:cs typeface="Times New Roman"/>
              </a:rPr>
              <a:t>each </a:t>
            </a:r>
            <a:r>
              <a:rPr sz="1050" spc="-45" dirty="0">
                <a:latin typeface="Times New Roman"/>
                <a:cs typeface="Times New Roman"/>
              </a:rPr>
              <a:t>day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long </a:t>
            </a:r>
            <a:r>
              <a:rPr sz="1050" spc="40" dirty="0">
                <a:latin typeface="Times New Roman"/>
                <a:cs typeface="Times New Roman"/>
              </a:rPr>
              <a:t>weekend. </a:t>
            </a:r>
            <a:r>
              <a:rPr sz="1050" spc="-40" dirty="0">
                <a:latin typeface="Times New Roman"/>
                <a:cs typeface="Times New Roman"/>
              </a:rPr>
              <a:t>Modify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35" dirty="0">
                <a:latin typeface="Times New Roman"/>
                <a:cs typeface="Times New Roman"/>
              </a:rPr>
              <a:t>so 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20" dirty="0">
                <a:latin typeface="Times New Roman"/>
                <a:cs typeface="Times New Roman"/>
              </a:rPr>
              <a:t>inner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20" dirty="0">
                <a:latin typeface="Times New Roman"/>
                <a:cs typeface="Times New Roman"/>
              </a:rPr>
              <a:t>iterates </a:t>
            </a:r>
            <a:r>
              <a:rPr sz="1050" i="1" spc="110" dirty="0">
                <a:latin typeface="Times New Roman"/>
                <a:cs typeface="Times New Roman"/>
              </a:rPr>
              <a:t>n </a:t>
            </a:r>
            <a:r>
              <a:rPr sz="1050" spc="-25" dirty="0">
                <a:latin typeface="Times New Roman"/>
                <a:cs typeface="Times New Roman"/>
              </a:rPr>
              <a:t>times, </a:t>
            </a:r>
            <a:r>
              <a:rPr sz="1050" spc="80" dirty="0">
                <a:latin typeface="Times New Roman"/>
                <a:cs typeface="Times New Roman"/>
              </a:rPr>
              <a:t>where </a:t>
            </a:r>
            <a:r>
              <a:rPr sz="1050" i="1" spc="15" dirty="0">
                <a:latin typeface="Times New Roman"/>
                <a:cs typeface="Times New Roman"/>
              </a:rPr>
              <a:t>n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15" dirty="0">
                <a:latin typeface="Times New Roman"/>
                <a:cs typeface="Times New Roman"/>
              </a:rPr>
              <a:t>positive </a:t>
            </a:r>
            <a:r>
              <a:rPr sz="1050" spc="-20" dirty="0">
                <a:latin typeface="Times New Roman"/>
                <a:cs typeface="Times New Roman"/>
              </a:rPr>
              <a:t>integer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15" dirty="0">
                <a:latin typeface="Times New Roman"/>
                <a:cs typeface="Times New Roman"/>
              </a:rPr>
              <a:t>by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user.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other </a:t>
            </a:r>
            <a:r>
              <a:rPr sz="1050" spc="-20" dirty="0">
                <a:latin typeface="Times New Roman"/>
                <a:cs typeface="Times New Roman"/>
              </a:rPr>
              <a:t>words, </a:t>
            </a:r>
            <a:r>
              <a:rPr sz="1050" spc="-25" dirty="0">
                <a:latin typeface="Times New Roman"/>
                <a:cs typeface="Times New Roman"/>
              </a:rPr>
              <a:t>let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user </a:t>
            </a:r>
            <a:r>
              <a:rPr sz="1050" spc="30" dirty="0">
                <a:latin typeface="Times New Roman"/>
                <a:cs typeface="Times New Roman"/>
              </a:rPr>
              <a:t>decide </a:t>
            </a:r>
            <a:r>
              <a:rPr sz="1050" spc="-15" dirty="0">
                <a:latin typeface="Times New Roman"/>
                <a:cs typeface="Times New Roman"/>
              </a:rPr>
              <a:t>how </a:t>
            </a:r>
            <a:r>
              <a:rPr sz="1050" spc="-35" dirty="0">
                <a:latin typeface="Times New Roman"/>
                <a:cs typeface="Times New Roman"/>
              </a:rPr>
              <a:t>many </a:t>
            </a:r>
            <a:r>
              <a:rPr sz="1050" spc="-40" dirty="0">
                <a:latin typeface="Times New Roman"/>
                <a:cs typeface="Times New Roman"/>
              </a:rPr>
              <a:t>days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consider  </a:t>
            </a:r>
            <a:r>
              <a:rPr sz="1050" spc="-20" dirty="0">
                <a:latin typeface="Times New Roman"/>
                <a:cs typeface="Times New Roman"/>
              </a:rPr>
              <a:t>just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15" dirty="0">
                <a:latin typeface="Times New Roman"/>
                <a:cs typeface="Times New Roman"/>
              </a:rPr>
              <a:t>choose how </a:t>
            </a:r>
            <a:r>
              <a:rPr sz="1050" spc="-35" dirty="0">
                <a:latin typeface="Times New Roman"/>
                <a:cs typeface="Times New Roman"/>
              </a:rPr>
              <a:t>many </a:t>
            </a:r>
            <a:r>
              <a:rPr sz="1050" spc="-10" dirty="0">
                <a:latin typeface="Times New Roman"/>
                <a:cs typeface="Times New Roman"/>
              </a:rPr>
              <a:t>students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spc="-14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consider.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628650">
              <a:lnSpc>
                <a:spcPct val="100000"/>
              </a:lnSpc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8533" y="5162422"/>
            <a:ext cx="437231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1583" y="5325490"/>
            <a:ext cx="1747356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0727" y="5616575"/>
            <a:ext cx="1573615" cy="102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9198" y="5782690"/>
            <a:ext cx="35051" cy="83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5299" y="5947536"/>
            <a:ext cx="2484982" cy="102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9198" y="6113653"/>
            <a:ext cx="35051" cy="83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4630" y="6404736"/>
            <a:ext cx="3448404" cy="102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4626" y="6570853"/>
            <a:ext cx="41148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4630" y="6861936"/>
            <a:ext cx="3451453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675" y="7028053"/>
            <a:ext cx="38100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8532" y="7319136"/>
            <a:ext cx="4027530" cy="1082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4630" y="7814436"/>
            <a:ext cx="3448404" cy="102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7675" y="7979029"/>
            <a:ext cx="38100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4631" y="8271636"/>
            <a:ext cx="2370661" cy="1021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9384" y="8271636"/>
            <a:ext cx="1006690" cy="1021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0777" y="8436609"/>
            <a:ext cx="91848" cy="853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8532" y="8729218"/>
            <a:ext cx="4080870" cy="1082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59735" y="8996933"/>
            <a:ext cx="4572635" cy="8464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099"/>
              </a:lnSpc>
              <a:spcBef>
                <a:spcPts val="6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40" dirty="0">
                <a:latin typeface="Times New Roman"/>
                <a:cs typeface="Times New Roman"/>
              </a:rPr>
              <a:t>Modify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25" dirty="0">
                <a:latin typeface="Times New Roman"/>
                <a:cs typeface="Times New Roman"/>
              </a:rPr>
              <a:t>Exercise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-15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20" dirty="0">
                <a:latin typeface="Times New Roman"/>
                <a:cs typeface="Times New Roman"/>
              </a:rPr>
              <a:t>finds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average 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hours per </a:t>
            </a:r>
            <a:r>
              <a:rPr sz="1050" spc="-45" dirty="0">
                <a:latin typeface="Times New Roman"/>
                <a:cs typeface="Times New Roman"/>
              </a:rPr>
              <a:t>day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10" dirty="0">
                <a:latin typeface="Times New Roman"/>
                <a:cs typeface="Times New Roman"/>
              </a:rPr>
              <a:t>student </a:t>
            </a:r>
            <a:r>
              <a:rPr sz="1050" spc="-20" dirty="0">
                <a:latin typeface="Times New Roman"/>
                <a:cs typeface="Times New Roman"/>
              </a:rPr>
              <a:t>studies </a:t>
            </a:r>
            <a:r>
              <a:rPr sz="1050" spc="15" dirty="0">
                <a:latin typeface="Times New Roman"/>
                <a:cs typeface="Times New Roman"/>
              </a:rPr>
              <a:t>biology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0" dirty="0">
                <a:latin typeface="Times New Roman"/>
                <a:cs typeface="Times New Roman"/>
              </a:rPr>
              <a:t>well </a:t>
            </a:r>
            <a:r>
              <a:rPr sz="1050" spc="15" dirty="0">
                <a:latin typeface="Times New Roman"/>
                <a:cs typeface="Times New Roman"/>
              </a:rPr>
              <a:t>as  </a:t>
            </a:r>
            <a:r>
              <a:rPr sz="1050" spc="25" dirty="0">
                <a:latin typeface="Times New Roman"/>
                <a:cs typeface="Times New Roman"/>
              </a:rPr>
              <a:t>programming.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-20" dirty="0">
                <a:latin typeface="Times New Roman"/>
                <a:cs typeface="Times New Roman"/>
              </a:rPr>
              <a:t>each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5" dirty="0">
                <a:latin typeface="Times New Roman"/>
                <a:cs typeface="Times New Roman"/>
              </a:rPr>
              <a:t>student </a:t>
            </a:r>
            <a:r>
              <a:rPr sz="1050" spc="25" dirty="0">
                <a:latin typeface="Times New Roman"/>
                <a:cs typeface="Times New Roman"/>
              </a:rPr>
              <a:t>include </a:t>
            </a:r>
            <a:r>
              <a:rPr sz="1050" spc="-10" dirty="0">
                <a:latin typeface="Times New Roman"/>
                <a:cs typeface="Times New Roman"/>
              </a:rPr>
              <a:t>two </a:t>
            </a:r>
            <a:r>
              <a:rPr sz="1050" spc="-5" dirty="0">
                <a:latin typeface="Times New Roman"/>
                <a:cs typeface="Times New Roman"/>
              </a:rPr>
              <a:t>prompts,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35" dirty="0">
                <a:latin typeface="Times New Roman"/>
                <a:cs typeface="Times New Roman"/>
              </a:rPr>
              <a:t>each  </a:t>
            </a:r>
            <a:r>
              <a:rPr sz="1050" spc="-20" dirty="0">
                <a:latin typeface="Times New Roman"/>
                <a:cs typeface="Times New Roman"/>
              </a:rPr>
              <a:t>subject. 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print </a:t>
            </a:r>
            <a:r>
              <a:rPr sz="1050" dirty="0">
                <a:latin typeface="Times New Roman"/>
                <a:cs typeface="Times New Roman"/>
              </a:rPr>
              <a:t>out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20" dirty="0">
                <a:latin typeface="Times New Roman"/>
                <a:cs typeface="Times New Roman"/>
              </a:rPr>
              <a:t>subject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student,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20" dirty="0">
                <a:latin typeface="Times New Roman"/>
                <a:cs typeface="Times New Roman"/>
              </a:rPr>
              <a:t>average,  </a:t>
            </a:r>
            <a:r>
              <a:rPr sz="1050" spc="-5" dirty="0">
                <a:latin typeface="Times New Roman"/>
                <a:cs typeface="Times New Roman"/>
              </a:rPr>
              <a:t>spent the most </a:t>
            </a:r>
            <a:r>
              <a:rPr sz="1050" spc="-20" dirty="0">
                <a:latin typeface="Times New Roman"/>
                <a:cs typeface="Times New Roman"/>
              </a:rPr>
              <a:t>time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on.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300" y="1865629"/>
            <a:ext cx="6032500" cy="0"/>
          </a:xfrm>
          <a:custGeom>
            <a:avLst/>
            <a:gdLst/>
            <a:ahLst/>
            <a:cxnLst/>
            <a:rect l="l" t="t" r="r" b="b"/>
            <a:pathLst>
              <a:path w="6032500">
                <a:moveTo>
                  <a:pt x="0" y="0"/>
                </a:moveTo>
                <a:lnTo>
                  <a:pt x="6032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1300" y="8030844"/>
            <a:ext cx="6032500" cy="0"/>
          </a:xfrm>
          <a:custGeom>
            <a:avLst/>
            <a:gdLst/>
            <a:ahLst/>
            <a:cxnLst/>
            <a:rect l="l" t="t" r="r" b="b"/>
            <a:pathLst>
              <a:path w="6032500">
                <a:moveTo>
                  <a:pt x="0" y="0"/>
                </a:moveTo>
                <a:lnTo>
                  <a:pt x="6032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328295"/>
            <a:ext cx="1871980" cy="80772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tabLst>
                <a:tab pos="304800" algn="l"/>
              </a:tabLst>
            </a:pPr>
            <a:r>
              <a:rPr sz="900" spc="-110" dirty="0">
                <a:latin typeface="Arial"/>
                <a:cs typeface="Arial"/>
              </a:rPr>
              <a:t>72	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361" y="1182438"/>
            <a:ext cx="5442585" cy="26809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795"/>
              </a:spcBef>
              <a:tabLst>
                <a:tab pos="1472565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3.5	</a:t>
            </a:r>
            <a:r>
              <a:rPr sz="1200" spc="-105" dirty="0">
                <a:latin typeface="Arial"/>
                <a:cs typeface="Arial"/>
              </a:rPr>
              <a:t>Reading </a:t>
            </a:r>
            <a:r>
              <a:rPr sz="1200" spc="-95" dirty="0">
                <a:latin typeface="Arial"/>
                <a:cs typeface="Arial"/>
              </a:rPr>
              <a:t>and </a:t>
            </a:r>
            <a:r>
              <a:rPr sz="1200" spc="-70" dirty="0">
                <a:latin typeface="Arial"/>
                <a:cs typeface="Arial"/>
              </a:rPr>
              <a:t>Writing </a:t>
            </a:r>
            <a:r>
              <a:rPr sz="1200" spc="-45" dirty="0">
                <a:latin typeface="Arial"/>
                <a:cs typeface="Arial"/>
              </a:rPr>
              <a:t>to 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 marL="1472565">
              <a:lnSpc>
                <a:spcPct val="100000"/>
              </a:lnSpc>
              <a:spcBef>
                <a:spcPts val="615"/>
              </a:spcBef>
            </a:pPr>
            <a:r>
              <a:rPr sz="1050" spc="-30" dirty="0">
                <a:latin typeface="Times New Roman"/>
                <a:cs typeface="Times New Roman"/>
              </a:rPr>
              <a:t>Bring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spc="-20" dirty="0">
                <a:latin typeface="Courier New"/>
                <a:cs typeface="Courier New"/>
              </a:rPr>
              <a:t>billfile.cpp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30" dirty="0">
                <a:latin typeface="Times New Roman"/>
                <a:cs typeface="Times New Roman"/>
              </a:rPr>
              <a:t>Lab 5 folder.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will read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quantity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particular item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its price.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//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will then print </a:t>
            </a:r>
            <a:r>
              <a:rPr sz="900" spc="-10" dirty="0">
                <a:latin typeface="Courier New"/>
                <a:cs typeface="Courier New"/>
              </a:rPr>
              <a:t>out the </a:t>
            </a:r>
            <a:r>
              <a:rPr sz="900" spc="-15" dirty="0">
                <a:latin typeface="Courier New"/>
                <a:cs typeface="Courier New"/>
              </a:rPr>
              <a:t>total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price.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input will come from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data file </a:t>
            </a:r>
            <a:r>
              <a:rPr sz="900" spc="-10" dirty="0">
                <a:latin typeface="Courier New"/>
                <a:cs typeface="Courier New"/>
              </a:rPr>
              <a:t>and the </a:t>
            </a:r>
            <a:r>
              <a:rPr sz="900" spc="-15" dirty="0">
                <a:latin typeface="Courier New"/>
                <a:cs typeface="Courier New"/>
              </a:rPr>
              <a:t>output will </a:t>
            </a:r>
            <a:r>
              <a:rPr sz="900" spc="-10" dirty="0">
                <a:latin typeface="Courier New"/>
                <a:cs typeface="Courier New"/>
              </a:rPr>
              <a:t>go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5" dirty="0">
                <a:latin typeface="Courier New"/>
                <a:cs typeface="Courier New"/>
              </a:rPr>
              <a:t>//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output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file.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4084954">
              <a:lnSpc>
                <a:spcPct val="120600"/>
              </a:lnSpc>
            </a:pPr>
            <a:r>
              <a:rPr sz="900" spc="-15" dirty="0">
                <a:latin typeface="Courier New"/>
                <a:cs typeface="Courier New"/>
              </a:rPr>
              <a:t>#include &lt;fstream&gt;  #include &lt;iomanip&gt;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85061" y="3895309"/>
          <a:ext cx="6068060" cy="95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798">
                <a:tc>
                  <a:txBody>
                    <a:bodyPr/>
                    <a:lstStyle/>
                    <a:p>
                      <a:pPr marL="127000">
                        <a:lnSpc>
                          <a:spcPts val="93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 marR="329565" algn="r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ifstream</a:t>
                      </a:r>
                      <a:r>
                        <a:rPr sz="900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dataIn;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defines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an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input stream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sz="900" spc="-2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file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54">
                <a:tc>
                  <a:txBody>
                    <a:bodyPr/>
                    <a:lstStyle/>
                    <a:p>
                      <a:pPr marR="262890" algn="r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ofstream</a:t>
                      </a:r>
                      <a:r>
                        <a:rPr sz="900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dataOut;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defines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an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output stream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for an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output</a:t>
                      </a:r>
                      <a:r>
                        <a:rPr sz="900" spc="-22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file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591">
                <a:tc>
                  <a:txBody>
                    <a:bodyPr/>
                    <a:lstStyle/>
                    <a:p>
                      <a:pPr marL="596265">
                        <a:lnSpc>
                          <a:spcPts val="107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9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quantity;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7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contains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amount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items</a:t>
                      </a:r>
                      <a:r>
                        <a:rPr sz="900" spc="-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purchased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53">
                <a:tc>
                  <a:txBody>
                    <a:bodyPr/>
                    <a:lstStyle/>
                    <a:p>
                      <a:pPr marR="329565" algn="r">
                        <a:lnSpc>
                          <a:spcPts val="106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9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itemPrice;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6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contains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price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each</a:t>
                      </a:r>
                      <a:r>
                        <a:rPr sz="9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item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798">
                <a:tc>
                  <a:txBody>
                    <a:bodyPr/>
                    <a:lstStyle/>
                    <a:p>
                      <a:pPr marR="270510" algn="r">
                        <a:lnSpc>
                          <a:spcPts val="106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900" spc="3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totalBill;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6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contains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total bill, i.e.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price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900" spc="-25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all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06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items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47996" y="5020183"/>
            <a:ext cx="1563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opens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file.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754" y="4991227"/>
            <a:ext cx="209740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dataIn.open("transaction.dat");  dataOut.open("bill.out");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754" y="5480430"/>
            <a:ext cx="5130800" cy="18484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00" b="1" spc="5" dirty="0">
                <a:latin typeface="Courier New"/>
                <a:cs typeface="Courier New"/>
              </a:rPr>
              <a:t>// Fill in the appropriate code in the blank</a:t>
            </a:r>
            <a:r>
              <a:rPr sz="900" b="1" spc="9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below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736600" algn="l"/>
                <a:tab pos="3606800" algn="l"/>
              </a:tabLst>
            </a:pPr>
            <a:r>
              <a:rPr sz="9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setprecision(2)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showpoint;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formatted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output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input statement that brings </a:t>
            </a:r>
            <a:r>
              <a:rPr sz="900" b="1" spc="-5" dirty="0">
                <a:latin typeface="Courier New"/>
                <a:cs typeface="Courier New"/>
              </a:rPr>
              <a:t>in</a:t>
            </a:r>
            <a:r>
              <a:rPr sz="900" b="1" spc="114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5" dirty="0">
                <a:latin typeface="Courier New"/>
                <a:cs typeface="Courier New"/>
              </a:rPr>
              <a:t>// quantity and price of the</a:t>
            </a:r>
            <a:r>
              <a:rPr sz="900" b="1" spc="7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item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assignment statement </a:t>
            </a:r>
            <a:r>
              <a:rPr sz="900" b="1" dirty="0">
                <a:latin typeface="Courier New"/>
                <a:cs typeface="Courier New"/>
              </a:rPr>
              <a:t>that </a:t>
            </a:r>
            <a:r>
              <a:rPr sz="900" b="1" spc="5" dirty="0">
                <a:latin typeface="Courier New"/>
                <a:cs typeface="Courier New"/>
              </a:rPr>
              <a:t>determines </a:t>
            </a:r>
            <a:r>
              <a:rPr sz="900" b="1" dirty="0">
                <a:latin typeface="Courier New"/>
                <a:cs typeface="Courier New"/>
              </a:rPr>
              <a:t>the </a:t>
            </a:r>
            <a:r>
              <a:rPr sz="900" b="1" spc="5" dirty="0">
                <a:latin typeface="Courier New"/>
                <a:cs typeface="Courier New"/>
              </a:rPr>
              <a:t>total</a:t>
            </a:r>
            <a:r>
              <a:rPr sz="900" b="1" spc="17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bill.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output statement that prints the total bill, with </a:t>
            </a:r>
            <a:r>
              <a:rPr sz="900" b="1" dirty="0">
                <a:latin typeface="Courier New"/>
                <a:cs typeface="Courier New"/>
              </a:rPr>
              <a:t>a</a:t>
            </a:r>
            <a:r>
              <a:rPr sz="900" b="1" spc="15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label,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b="1" spc="5" dirty="0">
                <a:latin typeface="Courier New"/>
                <a:cs typeface="Courier New"/>
              </a:rPr>
              <a:t>// to an output</a:t>
            </a:r>
            <a:r>
              <a:rPr sz="900" b="1" spc="3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file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9361" y="7632572"/>
            <a:ext cx="6315710" cy="24136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955800" marR="159385" indent="-239395">
              <a:lnSpc>
                <a:spcPct val="104000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25" dirty="0">
                <a:latin typeface="Times New Roman"/>
                <a:cs typeface="Times New Roman"/>
              </a:rPr>
              <a:t>altered </a:t>
            </a:r>
            <a:r>
              <a:rPr sz="1050" spc="-20" dirty="0">
                <a:latin typeface="Times New Roman"/>
                <a:cs typeface="Times New Roman"/>
              </a:rPr>
              <a:t>version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5" dirty="0">
                <a:latin typeface="Times New Roman"/>
                <a:cs typeface="Times New Roman"/>
              </a:rPr>
              <a:t>3.1. </a:t>
            </a:r>
            <a:r>
              <a:rPr sz="1050" spc="-15" dirty="0">
                <a:latin typeface="Times New Roman"/>
                <a:cs typeface="Times New Roman"/>
              </a:rPr>
              <a:t>This program </a:t>
            </a:r>
            <a:r>
              <a:rPr sz="1050" spc="10" dirty="0">
                <a:latin typeface="Times New Roman"/>
                <a:cs typeface="Times New Roman"/>
              </a:rPr>
              <a:t>gets 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information </a:t>
            </a:r>
            <a:r>
              <a:rPr sz="1050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a file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20" dirty="0">
                <a:latin typeface="Times New Roman"/>
                <a:cs typeface="Times New Roman"/>
              </a:rPr>
              <a:t>places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output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file. </a:t>
            </a:r>
            <a:r>
              <a:rPr sz="1050" spc="-45" dirty="0">
                <a:latin typeface="Times New Roman"/>
                <a:cs typeface="Times New Roman"/>
              </a:rPr>
              <a:t>You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must</a:t>
            </a:r>
            <a:endParaRPr sz="1050">
              <a:latin typeface="Times New Roman"/>
              <a:cs typeface="Times New Roman"/>
            </a:endParaRPr>
          </a:p>
          <a:p>
            <a:pPr marL="1929764" marR="5080" algn="just">
              <a:lnSpc>
                <a:spcPct val="102899"/>
              </a:lnSpc>
            </a:pPr>
            <a:r>
              <a:rPr sz="1050" spc="-20" dirty="0">
                <a:latin typeface="Times New Roman"/>
                <a:cs typeface="Times New Roman"/>
              </a:rPr>
              <a:t>create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-35" dirty="0">
                <a:latin typeface="Times New Roman"/>
                <a:cs typeface="Times New Roman"/>
              </a:rPr>
              <a:t>file. Your </a:t>
            </a:r>
            <a:r>
              <a:rPr sz="1050" spc="-5" dirty="0">
                <a:latin typeface="Times New Roman"/>
                <a:cs typeface="Times New Roman"/>
              </a:rPr>
              <a:t>instructor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30" dirty="0">
                <a:latin typeface="Times New Roman"/>
                <a:cs typeface="Times New Roman"/>
              </a:rPr>
              <a:t>tell you </a:t>
            </a:r>
            <a:r>
              <a:rPr sz="1050" spc="-10" dirty="0">
                <a:latin typeface="Times New Roman"/>
                <a:cs typeface="Times New Roman"/>
              </a:rPr>
              <a:t>how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create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-5" dirty="0">
                <a:latin typeface="Times New Roman"/>
                <a:cs typeface="Times New Roman"/>
              </a:rPr>
              <a:t>file 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40" dirty="0">
                <a:latin typeface="Times New Roman"/>
                <a:cs typeface="Times New Roman"/>
              </a:rPr>
              <a:t>where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put </a:t>
            </a:r>
            <a:r>
              <a:rPr sz="1050" spc="-25" dirty="0">
                <a:latin typeface="Times New Roman"/>
                <a:cs typeface="Times New Roman"/>
              </a:rPr>
              <a:t>it. </a:t>
            </a:r>
            <a:r>
              <a:rPr sz="1050" spc="-20" dirty="0">
                <a:latin typeface="Times New Roman"/>
                <a:cs typeface="Times New Roman"/>
              </a:rPr>
              <a:t>Create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-40" dirty="0">
                <a:latin typeface="Times New Roman"/>
                <a:cs typeface="Times New Roman"/>
              </a:rPr>
              <a:t>file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900" spc="-20" dirty="0">
                <a:latin typeface="Courier New"/>
                <a:cs typeface="Courier New"/>
              </a:rPr>
              <a:t>transaction.dat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15" dirty="0">
                <a:latin typeface="Times New Roman"/>
                <a:cs typeface="Times New Roman"/>
              </a:rPr>
              <a:t>following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information:</a:t>
            </a:r>
            <a:endParaRPr sz="1050">
              <a:latin typeface="Times New Roman"/>
              <a:cs typeface="Times New Roman"/>
            </a:endParaRPr>
          </a:p>
          <a:p>
            <a:pPr marL="2164715">
              <a:lnSpc>
                <a:spcPct val="100000"/>
              </a:lnSpc>
              <a:spcBef>
                <a:spcPts val="650"/>
              </a:spcBef>
            </a:pPr>
            <a:r>
              <a:rPr sz="1050" spc="-5" dirty="0">
                <a:latin typeface="Times New Roman"/>
                <a:cs typeface="Times New Roman"/>
              </a:rPr>
              <a:t>22</a:t>
            </a:r>
            <a:endParaRPr sz="1050">
              <a:latin typeface="Times New Roman"/>
              <a:cs typeface="Times New Roman"/>
            </a:endParaRPr>
          </a:p>
          <a:p>
            <a:pPr marL="2165985">
              <a:lnSpc>
                <a:spcPct val="100000"/>
              </a:lnSpc>
              <a:spcBef>
                <a:spcPts val="335"/>
              </a:spcBef>
            </a:pPr>
            <a:r>
              <a:rPr sz="1050" spc="-10" dirty="0">
                <a:latin typeface="Times New Roman"/>
                <a:cs typeface="Times New Roman"/>
              </a:rPr>
              <a:t>10.98</a:t>
            </a:r>
            <a:endParaRPr sz="1050">
              <a:latin typeface="Times New Roman"/>
              <a:cs typeface="Times New Roman"/>
            </a:endParaRPr>
          </a:p>
          <a:p>
            <a:pPr marL="1929764" marR="102235" indent="-228600">
              <a:lnSpc>
                <a:spcPct val="102899"/>
              </a:lnSpc>
              <a:spcBef>
                <a:spcPts val="60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40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blank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statements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-40" dirty="0">
                <a:latin typeface="Times New Roman"/>
                <a:cs typeface="Times New Roman"/>
              </a:rPr>
              <a:t>file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print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bill.out</a:t>
            </a:r>
            <a:r>
              <a:rPr sz="1050" spc="-20" dirty="0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marR="514350" algn="ctr">
              <a:lnSpc>
                <a:spcPct val="100000"/>
              </a:lnSpc>
              <a:spcBef>
                <a:spcPts val="645"/>
              </a:spcBef>
            </a:pPr>
            <a:r>
              <a:rPr sz="1050" b="1" spc="10" dirty="0">
                <a:latin typeface="Times New Roman"/>
                <a:cs typeface="Times New Roman"/>
              </a:rPr>
              <a:t>The  </a:t>
            </a:r>
            <a:r>
              <a:rPr sz="1050" b="1" spc="-15" dirty="0">
                <a:latin typeface="Times New Roman"/>
                <a:cs typeface="Times New Roman"/>
              </a:rPr>
              <a:t>total  bill  </a:t>
            </a:r>
            <a:r>
              <a:rPr sz="1050" b="1" spc="15" dirty="0">
                <a:latin typeface="Times New Roman"/>
                <a:cs typeface="Times New Roman"/>
              </a:rPr>
              <a:t>is</a:t>
            </a:r>
            <a:r>
              <a:rPr sz="1050" b="1" spc="-55" dirty="0">
                <a:latin typeface="Times New Roman"/>
                <a:cs typeface="Times New Roman"/>
              </a:rPr>
              <a:t> </a:t>
            </a:r>
            <a:r>
              <a:rPr sz="1050" b="1" spc="50" dirty="0">
                <a:latin typeface="Times New Roman"/>
                <a:cs typeface="Times New Roman"/>
              </a:rPr>
              <a:t>$241.56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0202" y="1093977"/>
            <a:ext cx="8223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2465" algn="l"/>
              </a:tabLst>
            </a:pPr>
            <a:r>
              <a:rPr sz="950" spc="-20" dirty="0">
                <a:latin typeface="Times New Roman"/>
                <a:cs typeface="Times New Roman"/>
              </a:rPr>
              <a:t>Lesson 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60" dirty="0">
                <a:latin typeface="Times New Roman"/>
                <a:cs typeface="Times New Roman"/>
              </a:rPr>
              <a:t>5B	</a:t>
            </a:r>
            <a:r>
              <a:rPr sz="900" spc="-120" dirty="0">
                <a:latin typeface="Arial"/>
                <a:cs typeface="Arial"/>
              </a:rPr>
              <a:t>73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3782" y="1406397"/>
            <a:ext cx="4895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5.6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335" y="1318074"/>
            <a:ext cx="4485640" cy="12719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spc="-80" dirty="0">
                <a:latin typeface="Arial"/>
                <a:cs typeface="Arial"/>
              </a:rPr>
              <a:t>Student </a:t>
            </a:r>
            <a:r>
              <a:rPr sz="1200" spc="-105" dirty="0">
                <a:latin typeface="Arial"/>
                <a:cs typeface="Arial"/>
              </a:rPr>
              <a:t>Generated </a:t>
            </a:r>
            <a:r>
              <a:rPr sz="1200" spc="-140" dirty="0">
                <a:latin typeface="Arial"/>
                <a:cs typeface="Arial"/>
              </a:rPr>
              <a:t>Code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ct val="103200"/>
              </a:lnSpc>
              <a:spcBef>
                <a:spcPts val="57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performs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survey </a:t>
            </a:r>
            <a:r>
              <a:rPr sz="1050" spc="-50" dirty="0">
                <a:latin typeface="Times New Roman"/>
                <a:cs typeface="Times New Roman"/>
              </a:rPr>
              <a:t>tally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5" dirty="0">
                <a:latin typeface="Times New Roman"/>
                <a:cs typeface="Times New Roman"/>
              </a:rPr>
              <a:t>beverages. </a:t>
            </a:r>
            <a:r>
              <a:rPr sz="1050" spc="45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program should </a:t>
            </a:r>
            <a:r>
              <a:rPr sz="1050" dirty="0">
                <a:latin typeface="Times New Roman"/>
                <a:cs typeface="Times New Roman"/>
              </a:rPr>
              <a:t>prompt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1050" spc="-20" dirty="0">
                <a:latin typeface="Times New Roman"/>
                <a:cs typeface="Times New Roman"/>
              </a:rPr>
              <a:t>next </a:t>
            </a:r>
            <a:r>
              <a:rPr sz="1050" spc="-5" dirty="0">
                <a:latin typeface="Times New Roman"/>
                <a:cs typeface="Times New Roman"/>
              </a:rPr>
              <a:t>person </a:t>
            </a:r>
            <a:r>
              <a:rPr sz="1050" spc="-20" dirty="0">
                <a:latin typeface="Times New Roman"/>
                <a:cs typeface="Times New Roman"/>
              </a:rPr>
              <a:t>until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sentinel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–1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45" dirty="0">
                <a:latin typeface="Times New Roman"/>
                <a:cs typeface="Times New Roman"/>
              </a:rPr>
              <a:t>entered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terminate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program. </a:t>
            </a:r>
            <a:r>
              <a:rPr sz="1050" dirty="0">
                <a:latin typeface="Times New Roman"/>
                <a:cs typeface="Times New Roman"/>
              </a:rPr>
              <a:t>Each </a:t>
            </a:r>
            <a:r>
              <a:rPr sz="1050" spc="-10" dirty="0">
                <a:latin typeface="Times New Roman"/>
                <a:cs typeface="Times New Roman"/>
              </a:rPr>
              <a:t>person </a:t>
            </a:r>
            <a:r>
              <a:rPr sz="1050" spc="10" dirty="0">
                <a:latin typeface="Times New Roman"/>
                <a:cs typeface="Times New Roman"/>
              </a:rPr>
              <a:t>participating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survey  </a:t>
            </a: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15" dirty="0">
                <a:latin typeface="Times New Roman"/>
                <a:cs typeface="Times New Roman"/>
              </a:rPr>
              <a:t>choose their </a:t>
            </a:r>
            <a:r>
              <a:rPr sz="1050" spc="-25" dirty="0">
                <a:latin typeface="Times New Roman"/>
                <a:cs typeface="Times New Roman"/>
              </a:rPr>
              <a:t>favorite </a:t>
            </a:r>
            <a:r>
              <a:rPr sz="1050" spc="30" dirty="0">
                <a:latin typeface="Times New Roman"/>
                <a:cs typeface="Times New Roman"/>
              </a:rPr>
              <a:t>beverage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10" dirty="0">
                <a:latin typeface="Times New Roman"/>
                <a:cs typeface="Times New Roman"/>
              </a:rPr>
              <a:t>following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list:</a:t>
            </a:r>
            <a:endParaRPr sz="1050">
              <a:latin typeface="Times New Roman"/>
              <a:cs typeface="Times New Roman"/>
            </a:endParaRPr>
          </a:p>
          <a:p>
            <a:pPr marL="802005">
              <a:lnSpc>
                <a:spcPct val="100000"/>
              </a:lnSpc>
              <a:spcBef>
                <a:spcPts val="640"/>
              </a:spcBef>
              <a:tabLst>
                <a:tab pos="1574800" algn="l"/>
                <a:tab pos="2196465" algn="l"/>
                <a:tab pos="2896235" algn="l"/>
              </a:tabLst>
            </a:pPr>
            <a:r>
              <a:rPr sz="1050" spc="-35" dirty="0">
                <a:latin typeface="Times New Roman"/>
                <a:cs typeface="Times New Roman"/>
              </a:rPr>
              <a:t>1.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Coffee	</a:t>
            </a:r>
            <a:r>
              <a:rPr sz="1050" spc="-35" dirty="0">
                <a:latin typeface="Times New Roman"/>
                <a:cs typeface="Times New Roman"/>
              </a:rPr>
              <a:t>2.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Tea	3.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Coke	</a:t>
            </a:r>
            <a:r>
              <a:rPr sz="1050" spc="-35" dirty="0">
                <a:latin typeface="Times New Roman"/>
                <a:cs typeface="Times New Roman"/>
              </a:rPr>
              <a:t>4. </a:t>
            </a:r>
            <a:r>
              <a:rPr sz="1050" spc="-15" dirty="0">
                <a:latin typeface="Times New Roman"/>
                <a:cs typeface="Times New Roman"/>
              </a:rPr>
              <a:t>Orange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Juice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8335" y="2733802"/>
            <a:ext cx="7493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5" dirty="0">
                <a:latin typeface="Times New Roman"/>
                <a:cs typeface="Times New Roman"/>
              </a:rPr>
              <a:t>Sample</a:t>
            </a:r>
            <a:r>
              <a:rPr sz="1050" i="1" spc="25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8335" y="8379714"/>
            <a:ext cx="4580255" cy="15062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099"/>
              </a:lnSpc>
              <a:spcBef>
                <a:spcPts val="65"/>
              </a:spcBef>
            </a:pPr>
            <a:r>
              <a:rPr sz="1050" i="1" spc="20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30" dirty="0">
                <a:latin typeface="Times New Roman"/>
                <a:cs typeface="Times New Roman"/>
              </a:rPr>
              <a:t>Suppose </a:t>
            </a:r>
            <a:r>
              <a:rPr sz="1050" spc="-15" dirty="0">
                <a:latin typeface="Times New Roman"/>
                <a:cs typeface="Times New Roman"/>
              </a:rPr>
              <a:t>Dave </a:t>
            </a:r>
            <a:r>
              <a:rPr sz="1050" spc="-10" dirty="0">
                <a:latin typeface="Times New Roman"/>
                <a:cs typeface="Times New Roman"/>
              </a:rPr>
              <a:t>drops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watermelon </a:t>
            </a:r>
            <a:r>
              <a:rPr sz="1050" spc="-5" dirty="0">
                <a:latin typeface="Times New Roman"/>
                <a:cs typeface="Times New Roman"/>
              </a:rPr>
              <a:t>off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high bridge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30" dirty="0">
                <a:latin typeface="Times New Roman"/>
                <a:cs typeface="Times New Roman"/>
              </a:rPr>
              <a:t>lets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20" dirty="0">
                <a:latin typeface="Times New Roman"/>
                <a:cs typeface="Times New Roman"/>
              </a:rPr>
              <a:t>fall  </a:t>
            </a:r>
            <a:r>
              <a:rPr sz="1050" spc="-25" dirty="0">
                <a:latin typeface="Times New Roman"/>
                <a:cs typeface="Times New Roman"/>
              </a:rPr>
              <a:t>until </a:t>
            </a:r>
            <a:r>
              <a:rPr sz="1050" spc="-20" dirty="0">
                <a:latin typeface="Times New Roman"/>
                <a:cs typeface="Times New Roman"/>
              </a:rPr>
              <a:t>it hits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water. </a:t>
            </a: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15" dirty="0">
                <a:latin typeface="Times New Roman"/>
                <a:cs typeface="Times New Roman"/>
              </a:rPr>
              <a:t>neglect </a:t>
            </a:r>
            <a:r>
              <a:rPr sz="1050" spc="-35" dirty="0">
                <a:latin typeface="Times New Roman"/>
                <a:cs typeface="Times New Roman"/>
              </a:rPr>
              <a:t>air </a:t>
            </a:r>
            <a:r>
              <a:rPr sz="1050" spc="10" dirty="0">
                <a:latin typeface="Times New Roman"/>
                <a:cs typeface="Times New Roman"/>
              </a:rPr>
              <a:t>resistance, </a:t>
            </a:r>
            <a:r>
              <a:rPr sz="1050" spc="-5" dirty="0">
                <a:latin typeface="Times New Roman"/>
                <a:cs typeface="Times New Roman"/>
              </a:rPr>
              <a:t>then the </a:t>
            </a:r>
            <a:r>
              <a:rPr sz="1050" spc="35" dirty="0">
                <a:latin typeface="Times New Roman"/>
                <a:cs typeface="Times New Roman"/>
              </a:rPr>
              <a:t>distance </a:t>
            </a:r>
            <a:r>
              <a:rPr sz="1050" i="1" spc="-40" dirty="0">
                <a:latin typeface="Times New Roman"/>
                <a:cs typeface="Times New Roman"/>
              </a:rPr>
              <a:t>d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1050" spc="-20" dirty="0">
                <a:latin typeface="Times New Roman"/>
                <a:cs typeface="Times New Roman"/>
              </a:rPr>
              <a:t>meters </a:t>
            </a:r>
            <a:r>
              <a:rPr sz="1050" spc="-35" dirty="0">
                <a:latin typeface="Times New Roman"/>
                <a:cs typeface="Times New Roman"/>
              </a:rPr>
              <a:t>fallen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watermelon </a:t>
            </a: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i="1" spc="-30" dirty="0">
                <a:latin typeface="Times New Roman"/>
                <a:cs typeface="Times New Roman"/>
              </a:rPr>
              <a:t>t </a:t>
            </a:r>
            <a:r>
              <a:rPr sz="1050" spc="30" dirty="0">
                <a:latin typeface="Times New Roman"/>
                <a:cs typeface="Times New Roman"/>
              </a:rPr>
              <a:t>seconds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i="1" spc="65" dirty="0">
                <a:latin typeface="Times New Roman"/>
                <a:cs typeface="Times New Roman"/>
              </a:rPr>
              <a:t>d </a:t>
            </a:r>
            <a:r>
              <a:rPr sz="1050" spc="-15" dirty="0">
                <a:latin typeface="Times New Roman"/>
                <a:cs typeface="Times New Roman"/>
              </a:rPr>
              <a:t>= </a:t>
            </a:r>
            <a:r>
              <a:rPr sz="1050" spc="-35" dirty="0">
                <a:latin typeface="Times New Roman"/>
                <a:cs typeface="Times New Roman"/>
              </a:rPr>
              <a:t>0.5 </a:t>
            </a:r>
            <a:r>
              <a:rPr sz="1050" spc="-180" dirty="0">
                <a:latin typeface="Times New Roman"/>
                <a:cs typeface="Times New Roman"/>
              </a:rPr>
              <a:t>* </a:t>
            </a:r>
            <a:r>
              <a:rPr sz="1050" i="1" spc="-20" dirty="0">
                <a:latin typeface="Times New Roman"/>
                <a:cs typeface="Times New Roman"/>
              </a:rPr>
              <a:t>g </a:t>
            </a:r>
            <a:r>
              <a:rPr sz="1050" spc="-180" dirty="0">
                <a:latin typeface="Times New Roman"/>
                <a:cs typeface="Times New Roman"/>
              </a:rPr>
              <a:t>* </a:t>
            </a:r>
            <a:r>
              <a:rPr sz="1050" i="1" spc="-30" dirty="0">
                <a:latin typeface="Times New Roman"/>
                <a:cs typeface="Times New Roman"/>
              </a:rPr>
              <a:t>t</a:t>
            </a:r>
            <a:r>
              <a:rPr sz="900" spc="-44" baseline="32407" dirty="0">
                <a:latin typeface="Times New Roman"/>
                <a:cs typeface="Times New Roman"/>
              </a:rPr>
              <a:t>2</a:t>
            </a:r>
            <a:r>
              <a:rPr sz="1050" spc="-30" dirty="0">
                <a:latin typeface="Times New Roman"/>
                <a:cs typeface="Times New Roman"/>
              </a:rPr>
              <a:t>, </a:t>
            </a:r>
            <a:r>
              <a:rPr sz="1050" spc="35" dirty="0">
                <a:latin typeface="Times New Roman"/>
                <a:cs typeface="Times New Roman"/>
              </a:rPr>
              <a:t>where the  </a:t>
            </a:r>
            <a:r>
              <a:rPr sz="1050" spc="20" dirty="0">
                <a:latin typeface="Times New Roman"/>
                <a:cs typeface="Times New Roman"/>
              </a:rPr>
              <a:t>acceleration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5" dirty="0">
                <a:latin typeface="Times New Roman"/>
                <a:cs typeface="Times New Roman"/>
              </a:rPr>
              <a:t>gravity </a:t>
            </a:r>
            <a:r>
              <a:rPr sz="1050" i="1" spc="-20" dirty="0">
                <a:latin typeface="Times New Roman"/>
                <a:cs typeface="Times New Roman"/>
              </a:rPr>
              <a:t>g </a:t>
            </a:r>
            <a:r>
              <a:rPr sz="1050" spc="-15" dirty="0">
                <a:latin typeface="Times New Roman"/>
                <a:cs typeface="Times New Roman"/>
              </a:rPr>
              <a:t>= </a:t>
            </a:r>
            <a:r>
              <a:rPr sz="1050" spc="-35" dirty="0">
                <a:latin typeface="Times New Roman"/>
                <a:cs typeface="Times New Roman"/>
              </a:rPr>
              <a:t>9.8 </a:t>
            </a:r>
            <a:r>
              <a:rPr sz="1050" spc="30" dirty="0">
                <a:latin typeface="Times New Roman"/>
                <a:cs typeface="Times New Roman"/>
              </a:rPr>
              <a:t>meters/second</a:t>
            </a:r>
            <a:r>
              <a:rPr sz="900" spc="44" baseline="32407" dirty="0">
                <a:latin typeface="Times New Roman"/>
                <a:cs typeface="Times New Roman"/>
              </a:rPr>
              <a:t>2</a:t>
            </a:r>
            <a:r>
              <a:rPr sz="1050" spc="30" dirty="0">
                <a:latin typeface="Times New Roman"/>
                <a:cs typeface="Times New Roman"/>
              </a:rPr>
              <a:t>. </a:t>
            </a:r>
            <a:r>
              <a:rPr sz="1050" spc="-40" dirty="0">
                <a:latin typeface="Times New Roman"/>
                <a:cs typeface="Times New Roman"/>
              </a:rPr>
              <a:t>Write a </a:t>
            </a:r>
            <a:r>
              <a:rPr sz="1050" spc="-20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5" dirty="0">
                <a:latin typeface="Times New Roman"/>
                <a:cs typeface="Times New Roman"/>
              </a:rPr>
              <a:t>asks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seconds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25" dirty="0">
                <a:latin typeface="Times New Roman"/>
                <a:cs typeface="Times New Roman"/>
              </a:rPr>
              <a:t>watermelon </a:t>
            </a:r>
            <a:r>
              <a:rPr sz="1050" spc="-40" dirty="0">
                <a:latin typeface="Times New Roman"/>
                <a:cs typeface="Times New Roman"/>
              </a:rPr>
              <a:t>falls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20" dirty="0">
                <a:latin typeface="Times New Roman"/>
                <a:cs typeface="Times New Roman"/>
              </a:rPr>
              <a:t>height </a:t>
            </a:r>
            <a:r>
              <a:rPr sz="1050" i="1" spc="50" dirty="0">
                <a:latin typeface="Times New Roman"/>
                <a:cs typeface="Times New Roman"/>
              </a:rPr>
              <a:t>h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bridge above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water.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program should </a:t>
            </a:r>
            <a:r>
              <a:rPr sz="1050" spc="-5" dirty="0">
                <a:latin typeface="Times New Roman"/>
                <a:cs typeface="Times New Roman"/>
              </a:rPr>
              <a:t>then </a:t>
            </a:r>
            <a:r>
              <a:rPr sz="1050" spc="10" dirty="0">
                <a:latin typeface="Times New Roman"/>
                <a:cs typeface="Times New Roman"/>
              </a:rPr>
              <a:t>calculate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distance </a:t>
            </a:r>
            <a:r>
              <a:rPr sz="1050" spc="-30" dirty="0">
                <a:latin typeface="Times New Roman"/>
                <a:cs typeface="Times New Roman"/>
              </a:rPr>
              <a:t>fallen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spc="-15" dirty="0">
                <a:latin typeface="Times New Roman"/>
                <a:cs typeface="Times New Roman"/>
              </a:rPr>
              <a:t>second </a:t>
            </a:r>
            <a:r>
              <a:rPr sz="1050" spc="-10" dirty="0">
                <a:latin typeface="Times New Roman"/>
                <a:cs typeface="Times New Roman"/>
              </a:rPr>
              <a:t>from </a:t>
            </a:r>
            <a:r>
              <a:rPr sz="1050" i="1" spc="-30" dirty="0">
                <a:latin typeface="Times New Roman"/>
                <a:cs typeface="Times New Roman"/>
              </a:rPr>
              <a:t>t </a:t>
            </a:r>
            <a:r>
              <a:rPr sz="1050" spc="-15" dirty="0">
                <a:latin typeface="Times New Roman"/>
                <a:cs typeface="Times New Roman"/>
              </a:rPr>
              <a:t>= </a:t>
            </a:r>
            <a:r>
              <a:rPr sz="1050" spc="-30" dirty="0">
                <a:latin typeface="Times New Roman"/>
                <a:cs typeface="Times New Roman"/>
              </a:rPr>
              <a:t>0 </a:t>
            </a:r>
            <a:r>
              <a:rPr sz="1050" spc="-25" dirty="0">
                <a:latin typeface="Times New Roman"/>
                <a:cs typeface="Times New Roman"/>
              </a:rPr>
              <a:t>until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i="1" spc="-30" dirty="0">
                <a:latin typeface="Times New Roman"/>
                <a:cs typeface="Times New Roman"/>
              </a:rPr>
              <a:t>t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15" dirty="0">
                <a:latin typeface="Times New Roman"/>
                <a:cs typeface="Times New Roman"/>
              </a:rPr>
              <a:t>by  </a:t>
            </a:r>
            <a:r>
              <a:rPr sz="1050" spc="30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user. </a:t>
            </a: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total </a:t>
            </a:r>
            <a:r>
              <a:rPr sz="1050" spc="15" dirty="0">
                <a:latin typeface="Times New Roman"/>
                <a:cs typeface="Times New Roman"/>
              </a:rPr>
              <a:t>distance </a:t>
            </a:r>
            <a:r>
              <a:rPr sz="1050" spc="-30" dirty="0">
                <a:latin typeface="Times New Roman"/>
                <a:cs typeface="Times New Roman"/>
              </a:rPr>
              <a:t>fallen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greater </a:t>
            </a:r>
            <a:r>
              <a:rPr sz="1050" spc="-5" dirty="0">
                <a:latin typeface="Times New Roman"/>
                <a:cs typeface="Times New Roman"/>
              </a:rPr>
              <a:t>than the </a:t>
            </a:r>
            <a:r>
              <a:rPr sz="1050" spc="-25" dirty="0">
                <a:latin typeface="Times New Roman"/>
                <a:cs typeface="Times New Roman"/>
              </a:rPr>
              <a:t>height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bridge,  </a:t>
            </a:r>
            <a:r>
              <a:rPr sz="1050" spc="-5" dirty="0">
                <a:latin typeface="Times New Roman"/>
                <a:cs typeface="Times New Roman"/>
              </a:rPr>
              <a:t>then the </a:t>
            </a:r>
            <a:r>
              <a:rPr sz="1050" spc="-20" dirty="0">
                <a:latin typeface="Times New Roman"/>
                <a:cs typeface="Times New Roman"/>
              </a:rPr>
              <a:t>program should </a:t>
            </a:r>
            <a:r>
              <a:rPr sz="1050" spc="-35" dirty="0">
                <a:latin typeface="Times New Roman"/>
                <a:cs typeface="Times New Roman"/>
              </a:rPr>
              <a:t>tell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20" dirty="0">
                <a:latin typeface="Times New Roman"/>
                <a:cs typeface="Times New Roman"/>
              </a:rPr>
              <a:t>distance </a:t>
            </a:r>
            <a:r>
              <a:rPr sz="1050" spc="-35" dirty="0">
                <a:latin typeface="Times New Roman"/>
                <a:cs typeface="Times New Roman"/>
              </a:rPr>
              <a:t>fallen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not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valid.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74035" y="7588884"/>
          <a:ext cx="130873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213230" y="2991866"/>
            <a:ext cx="4421078" cy="11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0183" y="3162554"/>
            <a:ext cx="72274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1803" y="3202177"/>
            <a:ext cx="24384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5150" y="3162554"/>
            <a:ext cx="1181950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3226" y="3327146"/>
            <a:ext cx="41148" cy="83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3236" y="3658234"/>
            <a:ext cx="890690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6398" y="3650615"/>
            <a:ext cx="3457655" cy="115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0183" y="3822827"/>
            <a:ext cx="72274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1803" y="3862451"/>
            <a:ext cx="24384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5150" y="3822827"/>
            <a:ext cx="1181950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9323" y="3988942"/>
            <a:ext cx="30480" cy="838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3230" y="4310507"/>
            <a:ext cx="4421078" cy="1158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10183" y="4482719"/>
            <a:ext cx="72274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1803" y="4522342"/>
            <a:ext cx="24384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65150" y="4482719"/>
            <a:ext cx="1181950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4751" y="4647310"/>
            <a:ext cx="39624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3232" y="4978019"/>
            <a:ext cx="1914974" cy="1082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00779" y="4970398"/>
            <a:ext cx="2433147" cy="115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0183" y="5142610"/>
            <a:ext cx="72274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11803" y="5182234"/>
            <a:ext cx="24384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65150" y="5142610"/>
            <a:ext cx="1181950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9323" y="5307203"/>
            <a:ext cx="30480" cy="838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13230" y="5630290"/>
            <a:ext cx="4421078" cy="115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0183" y="5800978"/>
            <a:ext cx="72274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1803" y="5840603"/>
            <a:ext cx="24384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65150" y="5800978"/>
            <a:ext cx="1181950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9323" y="5965825"/>
            <a:ext cx="30480" cy="838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3231" y="6288913"/>
            <a:ext cx="2997298" cy="115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28339" y="6296533"/>
            <a:ext cx="1405940" cy="96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0183" y="6461125"/>
            <a:ext cx="72274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1803" y="6500748"/>
            <a:ext cx="24384" cy="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65150" y="6461125"/>
            <a:ext cx="1181950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3895" y="6666865"/>
            <a:ext cx="22860" cy="45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75710" y="6625717"/>
            <a:ext cx="30480" cy="838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132" y="6956425"/>
            <a:ext cx="3902542" cy="1082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0189" y="7287132"/>
            <a:ext cx="437876" cy="100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76400" y="7285608"/>
            <a:ext cx="831043" cy="853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07133" y="7454772"/>
            <a:ext cx="1809843" cy="502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8664" y="7616317"/>
            <a:ext cx="325026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79442" y="7616317"/>
            <a:ext cx="42671" cy="853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07144" y="7785277"/>
            <a:ext cx="151213" cy="828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80966" y="7783771"/>
            <a:ext cx="41147" cy="8437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08665" y="7948362"/>
            <a:ext cx="210594" cy="843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84015" y="7948362"/>
            <a:ext cx="33527" cy="828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08660" y="8112852"/>
            <a:ext cx="666445" cy="1010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84015" y="8112852"/>
            <a:ext cx="33527" cy="829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33235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142748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1922779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1600" y="455294"/>
            <a:ext cx="1872614" cy="81026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tabLst>
                <a:tab pos="304800" algn="l"/>
              </a:tabLst>
            </a:pPr>
            <a:r>
              <a:rPr sz="900" spc="-110" dirty="0">
                <a:latin typeface="Arial"/>
                <a:cs typeface="Arial"/>
              </a:rPr>
              <a:t>56	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9389" y="1566417"/>
            <a:ext cx="418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latin typeface="Arial"/>
                <a:cs typeface="Arial"/>
              </a:rPr>
              <a:t>30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min.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3669" y="1566417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Arial"/>
                <a:cs typeface="Arial"/>
              </a:rPr>
              <a:t>73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9735" y="1414017"/>
            <a:ext cx="1162685" cy="480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latin typeface="Arial"/>
                <a:cs typeface="Arial"/>
              </a:rPr>
              <a:t>Lab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5.6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90"/>
              </a:lnSpc>
              <a:spcBef>
                <a:spcPts val="50"/>
              </a:spcBef>
            </a:pPr>
            <a:r>
              <a:rPr sz="1000" spc="-90" dirty="0">
                <a:latin typeface="Arial"/>
                <a:cs typeface="Arial"/>
              </a:rPr>
              <a:t>Student </a:t>
            </a:r>
            <a:r>
              <a:rPr sz="1000" spc="-105" dirty="0">
                <a:latin typeface="Arial"/>
                <a:cs typeface="Arial"/>
              </a:rPr>
              <a:t>Generated </a:t>
            </a:r>
            <a:r>
              <a:rPr sz="1000" spc="-140" dirty="0">
                <a:latin typeface="Arial"/>
                <a:cs typeface="Arial"/>
              </a:rPr>
              <a:t>Code  </a:t>
            </a:r>
            <a:r>
              <a:rPr sz="1000" spc="-105" dirty="0">
                <a:latin typeface="Arial"/>
                <a:cs typeface="Arial"/>
              </a:rPr>
              <a:t>Assignments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334" y="1566417"/>
            <a:ext cx="1153795" cy="3282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45"/>
              </a:spcBef>
            </a:pPr>
            <a:r>
              <a:rPr sz="1000" spc="-100" dirty="0">
                <a:latin typeface="Arial"/>
                <a:cs typeface="Arial"/>
              </a:rPr>
              <a:t>Basic </a:t>
            </a:r>
            <a:r>
              <a:rPr sz="1000" spc="-20" dirty="0">
                <a:latin typeface="Arial"/>
                <a:cs typeface="Arial"/>
              </a:rPr>
              <a:t>understanding  </a:t>
            </a:r>
            <a:r>
              <a:rPr sz="1000" spc="-80" dirty="0">
                <a:latin typeface="Arial"/>
                <a:cs typeface="Arial"/>
              </a:rPr>
              <a:t>of </a:t>
            </a:r>
            <a:r>
              <a:rPr sz="1000" spc="-100" dirty="0">
                <a:latin typeface="Arial"/>
                <a:cs typeface="Arial"/>
              </a:rPr>
              <a:t>loop </a:t>
            </a:r>
            <a:r>
              <a:rPr sz="1000" spc="-85" dirty="0">
                <a:latin typeface="Arial"/>
                <a:cs typeface="Arial"/>
              </a:rPr>
              <a:t>control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2044954"/>
            <a:ext cx="618236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90" dirty="0">
                <a:latin typeface="Arial"/>
                <a:cs typeface="Arial"/>
              </a:rPr>
              <a:t>P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75" dirty="0">
                <a:latin typeface="Arial"/>
                <a:cs typeface="Arial"/>
              </a:rPr>
              <a:t>- </a:t>
            </a:r>
            <a:r>
              <a:rPr sz="1400" spc="-375" dirty="0">
                <a:latin typeface="Arial"/>
                <a:cs typeface="Arial"/>
              </a:rPr>
              <a:t>LA </a:t>
            </a:r>
            <a:r>
              <a:rPr sz="1400" spc="-450" dirty="0">
                <a:latin typeface="Arial"/>
                <a:cs typeface="Arial"/>
              </a:rPr>
              <a:t>B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D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30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M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-80" dirty="0">
                <a:latin typeface="Arial"/>
                <a:cs typeface="Arial"/>
              </a:rPr>
              <a:t>Increment </a:t>
            </a:r>
            <a:r>
              <a:rPr sz="1200" spc="-95" dirty="0">
                <a:latin typeface="Arial"/>
                <a:cs typeface="Arial"/>
              </a:rPr>
              <a:t>and </a:t>
            </a:r>
            <a:r>
              <a:rPr sz="1200" spc="-100" dirty="0">
                <a:latin typeface="Arial"/>
                <a:cs typeface="Arial"/>
              </a:rPr>
              <a:t>Decrement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Operator</a:t>
            </a:r>
            <a:endParaRPr sz="1200">
              <a:latin typeface="Arial"/>
              <a:cs typeface="Arial"/>
            </a:endParaRPr>
          </a:p>
          <a:p>
            <a:pPr marL="1612900" marR="5080">
              <a:lnSpc>
                <a:spcPct val="102899"/>
              </a:lnSpc>
              <a:spcBef>
                <a:spcPts val="580"/>
              </a:spcBef>
            </a:pPr>
            <a:r>
              <a:rPr sz="1050" spc="-10" dirty="0">
                <a:latin typeface="Times New Roman"/>
                <a:cs typeface="Times New Roman"/>
              </a:rPr>
              <a:t>To </a:t>
            </a:r>
            <a:r>
              <a:rPr sz="1050" spc="30" dirty="0">
                <a:latin typeface="Times New Roman"/>
                <a:cs typeface="Times New Roman"/>
              </a:rPr>
              <a:t>execute </a:t>
            </a:r>
            <a:r>
              <a:rPr sz="1050" spc="-30" dirty="0">
                <a:latin typeface="Times New Roman"/>
                <a:cs typeface="Times New Roman"/>
              </a:rPr>
              <a:t>many </a:t>
            </a:r>
            <a:r>
              <a:rPr sz="1050" spc="15" dirty="0">
                <a:latin typeface="Times New Roman"/>
                <a:cs typeface="Times New Roman"/>
              </a:rPr>
              <a:t>algorithms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need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30" dirty="0">
                <a:latin typeface="Times New Roman"/>
                <a:cs typeface="Times New Roman"/>
              </a:rPr>
              <a:t>able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add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10" dirty="0">
                <a:latin typeface="Times New Roman"/>
                <a:cs typeface="Times New Roman"/>
              </a:rPr>
              <a:t>subtract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giv-  en </a:t>
            </a:r>
            <a:r>
              <a:rPr sz="1050" spc="-20" dirty="0">
                <a:latin typeface="Times New Roman"/>
                <a:cs typeface="Times New Roman"/>
              </a:rPr>
              <a:t>integer </a:t>
            </a:r>
            <a:r>
              <a:rPr sz="1050" spc="15" dirty="0">
                <a:latin typeface="Times New Roman"/>
                <a:cs typeface="Times New Roman"/>
              </a:rPr>
              <a:t>quantity. </a:t>
            </a:r>
            <a:r>
              <a:rPr sz="1050" spc="5" dirty="0">
                <a:latin typeface="Times New Roman"/>
                <a:cs typeface="Times New Roman"/>
              </a:rPr>
              <a:t>For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example: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9735" y="3104133"/>
            <a:ext cx="1228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count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count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3989" y="3087369"/>
            <a:ext cx="2293620" cy="3333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what would happen </a:t>
            </a: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5" dirty="0">
                <a:latin typeface="Courier New"/>
                <a:cs typeface="Courier New"/>
              </a:rPr>
              <a:t>we </a:t>
            </a:r>
            <a:r>
              <a:rPr sz="900" spc="-15" dirty="0">
                <a:latin typeface="Courier New"/>
                <a:cs typeface="Courier New"/>
              </a:rPr>
              <a:t>used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==</a:t>
            </a:r>
            <a:endParaRPr sz="900">
              <a:latin typeface="Courier New"/>
              <a:cs typeface="Courier New"/>
            </a:endParaRPr>
          </a:p>
          <a:p>
            <a:pPr marL="27305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instead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?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9735" y="3341293"/>
            <a:ext cx="4636770" cy="96964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45"/>
              </a:spcBef>
            </a:pPr>
            <a:r>
              <a:rPr sz="900" spc="-15" dirty="0">
                <a:latin typeface="Courier New"/>
                <a:cs typeface="Courier New"/>
              </a:rPr>
              <a:t>count </a:t>
            </a:r>
            <a:r>
              <a:rPr sz="900" spc="-10" dirty="0">
                <a:latin typeface="Courier New"/>
                <a:cs typeface="Courier New"/>
              </a:rPr>
              <a:t>+=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 marR="5080" algn="just">
              <a:lnSpc>
                <a:spcPct val="103200"/>
              </a:lnSpc>
              <a:spcBef>
                <a:spcPts val="605"/>
              </a:spcBef>
            </a:pPr>
            <a:r>
              <a:rPr sz="1050" spc="-5" dirty="0">
                <a:latin typeface="Times New Roman"/>
                <a:cs typeface="Times New Roman"/>
              </a:rPr>
              <a:t>Both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these </a:t>
            </a:r>
            <a:r>
              <a:rPr sz="1050" spc="30" dirty="0">
                <a:latin typeface="Times New Roman"/>
                <a:cs typeface="Times New Roman"/>
              </a:rPr>
              <a:t>statements </a:t>
            </a:r>
            <a:r>
              <a:rPr sz="1050" b="1" spc="45" dirty="0">
                <a:latin typeface="Times New Roman"/>
                <a:cs typeface="Times New Roman"/>
              </a:rPr>
              <a:t>increment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25" dirty="0">
                <a:latin typeface="Courier New"/>
                <a:cs typeface="Courier New"/>
              </a:rPr>
              <a:t>count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1. </a:t>
            </a: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25" dirty="0">
                <a:latin typeface="Times New Roman"/>
                <a:cs typeface="Times New Roman"/>
              </a:rPr>
              <a:t>replace </a:t>
            </a:r>
            <a:r>
              <a:rPr sz="1050" spc="40" dirty="0">
                <a:latin typeface="Times New Roman"/>
                <a:cs typeface="Times New Roman"/>
              </a:rPr>
              <a:t>“+”  </a:t>
            </a:r>
            <a:r>
              <a:rPr sz="1050" dirty="0">
                <a:latin typeface="Times New Roman"/>
                <a:cs typeface="Times New Roman"/>
              </a:rPr>
              <a:t>with </a:t>
            </a:r>
            <a:r>
              <a:rPr sz="1050" spc="10" dirty="0">
                <a:latin typeface="Times New Roman"/>
                <a:cs typeface="Times New Roman"/>
              </a:rPr>
              <a:t>“-” </a:t>
            </a:r>
            <a:r>
              <a:rPr sz="1050" spc="-10" dirty="0">
                <a:latin typeface="Times New Roman"/>
                <a:cs typeface="Times New Roman"/>
              </a:rPr>
              <a:t>in </a:t>
            </a:r>
            <a:r>
              <a:rPr sz="1050" spc="10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above code, </a:t>
            </a:r>
            <a:r>
              <a:rPr sz="1050" spc="15" dirty="0">
                <a:latin typeface="Times New Roman"/>
                <a:cs typeface="Times New Roman"/>
              </a:rPr>
              <a:t>then </a:t>
            </a:r>
            <a:r>
              <a:rPr sz="1050" spc="30" dirty="0">
                <a:latin typeface="Times New Roman"/>
                <a:cs typeface="Times New Roman"/>
              </a:rPr>
              <a:t>both </a:t>
            </a:r>
            <a:r>
              <a:rPr sz="1050" spc="45" dirty="0">
                <a:latin typeface="Times New Roman"/>
                <a:cs typeface="Times New Roman"/>
              </a:rPr>
              <a:t>statements </a:t>
            </a:r>
            <a:r>
              <a:rPr sz="1050" b="1" spc="65" dirty="0">
                <a:latin typeface="Times New Roman"/>
                <a:cs typeface="Times New Roman"/>
              </a:rPr>
              <a:t>decrement </a:t>
            </a:r>
            <a:r>
              <a:rPr sz="1050" spc="1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value </a:t>
            </a:r>
            <a:r>
              <a:rPr sz="1050" spc="35" dirty="0">
                <a:latin typeface="Times New Roman"/>
                <a:cs typeface="Times New Roman"/>
              </a:rPr>
              <a:t>of  </a:t>
            </a:r>
            <a:r>
              <a:rPr sz="900" spc="-10" dirty="0">
                <a:latin typeface="Courier New"/>
                <a:cs typeface="Courier New"/>
              </a:rPr>
              <a:t>count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30" dirty="0">
                <a:latin typeface="Times New Roman"/>
                <a:cs typeface="Times New Roman"/>
              </a:rPr>
              <a:t>1. </a:t>
            </a:r>
            <a:r>
              <a:rPr sz="1050" spc="-25" dirty="0">
                <a:latin typeface="Times New Roman"/>
                <a:cs typeface="Times New Roman"/>
              </a:rPr>
              <a:t>C++ </a:t>
            </a:r>
            <a:r>
              <a:rPr sz="1050" spc="-20" dirty="0">
                <a:latin typeface="Times New Roman"/>
                <a:cs typeface="Times New Roman"/>
              </a:rPr>
              <a:t>also </a:t>
            </a:r>
            <a:r>
              <a:rPr sz="1050" spc="35" dirty="0">
                <a:latin typeface="Times New Roman"/>
                <a:cs typeface="Times New Roman"/>
              </a:rPr>
              <a:t>provides </a:t>
            </a:r>
            <a:r>
              <a:rPr sz="1050" spc="-5" dirty="0">
                <a:latin typeface="Times New Roman"/>
                <a:cs typeface="Times New Roman"/>
              </a:rPr>
              <a:t>an </a:t>
            </a:r>
            <a:r>
              <a:rPr sz="1050" b="1" spc="75" dirty="0">
                <a:latin typeface="Times New Roman"/>
                <a:cs typeface="Times New Roman"/>
              </a:rPr>
              <a:t>increment </a:t>
            </a:r>
            <a:r>
              <a:rPr sz="1050" b="1" spc="50" dirty="0">
                <a:latin typeface="Times New Roman"/>
                <a:cs typeface="Times New Roman"/>
              </a:rPr>
              <a:t>operator </a:t>
            </a:r>
            <a:r>
              <a:rPr sz="900" spc="-10" dirty="0">
                <a:latin typeface="Courier New"/>
                <a:cs typeface="Courier New"/>
              </a:rPr>
              <a:t>++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70" dirty="0">
                <a:latin typeface="Times New Roman"/>
                <a:cs typeface="Times New Roman"/>
              </a:rPr>
              <a:t>decrement  </a:t>
            </a:r>
            <a:r>
              <a:rPr sz="1050" b="1" spc="55" dirty="0">
                <a:latin typeface="Times New Roman"/>
                <a:cs typeface="Times New Roman"/>
              </a:rPr>
              <a:t>operator </a:t>
            </a:r>
            <a:r>
              <a:rPr sz="1050" spc="-20" dirty="0">
                <a:latin typeface="Times New Roman"/>
                <a:cs typeface="Times New Roman"/>
              </a:rPr>
              <a:t>--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perform </a:t>
            </a:r>
            <a:r>
              <a:rPr sz="1050" spc="-15" dirty="0">
                <a:latin typeface="Times New Roman"/>
                <a:cs typeface="Times New Roman"/>
              </a:rPr>
              <a:t>these </a:t>
            </a:r>
            <a:r>
              <a:rPr sz="1050" spc="-25" dirty="0">
                <a:latin typeface="Times New Roman"/>
                <a:cs typeface="Times New Roman"/>
              </a:rPr>
              <a:t>tasks.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-10" dirty="0">
                <a:latin typeface="Times New Roman"/>
                <a:cs typeface="Times New Roman"/>
              </a:rPr>
              <a:t>modes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</a:t>
            </a:r>
            <a:r>
              <a:rPr sz="1050" spc="23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used: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9735" y="4360291"/>
            <a:ext cx="561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count</a:t>
            </a:r>
            <a:r>
              <a:rPr sz="900" spc="-25" dirty="0">
                <a:latin typeface="Courier New"/>
                <a:cs typeface="Courier New"/>
              </a:rPr>
              <a:t>+</a:t>
            </a:r>
            <a:r>
              <a:rPr sz="900" spc="-15" dirty="0">
                <a:latin typeface="Courier New"/>
                <a:cs typeface="Courier New"/>
              </a:rPr>
              <a:t>+</a:t>
            </a:r>
            <a:r>
              <a:rPr sz="900" dirty="0">
                <a:latin typeface="Courier New"/>
                <a:cs typeface="Courier New"/>
              </a:rPr>
              <a:t>;  </a:t>
            </a:r>
            <a:r>
              <a:rPr sz="900" spc="-15" dirty="0">
                <a:latin typeface="Courier New"/>
                <a:cs typeface="Courier New"/>
              </a:rPr>
              <a:t>count</a:t>
            </a:r>
            <a:r>
              <a:rPr sz="900" spc="-2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127" y="4360291"/>
            <a:ext cx="2777490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2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increment operator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postfix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mode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decrement operator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postfix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mode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9735" y="4819014"/>
            <a:ext cx="56197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++cou</a:t>
            </a:r>
            <a:r>
              <a:rPr sz="900" spc="-2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5" dirty="0">
                <a:latin typeface="Courier New"/>
                <a:cs typeface="Courier New"/>
              </a:rPr>
              <a:t>--cou</a:t>
            </a:r>
            <a:r>
              <a:rPr sz="900" spc="-2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9939" y="4819014"/>
            <a:ext cx="269494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20" dirty="0">
                <a:latin typeface="Courier New"/>
                <a:cs typeface="Courier New"/>
              </a:rPr>
              <a:t>increment </a:t>
            </a:r>
            <a:r>
              <a:rPr sz="900" spc="-15" dirty="0">
                <a:latin typeface="Courier New"/>
                <a:cs typeface="Courier New"/>
              </a:rPr>
              <a:t>operator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prefix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mode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20" dirty="0">
                <a:latin typeface="Courier New"/>
                <a:cs typeface="Courier New"/>
              </a:rPr>
              <a:t>decrement </a:t>
            </a:r>
            <a:r>
              <a:rPr sz="900" spc="-15" dirty="0">
                <a:latin typeface="Courier New"/>
                <a:cs typeface="Courier New"/>
              </a:rPr>
              <a:t>operator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prefix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mode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9153" y="5204586"/>
            <a:ext cx="6236970" cy="53632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12900" marR="8255" algn="just">
              <a:lnSpc>
                <a:spcPct val="102899"/>
              </a:lnSpc>
              <a:spcBef>
                <a:spcPts val="70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25" dirty="0">
                <a:latin typeface="Times New Roman"/>
                <a:cs typeface="Times New Roman"/>
              </a:rPr>
              <a:t>increment statements </a:t>
            </a:r>
            <a:r>
              <a:rPr sz="1050" spc="5" dirty="0">
                <a:latin typeface="Times New Roman"/>
                <a:cs typeface="Times New Roman"/>
              </a:rPr>
              <a:t>both </a:t>
            </a:r>
            <a:r>
              <a:rPr sz="1050" spc="30" dirty="0">
                <a:latin typeface="Times New Roman"/>
                <a:cs typeface="Times New Roman"/>
              </a:rPr>
              <a:t>execute </a:t>
            </a:r>
            <a:r>
              <a:rPr sz="1050" spc="10" dirty="0">
                <a:latin typeface="Times New Roman"/>
                <a:cs typeface="Times New Roman"/>
              </a:rPr>
              <a:t>exactly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same. </a:t>
            </a:r>
            <a:r>
              <a:rPr sz="1050" spc="-40" dirty="0">
                <a:latin typeface="Times New Roman"/>
                <a:cs typeface="Times New Roman"/>
              </a:rPr>
              <a:t>So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decre-  </a:t>
            </a:r>
            <a:r>
              <a:rPr sz="1050" dirty="0">
                <a:latin typeface="Times New Roman"/>
                <a:cs typeface="Times New Roman"/>
              </a:rPr>
              <a:t>ment </a:t>
            </a:r>
            <a:r>
              <a:rPr sz="1050" spc="30" dirty="0">
                <a:latin typeface="Times New Roman"/>
                <a:cs typeface="Times New Roman"/>
              </a:rPr>
              <a:t>operators.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45" dirty="0">
                <a:latin typeface="Times New Roman"/>
                <a:cs typeface="Times New Roman"/>
              </a:rPr>
              <a:t>purpose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having </a:t>
            </a:r>
            <a:r>
              <a:rPr sz="1050" spc="-15" dirty="0">
                <a:latin typeface="Times New Roman"/>
                <a:cs typeface="Times New Roman"/>
              </a:rPr>
              <a:t>postfix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0" dirty="0">
                <a:latin typeface="Times New Roman"/>
                <a:cs typeface="Times New Roman"/>
              </a:rPr>
              <a:t>prefix modes? </a:t>
            </a:r>
            <a:r>
              <a:rPr sz="1050" spc="-15" dirty="0">
                <a:latin typeface="Times New Roman"/>
                <a:cs typeface="Times New Roman"/>
              </a:rPr>
              <a:t>To  </a:t>
            </a:r>
            <a:r>
              <a:rPr sz="1050" spc="30" dirty="0">
                <a:latin typeface="Times New Roman"/>
                <a:cs typeface="Times New Roman"/>
              </a:rPr>
              <a:t>answer </a:t>
            </a:r>
            <a:r>
              <a:rPr sz="1050" spc="-20" dirty="0">
                <a:latin typeface="Times New Roman"/>
                <a:cs typeface="Times New Roman"/>
              </a:rPr>
              <a:t>this, </a:t>
            </a:r>
            <a:r>
              <a:rPr sz="1050" spc="25" dirty="0">
                <a:latin typeface="Times New Roman"/>
                <a:cs typeface="Times New Roman"/>
              </a:rPr>
              <a:t>consider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following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code:</a:t>
            </a:r>
            <a:endParaRPr sz="1050">
              <a:latin typeface="Times New Roman"/>
              <a:cs typeface="Times New Roman"/>
            </a:endParaRPr>
          </a:p>
          <a:p>
            <a:pPr marL="1612900" marR="3640454">
              <a:lnSpc>
                <a:spcPct val="111300"/>
              </a:lnSpc>
              <a:spcBef>
                <a:spcPts val="580"/>
              </a:spcBef>
            </a:pPr>
            <a:r>
              <a:rPr sz="900" spc="-30" dirty="0">
                <a:latin typeface="Courier New"/>
                <a:cs typeface="Courier New"/>
              </a:rPr>
              <a:t>int age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5" dirty="0">
                <a:latin typeface="Courier New"/>
                <a:cs typeface="Courier New"/>
              </a:rPr>
              <a:t>49;  </a:t>
            </a:r>
            <a:r>
              <a:rPr sz="900" spc="-20" dirty="0">
                <a:latin typeface="Courier New"/>
                <a:cs typeface="Courier New"/>
              </a:rPr>
              <a:t>if </a:t>
            </a:r>
            <a:r>
              <a:rPr sz="900" spc="-30" dirty="0">
                <a:latin typeface="Courier New"/>
                <a:cs typeface="Courier New"/>
              </a:rPr>
              <a:t>(age++ </a:t>
            </a:r>
            <a:r>
              <a:rPr sz="900" dirty="0">
                <a:latin typeface="Courier New"/>
                <a:cs typeface="Courier New"/>
              </a:rPr>
              <a:t>&gt;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49)</a:t>
            </a:r>
            <a:endParaRPr sz="900">
              <a:latin typeface="Courier New"/>
              <a:cs typeface="Courier New"/>
            </a:endParaRPr>
          </a:p>
          <a:p>
            <a:pPr marL="1871980">
              <a:lnSpc>
                <a:spcPct val="100000"/>
              </a:lnSpc>
              <a:spcBef>
                <a:spcPts val="120"/>
              </a:spcBef>
            </a:pPr>
            <a:r>
              <a:rPr sz="900" spc="-30" dirty="0">
                <a:latin typeface="Courier New"/>
                <a:cs typeface="Courier New"/>
              </a:rPr>
              <a:t>cout </a:t>
            </a:r>
            <a:r>
              <a:rPr sz="900" spc="-20" dirty="0">
                <a:latin typeface="Courier New"/>
                <a:cs typeface="Courier New"/>
              </a:rPr>
              <a:t>&lt;&lt; </a:t>
            </a:r>
            <a:r>
              <a:rPr sz="900" spc="-30" dirty="0">
                <a:latin typeface="Courier New"/>
                <a:cs typeface="Courier New"/>
              </a:rPr>
              <a:t>"Congratulations </a:t>
            </a:r>
            <a:r>
              <a:rPr sz="900" dirty="0">
                <a:latin typeface="Courier New"/>
                <a:cs typeface="Courier New"/>
              </a:rPr>
              <a:t>- </a:t>
            </a:r>
            <a:r>
              <a:rPr sz="900" spc="-25" dirty="0">
                <a:latin typeface="Courier New"/>
                <a:cs typeface="Courier New"/>
              </a:rPr>
              <a:t>You </a:t>
            </a:r>
            <a:r>
              <a:rPr sz="900" spc="-30" dirty="0">
                <a:latin typeface="Courier New"/>
                <a:cs typeface="Courier New"/>
              </a:rPr>
              <a:t>have made </a:t>
            </a:r>
            <a:r>
              <a:rPr sz="900" spc="-20" dirty="0">
                <a:latin typeface="Courier New"/>
                <a:cs typeface="Courier New"/>
              </a:rPr>
              <a:t>it to </a:t>
            </a:r>
            <a:r>
              <a:rPr sz="900" spc="-30" dirty="0">
                <a:latin typeface="Courier New"/>
                <a:cs typeface="Courier New"/>
              </a:rPr>
              <a:t>the</a:t>
            </a:r>
            <a:r>
              <a:rPr sz="900" spc="-35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half-century"</a:t>
            </a:r>
            <a:endParaRPr sz="900">
              <a:latin typeface="Courier New"/>
              <a:cs typeface="Courier New"/>
            </a:endParaRPr>
          </a:p>
          <a:p>
            <a:pPr marL="2198370">
              <a:lnSpc>
                <a:spcPct val="100000"/>
              </a:lnSpc>
              <a:spcBef>
                <a:spcPts val="120"/>
              </a:spcBef>
            </a:pPr>
            <a:r>
              <a:rPr sz="900" spc="-2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30" dirty="0">
                <a:latin typeface="Courier New"/>
                <a:cs typeface="Courier New"/>
              </a:rPr>
              <a:t>mark </a:t>
            </a:r>
            <a:r>
              <a:rPr sz="900" spc="-20" dirty="0">
                <a:latin typeface="Courier New"/>
                <a:cs typeface="Courier New"/>
              </a:rPr>
              <a:t>!" &lt;&lt;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612900" marR="5080" algn="just">
              <a:lnSpc>
                <a:spcPct val="103099"/>
              </a:lnSpc>
              <a:spcBef>
                <a:spcPts val="615"/>
              </a:spcBef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this code,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1050" spc="20" dirty="0">
                <a:latin typeface="Times New Roman"/>
                <a:cs typeface="Times New Roman"/>
              </a:rPr>
              <a:t>statement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30" dirty="0">
                <a:latin typeface="Times New Roman"/>
                <a:cs typeface="Times New Roman"/>
              </a:rPr>
              <a:t>execute.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reason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post-  </a:t>
            </a:r>
            <a:r>
              <a:rPr sz="1050" spc="-40" dirty="0">
                <a:latin typeface="Times New Roman"/>
                <a:cs typeface="Times New Roman"/>
              </a:rPr>
              <a:t>fix </a:t>
            </a:r>
            <a:r>
              <a:rPr sz="1050" spc="-5" dirty="0">
                <a:latin typeface="Times New Roman"/>
                <a:cs typeface="Times New Roman"/>
              </a:rPr>
              <a:t>mode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comparison </a:t>
            </a:r>
            <a:r>
              <a:rPr sz="1050" spc="30" dirty="0">
                <a:latin typeface="Times New Roman"/>
                <a:cs typeface="Times New Roman"/>
              </a:rPr>
              <a:t>between </a:t>
            </a:r>
            <a:r>
              <a:rPr sz="900" spc="-20" dirty="0">
                <a:latin typeface="Courier New"/>
                <a:cs typeface="Courier New"/>
              </a:rPr>
              <a:t>age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35" dirty="0">
                <a:latin typeface="Times New Roman"/>
                <a:cs typeface="Times New Roman"/>
              </a:rPr>
              <a:t>49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made </a:t>
            </a:r>
            <a:r>
              <a:rPr sz="1050" i="1" dirty="0">
                <a:latin typeface="Times New Roman"/>
                <a:cs typeface="Times New Roman"/>
              </a:rPr>
              <a:t>first. </a:t>
            </a:r>
            <a:r>
              <a:rPr sz="1050" dirty="0">
                <a:latin typeface="Times New Roman"/>
                <a:cs typeface="Times New Roman"/>
              </a:rPr>
              <a:t>Then 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10" dirty="0">
                <a:latin typeface="Times New Roman"/>
                <a:cs typeface="Times New Roman"/>
              </a:rPr>
              <a:t>of  </a:t>
            </a:r>
            <a:r>
              <a:rPr sz="900" spc="-20" dirty="0">
                <a:latin typeface="Courier New"/>
                <a:cs typeface="Courier New"/>
              </a:rPr>
              <a:t>age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incremented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10" dirty="0">
                <a:latin typeface="Times New Roman"/>
                <a:cs typeface="Times New Roman"/>
              </a:rPr>
              <a:t>one. </a:t>
            </a:r>
            <a:r>
              <a:rPr sz="1050" spc="-35" dirty="0">
                <a:latin typeface="Times New Roman"/>
                <a:cs typeface="Times New Roman"/>
              </a:rPr>
              <a:t>Since 49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20" dirty="0">
                <a:latin typeface="Times New Roman"/>
                <a:cs typeface="Times New Roman"/>
              </a:rPr>
              <a:t>greater </a:t>
            </a:r>
            <a:r>
              <a:rPr sz="1050" spc="5" dirty="0">
                <a:latin typeface="Times New Roman"/>
                <a:cs typeface="Times New Roman"/>
              </a:rPr>
              <a:t>than </a:t>
            </a:r>
            <a:r>
              <a:rPr sz="1050" spc="-35" dirty="0">
                <a:latin typeface="Times New Roman"/>
                <a:cs typeface="Times New Roman"/>
              </a:rPr>
              <a:t>49,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if </a:t>
            </a:r>
            <a:r>
              <a:rPr sz="1050" spc="25" dirty="0">
                <a:latin typeface="Times New Roman"/>
                <a:cs typeface="Times New Roman"/>
              </a:rPr>
              <a:t>conditional  </a:t>
            </a:r>
            <a:r>
              <a:rPr sz="1050" spc="-45" dirty="0">
                <a:latin typeface="Times New Roman"/>
                <a:cs typeface="Times New Roman"/>
              </a:rPr>
              <a:t>is false. </a:t>
            </a:r>
            <a:r>
              <a:rPr sz="1050" spc="-30" dirty="0">
                <a:latin typeface="Times New Roman"/>
                <a:cs typeface="Times New Roman"/>
              </a:rPr>
              <a:t>Things </a:t>
            </a:r>
            <a:r>
              <a:rPr sz="1050" spc="-35" dirty="0">
                <a:latin typeface="Times New Roman"/>
                <a:cs typeface="Times New Roman"/>
              </a:rPr>
              <a:t>are </a:t>
            </a:r>
            <a:r>
              <a:rPr sz="1050" spc="-20" dirty="0">
                <a:latin typeface="Times New Roman"/>
                <a:cs typeface="Times New Roman"/>
              </a:rPr>
              <a:t>much </a:t>
            </a:r>
            <a:r>
              <a:rPr sz="1050" spc="-25" dirty="0">
                <a:latin typeface="Times New Roman"/>
                <a:cs typeface="Times New Roman"/>
              </a:rPr>
              <a:t>different </a:t>
            </a:r>
            <a:r>
              <a:rPr sz="1050" spc="-40" dirty="0">
                <a:latin typeface="Times New Roman"/>
                <a:cs typeface="Times New Roman"/>
              </a:rPr>
              <a:t>if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15" dirty="0">
                <a:latin typeface="Times New Roman"/>
                <a:cs typeface="Times New Roman"/>
              </a:rPr>
              <a:t>replace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postfix </a:t>
            </a:r>
            <a:r>
              <a:rPr sz="1050" spc="-15" dirty="0">
                <a:latin typeface="Times New Roman"/>
                <a:cs typeface="Times New Roman"/>
              </a:rPr>
              <a:t>operator </a:t>
            </a:r>
            <a:r>
              <a:rPr sz="1050" spc="-30" dirty="0">
                <a:latin typeface="Times New Roman"/>
                <a:cs typeface="Times New Roman"/>
              </a:rPr>
              <a:t>with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pre-  </a:t>
            </a:r>
            <a:r>
              <a:rPr sz="1050" spc="-40" dirty="0">
                <a:latin typeface="Times New Roman"/>
                <a:cs typeface="Times New Roman"/>
              </a:rPr>
              <a:t>fix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operator:</a:t>
            </a:r>
            <a:endParaRPr sz="1050">
              <a:latin typeface="Times New Roman"/>
              <a:cs typeface="Times New Roman"/>
            </a:endParaRPr>
          </a:p>
          <a:p>
            <a:pPr marL="1612900" marR="3655695">
              <a:lnSpc>
                <a:spcPct val="111100"/>
              </a:lnSpc>
              <a:spcBef>
                <a:spcPts val="580"/>
              </a:spcBef>
            </a:pPr>
            <a:r>
              <a:rPr sz="900" spc="-30" dirty="0">
                <a:latin typeface="Courier New"/>
                <a:cs typeface="Courier New"/>
              </a:rPr>
              <a:t>int age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30" dirty="0">
                <a:latin typeface="Courier New"/>
                <a:cs typeface="Courier New"/>
              </a:rPr>
              <a:t>49;  </a:t>
            </a:r>
            <a:r>
              <a:rPr sz="900" spc="-20" dirty="0">
                <a:latin typeface="Courier New"/>
                <a:cs typeface="Courier New"/>
              </a:rPr>
              <a:t>if </a:t>
            </a:r>
            <a:r>
              <a:rPr sz="900" spc="-35" dirty="0">
                <a:latin typeface="Courier New"/>
                <a:cs typeface="Courier New"/>
              </a:rPr>
              <a:t>(++age </a:t>
            </a:r>
            <a:r>
              <a:rPr sz="900" dirty="0">
                <a:latin typeface="Courier New"/>
                <a:cs typeface="Courier New"/>
              </a:rPr>
              <a:t>&gt;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49)</a:t>
            </a:r>
            <a:endParaRPr sz="900">
              <a:latin typeface="Courier New"/>
              <a:cs typeface="Courier New"/>
            </a:endParaRPr>
          </a:p>
          <a:p>
            <a:pPr marL="1868805">
              <a:lnSpc>
                <a:spcPct val="100000"/>
              </a:lnSpc>
              <a:spcBef>
                <a:spcPts val="120"/>
              </a:spcBef>
            </a:pPr>
            <a:r>
              <a:rPr sz="900" spc="-30" dirty="0">
                <a:latin typeface="Courier New"/>
                <a:cs typeface="Courier New"/>
              </a:rPr>
              <a:t>cout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&lt;&lt;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45" dirty="0">
                <a:latin typeface="Courier New"/>
                <a:cs typeface="Courier New"/>
              </a:rPr>
              <a:t>Congratulations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You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have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made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it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to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the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half-century"</a:t>
            </a:r>
            <a:endParaRPr sz="900">
              <a:latin typeface="Courier New"/>
              <a:cs typeface="Courier New"/>
            </a:endParaRPr>
          </a:p>
          <a:p>
            <a:pPr marL="2187575">
              <a:lnSpc>
                <a:spcPct val="100000"/>
              </a:lnSpc>
              <a:spcBef>
                <a:spcPts val="120"/>
              </a:spcBef>
            </a:pPr>
            <a:r>
              <a:rPr sz="900" spc="-2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35" dirty="0">
                <a:latin typeface="Courier New"/>
                <a:cs typeface="Courier New"/>
              </a:rPr>
              <a:t>mark </a:t>
            </a:r>
            <a:r>
              <a:rPr sz="900" spc="-20" dirty="0">
                <a:latin typeface="Courier New"/>
                <a:cs typeface="Courier New"/>
              </a:rPr>
              <a:t>!" &lt;&lt;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612900" marR="8255" algn="just">
              <a:lnSpc>
                <a:spcPct val="103800"/>
              </a:lnSpc>
              <a:spcBef>
                <a:spcPts val="605"/>
              </a:spcBef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900" spc="-20" dirty="0">
                <a:latin typeface="Courier New"/>
                <a:cs typeface="Courier New"/>
              </a:rPr>
              <a:t>age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incremented </a:t>
            </a:r>
            <a:r>
              <a:rPr sz="1050" spc="-20" dirty="0">
                <a:latin typeface="Times New Roman"/>
                <a:cs typeface="Times New Roman"/>
              </a:rPr>
              <a:t>first. </a:t>
            </a:r>
            <a:r>
              <a:rPr sz="1050" spc="-35" dirty="0">
                <a:latin typeface="Times New Roman"/>
                <a:cs typeface="Times New Roman"/>
              </a:rPr>
              <a:t>So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50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comparison </a:t>
            </a:r>
            <a:r>
              <a:rPr sz="1050" spc="-5" dirty="0">
                <a:latin typeface="Times New Roman"/>
                <a:cs typeface="Times New Roman"/>
              </a:rPr>
              <a:t>is  </a:t>
            </a:r>
            <a:r>
              <a:rPr sz="1050" spc="40" dirty="0">
                <a:latin typeface="Times New Roman"/>
                <a:cs typeface="Times New Roman"/>
              </a:rPr>
              <a:t>made.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conditional </a:t>
            </a:r>
            <a:r>
              <a:rPr sz="1050" spc="25" dirty="0">
                <a:latin typeface="Times New Roman"/>
                <a:cs typeface="Times New Roman"/>
              </a:rPr>
              <a:t>statement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true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1050" spc="20" dirty="0">
                <a:latin typeface="Times New Roman"/>
                <a:cs typeface="Times New Roman"/>
              </a:rPr>
              <a:t>statement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executed.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spc="-160" dirty="0">
                <a:latin typeface="Arial"/>
                <a:cs typeface="Arial"/>
              </a:rPr>
              <a:t>The </a:t>
            </a:r>
            <a:r>
              <a:rPr sz="1200" b="1" spc="-20" dirty="0">
                <a:latin typeface="Courier New"/>
                <a:cs typeface="Courier New"/>
              </a:rPr>
              <a:t>while</a:t>
            </a:r>
            <a:r>
              <a:rPr sz="1200" b="1" spc="-465" dirty="0">
                <a:latin typeface="Courier New"/>
                <a:cs typeface="Courier New"/>
              </a:rPr>
              <a:t> </a:t>
            </a:r>
            <a:r>
              <a:rPr sz="1200" spc="-125" dirty="0"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200"/>
              </a:lnSpc>
              <a:spcBef>
                <a:spcPts val="484"/>
              </a:spcBef>
            </a:pPr>
            <a:r>
              <a:rPr sz="1050" spc="-10" dirty="0">
                <a:latin typeface="Times New Roman"/>
                <a:cs typeface="Times New Roman"/>
              </a:rPr>
              <a:t>Often </a:t>
            </a:r>
            <a:r>
              <a:rPr sz="1050" spc="-35" dirty="0">
                <a:latin typeface="Times New Roman"/>
                <a:cs typeface="Times New Roman"/>
              </a:rPr>
              <a:t>in </a:t>
            </a:r>
            <a:r>
              <a:rPr sz="1050" spc="10" dirty="0">
                <a:latin typeface="Times New Roman"/>
                <a:cs typeface="Times New Roman"/>
              </a:rPr>
              <a:t>programming </a:t>
            </a:r>
            <a:r>
              <a:rPr sz="1050" spc="-20" dirty="0">
                <a:latin typeface="Times New Roman"/>
                <a:cs typeface="Times New Roman"/>
              </a:rPr>
              <a:t>one </a:t>
            </a:r>
            <a:r>
              <a:rPr sz="1050" spc="25" dirty="0">
                <a:latin typeface="Times New Roman"/>
                <a:cs typeface="Times New Roman"/>
              </a:rPr>
              <a:t>needs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5" dirty="0">
                <a:latin typeface="Times New Roman"/>
                <a:cs typeface="Times New Roman"/>
              </a:rPr>
              <a:t>statement </a:t>
            </a:r>
            <a:r>
              <a:rPr sz="1050" spc="-5" dirty="0">
                <a:latin typeface="Times New Roman"/>
                <a:cs typeface="Times New Roman"/>
              </a:rPr>
              <a:t>or </a:t>
            </a:r>
            <a:r>
              <a:rPr sz="1050" spc="-40" dirty="0">
                <a:latin typeface="Times New Roman"/>
                <a:cs typeface="Times New Roman"/>
              </a:rPr>
              <a:t>block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5" dirty="0">
                <a:latin typeface="Times New Roman"/>
                <a:cs typeface="Times New Roman"/>
              </a:rPr>
              <a:t>statements to </a:t>
            </a:r>
            <a:r>
              <a:rPr sz="1050" spc="-30" dirty="0">
                <a:latin typeface="Times New Roman"/>
                <a:cs typeface="Times New Roman"/>
              </a:rPr>
              <a:t>repeat </a:t>
            </a:r>
            <a:r>
              <a:rPr sz="1050" spc="5" dirty="0">
                <a:latin typeface="Times New Roman"/>
                <a:cs typeface="Times New Roman"/>
              </a:rPr>
              <a:t>dur-  </a:t>
            </a:r>
            <a:r>
              <a:rPr sz="1050" spc="-30" dirty="0">
                <a:latin typeface="Times New Roman"/>
                <a:cs typeface="Times New Roman"/>
              </a:rPr>
              <a:t>ing </a:t>
            </a:r>
            <a:r>
              <a:rPr sz="1050" spc="30" dirty="0">
                <a:latin typeface="Times New Roman"/>
                <a:cs typeface="Times New Roman"/>
              </a:rPr>
              <a:t>execution.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accomplished </a:t>
            </a:r>
            <a:r>
              <a:rPr sz="1050" spc="-30" dirty="0">
                <a:latin typeface="Times New Roman"/>
                <a:cs typeface="Times New Roman"/>
              </a:rPr>
              <a:t>using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60" dirty="0">
                <a:latin typeface="Times New Roman"/>
                <a:cs typeface="Times New Roman"/>
              </a:rPr>
              <a:t>loop</a:t>
            </a:r>
            <a:r>
              <a:rPr sz="1050" spc="60" dirty="0">
                <a:latin typeface="Times New Roman"/>
                <a:cs typeface="Times New Roman"/>
              </a:rPr>
              <a:t>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10" dirty="0">
                <a:latin typeface="Times New Roman"/>
                <a:cs typeface="Times New Roman"/>
              </a:rPr>
              <a:t>control </a:t>
            </a:r>
            <a:r>
              <a:rPr sz="1050" spc="5" dirty="0">
                <a:latin typeface="Times New Roman"/>
                <a:cs typeface="Times New Roman"/>
              </a:rPr>
              <a:t>struc-  </a:t>
            </a:r>
            <a:r>
              <a:rPr sz="1050" spc="-10" dirty="0">
                <a:latin typeface="Times New Roman"/>
                <a:cs typeface="Times New Roman"/>
              </a:rPr>
              <a:t>ture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15" dirty="0">
                <a:latin typeface="Times New Roman"/>
                <a:cs typeface="Times New Roman"/>
              </a:rPr>
              <a:t>causes </a:t>
            </a:r>
            <a:r>
              <a:rPr sz="1050" spc="30" dirty="0">
                <a:latin typeface="Times New Roman"/>
                <a:cs typeface="Times New Roman"/>
              </a:rPr>
              <a:t>repetition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20" dirty="0">
                <a:latin typeface="Times New Roman"/>
                <a:cs typeface="Times New Roman"/>
              </a:rPr>
              <a:t>within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program. </a:t>
            </a:r>
            <a:r>
              <a:rPr sz="1050" spc="60" dirty="0">
                <a:latin typeface="Times New Roman"/>
                <a:cs typeface="Times New Roman"/>
              </a:rPr>
              <a:t>C++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-10" dirty="0">
                <a:latin typeface="Times New Roman"/>
                <a:cs typeface="Times New Roman"/>
              </a:rPr>
              <a:t>three </a:t>
            </a:r>
            <a:r>
              <a:rPr sz="1050" spc="-25" dirty="0">
                <a:latin typeface="Times New Roman"/>
                <a:cs typeface="Times New Roman"/>
              </a:rPr>
              <a:t>types </a:t>
            </a:r>
            <a:r>
              <a:rPr sz="1050" spc="10" dirty="0">
                <a:latin typeface="Times New Roman"/>
                <a:cs typeface="Times New Roman"/>
              </a:rPr>
              <a:t>of  </a:t>
            </a:r>
            <a:r>
              <a:rPr sz="1050" spc="-15" dirty="0">
                <a:latin typeface="Times New Roman"/>
                <a:cs typeface="Times New Roman"/>
              </a:rPr>
              <a:t>loops.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20" dirty="0">
                <a:latin typeface="Times New Roman"/>
                <a:cs typeface="Times New Roman"/>
              </a:rPr>
              <a:t>consider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b="1" spc="5" dirty="0">
                <a:latin typeface="Courier New"/>
                <a:cs typeface="Courier New"/>
              </a:rPr>
              <a:t>while </a:t>
            </a:r>
            <a:r>
              <a:rPr sz="1050" b="1" spc="60" dirty="0">
                <a:latin typeface="Times New Roman"/>
                <a:cs typeface="Times New Roman"/>
              </a:rPr>
              <a:t>loop</a:t>
            </a:r>
            <a:r>
              <a:rPr sz="1050" spc="60" dirty="0">
                <a:latin typeface="Times New Roman"/>
                <a:cs typeface="Times New Roman"/>
              </a:rPr>
              <a:t>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syntax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 marL="1612900" algn="just">
              <a:lnSpc>
                <a:spcPct val="100000"/>
              </a:lnSpc>
              <a:spcBef>
                <a:spcPts val="690"/>
              </a:spcBef>
            </a:pPr>
            <a:r>
              <a:rPr sz="900" spc="-15" dirty="0">
                <a:latin typeface="Courier New"/>
                <a:cs typeface="Courier New"/>
              </a:rPr>
              <a:t>while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(expression)</a:t>
            </a:r>
            <a:endParaRPr sz="900">
              <a:latin typeface="Courier New"/>
              <a:cs typeface="Courier New"/>
            </a:endParaRPr>
          </a:p>
          <a:p>
            <a:pPr marL="1612900" algn="just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018664" marR="3406775" algn="ctr">
              <a:lnSpc>
                <a:spcPct val="11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state</a:t>
            </a:r>
            <a:r>
              <a:rPr sz="900" spc="-2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ent</a:t>
            </a:r>
            <a:r>
              <a:rPr sz="900" spc="-2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dirty="0">
                <a:latin typeface="Courier New"/>
                <a:cs typeface="Courier New"/>
              </a:rPr>
              <a:t>;  </a:t>
            </a:r>
            <a:r>
              <a:rPr sz="900" spc="-15" dirty="0">
                <a:latin typeface="Courier New"/>
                <a:cs typeface="Courier New"/>
              </a:rPr>
              <a:t>state</a:t>
            </a:r>
            <a:r>
              <a:rPr sz="900" spc="-2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ent</a:t>
            </a:r>
            <a:r>
              <a:rPr sz="900" spc="-2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R="1455420" algn="ctr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  <a:p>
            <a:pPr marR="1388110" algn="ctr">
              <a:lnSpc>
                <a:spcPct val="100000"/>
              </a:lnSpc>
              <a:spcBef>
                <a:spcPts val="120"/>
              </a:spcBef>
            </a:pPr>
            <a:r>
              <a:rPr sz="900" spc="-20" dirty="0">
                <a:latin typeface="Courier New"/>
                <a:cs typeface="Courier New"/>
              </a:rPr>
              <a:t>statement_n;</a:t>
            </a:r>
            <a:endParaRPr sz="900">
              <a:latin typeface="Courier New"/>
              <a:cs typeface="Courier New"/>
            </a:endParaRPr>
          </a:p>
          <a:p>
            <a:pPr marL="1619250" algn="just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328295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900" spc="-110" dirty="0">
                <a:latin typeface="Arial"/>
                <a:cs typeface="Arial"/>
              </a:rPr>
              <a:t>74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954" y="965708"/>
            <a:ext cx="15792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354" y="1461261"/>
            <a:ext cx="8566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10" dirty="0">
                <a:latin typeface="Times New Roman"/>
                <a:cs typeface="Times New Roman"/>
              </a:rPr>
              <a:t>Sample </a:t>
            </a:r>
            <a:r>
              <a:rPr sz="1050" i="1" spc="50" dirty="0">
                <a:latin typeface="Times New Roman"/>
                <a:cs typeface="Times New Roman"/>
              </a:rPr>
              <a:t>Run</a:t>
            </a:r>
            <a:r>
              <a:rPr sz="1050" i="1" spc="-80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1: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7354" y="3479419"/>
            <a:ext cx="8566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10" dirty="0">
                <a:latin typeface="Times New Roman"/>
                <a:cs typeface="Times New Roman"/>
              </a:rPr>
              <a:t>Sample </a:t>
            </a:r>
            <a:r>
              <a:rPr sz="1050" i="1" spc="50" dirty="0">
                <a:latin typeface="Times New Roman"/>
                <a:cs typeface="Times New Roman"/>
              </a:rPr>
              <a:t>Run</a:t>
            </a:r>
            <a:r>
              <a:rPr sz="1050" i="1" spc="-80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2: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6158865"/>
            <a:ext cx="4448810" cy="15062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000"/>
              </a:lnSpc>
              <a:spcBef>
                <a:spcPts val="6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prompts 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tellers </a:t>
            </a:r>
            <a:r>
              <a:rPr sz="1050" spc="5" dirty="0">
                <a:latin typeface="Times New Roman"/>
                <a:cs typeface="Times New Roman"/>
              </a:rPr>
              <a:t>at  </a:t>
            </a:r>
            <a:r>
              <a:rPr sz="1050" spc="-20" dirty="0">
                <a:latin typeface="Times New Roman"/>
                <a:cs typeface="Times New Roman"/>
              </a:rPr>
              <a:t>Nation’s </a:t>
            </a:r>
            <a:r>
              <a:rPr sz="1050" spc="-35" dirty="0">
                <a:latin typeface="Times New Roman"/>
                <a:cs typeface="Times New Roman"/>
              </a:rPr>
              <a:t>Bank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dirty="0">
                <a:latin typeface="Times New Roman"/>
                <a:cs typeface="Times New Roman"/>
              </a:rPr>
              <a:t>Hyatesville that </a:t>
            </a:r>
            <a:r>
              <a:rPr sz="1050" spc="35" dirty="0">
                <a:latin typeface="Times New Roman"/>
                <a:cs typeface="Times New Roman"/>
              </a:rPr>
              <a:t>worked </a:t>
            </a:r>
            <a:r>
              <a:rPr sz="1050" spc="-20" dirty="0">
                <a:latin typeface="Times New Roman"/>
                <a:cs typeface="Times New Roman"/>
              </a:rPr>
              <a:t>each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last </a:t>
            </a:r>
            <a:r>
              <a:rPr sz="1050" spc="-15" dirty="0">
                <a:latin typeface="Times New Roman"/>
                <a:cs typeface="Times New Roman"/>
              </a:rPr>
              <a:t>three </a:t>
            </a:r>
            <a:r>
              <a:rPr sz="1050" spc="10" dirty="0">
                <a:latin typeface="Times New Roman"/>
                <a:cs typeface="Times New Roman"/>
              </a:rPr>
              <a:t>years. </a:t>
            </a:r>
            <a:r>
              <a:rPr sz="1050" spc="5" dirty="0">
                <a:latin typeface="Times New Roman"/>
                <a:cs typeface="Times New Roman"/>
              </a:rPr>
              <a:t>For 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spc="35" dirty="0">
                <a:latin typeface="Times New Roman"/>
                <a:cs typeface="Times New Roman"/>
              </a:rPr>
              <a:t>worker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35" dirty="0">
                <a:latin typeface="Times New Roman"/>
                <a:cs typeface="Times New Roman"/>
              </a:rPr>
              <a:t>ask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days </a:t>
            </a:r>
            <a:r>
              <a:rPr sz="1050" dirty="0">
                <a:latin typeface="Times New Roman"/>
                <a:cs typeface="Times New Roman"/>
              </a:rPr>
              <a:t>out </a:t>
            </a:r>
            <a:r>
              <a:rPr sz="1050" spc="-40" dirty="0">
                <a:latin typeface="Times New Roman"/>
                <a:cs typeface="Times New Roman"/>
              </a:rPr>
              <a:t>sick </a:t>
            </a:r>
            <a:r>
              <a:rPr sz="1050" spc="-5" dirty="0">
                <a:latin typeface="Times New Roman"/>
                <a:cs typeface="Times New Roman"/>
              </a:rPr>
              <a:t>for 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last </a:t>
            </a:r>
            <a:r>
              <a:rPr sz="1050" spc="-15" dirty="0">
                <a:latin typeface="Times New Roman"/>
                <a:cs typeface="Times New Roman"/>
              </a:rPr>
              <a:t>three </a:t>
            </a:r>
            <a:r>
              <a:rPr sz="1050" spc="10" dirty="0">
                <a:latin typeface="Times New Roman"/>
                <a:cs typeface="Times New Roman"/>
              </a:rPr>
              <a:t>years.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25" dirty="0">
                <a:latin typeface="Times New Roman"/>
                <a:cs typeface="Times New Roman"/>
              </a:rPr>
              <a:t>provide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number </a:t>
            </a:r>
            <a:r>
              <a:rPr sz="1050" spc="20" dirty="0">
                <a:latin typeface="Times New Roman"/>
                <a:cs typeface="Times New Roman"/>
              </a:rPr>
              <a:t>of  </a:t>
            </a:r>
            <a:r>
              <a:rPr sz="1050" spc="-30" dirty="0">
                <a:latin typeface="Times New Roman"/>
                <a:cs typeface="Times New Roman"/>
              </a:rPr>
              <a:t>tellers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total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days </a:t>
            </a:r>
            <a:r>
              <a:rPr sz="1050" spc="-25" dirty="0">
                <a:latin typeface="Times New Roman"/>
                <a:cs typeface="Times New Roman"/>
              </a:rPr>
              <a:t>missed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tellers </a:t>
            </a:r>
            <a:r>
              <a:rPr sz="1050" spc="-15" dirty="0">
                <a:latin typeface="Times New Roman"/>
                <a:cs typeface="Times New Roman"/>
              </a:rPr>
              <a:t>over </a:t>
            </a:r>
            <a:r>
              <a:rPr sz="1050" spc="-5" dirty="0">
                <a:latin typeface="Times New Roman"/>
                <a:cs typeface="Times New Roman"/>
              </a:rPr>
              <a:t>the last  </a:t>
            </a:r>
            <a:r>
              <a:rPr sz="1050" spc="-10" dirty="0">
                <a:latin typeface="Times New Roman"/>
                <a:cs typeface="Times New Roman"/>
              </a:rPr>
              <a:t>three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years.</a:t>
            </a:r>
            <a:endParaRPr sz="105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40"/>
              </a:spcBef>
            </a:pPr>
            <a:r>
              <a:rPr sz="1050" spc="-45" dirty="0">
                <a:latin typeface="Times New Roman"/>
                <a:cs typeface="Times New Roman"/>
              </a:rPr>
              <a:t>See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sample </a:t>
            </a:r>
            <a:r>
              <a:rPr sz="1050" dirty="0">
                <a:latin typeface="Times New Roman"/>
                <a:cs typeface="Times New Roman"/>
              </a:rPr>
              <a:t>output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below.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45435" y="4872863"/>
          <a:ext cx="1823085" cy="80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45435" y="2853182"/>
          <a:ext cx="1823085" cy="47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995299" y="1725422"/>
            <a:ext cx="2302095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198" y="1891538"/>
            <a:ext cx="35051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4631" y="2056129"/>
            <a:ext cx="2700110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0750" y="2222245"/>
            <a:ext cx="148158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9201" y="2551429"/>
            <a:ext cx="2652869" cy="102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9201" y="2720594"/>
            <a:ext cx="2436216" cy="50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0054" y="2880614"/>
            <a:ext cx="41148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7459" y="2880614"/>
            <a:ext cx="41147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3102" y="3048068"/>
            <a:ext cx="33527" cy="828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4421" y="3048068"/>
            <a:ext cx="155795" cy="843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1579" y="3214184"/>
            <a:ext cx="38100" cy="828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2048" y="3214184"/>
            <a:ext cx="207594" cy="843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5304" y="3745103"/>
            <a:ext cx="890690" cy="108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6943" y="3745103"/>
            <a:ext cx="1340431" cy="85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4626" y="3909695"/>
            <a:ext cx="41148" cy="838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84631" y="4075810"/>
            <a:ext cx="2700110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0777" y="4240403"/>
            <a:ext cx="91848" cy="853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89201" y="4569586"/>
            <a:ext cx="2652869" cy="102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9201" y="4738751"/>
            <a:ext cx="2436216" cy="50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0054" y="4900295"/>
            <a:ext cx="41148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7459" y="4900295"/>
            <a:ext cx="41147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83102" y="5067543"/>
            <a:ext cx="33527" cy="830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4421" y="5067543"/>
            <a:ext cx="155795" cy="84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1579" y="5232238"/>
            <a:ext cx="38100" cy="829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2048" y="5232238"/>
            <a:ext cx="207594" cy="844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8530" y="5396830"/>
            <a:ext cx="42672" cy="844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5942" y="5396830"/>
            <a:ext cx="209120" cy="844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77007" y="5562946"/>
            <a:ext cx="44195" cy="82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0521" y="5562946"/>
            <a:ext cx="209120" cy="844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78536" y="5890895"/>
            <a:ext cx="381362" cy="1021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5439" y="5930519"/>
            <a:ext cx="24384" cy="7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35734" y="5890895"/>
            <a:ext cx="2087191" cy="853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98545" y="5890895"/>
            <a:ext cx="1352631" cy="1021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81582" y="7744332"/>
            <a:ext cx="4419573" cy="1021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9198" y="7908925"/>
            <a:ext cx="35051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81582" y="8073517"/>
            <a:ext cx="2881472" cy="1021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90723" y="8241156"/>
            <a:ext cx="35051" cy="838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81582" y="8404606"/>
            <a:ext cx="2881472" cy="1021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86151" y="8569197"/>
            <a:ext cx="41148" cy="853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81582" y="8735314"/>
            <a:ext cx="2881472" cy="1021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89198" y="8899906"/>
            <a:ext cx="35051" cy="83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81582" y="9064497"/>
            <a:ext cx="2881472" cy="1021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90723" y="9230614"/>
            <a:ext cx="30479" cy="838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1582" y="9395206"/>
            <a:ext cx="2881472" cy="1021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87675" y="9559797"/>
            <a:ext cx="38100" cy="853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1582" y="9725914"/>
            <a:ext cx="2881472" cy="1021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6151" y="9890506"/>
            <a:ext cx="39624" cy="8534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78532" y="10219638"/>
            <a:ext cx="4243936" cy="1021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2450464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5479415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8557894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8335" y="1093977"/>
            <a:ext cx="4638040" cy="847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130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z="950" spc="-20" dirty="0">
                <a:latin typeface="Times New Roman"/>
                <a:cs typeface="Times New Roman"/>
              </a:rPr>
              <a:t>Pre-Lab  </a:t>
            </a:r>
            <a:r>
              <a:rPr sz="950" spc="15" dirty="0">
                <a:latin typeface="Times New Roman"/>
                <a:cs typeface="Times New Roman"/>
              </a:rPr>
              <a:t>Reading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	</a:t>
            </a:r>
            <a:r>
              <a:rPr sz="900" spc="-120" dirty="0">
                <a:latin typeface="Arial"/>
                <a:cs typeface="Arial"/>
              </a:rPr>
              <a:t>57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200"/>
              </a:lnSpc>
            </a:pP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only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20" dirty="0">
                <a:latin typeface="Times New Roman"/>
                <a:cs typeface="Times New Roman"/>
              </a:rPr>
              <a:t>statement, </a:t>
            </a:r>
            <a:r>
              <a:rPr sz="1050" dirty="0">
                <a:latin typeface="Times New Roman"/>
                <a:cs typeface="Times New Roman"/>
              </a:rPr>
              <a:t>then the </a:t>
            </a:r>
            <a:r>
              <a:rPr sz="1050" spc="-35" dirty="0">
                <a:latin typeface="Times New Roman"/>
                <a:cs typeface="Times New Roman"/>
              </a:rPr>
              <a:t>curly </a:t>
            </a:r>
            <a:r>
              <a:rPr sz="1050" spc="-20" dirty="0">
                <a:latin typeface="Times New Roman"/>
                <a:cs typeface="Times New Roman"/>
              </a:rPr>
              <a:t>braces can </a:t>
            </a:r>
            <a:r>
              <a:rPr sz="1050" spc="-10" dirty="0">
                <a:latin typeface="Times New Roman"/>
                <a:cs typeface="Times New Roman"/>
              </a:rPr>
              <a:t>be omitted. </a:t>
            </a:r>
            <a:r>
              <a:rPr sz="1050" spc="-15" dirty="0">
                <a:latin typeface="Times New Roman"/>
                <a:cs typeface="Times New Roman"/>
              </a:rPr>
              <a:t>When </a:t>
            </a:r>
            <a:r>
              <a:rPr sz="1050" spc="35" dirty="0">
                <a:latin typeface="Times New Roman"/>
                <a:cs typeface="Times New Roman"/>
              </a:rPr>
              <a:t>a  </a:t>
            </a:r>
            <a:r>
              <a:rPr sz="900" spc="-20" dirty="0">
                <a:latin typeface="Courier New"/>
                <a:cs typeface="Courier New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40" dirty="0">
                <a:latin typeface="Times New Roman"/>
                <a:cs typeface="Times New Roman"/>
              </a:rPr>
              <a:t>encountered </a:t>
            </a:r>
            <a:r>
              <a:rPr sz="1050" spc="-20" dirty="0">
                <a:latin typeface="Times New Roman"/>
                <a:cs typeface="Times New Roman"/>
              </a:rPr>
              <a:t>during </a:t>
            </a:r>
            <a:r>
              <a:rPr sz="1050" spc="30" dirty="0">
                <a:latin typeface="Times New Roman"/>
                <a:cs typeface="Times New Roman"/>
              </a:rPr>
              <a:t>execution,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expression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tested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see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10" dirty="0">
                <a:latin typeface="Times New Roman"/>
                <a:cs typeface="Times New Roman"/>
              </a:rPr>
              <a:t>it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true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35" dirty="0">
                <a:latin typeface="Times New Roman"/>
                <a:cs typeface="Times New Roman"/>
              </a:rPr>
              <a:t>false.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block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statements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repeated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0" dirty="0">
                <a:latin typeface="Times New Roman"/>
                <a:cs typeface="Times New Roman"/>
              </a:rPr>
              <a:t>long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expression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-15" dirty="0">
                <a:latin typeface="Times New Roman"/>
                <a:cs typeface="Times New Roman"/>
              </a:rPr>
              <a:t>true. </a:t>
            </a:r>
            <a:r>
              <a:rPr sz="1050" spc="-20" dirty="0">
                <a:latin typeface="Times New Roman"/>
                <a:cs typeface="Times New Roman"/>
              </a:rPr>
              <a:t>Consider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050" i="1" spc="30" dirty="0">
                <a:latin typeface="Times New Roman"/>
                <a:cs typeface="Times New Roman"/>
              </a:rPr>
              <a:t>Sample </a:t>
            </a:r>
            <a:r>
              <a:rPr sz="1050" i="1" spc="5" dirty="0">
                <a:latin typeface="Times New Roman"/>
                <a:cs typeface="Times New Roman"/>
              </a:rPr>
              <a:t>Program</a:t>
            </a:r>
            <a:r>
              <a:rPr sz="1050" i="1" spc="40" dirty="0">
                <a:latin typeface="Times New Roman"/>
                <a:cs typeface="Times New Roman"/>
              </a:rPr>
              <a:t> </a:t>
            </a:r>
            <a:r>
              <a:rPr sz="1050" i="1" spc="10" dirty="0">
                <a:latin typeface="Times New Roman"/>
                <a:cs typeface="Times New Roman"/>
              </a:rPr>
              <a:t>5.1:</a:t>
            </a:r>
            <a:endParaRPr sz="1050">
              <a:latin typeface="Times New Roman"/>
              <a:cs typeface="Times New Roman"/>
            </a:endParaRPr>
          </a:p>
          <a:p>
            <a:pPr marL="17145" marR="3275965">
              <a:lnSpc>
                <a:spcPct val="121100"/>
              </a:lnSpc>
              <a:spcBef>
                <a:spcPts val="37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 algn="just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8415" algn="just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45745" marR="3383915" indent="1270">
              <a:lnSpc>
                <a:spcPts val="1310"/>
              </a:lnSpc>
              <a:spcBef>
                <a:spcPts val="65"/>
              </a:spcBef>
            </a:pPr>
            <a:r>
              <a:rPr sz="900" spc="-10" dirty="0">
                <a:latin typeface="Courier New"/>
                <a:cs typeface="Courier New"/>
              </a:rPr>
              <a:t>int num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5; 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numFac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while (num </a:t>
            </a:r>
            <a:r>
              <a:rPr sz="900" dirty="0">
                <a:latin typeface="Courier New"/>
                <a:cs typeface="Courier New"/>
              </a:rPr>
              <a:t>&gt;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0833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numFac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numFac </a:t>
            </a:r>
            <a:r>
              <a:rPr sz="900" dirty="0">
                <a:latin typeface="Courier New"/>
                <a:cs typeface="Courier New"/>
              </a:rPr>
              <a:t>*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num;</a:t>
            </a:r>
            <a:endParaRPr sz="9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229"/>
              </a:spcBef>
              <a:tabLst>
                <a:tab pos="1612900" algn="l"/>
              </a:tabLst>
            </a:pPr>
            <a:r>
              <a:rPr sz="900" spc="-15" dirty="0">
                <a:latin typeface="Courier New"/>
                <a:cs typeface="Courier New"/>
              </a:rPr>
              <a:t>num––;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note </a:t>
            </a:r>
            <a:r>
              <a:rPr sz="900" spc="-10" dirty="0">
                <a:latin typeface="Courier New"/>
                <a:cs typeface="Courier New"/>
              </a:rPr>
              <a:t>the use of the </a:t>
            </a:r>
            <a:r>
              <a:rPr sz="900" spc="-15" dirty="0">
                <a:latin typeface="Courier New"/>
                <a:cs typeface="Courier New"/>
              </a:rPr>
              <a:t>decrement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operator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47015" marR="2052320" indent="-6350">
              <a:lnSpc>
                <a:spcPct val="2400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5! </a:t>
            </a:r>
            <a:r>
              <a:rPr sz="900" dirty="0">
                <a:latin typeface="Courier New"/>
                <a:cs typeface="Courier New"/>
              </a:rPr>
              <a:t>= 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numFac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99"/>
              </a:lnSpc>
            </a:pPr>
            <a:r>
              <a:rPr sz="1050" spc="-35" dirty="0">
                <a:latin typeface="Times New Roman"/>
                <a:cs typeface="Times New Roman"/>
              </a:rPr>
              <a:t>This program </a:t>
            </a:r>
            <a:r>
              <a:rPr sz="1050" spc="20" dirty="0">
                <a:latin typeface="Times New Roman"/>
                <a:cs typeface="Times New Roman"/>
              </a:rPr>
              <a:t>computes </a:t>
            </a:r>
            <a:r>
              <a:rPr sz="1050" spc="-90" dirty="0">
                <a:latin typeface="Times New Roman"/>
                <a:cs typeface="Times New Roman"/>
              </a:rPr>
              <a:t>5! </a:t>
            </a:r>
            <a:r>
              <a:rPr sz="1050" spc="-15" dirty="0">
                <a:latin typeface="Times New Roman"/>
                <a:cs typeface="Times New Roman"/>
              </a:rPr>
              <a:t>= </a:t>
            </a:r>
            <a:r>
              <a:rPr sz="1050" spc="-30" dirty="0">
                <a:latin typeface="Times New Roman"/>
                <a:cs typeface="Times New Roman"/>
              </a:rPr>
              <a:t>5 </a:t>
            </a:r>
            <a:r>
              <a:rPr sz="1050" spc="-180" dirty="0">
                <a:latin typeface="Times New Roman"/>
                <a:cs typeface="Times New Roman"/>
              </a:rPr>
              <a:t>* </a:t>
            </a:r>
            <a:r>
              <a:rPr sz="1050" spc="-30" dirty="0">
                <a:latin typeface="Times New Roman"/>
                <a:cs typeface="Times New Roman"/>
              </a:rPr>
              <a:t>4 </a:t>
            </a:r>
            <a:r>
              <a:rPr sz="1050" spc="-180" dirty="0">
                <a:latin typeface="Times New Roman"/>
                <a:cs typeface="Times New Roman"/>
              </a:rPr>
              <a:t>* </a:t>
            </a:r>
            <a:r>
              <a:rPr sz="1050" spc="-30" dirty="0">
                <a:latin typeface="Times New Roman"/>
                <a:cs typeface="Times New Roman"/>
              </a:rPr>
              <a:t>3 </a:t>
            </a:r>
            <a:r>
              <a:rPr sz="1050" spc="-180" dirty="0">
                <a:latin typeface="Times New Roman"/>
                <a:cs typeface="Times New Roman"/>
              </a:rPr>
              <a:t>* </a:t>
            </a:r>
            <a:r>
              <a:rPr sz="1050" spc="-30" dirty="0">
                <a:latin typeface="Times New Roman"/>
                <a:cs typeface="Times New Roman"/>
              </a:rPr>
              <a:t>2 </a:t>
            </a:r>
            <a:r>
              <a:rPr sz="1050" spc="-180" dirty="0">
                <a:latin typeface="Times New Roman"/>
                <a:cs typeface="Times New Roman"/>
              </a:rPr>
              <a:t>*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-25" dirty="0">
                <a:latin typeface="Times New Roman"/>
                <a:cs typeface="Times New Roman"/>
              </a:rPr>
              <a:t>and </a:t>
            </a:r>
            <a:r>
              <a:rPr sz="1050" spc="-15" dirty="0">
                <a:latin typeface="Times New Roman"/>
                <a:cs typeface="Times New Roman"/>
              </a:rPr>
              <a:t>then </a:t>
            </a:r>
            <a:r>
              <a:rPr sz="1050" spc="-25" dirty="0">
                <a:latin typeface="Times New Roman"/>
                <a:cs typeface="Times New Roman"/>
              </a:rPr>
              <a:t>prints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result </a:t>
            </a:r>
            <a:r>
              <a:rPr sz="1050" spc="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screen.  </a:t>
            </a:r>
            <a:r>
              <a:rPr sz="1050" spc="10" dirty="0">
                <a:latin typeface="Times New Roman"/>
                <a:cs typeface="Times New Roman"/>
              </a:rPr>
              <a:t>Note </a:t>
            </a:r>
            <a:r>
              <a:rPr sz="1050" spc="-15" dirty="0">
                <a:latin typeface="Times New Roman"/>
                <a:cs typeface="Times New Roman"/>
              </a:rPr>
              <a:t>how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10" dirty="0">
                <a:latin typeface="Times New Roman"/>
                <a:cs typeface="Times New Roman"/>
              </a:rPr>
              <a:t>controls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execution. </a:t>
            </a:r>
            <a:r>
              <a:rPr sz="1050" spc="-40" dirty="0">
                <a:latin typeface="Times New Roman"/>
                <a:cs typeface="Times New Roman"/>
              </a:rPr>
              <a:t>Since </a:t>
            </a:r>
            <a:r>
              <a:rPr sz="900" spc="-20" dirty="0">
                <a:latin typeface="Courier New"/>
                <a:cs typeface="Courier New"/>
              </a:rPr>
              <a:t>num </a:t>
            </a:r>
            <a:r>
              <a:rPr sz="900" dirty="0">
                <a:latin typeface="Courier New"/>
                <a:cs typeface="Courier New"/>
              </a:rPr>
              <a:t>= 5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while 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40" dirty="0">
                <a:latin typeface="Times New Roman"/>
                <a:cs typeface="Times New Roman"/>
              </a:rPr>
              <a:t>encountered,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block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statements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body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exe-  </a:t>
            </a:r>
            <a:r>
              <a:rPr sz="1050" spc="-15" dirty="0">
                <a:latin typeface="Times New Roman"/>
                <a:cs typeface="Times New Roman"/>
              </a:rPr>
              <a:t>cuted at </a:t>
            </a:r>
            <a:r>
              <a:rPr sz="1050" spc="-30" dirty="0">
                <a:latin typeface="Times New Roman"/>
                <a:cs typeface="Times New Roman"/>
              </a:rPr>
              <a:t>least </a:t>
            </a:r>
            <a:r>
              <a:rPr sz="1050" spc="-15" dirty="0">
                <a:latin typeface="Times New Roman"/>
                <a:cs typeface="Times New Roman"/>
              </a:rPr>
              <a:t>once. </a:t>
            </a:r>
            <a:r>
              <a:rPr sz="1050" spc="10" dirty="0">
                <a:latin typeface="Times New Roman"/>
                <a:cs typeface="Times New Roman"/>
              </a:rPr>
              <a:t>In </a:t>
            </a:r>
            <a:r>
              <a:rPr sz="1050" spc="-25" dirty="0">
                <a:latin typeface="Times New Roman"/>
                <a:cs typeface="Times New Roman"/>
              </a:rPr>
              <a:t>fact,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block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executed </a:t>
            </a:r>
            <a:r>
              <a:rPr sz="1050" spc="-30" dirty="0">
                <a:latin typeface="Times New Roman"/>
                <a:cs typeface="Times New Roman"/>
              </a:rPr>
              <a:t>5 </a:t>
            </a:r>
            <a:r>
              <a:rPr sz="1050" spc="-20" dirty="0">
                <a:latin typeface="Times New Roman"/>
                <a:cs typeface="Times New Roman"/>
              </a:rPr>
              <a:t>times </a:t>
            </a:r>
            <a:r>
              <a:rPr sz="1050" spc="30" dirty="0">
                <a:latin typeface="Times New Roman"/>
                <a:cs typeface="Times New Roman"/>
              </a:rPr>
              <a:t>because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decre-  </a:t>
            </a:r>
            <a:r>
              <a:rPr sz="1050" spc="-5" dirty="0">
                <a:latin typeface="Times New Roman"/>
                <a:cs typeface="Times New Roman"/>
              </a:rPr>
              <a:t>ment </a:t>
            </a:r>
            <a:r>
              <a:rPr sz="1050" spc="-10" dirty="0">
                <a:latin typeface="Times New Roman"/>
                <a:cs typeface="Times New Roman"/>
              </a:rPr>
              <a:t>operator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20" dirty="0">
                <a:latin typeface="Times New Roman"/>
                <a:cs typeface="Times New Roman"/>
              </a:rPr>
              <a:t>forces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20" dirty="0">
                <a:latin typeface="Courier New"/>
                <a:cs typeface="Courier New"/>
              </a:rPr>
              <a:t>num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0" dirty="0">
                <a:latin typeface="Times New Roman"/>
                <a:cs typeface="Times New Roman"/>
              </a:rPr>
              <a:t>decrease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-40" dirty="0">
                <a:latin typeface="Times New Roman"/>
                <a:cs typeface="Times New Roman"/>
              </a:rPr>
              <a:t>every </a:t>
            </a:r>
            <a:r>
              <a:rPr sz="1050" spc="-20" dirty="0">
                <a:latin typeface="Times New Roman"/>
                <a:cs typeface="Times New Roman"/>
              </a:rPr>
              <a:t>time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0" dirty="0">
                <a:latin typeface="Times New Roman"/>
                <a:cs typeface="Times New Roman"/>
              </a:rPr>
              <a:t>block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executed. </a:t>
            </a:r>
            <a:r>
              <a:rPr sz="1050" spc="-10" dirty="0">
                <a:latin typeface="Times New Roman"/>
                <a:cs typeface="Times New Roman"/>
              </a:rPr>
              <a:t>During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fifth </a:t>
            </a:r>
            <a:r>
              <a:rPr sz="1050" b="1" spc="40" dirty="0">
                <a:latin typeface="Times New Roman"/>
                <a:cs typeface="Times New Roman"/>
              </a:rPr>
              <a:t>iteration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900" spc="-20" dirty="0">
                <a:latin typeface="Courier New"/>
                <a:cs typeface="Courier New"/>
              </a:rPr>
              <a:t>num </a:t>
            </a:r>
            <a:r>
              <a:rPr sz="1050" spc="35" dirty="0">
                <a:latin typeface="Times New Roman"/>
                <a:cs typeface="Times New Roman"/>
              </a:rPr>
              <a:t>becomes </a:t>
            </a:r>
            <a:r>
              <a:rPr sz="1050" spc="-35" dirty="0">
                <a:latin typeface="Times New Roman"/>
                <a:cs typeface="Times New Roman"/>
              </a:rPr>
              <a:t>0,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next </a:t>
            </a:r>
            <a:r>
              <a:rPr sz="1050" spc="-20" dirty="0">
                <a:latin typeface="Times New Roman"/>
                <a:cs typeface="Times New Roman"/>
              </a:rPr>
              <a:t>time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expression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tested </a:t>
            </a:r>
            <a:r>
              <a:rPr sz="900" spc="-15" dirty="0">
                <a:latin typeface="Courier New"/>
                <a:cs typeface="Courier New"/>
              </a:rPr>
              <a:t>num </a:t>
            </a:r>
            <a:r>
              <a:rPr sz="900" dirty="0">
                <a:latin typeface="Courier New"/>
                <a:cs typeface="Courier New"/>
              </a:rPr>
              <a:t>&gt; 0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false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exited. </a:t>
            </a:r>
            <a:r>
              <a:rPr sz="1050" spc="50" dirty="0">
                <a:latin typeface="Times New Roman"/>
                <a:cs typeface="Times New Roman"/>
              </a:rPr>
              <a:t>Then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1050" spc="20" dirty="0">
                <a:latin typeface="Times New Roman"/>
                <a:cs typeface="Times New Roman"/>
              </a:rPr>
              <a:t>statement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executed.</a:t>
            </a:r>
            <a:endParaRPr sz="1050">
              <a:latin typeface="Times New Roman"/>
              <a:cs typeface="Times New Roman"/>
            </a:endParaRPr>
          </a:p>
          <a:p>
            <a:pPr marL="12700" marR="5080" indent="228600" algn="just">
              <a:lnSpc>
                <a:spcPct val="102899"/>
              </a:lnSpc>
            </a:pPr>
            <a:r>
              <a:rPr sz="1050" spc="-15" dirty="0">
                <a:latin typeface="Times New Roman"/>
                <a:cs typeface="Times New Roman"/>
              </a:rPr>
              <a:t>What </a:t>
            </a:r>
            <a:r>
              <a:rPr sz="1050" spc="10" dirty="0">
                <a:latin typeface="Times New Roman"/>
                <a:cs typeface="Times New Roman"/>
              </a:rPr>
              <a:t>do </a:t>
            </a:r>
            <a:r>
              <a:rPr sz="1050" spc="-25" dirty="0">
                <a:latin typeface="Times New Roman"/>
                <a:cs typeface="Times New Roman"/>
              </a:rPr>
              <a:t>you </a:t>
            </a:r>
            <a:r>
              <a:rPr sz="1050" spc="-5" dirty="0">
                <a:latin typeface="Times New Roman"/>
                <a:cs typeface="Times New Roman"/>
              </a:rPr>
              <a:t>think </a:t>
            </a:r>
            <a:r>
              <a:rPr sz="1050" spc="-50" dirty="0">
                <a:latin typeface="Times New Roman"/>
                <a:cs typeface="Times New Roman"/>
              </a:rPr>
              <a:t>will </a:t>
            </a:r>
            <a:r>
              <a:rPr sz="1050" spc="60" dirty="0">
                <a:latin typeface="Times New Roman"/>
                <a:cs typeface="Times New Roman"/>
              </a:rPr>
              <a:t>happen </a:t>
            </a:r>
            <a:r>
              <a:rPr sz="1050" spc="-25" dirty="0">
                <a:latin typeface="Times New Roman"/>
                <a:cs typeface="Times New Roman"/>
              </a:rPr>
              <a:t>if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25" dirty="0">
                <a:latin typeface="Times New Roman"/>
                <a:cs typeface="Times New Roman"/>
              </a:rPr>
              <a:t>eliminated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decrement operator  </a:t>
            </a:r>
            <a:r>
              <a:rPr sz="900" spc="-15" dirty="0">
                <a:latin typeface="Courier New"/>
                <a:cs typeface="Courier New"/>
              </a:rPr>
              <a:t>num–– </a:t>
            </a:r>
            <a:r>
              <a:rPr sz="1050" spc="-15" dirty="0">
                <a:latin typeface="Times New Roman"/>
                <a:cs typeface="Times New Roman"/>
              </a:rPr>
              <a:t>in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above </a:t>
            </a:r>
            <a:r>
              <a:rPr sz="1050" spc="-20" dirty="0">
                <a:latin typeface="Times New Roman"/>
                <a:cs typeface="Times New Roman"/>
              </a:rPr>
              <a:t>code?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value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900" spc="-10" dirty="0">
                <a:latin typeface="Courier New"/>
                <a:cs typeface="Courier New"/>
              </a:rPr>
              <a:t>num </a:t>
            </a:r>
            <a:r>
              <a:rPr sz="1050" spc="-35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always </a:t>
            </a:r>
            <a:r>
              <a:rPr sz="1050" spc="-30" dirty="0">
                <a:latin typeface="Times New Roman"/>
                <a:cs typeface="Times New Roman"/>
              </a:rPr>
              <a:t>5. </a:t>
            </a:r>
            <a:r>
              <a:rPr sz="1050" spc="-10" dirty="0">
                <a:latin typeface="Times New Roman"/>
                <a:cs typeface="Times New Roman"/>
              </a:rPr>
              <a:t>This </a:t>
            </a:r>
            <a:r>
              <a:rPr sz="1050" spc="-15" dirty="0">
                <a:latin typeface="Times New Roman"/>
                <a:cs typeface="Times New Roman"/>
              </a:rPr>
              <a:t>means </a:t>
            </a:r>
            <a:r>
              <a:rPr sz="1050" spc="5" dirty="0">
                <a:latin typeface="Times New Roman"/>
                <a:cs typeface="Times New Roman"/>
              </a:rPr>
              <a:t>that </a:t>
            </a:r>
            <a:r>
              <a:rPr sz="1050" spc="35" dirty="0">
                <a:latin typeface="Times New Roman"/>
                <a:cs typeface="Times New Roman"/>
              </a:rPr>
              <a:t>the  expression </a:t>
            </a:r>
            <a:r>
              <a:rPr sz="900" spc="-10" dirty="0">
                <a:latin typeface="Courier New"/>
                <a:cs typeface="Courier New"/>
              </a:rPr>
              <a:t>num </a:t>
            </a:r>
            <a:r>
              <a:rPr sz="900" dirty="0">
                <a:latin typeface="Courier New"/>
                <a:cs typeface="Courier New"/>
              </a:rPr>
              <a:t>&gt; 0 </a:t>
            </a:r>
            <a:r>
              <a:rPr sz="1050" spc="-35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always </a:t>
            </a:r>
            <a:r>
              <a:rPr sz="1050" spc="-25" dirty="0">
                <a:latin typeface="Times New Roman"/>
                <a:cs typeface="Times New Roman"/>
              </a:rPr>
              <a:t>true! </a:t>
            </a:r>
            <a:r>
              <a:rPr sz="1050" spc="10" dirty="0">
                <a:latin typeface="Times New Roman"/>
                <a:cs typeface="Times New Roman"/>
              </a:rPr>
              <a:t>If </a:t>
            </a:r>
            <a:r>
              <a:rPr sz="1050" spc="-3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try </a:t>
            </a:r>
            <a:r>
              <a:rPr sz="1050" spc="20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execute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modified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program,</a:t>
            </a: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899"/>
              </a:lnSpc>
              <a:spcBef>
                <a:spcPts val="10"/>
              </a:spcBef>
            </a:pP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result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b="1" spc="55" dirty="0">
                <a:latin typeface="Times New Roman"/>
                <a:cs typeface="Times New Roman"/>
              </a:rPr>
              <a:t>infinite </a:t>
            </a:r>
            <a:r>
              <a:rPr sz="1050" b="1" spc="60" dirty="0">
                <a:latin typeface="Times New Roman"/>
                <a:cs typeface="Times New Roman"/>
              </a:rPr>
              <a:t>loop</a:t>
            </a:r>
            <a:r>
              <a:rPr sz="1050" spc="60" dirty="0">
                <a:latin typeface="Times New Roman"/>
                <a:cs typeface="Times New Roman"/>
              </a:rPr>
              <a:t>, </a:t>
            </a:r>
            <a:r>
              <a:rPr sz="1050" spc="-40" dirty="0">
                <a:latin typeface="Times New Roman"/>
                <a:cs typeface="Times New Roman"/>
              </a:rPr>
              <a:t>i.e., a </a:t>
            </a:r>
            <a:r>
              <a:rPr sz="1050" spc="-20" dirty="0">
                <a:latin typeface="Times New Roman"/>
                <a:cs typeface="Times New Roman"/>
              </a:rPr>
              <a:t>block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repeat </a:t>
            </a:r>
            <a:r>
              <a:rPr sz="1050" spc="-25" dirty="0">
                <a:latin typeface="Times New Roman"/>
                <a:cs typeface="Times New Roman"/>
              </a:rPr>
              <a:t>forever. </a:t>
            </a:r>
            <a:r>
              <a:rPr sz="1050" spc="75" dirty="0">
                <a:latin typeface="Times New Roman"/>
                <a:cs typeface="Times New Roman"/>
              </a:rPr>
              <a:t>One  </a:t>
            </a:r>
            <a:r>
              <a:rPr sz="1050" spc="10" dirty="0">
                <a:latin typeface="Times New Roman"/>
                <a:cs typeface="Times New Roman"/>
              </a:rPr>
              <a:t>must be </a:t>
            </a:r>
            <a:r>
              <a:rPr sz="1050" spc="-20" dirty="0">
                <a:latin typeface="Times New Roman"/>
                <a:cs typeface="Times New Roman"/>
              </a:rPr>
              <a:t>very </a:t>
            </a:r>
            <a:r>
              <a:rPr sz="1050" spc="50" dirty="0">
                <a:latin typeface="Times New Roman"/>
                <a:cs typeface="Times New Roman"/>
              </a:rPr>
              <a:t>cautious </a:t>
            </a:r>
            <a:r>
              <a:rPr sz="1050" spc="5" dirty="0">
                <a:latin typeface="Times New Roman"/>
                <a:cs typeface="Times New Roman"/>
              </a:rPr>
              <a:t>when</a:t>
            </a:r>
            <a:r>
              <a:rPr sz="1050" spc="27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using </a:t>
            </a:r>
            <a:r>
              <a:rPr sz="1050" spc="10" dirty="0">
                <a:latin typeface="Times New Roman"/>
                <a:cs typeface="Times New Roman"/>
              </a:rPr>
              <a:t>loops </a:t>
            </a:r>
            <a:r>
              <a:rPr sz="1050" spc="35" dirty="0">
                <a:latin typeface="Times New Roman"/>
                <a:cs typeface="Times New Roman"/>
              </a:rPr>
              <a:t>to </a:t>
            </a:r>
            <a:r>
              <a:rPr sz="1050" spc="55" dirty="0">
                <a:latin typeface="Times New Roman"/>
                <a:cs typeface="Times New Roman"/>
              </a:rPr>
              <a:t>ensure </a:t>
            </a:r>
            <a:r>
              <a:rPr sz="1050" spc="15" dirty="0">
                <a:latin typeface="Times New Roman"/>
                <a:cs typeface="Times New Roman"/>
              </a:rPr>
              <a:t>that </a:t>
            </a:r>
            <a:r>
              <a:rPr sz="1050" spc="2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loop </a:t>
            </a:r>
            <a:r>
              <a:rPr sz="1050" spc="-30" dirty="0">
                <a:latin typeface="Times New Roman"/>
                <a:cs typeface="Times New Roman"/>
              </a:rPr>
              <a:t>will </a:t>
            </a:r>
            <a:r>
              <a:rPr sz="1050" spc="35" dirty="0">
                <a:latin typeface="Times New Roman"/>
                <a:cs typeface="Times New Roman"/>
              </a:rPr>
              <a:t>termi-  </a:t>
            </a:r>
            <a:r>
              <a:rPr sz="1050" spc="-5" dirty="0">
                <a:latin typeface="Times New Roman"/>
                <a:cs typeface="Times New Roman"/>
              </a:rPr>
              <a:t>nate. </a:t>
            </a:r>
            <a:r>
              <a:rPr sz="1050" spc="5" dirty="0">
                <a:latin typeface="Times New Roman"/>
                <a:cs typeface="Times New Roman"/>
              </a:rPr>
              <a:t>Here </a:t>
            </a:r>
            <a:r>
              <a:rPr sz="1050" spc="-35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another</a:t>
            </a:r>
            <a:r>
              <a:rPr sz="1050" spc="27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example </a:t>
            </a:r>
            <a:r>
              <a:rPr sz="1050" spc="50" dirty="0">
                <a:latin typeface="Times New Roman"/>
                <a:cs typeface="Times New Roman"/>
              </a:rPr>
              <a:t>where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user </a:t>
            </a:r>
            <a:r>
              <a:rPr sz="1050" spc="-35" dirty="0">
                <a:latin typeface="Times New Roman"/>
                <a:cs typeface="Times New Roman"/>
              </a:rPr>
              <a:t>may </a:t>
            </a:r>
            <a:r>
              <a:rPr sz="1050" spc="-15" dirty="0">
                <a:latin typeface="Times New Roman"/>
                <a:cs typeface="Times New Roman"/>
              </a:rPr>
              <a:t>have </a:t>
            </a:r>
            <a:r>
              <a:rPr sz="1050" dirty="0">
                <a:latin typeface="Times New Roman"/>
                <a:cs typeface="Times New Roman"/>
              </a:rPr>
              <a:t>trouble </a:t>
            </a:r>
            <a:r>
              <a:rPr sz="1050" spc="-10" dirty="0">
                <a:latin typeface="Times New Roman"/>
                <a:cs typeface="Times New Roman"/>
              </a:rPr>
              <a:t>with </a:t>
            </a:r>
            <a:r>
              <a:rPr sz="1050" spc="20" dirty="0">
                <a:latin typeface="Times New Roman"/>
                <a:cs typeface="Times New Roman"/>
              </a:rPr>
              <a:t>termi-  </a:t>
            </a:r>
            <a:r>
              <a:rPr sz="1050" spc="35" dirty="0">
                <a:latin typeface="Times New Roman"/>
                <a:cs typeface="Times New Roman"/>
              </a:rPr>
              <a:t>nation.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145" indent="4445">
              <a:lnSpc>
                <a:spcPct val="100000"/>
              </a:lnSpc>
            </a:pPr>
            <a:r>
              <a:rPr sz="1050" i="1" spc="30" dirty="0">
                <a:latin typeface="Times New Roman"/>
                <a:cs typeface="Times New Roman"/>
              </a:rPr>
              <a:t>Sample </a:t>
            </a:r>
            <a:r>
              <a:rPr sz="1050" i="1" spc="5" dirty="0">
                <a:latin typeface="Times New Roman"/>
                <a:cs typeface="Times New Roman"/>
              </a:rPr>
              <a:t>Program</a:t>
            </a:r>
            <a:r>
              <a:rPr sz="1050" i="1" spc="40" dirty="0">
                <a:latin typeface="Times New Roman"/>
                <a:cs typeface="Times New Roman"/>
              </a:rPr>
              <a:t> </a:t>
            </a:r>
            <a:r>
              <a:rPr sz="1050" i="1" spc="10" dirty="0">
                <a:latin typeface="Times New Roman"/>
                <a:cs typeface="Times New Roman"/>
              </a:rPr>
              <a:t>5.2: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" marR="327596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 algn="just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8415" algn="just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8384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char letter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'a';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5703" y="9731502"/>
            <a:ext cx="1428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while (letter </a:t>
            </a:r>
            <a:r>
              <a:rPr sz="900" spc="-10" dirty="0">
                <a:latin typeface="Courier New"/>
                <a:cs typeface="Courier New"/>
              </a:rPr>
              <a:t>!=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'x')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045" y="9787890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263017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2200" y="5872479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58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954" y="1093977"/>
            <a:ext cx="157988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1407922"/>
            <a:ext cx="4635500" cy="24149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08330" marR="1297940" indent="-5080">
              <a:lnSpc>
                <a:spcPts val="1310"/>
              </a:lnSpc>
              <a:spcBef>
                <a:spcPts val="6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enter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letter"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letter;</a:t>
            </a:r>
            <a:endParaRPr sz="9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13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letter your entered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letter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1300"/>
              </a:lnSpc>
              <a:spcBef>
                <a:spcPts val="5"/>
              </a:spcBef>
            </a:pPr>
            <a:r>
              <a:rPr sz="1050" spc="10" dirty="0">
                <a:latin typeface="Times New Roman"/>
                <a:cs typeface="Times New Roman"/>
              </a:rPr>
              <a:t>Note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this program </a:t>
            </a:r>
            <a:r>
              <a:rPr sz="1050" spc="25" dirty="0">
                <a:latin typeface="Times New Roman"/>
                <a:cs typeface="Times New Roman"/>
              </a:rPr>
              <a:t>requires </a:t>
            </a:r>
            <a:r>
              <a:rPr sz="1050" spc="-5" dirty="0">
                <a:latin typeface="Times New Roman"/>
                <a:cs typeface="Times New Roman"/>
              </a:rPr>
              <a:t>input from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during </a:t>
            </a:r>
            <a:r>
              <a:rPr sz="1050" spc="25" dirty="0">
                <a:latin typeface="Times New Roman"/>
                <a:cs typeface="Times New Roman"/>
              </a:rPr>
              <a:t>execution. </a:t>
            </a:r>
            <a:r>
              <a:rPr sz="1050" spc="10" dirty="0">
                <a:latin typeface="Times New Roman"/>
                <a:cs typeface="Times New Roman"/>
              </a:rPr>
              <a:t>Infinite  </a:t>
            </a:r>
            <a:r>
              <a:rPr sz="1050" spc="-10" dirty="0">
                <a:latin typeface="Times New Roman"/>
                <a:cs typeface="Times New Roman"/>
              </a:rPr>
              <a:t>loops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avoided, </a:t>
            </a:r>
            <a:r>
              <a:rPr sz="1050" spc="5" dirty="0">
                <a:latin typeface="Times New Roman"/>
                <a:cs typeface="Times New Roman"/>
              </a:rPr>
              <a:t>but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35" dirty="0">
                <a:latin typeface="Times New Roman"/>
                <a:cs typeface="Times New Roman"/>
              </a:rPr>
              <a:t>would </a:t>
            </a:r>
            <a:r>
              <a:rPr sz="1050" spc="-15" dirty="0">
                <a:latin typeface="Times New Roman"/>
                <a:cs typeface="Times New Roman"/>
              </a:rPr>
              <a:t>help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45" dirty="0">
                <a:latin typeface="Times New Roman"/>
                <a:cs typeface="Times New Roman"/>
              </a:rPr>
              <a:t>knew </a:t>
            </a:r>
            <a:r>
              <a:rPr sz="1050" dirty="0">
                <a:latin typeface="Times New Roman"/>
                <a:cs typeface="Times New Roman"/>
              </a:rPr>
              <a:t>that the </a:t>
            </a:r>
            <a:r>
              <a:rPr sz="900" spc="-20" dirty="0">
                <a:latin typeface="Courier New"/>
                <a:cs typeface="Courier New"/>
              </a:rPr>
              <a:t>'x' </a:t>
            </a:r>
            <a:r>
              <a:rPr sz="1050" spc="20" dirty="0">
                <a:latin typeface="Times New Roman"/>
                <a:cs typeface="Times New Roman"/>
              </a:rPr>
              <a:t>charac-  </a:t>
            </a:r>
            <a:r>
              <a:rPr sz="1050" spc="-5" dirty="0">
                <a:latin typeface="Times New Roman"/>
                <a:cs typeface="Times New Roman"/>
              </a:rPr>
              <a:t>ter </a:t>
            </a:r>
            <a:r>
              <a:rPr sz="1050" spc="25" dirty="0">
                <a:latin typeface="Times New Roman"/>
                <a:cs typeface="Times New Roman"/>
              </a:rPr>
              <a:t>terminates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execution. </a:t>
            </a:r>
            <a:r>
              <a:rPr sz="1050" spc="-15" dirty="0">
                <a:latin typeface="Times New Roman"/>
                <a:cs typeface="Times New Roman"/>
              </a:rPr>
              <a:t>Without </a:t>
            </a:r>
            <a:r>
              <a:rPr sz="1050" spc="-10" dirty="0">
                <a:latin typeface="Times New Roman"/>
                <a:cs typeface="Times New Roman"/>
              </a:rPr>
              <a:t>this </a:t>
            </a:r>
            <a:r>
              <a:rPr sz="1050" spc="35" dirty="0">
                <a:latin typeface="Times New Roman"/>
                <a:cs typeface="Times New Roman"/>
              </a:rPr>
              <a:t>knowledge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could </a:t>
            </a:r>
            <a:r>
              <a:rPr sz="1050" spc="25" dirty="0">
                <a:latin typeface="Times New Roman"/>
                <a:cs typeface="Times New Roman"/>
              </a:rPr>
              <a:t>continual-  </a:t>
            </a:r>
            <a:r>
              <a:rPr sz="1050" spc="-60" dirty="0">
                <a:latin typeface="Times New Roman"/>
                <a:cs typeface="Times New Roman"/>
              </a:rPr>
              <a:t>ly </a:t>
            </a:r>
            <a:r>
              <a:rPr sz="1050" spc="10" dirty="0">
                <a:latin typeface="Times New Roman"/>
                <a:cs typeface="Times New Roman"/>
              </a:rPr>
              <a:t>enter </a:t>
            </a:r>
            <a:r>
              <a:rPr sz="1050" spc="40" dirty="0">
                <a:latin typeface="Times New Roman"/>
                <a:cs typeface="Times New Roman"/>
              </a:rPr>
              <a:t>characters </a:t>
            </a:r>
            <a:r>
              <a:rPr sz="1050" spc="20" dirty="0">
                <a:latin typeface="Times New Roman"/>
                <a:cs typeface="Times New Roman"/>
              </a:rPr>
              <a:t>other </a:t>
            </a:r>
            <a:r>
              <a:rPr sz="1050" spc="15" dirty="0">
                <a:latin typeface="Times New Roman"/>
                <a:cs typeface="Times New Roman"/>
              </a:rPr>
              <a:t>than </a:t>
            </a:r>
            <a:r>
              <a:rPr sz="900" spc="-5" dirty="0">
                <a:latin typeface="Courier New"/>
                <a:cs typeface="Courier New"/>
              </a:rPr>
              <a:t>'x' </a:t>
            </a:r>
            <a:r>
              <a:rPr sz="1050" spc="5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never </a:t>
            </a:r>
            <a:r>
              <a:rPr sz="1050" spc="35" dirty="0">
                <a:latin typeface="Times New Roman"/>
                <a:cs typeface="Times New Roman"/>
              </a:rPr>
              <a:t>realize </a:t>
            </a:r>
            <a:r>
              <a:rPr sz="1050" dirty="0">
                <a:latin typeface="Times New Roman"/>
                <a:cs typeface="Times New Roman"/>
              </a:rPr>
              <a:t>how </a:t>
            </a:r>
            <a:r>
              <a:rPr sz="1050" spc="25" dirty="0">
                <a:latin typeface="Times New Roman"/>
                <a:cs typeface="Times New Roman"/>
              </a:rPr>
              <a:t>to </a:t>
            </a:r>
            <a:r>
              <a:rPr sz="1050" spc="40" dirty="0">
                <a:latin typeface="Times New Roman"/>
                <a:cs typeface="Times New Roman"/>
              </a:rPr>
              <a:t>terminate </a:t>
            </a:r>
            <a:r>
              <a:rPr sz="1050" spc="55" dirty="0">
                <a:latin typeface="Times New Roman"/>
                <a:cs typeface="Times New Roman"/>
              </a:rPr>
              <a:t>the  </a:t>
            </a:r>
            <a:r>
              <a:rPr sz="1050" spc="10" dirty="0">
                <a:latin typeface="Times New Roman"/>
                <a:cs typeface="Times New Roman"/>
              </a:rPr>
              <a:t>program. </a:t>
            </a:r>
            <a:r>
              <a:rPr sz="1050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lab </a:t>
            </a:r>
            <a:r>
              <a:rPr sz="1050" dirty="0">
                <a:latin typeface="Times New Roman"/>
                <a:cs typeface="Times New Roman"/>
              </a:rPr>
              <a:t>assignments </a:t>
            </a:r>
            <a:r>
              <a:rPr sz="1050" spc="-45" dirty="0">
                <a:latin typeface="Times New Roman"/>
                <a:cs typeface="Times New Roman"/>
              </a:rPr>
              <a:t>you </a:t>
            </a:r>
            <a:r>
              <a:rPr sz="1050" spc="-75" dirty="0">
                <a:latin typeface="Times New Roman"/>
                <a:cs typeface="Times New Roman"/>
              </a:rPr>
              <a:t>will </a:t>
            </a:r>
            <a:r>
              <a:rPr sz="1050" spc="-20" dirty="0">
                <a:latin typeface="Times New Roman"/>
                <a:cs typeface="Times New Roman"/>
              </a:rPr>
              <a:t>be </a:t>
            </a:r>
            <a:r>
              <a:rPr sz="1050" spc="10" dirty="0">
                <a:latin typeface="Times New Roman"/>
                <a:cs typeface="Times New Roman"/>
              </a:rPr>
              <a:t>asked </a:t>
            </a:r>
            <a:r>
              <a:rPr sz="1050" spc="5" dirty="0">
                <a:latin typeface="Times New Roman"/>
                <a:cs typeface="Times New Roman"/>
              </a:rPr>
              <a:t>to </a:t>
            </a:r>
            <a:r>
              <a:rPr sz="1050" spc="-45" dirty="0">
                <a:latin typeface="Times New Roman"/>
                <a:cs typeface="Times New Roman"/>
              </a:rPr>
              <a:t>modify </a:t>
            </a:r>
            <a:r>
              <a:rPr sz="1050" spc="-30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program </a:t>
            </a:r>
            <a:r>
              <a:rPr sz="1050" spc="5" dirty="0">
                <a:latin typeface="Times New Roman"/>
                <a:cs typeface="Times New Roman"/>
              </a:rPr>
              <a:t>to </a:t>
            </a:r>
            <a:r>
              <a:rPr sz="1050" spc="20" dirty="0">
                <a:latin typeface="Times New Roman"/>
                <a:cs typeface="Times New Roman"/>
              </a:rPr>
              <a:t>make 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5" dirty="0">
                <a:latin typeface="Times New Roman"/>
                <a:cs typeface="Times New Roman"/>
              </a:rPr>
              <a:t>more </a:t>
            </a:r>
            <a:r>
              <a:rPr sz="1050" spc="-20" dirty="0">
                <a:latin typeface="Times New Roman"/>
                <a:cs typeface="Times New Roman"/>
              </a:rPr>
              <a:t>user</a:t>
            </a:r>
            <a:r>
              <a:rPr sz="1050" spc="18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friendly.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2869" y="3907663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5" dirty="0">
                <a:latin typeface="Arial"/>
                <a:cs typeface="Arial"/>
              </a:rPr>
              <a:t>C</a:t>
            </a:r>
            <a:r>
              <a:rPr sz="1200" spc="-105" dirty="0">
                <a:latin typeface="Arial"/>
                <a:cs typeface="Arial"/>
              </a:rPr>
              <a:t>ou</a:t>
            </a:r>
            <a:r>
              <a:rPr sz="1200" spc="-100" dirty="0">
                <a:latin typeface="Arial"/>
                <a:cs typeface="Arial"/>
              </a:rPr>
              <a:t>n</a:t>
            </a:r>
            <a:r>
              <a:rPr sz="1200" spc="-30" dirty="0">
                <a:latin typeface="Arial"/>
                <a:cs typeface="Arial"/>
              </a:rPr>
              <a:t>t</a:t>
            </a:r>
            <a:r>
              <a:rPr sz="1200" spc="-65" dirty="0">
                <a:latin typeface="Arial"/>
                <a:cs typeface="Arial"/>
              </a:rPr>
              <a:t>e</a:t>
            </a:r>
            <a:r>
              <a:rPr sz="1200" spc="-75" dirty="0">
                <a:latin typeface="Arial"/>
                <a:cs typeface="Arial"/>
              </a:rPr>
              <a:t>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754" y="4168267"/>
            <a:ext cx="5245100" cy="30403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2300" marR="5080" algn="just">
              <a:lnSpc>
                <a:spcPct val="103099"/>
              </a:lnSpc>
              <a:spcBef>
                <a:spcPts val="65"/>
              </a:spcBef>
            </a:pPr>
            <a:r>
              <a:rPr sz="1050" spc="5" dirty="0">
                <a:latin typeface="Times New Roman"/>
                <a:cs typeface="Times New Roman"/>
              </a:rPr>
              <a:t>Often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5" dirty="0">
                <a:latin typeface="Times New Roman"/>
                <a:cs typeface="Times New Roman"/>
              </a:rPr>
              <a:t>programmer needs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control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times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particular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25" dirty="0">
                <a:latin typeface="Times New Roman"/>
                <a:cs typeface="Times New Roman"/>
              </a:rPr>
              <a:t>repeated. </a:t>
            </a:r>
            <a:r>
              <a:rPr sz="1050" spc="5" dirty="0">
                <a:latin typeface="Times New Roman"/>
                <a:cs typeface="Times New Roman"/>
              </a:rPr>
              <a:t>One </a:t>
            </a:r>
            <a:r>
              <a:rPr sz="1050" spc="-10" dirty="0">
                <a:latin typeface="Times New Roman"/>
                <a:cs typeface="Times New Roman"/>
              </a:rPr>
              <a:t>common </a:t>
            </a:r>
            <a:r>
              <a:rPr sz="1050" spc="-70" dirty="0">
                <a:latin typeface="Times New Roman"/>
                <a:cs typeface="Times New Roman"/>
              </a:rPr>
              <a:t>way </a:t>
            </a:r>
            <a:r>
              <a:rPr sz="1050" spc="10" dirty="0">
                <a:latin typeface="Times New Roman"/>
                <a:cs typeface="Times New Roman"/>
              </a:rPr>
              <a:t>to accomplish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-45" dirty="0">
                <a:latin typeface="Times New Roman"/>
                <a:cs typeface="Times New Roman"/>
              </a:rPr>
              <a:t>is by </a:t>
            </a:r>
            <a:r>
              <a:rPr sz="1050" spc="-35" dirty="0">
                <a:latin typeface="Times New Roman"/>
                <a:cs typeface="Times New Roman"/>
              </a:rPr>
              <a:t>using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35" dirty="0">
                <a:latin typeface="Times New Roman"/>
                <a:cs typeface="Times New Roman"/>
              </a:rPr>
              <a:t>counter</a:t>
            </a:r>
            <a:r>
              <a:rPr sz="1050" spc="35" dirty="0">
                <a:latin typeface="Times New Roman"/>
                <a:cs typeface="Times New Roman"/>
              </a:rPr>
              <a:t>. </a:t>
            </a:r>
            <a:r>
              <a:rPr sz="1050" dirty="0">
                <a:latin typeface="Times New Roman"/>
                <a:cs typeface="Times New Roman"/>
              </a:rPr>
              <a:t>For </a:t>
            </a:r>
            <a:r>
              <a:rPr sz="1050" spc="15" dirty="0">
                <a:latin typeface="Times New Roman"/>
                <a:cs typeface="Times New Roman"/>
              </a:rPr>
              <a:t>exam-  </a:t>
            </a:r>
            <a:r>
              <a:rPr sz="1050" spc="-30" dirty="0">
                <a:latin typeface="Times New Roman"/>
                <a:cs typeface="Times New Roman"/>
              </a:rPr>
              <a:t>ple, </a:t>
            </a:r>
            <a:r>
              <a:rPr sz="1050" spc="45" dirty="0">
                <a:latin typeface="Times New Roman"/>
                <a:cs typeface="Times New Roman"/>
              </a:rPr>
              <a:t>suppose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want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find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average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five </a:t>
            </a:r>
            <a:r>
              <a:rPr sz="1050" spc="-5" dirty="0">
                <a:latin typeface="Times New Roman"/>
                <a:cs typeface="Times New Roman"/>
              </a:rPr>
              <a:t>test </a:t>
            </a:r>
            <a:r>
              <a:rPr sz="1050" spc="-20" dirty="0">
                <a:latin typeface="Times New Roman"/>
                <a:cs typeface="Times New Roman"/>
              </a:rPr>
              <a:t>scores. </a:t>
            </a:r>
            <a:r>
              <a:rPr sz="1050" spc="-90" dirty="0">
                <a:latin typeface="Times New Roman"/>
                <a:cs typeface="Times New Roman"/>
              </a:rPr>
              <a:t>We </a:t>
            </a:r>
            <a:r>
              <a:rPr sz="1050" spc="-5" dirty="0">
                <a:latin typeface="Times New Roman"/>
                <a:cs typeface="Times New Roman"/>
              </a:rPr>
              <a:t>must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35" dirty="0">
                <a:latin typeface="Times New Roman"/>
                <a:cs typeface="Times New Roman"/>
              </a:rPr>
              <a:t>input 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15" dirty="0">
                <a:latin typeface="Times New Roman"/>
                <a:cs typeface="Times New Roman"/>
              </a:rPr>
              <a:t>add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five </a:t>
            </a:r>
            <a:r>
              <a:rPr sz="1050" spc="-25" dirty="0">
                <a:latin typeface="Times New Roman"/>
                <a:cs typeface="Times New Roman"/>
              </a:rPr>
              <a:t>scores. </a:t>
            </a:r>
            <a:r>
              <a:rPr sz="1050" spc="-20" dirty="0">
                <a:latin typeface="Times New Roman"/>
                <a:cs typeface="Times New Roman"/>
              </a:rPr>
              <a:t>This 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5" dirty="0">
                <a:latin typeface="Times New Roman"/>
                <a:cs typeface="Times New Roman"/>
              </a:rPr>
              <a:t>done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45" dirty="0">
                <a:latin typeface="Times New Roman"/>
                <a:cs typeface="Times New Roman"/>
              </a:rPr>
              <a:t>counter-controlled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15" dirty="0">
                <a:latin typeface="Times New Roman"/>
                <a:cs typeface="Times New Roman"/>
              </a:rPr>
              <a:t>as  </a:t>
            </a:r>
            <a:r>
              <a:rPr sz="1050" spc="-10" dirty="0">
                <a:latin typeface="Times New Roman"/>
                <a:cs typeface="Times New Roman"/>
              </a:rPr>
              <a:t>shown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5.3. </a:t>
            </a: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20" dirty="0">
                <a:latin typeface="Times New Roman"/>
                <a:cs typeface="Times New Roman"/>
              </a:rPr>
              <a:t>how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50" dirty="0">
                <a:latin typeface="Times New Roman"/>
                <a:cs typeface="Times New Roman"/>
              </a:rPr>
              <a:t>named </a:t>
            </a:r>
            <a:r>
              <a:rPr sz="900" spc="-20" dirty="0">
                <a:latin typeface="Courier New"/>
                <a:cs typeface="Courier New"/>
              </a:rPr>
              <a:t>test </a:t>
            </a:r>
            <a:r>
              <a:rPr sz="1050" spc="-25" dirty="0">
                <a:latin typeface="Times New Roman"/>
                <a:cs typeface="Times New Roman"/>
              </a:rPr>
              <a:t>works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35" dirty="0">
                <a:latin typeface="Times New Roman"/>
                <a:cs typeface="Times New Roman"/>
              </a:rPr>
              <a:t>a  </a:t>
            </a:r>
            <a:r>
              <a:rPr sz="1050" spc="20" dirty="0">
                <a:latin typeface="Times New Roman"/>
                <a:cs typeface="Times New Roman"/>
              </a:rPr>
              <a:t>counter.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15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constant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tests. 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5" dirty="0">
                <a:latin typeface="Times New Roman"/>
                <a:cs typeface="Times New Roman"/>
              </a:rPr>
              <a:t>done 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tests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5" dirty="0">
                <a:latin typeface="Times New Roman"/>
                <a:cs typeface="Times New Roman"/>
              </a:rPr>
              <a:t>easily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40" dirty="0">
                <a:latin typeface="Times New Roman"/>
                <a:cs typeface="Times New Roman"/>
              </a:rPr>
              <a:t>changed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want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different </a:t>
            </a:r>
            <a:r>
              <a:rPr sz="1050" spc="40" dirty="0">
                <a:latin typeface="Times New Roman"/>
                <a:cs typeface="Times New Roman"/>
              </a:rPr>
              <a:t>number 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tests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averaged.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200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5.3:</a:t>
            </a:r>
            <a:endParaRPr sz="1050">
              <a:latin typeface="Times New Roman"/>
              <a:cs typeface="Times New Roman"/>
            </a:endParaRPr>
          </a:p>
          <a:p>
            <a:pPr marL="12700" marR="3886835">
              <a:lnSpc>
                <a:spcPct val="121100"/>
              </a:lnSpc>
              <a:spcBef>
                <a:spcPts val="38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 marL="12700" marR="3356610">
              <a:lnSpc>
                <a:spcPts val="2600"/>
              </a:lnSpc>
              <a:spcBef>
                <a:spcPts val="330"/>
              </a:spcBef>
            </a:pPr>
            <a:r>
              <a:rPr sz="900" spc="-15" dirty="0">
                <a:latin typeface="Courier New"/>
                <a:cs typeface="Courier New"/>
              </a:rPr>
              <a:t>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NUMBEROFTESTS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5;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7389" y="7211948"/>
            <a:ext cx="2094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individual score read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0591" y="7182992"/>
            <a:ext cx="1229995" cy="6858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score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float total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0.0;  float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30" dirty="0">
                <a:latin typeface="Courier New"/>
                <a:cs typeface="Courier New"/>
              </a:rPr>
              <a:t>int test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7389" y="7350633"/>
            <a:ext cx="2232660" cy="51815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5" dirty="0">
                <a:latin typeface="Courier New"/>
                <a:cs typeface="Courier New"/>
              </a:rPr>
              <a:t>of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20" dirty="0">
                <a:latin typeface="Courier New"/>
                <a:cs typeface="Courier New"/>
              </a:rPr>
              <a:t>// </a:t>
            </a:r>
            <a:r>
              <a:rPr sz="900" spc="-30" dirty="0">
                <a:latin typeface="Courier New"/>
                <a:cs typeface="Courier New"/>
              </a:rPr>
              <a:t>counter that controls the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loop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591" y="8036432"/>
            <a:ext cx="189166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Courier New"/>
                <a:cs typeface="Courier New"/>
              </a:rPr>
              <a:t>while (test </a:t>
            </a:r>
            <a:r>
              <a:rPr sz="900" spc="-20" dirty="0">
                <a:latin typeface="Courier New"/>
                <a:cs typeface="Courier New"/>
              </a:rPr>
              <a:t>&lt;=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NUMBEROFTESTS)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1480" y="8007477"/>
            <a:ext cx="2461260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20" dirty="0">
                <a:latin typeface="Courier New"/>
                <a:cs typeface="Courier New"/>
              </a:rPr>
              <a:t>// </a:t>
            </a:r>
            <a:r>
              <a:rPr sz="900" spc="-30" dirty="0">
                <a:latin typeface="Courier New"/>
                <a:cs typeface="Courier New"/>
              </a:rPr>
              <a:t>Note that test </a:t>
            </a:r>
            <a:r>
              <a:rPr sz="900" spc="-2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1 </a:t>
            </a:r>
            <a:r>
              <a:rPr sz="900" spc="-30" dirty="0">
                <a:latin typeface="Courier New"/>
                <a:cs typeface="Courier New"/>
              </a:rPr>
              <a:t>the </a:t>
            </a:r>
            <a:r>
              <a:rPr sz="900" spc="-35" dirty="0">
                <a:latin typeface="Courier New"/>
                <a:cs typeface="Courier New"/>
              </a:rPr>
              <a:t>first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expression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tested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5163" y="8338566"/>
            <a:ext cx="4092575" cy="15113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9375" marR="5080" indent="-5080">
              <a:lnSpc>
                <a:spcPct val="12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your score </a:t>
            </a:r>
            <a:r>
              <a:rPr sz="900" spc="-10" dirty="0">
                <a:latin typeface="Courier New"/>
                <a:cs typeface="Courier New"/>
              </a:rPr>
              <a:t>on </a:t>
            </a:r>
            <a:r>
              <a:rPr sz="900" spc="-15" dirty="0">
                <a:latin typeface="Courier New"/>
                <a:cs typeface="Courier New"/>
              </a:rPr>
              <a:t>test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test </a:t>
            </a:r>
            <a:r>
              <a:rPr sz="900" spc="-10" dirty="0">
                <a:latin typeface="Courier New"/>
                <a:cs typeface="Courier New"/>
              </a:rPr>
              <a:t>&lt;&lt; ":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79375" marR="2536190">
              <a:lnSpc>
                <a:spcPct val="1211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score;  test++;</a:t>
            </a:r>
            <a:endParaRPr sz="9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/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NUMBEROFTESTS;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229997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753" y="1093977"/>
            <a:ext cx="6238875" cy="437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8425" algn="r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sz="950" spc="-10" dirty="0">
                <a:latin typeface="Times New Roman"/>
                <a:cs typeface="Times New Roman"/>
              </a:rPr>
              <a:t>Pr</a:t>
            </a:r>
            <a:r>
              <a:rPr sz="950" spc="-25" dirty="0">
                <a:latin typeface="Times New Roman"/>
                <a:cs typeface="Times New Roman"/>
              </a:rPr>
              <a:t>e-</a:t>
            </a:r>
            <a:r>
              <a:rPr sz="950" spc="-45" dirty="0">
                <a:latin typeface="Times New Roman"/>
                <a:cs typeface="Times New Roman"/>
              </a:rPr>
              <a:t>L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5" dirty="0">
                <a:latin typeface="Times New Roman"/>
                <a:cs typeface="Times New Roman"/>
              </a:rPr>
              <a:t>b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R</a:t>
            </a:r>
            <a:r>
              <a:rPr sz="950" spc="15" dirty="0">
                <a:latin typeface="Times New Roman"/>
                <a:cs typeface="Times New Roman"/>
              </a:rPr>
              <a:t>ea</a:t>
            </a:r>
            <a:r>
              <a:rPr sz="950" spc="20" dirty="0">
                <a:latin typeface="Times New Roman"/>
                <a:cs typeface="Times New Roman"/>
              </a:rPr>
              <a:t>d</a:t>
            </a:r>
            <a:r>
              <a:rPr sz="950" spc="10" dirty="0">
                <a:latin typeface="Times New Roman"/>
                <a:cs typeface="Times New Roman"/>
              </a:rPr>
              <a:t>i</a:t>
            </a:r>
            <a:r>
              <a:rPr sz="950" spc="25" dirty="0">
                <a:latin typeface="Times New Roman"/>
                <a:cs typeface="Times New Roman"/>
              </a:rPr>
              <a:t>n</a:t>
            </a:r>
            <a:r>
              <a:rPr sz="950" spc="-10" dirty="0">
                <a:latin typeface="Times New Roman"/>
                <a:cs typeface="Times New Roman"/>
              </a:rPr>
              <a:t>g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</a:t>
            </a:r>
            <a:r>
              <a:rPr sz="950" spc="-5" dirty="0">
                <a:latin typeface="Times New Roman"/>
                <a:cs typeface="Times New Roman"/>
              </a:rPr>
              <a:t>s</a:t>
            </a:r>
            <a:r>
              <a:rPr sz="950" spc="-15" dirty="0">
                <a:latin typeface="Times New Roman"/>
                <a:cs typeface="Times New Roman"/>
              </a:rPr>
              <a:t>s</a:t>
            </a:r>
            <a:r>
              <a:rPr sz="950" spc="-30" dirty="0">
                <a:latin typeface="Times New Roman"/>
                <a:cs typeface="Times New Roman"/>
              </a:rPr>
              <a:t>i</a:t>
            </a:r>
            <a:r>
              <a:rPr sz="950" spc="-25" dirty="0">
                <a:latin typeface="Times New Roman"/>
                <a:cs typeface="Times New Roman"/>
              </a:rPr>
              <a:t>g</a:t>
            </a:r>
            <a:r>
              <a:rPr sz="950" spc="25" dirty="0">
                <a:latin typeface="Times New Roman"/>
                <a:cs typeface="Times New Roman"/>
              </a:rPr>
              <a:t>n</a:t>
            </a:r>
            <a:r>
              <a:rPr sz="950" spc="55" dirty="0">
                <a:latin typeface="Times New Roman"/>
                <a:cs typeface="Times New Roman"/>
              </a:rPr>
              <a:t>m</a:t>
            </a:r>
            <a:r>
              <a:rPr sz="950" spc="20" dirty="0">
                <a:latin typeface="Times New Roman"/>
                <a:cs typeface="Times New Roman"/>
              </a:rPr>
              <a:t>ent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00" spc="-120" dirty="0">
                <a:latin typeface="Arial"/>
                <a:cs typeface="Arial"/>
              </a:rPr>
              <a:t>59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604010" algn="just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"Your average based </a:t>
            </a:r>
            <a:r>
              <a:rPr sz="900" spc="-10" dirty="0">
                <a:latin typeface="Courier New"/>
                <a:cs typeface="Courier New"/>
              </a:rPr>
              <a:t>on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NUMBEROFTESTS</a:t>
            </a:r>
            <a:endParaRPr sz="900">
              <a:latin typeface="Courier New"/>
              <a:cs typeface="Courier New"/>
            </a:endParaRPr>
          </a:p>
          <a:p>
            <a:pPr marL="2015489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test scores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608455" algn="just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 algn="just">
              <a:lnSpc>
                <a:spcPct val="100000"/>
              </a:lnSpc>
              <a:spcBef>
                <a:spcPts val="5"/>
              </a:spcBef>
            </a:pPr>
            <a:r>
              <a:rPr sz="1050" spc="-55" dirty="0">
                <a:latin typeface="Times New Roman"/>
                <a:cs typeface="Times New Roman"/>
              </a:rPr>
              <a:t>Sample   </a:t>
            </a:r>
            <a:r>
              <a:rPr sz="1050" spc="-35" dirty="0">
                <a:latin typeface="Times New Roman"/>
                <a:cs typeface="Times New Roman"/>
              </a:rPr>
              <a:t>Program  </a:t>
            </a:r>
            <a:r>
              <a:rPr sz="1050" spc="-55" dirty="0">
                <a:latin typeface="Times New Roman"/>
                <a:cs typeface="Times New Roman"/>
              </a:rPr>
              <a:t>5.3  </a:t>
            </a:r>
            <a:r>
              <a:rPr sz="1050" spc="-30" dirty="0">
                <a:latin typeface="Times New Roman"/>
                <a:cs typeface="Times New Roman"/>
              </a:rPr>
              <a:t>can  </a:t>
            </a:r>
            <a:r>
              <a:rPr sz="1050" spc="-20" dirty="0">
                <a:latin typeface="Times New Roman"/>
                <a:cs typeface="Times New Roman"/>
              </a:rPr>
              <a:t>be  </a:t>
            </a:r>
            <a:r>
              <a:rPr sz="1050" spc="-40" dirty="0">
                <a:latin typeface="Times New Roman"/>
                <a:cs typeface="Times New Roman"/>
              </a:rPr>
              <a:t>made  </a:t>
            </a:r>
            <a:r>
              <a:rPr sz="1050" spc="-30" dirty="0">
                <a:latin typeface="Times New Roman"/>
                <a:cs typeface="Times New Roman"/>
              </a:rPr>
              <a:t>more  </a:t>
            </a:r>
            <a:r>
              <a:rPr sz="1050" spc="-20" dirty="0">
                <a:latin typeface="Times New Roman"/>
                <a:cs typeface="Times New Roman"/>
              </a:rPr>
              <a:t>flexible </a:t>
            </a:r>
            <a:r>
              <a:rPr sz="1050" spc="-50" dirty="0">
                <a:latin typeface="Times New Roman"/>
                <a:cs typeface="Times New Roman"/>
              </a:rPr>
              <a:t>by  </a:t>
            </a:r>
            <a:r>
              <a:rPr sz="1050" dirty="0">
                <a:latin typeface="Times New Roman"/>
                <a:cs typeface="Times New Roman"/>
              </a:rPr>
              <a:t>adding </a:t>
            </a:r>
            <a:r>
              <a:rPr sz="1050" spc="-25" dirty="0">
                <a:latin typeface="Times New Roman"/>
                <a:cs typeface="Times New Roman"/>
              </a:rPr>
              <a:t>an  </a:t>
            </a:r>
            <a:r>
              <a:rPr sz="1050" spc="-45" dirty="0">
                <a:latin typeface="Times New Roman"/>
                <a:cs typeface="Times New Roman"/>
              </a:rPr>
              <a:t>integer   </a:t>
            </a:r>
            <a:r>
              <a:rPr sz="1050" spc="-15" dirty="0">
                <a:latin typeface="Times New Roman"/>
                <a:cs typeface="Times New Roman"/>
              </a:rPr>
              <a:t>variable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called</a:t>
            </a:r>
            <a:endParaRPr sz="1050">
              <a:latin typeface="Times New Roman"/>
              <a:cs typeface="Times New Roman"/>
            </a:endParaRPr>
          </a:p>
          <a:p>
            <a:pPr marL="1612900" algn="just">
              <a:lnSpc>
                <a:spcPct val="100000"/>
              </a:lnSpc>
              <a:spcBef>
                <a:spcPts val="45"/>
              </a:spcBef>
            </a:pPr>
            <a:r>
              <a:rPr sz="900" spc="-35" dirty="0">
                <a:latin typeface="Courier New"/>
                <a:cs typeface="Courier New"/>
              </a:rPr>
              <a:t>numScores </a:t>
            </a:r>
            <a:r>
              <a:rPr sz="1050" spc="-10" dirty="0">
                <a:latin typeface="Times New Roman"/>
                <a:cs typeface="Times New Roman"/>
              </a:rPr>
              <a:t>that </a:t>
            </a:r>
            <a:r>
              <a:rPr sz="1050" spc="25" dirty="0">
                <a:latin typeface="Times New Roman"/>
                <a:cs typeface="Times New Roman"/>
              </a:rPr>
              <a:t>would </a:t>
            </a:r>
            <a:r>
              <a:rPr sz="1050" spc="-50" dirty="0">
                <a:latin typeface="Times New Roman"/>
                <a:cs typeface="Times New Roman"/>
              </a:rPr>
              <a:t>allow   </a:t>
            </a:r>
            <a:r>
              <a:rPr sz="1050" spc="-15" dirty="0">
                <a:latin typeface="Times New Roman"/>
                <a:cs typeface="Times New Roman"/>
              </a:rPr>
              <a:t>the  </a:t>
            </a:r>
            <a:r>
              <a:rPr sz="1050" spc="-35" dirty="0">
                <a:latin typeface="Times New Roman"/>
                <a:cs typeface="Times New Roman"/>
              </a:rPr>
              <a:t>user 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input  </a:t>
            </a:r>
            <a:r>
              <a:rPr sz="1050" spc="-15" dirty="0">
                <a:latin typeface="Times New Roman"/>
                <a:cs typeface="Times New Roman"/>
              </a:rPr>
              <a:t>the  </a:t>
            </a:r>
            <a:r>
              <a:rPr sz="1050" spc="30" dirty="0">
                <a:latin typeface="Times New Roman"/>
                <a:cs typeface="Times New Roman"/>
              </a:rPr>
              <a:t>number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tests 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be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processed.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70" dirty="0">
                <a:latin typeface="Arial"/>
                <a:cs typeface="Arial"/>
              </a:rPr>
              <a:t>Sentinel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200"/>
              </a:lnSpc>
              <a:spcBef>
                <a:spcPts val="575"/>
              </a:spcBef>
            </a:pPr>
            <a:r>
              <a:rPr sz="1050" spc="-90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10" dirty="0">
                <a:latin typeface="Times New Roman"/>
                <a:cs typeface="Times New Roman"/>
              </a:rPr>
              <a:t>control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execution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30" dirty="0">
                <a:latin typeface="Times New Roman"/>
                <a:cs typeface="Times New Roman"/>
              </a:rPr>
              <a:t>using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60" dirty="0">
                <a:latin typeface="Times New Roman"/>
                <a:cs typeface="Times New Roman"/>
              </a:rPr>
              <a:t>sentinel </a:t>
            </a:r>
            <a:r>
              <a:rPr sz="1050" b="1" spc="-15" dirty="0">
                <a:latin typeface="Times New Roman"/>
                <a:cs typeface="Times New Roman"/>
              </a:rPr>
              <a:t>value </a:t>
            </a:r>
            <a:r>
              <a:rPr sz="1050" spc="-30" dirty="0">
                <a:latin typeface="Times New Roman"/>
                <a:cs typeface="Times New Roman"/>
              </a:rPr>
              <a:t>which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special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marks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end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list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values. 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variation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previ-  </a:t>
            </a:r>
            <a:r>
              <a:rPr sz="1050" spc="-20" dirty="0">
                <a:latin typeface="Times New Roman"/>
                <a:cs typeface="Times New Roman"/>
              </a:rPr>
              <a:t>ous </a:t>
            </a:r>
            <a:r>
              <a:rPr sz="1050" spc="-30" dirty="0">
                <a:latin typeface="Times New Roman"/>
                <a:cs typeface="Times New Roman"/>
              </a:rPr>
              <a:t>program </a:t>
            </a:r>
            <a:r>
              <a:rPr sz="1050" spc="15" dirty="0">
                <a:latin typeface="Times New Roman"/>
                <a:cs typeface="Times New Roman"/>
              </a:rPr>
              <a:t>example, </a:t>
            </a:r>
            <a:r>
              <a:rPr sz="1050" spc="-40" dirty="0">
                <a:latin typeface="Times New Roman"/>
                <a:cs typeface="Times New Roman"/>
              </a:rPr>
              <a:t>if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dirty="0">
                <a:latin typeface="Times New Roman"/>
                <a:cs typeface="Times New Roman"/>
              </a:rPr>
              <a:t>do not </a:t>
            </a:r>
            <a:r>
              <a:rPr sz="1050" spc="-35" dirty="0">
                <a:latin typeface="Times New Roman"/>
                <a:cs typeface="Times New Roman"/>
              </a:rPr>
              <a:t>know </a:t>
            </a:r>
            <a:r>
              <a:rPr sz="1050" spc="-5" dirty="0">
                <a:latin typeface="Times New Roman"/>
                <a:cs typeface="Times New Roman"/>
              </a:rPr>
              <a:t>exactly </a:t>
            </a:r>
            <a:r>
              <a:rPr sz="1050" spc="-20" dirty="0">
                <a:latin typeface="Times New Roman"/>
                <a:cs typeface="Times New Roman"/>
              </a:rPr>
              <a:t>how </a:t>
            </a:r>
            <a:r>
              <a:rPr sz="1050" spc="-45" dirty="0">
                <a:latin typeface="Times New Roman"/>
                <a:cs typeface="Times New Roman"/>
              </a:rPr>
              <a:t>many </a:t>
            </a:r>
            <a:r>
              <a:rPr sz="1050" spc="-20" dirty="0">
                <a:latin typeface="Times New Roman"/>
                <a:cs typeface="Times New Roman"/>
              </a:rPr>
              <a:t>test </a:t>
            </a:r>
            <a:r>
              <a:rPr sz="1050" spc="-30" dirty="0">
                <a:latin typeface="Times New Roman"/>
                <a:cs typeface="Times New Roman"/>
              </a:rPr>
              <a:t>scores </a:t>
            </a:r>
            <a:r>
              <a:rPr sz="1050" spc="-20" dirty="0">
                <a:latin typeface="Times New Roman"/>
                <a:cs typeface="Times New Roman"/>
              </a:rPr>
              <a:t>there </a:t>
            </a:r>
            <a:r>
              <a:rPr sz="1050" spc="5" dirty="0">
                <a:latin typeface="Times New Roman"/>
                <a:cs typeface="Times New Roman"/>
              </a:rPr>
              <a:t>are, 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-20" dirty="0">
                <a:latin typeface="Times New Roman"/>
                <a:cs typeface="Times New Roman"/>
              </a:rPr>
              <a:t>scores </a:t>
            </a:r>
            <a:r>
              <a:rPr sz="1050" spc="-30" dirty="0">
                <a:latin typeface="Times New Roman"/>
                <a:cs typeface="Times New Roman"/>
              </a:rPr>
              <a:t>which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45" dirty="0">
                <a:latin typeface="Times New Roman"/>
                <a:cs typeface="Times New Roman"/>
              </a:rPr>
              <a:t>added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total </a:t>
            </a:r>
            <a:r>
              <a:rPr sz="1050" spc="-20" dirty="0">
                <a:latin typeface="Times New Roman"/>
                <a:cs typeface="Times New Roman"/>
              </a:rPr>
              <a:t>until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sentinel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input.  </a:t>
            </a:r>
            <a:r>
              <a:rPr sz="1050" spc="-35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5.4 </a:t>
            </a:r>
            <a:r>
              <a:rPr sz="1050" spc="-30" dirty="0">
                <a:latin typeface="Times New Roman"/>
                <a:cs typeface="Times New Roman"/>
              </a:rPr>
              <a:t>revises </a:t>
            </a:r>
            <a:r>
              <a:rPr sz="1050" spc="-35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5.3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control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sen-  </a:t>
            </a:r>
            <a:r>
              <a:rPr sz="1050" spc="-20" dirty="0">
                <a:latin typeface="Times New Roman"/>
                <a:cs typeface="Times New Roman"/>
              </a:rPr>
              <a:t>tinel </a:t>
            </a:r>
            <a:r>
              <a:rPr sz="1050" spc="15" dirty="0">
                <a:latin typeface="Times New Roman"/>
                <a:cs typeface="Times New Roman"/>
              </a:rPr>
              <a:t>value.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sentinel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case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-1 </a:t>
            </a:r>
            <a:r>
              <a:rPr sz="1050" spc="-30" dirty="0">
                <a:latin typeface="Times New Roman"/>
                <a:cs typeface="Times New Roman"/>
              </a:rPr>
              <a:t>since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an </a:t>
            </a:r>
            <a:r>
              <a:rPr sz="1050" spc="-30" dirty="0">
                <a:latin typeface="Times New Roman"/>
                <a:cs typeface="Times New Roman"/>
              </a:rPr>
              <a:t>invalid </a:t>
            </a:r>
            <a:r>
              <a:rPr sz="1050" spc="-10" dirty="0">
                <a:latin typeface="Times New Roman"/>
                <a:cs typeface="Times New Roman"/>
              </a:rPr>
              <a:t>test </a:t>
            </a:r>
            <a:r>
              <a:rPr sz="1050" spc="-25" dirty="0">
                <a:latin typeface="Times New Roman"/>
                <a:cs typeface="Times New Roman"/>
              </a:rPr>
              <a:t>score.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40" dirty="0">
                <a:latin typeface="Times New Roman"/>
                <a:cs typeface="Times New Roman"/>
              </a:rPr>
              <a:t>does  </a:t>
            </a:r>
            <a:r>
              <a:rPr sz="1050" spc="-5" dirty="0">
                <a:latin typeface="Times New Roman"/>
                <a:cs typeface="Times New Roman"/>
              </a:rPr>
              <a:t>not </a:t>
            </a:r>
            <a:r>
              <a:rPr sz="1050" spc="-45" dirty="0">
                <a:latin typeface="Times New Roman"/>
                <a:cs typeface="Times New Roman"/>
              </a:rPr>
              <a:t>make </a:t>
            </a:r>
            <a:r>
              <a:rPr sz="1050" spc="-40" dirty="0">
                <a:latin typeface="Times New Roman"/>
                <a:cs typeface="Times New Roman"/>
              </a:rPr>
              <a:t>sense </a:t>
            </a:r>
            <a:r>
              <a:rPr sz="1050" spc="-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use a </a:t>
            </a:r>
            <a:r>
              <a:rPr sz="1050" spc="5" dirty="0">
                <a:latin typeface="Times New Roman"/>
                <a:cs typeface="Times New Roman"/>
              </a:rPr>
              <a:t>sentinel </a:t>
            </a:r>
            <a:r>
              <a:rPr sz="1050" spc="20" dirty="0">
                <a:latin typeface="Times New Roman"/>
                <a:cs typeface="Times New Roman"/>
              </a:rPr>
              <a:t>between </a:t>
            </a:r>
            <a:r>
              <a:rPr sz="1050" spc="-30" dirty="0">
                <a:latin typeface="Times New Roman"/>
                <a:cs typeface="Times New Roman"/>
              </a:rPr>
              <a:t>0 </a:t>
            </a:r>
            <a:r>
              <a:rPr sz="1050" spc="-25" dirty="0">
                <a:latin typeface="Times New Roman"/>
                <a:cs typeface="Times New Roman"/>
              </a:rPr>
              <a:t>and </a:t>
            </a:r>
            <a:r>
              <a:rPr sz="1050" spc="-50" dirty="0">
                <a:latin typeface="Times New Roman"/>
                <a:cs typeface="Times New Roman"/>
              </a:rPr>
              <a:t>100 </a:t>
            </a:r>
            <a:r>
              <a:rPr sz="1050" spc="-45" dirty="0">
                <a:latin typeface="Times New Roman"/>
                <a:cs typeface="Times New Roman"/>
              </a:rPr>
              <a:t>since </a:t>
            </a:r>
            <a:r>
              <a:rPr sz="1050" spc="-30" dirty="0">
                <a:latin typeface="Times New Roman"/>
                <a:cs typeface="Times New Roman"/>
              </a:rPr>
              <a:t>this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range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valid  </a:t>
            </a:r>
            <a:r>
              <a:rPr sz="1050" spc="-10" dirty="0">
                <a:latin typeface="Times New Roman"/>
                <a:cs typeface="Times New Roman"/>
              </a:rPr>
              <a:t>test </a:t>
            </a:r>
            <a:r>
              <a:rPr sz="1050" spc="-25" dirty="0">
                <a:latin typeface="Times New Roman"/>
                <a:cs typeface="Times New Roman"/>
              </a:rPr>
              <a:t>scores. </a:t>
            </a: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counter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still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keep </a:t>
            </a:r>
            <a:r>
              <a:rPr sz="1050" spc="-20" dirty="0">
                <a:latin typeface="Times New Roman"/>
                <a:cs typeface="Times New Roman"/>
              </a:rPr>
              <a:t>track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0" dirty="0">
                <a:latin typeface="Times New Roman"/>
                <a:cs typeface="Times New Roman"/>
              </a:rPr>
              <a:t>test  </a:t>
            </a:r>
            <a:r>
              <a:rPr sz="1050" spc="-15" dirty="0">
                <a:latin typeface="Times New Roman"/>
                <a:cs typeface="Times New Roman"/>
              </a:rPr>
              <a:t>scores </a:t>
            </a:r>
            <a:r>
              <a:rPr sz="1050" spc="25" dirty="0">
                <a:latin typeface="Times New Roman"/>
                <a:cs typeface="Times New Roman"/>
              </a:rPr>
              <a:t>entered, </a:t>
            </a:r>
            <a:r>
              <a:rPr sz="1050" spc="30" dirty="0">
                <a:latin typeface="Times New Roman"/>
                <a:cs typeface="Times New Roman"/>
              </a:rPr>
              <a:t>although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10" dirty="0">
                <a:latin typeface="Times New Roman"/>
                <a:cs typeface="Times New Roman"/>
              </a:rPr>
              <a:t>does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10" dirty="0">
                <a:latin typeface="Times New Roman"/>
                <a:cs typeface="Times New Roman"/>
              </a:rPr>
              <a:t>control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loop.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45" dirty="0">
                <a:latin typeface="Times New Roman"/>
                <a:cs typeface="Times New Roman"/>
              </a:rPr>
              <a:t>happens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-15" dirty="0">
                <a:latin typeface="Times New Roman"/>
                <a:cs typeface="Times New Roman"/>
              </a:rPr>
              <a:t>enters </a:t>
            </a:r>
            <a:r>
              <a:rPr sz="1050" spc="-40" dirty="0">
                <a:latin typeface="Times New Roman"/>
                <a:cs typeface="Times New Roman"/>
              </a:rPr>
              <a:t>is a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Times New Roman"/>
                <a:cs typeface="Times New Roman"/>
              </a:rPr>
              <a:t>-1?</a:t>
            </a:r>
            <a:endParaRPr sz="105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1019"/>
              </a:spcBef>
              <a:tabLst>
                <a:tab pos="6185535" algn="l"/>
              </a:tabLst>
            </a:pPr>
            <a:r>
              <a:rPr sz="105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Sample Program</a:t>
            </a:r>
            <a:r>
              <a:rPr sz="1050" i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5.4:	</a:t>
            </a:r>
            <a:endParaRPr sz="1050">
              <a:latin typeface="Times New Roman"/>
              <a:cs typeface="Times New Roman"/>
            </a:endParaRPr>
          </a:p>
          <a:p>
            <a:pPr marL="1003300" marR="3890645">
              <a:lnSpc>
                <a:spcPts val="1310"/>
              </a:lnSpc>
              <a:spcBef>
                <a:spcPts val="5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8354" y="5800471"/>
            <a:ext cx="695325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9191" y="6267069"/>
            <a:ext cx="1229995" cy="6870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score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5"/>
              </a:spcBef>
            </a:pPr>
            <a:r>
              <a:rPr sz="900" spc="-15" dirty="0">
                <a:latin typeface="Courier New"/>
                <a:cs typeface="Courier New"/>
              </a:rPr>
              <a:t>float total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0.0;  float average; 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test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3089" y="6267069"/>
            <a:ext cx="2295525" cy="6870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325"/>
              </a:spcBef>
              <a:tabLst>
                <a:tab pos="291465" algn="l"/>
              </a:tabLst>
            </a:pPr>
            <a:r>
              <a:rPr sz="900" spc="-10" dirty="0">
                <a:latin typeface="Courier New"/>
                <a:cs typeface="Courier New"/>
              </a:rPr>
              <a:t>//	the </a:t>
            </a:r>
            <a:r>
              <a:rPr sz="900" spc="-15" dirty="0">
                <a:latin typeface="Courier New"/>
                <a:cs typeface="Courier New"/>
              </a:rPr>
              <a:t>individual score read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the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counter that controls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loop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191" y="7256145"/>
            <a:ext cx="3151505" cy="5226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your score </a:t>
            </a:r>
            <a:r>
              <a:rPr sz="900" spc="-10" dirty="0">
                <a:latin typeface="Courier New"/>
                <a:cs typeface="Courier New"/>
              </a:rPr>
              <a:t>on </a:t>
            </a:r>
            <a:r>
              <a:rPr sz="900" spc="-15" dirty="0">
                <a:latin typeface="Courier New"/>
                <a:cs typeface="Courier New"/>
              </a:rPr>
              <a:t>test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test</a:t>
            </a:r>
            <a:endParaRPr sz="900">
              <a:latin typeface="Courier New"/>
              <a:cs typeface="Courier New"/>
            </a:endParaRPr>
          </a:p>
          <a:p>
            <a:pPr marR="330200" algn="ctr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(or -1 to </a:t>
            </a:r>
            <a:r>
              <a:rPr sz="900" spc="-15" dirty="0">
                <a:latin typeface="Courier New"/>
                <a:cs typeface="Courier New"/>
              </a:rPr>
              <a:t>exit):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736089" algn="l"/>
              </a:tabLst>
            </a:pPr>
            <a:r>
              <a:rPr sz="900" spc="-10" dirty="0">
                <a:latin typeface="Courier New"/>
                <a:cs typeface="Courier New"/>
              </a:rPr>
              <a:t>cin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&gt;&gt;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Read </a:t>
            </a:r>
            <a:r>
              <a:rPr sz="900" spc="-10" dirty="0">
                <a:latin typeface="Courier New"/>
                <a:cs typeface="Courier New"/>
              </a:rPr>
              <a:t>the 1st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191" y="7944992"/>
            <a:ext cx="1295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while (score </a:t>
            </a:r>
            <a:r>
              <a:rPr sz="900" spc="-10" dirty="0">
                <a:latin typeface="Courier New"/>
                <a:cs typeface="Courier New"/>
              </a:rPr>
              <a:t>!=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-1)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2233" y="7916036"/>
            <a:ext cx="2688590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sz="900" spc="-20" dirty="0">
                <a:latin typeface="Courier New"/>
                <a:cs typeface="Courier New"/>
              </a:rPr>
              <a:t>// </a:t>
            </a:r>
            <a:r>
              <a:rPr sz="900" spc="-30" dirty="0">
                <a:latin typeface="Courier New"/>
                <a:cs typeface="Courier New"/>
              </a:rPr>
              <a:t>While </a:t>
            </a:r>
            <a:r>
              <a:rPr sz="900" spc="-20" dirty="0">
                <a:latin typeface="Courier New"/>
                <a:cs typeface="Courier New"/>
              </a:rPr>
              <a:t>we </a:t>
            </a:r>
            <a:r>
              <a:rPr sz="900" spc="-30" dirty="0">
                <a:latin typeface="Courier New"/>
                <a:cs typeface="Courier New"/>
              </a:rPr>
              <a:t>have </a:t>
            </a:r>
            <a:r>
              <a:rPr sz="900" spc="-20" dirty="0">
                <a:latin typeface="Courier New"/>
                <a:cs typeface="Courier New"/>
              </a:rPr>
              <a:t>not </a:t>
            </a:r>
            <a:r>
              <a:rPr sz="900" spc="-30" dirty="0">
                <a:latin typeface="Courier New"/>
                <a:cs typeface="Courier New"/>
              </a:rPr>
              <a:t>entered </a:t>
            </a:r>
            <a:r>
              <a:rPr sz="900" spc="-25" dirty="0">
                <a:latin typeface="Courier New"/>
                <a:cs typeface="Courier New"/>
              </a:rPr>
              <a:t>the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sentinel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(ending) value, </a:t>
            </a:r>
            <a:r>
              <a:rPr sz="900" spc="-10" dirty="0">
                <a:latin typeface="Courier New"/>
                <a:cs typeface="Courier New"/>
              </a:rPr>
              <a:t>do the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loop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5286" y="8276082"/>
            <a:ext cx="3212465" cy="148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8105" marR="1657985">
              <a:lnSpc>
                <a:spcPct val="1211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score;  test++;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"Enter your score </a:t>
            </a:r>
            <a:r>
              <a:rPr sz="900" spc="-10" dirty="0">
                <a:latin typeface="Courier New"/>
                <a:cs typeface="Courier New"/>
              </a:rPr>
              <a:t>on </a:t>
            </a:r>
            <a:r>
              <a:rPr sz="900" spc="-15" dirty="0">
                <a:latin typeface="Courier New"/>
                <a:cs typeface="Courier New"/>
              </a:rPr>
              <a:t>test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test</a:t>
            </a:r>
            <a:endParaRPr sz="900">
              <a:latin typeface="Courier New"/>
              <a:cs typeface="Courier New"/>
            </a:endParaRPr>
          </a:p>
          <a:p>
            <a:pPr marR="223520" algn="ctr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(or -1 to </a:t>
            </a:r>
            <a:r>
              <a:rPr sz="900" spc="-15" dirty="0">
                <a:latin typeface="Courier New"/>
                <a:cs typeface="Courier New"/>
              </a:rPr>
              <a:t>exit):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73660">
              <a:lnSpc>
                <a:spcPct val="100000"/>
              </a:lnSpc>
              <a:spcBef>
                <a:spcPts val="215"/>
              </a:spcBef>
              <a:tabLst>
                <a:tab pos="1730375" algn="l"/>
              </a:tabLst>
            </a:pPr>
            <a:r>
              <a:rPr sz="900" spc="-10" dirty="0">
                <a:latin typeface="Courier New"/>
                <a:cs typeface="Courier New"/>
              </a:rPr>
              <a:t>cin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&gt;&gt;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Read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next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3854" y="9787890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3455034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954" y="1093977"/>
            <a:ext cx="157988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435354"/>
            <a:ext cx="6236970" cy="445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604010" algn="just">
              <a:lnSpc>
                <a:spcPct val="100000"/>
              </a:lnSpc>
              <a:tabLst>
                <a:tab pos="3416300" algn="l"/>
              </a:tabLst>
            </a:pP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15" dirty="0">
                <a:latin typeface="Courier New"/>
                <a:cs typeface="Courier New"/>
              </a:rPr>
              <a:t>(test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&gt;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1)	// If </a:t>
            </a:r>
            <a:r>
              <a:rPr sz="900" spc="-15" dirty="0">
                <a:latin typeface="Courier New"/>
                <a:cs typeface="Courier New"/>
              </a:rPr>
              <a:t>test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1, no scores </a:t>
            </a:r>
            <a:r>
              <a:rPr sz="900" spc="-15" dirty="0">
                <a:latin typeface="Courier New"/>
                <a:cs typeface="Courier New"/>
              </a:rPr>
              <a:t>were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entered</a:t>
            </a:r>
            <a:endParaRPr sz="900">
              <a:latin typeface="Courier New"/>
              <a:cs typeface="Courier New"/>
            </a:endParaRPr>
          </a:p>
          <a:p>
            <a:pPr marL="1609725" algn="just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673860" algn="just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/ </a:t>
            </a:r>
            <a:r>
              <a:rPr sz="900" spc="-15" dirty="0">
                <a:latin typeface="Courier New"/>
                <a:cs typeface="Courier New"/>
              </a:rPr>
              <a:t>(test </a:t>
            </a:r>
            <a:r>
              <a:rPr sz="900" dirty="0">
                <a:latin typeface="Courier New"/>
                <a:cs typeface="Courier New"/>
              </a:rPr>
              <a:t>-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670685" algn="just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"Your average based </a:t>
            </a:r>
            <a:r>
              <a:rPr sz="900" spc="-10" dirty="0">
                <a:latin typeface="Courier New"/>
                <a:cs typeface="Courier New"/>
              </a:rPr>
              <a:t>on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(test </a:t>
            </a:r>
            <a:r>
              <a:rPr sz="900" dirty="0">
                <a:latin typeface="Courier New"/>
                <a:cs typeface="Courier New"/>
              </a:rPr>
              <a:t>-</a:t>
            </a:r>
            <a:r>
              <a:rPr sz="900" spc="-3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1)</a:t>
            </a:r>
            <a:endParaRPr sz="900">
              <a:latin typeface="Courier New"/>
              <a:cs typeface="Courier New"/>
            </a:endParaRPr>
          </a:p>
          <a:p>
            <a:pPr marL="2015489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test scores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609725" algn="just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619250" algn="just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612900" marR="6350" algn="just">
              <a:lnSpc>
                <a:spcPct val="103200"/>
              </a:lnSpc>
            </a:pP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asks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-25" dirty="0">
                <a:latin typeface="Times New Roman"/>
                <a:cs typeface="Times New Roman"/>
              </a:rPr>
              <a:t>just </a:t>
            </a:r>
            <a:r>
              <a:rPr sz="1050" spc="-15" dirty="0">
                <a:latin typeface="Times New Roman"/>
                <a:cs typeface="Times New Roman"/>
              </a:rPr>
              <a:t>before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30" dirty="0">
                <a:latin typeface="Times New Roman"/>
                <a:cs typeface="Times New Roman"/>
              </a:rPr>
              <a:t>begins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spc="-45" dirty="0">
                <a:latin typeface="Times New Roman"/>
                <a:cs typeface="Times New Roman"/>
              </a:rPr>
              <a:t>again </a:t>
            </a:r>
            <a:r>
              <a:rPr sz="1050" spc="-40" dirty="0">
                <a:latin typeface="Times New Roman"/>
                <a:cs typeface="Times New Roman"/>
              </a:rPr>
              <a:t>as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last </a:t>
            </a:r>
            <a:r>
              <a:rPr sz="1050" spc="5" dirty="0">
                <a:latin typeface="Times New Roman"/>
                <a:cs typeface="Times New Roman"/>
              </a:rPr>
              <a:t>instruction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900" spc="-35" dirty="0">
                <a:latin typeface="Courier New"/>
                <a:cs typeface="Courier New"/>
              </a:rPr>
              <a:t>while </a:t>
            </a:r>
            <a:r>
              <a:rPr sz="1050" spc="-20" dirty="0">
                <a:latin typeface="Times New Roman"/>
                <a:cs typeface="Times New Roman"/>
              </a:rPr>
              <a:t>loop.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done </a:t>
            </a:r>
            <a:r>
              <a:rPr sz="1050" spc="-15" dirty="0">
                <a:latin typeface="Times New Roman"/>
                <a:cs typeface="Times New Roman"/>
              </a:rPr>
              <a:t>so </a:t>
            </a:r>
            <a:r>
              <a:rPr sz="1050" spc="-10" dirty="0">
                <a:latin typeface="Times New Roman"/>
                <a:cs typeface="Times New Roman"/>
              </a:rPr>
              <a:t>that the </a:t>
            </a:r>
            <a:r>
              <a:rPr sz="900" spc="-35" dirty="0">
                <a:latin typeface="Courier New"/>
                <a:cs typeface="Courier New"/>
              </a:rPr>
              <a:t>while </a:t>
            </a:r>
            <a:r>
              <a:rPr sz="1050" spc="30" dirty="0">
                <a:latin typeface="Times New Roman"/>
                <a:cs typeface="Times New Roman"/>
              </a:rPr>
              <a:t>loop 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test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15" dirty="0">
                <a:latin typeface="Times New Roman"/>
                <a:cs typeface="Times New Roman"/>
              </a:rPr>
              <a:t>sentinel </a:t>
            </a:r>
            <a:r>
              <a:rPr sz="1050" spc="-25" dirty="0">
                <a:latin typeface="Times New Roman"/>
                <a:cs typeface="Times New Roman"/>
              </a:rPr>
              <a:t>data. </a:t>
            </a:r>
            <a:r>
              <a:rPr sz="1050" spc="5" dirty="0">
                <a:latin typeface="Times New Roman"/>
                <a:cs typeface="Times New Roman"/>
              </a:rPr>
              <a:t>Often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b="1" spc="55" dirty="0">
                <a:latin typeface="Times New Roman"/>
                <a:cs typeface="Times New Roman"/>
              </a:rPr>
              <a:t>priming </a:t>
            </a:r>
            <a:r>
              <a:rPr sz="1050" b="1" dirty="0">
                <a:latin typeface="Times New Roman"/>
                <a:cs typeface="Times New Roman"/>
              </a:rPr>
              <a:t>the </a:t>
            </a:r>
            <a:r>
              <a:rPr sz="1050" b="1" spc="30" dirty="0">
                <a:latin typeface="Times New Roman"/>
                <a:cs typeface="Times New Roman"/>
              </a:rPr>
              <a:t>read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frequently  </a:t>
            </a:r>
            <a:r>
              <a:rPr sz="1050" spc="30" dirty="0">
                <a:latin typeface="Times New Roman"/>
                <a:cs typeface="Times New Roman"/>
              </a:rPr>
              <a:t>implemented </a:t>
            </a:r>
            <a:r>
              <a:rPr sz="1050" spc="-15" dirty="0">
                <a:latin typeface="Times New Roman"/>
                <a:cs typeface="Times New Roman"/>
              </a:rPr>
              <a:t>when </a:t>
            </a:r>
            <a:r>
              <a:rPr sz="1050" spc="15" dirty="0">
                <a:latin typeface="Times New Roman"/>
                <a:cs typeface="Times New Roman"/>
              </a:rPr>
              <a:t>sentinel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end 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loop.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200" spc="-90" dirty="0">
                <a:latin typeface="Arial"/>
                <a:cs typeface="Arial"/>
              </a:rPr>
              <a:t>Data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Validation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299"/>
              </a:lnSpc>
              <a:spcBef>
                <a:spcPts val="560"/>
              </a:spcBef>
            </a:pPr>
            <a:r>
              <a:rPr sz="1050" spc="5" dirty="0">
                <a:latin typeface="Times New Roman"/>
                <a:cs typeface="Times New Roman"/>
              </a:rPr>
              <a:t>One </a:t>
            </a:r>
            <a:r>
              <a:rPr sz="1050" spc="-35" dirty="0">
                <a:latin typeface="Times New Roman"/>
                <a:cs typeface="Times New Roman"/>
              </a:rPr>
              <a:t>nice </a:t>
            </a:r>
            <a:r>
              <a:rPr sz="1050" spc="15" dirty="0">
                <a:latin typeface="Times New Roman"/>
                <a:cs typeface="Times New Roman"/>
              </a:rPr>
              <a:t>application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900" spc="-30" dirty="0">
                <a:latin typeface="Courier New"/>
                <a:cs typeface="Courier New"/>
              </a:rPr>
              <a:t>while </a:t>
            </a:r>
            <a:r>
              <a:rPr sz="1050" spc="-15" dirty="0">
                <a:latin typeface="Times New Roman"/>
                <a:cs typeface="Times New Roman"/>
              </a:rPr>
              <a:t>loop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data </a:t>
            </a:r>
            <a:r>
              <a:rPr sz="1050" dirty="0">
                <a:latin typeface="Times New Roman"/>
                <a:cs typeface="Times New Roman"/>
              </a:rPr>
              <a:t>validation.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user can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25" dirty="0">
                <a:latin typeface="Times New Roman"/>
                <a:cs typeface="Times New Roman"/>
              </a:rPr>
              <a:t>data  </a:t>
            </a:r>
            <a:r>
              <a:rPr sz="1050" spc="-15" dirty="0">
                <a:latin typeface="Times New Roman"/>
                <a:cs typeface="Times New Roman"/>
              </a:rPr>
              <a:t>(from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keyboard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40" dirty="0">
                <a:latin typeface="Times New Roman"/>
                <a:cs typeface="Times New Roman"/>
              </a:rPr>
              <a:t>a file)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900" spc="-20" dirty="0">
                <a:latin typeface="Courier New"/>
                <a:cs typeface="Courier New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15" dirty="0">
                <a:latin typeface="Times New Roman"/>
                <a:cs typeface="Times New Roman"/>
              </a:rPr>
              <a:t>tests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see 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value(s)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valid.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40" dirty="0">
                <a:latin typeface="Times New Roman"/>
                <a:cs typeface="Times New Roman"/>
              </a:rPr>
              <a:t>skipped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35" dirty="0">
                <a:latin typeface="Times New Roman"/>
                <a:cs typeface="Times New Roman"/>
              </a:rPr>
              <a:t>valid </a:t>
            </a:r>
            <a:r>
              <a:rPr sz="1050" spc="-5" dirty="0">
                <a:latin typeface="Times New Roman"/>
                <a:cs typeface="Times New Roman"/>
              </a:rPr>
              <a:t>input </a:t>
            </a:r>
            <a:r>
              <a:rPr sz="1050" dirty="0">
                <a:latin typeface="Times New Roman"/>
                <a:cs typeface="Times New Roman"/>
              </a:rPr>
              <a:t>but </a:t>
            </a:r>
            <a:r>
              <a:rPr sz="1050" spc="-10" dirty="0">
                <a:latin typeface="Times New Roman"/>
                <a:cs typeface="Times New Roman"/>
              </a:rPr>
              <a:t>for </a:t>
            </a:r>
            <a:r>
              <a:rPr sz="1050" spc="-30" dirty="0">
                <a:latin typeface="Times New Roman"/>
                <a:cs typeface="Times New Roman"/>
              </a:rPr>
              <a:t>invalid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is  </a:t>
            </a:r>
            <a:r>
              <a:rPr sz="1050" spc="35" dirty="0">
                <a:latin typeface="Times New Roman"/>
                <a:cs typeface="Times New Roman"/>
              </a:rPr>
              <a:t>executed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prompts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user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enter </a:t>
            </a:r>
            <a:r>
              <a:rPr sz="1050" spc="-35" dirty="0">
                <a:latin typeface="Times New Roman"/>
                <a:cs typeface="Times New Roman"/>
              </a:rPr>
              <a:t>new </a:t>
            </a:r>
            <a:r>
              <a:rPr sz="1050" spc="10" dirty="0">
                <a:latin typeface="Times New Roman"/>
                <a:cs typeface="Times New Roman"/>
              </a:rPr>
              <a:t>(valid) </a:t>
            </a:r>
            <a:r>
              <a:rPr sz="1050" spc="-10" dirty="0">
                <a:latin typeface="Times New Roman"/>
                <a:cs typeface="Times New Roman"/>
              </a:rPr>
              <a:t>input. 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0" dirty="0">
                <a:latin typeface="Times New Roman"/>
                <a:cs typeface="Times New Roman"/>
              </a:rPr>
              <a:t>an  </a:t>
            </a:r>
            <a:r>
              <a:rPr sz="1050" spc="35" dirty="0">
                <a:latin typeface="Times New Roman"/>
                <a:cs typeface="Times New Roman"/>
              </a:rPr>
              <a:t>example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data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validation.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612900" algn="just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your choice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drink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94691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&lt;&lt; "(a </a:t>
            </a:r>
            <a:r>
              <a:rPr sz="900" spc="-15" dirty="0">
                <a:latin typeface="Courier New"/>
                <a:cs typeface="Courier New"/>
              </a:rPr>
              <a:t>number from </a:t>
            </a:r>
            <a:r>
              <a:rPr sz="900" dirty="0">
                <a:latin typeface="Courier New"/>
                <a:cs typeface="Courier New"/>
              </a:rPr>
              <a:t>1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dirty="0">
                <a:latin typeface="Courier New"/>
                <a:cs typeface="Courier New"/>
              </a:rPr>
              <a:t>4 </a:t>
            </a:r>
            <a:r>
              <a:rPr sz="900" spc="-10" dirty="0">
                <a:latin typeface="Courier New"/>
                <a:cs typeface="Courier New"/>
              </a:rPr>
              <a:t>or </a:t>
            </a:r>
            <a:r>
              <a:rPr sz="900" dirty="0">
                <a:latin typeface="Courier New"/>
                <a:cs typeface="Courier New"/>
              </a:rPr>
              <a:t>0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quit)"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5863208"/>
            <a:ext cx="760095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127" y="5863208"/>
            <a:ext cx="216535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27329" indent="-199390">
              <a:lnSpc>
                <a:spcPct val="100000"/>
              </a:lnSpc>
              <a:spcBef>
                <a:spcPts val="315"/>
              </a:spcBef>
              <a:buChar char="-"/>
              <a:tabLst>
                <a:tab pos="227329" algn="l"/>
                <a:tab pos="227965" algn="l"/>
              </a:tabLst>
            </a:pPr>
            <a:r>
              <a:rPr sz="900" spc="-15" dirty="0">
                <a:latin typeface="Courier New"/>
                <a:cs typeface="Courier New"/>
              </a:rPr>
              <a:t>Coffee"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216535" indent="-203835">
              <a:lnSpc>
                <a:spcPct val="100000"/>
              </a:lnSpc>
              <a:spcBef>
                <a:spcPts val="215"/>
              </a:spcBef>
              <a:buChar char="-"/>
              <a:tabLst>
                <a:tab pos="216535" algn="l"/>
                <a:tab pos="217170" algn="l"/>
              </a:tabLst>
            </a:pPr>
            <a:r>
              <a:rPr sz="900" spc="-15" dirty="0">
                <a:latin typeface="Courier New"/>
                <a:cs typeface="Courier New"/>
              </a:rPr>
              <a:t>Tea"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216535" indent="-203835">
              <a:lnSpc>
                <a:spcPct val="100000"/>
              </a:lnSpc>
              <a:spcBef>
                <a:spcPts val="229"/>
              </a:spcBef>
              <a:buChar char="-"/>
              <a:tabLst>
                <a:tab pos="216535" algn="l"/>
                <a:tab pos="217170" algn="l"/>
              </a:tabLst>
            </a:pPr>
            <a:r>
              <a:rPr sz="900" spc="-15" dirty="0">
                <a:latin typeface="Courier New"/>
                <a:cs typeface="Courier New"/>
              </a:rPr>
              <a:t>Coke"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216535" indent="-203835">
              <a:lnSpc>
                <a:spcPct val="100000"/>
              </a:lnSpc>
              <a:spcBef>
                <a:spcPts val="215"/>
              </a:spcBef>
              <a:buChar char="-"/>
              <a:tabLst>
                <a:tab pos="216535" algn="l"/>
                <a:tab pos="217170" algn="l"/>
              </a:tabLst>
            </a:pPr>
            <a:r>
              <a:rPr sz="900" spc="-15" dirty="0">
                <a:latin typeface="Courier New"/>
                <a:cs typeface="Courier New"/>
              </a:rPr>
              <a:t>Orange Juice"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216535" indent="-203835">
              <a:lnSpc>
                <a:spcPct val="100000"/>
              </a:lnSpc>
              <a:spcBef>
                <a:spcPts val="215"/>
              </a:spcBef>
              <a:buChar char="-"/>
              <a:tabLst>
                <a:tab pos="216535" algn="l"/>
                <a:tab pos="217170" algn="l"/>
              </a:tabLst>
            </a:pPr>
            <a:r>
              <a:rPr sz="900" spc="-15" dirty="0">
                <a:latin typeface="Courier New"/>
                <a:cs typeface="Courier New"/>
              </a:rPr>
              <a:t>QUIT"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6716648"/>
            <a:ext cx="6236970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beverage;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while (beverage </a:t>
            </a:r>
            <a:r>
              <a:rPr sz="900" dirty="0">
                <a:latin typeface="Courier New"/>
                <a:cs typeface="Courier New"/>
              </a:rPr>
              <a:t>&lt; 0 </a:t>
            </a:r>
            <a:r>
              <a:rPr sz="900" spc="-10" dirty="0">
                <a:latin typeface="Courier New"/>
                <a:cs typeface="Courier New"/>
              </a:rPr>
              <a:t>|| </a:t>
            </a:r>
            <a:r>
              <a:rPr sz="900" spc="-15" dirty="0">
                <a:latin typeface="Courier New"/>
                <a:cs typeface="Courier New"/>
              </a:rPr>
              <a:t>beverage </a:t>
            </a:r>
            <a:r>
              <a:rPr sz="900" dirty="0">
                <a:latin typeface="Courier New"/>
                <a:cs typeface="Courier New"/>
              </a:rPr>
              <a:t>&gt;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4)</a:t>
            </a:r>
            <a:endParaRPr sz="9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680210" marR="958215">
              <a:lnSpc>
                <a:spcPct val="118900"/>
              </a:lnSpc>
              <a:spcBef>
                <a:spcPts val="2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"Valid choices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dirty="0">
                <a:latin typeface="Courier New"/>
                <a:cs typeface="Courier New"/>
              </a:rPr>
              <a:t>0 - </a:t>
            </a:r>
            <a:r>
              <a:rPr sz="900" spc="-10" dirty="0">
                <a:latin typeface="Courier New"/>
                <a:cs typeface="Courier New"/>
              </a:rPr>
              <a:t>4. </a:t>
            </a:r>
            <a:r>
              <a:rPr sz="900" spc="-15" dirty="0">
                <a:latin typeface="Courier New"/>
                <a:cs typeface="Courier New"/>
              </a:rPr>
              <a:t>Please re-enter: ";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beverage;</a:t>
            </a:r>
            <a:endParaRPr sz="9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612900" marR="7620">
              <a:lnSpc>
                <a:spcPct val="102899"/>
              </a:lnSpc>
              <a:spcBef>
                <a:spcPts val="615"/>
              </a:spcBef>
            </a:pPr>
            <a:r>
              <a:rPr sz="1050" spc="-25" dirty="0">
                <a:latin typeface="Times New Roman"/>
                <a:cs typeface="Times New Roman"/>
              </a:rPr>
              <a:t>What type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invalid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10" dirty="0">
                <a:latin typeface="Times New Roman"/>
                <a:cs typeface="Times New Roman"/>
              </a:rPr>
              <a:t>does </a:t>
            </a:r>
            <a:r>
              <a:rPr sz="1050" spc="-15" dirty="0">
                <a:latin typeface="Times New Roman"/>
                <a:cs typeface="Times New Roman"/>
              </a:rPr>
              <a:t>this code </a:t>
            </a:r>
            <a:r>
              <a:rPr sz="1050" spc="-10" dirty="0">
                <a:latin typeface="Times New Roman"/>
                <a:cs typeface="Times New Roman"/>
              </a:rPr>
              <a:t>test </a:t>
            </a:r>
            <a:r>
              <a:rPr sz="1050" spc="-25" dirty="0">
                <a:latin typeface="Times New Roman"/>
                <a:cs typeface="Times New Roman"/>
              </a:rPr>
              <a:t>for? </a:t>
            </a: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900" spc="-15" dirty="0">
                <a:latin typeface="Courier New"/>
                <a:cs typeface="Courier New"/>
              </a:rPr>
              <a:t>beverage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25" dirty="0">
                <a:latin typeface="Times New Roman"/>
                <a:cs typeface="Times New Roman"/>
              </a:rPr>
              <a:t>integer </a:t>
            </a:r>
            <a:r>
              <a:rPr sz="1050" spc="-10" dirty="0">
                <a:latin typeface="Times New Roman"/>
                <a:cs typeface="Times New Roman"/>
              </a:rPr>
              <a:t>vari-  </a:t>
            </a:r>
            <a:r>
              <a:rPr sz="1050" spc="-30" dirty="0">
                <a:latin typeface="Times New Roman"/>
                <a:cs typeface="Times New Roman"/>
              </a:rPr>
              <a:t>able,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50" dirty="0">
                <a:latin typeface="Times New Roman"/>
                <a:cs typeface="Times New Roman"/>
              </a:rPr>
              <a:t>happens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user enters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character </a:t>
            </a:r>
            <a:r>
              <a:rPr sz="1050" spc="-100" dirty="0">
                <a:latin typeface="Times New Roman"/>
                <a:cs typeface="Times New Roman"/>
              </a:rPr>
              <a:t>‘$’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float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2.9?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160" dirty="0">
                <a:latin typeface="Arial"/>
                <a:cs typeface="Arial"/>
              </a:rPr>
              <a:t>The </a:t>
            </a:r>
            <a:r>
              <a:rPr sz="1200" b="1" spc="-25" dirty="0">
                <a:latin typeface="Courier New"/>
                <a:cs typeface="Courier New"/>
              </a:rPr>
              <a:t>do-while</a:t>
            </a:r>
            <a:r>
              <a:rPr sz="1200" b="1" spc="-465" dirty="0">
                <a:latin typeface="Courier New"/>
                <a:cs typeface="Courier New"/>
              </a:rPr>
              <a:t> </a:t>
            </a:r>
            <a:r>
              <a:rPr sz="1200" spc="-125" dirty="0"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200"/>
              </a:lnSpc>
              <a:spcBef>
                <a:spcPts val="470"/>
              </a:spcBef>
            </a:pP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while </a:t>
            </a:r>
            <a:r>
              <a:rPr sz="1050" spc="-15" dirty="0">
                <a:latin typeface="Times New Roman"/>
                <a:cs typeface="Times New Roman"/>
              </a:rPr>
              <a:t>loop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25" dirty="0">
                <a:latin typeface="Times New Roman"/>
                <a:cs typeface="Times New Roman"/>
              </a:rPr>
              <a:t>pre-tes</a:t>
            </a:r>
            <a:r>
              <a:rPr sz="1050" spc="25" dirty="0">
                <a:latin typeface="Times New Roman"/>
                <a:cs typeface="Times New Roman"/>
              </a:rPr>
              <a:t>t </a:t>
            </a:r>
            <a:r>
              <a:rPr sz="1050" dirty="0">
                <a:latin typeface="Times New Roman"/>
                <a:cs typeface="Times New Roman"/>
              </a:rPr>
              <a:t>or </a:t>
            </a:r>
            <a:r>
              <a:rPr sz="1050" b="1" spc="-15" dirty="0">
                <a:latin typeface="Times New Roman"/>
                <a:cs typeface="Times New Roman"/>
              </a:rPr>
              <a:t>top </a:t>
            </a:r>
            <a:r>
              <a:rPr sz="1050" b="1" spc="-5" dirty="0">
                <a:latin typeface="Times New Roman"/>
                <a:cs typeface="Times New Roman"/>
              </a:rPr>
              <a:t>test </a:t>
            </a:r>
            <a:r>
              <a:rPr sz="1050" spc="-25" dirty="0">
                <a:latin typeface="Times New Roman"/>
                <a:cs typeface="Times New Roman"/>
              </a:rPr>
              <a:t>loop. </a:t>
            </a:r>
            <a:r>
              <a:rPr sz="1050" spc="-50" dirty="0">
                <a:latin typeface="Times New Roman"/>
                <a:cs typeface="Times New Roman"/>
              </a:rPr>
              <a:t>Since </a:t>
            </a:r>
            <a:r>
              <a:rPr sz="1050" spc="-55" dirty="0">
                <a:latin typeface="Times New Roman"/>
                <a:cs typeface="Times New Roman"/>
              </a:rPr>
              <a:t>we </a:t>
            </a:r>
            <a:r>
              <a:rPr sz="1050" spc="-15" dirty="0">
                <a:latin typeface="Times New Roman"/>
                <a:cs typeface="Times New Roman"/>
              </a:rPr>
              <a:t>test the </a:t>
            </a:r>
            <a:r>
              <a:rPr sz="1050" spc="20" dirty="0">
                <a:latin typeface="Times New Roman"/>
                <a:cs typeface="Times New Roman"/>
              </a:rPr>
              <a:t>expression before  </a:t>
            </a:r>
            <a:r>
              <a:rPr sz="1050" spc="25" dirty="0">
                <a:latin typeface="Times New Roman"/>
                <a:cs typeface="Times New Roman"/>
              </a:rPr>
              <a:t>entering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loop,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test </a:t>
            </a:r>
            <a:r>
              <a:rPr sz="1050" spc="30" dirty="0">
                <a:latin typeface="Times New Roman"/>
                <a:cs typeface="Times New Roman"/>
              </a:rPr>
              <a:t>expression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initially </a:t>
            </a:r>
            <a:r>
              <a:rPr sz="1050" spc="-35" dirty="0">
                <a:latin typeface="Times New Roman"/>
                <a:cs typeface="Times New Roman"/>
              </a:rPr>
              <a:t>false, </a:t>
            </a:r>
            <a:r>
              <a:rPr sz="1050" spc="40" dirty="0">
                <a:latin typeface="Times New Roman"/>
                <a:cs typeface="Times New Roman"/>
              </a:rPr>
              <a:t>then  </a:t>
            </a:r>
            <a:r>
              <a:rPr sz="1050" spc="10" dirty="0">
                <a:latin typeface="Times New Roman"/>
                <a:cs typeface="Times New Roman"/>
              </a:rPr>
              <a:t>no </a:t>
            </a:r>
            <a:r>
              <a:rPr sz="1050" spc="15" dirty="0">
                <a:latin typeface="Times New Roman"/>
                <a:cs typeface="Times New Roman"/>
              </a:rPr>
              <a:t>iterations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loop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executed. </a:t>
            </a: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programmer </a:t>
            </a:r>
            <a:r>
              <a:rPr sz="1050" spc="-25" dirty="0">
                <a:latin typeface="Times New Roman"/>
                <a:cs typeface="Times New Roman"/>
              </a:rPr>
              <a:t>wants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15" dirty="0">
                <a:latin typeface="Times New Roman"/>
                <a:cs typeface="Times New Roman"/>
              </a:rPr>
              <a:t>to 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executed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35" dirty="0">
                <a:latin typeface="Times New Roman"/>
                <a:cs typeface="Times New Roman"/>
              </a:rPr>
              <a:t>least </a:t>
            </a:r>
            <a:r>
              <a:rPr sz="1050" spc="-20" dirty="0">
                <a:latin typeface="Times New Roman"/>
                <a:cs typeface="Times New Roman"/>
              </a:rPr>
              <a:t>once, </a:t>
            </a:r>
            <a:r>
              <a:rPr sz="1050" spc="-5" dirty="0">
                <a:latin typeface="Times New Roman"/>
                <a:cs typeface="Times New Roman"/>
              </a:rPr>
              <a:t>then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30" dirty="0">
                <a:latin typeface="Times New Roman"/>
                <a:cs typeface="Times New Roman"/>
              </a:rPr>
              <a:t>post-test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b="1" spc="50" dirty="0">
                <a:latin typeface="Times New Roman"/>
                <a:cs typeface="Times New Roman"/>
              </a:rPr>
              <a:t>bottom </a:t>
            </a:r>
            <a:r>
              <a:rPr sz="1050" b="1" spc="-5" dirty="0">
                <a:latin typeface="Times New Roman"/>
                <a:cs typeface="Times New Roman"/>
              </a:rPr>
              <a:t>test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used.  </a:t>
            </a:r>
            <a:r>
              <a:rPr sz="1050" spc="-30" dirty="0">
                <a:latin typeface="Times New Roman"/>
                <a:cs typeface="Times New Roman"/>
              </a:rPr>
              <a:t>C++ </a:t>
            </a:r>
            <a:r>
              <a:rPr sz="1050" spc="25" dirty="0">
                <a:latin typeface="Times New Roman"/>
                <a:cs typeface="Times New Roman"/>
              </a:rPr>
              <a:t>provides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b="1" spc="5" dirty="0">
                <a:latin typeface="Courier New"/>
                <a:cs typeface="Courier New"/>
              </a:rPr>
              <a:t>do-while </a:t>
            </a:r>
            <a:r>
              <a:rPr sz="1050" b="1" dirty="0">
                <a:latin typeface="Times New Roman"/>
                <a:cs typeface="Times New Roman"/>
              </a:rPr>
              <a:t>loop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40" dirty="0">
                <a:latin typeface="Times New Roman"/>
                <a:cs typeface="Times New Roman"/>
              </a:rPr>
              <a:t>purpose.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do-while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similar </a:t>
            </a:r>
            <a:r>
              <a:rPr sz="1050" spc="20" dirty="0">
                <a:latin typeface="Times New Roman"/>
                <a:cs typeface="Times New Roman"/>
              </a:rPr>
              <a:t>to 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while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30" dirty="0">
                <a:latin typeface="Times New Roman"/>
                <a:cs typeface="Times New Roman"/>
              </a:rPr>
              <a:t>except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statements </a:t>
            </a:r>
            <a:r>
              <a:rPr sz="1050" spc="-35" dirty="0">
                <a:latin typeface="Times New Roman"/>
                <a:cs typeface="Times New Roman"/>
              </a:rPr>
              <a:t>inside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25" dirty="0">
                <a:latin typeface="Times New Roman"/>
                <a:cs typeface="Times New Roman"/>
              </a:rPr>
              <a:t>body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30" dirty="0">
                <a:latin typeface="Times New Roman"/>
                <a:cs typeface="Times New Roman"/>
              </a:rPr>
              <a:t>executed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before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8335" y="1093977"/>
            <a:ext cx="4638040" cy="602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130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z="950" spc="-20" dirty="0">
                <a:latin typeface="Times New Roman"/>
                <a:cs typeface="Times New Roman"/>
              </a:rPr>
              <a:t>Pre-Lab  </a:t>
            </a:r>
            <a:r>
              <a:rPr sz="950" spc="15" dirty="0">
                <a:latin typeface="Times New Roman"/>
                <a:cs typeface="Times New Roman"/>
              </a:rPr>
              <a:t>Reading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	</a:t>
            </a:r>
            <a:r>
              <a:rPr sz="900" spc="-120" dirty="0">
                <a:latin typeface="Arial"/>
                <a:cs typeface="Arial"/>
              </a:rPr>
              <a:t>61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47625">
              <a:lnSpc>
                <a:spcPct val="102899"/>
              </a:lnSpc>
              <a:spcBef>
                <a:spcPts val="5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expression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tested. </a:t>
            </a:r>
            <a:r>
              <a:rPr sz="1050" spc="-10" dirty="0">
                <a:latin typeface="Times New Roman"/>
                <a:cs typeface="Times New Roman"/>
              </a:rPr>
              <a:t>The format </a:t>
            </a:r>
            <a:r>
              <a:rPr sz="1050" dirty="0">
                <a:latin typeface="Times New Roman"/>
                <a:cs typeface="Times New Roman"/>
              </a:rPr>
              <a:t>for </a:t>
            </a:r>
            <a:r>
              <a:rPr sz="1050" spc="-40" dirty="0">
                <a:latin typeface="Times New Roman"/>
                <a:cs typeface="Times New Roman"/>
              </a:rPr>
              <a:t>a single </a:t>
            </a:r>
            <a:r>
              <a:rPr sz="1050" spc="15" dirty="0">
                <a:latin typeface="Times New Roman"/>
                <a:cs typeface="Times New Roman"/>
              </a:rPr>
              <a:t>statement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25" dirty="0">
                <a:latin typeface="Times New Roman"/>
                <a:cs typeface="Times New Roman"/>
              </a:rPr>
              <a:t>body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10" dirty="0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220"/>
              </a:spcBef>
            </a:pPr>
            <a:r>
              <a:rPr sz="900" spc="-40" dirty="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17145" marR="3342640" indent="200660">
              <a:lnSpc>
                <a:spcPts val="1310"/>
              </a:lnSpc>
              <a:spcBef>
                <a:spcPts val="55"/>
              </a:spcBef>
            </a:pPr>
            <a:r>
              <a:rPr sz="900" spc="-15" dirty="0">
                <a:latin typeface="Courier New"/>
                <a:cs typeface="Courier New"/>
              </a:rPr>
              <a:t>statement;  while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(expression);</a:t>
            </a:r>
            <a:endParaRPr sz="900">
              <a:latin typeface="Courier New"/>
              <a:cs typeface="Courier New"/>
            </a:endParaRPr>
          </a:p>
          <a:p>
            <a:pPr marL="12700" marR="48895">
              <a:lnSpc>
                <a:spcPct val="103800"/>
              </a:lnSpc>
              <a:spcBef>
                <a:spcPts val="509"/>
              </a:spcBef>
            </a:pPr>
            <a:r>
              <a:rPr sz="1050" spc="5" dirty="0">
                <a:latin typeface="Times New Roman"/>
                <a:cs typeface="Times New Roman"/>
              </a:rPr>
              <a:t>Note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statement </a:t>
            </a:r>
            <a:r>
              <a:rPr sz="1050" spc="-10" dirty="0">
                <a:latin typeface="Times New Roman"/>
                <a:cs typeface="Times New Roman"/>
              </a:rPr>
              <a:t>must be </a:t>
            </a:r>
            <a:r>
              <a:rPr sz="1050" spc="30" dirty="0">
                <a:latin typeface="Times New Roman"/>
                <a:cs typeface="Times New Roman"/>
              </a:rPr>
              <a:t>executed </a:t>
            </a:r>
            <a:r>
              <a:rPr sz="1050" spc="-15" dirty="0">
                <a:latin typeface="Times New Roman"/>
                <a:cs typeface="Times New Roman"/>
              </a:rPr>
              <a:t>once </a:t>
            </a:r>
            <a:r>
              <a:rPr sz="1050" spc="-25" dirty="0">
                <a:latin typeface="Times New Roman"/>
                <a:cs typeface="Times New Roman"/>
              </a:rPr>
              <a:t>even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expression </a:t>
            </a:r>
            <a:r>
              <a:rPr sz="1050" spc="-40" dirty="0">
                <a:latin typeface="Times New Roman"/>
                <a:cs typeface="Times New Roman"/>
              </a:rPr>
              <a:t>is false. </a:t>
            </a:r>
            <a:r>
              <a:rPr sz="1050" spc="-25" dirty="0">
                <a:latin typeface="Times New Roman"/>
                <a:cs typeface="Times New Roman"/>
              </a:rPr>
              <a:t>To  </a:t>
            </a:r>
            <a:r>
              <a:rPr sz="1050" spc="-30" dirty="0">
                <a:latin typeface="Times New Roman"/>
                <a:cs typeface="Times New Roman"/>
              </a:rPr>
              <a:t>see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difference </a:t>
            </a:r>
            <a:r>
              <a:rPr sz="1050" spc="30" dirty="0">
                <a:latin typeface="Times New Roman"/>
                <a:cs typeface="Times New Roman"/>
              </a:rPr>
              <a:t>between </a:t>
            </a:r>
            <a:r>
              <a:rPr sz="1050" spc="-15" dirty="0">
                <a:latin typeface="Times New Roman"/>
                <a:cs typeface="Times New Roman"/>
              </a:rPr>
              <a:t>these two loops </a:t>
            </a:r>
            <a:r>
              <a:rPr sz="1050" spc="25" dirty="0">
                <a:latin typeface="Times New Roman"/>
                <a:cs typeface="Times New Roman"/>
              </a:rPr>
              <a:t>consider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code</a:t>
            </a:r>
            <a:endParaRPr sz="1050">
              <a:latin typeface="Times New Roman"/>
              <a:cs typeface="Times New Roman"/>
            </a:endParaRPr>
          </a:p>
          <a:p>
            <a:pPr marL="18415" marR="3743960" indent="-1905">
              <a:lnSpc>
                <a:spcPct val="121100"/>
              </a:lnSpc>
              <a:spcBef>
                <a:spcPts val="570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num1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5; 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num2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7;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 algn="just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while (num2 </a:t>
            </a:r>
            <a:r>
              <a:rPr sz="900" dirty="0">
                <a:latin typeface="Courier New"/>
                <a:cs typeface="Courier New"/>
              </a:rPr>
              <a:t>&lt;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num1)</a:t>
            </a:r>
            <a:endParaRPr sz="900">
              <a:latin typeface="Courier New"/>
              <a:cs typeface="Courier New"/>
            </a:endParaRPr>
          </a:p>
          <a:p>
            <a:pPr marL="18415" algn="just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83234" marR="3077845" indent="1270">
              <a:lnSpc>
                <a:spcPct val="12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num1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num1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1;  num2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num2 </a:t>
            </a:r>
            <a:r>
              <a:rPr sz="900" dirty="0">
                <a:latin typeface="Courier New"/>
                <a:cs typeface="Courier New"/>
              </a:rPr>
              <a:t>-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 marR="6985" algn="just">
              <a:lnSpc>
                <a:spcPct val="102899"/>
              </a:lnSpc>
              <a:spcBef>
                <a:spcPts val="620"/>
              </a:spcBef>
            </a:pPr>
            <a:r>
              <a:rPr sz="1050" spc="-20" dirty="0">
                <a:latin typeface="Times New Roman"/>
                <a:cs typeface="Times New Roman"/>
              </a:rPr>
              <a:t>Here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the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statements</a:t>
            </a:r>
            <a:r>
              <a:rPr sz="1050" spc="165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num1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45" dirty="0">
                <a:latin typeface="Courier New"/>
                <a:cs typeface="Courier New"/>
              </a:rPr>
              <a:t>=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num1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45" dirty="0">
                <a:latin typeface="Courier New"/>
                <a:cs typeface="Courier New"/>
              </a:rPr>
              <a:t>+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45" dirty="0">
                <a:latin typeface="Courier New"/>
                <a:cs typeface="Courier New"/>
              </a:rPr>
              <a:t>1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and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num2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num2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-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are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Times New Roman"/>
                <a:cs typeface="Times New Roman"/>
              </a:rPr>
              <a:t>never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executed  </a:t>
            </a:r>
            <a:r>
              <a:rPr sz="1050" spc="10" dirty="0">
                <a:latin typeface="Times New Roman"/>
                <a:cs typeface="Times New Roman"/>
              </a:rPr>
              <a:t>since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test </a:t>
            </a:r>
            <a:r>
              <a:rPr sz="1050" spc="30" dirty="0">
                <a:latin typeface="Times New Roman"/>
                <a:cs typeface="Times New Roman"/>
              </a:rPr>
              <a:t>expression </a:t>
            </a:r>
            <a:r>
              <a:rPr sz="900" spc="-15" dirty="0">
                <a:latin typeface="Courier New"/>
                <a:cs typeface="Courier New"/>
              </a:rPr>
              <a:t>num2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num1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initially </a:t>
            </a:r>
            <a:r>
              <a:rPr sz="1050" spc="-30" dirty="0">
                <a:latin typeface="Times New Roman"/>
                <a:cs typeface="Times New Roman"/>
              </a:rPr>
              <a:t>false. </a:t>
            </a:r>
            <a:r>
              <a:rPr sz="1050" spc="20" dirty="0">
                <a:latin typeface="Times New Roman"/>
                <a:cs typeface="Times New Roman"/>
              </a:rPr>
              <a:t>However,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get </a:t>
            </a:r>
            <a:r>
              <a:rPr sz="1050" spc="-40" dirty="0">
                <a:latin typeface="Times New Roman"/>
                <a:cs typeface="Times New Roman"/>
              </a:rPr>
              <a:t>a  </a:t>
            </a:r>
            <a:r>
              <a:rPr sz="1050" spc="15" dirty="0">
                <a:latin typeface="Times New Roman"/>
                <a:cs typeface="Times New Roman"/>
              </a:rPr>
              <a:t>different </a:t>
            </a:r>
            <a:r>
              <a:rPr sz="1050" spc="-20" dirty="0">
                <a:latin typeface="Times New Roman"/>
                <a:cs typeface="Times New Roman"/>
              </a:rPr>
              <a:t>result </a:t>
            </a:r>
            <a:r>
              <a:rPr sz="1050" spc="-30" dirty="0">
                <a:latin typeface="Times New Roman"/>
                <a:cs typeface="Times New Roman"/>
              </a:rPr>
              <a:t>using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do-while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loop:</a:t>
            </a:r>
            <a:endParaRPr sz="1050">
              <a:latin typeface="Times New Roman"/>
              <a:cs typeface="Times New Roman"/>
            </a:endParaRPr>
          </a:p>
          <a:p>
            <a:pPr marL="18415" marR="3743960" indent="-1905">
              <a:lnSpc>
                <a:spcPct val="121100"/>
              </a:lnSpc>
              <a:spcBef>
                <a:spcPts val="570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num1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5; 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num2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7;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8415" algn="just">
              <a:lnSpc>
                <a:spcPct val="100000"/>
              </a:lnSpc>
            </a:pPr>
            <a:r>
              <a:rPr sz="900" spc="-40" dirty="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18415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17220" marR="2945130">
              <a:lnSpc>
                <a:spcPts val="1310"/>
              </a:lnSpc>
              <a:spcBef>
                <a:spcPts val="70"/>
              </a:spcBef>
            </a:pPr>
            <a:r>
              <a:rPr sz="900" spc="-15" dirty="0">
                <a:latin typeface="Courier New"/>
                <a:cs typeface="Courier New"/>
              </a:rPr>
              <a:t>num1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num1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1;  num2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num2 </a:t>
            </a:r>
            <a:r>
              <a:rPr sz="900" dirty="0">
                <a:latin typeface="Courier New"/>
                <a:cs typeface="Courier New"/>
              </a:rPr>
              <a:t>-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ourier New"/>
                <a:cs typeface="Courier New"/>
              </a:rPr>
              <a:t>} </a:t>
            </a:r>
            <a:r>
              <a:rPr sz="900" spc="-15" dirty="0">
                <a:latin typeface="Courier New"/>
                <a:cs typeface="Courier New"/>
              </a:rPr>
              <a:t>while (num2 </a:t>
            </a:r>
            <a:r>
              <a:rPr sz="900" dirty="0">
                <a:latin typeface="Courier New"/>
                <a:cs typeface="Courier New"/>
              </a:rPr>
              <a:t>&lt;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num1);</a:t>
            </a:r>
            <a:endParaRPr sz="900">
              <a:latin typeface="Courier New"/>
              <a:cs typeface="Courier New"/>
            </a:endParaRPr>
          </a:p>
          <a:p>
            <a:pPr marL="12700" marR="5080" algn="just">
              <a:lnSpc>
                <a:spcPct val="103000"/>
              </a:lnSpc>
              <a:spcBef>
                <a:spcPts val="620"/>
              </a:spcBef>
            </a:pPr>
            <a:r>
              <a:rPr sz="1050" spc="15" dirty="0">
                <a:latin typeface="Times New Roman"/>
                <a:cs typeface="Times New Roman"/>
              </a:rPr>
              <a:t>In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this</a:t>
            </a:r>
            <a:r>
              <a:rPr sz="1050" spc="2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code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statements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num1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num1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and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num2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num2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-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are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executed  </a:t>
            </a:r>
            <a:r>
              <a:rPr sz="1050" spc="10" dirty="0">
                <a:latin typeface="Times New Roman"/>
                <a:cs typeface="Times New Roman"/>
              </a:rPr>
              <a:t>exactly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once.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At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this</a:t>
            </a:r>
            <a:r>
              <a:rPr sz="1050" spc="18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point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num1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6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and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num2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6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so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expression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num2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&lt;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num1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false. </a:t>
            </a:r>
            <a:r>
              <a:rPr sz="1050" spc="20" dirty="0">
                <a:latin typeface="Times New Roman"/>
                <a:cs typeface="Times New Roman"/>
              </a:rPr>
              <a:t>Consequently,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0" dirty="0">
                <a:latin typeface="Times New Roman"/>
                <a:cs typeface="Times New Roman"/>
              </a:rPr>
              <a:t>exits </a:t>
            </a:r>
            <a:r>
              <a:rPr sz="1050" spc="-5" dirty="0">
                <a:latin typeface="Times New Roman"/>
                <a:cs typeface="Times New Roman"/>
              </a:rPr>
              <a:t>the loop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0" dirty="0">
                <a:latin typeface="Times New Roman"/>
                <a:cs typeface="Times New Roman"/>
              </a:rPr>
              <a:t>moves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next </a:t>
            </a:r>
            <a:r>
              <a:rPr sz="1050" spc="20" dirty="0">
                <a:latin typeface="Times New Roman"/>
                <a:cs typeface="Times New Roman"/>
              </a:rPr>
              <a:t>section 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code. </a:t>
            </a:r>
            <a:r>
              <a:rPr sz="1050" spc="-50" dirty="0">
                <a:latin typeface="Times New Roman"/>
                <a:cs typeface="Times New Roman"/>
              </a:rPr>
              <a:t>Also </a:t>
            </a:r>
            <a:r>
              <a:rPr sz="1050" spc="-15" dirty="0">
                <a:latin typeface="Times New Roman"/>
                <a:cs typeface="Times New Roman"/>
              </a:rPr>
              <a:t>note </a:t>
            </a:r>
            <a:r>
              <a:rPr sz="1050" spc="-20" dirty="0">
                <a:latin typeface="Times New Roman"/>
                <a:cs typeface="Times New Roman"/>
              </a:rPr>
              <a:t>that </a:t>
            </a:r>
            <a:r>
              <a:rPr sz="1050" spc="-45" dirty="0">
                <a:latin typeface="Times New Roman"/>
                <a:cs typeface="Times New Roman"/>
              </a:rPr>
              <a:t>since </a:t>
            </a:r>
            <a:r>
              <a:rPr sz="1050" spc="-55" dirty="0">
                <a:latin typeface="Times New Roman"/>
                <a:cs typeface="Times New Roman"/>
              </a:rPr>
              <a:t>we </a:t>
            </a:r>
            <a:r>
              <a:rPr sz="1050" spc="-30" dirty="0">
                <a:latin typeface="Times New Roman"/>
                <a:cs typeface="Times New Roman"/>
              </a:rPr>
              <a:t>need </a:t>
            </a:r>
            <a:r>
              <a:rPr sz="1050" spc="-40" dirty="0">
                <a:latin typeface="Times New Roman"/>
                <a:cs typeface="Times New Roman"/>
              </a:rPr>
              <a:t>a block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5" dirty="0">
                <a:latin typeface="Times New Roman"/>
                <a:cs typeface="Times New Roman"/>
              </a:rPr>
              <a:t>statements </a:t>
            </a:r>
            <a:r>
              <a:rPr sz="1050" spc="-3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body, </a:t>
            </a:r>
            <a:r>
              <a:rPr sz="1050" spc="-10" dirty="0">
                <a:latin typeface="Times New Roman"/>
                <a:cs typeface="Times New Roman"/>
              </a:rPr>
              <a:t>curly  </a:t>
            </a:r>
            <a:r>
              <a:rPr sz="1050" spc="-25" dirty="0">
                <a:latin typeface="Times New Roman"/>
                <a:cs typeface="Times New Roman"/>
              </a:rPr>
              <a:t>braces </a:t>
            </a:r>
            <a:r>
              <a:rPr sz="1050" spc="-5" dirty="0">
                <a:latin typeface="Times New Roman"/>
                <a:cs typeface="Times New Roman"/>
              </a:rPr>
              <a:t>must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placed </a:t>
            </a:r>
            <a:r>
              <a:rPr sz="1050" spc="50" dirty="0">
                <a:latin typeface="Times New Roman"/>
                <a:cs typeface="Times New Roman"/>
              </a:rPr>
              <a:t>around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statements.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5" dirty="0">
                <a:latin typeface="Times New Roman"/>
                <a:cs typeface="Times New Roman"/>
              </a:rPr>
              <a:t>5.2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35" dirty="0">
                <a:latin typeface="Times New Roman"/>
                <a:cs typeface="Times New Roman"/>
              </a:rPr>
              <a:t>see </a:t>
            </a:r>
            <a:r>
              <a:rPr sz="1050" spc="-15" dirty="0">
                <a:latin typeface="Times New Roman"/>
                <a:cs typeface="Times New Roman"/>
              </a:rPr>
              <a:t>how </a:t>
            </a:r>
            <a:r>
              <a:rPr sz="900" spc="-20" dirty="0">
                <a:latin typeface="Courier New"/>
                <a:cs typeface="Courier New"/>
              </a:rPr>
              <a:t>do-  while </a:t>
            </a:r>
            <a:r>
              <a:rPr sz="1050" spc="-10" dirty="0">
                <a:latin typeface="Times New Roman"/>
                <a:cs typeface="Times New Roman"/>
              </a:rPr>
              <a:t>loops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25" dirty="0">
                <a:latin typeface="Times New Roman"/>
                <a:cs typeface="Times New Roman"/>
              </a:rPr>
              <a:t>useful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programs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involve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repeating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menu.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7139004"/>
            <a:ext cx="6235700" cy="28073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160" dirty="0">
                <a:latin typeface="Arial"/>
                <a:cs typeface="Arial"/>
              </a:rPr>
              <a:t>The </a:t>
            </a:r>
            <a:r>
              <a:rPr sz="1200" b="1" spc="-30" dirty="0">
                <a:latin typeface="Courier New"/>
                <a:cs typeface="Courier New"/>
              </a:rPr>
              <a:t>for</a:t>
            </a:r>
            <a:r>
              <a:rPr sz="1200" b="1" spc="-465" dirty="0">
                <a:latin typeface="Courier New"/>
                <a:cs typeface="Courier New"/>
              </a:rPr>
              <a:t> </a:t>
            </a:r>
            <a:r>
              <a:rPr sz="1200" spc="-125" dirty="0"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299"/>
              </a:lnSpc>
              <a:spcBef>
                <a:spcPts val="480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b="1" spc="5" dirty="0">
                <a:latin typeface="Courier New"/>
                <a:cs typeface="Courier New"/>
              </a:rPr>
              <a:t>for </a:t>
            </a:r>
            <a:r>
              <a:rPr sz="1050" b="1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often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20" dirty="0">
                <a:latin typeface="Times New Roman"/>
                <a:cs typeface="Times New Roman"/>
              </a:rPr>
              <a:t>applications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25" dirty="0">
                <a:latin typeface="Times New Roman"/>
                <a:cs typeface="Times New Roman"/>
              </a:rPr>
              <a:t>require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counter. </a:t>
            </a:r>
            <a:r>
              <a:rPr sz="1050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example,  </a:t>
            </a:r>
            <a:r>
              <a:rPr sz="1050" spc="45" dirty="0">
                <a:latin typeface="Times New Roman"/>
                <a:cs typeface="Times New Roman"/>
              </a:rPr>
              <a:t>suppose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want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find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average </a:t>
            </a:r>
            <a:r>
              <a:rPr sz="1050" spc="35" dirty="0">
                <a:latin typeface="Times New Roman"/>
                <a:cs typeface="Times New Roman"/>
              </a:rPr>
              <a:t>(mean)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i="1" spc="110" dirty="0">
                <a:latin typeface="Times New Roman"/>
                <a:cs typeface="Times New Roman"/>
              </a:rPr>
              <a:t>n </a:t>
            </a:r>
            <a:r>
              <a:rPr sz="1050" spc="15" dirty="0">
                <a:latin typeface="Times New Roman"/>
                <a:cs typeface="Times New Roman"/>
              </a:rPr>
              <a:t>positive </a:t>
            </a:r>
            <a:r>
              <a:rPr sz="1050" spc="10" dirty="0">
                <a:latin typeface="Times New Roman"/>
                <a:cs typeface="Times New Roman"/>
              </a:rPr>
              <a:t>integers. </a:t>
            </a:r>
            <a:r>
              <a:rPr sz="1050" spc="-25" dirty="0">
                <a:latin typeface="Times New Roman"/>
                <a:cs typeface="Times New Roman"/>
              </a:rPr>
              <a:t>By  </a:t>
            </a:r>
            <a:r>
              <a:rPr sz="1050" spc="15" dirty="0">
                <a:latin typeface="Times New Roman"/>
                <a:cs typeface="Times New Roman"/>
              </a:rPr>
              <a:t>definition,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20" dirty="0">
                <a:latin typeface="Times New Roman"/>
                <a:cs typeface="Times New Roman"/>
              </a:rPr>
              <a:t>means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15" dirty="0">
                <a:latin typeface="Times New Roman"/>
                <a:cs typeface="Times New Roman"/>
              </a:rPr>
              <a:t>need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add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-15" dirty="0">
                <a:latin typeface="Times New Roman"/>
                <a:cs typeface="Times New Roman"/>
              </a:rPr>
              <a:t>+ </a:t>
            </a:r>
            <a:r>
              <a:rPr sz="1050" spc="-30" dirty="0">
                <a:latin typeface="Times New Roman"/>
                <a:cs typeface="Times New Roman"/>
              </a:rPr>
              <a:t>2 </a:t>
            </a:r>
            <a:r>
              <a:rPr sz="1050" spc="-15" dirty="0">
                <a:latin typeface="Times New Roman"/>
                <a:cs typeface="Times New Roman"/>
              </a:rPr>
              <a:t>+ </a:t>
            </a:r>
            <a:r>
              <a:rPr sz="1050" spc="-30" dirty="0">
                <a:latin typeface="Times New Roman"/>
                <a:cs typeface="Times New Roman"/>
              </a:rPr>
              <a:t>3 </a:t>
            </a:r>
            <a:r>
              <a:rPr sz="1050" spc="-15" dirty="0">
                <a:latin typeface="Times New Roman"/>
                <a:cs typeface="Times New Roman"/>
              </a:rPr>
              <a:t>+ </a:t>
            </a:r>
            <a:r>
              <a:rPr sz="1050" spc="-35" dirty="0">
                <a:latin typeface="Times New Roman"/>
                <a:cs typeface="Times New Roman"/>
              </a:rPr>
              <a:t>. . . </a:t>
            </a:r>
            <a:r>
              <a:rPr sz="1050" spc="-15" dirty="0">
                <a:latin typeface="Times New Roman"/>
                <a:cs typeface="Times New Roman"/>
              </a:rPr>
              <a:t>+ </a:t>
            </a:r>
            <a:r>
              <a:rPr sz="1050" i="1" spc="110" dirty="0">
                <a:latin typeface="Times New Roman"/>
                <a:cs typeface="Times New Roman"/>
              </a:rPr>
              <a:t>n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20" dirty="0">
                <a:latin typeface="Times New Roman"/>
                <a:cs typeface="Times New Roman"/>
              </a:rPr>
              <a:t>divide 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i="1" spc="50" dirty="0">
                <a:latin typeface="Times New Roman"/>
                <a:cs typeface="Times New Roman"/>
              </a:rPr>
              <a:t>n</a:t>
            </a:r>
            <a:r>
              <a:rPr sz="1050" spc="50" dirty="0">
                <a:latin typeface="Times New Roman"/>
                <a:cs typeface="Times New Roman"/>
              </a:rPr>
              <a:t>. </a:t>
            </a:r>
            <a:r>
              <a:rPr sz="1050" spc="-5" dirty="0">
                <a:latin typeface="Times New Roman"/>
                <a:cs typeface="Times New Roman"/>
              </a:rPr>
              <a:t>Note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-30" dirty="0">
                <a:latin typeface="Times New Roman"/>
                <a:cs typeface="Times New Roman"/>
              </a:rPr>
              <a:t>should </a:t>
            </a:r>
            <a:r>
              <a:rPr sz="1050" spc="-35" dirty="0">
                <a:latin typeface="Times New Roman"/>
                <a:cs typeface="Times New Roman"/>
              </a:rPr>
              <a:t>just </a:t>
            </a:r>
            <a:r>
              <a:rPr sz="1050" spc="-55" dirty="0">
                <a:latin typeface="Times New Roman"/>
                <a:cs typeface="Times New Roman"/>
              </a:rPr>
              <a:t>give </a:t>
            </a:r>
            <a:r>
              <a:rPr sz="1050" spc="-25" dirty="0">
                <a:latin typeface="Times New Roman"/>
                <a:cs typeface="Times New Roman"/>
              </a:rPr>
              <a:t>us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50" dirty="0">
                <a:latin typeface="Times New Roman"/>
                <a:cs typeface="Times New Roman"/>
              </a:rPr>
              <a:t>value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“middle”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list </a:t>
            </a:r>
            <a:r>
              <a:rPr sz="1050" spc="-40" dirty="0">
                <a:latin typeface="Times New Roman"/>
                <a:cs typeface="Times New Roman"/>
              </a:rPr>
              <a:t>1, 2, </a:t>
            </a:r>
            <a:r>
              <a:rPr sz="1050" spc="-35" dirty="0">
                <a:latin typeface="Times New Roman"/>
                <a:cs typeface="Times New Roman"/>
              </a:rPr>
              <a:t>. . . , </a:t>
            </a:r>
            <a:r>
              <a:rPr sz="1050" i="1" spc="50" dirty="0">
                <a:latin typeface="Times New Roman"/>
                <a:cs typeface="Times New Roman"/>
              </a:rPr>
              <a:t>n</a:t>
            </a:r>
            <a:r>
              <a:rPr sz="1050" spc="50" dirty="0">
                <a:latin typeface="Times New Roman"/>
                <a:cs typeface="Times New Roman"/>
              </a:rPr>
              <a:t>.  </a:t>
            </a:r>
            <a:r>
              <a:rPr sz="1050" spc="-40" dirty="0">
                <a:latin typeface="Times New Roman"/>
                <a:cs typeface="Times New Roman"/>
              </a:rPr>
              <a:t>Since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know </a:t>
            </a:r>
            <a:r>
              <a:rPr sz="1050" spc="10" dirty="0">
                <a:latin typeface="Times New Roman"/>
                <a:cs typeface="Times New Roman"/>
              </a:rPr>
              <a:t>exactly </a:t>
            </a:r>
            <a:r>
              <a:rPr sz="1050" spc="-10" dirty="0">
                <a:latin typeface="Times New Roman"/>
                <a:cs typeface="Times New Roman"/>
              </a:rPr>
              <a:t>how </a:t>
            </a:r>
            <a:r>
              <a:rPr sz="1050" spc="-35" dirty="0">
                <a:latin typeface="Times New Roman"/>
                <a:cs typeface="Times New Roman"/>
              </a:rPr>
              <a:t>many </a:t>
            </a:r>
            <a:r>
              <a:rPr sz="1050" spc="-25" dirty="0">
                <a:latin typeface="Times New Roman"/>
                <a:cs typeface="Times New Roman"/>
              </a:rPr>
              <a:t>times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20" dirty="0">
                <a:latin typeface="Times New Roman"/>
                <a:cs typeface="Times New Roman"/>
              </a:rPr>
              <a:t>performing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sum,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for </a:t>
            </a:r>
            <a:r>
              <a:rPr sz="1050" spc="40" dirty="0">
                <a:latin typeface="Times New Roman"/>
                <a:cs typeface="Times New Roman"/>
              </a:rPr>
              <a:t>loop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natural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choice.</a:t>
            </a:r>
            <a:endParaRPr sz="1050">
              <a:latin typeface="Times New Roman"/>
              <a:cs typeface="Times New Roman"/>
            </a:endParaRPr>
          </a:p>
          <a:p>
            <a:pPr marL="1612900" algn="just">
              <a:lnSpc>
                <a:spcPct val="100000"/>
              </a:lnSpc>
              <a:spcBef>
                <a:spcPts val="635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syntax </a:t>
            </a:r>
            <a:r>
              <a:rPr sz="1050" spc="-5" dirty="0">
                <a:latin typeface="Times New Roman"/>
                <a:cs typeface="Times New Roman"/>
              </a:rPr>
              <a:t>for the </a:t>
            </a:r>
            <a:r>
              <a:rPr sz="900" spc="-20" dirty="0">
                <a:latin typeface="Courier New"/>
                <a:cs typeface="Courier New"/>
              </a:rPr>
              <a:t>for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 marL="1612900" algn="just">
              <a:lnSpc>
                <a:spcPct val="100000"/>
              </a:lnSpc>
              <a:spcBef>
                <a:spcPts val="800"/>
              </a:spcBef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20" dirty="0">
                <a:latin typeface="Courier New"/>
                <a:cs typeface="Courier New"/>
              </a:rPr>
              <a:t>(initialization; </a:t>
            </a:r>
            <a:r>
              <a:rPr sz="900" spc="-15" dirty="0">
                <a:latin typeface="Courier New"/>
                <a:cs typeface="Courier New"/>
              </a:rPr>
              <a:t>test;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update)</a:t>
            </a:r>
            <a:endParaRPr sz="900">
              <a:latin typeface="Courier New"/>
              <a:cs typeface="Courier New"/>
            </a:endParaRPr>
          </a:p>
          <a:p>
            <a:pPr marL="1612900" algn="just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951355" marR="3472179">
              <a:lnSpc>
                <a:spcPts val="1310"/>
              </a:lnSpc>
              <a:spcBef>
                <a:spcPts val="70"/>
              </a:spcBef>
            </a:pPr>
            <a:r>
              <a:rPr sz="900" spc="-15" dirty="0">
                <a:latin typeface="Courier New"/>
                <a:cs typeface="Courier New"/>
              </a:rPr>
              <a:t>state</a:t>
            </a:r>
            <a:r>
              <a:rPr sz="900" spc="-2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ent</a:t>
            </a:r>
            <a:r>
              <a:rPr sz="900" spc="-2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dirty="0">
                <a:latin typeface="Courier New"/>
                <a:cs typeface="Courier New"/>
              </a:rPr>
              <a:t>;  </a:t>
            </a:r>
            <a:r>
              <a:rPr sz="900" spc="-15" dirty="0">
                <a:latin typeface="Courier New"/>
                <a:cs typeface="Courier New"/>
              </a:rPr>
              <a:t>state</a:t>
            </a:r>
            <a:r>
              <a:rPr sz="900" spc="-2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ent</a:t>
            </a:r>
            <a:r>
              <a:rPr sz="900" spc="-2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R="1853564" algn="ctr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  <a:p>
            <a:pPr marL="1951355">
              <a:lnSpc>
                <a:spcPct val="100000"/>
              </a:lnSpc>
              <a:spcBef>
                <a:spcPts val="219"/>
              </a:spcBef>
            </a:pPr>
            <a:r>
              <a:rPr sz="900" spc="-20" dirty="0">
                <a:latin typeface="Courier New"/>
                <a:cs typeface="Courier New"/>
              </a:rPr>
              <a:t>statement_n;</a:t>
            </a:r>
            <a:endParaRPr sz="900">
              <a:latin typeface="Courier New"/>
              <a:cs typeface="Courier New"/>
            </a:endParaRPr>
          </a:p>
          <a:p>
            <a:pPr marL="1619250" algn="just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4035425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9800" y="9210675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62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954" y="1093977"/>
            <a:ext cx="157988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5 </a:t>
            </a:r>
            <a:r>
              <a:rPr sz="950" spc="-10" dirty="0">
                <a:latin typeface="Times New Roman"/>
                <a:cs typeface="Times New Roman"/>
              </a:rPr>
              <a:t>Loops </a:t>
            </a:r>
            <a:r>
              <a:rPr sz="950" spc="-15" dirty="0">
                <a:latin typeface="Times New Roman"/>
                <a:cs typeface="Times New Roman"/>
              </a:rPr>
              <a:t>and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Files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354" y="1430781"/>
            <a:ext cx="5338445" cy="55918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74700" marR="6985">
              <a:lnSpc>
                <a:spcPct val="102899"/>
              </a:lnSpc>
              <a:spcBef>
                <a:spcPts val="70"/>
              </a:spcBef>
            </a:pPr>
            <a:r>
              <a:rPr sz="1050" spc="-25" dirty="0">
                <a:latin typeface="Times New Roman"/>
                <a:cs typeface="Times New Roman"/>
              </a:rPr>
              <a:t>Notice </a:t>
            </a:r>
            <a:r>
              <a:rPr sz="1050" spc="-20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there </a:t>
            </a:r>
            <a:r>
              <a:rPr sz="1050" spc="-40" dirty="0">
                <a:latin typeface="Times New Roman"/>
                <a:cs typeface="Times New Roman"/>
              </a:rPr>
              <a:t>are </a:t>
            </a:r>
            <a:r>
              <a:rPr sz="1050" spc="-25" dirty="0">
                <a:latin typeface="Times New Roman"/>
                <a:cs typeface="Times New Roman"/>
              </a:rPr>
              <a:t>three </a:t>
            </a:r>
            <a:r>
              <a:rPr sz="1050" spc="5" dirty="0">
                <a:latin typeface="Times New Roman"/>
                <a:cs typeface="Times New Roman"/>
              </a:rPr>
              <a:t>expressions </a:t>
            </a:r>
            <a:r>
              <a:rPr sz="1050" spc="-50" dirty="0">
                <a:latin typeface="Times New Roman"/>
                <a:cs typeface="Times New Roman"/>
              </a:rPr>
              <a:t>inside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parentheses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900" spc="-30" dirty="0">
                <a:latin typeface="Courier New"/>
                <a:cs typeface="Courier New"/>
              </a:rPr>
              <a:t>for </a:t>
            </a:r>
            <a:r>
              <a:rPr sz="1050" spc="5" dirty="0">
                <a:latin typeface="Times New Roman"/>
                <a:cs typeface="Times New Roman"/>
              </a:rPr>
              <a:t>statement,  </a:t>
            </a:r>
            <a:r>
              <a:rPr sz="1050" spc="35" dirty="0">
                <a:latin typeface="Times New Roman"/>
                <a:cs typeface="Times New Roman"/>
              </a:rPr>
              <a:t>separated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semicolons.</a:t>
            </a:r>
            <a:endParaRPr sz="1050">
              <a:latin typeface="Times New Roman"/>
              <a:cs typeface="Times New Roman"/>
            </a:endParaRPr>
          </a:p>
          <a:p>
            <a:pPr marL="1003300" marR="57150" indent="-228600">
              <a:lnSpc>
                <a:spcPct val="103299"/>
              </a:lnSpc>
              <a:spcBef>
                <a:spcPts val="97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b="1" spc="45" dirty="0">
                <a:latin typeface="Times New Roman"/>
                <a:cs typeface="Times New Roman"/>
              </a:rPr>
              <a:t>initialization </a:t>
            </a:r>
            <a:r>
              <a:rPr sz="1050" b="1" spc="65" dirty="0">
                <a:latin typeface="Times New Roman"/>
                <a:cs typeface="Times New Roman"/>
              </a:rPr>
              <a:t>expression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typically </a:t>
            </a:r>
            <a:r>
              <a:rPr sz="1050" spc="-15" dirty="0">
                <a:latin typeface="Times New Roman"/>
                <a:cs typeface="Times New Roman"/>
              </a:rPr>
              <a:t>used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dirty="0">
                <a:latin typeface="Times New Roman"/>
                <a:cs typeface="Times New Roman"/>
              </a:rPr>
              <a:t>initialize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counter </a:t>
            </a:r>
            <a:r>
              <a:rPr sz="1050" spc="20" dirty="0">
                <a:latin typeface="Times New Roman"/>
                <a:cs typeface="Times New Roman"/>
              </a:rPr>
              <a:t>that  </a:t>
            </a:r>
            <a:r>
              <a:rPr sz="1050" spc="-5" dirty="0">
                <a:latin typeface="Times New Roman"/>
                <a:cs typeface="Times New Roman"/>
              </a:rPr>
              <a:t>must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starting </a:t>
            </a:r>
            <a:r>
              <a:rPr sz="1050" spc="15" dirty="0">
                <a:latin typeface="Times New Roman"/>
                <a:cs typeface="Times New Roman"/>
              </a:rPr>
              <a:t>value.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action </a:t>
            </a:r>
            <a:r>
              <a:rPr sz="1050" spc="30" dirty="0">
                <a:latin typeface="Times New Roman"/>
                <a:cs typeface="Times New Roman"/>
              </a:rPr>
              <a:t>performed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loop 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done </a:t>
            </a:r>
            <a:r>
              <a:rPr sz="1050" spc="-35" dirty="0">
                <a:latin typeface="Times New Roman"/>
                <a:cs typeface="Times New Roman"/>
              </a:rPr>
              <a:t>only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once.</a:t>
            </a:r>
            <a:endParaRPr sz="1050">
              <a:latin typeface="Times New Roman"/>
              <a:cs typeface="Times New Roman"/>
            </a:endParaRPr>
          </a:p>
          <a:p>
            <a:pPr marL="1003300" marR="154305" indent="-228600" algn="just">
              <a:lnSpc>
                <a:spcPct val="103200"/>
              </a:lnSpc>
              <a:spcBef>
                <a:spcPts val="295"/>
              </a:spcBef>
              <a:buAutoNum type="arabicPeriod"/>
              <a:tabLst>
                <a:tab pos="1003935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b="1" dirty="0">
                <a:latin typeface="Times New Roman"/>
                <a:cs typeface="Times New Roman"/>
              </a:rPr>
              <a:t>test </a:t>
            </a:r>
            <a:r>
              <a:rPr sz="1050" b="1" spc="65" dirty="0">
                <a:latin typeface="Times New Roman"/>
                <a:cs typeface="Times New Roman"/>
              </a:rPr>
              <a:t>expression</a:t>
            </a:r>
            <a:r>
              <a:rPr sz="1050" spc="65" dirty="0">
                <a:latin typeface="Times New Roman"/>
                <a:cs typeface="Times New Roman"/>
              </a:rPr>
              <a:t>,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while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do-while </a:t>
            </a:r>
            <a:r>
              <a:rPr sz="1050" spc="-15" dirty="0">
                <a:latin typeface="Times New Roman"/>
                <a:cs typeface="Times New Roman"/>
              </a:rPr>
              <a:t>loops,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used </a:t>
            </a:r>
            <a:r>
              <a:rPr sz="1050" spc="20" dirty="0">
                <a:latin typeface="Times New Roman"/>
                <a:cs typeface="Times New Roman"/>
              </a:rPr>
              <a:t>to  </a:t>
            </a:r>
            <a:r>
              <a:rPr sz="1050" spc="-10" dirty="0">
                <a:latin typeface="Times New Roman"/>
                <a:cs typeface="Times New Roman"/>
              </a:rPr>
              <a:t>control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execution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loop.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5" dirty="0">
                <a:latin typeface="Times New Roman"/>
                <a:cs typeface="Times New Roman"/>
              </a:rPr>
              <a:t>long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test </a:t>
            </a:r>
            <a:r>
              <a:rPr sz="1050" spc="30" dirty="0">
                <a:latin typeface="Times New Roman"/>
                <a:cs typeface="Times New Roman"/>
              </a:rPr>
              <a:t>expression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true,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body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for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30" dirty="0">
                <a:latin typeface="Times New Roman"/>
                <a:cs typeface="Times New Roman"/>
              </a:rPr>
              <a:t>repeats.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for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15" dirty="0">
                <a:latin typeface="Times New Roman"/>
                <a:cs typeface="Times New Roman"/>
              </a:rPr>
              <a:t>pre-test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30" dirty="0">
                <a:latin typeface="Times New Roman"/>
                <a:cs typeface="Times New Roman"/>
              </a:rPr>
              <a:t>which  </a:t>
            </a:r>
            <a:r>
              <a:rPr sz="1050" spc="-20" dirty="0">
                <a:latin typeface="Times New Roman"/>
                <a:cs typeface="Times New Roman"/>
              </a:rPr>
              <a:t>means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0" dirty="0">
                <a:latin typeface="Times New Roman"/>
                <a:cs typeface="Times New Roman"/>
              </a:rPr>
              <a:t>test </a:t>
            </a:r>
            <a:r>
              <a:rPr sz="1050" spc="30" dirty="0">
                <a:latin typeface="Times New Roman"/>
                <a:cs typeface="Times New Roman"/>
              </a:rPr>
              <a:t>expression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evaluated </a:t>
            </a:r>
            <a:r>
              <a:rPr sz="1050" spc="-10" dirty="0">
                <a:latin typeface="Times New Roman"/>
                <a:cs typeface="Times New Roman"/>
              </a:rPr>
              <a:t>before </a:t>
            </a:r>
            <a:r>
              <a:rPr sz="1050" spc="-25" dirty="0">
                <a:latin typeface="Times New Roman"/>
                <a:cs typeface="Times New Roman"/>
              </a:rPr>
              <a:t>each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iteration.</a:t>
            </a:r>
            <a:endParaRPr sz="1050">
              <a:latin typeface="Times New Roman"/>
              <a:cs typeface="Times New Roman"/>
            </a:endParaRPr>
          </a:p>
          <a:p>
            <a:pPr marL="1003300" marR="507365" indent="-228600">
              <a:lnSpc>
                <a:spcPct val="102899"/>
              </a:lnSpc>
              <a:spcBef>
                <a:spcPts val="300"/>
              </a:spcBef>
              <a:buAutoNum type="arabicPeriod"/>
              <a:tabLst>
                <a:tab pos="991869" algn="l"/>
              </a:tabLst>
            </a:pP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b="1" spc="-10" dirty="0">
                <a:latin typeface="Times New Roman"/>
                <a:cs typeface="Times New Roman"/>
              </a:rPr>
              <a:t>update </a:t>
            </a:r>
            <a:r>
              <a:rPr sz="1050" b="1" spc="65" dirty="0">
                <a:latin typeface="Times New Roman"/>
                <a:cs typeface="Times New Roman"/>
              </a:rPr>
              <a:t>expression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executed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1050" spc="-10" dirty="0">
                <a:latin typeface="Times New Roman"/>
                <a:cs typeface="Times New Roman"/>
              </a:rPr>
              <a:t>the end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each </a:t>
            </a:r>
            <a:r>
              <a:rPr sz="1050" spc="10" dirty="0">
                <a:latin typeface="Times New Roman"/>
                <a:cs typeface="Times New Roman"/>
              </a:rPr>
              <a:t>iteration. It  </a:t>
            </a:r>
            <a:r>
              <a:rPr sz="1050" spc="-5" dirty="0">
                <a:latin typeface="Times New Roman"/>
                <a:cs typeface="Times New Roman"/>
              </a:rPr>
              <a:t>typically </a:t>
            </a:r>
            <a:r>
              <a:rPr sz="1050" spc="30" dirty="0">
                <a:latin typeface="Times New Roman"/>
                <a:cs typeface="Times New Roman"/>
              </a:rPr>
              <a:t>increments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30" dirty="0">
                <a:latin typeface="Times New Roman"/>
                <a:cs typeface="Times New Roman"/>
              </a:rPr>
              <a:t>decrements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counter.</a:t>
            </a:r>
            <a:endParaRPr sz="105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355"/>
              </a:spcBef>
            </a:pPr>
            <a:r>
              <a:rPr sz="1050" dirty="0">
                <a:latin typeface="Times New Roman"/>
                <a:cs typeface="Times New Roman"/>
              </a:rPr>
              <a:t>Now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-35" dirty="0">
                <a:latin typeface="Times New Roman"/>
                <a:cs typeface="Times New Roman"/>
              </a:rPr>
              <a:t>ready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add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i="1" spc="110" dirty="0">
                <a:latin typeface="Times New Roman"/>
                <a:cs typeface="Times New Roman"/>
              </a:rPr>
              <a:t>n </a:t>
            </a:r>
            <a:r>
              <a:rPr sz="1050" spc="15" dirty="0">
                <a:latin typeface="Times New Roman"/>
                <a:cs typeface="Times New Roman"/>
              </a:rPr>
              <a:t>positive integers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15" dirty="0">
                <a:latin typeface="Times New Roman"/>
                <a:cs typeface="Times New Roman"/>
              </a:rPr>
              <a:t>find their </a:t>
            </a:r>
            <a:r>
              <a:rPr sz="1050" spc="-20" dirty="0">
                <a:latin typeface="Times New Roman"/>
                <a:cs typeface="Times New Roman"/>
              </a:rPr>
              <a:t>mean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value.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200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5.5:</a:t>
            </a:r>
            <a:endParaRPr sz="1050">
              <a:latin typeface="Times New Roman"/>
              <a:cs typeface="Times New Roman"/>
            </a:endParaRPr>
          </a:p>
          <a:p>
            <a:pPr marL="12700" marR="3980815">
              <a:lnSpc>
                <a:spcPct val="121100"/>
              </a:lnSpc>
              <a:spcBef>
                <a:spcPts val="365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value;</a:t>
            </a:r>
            <a:endParaRPr sz="900">
              <a:latin typeface="Courier New"/>
              <a:cs typeface="Courier New"/>
            </a:endParaRPr>
          </a:p>
          <a:p>
            <a:pPr marL="279400" marR="4116070">
              <a:lnSpc>
                <a:spcPct val="1206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0; 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number;  float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mean;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279400" marR="1712595">
              <a:lnSpc>
                <a:spcPct val="121100"/>
              </a:lnSpc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"Please enter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positive integer"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15" dirty="0">
                <a:latin typeface="Courier New"/>
                <a:cs typeface="Courier New"/>
              </a:rPr>
              <a:t>(value </a:t>
            </a:r>
            <a:r>
              <a:rPr sz="900" dirty="0">
                <a:latin typeface="Courier New"/>
                <a:cs typeface="Courier New"/>
              </a:rPr>
              <a:t>&gt;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(number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1;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&lt;= </a:t>
            </a:r>
            <a:r>
              <a:rPr sz="900" spc="-15" dirty="0">
                <a:latin typeface="Courier New"/>
                <a:cs typeface="Courier New"/>
              </a:rPr>
              <a:t>value;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number++)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7597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9986" y="7026020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4296" y="6998589"/>
            <a:ext cx="2254250" cy="354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// </a:t>
            </a:r>
            <a:r>
              <a:rPr sz="900" spc="-20" dirty="0">
                <a:latin typeface="Courier New"/>
                <a:cs typeface="Courier New"/>
              </a:rPr>
              <a:t>curly </a:t>
            </a:r>
            <a:r>
              <a:rPr sz="900" spc="-25" dirty="0">
                <a:latin typeface="Courier New"/>
                <a:cs typeface="Courier New"/>
              </a:rPr>
              <a:t>braces </a:t>
            </a:r>
            <a:r>
              <a:rPr sz="900" spc="-20" dirty="0">
                <a:latin typeface="Courier New"/>
                <a:cs typeface="Courier New"/>
              </a:rPr>
              <a:t>are </a:t>
            </a:r>
            <a:r>
              <a:rPr sz="900" spc="-25" dirty="0">
                <a:latin typeface="Courier New"/>
                <a:cs typeface="Courier New"/>
              </a:rPr>
              <a:t>optional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since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 </a:t>
            </a:r>
            <a:r>
              <a:rPr sz="900" spc="-20" dirty="0">
                <a:latin typeface="Courier New"/>
                <a:cs typeface="Courier New"/>
              </a:rPr>
              <a:t>there </a:t>
            </a:r>
            <a:r>
              <a:rPr sz="900" spc="-15" dirty="0">
                <a:latin typeface="Courier New"/>
                <a:cs typeface="Courier New"/>
              </a:rPr>
              <a:t>is </a:t>
            </a:r>
            <a:r>
              <a:rPr sz="900" spc="-20" dirty="0">
                <a:latin typeface="Courier New"/>
                <a:cs typeface="Courier New"/>
              </a:rPr>
              <a:t>only one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statement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545" y="7490840"/>
            <a:ext cx="5384800" cy="25063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325"/>
              </a:spcBef>
            </a:pPr>
            <a:r>
              <a:rPr sz="900" spc="-20" dirty="0">
                <a:latin typeface="Courier New"/>
                <a:cs typeface="Courier New"/>
              </a:rPr>
              <a:t>mean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static_cast&lt;float&gt;(total)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/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value;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//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note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the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use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of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the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typecast</a:t>
            </a:r>
            <a:endParaRPr sz="900">
              <a:latin typeface="Courier New"/>
              <a:cs typeface="Courier New"/>
            </a:endParaRPr>
          </a:p>
          <a:p>
            <a:pPr marL="323469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operator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mean 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first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826769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positive integers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mean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  <a:spcBef>
                <a:spcPts val="215"/>
              </a:spcBef>
            </a:pPr>
            <a:r>
              <a:rPr sz="900" spc="-2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144780" marR="704215" indent="588645">
              <a:lnSpc>
                <a:spcPct val="12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"Invalid input </a:t>
            </a:r>
            <a:r>
              <a:rPr sz="900" dirty="0">
                <a:latin typeface="Courier New"/>
                <a:cs typeface="Courier New"/>
              </a:rPr>
              <a:t>- </a:t>
            </a:r>
            <a:r>
              <a:rPr sz="900" spc="-15" dirty="0">
                <a:latin typeface="Courier New"/>
                <a:cs typeface="Courier New"/>
              </a:rPr>
              <a:t>integer must </a:t>
            </a:r>
            <a:r>
              <a:rPr sz="900" spc="-10" dirty="0">
                <a:latin typeface="Courier New"/>
                <a:cs typeface="Courier New"/>
              </a:rPr>
              <a:t>be </a:t>
            </a:r>
            <a:r>
              <a:rPr sz="900" spc="-15" dirty="0">
                <a:latin typeface="Courier New"/>
                <a:cs typeface="Courier New"/>
              </a:rPr>
              <a:t>positive"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762635" marR="5080" algn="just">
              <a:lnSpc>
                <a:spcPct val="103200"/>
              </a:lnSpc>
            </a:pPr>
            <a:r>
              <a:rPr sz="1050" spc="10" dirty="0">
                <a:latin typeface="Times New Roman"/>
                <a:cs typeface="Times New Roman"/>
              </a:rPr>
              <a:t>Note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0" dirty="0">
                <a:latin typeface="Times New Roman"/>
                <a:cs typeface="Times New Roman"/>
              </a:rPr>
              <a:t>counter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for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5.5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900" spc="-25" dirty="0">
                <a:latin typeface="Courier New"/>
                <a:cs typeface="Courier New"/>
              </a:rPr>
              <a:t>number</a:t>
            </a:r>
            <a:r>
              <a:rPr sz="1050" spc="-25" dirty="0">
                <a:latin typeface="Times New Roman"/>
                <a:cs typeface="Times New Roman"/>
              </a:rPr>
              <a:t>. </a:t>
            </a:r>
            <a:r>
              <a:rPr sz="1050" spc="15" dirty="0">
                <a:latin typeface="Times New Roman"/>
                <a:cs typeface="Times New Roman"/>
              </a:rPr>
              <a:t>It incre-  </a:t>
            </a:r>
            <a:r>
              <a:rPr sz="1050" spc="-10" dirty="0">
                <a:latin typeface="Times New Roman"/>
                <a:cs typeface="Times New Roman"/>
              </a:rPr>
              <a:t>ments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900" spc="-20" dirty="0">
                <a:latin typeface="Courier New"/>
                <a:cs typeface="Courier New"/>
              </a:rPr>
              <a:t>value </a:t>
            </a:r>
            <a:r>
              <a:rPr sz="1050" spc="-20" dirty="0">
                <a:latin typeface="Times New Roman"/>
                <a:cs typeface="Times New Roman"/>
              </a:rPr>
              <a:t>during </a:t>
            </a:r>
            <a:r>
              <a:rPr sz="1050" spc="30" dirty="0">
                <a:latin typeface="Times New Roman"/>
                <a:cs typeface="Times New Roman"/>
              </a:rPr>
              <a:t>execution. </a:t>
            </a:r>
            <a:r>
              <a:rPr sz="1050" spc="-15" dirty="0">
                <a:latin typeface="Times New Roman"/>
                <a:cs typeface="Times New Roman"/>
              </a:rPr>
              <a:t>There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several </a:t>
            </a:r>
            <a:r>
              <a:rPr sz="1050" dirty="0">
                <a:latin typeface="Times New Roman"/>
                <a:cs typeface="Times New Roman"/>
              </a:rPr>
              <a:t>other </a:t>
            </a:r>
            <a:r>
              <a:rPr sz="1050" spc="20" dirty="0">
                <a:latin typeface="Times New Roman"/>
                <a:cs typeface="Times New Roman"/>
              </a:rPr>
              <a:t>features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5" dirty="0">
                <a:latin typeface="Times New Roman"/>
                <a:cs typeface="Times New Roman"/>
              </a:rPr>
              <a:t>this 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15" dirty="0">
                <a:latin typeface="Times New Roman"/>
                <a:cs typeface="Times New Roman"/>
              </a:rPr>
              <a:t>need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addressed. </a:t>
            </a:r>
            <a:r>
              <a:rPr sz="1050" spc="-15" dirty="0">
                <a:latin typeface="Times New Roman"/>
                <a:cs typeface="Times New Roman"/>
              </a:rPr>
              <a:t>First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5" dirty="0">
                <a:latin typeface="Times New Roman"/>
                <a:cs typeface="Times New Roman"/>
              </a:rPr>
              <a:t>all, </a:t>
            </a:r>
            <a:r>
              <a:rPr sz="1050" spc="-50" dirty="0">
                <a:latin typeface="Times New Roman"/>
                <a:cs typeface="Times New Roman"/>
              </a:rPr>
              <a:t>why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typecast </a:t>
            </a:r>
            <a:r>
              <a:rPr sz="1050" spc="35" dirty="0">
                <a:latin typeface="Times New Roman"/>
                <a:cs typeface="Times New Roman"/>
              </a:rPr>
              <a:t>operator  </a:t>
            </a:r>
            <a:r>
              <a:rPr sz="1050" spc="55" dirty="0">
                <a:latin typeface="Times New Roman"/>
                <a:cs typeface="Times New Roman"/>
              </a:rPr>
              <a:t>needed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40" dirty="0">
                <a:latin typeface="Times New Roman"/>
                <a:cs typeface="Times New Roman"/>
              </a:rPr>
              <a:t>compute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mean?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15" dirty="0">
                <a:latin typeface="Times New Roman"/>
                <a:cs typeface="Times New Roman"/>
              </a:rPr>
              <a:t>think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55" dirty="0">
                <a:latin typeface="Times New Roman"/>
                <a:cs typeface="Times New Roman"/>
              </a:rPr>
              <a:t>happen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-114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removed?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300" y="3499484"/>
            <a:ext cx="5372100" cy="0"/>
          </a:xfrm>
          <a:custGeom>
            <a:avLst/>
            <a:gdLst/>
            <a:ahLst/>
            <a:cxnLst/>
            <a:rect l="l" t="t" r="r" b="b"/>
            <a:pathLst>
              <a:path w="5372100">
                <a:moveTo>
                  <a:pt x="0" y="0"/>
                </a:moveTo>
                <a:lnTo>
                  <a:pt x="53721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300" y="9801225"/>
            <a:ext cx="5372100" cy="0"/>
          </a:xfrm>
          <a:custGeom>
            <a:avLst/>
            <a:gdLst/>
            <a:ahLst/>
            <a:cxnLst/>
            <a:rect l="l" t="t" r="r" b="b"/>
            <a:pathLst>
              <a:path w="5372100">
                <a:moveTo>
                  <a:pt x="0" y="0"/>
                </a:moveTo>
                <a:lnTo>
                  <a:pt x="53721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8335" y="1093977"/>
            <a:ext cx="4599940" cy="68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130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z="950" spc="-20" dirty="0">
                <a:latin typeface="Times New Roman"/>
                <a:cs typeface="Times New Roman"/>
              </a:rPr>
              <a:t>Pre-Lab  </a:t>
            </a:r>
            <a:r>
              <a:rPr sz="950" spc="15" dirty="0">
                <a:latin typeface="Times New Roman"/>
                <a:cs typeface="Times New Roman"/>
              </a:rPr>
              <a:t>Reading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	</a:t>
            </a:r>
            <a:r>
              <a:rPr sz="900" spc="-120" dirty="0">
                <a:latin typeface="Arial"/>
                <a:cs typeface="Arial"/>
              </a:rPr>
              <a:t>63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5"/>
              </a:spcBef>
            </a:pPr>
            <a:r>
              <a:rPr sz="1050" spc="-40" dirty="0">
                <a:latin typeface="Times New Roman"/>
                <a:cs typeface="Times New Roman"/>
              </a:rPr>
              <a:t>Finally,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35" dirty="0">
                <a:latin typeface="Times New Roman"/>
                <a:cs typeface="Times New Roman"/>
              </a:rPr>
              <a:t>would </a:t>
            </a:r>
            <a:r>
              <a:rPr sz="1050" spc="55" dirty="0">
                <a:latin typeface="Times New Roman"/>
                <a:cs typeface="Times New Roman"/>
              </a:rPr>
              <a:t>happen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40" dirty="0">
                <a:latin typeface="Times New Roman"/>
                <a:cs typeface="Times New Roman"/>
              </a:rPr>
              <a:t>entered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float </a:t>
            </a:r>
            <a:r>
              <a:rPr sz="1050" spc="-15" dirty="0">
                <a:latin typeface="Times New Roman"/>
                <a:cs typeface="Times New Roman"/>
              </a:rPr>
              <a:t>such </a:t>
            </a:r>
            <a:r>
              <a:rPr sz="1050" spc="-35" dirty="0">
                <a:latin typeface="Times New Roman"/>
                <a:cs typeface="Times New Roman"/>
              </a:rPr>
              <a:t>as 2.99 </a:t>
            </a:r>
            <a:r>
              <a:rPr sz="1050" spc="-20" dirty="0">
                <a:latin typeface="Times New Roman"/>
                <a:cs typeface="Times New Roman"/>
              </a:rPr>
              <a:t>instead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15" dirty="0">
                <a:latin typeface="Times New Roman"/>
                <a:cs typeface="Times New Roman"/>
              </a:rPr>
              <a:t>inte-  </a:t>
            </a:r>
            <a:r>
              <a:rPr sz="1050" spc="-45" dirty="0">
                <a:latin typeface="Times New Roman"/>
                <a:cs typeface="Times New Roman"/>
              </a:rPr>
              <a:t>ger?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5" dirty="0">
                <a:latin typeface="Times New Roman"/>
                <a:cs typeface="Times New Roman"/>
              </a:rPr>
              <a:t>5.3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30" dirty="0">
                <a:latin typeface="Times New Roman"/>
                <a:cs typeface="Times New Roman"/>
              </a:rPr>
              <a:t>demonstrate </a:t>
            </a: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45" dirty="0">
                <a:latin typeface="Times New Roman"/>
                <a:cs typeface="Times New Roman"/>
              </a:rPr>
              <a:t>happens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these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cases.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69" y="1779846"/>
            <a:ext cx="6221730" cy="25393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spc="-100" dirty="0">
                <a:latin typeface="Arial"/>
                <a:cs typeface="Arial"/>
              </a:rPr>
              <a:t>Nested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Loops</a:t>
            </a:r>
            <a:endParaRPr sz="1200">
              <a:latin typeface="Arial"/>
              <a:cs typeface="Arial"/>
            </a:endParaRPr>
          </a:p>
          <a:p>
            <a:pPr marL="1599565">
              <a:lnSpc>
                <a:spcPct val="100000"/>
              </a:lnSpc>
              <a:spcBef>
                <a:spcPts val="615"/>
              </a:spcBef>
            </a:pPr>
            <a:r>
              <a:rPr sz="1050" spc="-30" dirty="0">
                <a:latin typeface="Times New Roman"/>
                <a:cs typeface="Times New Roman"/>
              </a:rPr>
              <a:t>Often </a:t>
            </a:r>
            <a:r>
              <a:rPr sz="1050" spc="-25" dirty="0">
                <a:latin typeface="Times New Roman"/>
                <a:cs typeface="Times New Roman"/>
              </a:rPr>
              <a:t>programmers </a:t>
            </a:r>
            <a:r>
              <a:rPr sz="1050" spc="-50" dirty="0">
                <a:latin typeface="Times New Roman"/>
                <a:cs typeface="Times New Roman"/>
              </a:rPr>
              <a:t>need </a:t>
            </a:r>
            <a:r>
              <a:rPr sz="1050" spc="-10" dirty="0">
                <a:latin typeface="Times New Roman"/>
                <a:cs typeface="Times New Roman"/>
              </a:rPr>
              <a:t>to </a:t>
            </a:r>
            <a:r>
              <a:rPr sz="1050" spc="-60" dirty="0">
                <a:latin typeface="Times New Roman"/>
                <a:cs typeface="Times New Roman"/>
              </a:rPr>
              <a:t>use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50" dirty="0">
                <a:latin typeface="Times New Roman"/>
                <a:cs typeface="Times New Roman"/>
              </a:rPr>
              <a:t>loop </a:t>
            </a:r>
            <a:r>
              <a:rPr sz="1050" spc="-65" dirty="0">
                <a:latin typeface="Times New Roman"/>
                <a:cs typeface="Times New Roman"/>
              </a:rPr>
              <a:t>within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55" dirty="0">
                <a:latin typeface="Times New Roman"/>
                <a:cs typeface="Times New Roman"/>
              </a:rPr>
              <a:t>loop, </a:t>
            </a:r>
            <a:r>
              <a:rPr sz="1050" spc="-20" dirty="0">
                <a:latin typeface="Times New Roman"/>
                <a:cs typeface="Times New Roman"/>
              </a:rPr>
              <a:t>or </a:t>
            </a:r>
            <a:r>
              <a:rPr sz="1050" b="1" spc="10" dirty="0">
                <a:latin typeface="Times New Roman"/>
                <a:cs typeface="Times New Roman"/>
              </a:rPr>
              <a:t>nested </a:t>
            </a:r>
            <a:r>
              <a:rPr sz="1050" b="1" spc="5" dirty="0">
                <a:latin typeface="Times New Roman"/>
                <a:cs typeface="Times New Roman"/>
              </a:rPr>
              <a:t>loops</a:t>
            </a:r>
            <a:r>
              <a:rPr sz="1050" spc="5" dirty="0">
                <a:latin typeface="Times New Roman"/>
                <a:cs typeface="Times New Roman"/>
              </a:rPr>
              <a:t>. </a:t>
            </a:r>
            <a:r>
              <a:rPr sz="1050" spc="-75" dirty="0">
                <a:latin typeface="Times New Roman"/>
                <a:cs typeface="Times New Roman"/>
              </a:rPr>
              <a:t>Sample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Program</a:t>
            </a:r>
            <a:endParaRPr sz="1050">
              <a:latin typeface="Times New Roman"/>
              <a:cs typeface="Times New Roman"/>
            </a:endParaRPr>
          </a:p>
          <a:p>
            <a:pPr marL="1599565">
              <a:lnSpc>
                <a:spcPct val="100000"/>
              </a:lnSpc>
              <a:spcBef>
                <a:spcPts val="40"/>
              </a:spcBef>
            </a:pPr>
            <a:r>
              <a:rPr sz="1050" spc="-60" dirty="0">
                <a:latin typeface="Times New Roman"/>
                <a:cs typeface="Times New Roman"/>
              </a:rPr>
              <a:t>5.6 </a:t>
            </a:r>
            <a:r>
              <a:rPr sz="1050" dirty="0">
                <a:latin typeface="Times New Roman"/>
                <a:cs typeface="Times New Roman"/>
              </a:rPr>
              <a:t>below provides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60" dirty="0">
                <a:latin typeface="Times New Roman"/>
                <a:cs typeface="Times New Roman"/>
              </a:rPr>
              <a:t>simple </a:t>
            </a:r>
            <a:r>
              <a:rPr sz="1050" dirty="0">
                <a:latin typeface="Times New Roman"/>
                <a:cs typeface="Times New Roman"/>
              </a:rPr>
              <a:t>example </a:t>
            </a:r>
            <a:r>
              <a:rPr sz="1050" spc="-15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nested loop. </a:t>
            </a:r>
            <a:r>
              <a:rPr sz="1050" spc="-50" dirty="0">
                <a:latin typeface="Times New Roman"/>
                <a:cs typeface="Times New Roman"/>
              </a:rPr>
              <a:t>This </a:t>
            </a:r>
            <a:r>
              <a:rPr sz="1050" spc="-45" dirty="0">
                <a:latin typeface="Times New Roman"/>
                <a:cs typeface="Times New Roman"/>
              </a:rPr>
              <a:t>program </a:t>
            </a:r>
            <a:r>
              <a:rPr sz="1050" spc="-50" dirty="0">
                <a:latin typeface="Times New Roman"/>
                <a:cs typeface="Times New Roman"/>
              </a:rPr>
              <a:t>finds </a:t>
            </a:r>
            <a:r>
              <a:rPr sz="1050" spc="-30" dirty="0">
                <a:latin typeface="Times New Roman"/>
                <a:cs typeface="Times New Roman"/>
              </a:rPr>
              <a:t>the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average</a:t>
            </a:r>
            <a:endParaRPr sz="1050">
              <a:latin typeface="Times New Roman"/>
              <a:cs typeface="Times New Roman"/>
            </a:endParaRPr>
          </a:p>
          <a:p>
            <a:pPr marL="1599565" marR="5080" algn="just">
              <a:lnSpc>
                <a:spcPct val="102899"/>
              </a:lnSpc>
              <a:spcBef>
                <a:spcPts val="10"/>
              </a:spcBef>
            </a:pPr>
            <a:r>
              <a:rPr sz="1050" spc="15" dirty="0">
                <a:latin typeface="Times New Roman"/>
                <a:cs typeface="Times New Roman"/>
              </a:rPr>
              <a:t>number </a:t>
            </a:r>
            <a:r>
              <a:rPr sz="1050" spc="-15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hours per </a:t>
            </a:r>
            <a:r>
              <a:rPr sz="1050" spc="-70" dirty="0">
                <a:latin typeface="Times New Roman"/>
                <a:cs typeface="Times New Roman"/>
              </a:rPr>
              <a:t>day </a:t>
            </a:r>
            <a:r>
              <a:rPr sz="1050" spc="-40" dirty="0">
                <a:latin typeface="Times New Roman"/>
                <a:cs typeface="Times New Roman"/>
              </a:rPr>
              <a:t>spent </a:t>
            </a:r>
            <a:r>
              <a:rPr sz="1050" spc="-5" dirty="0">
                <a:latin typeface="Times New Roman"/>
                <a:cs typeface="Times New Roman"/>
              </a:rPr>
              <a:t>programming </a:t>
            </a:r>
            <a:r>
              <a:rPr sz="1050" spc="-55" dirty="0">
                <a:latin typeface="Times New Roman"/>
                <a:cs typeface="Times New Roman"/>
              </a:rPr>
              <a:t>by </a:t>
            </a:r>
            <a:r>
              <a:rPr sz="1050" spc="-50" dirty="0">
                <a:latin typeface="Times New Roman"/>
                <a:cs typeface="Times New Roman"/>
              </a:rPr>
              <a:t>each </a:t>
            </a:r>
            <a:r>
              <a:rPr sz="1050" spc="-35" dirty="0">
                <a:latin typeface="Times New Roman"/>
                <a:cs typeface="Times New Roman"/>
              </a:rPr>
              <a:t>student </a:t>
            </a:r>
            <a:r>
              <a:rPr sz="1050" spc="-45" dirty="0">
                <a:latin typeface="Times New Roman"/>
                <a:cs typeface="Times New Roman"/>
              </a:rPr>
              <a:t>over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three-day </a:t>
            </a:r>
            <a:r>
              <a:rPr sz="1050" spc="5" dirty="0">
                <a:latin typeface="Times New Roman"/>
                <a:cs typeface="Times New Roman"/>
              </a:rPr>
              <a:t>week-  </a:t>
            </a:r>
            <a:r>
              <a:rPr sz="1050" spc="-40" dirty="0">
                <a:latin typeface="Times New Roman"/>
                <a:cs typeface="Times New Roman"/>
              </a:rPr>
              <a:t>end. </a:t>
            </a:r>
            <a:r>
              <a:rPr sz="1050" spc="-35" dirty="0">
                <a:latin typeface="Times New Roman"/>
                <a:cs typeface="Times New Roman"/>
              </a:rPr>
              <a:t>The outer loop </a:t>
            </a:r>
            <a:r>
              <a:rPr sz="1050" spc="-40" dirty="0">
                <a:latin typeface="Times New Roman"/>
                <a:cs typeface="Times New Roman"/>
              </a:rPr>
              <a:t>controls </a:t>
            </a:r>
            <a:r>
              <a:rPr sz="1050" spc="-2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number </a:t>
            </a:r>
            <a:r>
              <a:rPr sz="1050" spc="-15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students and </a:t>
            </a:r>
            <a:r>
              <a:rPr sz="1050" spc="-2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inner </a:t>
            </a:r>
            <a:r>
              <a:rPr sz="1050" spc="-35" dirty="0">
                <a:latin typeface="Times New Roman"/>
                <a:cs typeface="Times New Roman"/>
              </a:rPr>
              <a:t>loop </a:t>
            </a:r>
            <a:r>
              <a:rPr sz="1050" spc="-20" dirty="0">
                <a:latin typeface="Times New Roman"/>
                <a:cs typeface="Times New Roman"/>
              </a:rPr>
              <a:t>allows </a:t>
            </a:r>
            <a:r>
              <a:rPr sz="1050" spc="10" dirty="0">
                <a:latin typeface="Times New Roman"/>
                <a:cs typeface="Times New Roman"/>
              </a:rPr>
              <a:t>the  </a:t>
            </a:r>
            <a:r>
              <a:rPr sz="1050" spc="-45" dirty="0">
                <a:latin typeface="Times New Roman"/>
                <a:cs typeface="Times New Roman"/>
              </a:rPr>
              <a:t>user </a:t>
            </a:r>
            <a:r>
              <a:rPr sz="1050" spc="-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enter </a:t>
            </a:r>
            <a:r>
              <a:rPr sz="1050" spc="-3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number </a:t>
            </a:r>
            <a:r>
              <a:rPr sz="1050" spc="-15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hours </a:t>
            </a:r>
            <a:r>
              <a:rPr sz="1050" spc="10" dirty="0">
                <a:latin typeface="Times New Roman"/>
                <a:cs typeface="Times New Roman"/>
              </a:rPr>
              <a:t>worked </a:t>
            </a:r>
            <a:r>
              <a:rPr sz="1050" spc="-50" dirty="0">
                <a:latin typeface="Times New Roman"/>
                <a:cs typeface="Times New Roman"/>
              </a:rPr>
              <a:t>each </a:t>
            </a:r>
            <a:r>
              <a:rPr sz="1050" spc="-15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three </a:t>
            </a:r>
            <a:r>
              <a:rPr sz="1050" spc="-70" dirty="0">
                <a:latin typeface="Times New Roman"/>
                <a:cs typeface="Times New Roman"/>
              </a:rPr>
              <a:t>days </a:t>
            </a:r>
            <a:r>
              <a:rPr sz="1050" spc="-25" dirty="0">
                <a:latin typeface="Times New Roman"/>
                <a:cs typeface="Times New Roman"/>
              </a:rPr>
              <a:t>for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65" dirty="0">
                <a:latin typeface="Times New Roman"/>
                <a:cs typeface="Times New Roman"/>
              </a:rPr>
              <a:t>given </a:t>
            </a:r>
            <a:r>
              <a:rPr sz="1050" spc="-5" dirty="0">
                <a:latin typeface="Times New Roman"/>
                <a:cs typeface="Times New Roman"/>
              </a:rPr>
              <a:t>student.  </a:t>
            </a:r>
            <a:r>
              <a:rPr sz="1050" spc="-15" dirty="0">
                <a:latin typeface="Times New Roman"/>
                <a:cs typeface="Times New Roman"/>
              </a:rPr>
              <a:t>Note </a:t>
            </a:r>
            <a:r>
              <a:rPr sz="1050" spc="-3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inner </a:t>
            </a:r>
            <a:r>
              <a:rPr sz="1050" spc="-35" dirty="0">
                <a:latin typeface="Times New Roman"/>
                <a:cs typeface="Times New Roman"/>
              </a:rPr>
              <a:t>loop </a:t>
            </a:r>
            <a:r>
              <a:rPr sz="1050" spc="-6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executed </a:t>
            </a:r>
            <a:r>
              <a:rPr sz="1050" spc="-40" dirty="0">
                <a:latin typeface="Times New Roman"/>
                <a:cs typeface="Times New Roman"/>
              </a:rPr>
              <a:t>three </a:t>
            </a:r>
            <a:r>
              <a:rPr sz="1050" spc="-50" dirty="0">
                <a:latin typeface="Times New Roman"/>
                <a:cs typeface="Times New Roman"/>
              </a:rPr>
              <a:t>times </a:t>
            </a:r>
            <a:r>
              <a:rPr sz="1050" spc="-25" dirty="0">
                <a:latin typeface="Times New Roman"/>
                <a:cs typeface="Times New Roman"/>
              </a:rPr>
              <a:t>for </a:t>
            </a:r>
            <a:r>
              <a:rPr sz="1050" spc="-55" dirty="0">
                <a:latin typeface="Times New Roman"/>
                <a:cs typeface="Times New Roman"/>
              </a:rPr>
              <a:t>each </a:t>
            </a:r>
            <a:r>
              <a:rPr sz="1050" spc="-50" dirty="0">
                <a:latin typeface="Times New Roman"/>
                <a:cs typeface="Times New Roman"/>
              </a:rPr>
              <a:t>iteration </a:t>
            </a:r>
            <a:r>
              <a:rPr sz="1050" spc="-15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outer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loop.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200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5.6:</a:t>
            </a:r>
            <a:endParaRPr sz="105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  <a:spcBef>
                <a:spcPts val="560"/>
              </a:spcBef>
            </a:pPr>
            <a:r>
              <a:rPr sz="900" spc="-10" dirty="0">
                <a:latin typeface="Courier New"/>
                <a:cs typeface="Courier New"/>
              </a:rPr>
              <a:t>// This </a:t>
            </a:r>
            <a:r>
              <a:rPr sz="900" spc="-15" dirty="0">
                <a:latin typeface="Courier New"/>
                <a:cs typeface="Courier New"/>
              </a:rPr>
              <a:t>program finds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time spent programming </a:t>
            </a:r>
            <a:r>
              <a:rPr sz="900" spc="-10" dirty="0">
                <a:latin typeface="Courier New"/>
                <a:cs typeface="Courier New"/>
              </a:rPr>
              <a:t>by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student</a:t>
            </a:r>
            <a:r>
              <a:rPr sz="900" spc="-3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each</a:t>
            </a:r>
            <a:endParaRPr sz="900">
              <a:latin typeface="Courier New"/>
              <a:cs typeface="Courier New"/>
            </a:endParaRPr>
          </a:p>
          <a:p>
            <a:pPr marL="798830">
              <a:lnSpc>
                <a:spcPct val="100000"/>
              </a:lnSpc>
              <a:spcBef>
                <a:spcPts val="180"/>
              </a:spcBef>
            </a:pPr>
            <a:r>
              <a:rPr sz="900" spc="-10" dirty="0">
                <a:latin typeface="Courier New"/>
                <a:cs typeface="Courier New"/>
              </a:rPr>
              <a:t>// day </a:t>
            </a:r>
            <a:r>
              <a:rPr sz="900" spc="-15" dirty="0">
                <a:latin typeface="Courier New"/>
                <a:cs typeface="Courier New"/>
              </a:rPr>
              <a:t>over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three </a:t>
            </a:r>
            <a:r>
              <a:rPr sz="900" spc="-10" dirty="0">
                <a:latin typeface="Courier New"/>
                <a:cs typeface="Courier New"/>
              </a:rPr>
              <a:t>day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period.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798830" marR="4077335">
              <a:lnSpc>
                <a:spcPct val="1167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854" y="4451731"/>
            <a:ext cx="2431415" cy="8274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46710">
              <a:lnSpc>
                <a:spcPct val="100000"/>
              </a:lnSpc>
              <a:spcBef>
                <a:spcPts val="18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numStudents;</a:t>
            </a:r>
            <a:endParaRPr sz="900">
              <a:latin typeface="Courier New"/>
              <a:cs typeface="Courier New"/>
            </a:endParaRPr>
          </a:p>
          <a:p>
            <a:pPr marL="346710" marR="5080">
              <a:lnSpc>
                <a:spcPts val="1260"/>
              </a:lnSpc>
              <a:spcBef>
                <a:spcPts val="60"/>
              </a:spcBef>
            </a:pPr>
            <a:r>
              <a:rPr sz="900" spc="-15" dirty="0">
                <a:latin typeface="Courier New"/>
                <a:cs typeface="Courier New"/>
              </a:rPr>
              <a:t>float numHours, total,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average; 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count1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0, </a:t>
            </a:r>
            <a:r>
              <a:rPr sz="900" spc="-15" dirty="0">
                <a:latin typeface="Courier New"/>
                <a:cs typeface="Courier New"/>
              </a:rPr>
              <a:t>count2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2796" y="5116195"/>
            <a:ext cx="262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these </a:t>
            </a:r>
            <a:r>
              <a:rPr sz="900" spc="-10" dirty="0">
                <a:latin typeface="Courier New"/>
                <a:cs typeface="Courier New"/>
              </a:rPr>
              <a:t>are the </a:t>
            </a:r>
            <a:r>
              <a:rPr sz="900" spc="-15" dirty="0">
                <a:latin typeface="Courier New"/>
                <a:cs typeface="Courier New"/>
              </a:rPr>
              <a:t>counters </a:t>
            </a:r>
            <a:r>
              <a:rPr sz="900" spc="-10" dirty="0">
                <a:latin typeface="Courier New"/>
                <a:cs typeface="Courier New"/>
              </a:rPr>
              <a:t>for the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loops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7854" y="5413374"/>
            <a:ext cx="5375275" cy="4678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28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"This program will find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hours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day"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180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that each given student spent </a:t>
            </a:r>
            <a:r>
              <a:rPr sz="900" spc="-20" dirty="0">
                <a:latin typeface="Courier New"/>
                <a:cs typeface="Courier New"/>
              </a:rPr>
              <a:t>programming </a:t>
            </a:r>
            <a:r>
              <a:rPr sz="900" spc="-15" dirty="0">
                <a:latin typeface="Courier New"/>
                <a:cs typeface="Courier New"/>
              </a:rPr>
              <a:t>over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long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weekend"</a:t>
            </a:r>
            <a:endParaRPr sz="900">
              <a:latin typeface="Courier New"/>
              <a:cs typeface="Courier New"/>
            </a:endParaRPr>
          </a:p>
          <a:p>
            <a:pPr marL="684530">
              <a:lnSpc>
                <a:spcPct val="100000"/>
              </a:lnSpc>
              <a:spcBef>
                <a:spcPts val="180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346710" marR="1282700">
              <a:lnSpc>
                <a:spcPct val="1167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"How many students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there </a:t>
            </a:r>
            <a:r>
              <a:rPr sz="900" spc="-10" dirty="0">
                <a:latin typeface="Courier New"/>
                <a:cs typeface="Courier New"/>
              </a:rPr>
              <a:t>?" 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numStudents;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(count1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1; </a:t>
            </a:r>
            <a:r>
              <a:rPr sz="900" spc="-15" dirty="0">
                <a:latin typeface="Courier New"/>
                <a:cs typeface="Courier New"/>
              </a:rPr>
              <a:t>count1 </a:t>
            </a:r>
            <a:r>
              <a:rPr sz="900" spc="-10" dirty="0">
                <a:latin typeface="Courier New"/>
                <a:cs typeface="Courier New"/>
              </a:rPr>
              <a:t>&lt;= </a:t>
            </a:r>
            <a:r>
              <a:rPr sz="900" spc="-15" dirty="0">
                <a:latin typeface="Courier New"/>
                <a:cs typeface="Courier New"/>
              </a:rPr>
              <a:t>numStudents;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count1++)</a:t>
            </a:r>
            <a:endParaRPr sz="900">
              <a:latin typeface="Courier New"/>
              <a:cs typeface="Courier New"/>
            </a:endParaRPr>
          </a:p>
          <a:p>
            <a:pPr marL="34671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  <a:spcBef>
                <a:spcPts val="180"/>
              </a:spcBef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(count2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1; </a:t>
            </a:r>
            <a:r>
              <a:rPr sz="900" spc="-15" dirty="0">
                <a:latin typeface="Courier New"/>
                <a:cs typeface="Courier New"/>
              </a:rPr>
              <a:t>count2 </a:t>
            </a:r>
            <a:r>
              <a:rPr sz="900" spc="-10" dirty="0">
                <a:latin typeface="Courier New"/>
                <a:cs typeface="Courier New"/>
              </a:rPr>
              <a:t>&lt;= 3;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count2++)</a:t>
            </a:r>
            <a:endParaRPr sz="900">
              <a:latin typeface="Courier New"/>
              <a:cs typeface="Courier New"/>
            </a:endParaRPr>
          </a:p>
          <a:p>
            <a:pPr marL="75311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37285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enter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hours worked </a:t>
            </a:r>
            <a:r>
              <a:rPr sz="900" spc="-10" dirty="0">
                <a:latin typeface="Courier New"/>
                <a:cs typeface="Courier New"/>
              </a:rPr>
              <a:t>by </a:t>
            </a:r>
            <a:r>
              <a:rPr sz="900" spc="-15" dirty="0">
                <a:latin typeface="Courier New"/>
                <a:cs typeface="Courier New"/>
              </a:rPr>
              <a:t>student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142365" marR="627380" indent="327660">
              <a:lnSpc>
                <a:spcPts val="1270"/>
              </a:lnSpc>
              <a:spcBef>
                <a:spcPts val="6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count1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39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on day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count2 </a:t>
            </a:r>
            <a:r>
              <a:rPr sz="900" spc="-10" dirty="0">
                <a:latin typeface="Courier New"/>
                <a:cs typeface="Courier New"/>
              </a:rPr>
              <a:t>&lt;&lt; "." 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numHours;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14046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numHours;</a:t>
            </a:r>
            <a:endParaRPr sz="900">
              <a:latin typeface="Courier New"/>
              <a:cs typeface="Courier New"/>
            </a:endParaRPr>
          </a:p>
          <a:p>
            <a:pPr marL="75311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total </a:t>
            </a:r>
            <a:r>
              <a:rPr sz="900" dirty="0">
                <a:latin typeface="Courier New"/>
                <a:cs typeface="Courier New"/>
              </a:rPr>
              <a:t>/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  <a:spcBef>
                <a:spcPts val="18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average 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hours </a:t>
            </a:r>
            <a:r>
              <a:rPr sz="900" spc="-10" dirty="0">
                <a:latin typeface="Courier New"/>
                <a:cs typeface="Courier New"/>
              </a:rPr>
              <a:t>per day </a:t>
            </a:r>
            <a:r>
              <a:rPr sz="900" spc="-15" dirty="0">
                <a:latin typeface="Courier New"/>
                <a:cs typeface="Courier New"/>
              </a:rPr>
              <a:t>spent </a:t>
            </a:r>
            <a:r>
              <a:rPr sz="900" spc="-20" dirty="0">
                <a:latin typeface="Courier New"/>
                <a:cs typeface="Courier New"/>
              </a:rPr>
              <a:t>programming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by"</a:t>
            </a:r>
            <a:endParaRPr sz="9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180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student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count1 </a:t>
            </a:r>
            <a:r>
              <a:rPr sz="900" spc="-10" dirty="0">
                <a:latin typeface="Courier New"/>
                <a:cs typeface="Courier New"/>
              </a:rPr>
              <a:t>&lt;&lt;" 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</a:t>
            </a:r>
            <a:endParaRPr sz="900">
              <a:latin typeface="Courier New"/>
              <a:cs typeface="Courier New"/>
            </a:endParaRPr>
          </a:p>
          <a:p>
            <a:pPr marL="1083945">
              <a:lnSpc>
                <a:spcPct val="100000"/>
              </a:lnSpc>
              <a:spcBef>
                <a:spcPts val="180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4671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170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5" dirty="0">
                <a:latin typeface="Times New Roman"/>
                <a:cs typeface="Times New Roman"/>
              </a:rPr>
              <a:t>5.4 you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asked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modify </a:t>
            </a:r>
            <a:r>
              <a:rPr sz="1050" spc="-15" dirty="0">
                <a:latin typeface="Times New Roman"/>
                <a:cs typeface="Times New Roman"/>
              </a:rPr>
              <a:t>this program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make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10" dirty="0">
                <a:latin typeface="Times New Roman"/>
                <a:cs typeface="Times New Roman"/>
              </a:rPr>
              <a:t>more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flexible.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4399</Words>
  <Application>Microsoft Macintosh PowerPoint</Application>
  <PresentationFormat>Custom</PresentationFormat>
  <Paragraphs>838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Office Theme</vt:lpstr>
      <vt:lpstr>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</dc:title>
  <dc:creator>Chris</dc:creator>
  <cp:lastModifiedBy>Gang-Ryung Uh</cp:lastModifiedBy>
  <cp:revision>1</cp:revision>
  <dcterms:created xsi:type="dcterms:W3CDTF">2019-05-29T18:13:38Z</dcterms:created>
  <dcterms:modified xsi:type="dcterms:W3CDTF">2019-05-29T18:13:46Z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2019-05-29T00:00:00Z</vt:filetime>
  </property>
</Properties>
</file>