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png" ContentType="image/pn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8686800" cy="11315700"/>
  <p:notesSz cx="8686800" cy="11315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1510" y="3507867"/>
            <a:ext cx="7383780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03020" y="6336792"/>
            <a:ext cx="608076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00200" y="4572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143000"/>
                </a:moveTo>
                <a:lnTo>
                  <a:pt x="1447800" y="1143000"/>
                </a:lnTo>
                <a:lnTo>
                  <a:pt x="1447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34340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473702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0200" y="1765300"/>
            <a:ext cx="144780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340" y="2602611"/>
            <a:ext cx="7818120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53512" y="10523601"/>
            <a:ext cx="2779776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34340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254496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22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74546" y="4063619"/>
          <a:ext cx="6199505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140"/>
                <a:gridCol w="679449"/>
                <a:gridCol w="4400550"/>
              </a:tblGrid>
              <a:tr h="202771">
                <a:tc>
                  <a:txBody>
                    <a:bodyPr/>
                    <a:lstStyle/>
                    <a:p>
                      <a:pPr marL="25400">
                        <a:lnSpc>
                          <a:spcPts val="1495"/>
                        </a:lnSpc>
                      </a:pPr>
                      <a:r>
                        <a:rPr dirty="0" sz="1400" spc="-470">
                          <a:latin typeface="Arial"/>
                          <a:cs typeface="Arial"/>
                        </a:rPr>
                        <a:t>PURPOSE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introduce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concept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void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functions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(procedures)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12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75"/>
                        </a:lnSpc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work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void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functions </a:t>
                      </a:r>
                      <a:r>
                        <a:rPr dirty="0" sz="1100" spc="-114">
                          <a:latin typeface="Arial"/>
                          <a:cs typeface="Arial"/>
                        </a:rPr>
                        <a:t>(procedures)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100" spc="-130">
                          <a:latin typeface="Arial"/>
                          <a:cs typeface="Arial"/>
                        </a:rPr>
                        <a:t>have no</a:t>
                      </a:r>
                      <a:r>
                        <a:rPr dirty="0" sz="11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parameters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08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marR="12700">
                        <a:lnSpc>
                          <a:spcPts val="1310"/>
                        </a:lnSpc>
                        <a:spcBef>
                          <a:spcPts val="135"/>
                        </a:spcBef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introduce </a:t>
                      </a:r>
                      <a:r>
                        <a:rPr dirty="0" sz="1100" spc="-12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work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void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functions </a:t>
                      </a:r>
                      <a:r>
                        <a:rPr dirty="0" sz="1100" spc="-114">
                          <a:latin typeface="Arial"/>
                          <a:cs typeface="Arial"/>
                        </a:rPr>
                        <a:t>(procedures)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100" spc="-130">
                          <a:latin typeface="Arial"/>
                          <a:cs typeface="Arial"/>
                        </a:rPr>
                        <a:t>have pass </a:t>
                      </a:r>
                      <a:r>
                        <a:rPr dirty="0" sz="1100" spc="-140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value 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and  </a:t>
                      </a:r>
                      <a:r>
                        <a:rPr dirty="0" sz="1100" spc="-130">
                          <a:latin typeface="Arial"/>
                          <a:cs typeface="Arial"/>
                        </a:rPr>
                        <a:t>pass </a:t>
                      </a:r>
                      <a:r>
                        <a:rPr dirty="0" sz="1100" spc="-140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reference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parameters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933">
                <a:tc>
                  <a:txBody>
                    <a:bodyPr/>
                    <a:lstStyle/>
                    <a:p>
                      <a:pPr marL="25400">
                        <a:lnSpc>
                          <a:spcPts val="1505"/>
                        </a:lnSpc>
                      </a:pPr>
                      <a:r>
                        <a:rPr dirty="0" sz="1400" spc="-484">
                          <a:latin typeface="Arial"/>
                          <a:cs typeface="Arial"/>
                        </a:rPr>
                        <a:t>PROCEDURE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105">
                          <a:latin typeface="Arial"/>
                          <a:cs typeface="Arial"/>
                        </a:rPr>
                        <a:t>Students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should read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100" spc="-114">
                          <a:latin typeface="Arial"/>
                          <a:cs typeface="Arial"/>
                        </a:rPr>
                        <a:t>Reading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Assignment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before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coming 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127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70"/>
                        </a:lnSpc>
                      </a:pPr>
                      <a:r>
                        <a:rPr dirty="0" sz="1100" spc="-105">
                          <a:latin typeface="Arial"/>
                          <a:cs typeface="Arial"/>
                        </a:rPr>
                        <a:t>Students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should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complete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Writing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Assignment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before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coming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81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1240"/>
                        </a:lnSpc>
                        <a:spcBef>
                          <a:spcPts val="9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40"/>
                        </a:lnSpc>
                        <a:spcBef>
                          <a:spcPts val="90"/>
                        </a:spcBef>
                      </a:pPr>
                      <a:r>
                        <a:rPr dirty="0" sz="1100" spc="-8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 lab,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students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should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complete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labs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assigned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them </a:t>
                      </a:r>
                      <a:r>
                        <a:rPr dirty="0" sz="1100" spc="-125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their</a:t>
                      </a:r>
                      <a:r>
                        <a:rPr dirty="0" sz="11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instructor.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57200" y="1600200"/>
            <a:ext cx="8229600" cy="1651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01750">
              <a:lnSpc>
                <a:spcPts val="1230"/>
              </a:lnSpc>
              <a:tabLst>
                <a:tab pos="2157730" algn="l"/>
              </a:tabLst>
            </a:pPr>
            <a:r>
              <a:rPr dirty="0" sz="1400" spc="-40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35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dirty="0" sz="1400" spc="-58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9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6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0200" y="1765300"/>
            <a:ext cx="1447800" cy="1066800"/>
          </a:xfrm>
          <a:prstGeom prst="rect"/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278765">
              <a:lnSpc>
                <a:spcPts val="8400"/>
              </a:lnSpc>
            </a:pPr>
            <a:r>
              <a:rPr dirty="0" spc="-1614"/>
              <a:t>6.1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88335" y="1775206"/>
            <a:ext cx="4769485" cy="100711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1010"/>
              </a:spcBef>
            </a:pPr>
            <a:r>
              <a:rPr dirty="0" sz="3600" spc="-375">
                <a:latin typeface="Arial"/>
                <a:cs typeface="Arial"/>
              </a:rPr>
              <a:t>Introduction </a:t>
            </a:r>
            <a:r>
              <a:rPr dirty="0" sz="3600" spc="-335">
                <a:latin typeface="Arial"/>
                <a:cs typeface="Arial"/>
              </a:rPr>
              <a:t>to </a:t>
            </a:r>
            <a:r>
              <a:rPr dirty="0" sz="3600" spc="-575">
                <a:latin typeface="Arial"/>
                <a:cs typeface="Arial"/>
              </a:rPr>
              <a:t>Void </a:t>
            </a:r>
            <a:r>
              <a:rPr dirty="0" sz="3600" spc="-245">
                <a:latin typeface="Arial"/>
                <a:cs typeface="Arial"/>
              </a:rPr>
              <a:t>Functions  </a:t>
            </a:r>
            <a:r>
              <a:rPr dirty="0" sz="3600" spc="-240">
                <a:latin typeface="Arial"/>
                <a:cs typeface="Arial"/>
              </a:rPr>
              <a:t>(Procedures)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0537" y="5842126"/>
          <a:ext cx="4603750" cy="3480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535"/>
                <a:gridCol w="1256665"/>
                <a:gridCol w="811529"/>
                <a:gridCol w="548639"/>
                <a:gridCol w="502920"/>
              </a:tblGrid>
              <a:tr h="5199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dirty="0" sz="1000" spc="-75">
                          <a:latin typeface="Arial"/>
                          <a:cs typeface="Arial"/>
                        </a:rPr>
                        <a:t>Contents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000" spc="-65">
                          <a:latin typeface="Arial"/>
                          <a:cs typeface="Arial"/>
                        </a:rPr>
                        <a:t>Pre-requisites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 marR="88900">
                        <a:lnSpc>
                          <a:spcPct val="99600"/>
                        </a:lnSpc>
                        <a:spcBef>
                          <a:spcPts val="6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pp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completion  </a:t>
                      </a:r>
                      <a:r>
                        <a:rPr dirty="0" sz="1000" spc="-5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 marR="74930">
                        <a:lnSpc>
                          <a:spcPct val="100000"/>
                        </a:lnSpc>
                      </a:pPr>
                      <a:r>
                        <a:rPr dirty="0" sz="1000" spc="-130">
                          <a:latin typeface="Arial"/>
                          <a:cs typeface="Arial"/>
                        </a:rPr>
                        <a:t>Page 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nu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 marR="109855">
                        <a:lnSpc>
                          <a:spcPct val="99600"/>
                        </a:lnSpc>
                        <a:spcBef>
                          <a:spcPts val="6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Check  </a:t>
                      </a:r>
                      <a:r>
                        <a:rPr dirty="0" sz="1000" spc="-105">
                          <a:latin typeface="Arial"/>
                          <a:cs typeface="Arial"/>
                        </a:rPr>
                        <a:t>when  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done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0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000" spc="-110">
                          <a:latin typeface="Arial"/>
                          <a:cs typeface="Arial"/>
                        </a:rPr>
                        <a:t>Reading</a:t>
                      </a:r>
                      <a:r>
                        <a:rPr dirty="0" sz="1000" spc="-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76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10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Writing</a:t>
                      </a:r>
                      <a:r>
                        <a:rPr dirty="0" sz="1000" spc="-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95">
                          <a:latin typeface="Arial"/>
                          <a:cs typeface="Arial"/>
                        </a:rPr>
                        <a:t>Pre-lab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reading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83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45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175">
                          <a:latin typeface="Arial"/>
                          <a:cs typeface="Arial"/>
                        </a:rPr>
                        <a:t>LESSON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6.1A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25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6.1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80"/>
                        </a:lnSpc>
                      </a:pPr>
                      <a:r>
                        <a:rPr dirty="0" sz="1000" spc="-100">
                          <a:latin typeface="Arial"/>
                          <a:cs typeface="Arial"/>
                        </a:rPr>
                        <a:t>Functions </a:t>
                      </a:r>
                      <a:r>
                        <a:rPr dirty="0" sz="1000" spc="-80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0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0"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 spc="-95">
                          <a:latin typeface="Arial"/>
                          <a:cs typeface="Arial"/>
                        </a:rPr>
                        <a:t>Confident 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000" spc="-114">
                          <a:latin typeface="Arial"/>
                          <a:cs typeface="Arial"/>
                        </a:rPr>
                        <a:t>use 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the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ts val="1170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70"/>
                        </a:lnSpc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84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2144">
                <a:tc>
                  <a:txBody>
                    <a:bodyPr/>
                    <a:lstStyle/>
                    <a:p>
                      <a:pPr marL="30480">
                        <a:lnSpc>
                          <a:spcPts val="1165"/>
                        </a:lnSpc>
                      </a:pPr>
                      <a:r>
                        <a:rPr dirty="0" sz="1000" spc="-35">
                          <a:latin typeface="Arial"/>
                          <a:cs typeface="Arial"/>
                        </a:rPr>
                        <a:t>Parameters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dirty="0" sz="1000" spc="-85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structures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251">
                <a:tc>
                  <a:txBody>
                    <a:bodyPr/>
                    <a:lstStyle/>
                    <a:p>
                      <a:pPr marL="30480">
                        <a:lnSpc>
                          <a:spcPts val="1195"/>
                        </a:lnSpc>
                        <a:spcBef>
                          <a:spcPts val="4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6.2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dirty="0" sz="1000" spc="-80">
                          <a:latin typeface="Arial"/>
                          <a:cs typeface="Arial"/>
                        </a:rPr>
                        <a:t>Introduction 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000" spc="-145">
                          <a:latin typeface="Arial"/>
                          <a:cs typeface="Arial"/>
                        </a:rPr>
                        <a:t>Pass by </a:t>
                      </a:r>
                      <a:r>
                        <a:rPr dirty="0" sz="1000" spc="-50">
                          <a:latin typeface="Arial"/>
                          <a:cs typeface="Arial"/>
                        </a:rPr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Basic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understanding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ts val="1170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70"/>
                        </a:lnSpc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84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28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pass </a:t>
                      </a:r>
                      <a:r>
                        <a:rPr dirty="0" sz="1000" spc="-130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10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value.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45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75">
                          <a:latin typeface="Arial"/>
                          <a:cs typeface="Arial"/>
                        </a:rPr>
                        <a:t>LESSON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6.1B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8108">
                <a:tc>
                  <a:txBody>
                    <a:bodyPr/>
                    <a:lstStyle/>
                    <a:p>
                      <a:pPr marL="3048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6.3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dirty="0" sz="1000" spc="-80">
                          <a:latin typeface="Arial"/>
                          <a:cs typeface="Arial"/>
                        </a:rPr>
                        <a:t>Introduction 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000" spc="-145">
                          <a:latin typeface="Arial"/>
                          <a:cs typeface="Arial"/>
                        </a:rPr>
                        <a:t>Pass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by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Basic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understanding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ts val="1170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70"/>
                        </a:lnSpc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86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3668">
                <a:tc>
                  <a:txBody>
                    <a:bodyPr/>
                    <a:lstStyle/>
                    <a:p>
                      <a:pPr marL="30480">
                        <a:lnSpc>
                          <a:spcPts val="1165"/>
                        </a:lnSpc>
                      </a:pPr>
                      <a:r>
                        <a:rPr dirty="0" sz="1000" spc="-35">
                          <a:latin typeface="Arial"/>
                          <a:cs typeface="Arial"/>
                        </a:rPr>
                        <a:t>Reference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pass </a:t>
                      </a:r>
                      <a:r>
                        <a:rPr dirty="0" sz="1000" spc="-130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reference.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8489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6.4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dirty="0" sz="1000" spc="-95">
                          <a:latin typeface="Arial"/>
                          <a:cs typeface="Arial"/>
                        </a:rPr>
                        <a:t>Student </a:t>
                      </a:r>
                      <a:r>
                        <a:rPr dirty="0" sz="1000" spc="-110">
                          <a:latin typeface="Arial"/>
                          <a:cs typeface="Arial"/>
                        </a:rPr>
                        <a:t>Generated</a:t>
                      </a:r>
                      <a:r>
                        <a:rPr dirty="0" sz="10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65"/>
                        </a:lnSpc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Basic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understanding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ts val="1165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65"/>
                        </a:lnSpc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89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5975">
                <a:tc>
                  <a:txBody>
                    <a:bodyPr/>
                    <a:lstStyle/>
                    <a:p>
                      <a:pPr marL="30480">
                        <a:lnSpc>
                          <a:spcPts val="1160"/>
                        </a:lnSpc>
                      </a:pPr>
                      <a:r>
                        <a:rPr dirty="0" sz="1000" spc="-35">
                          <a:latin typeface="Arial"/>
                          <a:cs typeface="Arial"/>
                        </a:rPr>
                        <a:t>Assignments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33350">
                        <a:lnSpc>
                          <a:spcPts val="1120"/>
                        </a:lnSpc>
                        <a:spcBef>
                          <a:spcPts val="65"/>
                        </a:spcBef>
                      </a:pPr>
                      <a:r>
                        <a:rPr dirty="0" sz="1000" spc="-114">
                          <a:latin typeface="Arial"/>
                          <a:cs typeface="Arial"/>
                        </a:rPr>
                        <a:t>pass </a:t>
                      </a:r>
                      <a:r>
                        <a:rPr dirty="0" sz="1000" spc="-145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reference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and 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value.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675626" y="10034727"/>
            <a:ext cx="12318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20">
                <a:latin typeface="Arial"/>
                <a:cs typeface="Arial"/>
              </a:rPr>
              <a:t>75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68211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81200" y="2374264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 h="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81200" y="8043544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 h="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81200" y="9561194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 h="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59153" y="455294"/>
            <a:ext cx="3515360" cy="117983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  <a:tabLst>
                <a:tab pos="316865" algn="l"/>
              </a:tabLst>
            </a:pPr>
            <a:r>
              <a:rPr dirty="0" sz="900" spc="-110">
                <a:latin typeface="Arial"/>
                <a:cs typeface="Arial"/>
              </a:rPr>
              <a:t>84	</a:t>
            </a: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6.1 </a:t>
            </a:r>
            <a:r>
              <a:rPr dirty="0" sz="950" spc="20">
                <a:latin typeface="Times New Roman"/>
                <a:cs typeface="Times New Roman"/>
              </a:rPr>
              <a:t>Introduction </a:t>
            </a:r>
            <a:r>
              <a:rPr dirty="0" sz="950" spc="5">
                <a:latin typeface="Times New Roman"/>
                <a:cs typeface="Times New Roman"/>
              </a:rPr>
              <a:t>to </a:t>
            </a:r>
            <a:r>
              <a:rPr dirty="0" sz="950" spc="-45">
                <a:latin typeface="Times New Roman"/>
                <a:cs typeface="Times New Roman"/>
              </a:rPr>
              <a:t>Void </a:t>
            </a:r>
            <a:r>
              <a:rPr dirty="0" sz="950" spc="-10">
                <a:latin typeface="Times New Roman"/>
                <a:cs typeface="Times New Roman"/>
              </a:rPr>
              <a:t>Functions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20">
                <a:latin typeface="Times New Roman"/>
                <a:cs typeface="Times New Roman"/>
              </a:rPr>
              <a:t>(Procedures)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405">
                <a:latin typeface="Arial"/>
                <a:cs typeface="Arial"/>
              </a:rPr>
              <a:t>L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O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 spc="-330">
                <a:latin typeface="Arial"/>
                <a:cs typeface="Arial"/>
              </a:rPr>
              <a:t>6 </a:t>
            </a:r>
            <a:r>
              <a:rPr dirty="0" sz="1400" spc="-195">
                <a:latin typeface="Arial"/>
                <a:cs typeface="Arial"/>
              </a:rPr>
              <a:t>. </a:t>
            </a:r>
            <a:r>
              <a:rPr dirty="0" sz="1400" spc="-330">
                <a:latin typeface="Arial"/>
                <a:cs typeface="Arial"/>
              </a:rPr>
              <a:t>1</a:t>
            </a:r>
            <a:r>
              <a:rPr dirty="0" sz="1400" spc="-285">
                <a:latin typeface="Arial"/>
                <a:cs typeface="Arial"/>
              </a:rPr>
              <a:t> </a:t>
            </a:r>
            <a:r>
              <a:rPr dirty="0" sz="1400" spc="-47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8754" y="1689932"/>
            <a:ext cx="5577205" cy="202120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88620">
              <a:lnSpc>
                <a:spcPct val="100000"/>
              </a:lnSpc>
              <a:spcBef>
                <a:spcPts val="795"/>
              </a:spcBef>
              <a:tabLst>
                <a:tab pos="1003300" algn="l"/>
              </a:tabLst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6.1	</a:t>
            </a:r>
            <a:r>
              <a:rPr dirty="0" sz="1200" spc="-85">
                <a:latin typeface="Arial"/>
                <a:cs typeface="Arial"/>
              </a:rPr>
              <a:t>Functions </a:t>
            </a:r>
            <a:r>
              <a:rPr dirty="0" sz="1200" spc="-55">
                <a:latin typeface="Arial"/>
                <a:cs typeface="Arial"/>
              </a:rPr>
              <a:t>with </a:t>
            </a:r>
            <a:r>
              <a:rPr dirty="0" sz="1200" spc="-160">
                <a:latin typeface="Arial"/>
                <a:cs typeface="Arial"/>
              </a:rPr>
              <a:t>No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100">
                <a:latin typeface="Arial"/>
                <a:cs typeface="Arial"/>
              </a:rPr>
              <a:t>Parameters</a:t>
            </a:r>
            <a:endParaRPr sz="12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615"/>
              </a:spcBef>
            </a:pPr>
            <a:r>
              <a:rPr dirty="0" sz="1050" spc="-30">
                <a:latin typeface="Times New Roman"/>
                <a:cs typeface="Times New Roman"/>
              </a:rPr>
              <a:t>Retrieve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900" spc="-20">
                <a:latin typeface="Courier New"/>
                <a:cs typeface="Courier New"/>
              </a:rPr>
              <a:t>proverb.cpp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-25">
                <a:latin typeface="Times New Roman"/>
                <a:cs typeface="Times New Roman"/>
              </a:rPr>
              <a:t>Lab </a:t>
            </a:r>
            <a:r>
              <a:rPr dirty="0" sz="1050" spc="-35">
                <a:latin typeface="Times New Roman"/>
                <a:cs typeface="Times New Roman"/>
              </a:rPr>
              <a:t>6.1 </a:t>
            </a:r>
            <a:r>
              <a:rPr dirty="0" sz="1050" spc="-30">
                <a:latin typeface="Times New Roman"/>
                <a:cs typeface="Times New Roman"/>
              </a:rPr>
              <a:t>folder.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as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prints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1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proverb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"Now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time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for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all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good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men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to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come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to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aid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their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party"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// in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20">
                <a:latin typeface="Courier New"/>
                <a:cs typeface="Courier New"/>
              </a:rPr>
              <a:t>function (procedure) called writeProverb that </a:t>
            </a:r>
            <a:r>
              <a:rPr dirty="0" sz="900" spc="-15">
                <a:latin typeface="Courier New"/>
                <a:cs typeface="Courier New"/>
              </a:rPr>
              <a:t>is </a:t>
            </a:r>
            <a:r>
              <a:rPr dirty="0" sz="900" spc="-20">
                <a:latin typeface="Courier New"/>
                <a:cs typeface="Courier New"/>
              </a:rPr>
              <a:t>called </a:t>
            </a:r>
            <a:r>
              <a:rPr dirty="0" sz="900" spc="-15">
                <a:latin typeface="Courier New"/>
                <a:cs typeface="Courier New"/>
              </a:rPr>
              <a:t>by the </a:t>
            </a:r>
            <a:r>
              <a:rPr dirty="0" sz="900" spc="-20">
                <a:latin typeface="Courier New"/>
                <a:cs typeface="Courier New"/>
              </a:rPr>
              <a:t>main</a:t>
            </a:r>
            <a:r>
              <a:rPr dirty="0" sz="900" spc="-3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5" b="1">
                <a:latin typeface="Courier New"/>
                <a:cs typeface="Courier New"/>
              </a:rPr>
              <a:t>//PLACE YOUR NAME</a:t>
            </a:r>
            <a:r>
              <a:rPr dirty="0" sz="900" spc="35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218940">
              <a:lnSpc>
                <a:spcPct val="121400"/>
              </a:lnSpc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8754" y="4043298"/>
            <a:ext cx="5024120" cy="16471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writeProverb(); </a:t>
            </a:r>
            <a:r>
              <a:rPr dirty="0" sz="900" spc="-15">
                <a:latin typeface="Courier New"/>
                <a:cs typeface="Courier New"/>
              </a:rPr>
              <a:t>//This </a:t>
            </a:r>
            <a:r>
              <a:rPr dirty="0" sz="900" spc="-10">
                <a:latin typeface="Courier New"/>
                <a:cs typeface="Courier New"/>
              </a:rPr>
              <a:t>is the </a:t>
            </a:r>
            <a:r>
              <a:rPr dirty="0" sz="900" spc="-15">
                <a:latin typeface="Courier New"/>
                <a:cs typeface="Courier New"/>
              </a:rPr>
              <a:t>prototype </a:t>
            </a:r>
            <a:r>
              <a:rPr dirty="0" sz="900" spc="-10">
                <a:latin typeface="Courier New"/>
                <a:cs typeface="Courier New"/>
              </a:rPr>
              <a:t>for the </a:t>
            </a:r>
            <a:r>
              <a:rPr dirty="0" sz="900" spc="-15">
                <a:latin typeface="Courier New"/>
                <a:cs typeface="Courier New"/>
              </a:rPr>
              <a:t>writeProverb</a:t>
            </a:r>
            <a:r>
              <a:rPr dirty="0" sz="900" spc="-2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the </a:t>
            </a:r>
            <a:r>
              <a:rPr dirty="0" sz="900" b="1">
                <a:latin typeface="Courier New"/>
                <a:cs typeface="Courier New"/>
              </a:rPr>
              <a:t>code </a:t>
            </a:r>
            <a:r>
              <a:rPr dirty="0" sz="900" spc="5" b="1">
                <a:latin typeface="Courier New"/>
                <a:cs typeface="Courier New"/>
              </a:rPr>
              <a:t>to call the writeProverb</a:t>
            </a:r>
            <a:r>
              <a:rPr dirty="0" sz="900" spc="10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8754" y="5829172"/>
            <a:ext cx="4900930" cy="134747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278765" algn="l"/>
              </a:tabLst>
            </a:pPr>
            <a:r>
              <a:rPr dirty="0" sz="900" spc="-10">
                <a:latin typeface="Courier New"/>
                <a:cs typeface="Courier New"/>
              </a:rPr>
              <a:t>//	</a:t>
            </a:r>
            <a:r>
              <a:rPr dirty="0" sz="900" spc="-20">
                <a:latin typeface="Courier New"/>
                <a:cs typeface="Courier New"/>
              </a:rPr>
              <a:t>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2210435" algn="l"/>
              </a:tabLst>
            </a:pPr>
            <a:r>
              <a:rPr dirty="0" sz="900" spc="-10">
                <a:latin typeface="Courier New"/>
                <a:cs typeface="Courier New"/>
              </a:rPr>
              <a:t>//	</a:t>
            </a:r>
            <a:r>
              <a:rPr dirty="0" sz="900" spc="-20">
                <a:latin typeface="Courier New"/>
                <a:cs typeface="Courier New"/>
              </a:rPr>
              <a:t>writeProverb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25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  <a:tab pos="1003300" algn="l"/>
              </a:tabLst>
            </a:pPr>
            <a:r>
              <a:rPr dirty="0" sz="900" spc="-10">
                <a:latin typeface="Courier New"/>
                <a:cs typeface="Courier New"/>
              </a:rPr>
              <a:t>//	</a:t>
            </a:r>
            <a:r>
              <a:rPr dirty="0" sz="900" spc="-15">
                <a:latin typeface="Courier New"/>
                <a:cs typeface="Courier New"/>
              </a:rPr>
              <a:t>task:	This function prints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proverb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342900" algn="l"/>
              </a:tabLst>
            </a:pPr>
            <a:r>
              <a:rPr dirty="0" sz="900" spc="-10">
                <a:latin typeface="Courier New"/>
                <a:cs typeface="Courier New"/>
              </a:rPr>
              <a:t>//	</a:t>
            </a:r>
            <a:r>
              <a:rPr dirty="0" sz="900" spc="-15">
                <a:latin typeface="Courier New"/>
                <a:cs typeface="Courier New"/>
              </a:rPr>
              <a:t>data </a:t>
            </a:r>
            <a:r>
              <a:rPr dirty="0" sz="900" spc="-10">
                <a:latin typeface="Courier New"/>
                <a:cs typeface="Courier New"/>
              </a:rPr>
              <a:t>in:</a:t>
            </a:r>
            <a:r>
              <a:rPr dirty="0" sz="900" spc="4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none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</a:tabLst>
            </a:pPr>
            <a:r>
              <a:rPr dirty="0" sz="900" spc="-10">
                <a:latin typeface="Courier New"/>
                <a:cs typeface="Courier New"/>
              </a:rPr>
              <a:t>//	</a:t>
            </a:r>
            <a:r>
              <a:rPr dirty="0" sz="900" spc="-15">
                <a:latin typeface="Courier New"/>
                <a:cs typeface="Courier New"/>
              </a:rPr>
              <a:t>data out: </a:t>
            </a:r>
            <a:r>
              <a:rPr dirty="0" sz="900" spc="-10">
                <a:latin typeface="Courier New"/>
                <a:cs typeface="Courier New"/>
              </a:rPr>
              <a:t>no </a:t>
            </a:r>
            <a:r>
              <a:rPr dirty="0" sz="900" spc="-15">
                <a:latin typeface="Courier New"/>
                <a:cs typeface="Courier New"/>
              </a:rPr>
              <a:t>actual parameter</a:t>
            </a:r>
            <a:r>
              <a:rPr dirty="0" sz="900" spc="-1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altered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9461" y="7013829"/>
            <a:ext cx="4566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8754" y="7477125"/>
            <a:ext cx="5560060" cy="243078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5" b="1">
                <a:latin typeface="Courier New"/>
                <a:cs typeface="Courier New"/>
              </a:rPr>
              <a:t>// Fill in the function heading and the body of the function that will</a:t>
            </a:r>
            <a:r>
              <a:rPr dirty="0" sz="900" spc="170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print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latin typeface="Courier New"/>
                <a:cs typeface="Courier New"/>
              </a:rPr>
              <a:t>// to the screen the proverb listed in the comments at the beginning of</a:t>
            </a:r>
            <a:r>
              <a:rPr dirty="0" sz="900" spc="18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5" b="1">
                <a:latin typeface="Courier New"/>
                <a:cs typeface="Courier New"/>
              </a:rPr>
              <a:t>//</a:t>
            </a:r>
            <a:r>
              <a:rPr dirty="0" sz="900" spc="1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program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31900" marR="83820" indent="-228600">
              <a:lnSpc>
                <a:spcPct val="103299"/>
              </a:lnSpc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40">
                <a:latin typeface="Times New Roman"/>
                <a:cs typeface="Times New Roman"/>
              </a:rPr>
              <a:t>Fill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15">
                <a:latin typeface="Times New Roman"/>
                <a:cs typeface="Times New Roman"/>
              </a:rPr>
              <a:t>code </a:t>
            </a:r>
            <a:r>
              <a:rPr dirty="0" sz="900" spc="15">
                <a:latin typeface="Times New Roman"/>
                <a:cs typeface="Times New Roman"/>
              </a:rPr>
              <a:t>(places </a:t>
            </a:r>
            <a:r>
              <a:rPr dirty="0" sz="900" spc="-20">
                <a:latin typeface="Times New Roman"/>
                <a:cs typeface="Times New Roman"/>
              </a:rPr>
              <a:t>in </a:t>
            </a:r>
            <a:r>
              <a:rPr dirty="0" sz="900" spc="-15">
                <a:latin typeface="Times New Roman"/>
                <a:cs typeface="Times New Roman"/>
              </a:rPr>
              <a:t>bold)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5">
                <a:latin typeface="Times New Roman"/>
                <a:cs typeface="Times New Roman"/>
              </a:rPr>
              <a:t>print </a:t>
            </a:r>
            <a:r>
              <a:rPr dirty="0" sz="1050">
                <a:latin typeface="Times New Roman"/>
                <a:cs typeface="Times New Roman"/>
              </a:rPr>
              <a:t>out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5">
                <a:latin typeface="Times New Roman"/>
                <a:cs typeface="Times New Roman"/>
              </a:rPr>
              <a:t>proverb </a:t>
            </a:r>
            <a:r>
              <a:rPr dirty="0" sz="1050" spc="-25">
                <a:latin typeface="Times New Roman"/>
                <a:cs typeface="Times New Roman"/>
              </a:rPr>
              <a:t>listed 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comments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beginning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program.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1050" spc="-5">
                <a:latin typeface="Times New Roman"/>
                <a:cs typeface="Times New Roman"/>
              </a:rPr>
              <a:t>proverb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0">
                <a:latin typeface="Times New Roman"/>
                <a:cs typeface="Times New Roman"/>
              </a:rPr>
              <a:t>be printed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called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10">
                <a:latin typeface="Times New Roman"/>
                <a:cs typeface="Times New Roman"/>
              </a:rPr>
              <a:t>func-  </a:t>
            </a:r>
            <a:r>
              <a:rPr dirty="0" sz="1050" spc="25">
                <a:latin typeface="Times New Roman"/>
                <a:cs typeface="Times New Roman"/>
              </a:rPr>
              <a:t>tion.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388620">
              <a:lnSpc>
                <a:spcPct val="100000"/>
              </a:lnSpc>
              <a:tabLst>
                <a:tab pos="1003300" algn="l"/>
              </a:tabLst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6.2	</a:t>
            </a:r>
            <a:r>
              <a:rPr dirty="0" sz="1200" spc="-60">
                <a:latin typeface="Arial"/>
                <a:cs typeface="Arial"/>
              </a:rPr>
              <a:t>Introduction </a:t>
            </a:r>
            <a:r>
              <a:rPr dirty="0" sz="1200" spc="-45">
                <a:latin typeface="Arial"/>
                <a:cs typeface="Arial"/>
              </a:rPr>
              <a:t>to </a:t>
            </a:r>
            <a:r>
              <a:rPr dirty="0" sz="1200" spc="-140">
                <a:latin typeface="Arial"/>
                <a:cs typeface="Arial"/>
              </a:rPr>
              <a:t>Pass </a:t>
            </a:r>
            <a:r>
              <a:rPr dirty="0" sz="1200" spc="-150">
                <a:latin typeface="Arial"/>
                <a:cs typeface="Arial"/>
              </a:rPr>
              <a:t>by</a:t>
            </a:r>
            <a:r>
              <a:rPr dirty="0" sz="1200" spc="-125">
                <a:latin typeface="Arial"/>
                <a:cs typeface="Arial"/>
              </a:rPr>
              <a:t> Value</a:t>
            </a:r>
            <a:endParaRPr sz="12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615"/>
              </a:spcBef>
            </a:pPr>
            <a:r>
              <a:rPr dirty="0" sz="1050" spc="-40">
                <a:latin typeface="Times New Roman"/>
                <a:cs typeface="Times New Roman"/>
              </a:rPr>
              <a:t>Retrieve </a:t>
            </a:r>
            <a:r>
              <a:rPr dirty="0" sz="1050" spc="-30">
                <a:latin typeface="Times New Roman"/>
                <a:cs typeface="Times New Roman"/>
              </a:rPr>
              <a:t>program </a:t>
            </a:r>
            <a:r>
              <a:rPr dirty="0" sz="900" spc="-25">
                <a:latin typeface="Courier New"/>
                <a:cs typeface="Courier New"/>
              </a:rPr>
              <a:t>newproverb.cpp </a:t>
            </a:r>
            <a:r>
              <a:rPr dirty="0" sz="1050" spc="-15">
                <a:latin typeface="Times New Roman"/>
                <a:cs typeface="Times New Roman"/>
              </a:rPr>
              <a:t>from the </a:t>
            </a:r>
            <a:r>
              <a:rPr dirty="0" sz="1050" spc="-35">
                <a:latin typeface="Times New Roman"/>
                <a:cs typeface="Times New Roman"/>
              </a:rPr>
              <a:t>Lab </a:t>
            </a:r>
            <a:r>
              <a:rPr dirty="0" sz="1050" spc="-45">
                <a:latin typeface="Times New Roman"/>
                <a:cs typeface="Times New Roman"/>
              </a:rPr>
              <a:t>6.1 </a:t>
            </a:r>
            <a:r>
              <a:rPr dirty="0" sz="1050" spc="-40">
                <a:latin typeface="Times New Roman"/>
                <a:cs typeface="Times New Roman"/>
              </a:rPr>
              <a:t>folder.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code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40">
                <a:latin typeface="Times New Roman"/>
                <a:cs typeface="Times New Roman"/>
              </a:rPr>
              <a:t>as</a:t>
            </a:r>
            <a:r>
              <a:rPr dirty="0" sz="1050" spc="15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will allow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user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input from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3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keyboard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whether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last word </a:t>
            </a:r>
            <a:r>
              <a:rPr dirty="0" sz="900" spc="-10">
                <a:latin typeface="Courier New"/>
                <a:cs typeface="Courier New"/>
              </a:rPr>
              <a:t>to the </a:t>
            </a:r>
            <a:r>
              <a:rPr dirty="0" sz="900" spc="-15">
                <a:latin typeface="Courier New"/>
                <a:cs typeface="Courier New"/>
              </a:rPr>
              <a:t>following proverb should </a:t>
            </a:r>
            <a:r>
              <a:rPr dirty="0" sz="900" spc="-10">
                <a:latin typeface="Courier New"/>
                <a:cs typeface="Courier New"/>
              </a:rPr>
              <a:t>be </a:t>
            </a:r>
            <a:r>
              <a:rPr dirty="0" sz="900" spc="-15">
                <a:latin typeface="Courier New"/>
                <a:cs typeface="Courier New"/>
              </a:rPr>
              <a:t>party </a:t>
            </a:r>
            <a:r>
              <a:rPr dirty="0" sz="900" spc="-10">
                <a:latin typeface="Courier New"/>
                <a:cs typeface="Courier New"/>
              </a:rPr>
              <a:t>or</a:t>
            </a:r>
            <a:r>
              <a:rPr dirty="0" sz="900" spc="-3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country: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7354" y="1093977"/>
            <a:ext cx="5575300" cy="1659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45085">
              <a:lnSpc>
                <a:spcPct val="100000"/>
              </a:lnSpc>
              <a:spcBef>
                <a:spcPts val="95"/>
              </a:spcBef>
              <a:tabLst>
                <a:tab pos="749300" algn="l"/>
              </a:tabLst>
            </a:pPr>
            <a:r>
              <a:rPr dirty="0" sz="950" spc="-45">
                <a:latin typeface="Times New Roman"/>
                <a:cs typeface="Times New Roman"/>
              </a:rPr>
              <a:t>L</a:t>
            </a:r>
            <a:r>
              <a:rPr dirty="0" sz="950" spc="-25">
                <a:latin typeface="Times New Roman"/>
                <a:cs typeface="Times New Roman"/>
              </a:rPr>
              <a:t>ess</a:t>
            </a:r>
            <a:r>
              <a:rPr dirty="0" sz="950">
                <a:latin typeface="Times New Roman"/>
                <a:cs typeface="Times New Roman"/>
              </a:rPr>
              <a:t>o</a:t>
            </a:r>
            <a:r>
              <a:rPr dirty="0" sz="950" spc="5">
                <a:latin typeface="Times New Roman"/>
                <a:cs typeface="Times New Roman"/>
              </a:rPr>
              <a:t>n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0">
                <a:latin typeface="Times New Roman"/>
                <a:cs typeface="Times New Roman"/>
              </a:rPr>
              <a:t> </a:t>
            </a:r>
            <a:r>
              <a:rPr dirty="0" sz="950" spc="-25">
                <a:latin typeface="Times New Roman"/>
                <a:cs typeface="Times New Roman"/>
              </a:rPr>
              <a:t>6</a:t>
            </a:r>
            <a:r>
              <a:rPr dirty="0" sz="950" spc="-30">
                <a:latin typeface="Times New Roman"/>
                <a:cs typeface="Times New Roman"/>
              </a:rPr>
              <a:t>.</a:t>
            </a:r>
            <a:r>
              <a:rPr dirty="0" sz="950" spc="-15">
                <a:latin typeface="Times New Roman"/>
                <a:cs typeface="Times New Roman"/>
              </a:rPr>
              <a:t>1</a:t>
            </a:r>
            <a:r>
              <a:rPr dirty="0" sz="950" spc="-45">
                <a:latin typeface="Times New Roman"/>
                <a:cs typeface="Times New Roman"/>
              </a:rPr>
              <a:t>A</a:t>
            </a:r>
            <a:r>
              <a:rPr dirty="0" sz="950">
                <a:latin typeface="Times New Roman"/>
                <a:cs typeface="Times New Roman"/>
              </a:rPr>
              <a:t>	</a:t>
            </a:r>
            <a:r>
              <a:rPr dirty="0" sz="900" spc="-120">
                <a:latin typeface="Arial"/>
                <a:cs typeface="Arial"/>
              </a:rPr>
              <a:t>85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44770" algn="l"/>
              </a:tabLst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"Now </a:t>
            </a:r>
            <a:r>
              <a:rPr dirty="0" sz="900" spc="-10">
                <a:latin typeface="Courier New"/>
                <a:cs typeface="Courier New"/>
              </a:rPr>
              <a:t>is the </a:t>
            </a:r>
            <a:r>
              <a:rPr dirty="0" sz="900" spc="-15">
                <a:latin typeface="Courier New"/>
                <a:cs typeface="Courier New"/>
              </a:rPr>
              <a:t>time </a:t>
            </a:r>
            <a:r>
              <a:rPr dirty="0" sz="900" spc="-10">
                <a:latin typeface="Courier New"/>
                <a:cs typeface="Courier New"/>
              </a:rPr>
              <a:t>for all </a:t>
            </a:r>
            <a:r>
              <a:rPr dirty="0" sz="900" spc="-15">
                <a:latin typeface="Courier New"/>
                <a:cs typeface="Courier New"/>
              </a:rPr>
              <a:t>good </a:t>
            </a:r>
            <a:r>
              <a:rPr dirty="0" sz="900" spc="-10">
                <a:latin typeface="Courier New"/>
                <a:cs typeface="Courier New"/>
              </a:rPr>
              <a:t>men to </a:t>
            </a:r>
            <a:r>
              <a:rPr dirty="0" sz="900" spc="-15">
                <a:latin typeface="Courier New"/>
                <a:cs typeface="Courier New"/>
              </a:rPr>
              <a:t>come </a:t>
            </a:r>
            <a:r>
              <a:rPr dirty="0" sz="900" spc="-10">
                <a:latin typeface="Courier New"/>
                <a:cs typeface="Courier New"/>
              </a:rPr>
              <a:t>to the aid</a:t>
            </a:r>
            <a:r>
              <a:rPr dirty="0" sz="900" spc="-31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their</a:t>
            </a:r>
            <a:r>
              <a:rPr dirty="0" u="sng" sz="900" spc="-1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20">
                <a:latin typeface="Courier New"/>
                <a:cs typeface="Courier New"/>
              </a:rPr>
              <a:t>//</a:t>
            </a:r>
            <a:r>
              <a:rPr dirty="0" sz="900" spc="-65">
                <a:latin typeface="Courier New"/>
                <a:cs typeface="Courier New"/>
              </a:rPr>
              <a:t> </a:t>
            </a:r>
            <a:r>
              <a:rPr dirty="0" sz="900" spc="-30">
                <a:latin typeface="Courier New"/>
                <a:cs typeface="Courier New"/>
              </a:rPr>
              <a:t>Inputting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1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30">
                <a:latin typeface="Courier New"/>
                <a:cs typeface="Courier New"/>
              </a:rPr>
              <a:t>will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use</a:t>
            </a:r>
            <a:r>
              <a:rPr dirty="0" sz="900" spc="-65">
                <a:latin typeface="Courier New"/>
                <a:cs typeface="Courier New"/>
              </a:rPr>
              <a:t> </a:t>
            </a:r>
            <a:r>
              <a:rPr dirty="0" sz="900" spc="-30">
                <a:latin typeface="Courier New"/>
                <a:cs typeface="Courier New"/>
              </a:rPr>
              <a:t>the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30">
                <a:latin typeface="Courier New"/>
                <a:cs typeface="Courier New"/>
              </a:rPr>
              <a:t>word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30">
                <a:latin typeface="Courier New"/>
                <a:cs typeface="Courier New"/>
              </a:rPr>
              <a:t>party.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Any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30">
                <a:latin typeface="Courier New"/>
                <a:cs typeface="Courier New"/>
              </a:rPr>
              <a:t>other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30">
                <a:latin typeface="Courier New"/>
                <a:cs typeface="Courier New"/>
              </a:rPr>
              <a:t>number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will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30">
                <a:latin typeface="Courier New"/>
                <a:cs typeface="Courier New"/>
              </a:rPr>
              <a:t>use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the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30">
                <a:latin typeface="Courier New"/>
                <a:cs typeface="Courier New"/>
              </a:rPr>
              <a:t>word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30">
                <a:latin typeface="Courier New"/>
                <a:cs typeface="Courier New"/>
              </a:rPr>
              <a:t>country.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PLACE YOUR </a:t>
            </a:r>
            <a:r>
              <a:rPr dirty="0" sz="900" b="1">
                <a:latin typeface="Courier New"/>
                <a:cs typeface="Courier New"/>
              </a:rPr>
              <a:t>NAME</a:t>
            </a:r>
            <a:r>
              <a:rPr dirty="0" sz="900" spc="50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4217670">
              <a:lnSpc>
                <a:spcPct val="120600"/>
              </a:lnSpc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 &lt;string&gt;  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7354" y="3247390"/>
            <a:ext cx="5353050" cy="34690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 b="1">
                <a:latin typeface="Courier New"/>
                <a:cs typeface="Courier New"/>
              </a:rPr>
              <a:t>// Fill in the prototype of the function</a:t>
            </a:r>
            <a:r>
              <a:rPr dirty="0" sz="900" spc="9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writeProverb.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int main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wordCode;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"Given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phrase:"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"Now </a:t>
            </a:r>
            <a:r>
              <a:rPr dirty="0" sz="900" spc="-10">
                <a:latin typeface="Courier New"/>
                <a:cs typeface="Courier New"/>
              </a:rPr>
              <a:t>is the </a:t>
            </a:r>
            <a:r>
              <a:rPr dirty="0" sz="900" spc="-15">
                <a:latin typeface="Courier New"/>
                <a:cs typeface="Courier New"/>
              </a:rPr>
              <a:t>time </a:t>
            </a:r>
            <a:r>
              <a:rPr dirty="0" sz="900" spc="-10">
                <a:latin typeface="Courier New"/>
                <a:cs typeface="Courier New"/>
              </a:rPr>
              <a:t>for all </a:t>
            </a:r>
            <a:r>
              <a:rPr dirty="0" sz="900" spc="-15">
                <a:latin typeface="Courier New"/>
                <a:cs typeface="Courier New"/>
              </a:rPr>
              <a:t>good </a:t>
            </a:r>
            <a:r>
              <a:rPr dirty="0" sz="900" spc="-10">
                <a:latin typeface="Courier New"/>
                <a:cs typeface="Courier New"/>
              </a:rPr>
              <a:t>men to come to the aid of </a:t>
            </a:r>
            <a:r>
              <a:rPr dirty="0" sz="900" spc="-15">
                <a:latin typeface="Courier New"/>
                <a:cs typeface="Courier New"/>
              </a:rPr>
              <a:t>their</a:t>
            </a:r>
            <a:r>
              <a:rPr dirty="0" u="sng" sz="900" spc="434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75184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cout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"Input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1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if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you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want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sentence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to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be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finished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with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party"</a:t>
            </a:r>
            <a:endParaRPr sz="900">
              <a:latin typeface="Courier New"/>
              <a:cs typeface="Courier New"/>
            </a:endParaRPr>
          </a:p>
          <a:p>
            <a:pPr marL="750570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 marR="791210">
              <a:lnSpc>
                <a:spcPts val="1310"/>
              </a:lnSpc>
              <a:spcBef>
                <a:spcPts val="65"/>
              </a:spcBef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"Input </a:t>
            </a:r>
            <a:r>
              <a:rPr dirty="0" sz="900" spc="-10">
                <a:latin typeface="Courier New"/>
                <a:cs typeface="Courier New"/>
              </a:rPr>
              <a:t>any </a:t>
            </a:r>
            <a:r>
              <a:rPr dirty="0" sz="900" spc="-15">
                <a:latin typeface="Courier New"/>
                <a:cs typeface="Courier New"/>
              </a:rPr>
              <a:t>other number </a:t>
            </a:r>
            <a:r>
              <a:rPr dirty="0" sz="900" spc="-10">
                <a:latin typeface="Courier New"/>
                <a:cs typeface="Courier New"/>
              </a:rPr>
              <a:t>for the </a:t>
            </a:r>
            <a:r>
              <a:rPr dirty="0" sz="900" spc="-15">
                <a:latin typeface="Courier New"/>
                <a:cs typeface="Courier New"/>
              </a:rPr>
              <a:t>word country"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"Please input your choice now"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135"/>
              </a:spcBef>
            </a:pPr>
            <a:r>
              <a:rPr dirty="0" sz="900" spc="-10">
                <a:latin typeface="Courier New"/>
                <a:cs typeface="Courier New"/>
              </a:rPr>
              <a:t>cin &gt;&gt; </a:t>
            </a:r>
            <a:r>
              <a:rPr dirty="0" sz="900" spc="-15">
                <a:latin typeface="Courier New"/>
                <a:cs typeface="Courier New"/>
              </a:rPr>
              <a:t>wordCode;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cout</a:t>
            </a:r>
            <a:endParaRPr sz="900">
              <a:latin typeface="Courier New"/>
              <a:cs typeface="Courier New"/>
            </a:endParaRPr>
          </a:p>
          <a:p>
            <a:pPr marL="413384" marR="3392804">
              <a:lnSpc>
                <a:spcPts val="1310"/>
              </a:lnSpc>
              <a:spcBef>
                <a:spcPts val="70"/>
              </a:spcBef>
            </a:pPr>
            <a:r>
              <a:rPr dirty="0" sz="900" spc="-5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20">
                <a:latin typeface="Courier New"/>
                <a:cs typeface="Courier New"/>
              </a:rPr>
              <a:t>writeProverb(wordCode);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8061" y="7542657"/>
            <a:ext cx="3632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tas</a:t>
            </a:r>
            <a:r>
              <a:rPr dirty="0" sz="900" spc="-10">
                <a:latin typeface="Courier New"/>
                <a:cs typeface="Courier New"/>
              </a:rPr>
              <a:t>k</a:t>
            </a:r>
            <a:r>
              <a:rPr dirty="0" sz="900">
                <a:latin typeface="Courier New"/>
                <a:cs typeface="Courier New"/>
              </a:rPr>
              <a:t>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8061" y="8341614"/>
            <a:ext cx="629920" cy="35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data in:  data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out: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2342" y="7513701"/>
            <a:ext cx="4229735" cy="1183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105"/>
              </a:spcBef>
            </a:pPr>
            <a:r>
              <a:rPr dirty="0" sz="900" spc="-15">
                <a:latin typeface="Courier New"/>
                <a:cs typeface="Courier New"/>
              </a:rPr>
              <a:t>This function prints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proverb.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function takes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number  from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call.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If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that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number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1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it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prints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"Now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time  </a:t>
            </a:r>
            <a:r>
              <a:rPr dirty="0" sz="900" spc="-10">
                <a:latin typeface="Courier New"/>
                <a:cs typeface="Courier New"/>
              </a:rPr>
              <a:t>for all </a:t>
            </a:r>
            <a:r>
              <a:rPr dirty="0" sz="900" spc="-15">
                <a:latin typeface="Courier New"/>
                <a:cs typeface="Courier New"/>
              </a:rPr>
              <a:t>good </a:t>
            </a:r>
            <a:r>
              <a:rPr dirty="0" sz="900" spc="-10">
                <a:latin typeface="Courier New"/>
                <a:cs typeface="Courier New"/>
              </a:rPr>
              <a:t>men to </a:t>
            </a:r>
            <a:r>
              <a:rPr dirty="0" sz="900" spc="-15">
                <a:latin typeface="Courier New"/>
                <a:cs typeface="Courier New"/>
              </a:rPr>
              <a:t>come </a:t>
            </a:r>
            <a:r>
              <a:rPr dirty="0" sz="900" spc="-10">
                <a:latin typeface="Courier New"/>
                <a:cs typeface="Courier New"/>
              </a:rPr>
              <a:t>to the aid of </a:t>
            </a:r>
            <a:r>
              <a:rPr dirty="0" sz="900" spc="-15">
                <a:latin typeface="Courier New"/>
                <a:cs typeface="Courier New"/>
              </a:rPr>
              <a:t>their</a:t>
            </a:r>
            <a:r>
              <a:rPr dirty="0" sz="900" spc="-3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party."</a:t>
            </a:r>
            <a:endParaRPr sz="900">
              <a:latin typeface="Courier New"/>
              <a:cs typeface="Courier New"/>
            </a:endParaRPr>
          </a:p>
          <a:p>
            <a:pPr marL="12700" marR="603885">
              <a:lnSpc>
                <a:spcPts val="1310"/>
              </a:lnSpc>
              <a:spcBef>
                <a:spcPts val="65"/>
              </a:spcBef>
            </a:pPr>
            <a:r>
              <a:rPr dirty="0" sz="900" spc="-15">
                <a:latin typeface="Courier New"/>
                <a:cs typeface="Courier New"/>
              </a:rPr>
              <a:t>Otherwise, </a:t>
            </a:r>
            <a:r>
              <a:rPr dirty="0" sz="900" spc="-10">
                <a:latin typeface="Courier New"/>
                <a:cs typeface="Courier New"/>
              </a:rPr>
              <a:t>it </a:t>
            </a:r>
            <a:r>
              <a:rPr dirty="0" sz="900" spc="-15">
                <a:latin typeface="Courier New"/>
                <a:cs typeface="Courier New"/>
              </a:rPr>
              <a:t>prints "Now </a:t>
            </a:r>
            <a:r>
              <a:rPr dirty="0" sz="900" spc="-10">
                <a:latin typeface="Courier New"/>
                <a:cs typeface="Courier New"/>
              </a:rPr>
              <a:t>is the </a:t>
            </a:r>
            <a:r>
              <a:rPr dirty="0" sz="900" spc="-15">
                <a:latin typeface="Courier New"/>
                <a:cs typeface="Courier New"/>
              </a:rPr>
              <a:t>time </a:t>
            </a:r>
            <a:r>
              <a:rPr dirty="0" sz="900" spc="-10">
                <a:latin typeface="Courier New"/>
                <a:cs typeface="Courier New"/>
              </a:rPr>
              <a:t>for all </a:t>
            </a:r>
            <a:r>
              <a:rPr dirty="0" sz="900" spc="-15">
                <a:latin typeface="Courier New"/>
                <a:cs typeface="Courier New"/>
              </a:rPr>
              <a:t>good</a:t>
            </a:r>
            <a:r>
              <a:rPr dirty="0" sz="900" spc="-3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men 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come </a:t>
            </a:r>
            <a:r>
              <a:rPr dirty="0" sz="900" spc="-10">
                <a:latin typeface="Courier New"/>
                <a:cs typeface="Courier New"/>
              </a:rPr>
              <a:t>to the aid of their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country."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-15">
                <a:latin typeface="Courier New"/>
                <a:cs typeface="Courier New"/>
              </a:rPr>
              <a:t>code </a:t>
            </a: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ending word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proverb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(integer)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latin typeface="Courier New"/>
                <a:cs typeface="Courier New"/>
              </a:rPr>
              <a:t>no </a:t>
            </a:r>
            <a:r>
              <a:rPr dirty="0" sz="900" spc="-15">
                <a:latin typeface="Courier New"/>
                <a:cs typeface="Courier New"/>
              </a:rPr>
              <a:t>actual parameter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altered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7354" y="7018401"/>
            <a:ext cx="5489575" cy="20085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50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******************************************************************************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2005964" algn="l"/>
              </a:tabLst>
            </a:pPr>
            <a:r>
              <a:rPr dirty="0" sz="900" spc="-10">
                <a:latin typeface="Courier New"/>
                <a:cs typeface="Courier New"/>
              </a:rPr>
              <a:t>//	</a:t>
            </a:r>
            <a:r>
              <a:rPr dirty="0" sz="900" spc="-20">
                <a:latin typeface="Courier New"/>
                <a:cs typeface="Courier New"/>
              </a:rPr>
              <a:t>writeProverb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25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8061" y="8864345"/>
            <a:ext cx="51676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7354" y="9358121"/>
            <a:ext cx="20300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writeProverb </a:t>
            </a:r>
            <a:r>
              <a:rPr dirty="0" sz="900" spc="-15">
                <a:latin typeface="Courier New"/>
                <a:cs typeface="Courier New"/>
              </a:rPr>
              <a:t>(int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number)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1969770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 h="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600" y="7856855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81200" y="8878569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 h="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</a:pPr>
            <a:r>
              <a:rPr dirty="0" sz="900" spc="-110">
                <a:latin typeface="Arial"/>
                <a:cs typeface="Arial"/>
              </a:rPr>
              <a:t>86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3954" y="1087882"/>
            <a:ext cx="321056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6.1 </a:t>
            </a:r>
            <a:r>
              <a:rPr dirty="0" sz="950" spc="20">
                <a:latin typeface="Times New Roman"/>
                <a:cs typeface="Times New Roman"/>
              </a:rPr>
              <a:t>Introduction </a:t>
            </a:r>
            <a:r>
              <a:rPr dirty="0" sz="950" spc="5">
                <a:latin typeface="Times New Roman"/>
                <a:cs typeface="Times New Roman"/>
              </a:rPr>
              <a:t>to </a:t>
            </a:r>
            <a:r>
              <a:rPr dirty="0" sz="950" spc="-45">
                <a:latin typeface="Times New Roman"/>
                <a:cs typeface="Times New Roman"/>
              </a:rPr>
              <a:t>Void </a:t>
            </a:r>
            <a:r>
              <a:rPr dirty="0" sz="950" spc="-10">
                <a:latin typeface="Times New Roman"/>
                <a:cs typeface="Times New Roman"/>
              </a:rPr>
              <a:t>Functions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20">
                <a:latin typeface="Times New Roman"/>
                <a:cs typeface="Times New Roman"/>
              </a:rPr>
              <a:t>(Procedures)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8754" y="1410970"/>
            <a:ext cx="5492750" cy="253682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190"/>
              </a:spcBef>
            </a:pPr>
            <a:r>
              <a:rPr dirty="0" sz="900" spc="5" b="1">
                <a:latin typeface="Courier New"/>
                <a:cs typeface="Courier New"/>
              </a:rPr>
              <a:t>// Fill in the </a:t>
            </a:r>
            <a:r>
              <a:rPr dirty="0" sz="900" b="1">
                <a:latin typeface="Courier New"/>
                <a:cs typeface="Courier New"/>
              </a:rPr>
              <a:t>body </a:t>
            </a:r>
            <a:r>
              <a:rPr dirty="0" sz="900" spc="5" b="1">
                <a:latin typeface="Courier New"/>
                <a:cs typeface="Courier New"/>
              </a:rPr>
              <a:t>of the function to accomplish what is described</a:t>
            </a:r>
            <a:r>
              <a:rPr dirty="0" sz="900" spc="17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above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31900" marR="5080" indent="-228600">
              <a:lnSpc>
                <a:spcPct val="103000"/>
              </a:lnSpc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35">
                <a:latin typeface="Times New Roman"/>
                <a:cs typeface="Times New Roman"/>
              </a:rPr>
              <a:t>Some </a:t>
            </a:r>
            <a:r>
              <a:rPr dirty="0" sz="1050" spc="40">
                <a:latin typeface="Times New Roman"/>
                <a:cs typeface="Times New Roman"/>
              </a:rPr>
              <a:t>people </a:t>
            </a:r>
            <a:r>
              <a:rPr dirty="0" sz="1050" spc="-20">
                <a:latin typeface="Times New Roman"/>
                <a:cs typeface="Times New Roman"/>
              </a:rPr>
              <a:t>know this </a:t>
            </a:r>
            <a:r>
              <a:rPr dirty="0" sz="1050" spc="-10">
                <a:latin typeface="Times New Roman"/>
                <a:cs typeface="Times New Roman"/>
              </a:rPr>
              <a:t>proverb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5">
                <a:latin typeface="Times New Roman"/>
                <a:cs typeface="Times New Roman"/>
              </a:rPr>
              <a:t>“Now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time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40">
                <a:latin typeface="Times New Roman"/>
                <a:cs typeface="Times New Roman"/>
              </a:rPr>
              <a:t>good  </a:t>
            </a:r>
            <a:r>
              <a:rPr dirty="0" sz="1050" spc="-5">
                <a:latin typeface="Times New Roman"/>
                <a:cs typeface="Times New Roman"/>
              </a:rPr>
              <a:t>men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come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aid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their </a:t>
            </a:r>
            <a:r>
              <a:rPr dirty="0" sz="1050" spc="-15">
                <a:latin typeface="Times New Roman"/>
                <a:cs typeface="Times New Roman"/>
              </a:rPr>
              <a:t>country” </a:t>
            </a:r>
            <a:r>
              <a:rPr dirty="0" sz="1050" spc="25">
                <a:latin typeface="Times New Roman"/>
                <a:cs typeface="Times New Roman"/>
              </a:rPr>
              <a:t>while </a:t>
            </a:r>
            <a:r>
              <a:rPr dirty="0" sz="1050" spc="-10">
                <a:latin typeface="Times New Roman"/>
                <a:cs typeface="Times New Roman"/>
              </a:rPr>
              <a:t>others </a:t>
            </a:r>
            <a:r>
              <a:rPr dirty="0" sz="1050" spc="-15">
                <a:latin typeface="Times New Roman"/>
                <a:cs typeface="Times New Roman"/>
              </a:rPr>
              <a:t>heard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5">
                <a:latin typeface="Times New Roman"/>
                <a:cs typeface="Times New Roman"/>
              </a:rPr>
              <a:t>“Now </a:t>
            </a:r>
            <a:r>
              <a:rPr dirty="0" sz="1050" spc="-10">
                <a:latin typeface="Times New Roman"/>
                <a:cs typeface="Times New Roman"/>
              </a:rPr>
              <a:t>is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time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-10">
                <a:latin typeface="Times New Roman"/>
                <a:cs typeface="Times New Roman"/>
              </a:rPr>
              <a:t>good men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come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aid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their </a:t>
            </a:r>
            <a:r>
              <a:rPr dirty="0" sz="1050" spc="-20">
                <a:latin typeface="Times New Roman"/>
                <a:cs typeface="Times New Roman"/>
              </a:rPr>
              <a:t>party.”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25">
                <a:latin typeface="Times New Roman"/>
                <a:cs typeface="Times New Roman"/>
              </a:rPr>
              <a:t>program 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40">
                <a:latin typeface="Times New Roman"/>
                <a:cs typeface="Times New Roman"/>
              </a:rPr>
              <a:t>allow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user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choose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-65">
                <a:latin typeface="Times New Roman"/>
                <a:cs typeface="Times New Roman"/>
              </a:rPr>
              <a:t>way </a:t>
            </a:r>
            <a:r>
              <a:rPr dirty="0" sz="1050" spc="-25">
                <a:latin typeface="Times New Roman"/>
                <a:cs typeface="Times New Roman"/>
              </a:rPr>
              <a:t>they </a:t>
            </a:r>
            <a:r>
              <a:rPr dirty="0" sz="1050" spc="-20">
                <a:latin typeface="Times New Roman"/>
                <a:cs typeface="Times New Roman"/>
              </a:rPr>
              <a:t>want it </a:t>
            </a:r>
            <a:r>
              <a:rPr dirty="0" sz="1050" spc="20">
                <a:latin typeface="Times New Roman"/>
                <a:cs typeface="Times New Roman"/>
              </a:rPr>
              <a:t>printed. </a:t>
            </a:r>
            <a:r>
              <a:rPr dirty="0" sz="1050" spc="-40">
                <a:latin typeface="Times New Roman"/>
                <a:cs typeface="Times New Roman"/>
              </a:rPr>
              <a:t>Fill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25">
                <a:latin typeface="Times New Roman"/>
                <a:cs typeface="Times New Roman"/>
              </a:rPr>
              <a:t>blanks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20">
                <a:latin typeface="Times New Roman"/>
                <a:cs typeface="Times New Roman"/>
              </a:rPr>
              <a:t>accomplish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described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program  </a:t>
            </a:r>
            <a:r>
              <a:rPr dirty="0" sz="1050" spc="30">
                <a:latin typeface="Times New Roman"/>
                <a:cs typeface="Times New Roman"/>
              </a:rPr>
              <a:t>comments. </a:t>
            </a:r>
            <a:r>
              <a:rPr dirty="0" sz="1050" spc="-25">
                <a:latin typeface="Times New Roman"/>
                <a:cs typeface="Times New Roman"/>
              </a:rPr>
              <a:t>What </a:t>
            </a:r>
            <a:r>
              <a:rPr dirty="0" sz="1050" spc="50">
                <a:latin typeface="Times New Roman"/>
                <a:cs typeface="Times New Roman"/>
              </a:rPr>
              <a:t>happens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15">
                <a:latin typeface="Times New Roman"/>
                <a:cs typeface="Times New Roman"/>
              </a:rPr>
              <a:t>inadvertently </a:t>
            </a:r>
            <a:r>
              <a:rPr dirty="0" sz="1050" spc="-5">
                <a:latin typeface="Times New Roman"/>
                <a:cs typeface="Times New Roman"/>
              </a:rPr>
              <a:t>enter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float </a:t>
            </a:r>
            <a:r>
              <a:rPr dirty="0" sz="1050" spc="-15">
                <a:latin typeface="Times New Roman"/>
                <a:cs typeface="Times New Roman"/>
              </a:rPr>
              <a:t>such </a:t>
            </a:r>
            <a:r>
              <a:rPr dirty="0" sz="1050" spc="-40">
                <a:latin typeface="Times New Roman"/>
                <a:cs typeface="Times New Roman"/>
              </a:rPr>
              <a:t>as</a:t>
            </a:r>
            <a:r>
              <a:rPr dirty="0" sz="1050" spc="160">
                <a:latin typeface="Times New Roman"/>
                <a:cs typeface="Times New Roman"/>
              </a:rPr>
              <a:t> </a:t>
            </a:r>
            <a:r>
              <a:rPr dirty="0" sz="1050" spc="-35">
                <a:latin typeface="Times New Roman"/>
                <a:cs typeface="Times New Roman"/>
              </a:rPr>
              <a:t>-3.97?</a:t>
            </a:r>
            <a:endParaRPr sz="1050">
              <a:latin typeface="Times New Roman"/>
              <a:cs typeface="Times New Roman"/>
            </a:endParaRPr>
          </a:p>
          <a:p>
            <a:pPr algn="just" marL="1231900" marR="19685" indent="-228600">
              <a:lnSpc>
                <a:spcPct val="103299"/>
              </a:lnSpc>
              <a:spcBef>
                <a:spcPts val="295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 spc="-30">
                <a:latin typeface="Times New Roman"/>
                <a:cs typeface="Times New Roman"/>
              </a:rPr>
              <a:t>Change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10">
                <a:latin typeface="Times New Roman"/>
                <a:cs typeface="Times New Roman"/>
              </a:rPr>
              <a:t>input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30">
                <a:latin typeface="Times New Roman"/>
                <a:cs typeface="Times New Roman"/>
              </a:rPr>
              <a:t>1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-15">
                <a:latin typeface="Times New Roman"/>
                <a:cs typeface="Times New Roman"/>
              </a:rPr>
              <a:t>user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15">
                <a:latin typeface="Times New Roman"/>
                <a:cs typeface="Times New Roman"/>
              </a:rPr>
              <a:t>print  </a:t>
            </a:r>
            <a:r>
              <a:rPr dirty="0" sz="1050" spc="-15">
                <a:latin typeface="Times New Roman"/>
                <a:cs typeface="Times New Roman"/>
              </a:rPr>
              <a:t>“party” 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end,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2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5">
                <a:latin typeface="Times New Roman"/>
                <a:cs typeface="Times New Roman"/>
              </a:rPr>
              <a:t>print </a:t>
            </a:r>
            <a:r>
              <a:rPr dirty="0" sz="1050" spc="-15">
                <a:latin typeface="Times New Roman"/>
                <a:cs typeface="Times New Roman"/>
              </a:rPr>
              <a:t>“country”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45">
                <a:latin typeface="Times New Roman"/>
                <a:cs typeface="Times New Roman"/>
              </a:rPr>
              <a:t>any </a:t>
            </a:r>
            <a:r>
              <a:rPr dirty="0" sz="1050" spc="-5">
                <a:latin typeface="Times New Roman"/>
                <a:cs typeface="Times New Roman"/>
              </a:rPr>
              <a:t>other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45">
                <a:latin typeface="Times New Roman"/>
                <a:cs typeface="Times New Roman"/>
              </a:rPr>
              <a:t>be  </a:t>
            </a:r>
            <a:r>
              <a:rPr dirty="0" sz="1050" spc="-30">
                <a:latin typeface="Times New Roman"/>
                <a:cs typeface="Times New Roman"/>
              </a:rPr>
              <a:t>invalid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-15">
                <a:latin typeface="Times New Roman"/>
                <a:cs typeface="Times New Roman"/>
              </a:rPr>
              <a:t>user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need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enter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new</a:t>
            </a:r>
            <a:r>
              <a:rPr dirty="0" sz="1050" spc="14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choice.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010919">
              <a:lnSpc>
                <a:spcPct val="100000"/>
              </a:lnSpc>
            </a:pPr>
            <a:r>
              <a:rPr dirty="0" sz="1050" i="1">
                <a:latin typeface="Times New Roman"/>
                <a:cs typeface="Times New Roman"/>
              </a:rPr>
              <a:t>Sample</a:t>
            </a:r>
            <a:r>
              <a:rPr dirty="0" sz="1050" spc="95" i="1">
                <a:latin typeface="Times New Roman"/>
                <a:cs typeface="Times New Roman"/>
              </a:rPr>
              <a:t> </a:t>
            </a:r>
            <a:r>
              <a:rPr dirty="0" sz="1050" spc="30" i="1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7681" y="4027042"/>
            <a:ext cx="939575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83111" y="4180966"/>
            <a:ext cx="834318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91410" y="4180966"/>
            <a:ext cx="2489555" cy="102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46265" y="4276979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 h="0">
                <a:moveTo>
                  <a:pt x="0" y="0"/>
                </a:moveTo>
                <a:lnTo>
                  <a:pt x="12039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87679" y="4331842"/>
            <a:ext cx="3393522" cy="108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87679" y="4482719"/>
            <a:ext cx="3507823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84633" y="4635119"/>
            <a:ext cx="1578189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84626" y="4787519"/>
            <a:ext cx="41148" cy="83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87681" y="4938395"/>
            <a:ext cx="2767149" cy="102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30199" y="4938395"/>
            <a:ext cx="777931" cy="1082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89198" y="5090795"/>
            <a:ext cx="35051" cy="838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83106" y="5243195"/>
            <a:ext cx="3853792" cy="1021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359153" y="7570089"/>
            <a:ext cx="767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05">
                <a:latin typeface="Arial"/>
                <a:cs typeface="Arial"/>
              </a:rPr>
              <a:t>L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O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 spc="-330">
                <a:latin typeface="Arial"/>
                <a:cs typeface="Arial"/>
              </a:rPr>
              <a:t>6 </a:t>
            </a:r>
            <a:r>
              <a:rPr dirty="0" sz="1400" spc="-195">
                <a:latin typeface="Arial"/>
                <a:cs typeface="Arial"/>
              </a:rPr>
              <a:t>. </a:t>
            </a:r>
            <a:r>
              <a:rPr dirty="0" sz="1400" spc="-330">
                <a:latin typeface="Arial"/>
                <a:cs typeface="Arial"/>
              </a:rPr>
              <a:t>1</a:t>
            </a:r>
            <a:r>
              <a:rPr dirty="0" sz="1400" spc="-315">
                <a:latin typeface="Arial"/>
                <a:cs typeface="Arial"/>
              </a:rPr>
              <a:t> </a:t>
            </a:r>
            <a:r>
              <a:rPr dirty="0" sz="1400" spc="-434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9735" y="5512434"/>
            <a:ext cx="4621530" cy="199326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108585">
              <a:lnSpc>
                <a:spcPct val="103099"/>
              </a:lnSpc>
              <a:spcBef>
                <a:spcPts val="65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3: </a:t>
            </a:r>
            <a:r>
              <a:rPr dirty="0" sz="1050" spc="-25">
                <a:latin typeface="Times New Roman"/>
                <a:cs typeface="Times New Roman"/>
              </a:rPr>
              <a:t>Change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previous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user </a:t>
            </a:r>
            <a:r>
              <a:rPr dirty="0" sz="1050" spc="-45">
                <a:latin typeface="Times New Roman"/>
                <a:cs typeface="Times New Roman"/>
              </a:rPr>
              <a:t>may </a:t>
            </a:r>
            <a:r>
              <a:rPr dirty="0" sz="1050" spc="-10">
                <a:latin typeface="Times New Roman"/>
                <a:cs typeface="Times New Roman"/>
              </a:rPr>
              <a:t>input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word </a:t>
            </a:r>
            <a:r>
              <a:rPr dirty="0" sz="1050" spc="20">
                <a:latin typeface="Times New Roman"/>
                <a:cs typeface="Times New Roman"/>
              </a:rPr>
              <a:t>to  </a:t>
            </a:r>
            <a:r>
              <a:rPr dirty="0" sz="1050" spc="-5">
                <a:latin typeface="Times New Roman"/>
                <a:cs typeface="Times New Roman"/>
              </a:rPr>
              <a:t>end the </a:t>
            </a:r>
            <a:r>
              <a:rPr dirty="0" sz="1050" spc="30">
                <a:latin typeface="Times New Roman"/>
                <a:cs typeface="Times New Roman"/>
              </a:rPr>
              <a:t>phrase.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25">
                <a:latin typeface="Times New Roman"/>
                <a:cs typeface="Times New Roman"/>
              </a:rPr>
              <a:t>holding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user’s </a:t>
            </a:r>
            <a:r>
              <a:rPr dirty="0" sz="1050" spc="-10">
                <a:latin typeface="Times New Roman"/>
                <a:cs typeface="Times New Roman"/>
              </a:rPr>
              <a:t>input </a:t>
            </a:r>
            <a:r>
              <a:rPr dirty="0" sz="1050" spc="-15">
                <a:latin typeface="Times New Roman"/>
                <a:cs typeface="Times New Roman"/>
              </a:rPr>
              <a:t>word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5">
                <a:latin typeface="Times New Roman"/>
                <a:cs typeface="Times New Roman"/>
              </a:rPr>
              <a:t>proverb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20">
                <a:latin typeface="Times New Roman"/>
                <a:cs typeface="Times New Roman"/>
              </a:rPr>
              <a:t>instead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0">
                <a:latin typeface="Times New Roman"/>
                <a:cs typeface="Times New Roman"/>
              </a:rPr>
              <a:t>passing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it. </a:t>
            </a:r>
            <a:r>
              <a:rPr dirty="0" sz="1050" spc="-10">
                <a:latin typeface="Times New Roman"/>
                <a:cs typeface="Times New Roman"/>
              </a:rPr>
              <a:t>Notice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35">
                <a:latin typeface="Times New Roman"/>
                <a:cs typeface="Times New Roman"/>
              </a:rPr>
              <a:t>change  </a:t>
            </a:r>
            <a:r>
              <a:rPr dirty="0" sz="1050" spc="25">
                <a:latin typeface="Times New Roman"/>
                <a:cs typeface="Times New Roman"/>
              </a:rPr>
              <a:t>requires </a:t>
            </a:r>
            <a:r>
              <a:rPr dirty="0" sz="1050" spc="-35">
                <a:latin typeface="Times New Roman"/>
                <a:cs typeface="Times New Roman"/>
              </a:rPr>
              <a:t>you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35">
                <a:latin typeface="Times New Roman"/>
                <a:cs typeface="Times New Roman"/>
              </a:rPr>
              <a:t>change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proverb function </a:t>
            </a:r>
            <a:r>
              <a:rPr dirty="0" sz="1050" spc="30">
                <a:latin typeface="Times New Roman"/>
                <a:cs typeface="Times New Roman"/>
              </a:rPr>
              <a:t>heading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prototype </a:t>
            </a:r>
            <a:r>
              <a:rPr dirty="0" sz="1050" spc="15">
                <a:latin typeface="Times New Roman"/>
                <a:cs typeface="Times New Roman"/>
              </a:rPr>
              <a:t>as  </a:t>
            </a:r>
            <a:r>
              <a:rPr dirty="0" sz="1050" spc="10">
                <a:latin typeface="Times New Roman"/>
                <a:cs typeface="Times New Roman"/>
              </a:rPr>
              <a:t>well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6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function.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050" spc="5" i="1">
                <a:latin typeface="Times New Roman"/>
                <a:cs typeface="Times New Roman"/>
              </a:rPr>
              <a:t>Sample</a:t>
            </a:r>
            <a:r>
              <a:rPr dirty="0" sz="1050" spc="7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5" b="1">
                <a:latin typeface="Courier New"/>
                <a:cs typeface="Courier New"/>
              </a:rPr>
              <a:t>Given the</a:t>
            </a:r>
            <a:r>
              <a:rPr dirty="0" sz="900" spc="2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phrase: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1100"/>
              </a:lnSpc>
              <a:tabLst>
                <a:tab pos="4607560" algn="l"/>
              </a:tabLst>
            </a:pPr>
            <a:r>
              <a:rPr dirty="0" sz="900" spc="-5" b="1">
                <a:latin typeface="Courier New"/>
                <a:cs typeface="Courier New"/>
              </a:rPr>
              <a:t>Now is the time for all good men to come to the aid</a:t>
            </a:r>
            <a:r>
              <a:rPr dirty="0" sz="900" spc="-30" b="1">
                <a:latin typeface="Courier New"/>
                <a:cs typeface="Courier New"/>
              </a:rPr>
              <a:t> </a:t>
            </a:r>
            <a:r>
              <a:rPr dirty="0" sz="900" spc="-5" b="1">
                <a:latin typeface="Courier New"/>
                <a:cs typeface="Courier New"/>
              </a:rPr>
              <a:t>of their </a:t>
            </a:r>
            <a:r>
              <a:rPr dirty="0" sz="900" spc="5" b="1">
                <a:latin typeface="Courier New"/>
                <a:cs typeface="Courier New"/>
              </a:rPr>
              <a:t> </a:t>
            </a:r>
            <a:r>
              <a:rPr dirty="0" u="sng" sz="90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dirty="0" sz="90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 </a:t>
            </a:r>
            <a:r>
              <a:rPr dirty="0" sz="900" spc="53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Please input the word you would like to have finish the</a:t>
            </a:r>
            <a:r>
              <a:rPr dirty="0" sz="900" spc="114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proverb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900" spc="-20">
                <a:latin typeface="Courier New"/>
                <a:cs typeface="Courier New"/>
              </a:rPr>
              <a:t>family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900" spc="-5" b="1">
                <a:latin typeface="Courier New"/>
                <a:cs typeface="Courier New"/>
              </a:rPr>
              <a:t>Now is </a:t>
            </a:r>
            <a:r>
              <a:rPr dirty="0" sz="900" spc="-10" b="1">
                <a:latin typeface="Courier New"/>
                <a:cs typeface="Courier New"/>
              </a:rPr>
              <a:t>the </a:t>
            </a:r>
            <a:r>
              <a:rPr dirty="0" sz="900" spc="-5" b="1">
                <a:latin typeface="Courier New"/>
                <a:cs typeface="Courier New"/>
              </a:rPr>
              <a:t>time </a:t>
            </a:r>
            <a:r>
              <a:rPr dirty="0" sz="900" spc="-10" b="1">
                <a:latin typeface="Courier New"/>
                <a:cs typeface="Courier New"/>
              </a:rPr>
              <a:t>for all good men </a:t>
            </a:r>
            <a:r>
              <a:rPr dirty="0" sz="900" spc="-5" b="1">
                <a:latin typeface="Courier New"/>
                <a:cs typeface="Courier New"/>
              </a:rPr>
              <a:t>to </a:t>
            </a:r>
            <a:r>
              <a:rPr dirty="0" sz="900" spc="-10" b="1">
                <a:latin typeface="Courier New"/>
                <a:cs typeface="Courier New"/>
              </a:rPr>
              <a:t>come </a:t>
            </a:r>
            <a:r>
              <a:rPr dirty="0" sz="900" spc="-5" b="1">
                <a:latin typeface="Courier New"/>
                <a:cs typeface="Courier New"/>
              </a:rPr>
              <a:t>to the aid of </a:t>
            </a:r>
            <a:r>
              <a:rPr dirty="0" sz="900" spc="-10" b="1">
                <a:latin typeface="Courier New"/>
                <a:cs typeface="Courier New"/>
              </a:rPr>
              <a:t>their</a:t>
            </a:r>
            <a:r>
              <a:rPr dirty="0" sz="900" spc="-40" b="1">
                <a:latin typeface="Courier New"/>
                <a:cs typeface="Courier New"/>
              </a:rPr>
              <a:t> </a:t>
            </a:r>
            <a:r>
              <a:rPr dirty="0" sz="900" spc="-10" b="1">
                <a:latin typeface="Courier New"/>
                <a:cs typeface="Courier New"/>
              </a:rPr>
              <a:t>family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9566" y="7954136"/>
            <a:ext cx="471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20">
                <a:latin typeface="Arial"/>
                <a:cs typeface="Arial"/>
              </a:rPr>
              <a:t>Lab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6.3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59735" y="7865814"/>
            <a:ext cx="4631690" cy="86677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795"/>
              </a:spcBef>
            </a:pPr>
            <a:r>
              <a:rPr dirty="0" sz="1200" spc="-60">
                <a:latin typeface="Arial"/>
                <a:cs typeface="Arial"/>
              </a:rPr>
              <a:t>Introduction </a:t>
            </a:r>
            <a:r>
              <a:rPr dirty="0" sz="1200" spc="-45">
                <a:latin typeface="Arial"/>
                <a:cs typeface="Arial"/>
              </a:rPr>
              <a:t>to </a:t>
            </a:r>
            <a:r>
              <a:rPr dirty="0" sz="1200" spc="-140">
                <a:latin typeface="Arial"/>
                <a:cs typeface="Arial"/>
              </a:rPr>
              <a:t>Pass </a:t>
            </a:r>
            <a:r>
              <a:rPr dirty="0" sz="1200" spc="-150">
                <a:latin typeface="Arial"/>
                <a:cs typeface="Arial"/>
              </a:rPr>
              <a:t>by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00">
                <a:latin typeface="Arial"/>
                <a:cs typeface="Arial"/>
              </a:rPr>
              <a:t>Reference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103499"/>
              </a:lnSpc>
              <a:spcBef>
                <a:spcPts val="575"/>
              </a:spcBef>
            </a:pPr>
            <a:r>
              <a:rPr dirty="0" sz="1050" spc="-30">
                <a:latin typeface="Times New Roman"/>
                <a:cs typeface="Times New Roman"/>
              </a:rPr>
              <a:t>Retrieve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900" spc="-20">
                <a:latin typeface="Courier New"/>
                <a:cs typeface="Courier New"/>
              </a:rPr>
              <a:t>paycheck.cpp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-25">
                <a:latin typeface="Times New Roman"/>
                <a:cs typeface="Times New Roman"/>
              </a:rPr>
              <a:t>Lab </a:t>
            </a:r>
            <a:r>
              <a:rPr dirty="0" sz="1050" spc="-35">
                <a:latin typeface="Times New Roman"/>
                <a:cs typeface="Times New Roman"/>
              </a:rPr>
              <a:t>6.1 </a:t>
            </a:r>
            <a:r>
              <a:rPr dirty="0" sz="1050" spc="-25">
                <a:latin typeface="Times New Roman"/>
                <a:cs typeface="Times New Roman"/>
              </a:rPr>
              <a:t>folder. </a:t>
            </a:r>
            <a:r>
              <a:rPr dirty="0" sz="1050" spc="-15">
                <a:latin typeface="Times New Roman"/>
                <a:cs typeface="Times New Roman"/>
              </a:rPr>
              <a:t>This program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>
                <a:latin typeface="Times New Roman"/>
                <a:cs typeface="Times New Roman"/>
              </a:rPr>
              <a:t>similar 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35">
                <a:latin typeface="Times New Roman"/>
                <a:cs typeface="Times New Roman"/>
              </a:rPr>
              <a:t>Sample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35">
                <a:latin typeface="Times New Roman"/>
                <a:cs typeface="Times New Roman"/>
              </a:rPr>
              <a:t>6.1C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45">
                <a:latin typeface="Times New Roman"/>
                <a:cs typeface="Times New Roman"/>
              </a:rPr>
              <a:t>was </a:t>
            </a:r>
            <a:r>
              <a:rPr dirty="0" sz="1050" spc="-35">
                <a:latin typeface="Times New Roman"/>
                <a:cs typeface="Times New Roman"/>
              </a:rPr>
              <a:t>given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Pre-lab </a:t>
            </a:r>
            <a:r>
              <a:rPr dirty="0" sz="1050">
                <a:latin typeface="Times New Roman"/>
                <a:cs typeface="Times New Roman"/>
              </a:rPr>
              <a:t>Reading </a:t>
            </a:r>
            <a:r>
              <a:rPr dirty="0" sz="1050" spc="10">
                <a:latin typeface="Times New Roman"/>
                <a:cs typeface="Times New Roman"/>
              </a:rPr>
              <a:t>Assignment. </a:t>
            </a:r>
            <a:r>
              <a:rPr dirty="0" sz="1050" spc="30">
                <a:latin typeface="Times New Roman"/>
                <a:cs typeface="Times New Roman"/>
              </a:rPr>
              <a:t>The 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5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8754" y="8867393"/>
            <a:ext cx="3430904" cy="84836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takes </a:t>
            </a:r>
            <a:r>
              <a:rPr dirty="0" sz="900" spc="-10">
                <a:latin typeface="Courier New"/>
                <a:cs typeface="Courier New"/>
              </a:rPr>
              <a:t>two </a:t>
            </a:r>
            <a:r>
              <a:rPr dirty="0" sz="900" spc="-15">
                <a:latin typeface="Courier New"/>
                <a:cs typeface="Courier New"/>
              </a:rPr>
              <a:t>numbers (payRate </a:t>
            </a:r>
            <a:r>
              <a:rPr dirty="0" sz="900">
                <a:latin typeface="Courier New"/>
                <a:cs typeface="Courier New"/>
              </a:rPr>
              <a:t>&amp;</a:t>
            </a:r>
            <a:r>
              <a:rPr dirty="0" sz="900" spc="-2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hours)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and </a:t>
            </a:r>
            <a:r>
              <a:rPr dirty="0" sz="900" spc="-15">
                <a:latin typeface="Courier New"/>
                <a:cs typeface="Courier New"/>
              </a:rPr>
              <a:t>multiplies them </a:t>
            </a:r>
            <a:r>
              <a:rPr dirty="0" sz="900" spc="-10">
                <a:latin typeface="Courier New"/>
                <a:cs typeface="Courier New"/>
              </a:rPr>
              <a:t>to get</a:t>
            </a:r>
            <a:r>
              <a:rPr dirty="0" sz="900" spc="-20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grosspay.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It </a:t>
            </a:r>
            <a:r>
              <a:rPr dirty="0" sz="900" spc="-15">
                <a:latin typeface="Courier New"/>
                <a:cs typeface="Courier New"/>
              </a:rPr>
              <a:t>then calculates </a:t>
            </a:r>
            <a:r>
              <a:rPr dirty="0" sz="900" spc="-10">
                <a:latin typeface="Courier New"/>
                <a:cs typeface="Courier New"/>
              </a:rPr>
              <a:t>net pay by </a:t>
            </a:r>
            <a:r>
              <a:rPr dirty="0" sz="900" spc="-15">
                <a:latin typeface="Courier New"/>
                <a:cs typeface="Courier New"/>
              </a:rPr>
              <a:t>subtracting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15%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//PLACE YOUR NAME</a:t>
            </a:r>
            <a:r>
              <a:rPr dirty="0" sz="900" spc="3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0285" y="1093977"/>
            <a:ext cx="64008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Lesson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6.1B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87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7354" y="1407922"/>
            <a:ext cx="4831715" cy="6463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474085">
              <a:lnSpc>
                <a:spcPct val="120600"/>
              </a:lnSpc>
              <a:spcBef>
                <a:spcPts val="90"/>
              </a:spcBef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 &lt;iomanip&gt;  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3207385">
              <a:lnSpc>
                <a:spcPct val="120000"/>
              </a:lnSpc>
            </a:pPr>
            <a:r>
              <a:rPr dirty="0" sz="900" spc="-15">
                <a:latin typeface="Courier New"/>
                <a:cs typeface="Courier New"/>
              </a:rPr>
              <a:t>//Function </a:t>
            </a:r>
            <a:r>
              <a:rPr dirty="0" sz="900" spc="-20">
                <a:latin typeface="Courier New"/>
                <a:cs typeface="Courier New"/>
              </a:rPr>
              <a:t>prototypes  </a:t>
            </a:r>
            <a:r>
              <a:rPr dirty="0" sz="900" spc="-15">
                <a:latin typeface="Courier New"/>
                <a:cs typeface="Courier New"/>
              </a:rPr>
              <a:t>void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printDescription();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computePaycheck(float, </a:t>
            </a:r>
            <a:r>
              <a:rPr dirty="0" sz="900" spc="-15">
                <a:latin typeface="Courier New"/>
                <a:cs typeface="Courier New"/>
              </a:rPr>
              <a:t>int, float&amp;,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float&amp;);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 marR="3406775">
              <a:lnSpc>
                <a:spcPct val="1205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float payRate;  float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grossPay;  </a:t>
            </a:r>
            <a:r>
              <a:rPr dirty="0" sz="900" spc="-15">
                <a:latin typeface="Courier New"/>
                <a:cs typeface="Courier New"/>
              </a:rPr>
              <a:t>float </a:t>
            </a:r>
            <a:r>
              <a:rPr dirty="0" sz="900" spc="-20">
                <a:latin typeface="Courier New"/>
                <a:cs typeface="Courier New"/>
              </a:rPr>
              <a:t>netPay;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hours;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20">
                <a:latin typeface="Courier New"/>
                <a:cs typeface="Courier New"/>
              </a:rPr>
              <a:t>setprecision(2)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fixed;</a:t>
            </a:r>
            <a:endParaRPr sz="900">
              <a:latin typeface="Courier New"/>
              <a:cs typeface="Courier New"/>
            </a:endParaRPr>
          </a:p>
          <a:p>
            <a:pPr marL="413384" marR="1042669">
              <a:lnSpc>
                <a:spcPct val="241100"/>
              </a:lnSpc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"Welcome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the </a:t>
            </a:r>
            <a:r>
              <a:rPr dirty="0" sz="900" spc="-10">
                <a:latin typeface="Courier New"/>
                <a:cs typeface="Courier New"/>
              </a:rPr>
              <a:t>Pay </a:t>
            </a:r>
            <a:r>
              <a:rPr dirty="0" sz="900" spc="-15">
                <a:latin typeface="Courier New"/>
                <a:cs typeface="Courier New"/>
              </a:rPr>
              <a:t>Roll </a:t>
            </a:r>
            <a:r>
              <a:rPr dirty="0" sz="900" spc="-20">
                <a:latin typeface="Courier New"/>
                <a:cs typeface="Courier New"/>
              </a:rPr>
              <a:t>Program"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20">
                <a:latin typeface="Courier New"/>
                <a:cs typeface="Courier New"/>
              </a:rPr>
              <a:t>printDescription(); //Call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Description</a:t>
            </a:r>
            <a:r>
              <a:rPr dirty="0" sz="900" spc="18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1205865">
              <a:lnSpc>
                <a:spcPct val="120000"/>
              </a:lnSpc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"Please input </a:t>
            </a:r>
            <a:r>
              <a:rPr dirty="0" sz="900" spc="-10">
                <a:latin typeface="Courier New"/>
                <a:cs typeface="Courier New"/>
              </a:rPr>
              <a:t>the pay per </a:t>
            </a:r>
            <a:r>
              <a:rPr dirty="0" sz="900" spc="-15">
                <a:latin typeface="Courier New"/>
                <a:cs typeface="Courier New"/>
              </a:rPr>
              <a:t>hour"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payRate;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5080">
              <a:lnSpc>
                <a:spcPct val="121100"/>
              </a:lnSpc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input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hours worked"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hours;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computePaycheck(payRate,hours,grossPay,netPay);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tabLst>
                <a:tab pos="710565" algn="l"/>
              </a:tabLst>
            </a:pPr>
            <a:r>
              <a:rPr dirty="0" sz="900" spc="5" b="1">
                <a:latin typeface="Courier New"/>
                <a:cs typeface="Courier New"/>
              </a:rPr>
              <a:t>//	Fill in </a:t>
            </a:r>
            <a:r>
              <a:rPr dirty="0" sz="900" b="1">
                <a:latin typeface="Courier New"/>
                <a:cs typeface="Courier New"/>
              </a:rPr>
              <a:t>the </a:t>
            </a:r>
            <a:r>
              <a:rPr dirty="0" sz="900" spc="5" b="1">
                <a:latin typeface="Courier New"/>
                <a:cs typeface="Courier New"/>
              </a:rPr>
              <a:t>code to output</a:t>
            </a:r>
            <a:r>
              <a:rPr dirty="0" sz="900" spc="7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grossPay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"The </a:t>
            </a:r>
            <a:r>
              <a:rPr dirty="0" sz="900" spc="-10">
                <a:latin typeface="Courier New"/>
                <a:cs typeface="Courier New"/>
              </a:rPr>
              <a:t>net pay is $" &lt;&lt; </a:t>
            </a:r>
            <a:r>
              <a:rPr dirty="0" sz="900" spc="-15">
                <a:latin typeface="Courier New"/>
                <a:cs typeface="Courier New"/>
              </a:rPr>
              <a:t>netPay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 marR="1005205">
              <a:lnSpc>
                <a:spcPct val="238899"/>
              </a:lnSpc>
              <a:spcBef>
                <a:spcPts val="25"/>
              </a:spcBef>
            </a:pPr>
            <a:r>
              <a:rPr dirty="0" sz="900" spc="-10">
                <a:latin typeface="Courier New"/>
                <a:cs typeface="Courier New"/>
              </a:rPr>
              <a:t>cout &lt;&lt; "We </a:t>
            </a:r>
            <a:r>
              <a:rPr dirty="0" sz="900" spc="-15">
                <a:latin typeface="Courier New"/>
                <a:cs typeface="Courier New"/>
              </a:rPr>
              <a:t>hope </a:t>
            </a:r>
            <a:r>
              <a:rPr dirty="0" sz="900" spc="-10">
                <a:latin typeface="Courier New"/>
                <a:cs typeface="Courier New"/>
              </a:rPr>
              <a:t>you </a:t>
            </a:r>
            <a:r>
              <a:rPr dirty="0" sz="900" spc="-15">
                <a:latin typeface="Courier New"/>
                <a:cs typeface="Courier New"/>
              </a:rPr>
              <a:t>enjoyed this program"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354" y="8504681"/>
            <a:ext cx="4897755" cy="13487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342900" algn="l"/>
              </a:tabLst>
            </a:pPr>
            <a:r>
              <a:rPr dirty="0" sz="900" spc="-10">
                <a:latin typeface="Courier New"/>
                <a:cs typeface="Courier New"/>
              </a:rPr>
              <a:t>//	</a:t>
            </a:r>
            <a:r>
              <a:rPr dirty="0" sz="900" spc="-20">
                <a:latin typeface="Courier New"/>
                <a:cs typeface="Courier New"/>
              </a:rPr>
              <a:t>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1803400" algn="l"/>
              </a:tabLst>
            </a:pPr>
            <a:r>
              <a:rPr dirty="0" sz="900" spc="-10">
                <a:latin typeface="Courier New"/>
                <a:cs typeface="Courier New"/>
              </a:rPr>
              <a:t>//	</a:t>
            </a:r>
            <a:r>
              <a:rPr dirty="0" sz="900" spc="-20">
                <a:latin typeface="Courier New"/>
                <a:cs typeface="Courier New"/>
              </a:rPr>
              <a:t>printDescription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25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342900" algn="l"/>
                <a:tab pos="1003300" algn="l"/>
              </a:tabLst>
            </a:pPr>
            <a:r>
              <a:rPr dirty="0" sz="900" spc="-10">
                <a:latin typeface="Courier New"/>
                <a:cs typeface="Courier New"/>
              </a:rPr>
              <a:t>//	</a:t>
            </a:r>
            <a:r>
              <a:rPr dirty="0" sz="900" spc="-15">
                <a:latin typeface="Courier New"/>
                <a:cs typeface="Courier New"/>
              </a:rPr>
              <a:t>task:	This function prints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program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description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</a:tabLst>
            </a:pPr>
            <a:r>
              <a:rPr dirty="0" sz="900" spc="-10">
                <a:latin typeface="Courier New"/>
                <a:cs typeface="Courier New"/>
              </a:rPr>
              <a:t>//	data in:</a:t>
            </a:r>
            <a:r>
              <a:rPr dirty="0" sz="900" spc="3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none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</a:tabLst>
            </a:pPr>
            <a:r>
              <a:rPr dirty="0" sz="900" spc="-10">
                <a:latin typeface="Courier New"/>
                <a:cs typeface="Courier New"/>
              </a:rPr>
              <a:t>//	data </a:t>
            </a:r>
            <a:r>
              <a:rPr dirty="0" sz="900" spc="-15">
                <a:latin typeface="Courier New"/>
                <a:cs typeface="Courier New"/>
              </a:rPr>
              <a:t>out: </a:t>
            </a:r>
            <a:r>
              <a:rPr dirty="0" sz="900" spc="-10">
                <a:latin typeface="Courier New"/>
                <a:cs typeface="Courier New"/>
              </a:rPr>
              <a:t>no </a:t>
            </a:r>
            <a:r>
              <a:rPr dirty="0" sz="900" spc="-15">
                <a:latin typeface="Courier New"/>
                <a:cs typeface="Courier New"/>
              </a:rPr>
              <a:t>actual parameter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altered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8061" y="9690354"/>
            <a:ext cx="4566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6045" y="9801605"/>
            <a:ext cx="5505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 i="1">
                <a:latin typeface="Times New Roman"/>
                <a:cs typeface="Times New Roman"/>
              </a:rPr>
              <a:t>c</a:t>
            </a:r>
            <a:r>
              <a:rPr dirty="0" sz="1000" spc="-15" i="1">
                <a:latin typeface="Times New Roman"/>
                <a:cs typeface="Times New Roman"/>
              </a:rPr>
              <a:t>o</a:t>
            </a:r>
            <a:r>
              <a:rPr dirty="0" sz="1000" spc="80" i="1">
                <a:latin typeface="Times New Roman"/>
                <a:cs typeface="Times New Roman"/>
              </a:rPr>
              <a:t>n</a:t>
            </a:r>
            <a:r>
              <a:rPr dirty="0" sz="1000" spc="65" i="1">
                <a:latin typeface="Times New Roman"/>
                <a:cs typeface="Times New Roman"/>
              </a:rPr>
              <a:t>t</a:t>
            </a:r>
            <a:r>
              <a:rPr dirty="0" sz="1000" spc="35" i="1">
                <a:latin typeface="Times New Roman"/>
                <a:cs typeface="Times New Roman"/>
              </a:rPr>
              <a:t>i</a:t>
            </a:r>
            <a:r>
              <a:rPr dirty="0" sz="1000" spc="95" i="1">
                <a:latin typeface="Times New Roman"/>
                <a:cs typeface="Times New Roman"/>
              </a:rPr>
              <a:t>nu</a:t>
            </a:r>
            <a:r>
              <a:rPr dirty="0" sz="1000" spc="-45" i="1">
                <a:latin typeface="Times New Roman"/>
                <a:cs typeface="Times New Roman"/>
              </a:rPr>
              <a:t>e</a:t>
            </a:r>
            <a:r>
              <a:rPr dirty="0" sz="1000" spc="5" i="1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3900" y="6275704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 h="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54455" y="539750"/>
            <a:ext cx="228600" cy="72199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</a:pPr>
            <a:r>
              <a:rPr dirty="0" sz="900" spc="-110">
                <a:latin typeface="Arial"/>
                <a:cs typeface="Arial"/>
              </a:rPr>
              <a:t>88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045" y="1009903"/>
            <a:ext cx="321056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6.1 </a:t>
            </a:r>
            <a:r>
              <a:rPr dirty="0" sz="950" spc="20">
                <a:latin typeface="Times New Roman"/>
                <a:cs typeface="Times New Roman"/>
              </a:rPr>
              <a:t>Introduction </a:t>
            </a:r>
            <a:r>
              <a:rPr dirty="0" sz="950" spc="5">
                <a:latin typeface="Times New Roman"/>
                <a:cs typeface="Times New Roman"/>
              </a:rPr>
              <a:t>to </a:t>
            </a:r>
            <a:r>
              <a:rPr dirty="0" sz="950" spc="-45">
                <a:latin typeface="Times New Roman"/>
                <a:cs typeface="Times New Roman"/>
              </a:rPr>
              <a:t>Void </a:t>
            </a:r>
            <a:r>
              <a:rPr dirty="0" sz="950" spc="-10">
                <a:latin typeface="Times New Roman"/>
                <a:cs typeface="Times New Roman"/>
              </a:rPr>
              <a:t>Functions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20">
                <a:latin typeface="Times New Roman"/>
                <a:cs typeface="Times New Roman"/>
              </a:rPr>
              <a:t>(Procedures)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1541" y="1749298"/>
            <a:ext cx="1092200" cy="85153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&lt;&lt;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endl &lt;&lt;</a:t>
            </a:r>
            <a:r>
              <a:rPr dirty="0" sz="900" spc="-16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3556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&lt;&lt;</a:t>
            </a:r>
            <a:r>
              <a:rPr dirty="0" sz="900" spc="-10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3683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&lt;&lt;</a:t>
            </a:r>
            <a:r>
              <a:rPr dirty="0" sz="900" spc="-10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&lt;&lt;</a:t>
            </a:r>
            <a:r>
              <a:rPr dirty="0" sz="900" spc="-5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&lt;&lt;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endl &lt;&lt;</a:t>
            </a:r>
            <a:r>
              <a:rPr dirty="0" sz="900" spc="-16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0945" y="1418589"/>
            <a:ext cx="4187190" cy="13487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void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printDescription()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 The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function</a:t>
            </a:r>
            <a:r>
              <a:rPr dirty="0" sz="900" spc="-15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heading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cout 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&lt;&lt;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"************************************************"</a:t>
            </a:r>
            <a:endParaRPr sz="900">
              <a:latin typeface="Courier New"/>
              <a:cs typeface="Courier New"/>
            </a:endParaRPr>
          </a:p>
          <a:p>
            <a:pPr marL="279400" marR="5080">
              <a:lnSpc>
                <a:spcPct val="120000"/>
              </a:lnSpc>
              <a:spcBef>
                <a:spcPts val="15"/>
              </a:spcBef>
              <a:tabLst>
                <a:tab pos="1217930" algn="l"/>
              </a:tabLst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cout 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&lt;&lt;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"This program takes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two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numbers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(payRate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&amp;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hours)"  cout 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&lt;&lt;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 "and	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multiplies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them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to get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gross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pay</a:t>
            </a:r>
            <a:r>
              <a:rPr dirty="0" sz="900" spc="-11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279400" marR="26034">
              <a:lnSpc>
                <a:spcPct val="118900"/>
              </a:lnSpc>
              <a:spcBef>
                <a:spcPts val="20"/>
              </a:spcBef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cout 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&lt;&lt;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"it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then calculates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net pay by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subtracting 15%"  cout 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&lt;&lt;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"************************************************"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654" y="3759834"/>
            <a:ext cx="362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task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654" y="4090543"/>
            <a:ext cx="5626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data</a:t>
            </a:r>
            <a:r>
              <a:rPr dirty="0" sz="900" spc="-10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1926" y="3732402"/>
            <a:ext cx="3764915" cy="520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90"/>
              </a:spcBef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This function takes rate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and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time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and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multiples them to 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get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gross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pay and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then finds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net pay by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subtracting</a:t>
            </a:r>
            <a:r>
              <a:rPr dirty="0" sz="900" spc="-34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15%. 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pay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rate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and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time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in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hours</a:t>
            </a:r>
            <a:r>
              <a:rPr dirty="0" sz="900" spc="-18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worked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654" y="4255134"/>
            <a:ext cx="20942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data out: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the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gross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and net</a:t>
            </a:r>
            <a:r>
              <a:rPr dirty="0" sz="900" spc="-23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pay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0945" y="3236722"/>
            <a:ext cx="4900930" cy="151193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78765" algn="l"/>
              </a:tabLst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	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741170" algn="l"/>
              </a:tabLst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	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computePaycheck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25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4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654" y="4585843"/>
            <a:ext cx="4566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0945" y="5245734"/>
            <a:ext cx="5603240" cy="2183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void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computePaycheck(float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rate,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int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time, float&amp; gross, float&amp;</a:t>
            </a:r>
            <a:r>
              <a:rPr dirty="0" sz="900" spc="-19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net)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31800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solidFill>
                  <a:srgbClr val="221F1F"/>
                </a:solidFill>
                <a:latin typeface="Courier New"/>
                <a:cs typeface="Courier New"/>
              </a:rPr>
              <a:t>// Fill in the </a:t>
            </a:r>
            <a:r>
              <a:rPr dirty="0" sz="900" b="1">
                <a:solidFill>
                  <a:srgbClr val="221F1F"/>
                </a:solidFill>
                <a:latin typeface="Courier New"/>
                <a:cs typeface="Courier New"/>
              </a:rPr>
              <a:t>code </a:t>
            </a:r>
            <a:r>
              <a:rPr dirty="0" sz="900" spc="5" b="1">
                <a:solidFill>
                  <a:srgbClr val="221F1F"/>
                </a:solidFill>
                <a:latin typeface="Courier New"/>
                <a:cs typeface="Courier New"/>
              </a:rPr>
              <a:t>to find gross pay and </a:t>
            </a:r>
            <a:r>
              <a:rPr dirty="0" sz="900" spc="-5" b="1">
                <a:solidFill>
                  <a:srgbClr val="221F1F"/>
                </a:solidFill>
                <a:latin typeface="Courier New"/>
                <a:cs typeface="Courier New"/>
              </a:rPr>
              <a:t>net</a:t>
            </a:r>
            <a:r>
              <a:rPr dirty="0" sz="900" spc="140" b="1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10" b="1">
                <a:solidFill>
                  <a:srgbClr val="221F1F"/>
                </a:solidFill>
                <a:latin typeface="Courier New"/>
                <a:cs typeface="Courier New"/>
              </a:rPr>
              <a:t>pay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31900" marR="5080" indent="-228600">
              <a:lnSpc>
                <a:spcPct val="103200"/>
              </a:lnSpc>
            </a:pPr>
            <a:r>
              <a:rPr dirty="0" sz="1050" spc="-5" i="1">
                <a:solidFill>
                  <a:srgbClr val="221F1F"/>
                </a:solidFill>
                <a:latin typeface="Times New Roman"/>
                <a:cs typeface="Times New Roman"/>
              </a:rPr>
              <a:t>Exercise </a:t>
            </a:r>
            <a:r>
              <a:rPr dirty="0" sz="1050" spc="-80" i="1">
                <a:solidFill>
                  <a:srgbClr val="221F1F"/>
                </a:solidFill>
                <a:latin typeface="Times New Roman"/>
                <a:cs typeface="Times New Roman"/>
              </a:rPr>
              <a:t>1: </a:t>
            </a:r>
            <a:r>
              <a:rPr dirty="0" sz="1050" spc="-40">
                <a:solidFill>
                  <a:srgbClr val="221F1F"/>
                </a:solidFill>
                <a:latin typeface="Times New Roman"/>
                <a:cs typeface="Times New Roman"/>
              </a:rPr>
              <a:t>Fill </a:t>
            </a:r>
            <a:r>
              <a:rPr dirty="0" sz="1050" spc="-25">
                <a:solidFill>
                  <a:srgbClr val="221F1F"/>
                </a:solidFill>
                <a:latin typeface="Times New Roman"/>
                <a:cs typeface="Times New Roman"/>
              </a:rPr>
              <a:t>in </a:t>
            </a:r>
            <a:r>
              <a:rPr dirty="0" sz="1050" spc="-5">
                <a:solidFill>
                  <a:srgbClr val="221F1F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21F1F"/>
                </a:solidFill>
                <a:latin typeface="Times New Roman"/>
                <a:cs typeface="Times New Roman"/>
              </a:rPr>
              <a:t>code </a:t>
            </a:r>
            <a:r>
              <a:rPr dirty="0" sz="1050" spc="25">
                <a:solidFill>
                  <a:srgbClr val="221F1F"/>
                </a:solidFill>
                <a:latin typeface="Times New Roman"/>
                <a:cs typeface="Times New Roman"/>
              </a:rPr>
              <a:t>(places </a:t>
            </a:r>
            <a:r>
              <a:rPr dirty="0" sz="1050" spc="-25">
                <a:solidFill>
                  <a:srgbClr val="221F1F"/>
                </a:solidFill>
                <a:latin typeface="Times New Roman"/>
                <a:cs typeface="Times New Roman"/>
              </a:rPr>
              <a:t>in </a:t>
            </a:r>
            <a:r>
              <a:rPr dirty="0" sz="1050" spc="-20">
                <a:solidFill>
                  <a:srgbClr val="221F1F"/>
                </a:solidFill>
                <a:latin typeface="Times New Roman"/>
                <a:cs typeface="Times New Roman"/>
              </a:rPr>
              <a:t>bold) </a:t>
            </a:r>
            <a:r>
              <a:rPr dirty="0" sz="1050" spc="-15">
                <a:solidFill>
                  <a:srgbClr val="221F1F"/>
                </a:solidFill>
                <a:latin typeface="Times New Roman"/>
                <a:cs typeface="Times New Roman"/>
              </a:rPr>
              <a:t>and </a:t>
            </a:r>
            <a:r>
              <a:rPr dirty="0" sz="1050">
                <a:solidFill>
                  <a:srgbClr val="221F1F"/>
                </a:solidFill>
                <a:latin typeface="Times New Roman"/>
                <a:cs typeface="Times New Roman"/>
              </a:rPr>
              <a:t>note </a:t>
            </a:r>
            <a:r>
              <a:rPr dirty="0" sz="1050" spc="-5">
                <a:solidFill>
                  <a:srgbClr val="221F1F"/>
                </a:solidFill>
                <a:latin typeface="Times New Roman"/>
                <a:cs typeface="Times New Roman"/>
              </a:rPr>
              <a:t>that the </a:t>
            </a:r>
            <a:r>
              <a:rPr dirty="0" sz="1050" spc="15">
                <a:solidFill>
                  <a:srgbClr val="221F1F"/>
                </a:solidFill>
                <a:latin typeface="Times New Roman"/>
                <a:cs typeface="Times New Roman"/>
              </a:rPr>
              <a:t>function 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computePaycheck </a:t>
            </a:r>
            <a:r>
              <a:rPr dirty="0" sz="1050" spc="25">
                <a:solidFill>
                  <a:srgbClr val="221F1F"/>
                </a:solidFill>
                <a:latin typeface="Times New Roman"/>
                <a:cs typeface="Times New Roman"/>
              </a:rPr>
              <a:t>determines </a:t>
            </a:r>
            <a:r>
              <a:rPr dirty="0" sz="1050" spc="-5">
                <a:solidFill>
                  <a:srgbClr val="221F1F"/>
                </a:solidFill>
                <a:latin typeface="Times New Roman"/>
                <a:cs typeface="Times New Roman"/>
              </a:rPr>
              <a:t>the net </a:t>
            </a:r>
            <a:r>
              <a:rPr dirty="0" sz="1050" spc="-45">
                <a:solidFill>
                  <a:srgbClr val="221F1F"/>
                </a:solidFill>
                <a:latin typeface="Times New Roman"/>
                <a:cs typeface="Times New Roman"/>
              </a:rPr>
              <a:t>pay by </a:t>
            </a:r>
            <a:r>
              <a:rPr dirty="0" sz="1050" spc="15">
                <a:solidFill>
                  <a:srgbClr val="221F1F"/>
                </a:solidFill>
                <a:latin typeface="Times New Roman"/>
                <a:cs typeface="Times New Roman"/>
              </a:rPr>
              <a:t>subtracting </a:t>
            </a:r>
            <a:r>
              <a:rPr dirty="0" sz="1050" spc="-30">
                <a:solidFill>
                  <a:srgbClr val="221F1F"/>
                </a:solidFill>
                <a:latin typeface="Times New Roman"/>
                <a:cs typeface="Times New Roman"/>
              </a:rPr>
              <a:t>15% </a:t>
            </a:r>
            <a:r>
              <a:rPr dirty="0" sz="1050" spc="-5">
                <a:solidFill>
                  <a:srgbClr val="221F1F"/>
                </a:solidFill>
                <a:latin typeface="Times New Roman"/>
                <a:cs typeface="Times New Roman"/>
              </a:rPr>
              <a:t>from the </a:t>
            </a:r>
            <a:r>
              <a:rPr dirty="0" sz="1050" spc="15">
                <a:solidFill>
                  <a:srgbClr val="221F1F"/>
                </a:solidFill>
                <a:latin typeface="Times New Roman"/>
                <a:cs typeface="Times New Roman"/>
              </a:rPr>
              <a:t>gross  </a:t>
            </a:r>
            <a:r>
              <a:rPr dirty="0" sz="1050" spc="-40">
                <a:solidFill>
                  <a:srgbClr val="221F1F"/>
                </a:solidFill>
                <a:latin typeface="Times New Roman"/>
                <a:cs typeface="Times New Roman"/>
              </a:rPr>
              <a:t>pay. </a:t>
            </a:r>
            <a:r>
              <a:rPr dirty="0" sz="1050" spc="-10">
                <a:solidFill>
                  <a:srgbClr val="221F1F"/>
                </a:solidFill>
                <a:latin typeface="Times New Roman"/>
                <a:cs typeface="Times New Roman"/>
              </a:rPr>
              <a:t>Both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gross </a:t>
            </a:r>
            <a:r>
              <a:rPr dirty="0" sz="1050" spc="-10">
                <a:solidFill>
                  <a:srgbClr val="221F1F"/>
                </a:solidFill>
                <a:latin typeface="Times New Roman"/>
                <a:cs typeface="Times New Roman"/>
              </a:rPr>
              <a:t>and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net </a:t>
            </a:r>
            <a:r>
              <a:rPr dirty="0" sz="1050" spc="-30">
                <a:solidFill>
                  <a:srgbClr val="221F1F"/>
                </a:solidFill>
                <a:latin typeface="Times New Roman"/>
                <a:cs typeface="Times New Roman"/>
              </a:rPr>
              <a:t>are </a:t>
            </a:r>
            <a:r>
              <a:rPr dirty="0" sz="1050" spc="35">
                <a:solidFill>
                  <a:srgbClr val="221F1F"/>
                </a:solidFill>
                <a:latin typeface="Times New Roman"/>
                <a:cs typeface="Times New Roman"/>
              </a:rPr>
              <a:t>returned </a:t>
            </a:r>
            <a:r>
              <a:rPr dirty="0" sz="1050" spc="15">
                <a:solidFill>
                  <a:srgbClr val="221F1F"/>
                </a:solidFill>
                <a:latin typeface="Times New Roman"/>
                <a:cs typeface="Times New Roman"/>
              </a:rPr>
              <a:t>to </a:t>
            </a:r>
            <a:r>
              <a:rPr dirty="0" sz="1050" spc="-5">
                <a:solidFill>
                  <a:srgbClr val="221F1F"/>
                </a:solidFill>
                <a:latin typeface="Times New Roman"/>
                <a:cs typeface="Times New Roman"/>
              </a:rPr>
              <a:t>the </a:t>
            </a:r>
            <a:r>
              <a:rPr dirty="0" sz="900" spc="-25">
                <a:solidFill>
                  <a:srgbClr val="221F1F"/>
                </a:solidFill>
                <a:latin typeface="Courier New"/>
                <a:cs typeface="Courier New"/>
              </a:rPr>
              <a:t>main() </a:t>
            </a:r>
            <a:r>
              <a:rPr dirty="0" sz="1050" spc="-5">
                <a:solidFill>
                  <a:srgbClr val="221F1F"/>
                </a:solidFill>
                <a:latin typeface="Times New Roman"/>
                <a:cs typeface="Times New Roman"/>
              </a:rPr>
              <a:t>function </a:t>
            </a:r>
            <a:r>
              <a:rPr dirty="0" sz="1050" spc="25">
                <a:solidFill>
                  <a:srgbClr val="221F1F"/>
                </a:solidFill>
                <a:latin typeface="Times New Roman"/>
                <a:cs typeface="Times New Roman"/>
              </a:rPr>
              <a:t>where </a:t>
            </a:r>
            <a:r>
              <a:rPr dirty="0" sz="1050" spc="40">
                <a:solidFill>
                  <a:srgbClr val="221F1F"/>
                </a:solidFill>
                <a:latin typeface="Times New Roman"/>
                <a:cs typeface="Times New Roman"/>
              </a:rPr>
              <a:t>those  </a:t>
            </a:r>
            <a:r>
              <a:rPr dirty="0" sz="1050" spc="20">
                <a:solidFill>
                  <a:srgbClr val="221F1F"/>
                </a:solidFill>
                <a:latin typeface="Times New Roman"/>
                <a:cs typeface="Times New Roman"/>
              </a:rPr>
              <a:t>values </a:t>
            </a:r>
            <a:r>
              <a:rPr dirty="0" sz="1050" spc="-25">
                <a:solidFill>
                  <a:srgbClr val="221F1F"/>
                </a:solidFill>
                <a:latin typeface="Times New Roman"/>
                <a:cs typeface="Times New Roman"/>
              </a:rPr>
              <a:t>are</a:t>
            </a:r>
            <a:r>
              <a:rPr dirty="0" sz="1050" spc="5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dirty="0" sz="1050" spc="20">
                <a:solidFill>
                  <a:srgbClr val="221F1F"/>
                </a:solidFill>
                <a:latin typeface="Times New Roman"/>
                <a:cs typeface="Times New Roman"/>
              </a:rPr>
              <a:t>printed.</a:t>
            </a:r>
            <a:endParaRPr sz="1050">
              <a:latin typeface="Times New Roman"/>
              <a:cs typeface="Times New Roman"/>
            </a:endParaRPr>
          </a:p>
          <a:p>
            <a:pPr marL="1231900" marR="122555" indent="-228600">
              <a:lnSpc>
                <a:spcPct val="102899"/>
              </a:lnSpc>
              <a:spcBef>
                <a:spcPts val="300"/>
              </a:spcBef>
            </a:pPr>
            <a:r>
              <a:rPr dirty="0" sz="1050" spc="-5" i="1">
                <a:solidFill>
                  <a:srgbClr val="221F1F"/>
                </a:solidFill>
                <a:latin typeface="Times New Roman"/>
                <a:cs typeface="Times New Roman"/>
              </a:rPr>
              <a:t>Exercise </a:t>
            </a:r>
            <a:r>
              <a:rPr dirty="0" sz="1050" spc="-80" i="1">
                <a:solidFill>
                  <a:srgbClr val="221F1F"/>
                </a:solidFill>
                <a:latin typeface="Times New Roman"/>
                <a:cs typeface="Times New Roman"/>
              </a:rPr>
              <a:t>2: </a:t>
            </a:r>
            <a:r>
              <a:rPr dirty="0" sz="1050" spc="-25">
                <a:solidFill>
                  <a:srgbClr val="221F1F"/>
                </a:solidFill>
                <a:latin typeface="Times New Roman"/>
                <a:cs typeface="Times New Roman"/>
              </a:rPr>
              <a:t>Compile </a:t>
            </a:r>
            <a:r>
              <a:rPr dirty="0" sz="1050" spc="-10">
                <a:solidFill>
                  <a:srgbClr val="221F1F"/>
                </a:solidFill>
                <a:latin typeface="Times New Roman"/>
                <a:cs typeface="Times New Roman"/>
              </a:rPr>
              <a:t>and </a:t>
            </a:r>
            <a:r>
              <a:rPr dirty="0" sz="1050" spc="-5">
                <a:solidFill>
                  <a:srgbClr val="221F1F"/>
                </a:solidFill>
                <a:latin typeface="Times New Roman"/>
                <a:cs typeface="Times New Roman"/>
              </a:rPr>
              <a:t>run </a:t>
            </a:r>
            <a:r>
              <a:rPr dirty="0" sz="1050" spc="-25">
                <a:solidFill>
                  <a:srgbClr val="221F1F"/>
                </a:solidFill>
                <a:latin typeface="Times New Roman"/>
                <a:cs typeface="Times New Roman"/>
              </a:rPr>
              <a:t>your </a:t>
            </a:r>
            <a:r>
              <a:rPr dirty="0" sz="1050" spc="-15">
                <a:solidFill>
                  <a:srgbClr val="221F1F"/>
                </a:solidFill>
                <a:latin typeface="Times New Roman"/>
                <a:cs typeface="Times New Roman"/>
              </a:rPr>
              <a:t>program </a:t>
            </a:r>
            <a:r>
              <a:rPr dirty="0" sz="1050" spc="-25">
                <a:solidFill>
                  <a:srgbClr val="221F1F"/>
                </a:solidFill>
                <a:latin typeface="Times New Roman"/>
                <a:cs typeface="Times New Roman"/>
              </a:rPr>
              <a:t>with </a:t>
            </a:r>
            <a:r>
              <a:rPr dirty="0" sz="1050" spc="-5">
                <a:solidFill>
                  <a:srgbClr val="221F1F"/>
                </a:solidFill>
                <a:latin typeface="Times New Roman"/>
                <a:cs typeface="Times New Roman"/>
              </a:rPr>
              <a:t>the </a:t>
            </a:r>
            <a:r>
              <a:rPr dirty="0" sz="1050" spc="15">
                <a:solidFill>
                  <a:srgbClr val="221F1F"/>
                </a:solidFill>
                <a:latin typeface="Times New Roman"/>
                <a:cs typeface="Times New Roman"/>
              </a:rPr>
              <a:t>following </a:t>
            </a:r>
            <a:r>
              <a:rPr dirty="0" sz="1050" spc="-15">
                <a:solidFill>
                  <a:srgbClr val="221F1F"/>
                </a:solidFill>
                <a:latin typeface="Times New Roman"/>
                <a:cs typeface="Times New Roman"/>
              </a:rPr>
              <a:t>data and </a:t>
            </a:r>
            <a:r>
              <a:rPr dirty="0" sz="1050" spc="40">
                <a:solidFill>
                  <a:srgbClr val="221F1F"/>
                </a:solidFill>
                <a:latin typeface="Times New Roman"/>
                <a:cs typeface="Times New Roman"/>
              </a:rPr>
              <a:t>make  </a:t>
            </a:r>
            <a:r>
              <a:rPr dirty="0" sz="1050" spc="-20">
                <a:solidFill>
                  <a:srgbClr val="221F1F"/>
                </a:solidFill>
                <a:latin typeface="Times New Roman"/>
                <a:cs typeface="Times New Roman"/>
              </a:rPr>
              <a:t>sure </a:t>
            </a:r>
            <a:r>
              <a:rPr dirty="0" sz="1050" spc="-35">
                <a:solidFill>
                  <a:srgbClr val="221F1F"/>
                </a:solidFill>
                <a:latin typeface="Times New Roman"/>
                <a:cs typeface="Times New Roman"/>
              </a:rPr>
              <a:t>you </a:t>
            </a:r>
            <a:r>
              <a:rPr dirty="0" sz="1050" spc="-30">
                <a:solidFill>
                  <a:srgbClr val="221F1F"/>
                </a:solidFill>
                <a:latin typeface="Times New Roman"/>
                <a:cs typeface="Times New Roman"/>
              </a:rPr>
              <a:t>get </a:t>
            </a:r>
            <a:r>
              <a:rPr dirty="0" sz="1050" spc="-5">
                <a:solidFill>
                  <a:srgbClr val="221F1F"/>
                </a:solidFill>
                <a:latin typeface="Times New Roman"/>
                <a:cs typeface="Times New Roman"/>
              </a:rPr>
              <a:t>the </a:t>
            </a:r>
            <a:r>
              <a:rPr dirty="0" sz="1050">
                <a:solidFill>
                  <a:srgbClr val="221F1F"/>
                </a:solidFill>
                <a:latin typeface="Times New Roman"/>
                <a:cs typeface="Times New Roman"/>
              </a:rPr>
              <a:t>output</a:t>
            </a:r>
            <a:r>
              <a:rPr dirty="0" sz="1050" spc="20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dirty="0" sz="1050" spc="35">
                <a:solidFill>
                  <a:srgbClr val="221F1F"/>
                </a:solidFill>
                <a:latin typeface="Times New Roman"/>
                <a:cs typeface="Times New Roman"/>
              </a:rPr>
              <a:t>shown.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05969" y="7634605"/>
            <a:ext cx="1631528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01403" y="7800720"/>
            <a:ext cx="207542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07494" y="7965313"/>
            <a:ext cx="1288585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68424" y="7965313"/>
            <a:ext cx="838760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98370" y="8131429"/>
            <a:ext cx="97971" cy="85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99870" y="8460993"/>
            <a:ext cx="1180354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99871" y="8627109"/>
            <a:ext cx="1067621" cy="1082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01393" y="8791702"/>
            <a:ext cx="1869282" cy="1082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8335" y="1093977"/>
            <a:ext cx="4779010" cy="2250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84270">
              <a:lnSpc>
                <a:spcPct val="100000"/>
              </a:lnSpc>
              <a:spcBef>
                <a:spcPts val="95"/>
              </a:spcBef>
              <a:tabLst>
                <a:tab pos="4434205" algn="l"/>
              </a:tabLst>
            </a:pPr>
            <a:r>
              <a:rPr dirty="0" sz="950" spc="-20">
                <a:latin typeface="Times New Roman"/>
                <a:cs typeface="Times New Roman"/>
              </a:rPr>
              <a:t>Lesson</a:t>
            </a:r>
            <a:r>
              <a:rPr dirty="0" sz="950" spc="19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6.1B	</a:t>
            </a:r>
            <a:r>
              <a:rPr dirty="0" sz="900" spc="-120">
                <a:latin typeface="Arial"/>
                <a:cs typeface="Arial"/>
              </a:rPr>
              <a:t>89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marR="417195" indent="-228600">
              <a:lnSpc>
                <a:spcPct val="103299"/>
              </a:lnSpc>
              <a:spcBef>
                <a:spcPts val="5"/>
              </a:spcBef>
            </a:pPr>
            <a:r>
              <a:rPr dirty="0" sz="1050" spc="-15" i="1">
                <a:latin typeface="Times New Roman"/>
                <a:cs typeface="Times New Roman"/>
              </a:rPr>
              <a:t>Exercise </a:t>
            </a:r>
            <a:r>
              <a:rPr dirty="0" sz="1050" spc="-85" i="1">
                <a:latin typeface="Times New Roman"/>
                <a:cs typeface="Times New Roman"/>
              </a:rPr>
              <a:t>3: </a:t>
            </a:r>
            <a:r>
              <a:rPr dirty="0" sz="1050" spc="-35">
                <a:latin typeface="Times New Roman"/>
                <a:cs typeface="Times New Roman"/>
              </a:rPr>
              <a:t>Are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parameters </a:t>
            </a:r>
            <a:r>
              <a:rPr dirty="0" sz="900" spc="30">
                <a:latin typeface="Courier New"/>
                <a:cs typeface="Courier New"/>
              </a:rPr>
              <a:t>gross </a:t>
            </a:r>
            <a:r>
              <a:rPr dirty="0" sz="1050" spc="-20">
                <a:latin typeface="Times New Roman"/>
                <a:cs typeface="Times New Roman"/>
              </a:rPr>
              <a:t>and </a:t>
            </a:r>
            <a:r>
              <a:rPr dirty="0" sz="900" spc="-30">
                <a:latin typeface="Courier New"/>
                <a:cs typeface="Courier New"/>
              </a:rPr>
              <a:t>net</a:t>
            </a:r>
            <a:r>
              <a:rPr dirty="0" sz="1050" spc="-30">
                <a:latin typeface="Times New Roman"/>
                <a:cs typeface="Times New Roman"/>
              </a:rPr>
              <a:t>, in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modified </a:t>
            </a:r>
            <a:r>
              <a:rPr dirty="0" sz="900" spc="20">
                <a:latin typeface="Courier New"/>
                <a:cs typeface="Courier New"/>
              </a:rPr>
              <a:t>calPaycheck  </a:t>
            </a:r>
            <a:r>
              <a:rPr dirty="0" sz="1050" spc="5">
                <a:latin typeface="Times New Roman"/>
                <a:cs typeface="Times New Roman"/>
              </a:rPr>
              <a:t>func- </a:t>
            </a:r>
            <a:r>
              <a:rPr dirty="0" sz="1050" spc="-5">
                <a:latin typeface="Times New Roman"/>
                <a:cs typeface="Times New Roman"/>
              </a:rPr>
              <a:t>tion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30">
                <a:latin typeface="Times New Roman"/>
                <a:cs typeface="Times New Roman"/>
              </a:rPr>
              <a:t>created </a:t>
            </a:r>
            <a:r>
              <a:rPr dirty="0" sz="1050" spc="-25">
                <a:latin typeface="Times New Roman"/>
                <a:cs typeface="Times New Roman"/>
              </a:rPr>
              <a:t>in Exercise </a:t>
            </a:r>
            <a:r>
              <a:rPr dirty="0" sz="1050" spc="-30">
                <a:latin typeface="Times New Roman"/>
                <a:cs typeface="Times New Roman"/>
              </a:rPr>
              <a:t>1 </a:t>
            </a:r>
            <a:r>
              <a:rPr dirty="0" sz="1050" spc="30">
                <a:latin typeface="Times New Roman"/>
                <a:cs typeface="Times New Roman"/>
              </a:rPr>
              <a:t>above, </a:t>
            </a:r>
            <a:r>
              <a:rPr dirty="0" sz="1050" spc="-25">
                <a:latin typeface="Times New Roman"/>
                <a:cs typeface="Times New Roman"/>
              </a:rPr>
              <a:t>pass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20">
                <a:latin typeface="Times New Roman"/>
                <a:cs typeface="Times New Roman"/>
              </a:rPr>
              <a:t>pass </a:t>
            </a:r>
            <a:r>
              <a:rPr dirty="0" sz="1050" spc="-45">
                <a:latin typeface="Times New Roman"/>
                <a:cs typeface="Times New Roman"/>
              </a:rPr>
              <a:t>by  </a:t>
            </a:r>
            <a:r>
              <a:rPr dirty="0" sz="1050" spc="5">
                <a:latin typeface="Times New Roman"/>
                <a:cs typeface="Times New Roman"/>
              </a:rPr>
              <a:t>reference?</a:t>
            </a:r>
            <a:endParaRPr sz="10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3299"/>
              </a:lnSpc>
              <a:spcBef>
                <a:spcPts val="39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4: </a:t>
            </a:r>
            <a:r>
              <a:rPr dirty="0" sz="1050" spc="-25">
                <a:latin typeface="Times New Roman"/>
                <a:cs typeface="Times New Roman"/>
              </a:rPr>
              <a:t>Alter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900" spc="-20">
                <a:latin typeface="Courier New"/>
                <a:cs typeface="Courier New"/>
              </a:rPr>
              <a:t>gross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900" spc="-20">
                <a:latin typeface="Courier New"/>
                <a:cs typeface="Courier New"/>
              </a:rPr>
              <a:t>net </a:t>
            </a:r>
            <a:r>
              <a:rPr dirty="0" sz="1050" spc="-30">
                <a:latin typeface="Times New Roman"/>
                <a:cs typeface="Times New Roman"/>
              </a:rPr>
              <a:t>are </a:t>
            </a:r>
            <a:r>
              <a:rPr dirty="0" sz="1050" spc="-10">
                <a:latin typeface="Times New Roman"/>
                <a:cs typeface="Times New Roman"/>
              </a:rPr>
              <a:t>printed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function  </a:t>
            </a:r>
            <a:r>
              <a:rPr dirty="0" sz="1050" spc="40">
                <a:latin typeface="Times New Roman"/>
                <a:cs typeface="Times New Roman"/>
              </a:rPr>
              <a:t>compute </a:t>
            </a:r>
            <a:r>
              <a:rPr dirty="0" sz="900" spc="-15">
                <a:latin typeface="Courier New"/>
                <a:cs typeface="Courier New"/>
              </a:rPr>
              <a:t>computePaycheck </a:t>
            </a:r>
            <a:r>
              <a:rPr dirty="0" sz="1050" spc="-20">
                <a:latin typeface="Times New Roman"/>
                <a:cs typeface="Times New Roman"/>
              </a:rPr>
              <a:t>instead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900" spc="-25">
                <a:latin typeface="Courier New"/>
                <a:cs typeface="Courier New"/>
              </a:rPr>
              <a:t>main()</a:t>
            </a:r>
            <a:r>
              <a:rPr dirty="0" sz="1050" spc="-25">
                <a:latin typeface="Times New Roman"/>
                <a:cs typeface="Times New Roman"/>
              </a:rPr>
              <a:t>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main() </a:t>
            </a:r>
            <a:r>
              <a:rPr dirty="0" sz="1050" spc="-5">
                <a:latin typeface="Times New Roman"/>
                <a:cs typeface="Times New Roman"/>
              </a:rPr>
              <a:t>function </a:t>
            </a:r>
            <a:r>
              <a:rPr dirty="0" sz="1050" spc="30">
                <a:latin typeface="Times New Roman"/>
                <a:cs typeface="Times New Roman"/>
              </a:rPr>
              <a:t>executes 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8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statement</a:t>
            </a: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9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"We </a:t>
            </a:r>
            <a:r>
              <a:rPr dirty="0" sz="900" spc="-15">
                <a:latin typeface="Courier New"/>
                <a:cs typeface="Courier New"/>
              </a:rPr>
              <a:t>hoped </a:t>
            </a:r>
            <a:r>
              <a:rPr dirty="0" sz="900" spc="-10">
                <a:latin typeface="Courier New"/>
                <a:cs typeface="Courier New"/>
              </a:rPr>
              <a:t>you </a:t>
            </a:r>
            <a:r>
              <a:rPr dirty="0" sz="900" spc="-15">
                <a:latin typeface="Courier New"/>
                <a:cs typeface="Courier New"/>
              </a:rPr>
              <a:t>enjoyed this program"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655"/>
              </a:spcBef>
            </a:pPr>
            <a:r>
              <a:rPr dirty="0" sz="1050" spc="-15">
                <a:latin typeface="Times New Roman"/>
                <a:cs typeface="Times New Roman"/>
              </a:rPr>
              <a:t>after </a:t>
            </a:r>
            <a:r>
              <a:rPr dirty="0" sz="1050" spc="-5">
                <a:latin typeface="Times New Roman"/>
                <a:cs typeface="Times New Roman"/>
              </a:rPr>
              <a:t>the return from the </a:t>
            </a:r>
            <a:r>
              <a:rPr dirty="0" sz="1050" spc="-10">
                <a:latin typeface="Times New Roman"/>
                <a:cs typeface="Times New Roman"/>
              </a:rPr>
              <a:t>function</a:t>
            </a:r>
            <a:r>
              <a:rPr dirty="0" sz="1050" spc="80">
                <a:latin typeface="Times New Roman"/>
                <a:cs typeface="Times New Roman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calPaycheck</a:t>
            </a:r>
            <a:r>
              <a:rPr dirty="0" sz="1050" spc="-1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241300" marR="275590" indent="-228600">
              <a:lnSpc>
                <a:spcPct val="103800"/>
              </a:lnSpc>
              <a:spcBef>
                <a:spcPts val="29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5: </a:t>
            </a:r>
            <a:r>
              <a:rPr dirty="0" sz="1050" spc="-15">
                <a:latin typeface="Times New Roman"/>
                <a:cs typeface="Times New Roman"/>
              </a:rPr>
              <a:t>Run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35">
                <a:latin typeface="Times New Roman"/>
                <a:cs typeface="Times New Roman"/>
              </a:rPr>
              <a:t>again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-25">
                <a:latin typeface="Times New Roman"/>
                <a:cs typeface="Times New Roman"/>
              </a:rPr>
              <a:t>Exercise </a:t>
            </a:r>
            <a:r>
              <a:rPr dirty="0" sz="1050" spc="-35">
                <a:latin typeface="Times New Roman"/>
                <a:cs typeface="Times New Roman"/>
              </a:rPr>
              <a:t>2. </a:t>
            </a:r>
            <a:r>
              <a:rPr dirty="0" sz="1050" spc="-55">
                <a:latin typeface="Times New Roman"/>
                <a:cs typeface="Times New Roman"/>
              </a:rPr>
              <a:t>You </a:t>
            </a:r>
            <a:r>
              <a:rPr dirty="0" sz="1050" spc="30">
                <a:latin typeface="Times New Roman"/>
                <a:cs typeface="Times New Roman"/>
              </a:rPr>
              <a:t>should  </a:t>
            </a:r>
            <a:r>
              <a:rPr dirty="0" sz="1050" spc="-25">
                <a:latin typeface="Times New Roman"/>
                <a:cs typeface="Times New Roman"/>
              </a:rPr>
              <a:t>get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same </a:t>
            </a:r>
            <a:r>
              <a:rPr dirty="0" sz="1050" spc="-25">
                <a:latin typeface="Times New Roman"/>
                <a:cs typeface="Times New Roman"/>
              </a:rPr>
              <a:t>results.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25">
                <a:latin typeface="Times New Roman"/>
                <a:cs typeface="Times New Roman"/>
              </a:rPr>
              <a:t>parameters </a:t>
            </a:r>
            <a:r>
              <a:rPr dirty="0" sz="1050" spc="-10">
                <a:latin typeface="Times New Roman"/>
                <a:cs typeface="Times New Roman"/>
              </a:rPr>
              <a:t>should </a:t>
            </a:r>
            <a:r>
              <a:rPr dirty="0" sz="1050" spc="-20">
                <a:latin typeface="Times New Roman"/>
                <a:cs typeface="Times New Roman"/>
              </a:rPr>
              <a:t>now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-40">
                <a:latin typeface="Times New Roman"/>
                <a:cs typeface="Times New Roman"/>
              </a:rPr>
              <a:t>by</a:t>
            </a:r>
            <a:r>
              <a:rPr dirty="0" sz="1050" spc="-5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value.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3782" y="3480943"/>
            <a:ext cx="4895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6.4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8335" y="3392621"/>
            <a:ext cx="4566285" cy="152590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80">
                <a:latin typeface="Arial"/>
                <a:cs typeface="Arial"/>
              </a:rPr>
              <a:t>Student </a:t>
            </a:r>
            <a:r>
              <a:rPr dirty="0" sz="1200" spc="-105">
                <a:latin typeface="Arial"/>
                <a:cs typeface="Arial"/>
              </a:rPr>
              <a:t>Generated </a:t>
            </a:r>
            <a:r>
              <a:rPr dirty="0" sz="1200" spc="-140">
                <a:latin typeface="Arial"/>
                <a:cs typeface="Arial"/>
              </a:rPr>
              <a:t>Code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0">
                <a:latin typeface="Arial"/>
                <a:cs typeface="Arial"/>
              </a:rPr>
              <a:t>Assignments</a:t>
            </a:r>
            <a:endParaRPr sz="1200">
              <a:latin typeface="Arial"/>
              <a:cs typeface="Arial"/>
            </a:endParaRPr>
          </a:p>
          <a:p>
            <a:pPr marL="241300" marR="5080" indent="-228600">
              <a:lnSpc>
                <a:spcPct val="103200"/>
              </a:lnSpc>
              <a:spcBef>
                <a:spcPts val="575"/>
              </a:spcBef>
            </a:pPr>
            <a:r>
              <a:rPr dirty="0" sz="1050" spc="25" i="1">
                <a:latin typeface="Times New Roman"/>
                <a:cs typeface="Times New Roman"/>
              </a:rPr>
              <a:t>Option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45">
                <a:latin typeface="Times New Roman"/>
                <a:cs typeface="Times New Roman"/>
              </a:rPr>
              <a:t>Write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25">
                <a:latin typeface="Times New Roman"/>
                <a:cs typeface="Times New Roman"/>
              </a:rPr>
              <a:t>read </a:t>
            </a:r>
            <a:r>
              <a:rPr dirty="0" sz="1050" spc="-15">
                <a:latin typeface="Times New Roman"/>
                <a:cs typeface="Times New Roman"/>
              </a:rPr>
              <a:t>two </a:t>
            </a:r>
            <a:r>
              <a:rPr dirty="0" sz="1050" spc="-25">
                <a:latin typeface="Times New Roman"/>
                <a:cs typeface="Times New Roman"/>
              </a:rPr>
              <a:t>floating </a:t>
            </a:r>
            <a:r>
              <a:rPr dirty="0" sz="1050" spc="-5">
                <a:latin typeface="Times New Roman"/>
                <a:cs typeface="Times New Roman"/>
              </a:rPr>
              <a:t>point </a:t>
            </a:r>
            <a:r>
              <a:rPr dirty="0" sz="1050" spc="35">
                <a:latin typeface="Times New Roman"/>
                <a:cs typeface="Times New Roman"/>
              </a:rPr>
              <a:t>numbers </a:t>
            </a:r>
            <a:r>
              <a:rPr dirty="0" sz="1050" spc="-15">
                <a:latin typeface="Times New Roman"/>
                <a:cs typeface="Times New Roman"/>
              </a:rPr>
              <a:t>(the </a:t>
            </a:r>
            <a:r>
              <a:rPr dirty="0" sz="1050" spc="-20">
                <a:latin typeface="Times New Roman"/>
                <a:cs typeface="Times New Roman"/>
              </a:rPr>
              <a:t>first  read </a:t>
            </a:r>
            <a:r>
              <a:rPr dirty="0" sz="1050" spc="-10">
                <a:latin typeface="Times New Roman"/>
                <a:cs typeface="Times New Roman"/>
              </a:rPr>
              <a:t>into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1050" spc="10">
                <a:latin typeface="Times New Roman"/>
                <a:cs typeface="Times New Roman"/>
              </a:rPr>
              <a:t>called </a:t>
            </a:r>
            <a:r>
              <a:rPr dirty="0" sz="900" spc="-20">
                <a:latin typeface="Courier New"/>
                <a:cs typeface="Courier New"/>
              </a:rPr>
              <a:t>first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second </a:t>
            </a:r>
            <a:r>
              <a:rPr dirty="0" sz="1050" spc="-20">
                <a:latin typeface="Times New Roman"/>
                <a:cs typeface="Times New Roman"/>
              </a:rPr>
              <a:t>read </a:t>
            </a:r>
            <a:r>
              <a:rPr dirty="0" sz="1050" spc="-5">
                <a:latin typeface="Times New Roman"/>
                <a:cs typeface="Times New Roman"/>
              </a:rPr>
              <a:t>into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0">
                <a:latin typeface="Times New Roman"/>
                <a:cs typeface="Times New Roman"/>
              </a:rPr>
              <a:t>variable </a:t>
            </a:r>
            <a:r>
              <a:rPr dirty="0" sz="1050" spc="15">
                <a:latin typeface="Times New Roman"/>
                <a:cs typeface="Times New Roman"/>
              </a:rPr>
              <a:t>called  </a:t>
            </a:r>
            <a:r>
              <a:rPr dirty="0" sz="900" spc="-25">
                <a:latin typeface="Courier New"/>
                <a:cs typeface="Courier New"/>
              </a:rPr>
              <a:t>second</a:t>
            </a:r>
            <a:r>
              <a:rPr dirty="0" sz="1050" spc="-25">
                <a:latin typeface="Times New Roman"/>
                <a:cs typeface="Times New Roman"/>
              </a:rPr>
              <a:t>)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45">
                <a:latin typeface="Times New Roman"/>
                <a:cs typeface="Times New Roman"/>
              </a:rPr>
              <a:t>calls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900" spc="-20">
                <a:latin typeface="Courier New"/>
                <a:cs typeface="Courier New"/>
              </a:rPr>
              <a:t>swap </a:t>
            </a:r>
            <a:r>
              <a:rPr dirty="0" sz="1050" spc="-20">
                <a:latin typeface="Times New Roman"/>
                <a:cs typeface="Times New Roman"/>
              </a:rPr>
              <a:t>with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actual </a:t>
            </a:r>
            <a:r>
              <a:rPr dirty="0" sz="1050" spc="25">
                <a:latin typeface="Times New Roman"/>
                <a:cs typeface="Times New Roman"/>
              </a:rPr>
              <a:t>parameters </a:t>
            </a:r>
            <a:r>
              <a:rPr dirty="0" sz="900" spc="-20">
                <a:latin typeface="Courier New"/>
                <a:cs typeface="Courier New"/>
              </a:rPr>
              <a:t>first 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900" spc="-25">
                <a:latin typeface="Courier New"/>
                <a:cs typeface="Courier New"/>
              </a:rPr>
              <a:t>second</a:t>
            </a:r>
            <a:r>
              <a:rPr dirty="0" sz="1050" spc="-25">
                <a:latin typeface="Times New Roman"/>
                <a:cs typeface="Times New Roman"/>
              </a:rPr>
              <a:t>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swap </a:t>
            </a:r>
            <a:r>
              <a:rPr dirty="0" sz="1050" spc="-5">
                <a:latin typeface="Times New Roman"/>
                <a:cs typeface="Times New Roman"/>
              </a:rPr>
              <a:t>function </a:t>
            </a:r>
            <a:r>
              <a:rPr dirty="0" sz="1050" spc="-30">
                <a:latin typeface="Times New Roman"/>
                <a:cs typeface="Times New Roman"/>
              </a:rPr>
              <a:t>having </a:t>
            </a:r>
            <a:r>
              <a:rPr dirty="0" sz="1050" spc="-15">
                <a:latin typeface="Times New Roman"/>
                <a:cs typeface="Times New Roman"/>
              </a:rPr>
              <a:t>formal </a:t>
            </a:r>
            <a:r>
              <a:rPr dirty="0" sz="1050" spc="25">
                <a:latin typeface="Times New Roman"/>
                <a:cs typeface="Times New Roman"/>
              </a:rPr>
              <a:t>parameters </a:t>
            </a:r>
            <a:r>
              <a:rPr dirty="0" sz="900" spc="-15">
                <a:latin typeface="Courier New"/>
                <a:cs typeface="Courier New"/>
              </a:rPr>
              <a:t>number1 </a:t>
            </a:r>
            <a:r>
              <a:rPr dirty="0" sz="1050" spc="45">
                <a:latin typeface="Times New Roman"/>
                <a:cs typeface="Times New Roman"/>
              </a:rPr>
              <a:t>and  </a:t>
            </a:r>
            <a:r>
              <a:rPr dirty="0" sz="900" spc="-15">
                <a:latin typeface="Courier New"/>
                <a:cs typeface="Courier New"/>
              </a:rPr>
              <a:t>number2 </a:t>
            </a:r>
            <a:r>
              <a:rPr dirty="0" sz="1050" spc="-15">
                <a:latin typeface="Times New Roman"/>
                <a:cs typeface="Times New Roman"/>
              </a:rPr>
              <a:t>should </a:t>
            </a:r>
            <a:r>
              <a:rPr dirty="0" sz="1050" spc="-35">
                <a:latin typeface="Times New Roman"/>
                <a:cs typeface="Times New Roman"/>
              </a:rPr>
              <a:t>swap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two </a:t>
            </a:r>
            <a:r>
              <a:rPr dirty="0" sz="1050" spc="10">
                <a:latin typeface="Times New Roman"/>
                <a:cs typeface="Times New Roman"/>
              </a:rPr>
              <a:t>variables. </a:t>
            </a:r>
            <a:r>
              <a:rPr dirty="0" sz="1050" spc="-10">
                <a:latin typeface="Times New Roman"/>
                <a:cs typeface="Times New Roman"/>
              </a:rPr>
              <a:t>Note: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>
                <a:latin typeface="Times New Roman"/>
                <a:cs typeface="Times New Roman"/>
              </a:rPr>
              <a:t>similar 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35">
                <a:latin typeface="Times New Roman"/>
                <a:cs typeface="Times New Roman"/>
              </a:rPr>
              <a:t>you </a:t>
            </a:r>
            <a:r>
              <a:rPr dirty="0" sz="1050" spc="-15">
                <a:latin typeface="Times New Roman"/>
                <a:cs typeface="Times New Roman"/>
              </a:rPr>
              <a:t>did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Lesson </a:t>
            </a:r>
            <a:r>
              <a:rPr dirty="0" sz="1050" spc="-35">
                <a:latin typeface="Times New Roman"/>
                <a:cs typeface="Times New Roman"/>
              </a:rPr>
              <a:t>Set </a:t>
            </a:r>
            <a:r>
              <a:rPr dirty="0" sz="1050" spc="-50">
                <a:latin typeface="Times New Roman"/>
                <a:cs typeface="Times New Roman"/>
              </a:rPr>
              <a:t>1; </a:t>
            </a:r>
            <a:r>
              <a:rPr dirty="0" sz="1050" spc="25">
                <a:latin typeface="Times New Roman"/>
                <a:cs typeface="Times New Roman"/>
              </a:rPr>
              <a:t>however, </a:t>
            </a:r>
            <a:r>
              <a:rPr dirty="0" sz="1050" spc="-15">
                <a:latin typeface="Times New Roman"/>
                <a:cs typeface="Times New Roman"/>
              </a:rPr>
              <a:t>now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10">
                <a:latin typeface="Times New Roman"/>
                <a:cs typeface="Times New Roman"/>
              </a:rPr>
              <a:t>required </a:t>
            </a:r>
            <a:r>
              <a:rPr dirty="0" sz="1050" spc="40">
                <a:latin typeface="Times New Roman"/>
                <a:cs typeface="Times New Roman"/>
              </a:rPr>
              <a:t>to  </a:t>
            </a:r>
            <a:r>
              <a:rPr dirty="0" sz="1050" spc="-30">
                <a:latin typeface="Times New Roman"/>
                <a:cs typeface="Times New Roman"/>
              </a:rPr>
              <a:t>use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function. </a:t>
            </a:r>
            <a:r>
              <a:rPr dirty="0" sz="1050" spc="-55">
                <a:latin typeface="Times New Roman"/>
                <a:cs typeface="Times New Roman"/>
              </a:rPr>
              <a:t>You </a:t>
            </a:r>
            <a:r>
              <a:rPr dirty="0" sz="1050" spc="-50">
                <a:latin typeface="Times New Roman"/>
                <a:cs typeface="Times New Roman"/>
              </a:rPr>
              <a:t>may </a:t>
            </a:r>
            <a:r>
              <a:rPr dirty="0" sz="1050" spc="-25">
                <a:latin typeface="Times New Roman"/>
                <a:cs typeface="Times New Roman"/>
              </a:rPr>
              <a:t>want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look </a:t>
            </a:r>
            <a:r>
              <a:rPr dirty="0" sz="1050" spc="-20">
                <a:latin typeface="Times New Roman"/>
                <a:cs typeface="Times New Roman"/>
              </a:rPr>
              <a:t>at </a:t>
            </a:r>
            <a:r>
              <a:rPr dirty="0" sz="900" spc="-25">
                <a:latin typeface="Courier New"/>
                <a:cs typeface="Courier New"/>
              </a:rPr>
              <a:t>logicprob.cpp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-25">
                <a:latin typeface="Times New Roman"/>
                <a:cs typeface="Times New Roman"/>
              </a:rPr>
              <a:t>Lesson </a:t>
            </a:r>
            <a:r>
              <a:rPr dirty="0" sz="1050" spc="-35">
                <a:latin typeface="Times New Roman"/>
                <a:cs typeface="Times New Roman"/>
              </a:rPr>
              <a:t>Set</a:t>
            </a:r>
            <a:r>
              <a:rPr dirty="0" sz="1050" spc="7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1.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4430" y="5061330"/>
            <a:ext cx="7467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i="1">
                <a:latin typeface="Times New Roman"/>
                <a:cs typeface="Times New Roman"/>
              </a:rPr>
              <a:t>Sample</a:t>
            </a:r>
            <a:r>
              <a:rPr dirty="0" sz="1050" spc="50" i="1">
                <a:latin typeface="Times New Roman"/>
                <a:cs typeface="Times New Roman"/>
              </a:rPr>
              <a:t> </a:t>
            </a:r>
            <a:r>
              <a:rPr dirty="0" sz="1050" spc="30" i="1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22379" y="5327015"/>
            <a:ext cx="1232228" cy="85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4754" y="5477890"/>
            <a:ext cx="782312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14784" y="5630290"/>
            <a:ext cx="96440" cy="85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22378" y="5782690"/>
            <a:ext cx="1288618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14754" y="5935345"/>
            <a:ext cx="782312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17846" y="6087745"/>
            <a:ext cx="93379" cy="85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6277" y="6394069"/>
            <a:ext cx="1966812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05608" y="6540372"/>
            <a:ext cx="4486614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10184" y="6697344"/>
            <a:ext cx="722802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07133" y="6849744"/>
            <a:ext cx="4370807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188335" y="7118984"/>
            <a:ext cx="4569460" cy="224282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241300" marR="198120" indent="-228600">
              <a:lnSpc>
                <a:spcPct val="102899"/>
              </a:lnSpc>
              <a:spcBef>
                <a:spcPts val="7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25">
                <a:latin typeface="Times New Roman"/>
                <a:cs typeface="Times New Roman"/>
              </a:rPr>
              <a:t>Compile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and correct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20">
                <a:latin typeface="Times New Roman"/>
                <a:cs typeface="Times New Roman"/>
              </a:rPr>
              <a:t>necessary </a:t>
            </a:r>
            <a:r>
              <a:rPr dirty="0" sz="1050" spc="-20">
                <a:latin typeface="Times New Roman"/>
                <a:cs typeface="Times New Roman"/>
              </a:rPr>
              <a:t>until </a:t>
            </a:r>
            <a:r>
              <a:rPr dirty="0" sz="1050" spc="-30">
                <a:latin typeface="Times New Roman"/>
                <a:cs typeface="Times New Roman"/>
              </a:rPr>
              <a:t>you get </a:t>
            </a:r>
            <a:r>
              <a:rPr dirty="0" sz="1050" spc="60">
                <a:latin typeface="Times New Roman"/>
                <a:cs typeface="Times New Roman"/>
              </a:rPr>
              <a:t>no  </a:t>
            </a:r>
            <a:r>
              <a:rPr dirty="0" sz="1050" spc="-30">
                <a:latin typeface="Times New Roman"/>
                <a:cs typeface="Times New Roman"/>
              </a:rPr>
              <a:t>syntax</a:t>
            </a:r>
            <a:r>
              <a:rPr dirty="0" sz="1050" spc="1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errors.</a:t>
            </a:r>
            <a:endParaRPr sz="10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2899"/>
              </a:lnSpc>
              <a:spcBef>
                <a:spcPts val="295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 spc="-15">
                <a:latin typeface="Times New Roman"/>
                <a:cs typeface="Times New Roman"/>
              </a:rPr>
              <a:t>Run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sample </a:t>
            </a:r>
            <a:r>
              <a:rPr dirty="0" sz="1050" spc="-20">
                <a:latin typeface="Times New Roman"/>
                <a:cs typeface="Times New Roman"/>
              </a:rPr>
              <a:t>data above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35">
                <a:latin typeface="Times New Roman"/>
                <a:cs typeface="Times New Roman"/>
              </a:rPr>
              <a:t>see if you </a:t>
            </a:r>
            <a:r>
              <a:rPr dirty="0" sz="1050" spc="-30">
                <a:latin typeface="Times New Roman"/>
                <a:cs typeface="Times New Roman"/>
              </a:rPr>
              <a:t>get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25">
                <a:latin typeface="Times New Roman"/>
                <a:cs typeface="Times New Roman"/>
              </a:rPr>
              <a:t>same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results.</a:t>
            </a:r>
            <a:endParaRPr sz="1050">
              <a:latin typeface="Times New Roman"/>
              <a:cs typeface="Times New Roman"/>
            </a:endParaRPr>
          </a:p>
          <a:p>
            <a:pPr marL="241300" marR="372745" indent="-228600">
              <a:lnSpc>
                <a:spcPct val="102899"/>
              </a:lnSpc>
              <a:spcBef>
                <a:spcPts val="315"/>
              </a:spcBef>
              <a:tabLst>
                <a:tab pos="4153535" algn="l"/>
              </a:tabLst>
            </a:pPr>
            <a:r>
              <a:rPr dirty="0" sz="1050" spc="215" i="1">
                <a:latin typeface="Times New Roman"/>
                <a:cs typeface="Times New Roman"/>
              </a:rPr>
              <a:t>E</a:t>
            </a:r>
            <a:r>
              <a:rPr dirty="0" sz="1050" spc="150" i="1">
                <a:latin typeface="Times New Roman"/>
                <a:cs typeface="Times New Roman"/>
              </a:rPr>
              <a:t>x</a:t>
            </a:r>
            <a:r>
              <a:rPr dirty="0" sz="1050" spc="-110" i="1">
                <a:latin typeface="Times New Roman"/>
                <a:cs typeface="Times New Roman"/>
              </a:rPr>
              <a:t>e</a:t>
            </a:r>
            <a:r>
              <a:rPr dirty="0" sz="1050" spc="-5" i="1">
                <a:latin typeface="Times New Roman"/>
                <a:cs typeface="Times New Roman"/>
              </a:rPr>
              <a:t>r</a:t>
            </a:r>
            <a:r>
              <a:rPr dirty="0" sz="1050" spc="-70" i="1">
                <a:latin typeface="Times New Roman"/>
                <a:cs typeface="Times New Roman"/>
              </a:rPr>
              <a:t>ci</a:t>
            </a:r>
            <a:r>
              <a:rPr dirty="0" sz="1050" spc="-80" i="1">
                <a:latin typeface="Times New Roman"/>
                <a:cs typeface="Times New Roman"/>
              </a:rPr>
              <a:t>se</a:t>
            </a:r>
            <a:r>
              <a:rPr dirty="0" sz="1050" spc="60" i="1">
                <a:latin typeface="Times New Roman"/>
                <a:cs typeface="Times New Roman"/>
              </a:rPr>
              <a:t> </a:t>
            </a:r>
            <a:r>
              <a:rPr dirty="0" sz="1050" spc="-95" i="1">
                <a:latin typeface="Times New Roman"/>
                <a:cs typeface="Times New Roman"/>
              </a:rPr>
              <a:t>3</a:t>
            </a:r>
            <a:r>
              <a:rPr dirty="0" sz="1050" spc="-60" i="1">
                <a:latin typeface="Times New Roman"/>
                <a:cs typeface="Times New Roman"/>
              </a:rPr>
              <a:t>:</a:t>
            </a:r>
            <a:r>
              <a:rPr dirty="0" sz="1050" i="1">
                <a:latin typeface="Times New Roman"/>
                <a:cs typeface="Times New Roman"/>
              </a:rPr>
              <a:t> </a:t>
            </a:r>
            <a:r>
              <a:rPr dirty="0" sz="1050" spc="-50" i="1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T</a:t>
            </a:r>
            <a:r>
              <a:rPr dirty="0" sz="1050" spc="-15">
                <a:latin typeface="Times New Roman"/>
                <a:cs typeface="Times New Roman"/>
              </a:rPr>
              <a:t>h</a:t>
            </a:r>
            <a:r>
              <a:rPr dirty="0" sz="1050" spc="-10">
                <a:latin typeface="Times New Roman"/>
                <a:cs typeface="Times New Roman"/>
              </a:rPr>
              <a:t>e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90">
                <a:latin typeface="Times New Roman"/>
                <a:cs typeface="Times New Roman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swa</a:t>
            </a:r>
            <a:r>
              <a:rPr dirty="0" sz="900">
                <a:latin typeface="Courier New"/>
                <a:cs typeface="Courier New"/>
              </a:rPr>
              <a:t>p</a:t>
            </a:r>
            <a:r>
              <a:rPr dirty="0" sz="900" spc="-204">
                <a:latin typeface="Courier New"/>
                <a:cs typeface="Courier New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pa</a:t>
            </a:r>
            <a:r>
              <a:rPr dirty="0" sz="1050" spc="25">
                <a:latin typeface="Times New Roman"/>
                <a:cs typeface="Times New Roman"/>
              </a:rPr>
              <a:t>r</a:t>
            </a:r>
            <a:r>
              <a:rPr dirty="0" sz="1050" spc="10">
                <a:latin typeface="Times New Roman"/>
                <a:cs typeface="Times New Roman"/>
              </a:rPr>
              <a:t>a</a:t>
            </a:r>
            <a:r>
              <a:rPr dirty="0" sz="1050" spc="50">
                <a:latin typeface="Times New Roman"/>
                <a:cs typeface="Times New Roman"/>
              </a:rPr>
              <a:t>m</a:t>
            </a:r>
            <a:r>
              <a:rPr dirty="0" sz="1050" spc="35">
                <a:latin typeface="Times New Roman"/>
                <a:cs typeface="Times New Roman"/>
              </a:rPr>
              <a:t>e</a:t>
            </a:r>
            <a:r>
              <a:rPr dirty="0" sz="1050" spc="30">
                <a:latin typeface="Times New Roman"/>
                <a:cs typeface="Times New Roman"/>
              </a:rPr>
              <a:t>te</a:t>
            </a:r>
            <a:r>
              <a:rPr dirty="0" sz="1050" spc="35">
                <a:latin typeface="Times New Roman"/>
                <a:cs typeface="Times New Roman"/>
              </a:rPr>
              <a:t>r</a:t>
            </a:r>
            <a:r>
              <a:rPr dirty="0" sz="1050" spc="10">
                <a:latin typeface="Times New Roman"/>
                <a:cs typeface="Times New Roman"/>
              </a:rPr>
              <a:t>s</a:t>
            </a:r>
            <a:r>
              <a:rPr dirty="0" sz="1050" spc="7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must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45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be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passe</a:t>
            </a:r>
            <a:r>
              <a:rPr dirty="0" sz="1050" spc="40">
                <a:latin typeface="Times New Roman"/>
                <a:cs typeface="Times New Roman"/>
              </a:rPr>
              <a:t>d</a:t>
            </a:r>
            <a:r>
              <a:rPr dirty="0" sz="1050" spc="70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by</a:t>
            </a:r>
            <a:r>
              <a:rPr dirty="0" sz="1050" spc="55"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5">
                <a:latin typeface="Times New Roman"/>
                <a:cs typeface="Times New Roman"/>
              </a:rPr>
              <a:t>.  </a:t>
            </a:r>
            <a:r>
              <a:rPr dirty="0" sz="1050" spc="-30">
                <a:latin typeface="Times New Roman"/>
                <a:cs typeface="Times New Roman"/>
              </a:rPr>
              <a:t>(Assume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main </a:t>
            </a:r>
            <a:r>
              <a:rPr dirty="0" sz="1050" spc="35">
                <a:latin typeface="Times New Roman"/>
                <a:cs typeface="Times New Roman"/>
              </a:rPr>
              <a:t>produces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output.)</a:t>
            </a:r>
            <a:r>
              <a:rPr dirty="0" sz="1050" spc="95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Why?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147955" indent="-228600">
              <a:lnSpc>
                <a:spcPct val="103000"/>
              </a:lnSpc>
              <a:spcBef>
                <a:spcPts val="5"/>
              </a:spcBef>
            </a:pPr>
            <a:r>
              <a:rPr dirty="0" sz="1050" spc="25" i="1">
                <a:latin typeface="Times New Roman"/>
                <a:cs typeface="Times New Roman"/>
              </a:rPr>
              <a:t>Option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 spc="-45">
                <a:latin typeface="Times New Roman"/>
                <a:cs typeface="Times New Roman"/>
              </a:rPr>
              <a:t>Write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input </a:t>
            </a:r>
            <a:r>
              <a:rPr dirty="0" sz="1050" spc="-35">
                <a:latin typeface="Times New Roman"/>
                <a:cs typeface="Times New Roman"/>
              </a:rPr>
              <a:t>miles </a:t>
            </a:r>
            <a:r>
              <a:rPr dirty="0" sz="1050" spc="20">
                <a:latin typeface="Times New Roman"/>
                <a:cs typeface="Times New Roman"/>
              </a:rPr>
              <a:t>traveled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hours </a:t>
            </a:r>
            <a:r>
              <a:rPr dirty="0" sz="1050" spc="-10">
                <a:latin typeface="Times New Roman"/>
                <a:cs typeface="Times New Roman"/>
              </a:rPr>
              <a:t>spent </a:t>
            </a:r>
            <a:r>
              <a:rPr dirty="0" sz="1050" spc="15">
                <a:latin typeface="Times New Roman"/>
                <a:cs typeface="Times New Roman"/>
              </a:rPr>
              <a:t>in  </a:t>
            </a:r>
            <a:r>
              <a:rPr dirty="0" sz="1050" spc="-25">
                <a:latin typeface="Times New Roman"/>
                <a:cs typeface="Times New Roman"/>
              </a:rPr>
              <a:t>travel.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25">
                <a:latin typeface="Times New Roman"/>
                <a:cs typeface="Times New Roman"/>
              </a:rPr>
              <a:t>determine </a:t>
            </a:r>
            <a:r>
              <a:rPr dirty="0" sz="1050" spc="-35">
                <a:latin typeface="Times New Roman"/>
                <a:cs typeface="Times New Roman"/>
              </a:rPr>
              <a:t>miles </a:t>
            </a:r>
            <a:r>
              <a:rPr dirty="0" sz="1050" spc="-5">
                <a:latin typeface="Times New Roman"/>
                <a:cs typeface="Times New Roman"/>
              </a:rPr>
              <a:t>per </a:t>
            </a:r>
            <a:r>
              <a:rPr dirty="0" sz="1050" spc="-15">
                <a:latin typeface="Times New Roman"/>
                <a:cs typeface="Times New Roman"/>
              </a:rPr>
              <a:t>hour.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10">
                <a:latin typeface="Times New Roman"/>
                <a:cs typeface="Times New Roman"/>
              </a:rPr>
              <a:t>calculation </a:t>
            </a:r>
            <a:r>
              <a:rPr dirty="0" sz="1050" spc="35">
                <a:latin typeface="Times New Roman"/>
                <a:cs typeface="Times New Roman"/>
              </a:rPr>
              <a:t>must 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-5">
                <a:latin typeface="Times New Roman"/>
                <a:cs typeface="Times New Roman"/>
              </a:rPr>
              <a:t>done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5">
                <a:latin typeface="Times New Roman"/>
                <a:cs typeface="Times New Roman"/>
              </a:rPr>
              <a:t>other than </a:t>
            </a:r>
            <a:r>
              <a:rPr dirty="0" sz="900" spc="-30">
                <a:latin typeface="Courier New"/>
                <a:cs typeface="Courier New"/>
              </a:rPr>
              <a:t>main</a:t>
            </a:r>
            <a:r>
              <a:rPr dirty="0" sz="1050" spc="-30">
                <a:latin typeface="Times New Roman"/>
                <a:cs typeface="Times New Roman"/>
              </a:rPr>
              <a:t>; </a:t>
            </a:r>
            <a:r>
              <a:rPr dirty="0" sz="1050" spc="25">
                <a:latin typeface="Times New Roman"/>
                <a:cs typeface="Times New Roman"/>
              </a:rPr>
              <a:t>however,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0">
                <a:latin typeface="Times New Roman"/>
                <a:cs typeface="Times New Roman"/>
              </a:rPr>
              <a:t>print </a:t>
            </a:r>
            <a:r>
              <a:rPr dirty="0" sz="1050" spc="30">
                <a:latin typeface="Times New Roman"/>
                <a:cs typeface="Times New Roman"/>
              </a:rPr>
              <a:t>the  </a:t>
            </a:r>
            <a:r>
              <a:rPr dirty="0" sz="1050" spc="15">
                <a:latin typeface="Times New Roman"/>
                <a:cs typeface="Times New Roman"/>
              </a:rPr>
              <a:t>calculation.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5">
                <a:latin typeface="Times New Roman"/>
                <a:cs typeface="Times New Roman"/>
              </a:rPr>
              <a:t>thus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30">
                <a:latin typeface="Times New Roman"/>
                <a:cs typeface="Times New Roman"/>
              </a:rPr>
              <a:t>3 </a:t>
            </a:r>
            <a:r>
              <a:rPr dirty="0" sz="1050" spc="20">
                <a:latin typeface="Times New Roman"/>
                <a:cs typeface="Times New Roman"/>
              </a:rPr>
              <a:t>parameters: </a:t>
            </a:r>
            <a:r>
              <a:rPr dirty="0" sz="900" spc="-25">
                <a:latin typeface="Courier New"/>
                <a:cs typeface="Courier New"/>
              </a:rPr>
              <a:t>miles</a:t>
            </a:r>
            <a:r>
              <a:rPr dirty="0" sz="1050" spc="-25">
                <a:latin typeface="Times New Roman"/>
                <a:cs typeface="Times New Roman"/>
              </a:rPr>
              <a:t>, </a:t>
            </a:r>
            <a:r>
              <a:rPr dirty="0" sz="900" spc="-25">
                <a:latin typeface="Courier New"/>
                <a:cs typeface="Courier New"/>
              </a:rPr>
              <a:t>hours</a:t>
            </a:r>
            <a:r>
              <a:rPr dirty="0" sz="1050" spc="-25">
                <a:latin typeface="Times New Roman"/>
                <a:cs typeface="Times New Roman"/>
              </a:rPr>
              <a:t>, </a:t>
            </a:r>
            <a:r>
              <a:rPr dirty="0" sz="1050" spc="45">
                <a:latin typeface="Times New Roman"/>
                <a:cs typeface="Times New Roman"/>
              </a:rPr>
              <a:t>and  </a:t>
            </a:r>
            <a:r>
              <a:rPr dirty="0" sz="900" spc="-20">
                <a:latin typeface="Courier New"/>
                <a:cs typeface="Courier New"/>
              </a:rPr>
              <a:t>milesPerHour</a:t>
            </a:r>
            <a:r>
              <a:rPr dirty="0" sz="1050" spc="-20">
                <a:latin typeface="Times New Roman"/>
                <a:cs typeface="Times New Roman"/>
              </a:rPr>
              <a:t>. </a:t>
            </a:r>
            <a:r>
              <a:rPr dirty="0" sz="1050" spc="-30">
                <a:latin typeface="Times New Roman"/>
                <a:cs typeface="Times New Roman"/>
              </a:rPr>
              <a:t>Which </a:t>
            </a:r>
            <a:r>
              <a:rPr dirty="0" sz="1050" spc="25">
                <a:latin typeface="Times New Roman"/>
                <a:cs typeface="Times New Roman"/>
              </a:rPr>
              <a:t>parameter(s) </a:t>
            </a:r>
            <a:r>
              <a:rPr dirty="0" sz="1050" spc="-25">
                <a:latin typeface="Times New Roman"/>
                <a:cs typeface="Times New Roman"/>
              </a:rPr>
              <a:t>are pass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25">
                <a:latin typeface="Times New Roman"/>
                <a:cs typeface="Times New Roman"/>
              </a:rPr>
              <a:t>are 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5">
                <a:latin typeface="Times New Roman"/>
                <a:cs typeface="Times New Roman"/>
              </a:rPr>
              <a:t>reference? </a:t>
            </a:r>
            <a:r>
              <a:rPr dirty="0" sz="1050" spc="10">
                <a:latin typeface="Times New Roman"/>
                <a:cs typeface="Times New Roman"/>
              </a:rPr>
              <a:t>Output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0">
                <a:latin typeface="Times New Roman"/>
                <a:cs typeface="Times New Roman"/>
              </a:rPr>
              <a:t>fixed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-30">
                <a:latin typeface="Times New Roman"/>
                <a:cs typeface="Times New Roman"/>
              </a:rPr>
              <a:t>2 </a:t>
            </a:r>
            <a:r>
              <a:rPr dirty="0" sz="1050" spc="20">
                <a:latin typeface="Times New Roman"/>
                <a:cs typeface="Times New Roman"/>
              </a:rPr>
              <a:t>decimal </a:t>
            </a:r>
            <a:r>
              <a:rPr dirty="0" sz="1050" spc="-5">
                <a:latin typeface="Times New Roman"/>
                <a:cs typeface="Times New Roman"/>
              </a:rPr>
              <a:t>point</a:t>
            </a:r>
            <a:r>
              <a:rPr dirty="0" sz="1050" spc="229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precision.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</a:pPr>
            <a:r>
              <a:rPr dirty="0" sz="900" spc="-110">
                <a:latin typeface="Arial"/>
                <a:cs typeface="Arial"/>
              </a:rPr>
              <a:t>90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3954" y="1089406"/>
            <a:ext cx="321056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6.1 </a:t>
            </a:r>
            <a:r>
              <a:rPr dirty="0" sz="950" spc="20">
                <a:latin typeface="Times New Roman"/>
                <a:cs typeface="Times New Roman"/>
              </a:rPr>
              <a:t>Introduction </a:t>
            </a:r>
            <a:r>
              <a:rPr dirty="0" sz="950" spc="5">
                <a:latin typeface="Times New Roman"/>
                <a:cs typeface="Times New Roman"/>
              </a:rPr>
              <a:t>to </a:t>
            </a:r>
            <a:r>
              <a:rPr dirty="0" sz="950" spc="-45">
                <a:latin typeface="Times New Roman"/>
                <a:cs typeface="Times New Roman"/>
              </a:rPr>
              <a:t>Void </a:t>
            </a:r>
            <a:r>
              <a:rPr dirty="0" sz="950" spc="-10">
                <a:latin typeface="Times New Roman"/>
                <a:cs typeface="Times New Roman"/>
              </a:rPr>
              <a:t>Functions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20">
                <a:latin typeface="Times New Roman"/>
                <a:cs typeface="Times New Roman"/>
              </a:rPr>
              <a:t>(Procedures)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5830" y="1430781"/>
            <a:ext cx="7467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i="1">
                <a:latin typeface="Times New Roman"/>
                <a:cs typeface="Times New Roman"/>
              </a:rPr>
              <a:t>Sample</a:t>
            </a:r>
            <a:r>
              <a:rPr dirty="0" sz="1050" spc="50" i="1">
                <a:latin typeface="Times New Roman"/>
                <a:cs typeface="Times New Roman"/>
              </a:rPr>
              <a:t> </a:t>
            </a:r>
            <a:r>
              <a:rPr dirty="0" sz="1050" spc="30" i="1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93776" y="1694942"/>
            <a:ext cx="1744307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84640" y="1861057"/>
            <a:ext cx="154268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93776" y="2025650"/>
            <a:ext cx="1744307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86151" y="2191766"/>
            <a:ext cx="41148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89202" y="2354833"/>
            <a:ext cx="1921097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59735" y="2624073"/>
            <a:ext cx="4510405" cy="224155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41300" marR="5080" indent="-228600">
              <a:lnSpc>
                <a:spcPct val="103000"/>
              </a:lnSpc>
              <a:spcBef>
                <a:spcPts val="65"/>
              </a:spcBef>
            </a:pPr>
            <a:r>
              <a:rPr dirty="0" sz="1050" spc="25" i="1">
                <a:latin typeface="Times New Roman"/>
                <a:cs typeface="Times New Roman"/>
              </a:rPr>
              <a:t>Option </a:t>
            </a:r>
            <a:r>
              <a:rPr dirty="0" sz="1050" spc="-80" i="1">
                <a:latin typeface="Times New Roman"/>
                <a:cs typeface="Times New Roman"/>
              </a:rPr>
              <a:t>3: </a:t>
            </a:r>
            <a:r>
              <a:rPr dirty="0" sz="1050" spc="-45">
                <a:latin typeface="Times New Roman"/>
                <a:cs typeface="Times New Roman"/>
              </a:rPr>
              <a:t>Write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25">
                <a:latin typeface="Times New Roman"/>
                <a:cs typeface="Times New Roman"/>
              </a:rPr>
              <a:t>read in </a:t>
            </a:r>
            <a:r>
              <a:rPr dirty="0" sz="1050" spc="20">
                <a:latin typeface="Times New Roman"/>
                <a:cs typeface="Times New Roman"/>
              </a:rPr>
              <a:t>grades,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-10">
                <a:latin typeface="Times New Roman"/>
                <a:cs typeface="Times New Roman"/>
              </a:rPr>
              <a:t>is  </a:t>
            </a:r>
            <a:r>
              <a:rPr dirty="0" sz="1050" spc="15">
                <a:latin typeface="Times New Roman"/>
                <a:cs typeface="Times New Roman"/>
              </a:rPr>
              <a:t>also </a:t>
            </a:r>
            <a:r>
              <a:rPr dirty="0" sz="1050" spc="-5">
                <a:latin typeface="Times New Roman"/>
                <a:cs typeface="Times New Roman"/>
              </a:rPr>
              <a:t>input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user.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find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sum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those </a:t>
            </a:r>
            <a:r>
              <a:rPr dirty="0" sz="1050" spc="25">
                <a:latin typeface="Times New Roman"/>
                <a:cs typeface="Times New Roman"/>
              </a:rPr>
              <a:t>grades </a:t>
            </a:r>
            <a:r>
              <a:rPr dirty="0" sz="1050" spc="45">
                <a:latin typeface="Times New Roman"/>
                <a:cs typeface="Times New Roman"/>
              </a:rPr>
              <a:t>and  </a:t>
            </a:r>
            <a:r>
              <a:rPr dirty="0" sz="1050" spc="-20">
                <a:latin typeface="Times New Roman"/>
                <a:cs typeface="Times New Roman"/>
              </a:rPr>
              <a:t>pass </a:t>
            </a:r>
            <a:r>
              <a:rPr dirty="0" sz="1050" spc="-30">
                <a:latin typeface="Times New Roman"/>
                <a:cs typeface="Times New Roman"/>
              </a:rPr>
              <a:t>it, along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5">
                <a:latin typeface="Times New Roman"/>
                <a:cs typeface="Times New Roman"/>
              </a:rPr>
              <a:t>grades,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function </a:t>
            </a:r>
            <a:r>
              <a:rPr dirty="0" sz="1050" spc="-25">
                <a:latin typeface="Times New Roman"/>
                <a:cs typeface="Times New Roman"/>
              </a:rPr>
              <a:t>which has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0">
                <a:latin typeface="Times New Roman"/>
                <a:cs typeface="Times New Roman"/>
              </a:rPr>
              <a:t>“pass 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20">
                <a:latin typeface="Times New Roman"/>
                <a:cs typeface="Times New Roman"/>
              </a:rPr>
              <a:t>reference” </a:t>
            </a:r>
            <a:r>
              <a:rPr dirty="0" sz="1050" spc="25">
                <a:latin typeface="Times New Roman"/>
                <a:cs typeface="Times New Roman"/>
              </a:rPr>
              <a:t>parameter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contain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numeric </a:t>
            </a:r>
            <a:r>
              <a:rPr dirty="0" sz="1050" spc="15">
                <a:latin typeface="Times New Roman"/>
                <a:cs typeface="Times New Roman"/>
              </a:rPr>
              <a:t>average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5">
                <a:latin typeface="Times New Roman"/>
                <a:cs typeface="Times New Roman"/>
              </a:rPr>
              <a:t>those  </a:t>
            </a:r>
            <a:r>
              <a:rPr dirty="0" sz="1050" spc="25">
                <a:latin typeface="Times New Roman"/>
                <a:cs typeface="Times New Roman"/>
              </a:rPr>
              <a:t>grades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35">
                <a:latin typeface="Times New Roman"/>
                <a:cs typeface="Times New Roman"/>
              </a:rPr>
              <a:t>processed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function. The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25">
                <a:latin typeface="Times New Roman"/>
                <a:cs typeface="Times New Roman"/>
              </a:rPr>
              <a:t>deter-  </a:t>
            </a:r>
            <a:r>
              <a:rPr dirty="0" sz="1050" spc="-20">
                <a:latin typeface="Times New Roman"/>
                <a:cs typeface="Times New Roman"/>
              </a:rPr>
              <a:t>mine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letter </a:t>
            </a:r>
            <a:r>
              <a:rPr dirty="0" sz="1050" spc="-30">
                <a:latin typeface="Times New Roman"/>
                <a:cs typeface="Times New Roman"/>
              </a:rPr>
              <a:t>grade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20">
                <a:latin typeface="Times New Roman"/>
                <a:cs typeface="Times New Roman"/>
              </a:rPr>
              <a:t>average </a:t>
            </a:r>
            <a:r>
              <a:rPr dirty="0" sz="1050" spc="-15">
                <a:latin typeface="Times New Roman"/>
                <a:cs typeface="Times New Roman"/>
              </a:rPr>
              <a:t>based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10-point</a:t>
            </a:r>
            <a:r>
              <a:rPr dirty="0" sz="1050" spc="14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scale.</a:t>
            </a:r>
            <a:endParaRPr sz="1050">
              <a:latin typeface="Times New Roman"/>
              <a:cs typeface="Times New Roman"/>
            </a:endParaRPr>
          </a:p>
          <a:p>
            <a:pPr marL="476884">
              <a:lnSpc>
                <a:spcPct val="100000"/>
              </a:lnSpc>
              <a:spcBef>
                <a:spcPts val="655"/>
              </a:spcBef>
              <a:tabLst>
                <a:tab pos="1007744" algn="l"/>
              </a:tabLst>
            </a:pPr>
            <a:r>
              <a:rPr dirty="0" sz="1050" spc="-30">
                <a:latin typeface="Times New Roman"/>
                <a:cs typeface="Times New Roman"/>
              </a:rPr>
              <a:t>90–100	</a:t>
            </a:r>
            <a:r>
              <a:rPr dirty="0" sz="1050" spc="-11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476884">
              <a:lnSpc>
                <a:spcPct val="100000"/>
              </a:lnSpc>
              <a:spcBef>
                <a:spcPts val="35"/>
              </a:spcBef>
              <a:tabLst>
                <a:tab pos="1007744" algn="l"/>
              </a:tabLst>
            </a:pPr>
            <a:r>
              <a:rPr dirty="0" sz="1050" spc="-30">
                <a:latin typeface="Times New Roman"/>
                <a:cs typeface="Times New Roman"/>
              </a:rPr>
              <a:t>80–89	</a:t>
            </a:r>
            <a:r>
              <a:rPr dirty="0" sz="1050" spc="-35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  <a:p>
            <a:pPr marL="476884">
              <a:lnSpc>
                <a:spcPct val="100000"/>
              </a:lnSpc>
              <a:spcBef>
                <a:spcPts val="35"/>
              </a:spcBef>
              <a:tabLst>
                <a:tab pos="1007744" algn="l"/>
              </a:tabLst>
            </a:pPr>
            <a:r>
              <a:rPr dirty="0" sz="1050" spc="-30">
                <a:latin typeface="Times New Roman"/>
                <a:cs typeface="Times New Roman"/>
              </a:rPr>
              <a:t>70–79	</a:t>
            </a:r>
            <a:r>
              <a:rPr dirty="0" sz="1050" spc="-7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  <a:p>
            <a:pPr marL="476884">
              <a:lnSpc>
                <a:spcPct val="100000"/>
              </a:lnSpc>
              <a:spcBef>
                <a:spcPts val="35"/>
              </a:spcBef>
              <a:tabLst>
                <a:tab pos="1007744" algn="l"/>
              </a:tabLst>
            </a:pPr>
            <a:r>
              <a:rPr dirty="0" sz="1050" spc="-30">
                <a:latin typeface="Times New Roman"/>
                <a:cs typeface="Times New Roman"/>
              </a:rPr>
              <a:t>60–69	</a:t>
            </a:r>
            <a:r>
              <a:rPr dirty="0" sz="1050" spc="5">
                <a:latin typeface="Times New Roman"/>
                <a:cs typeface="Times New Roman"/>
              </a:rPr>
              <a:t>D</a:t>
            </a:r>
            <a:endParaRPr sz="1050">
              <a:latin typeface="Times New Roman"/>
              <a:cs typeface="Times New Roman"/>
            </a:endParaRPr>
          </a:p>
          <a:p>
            <a:pPr marL="476884">
              <a:lnSpc>
                <a:spcPct val="100000"/>
              </a:lnSpc>
              <a:spcBef>
                <a:spcPts val="35"/>
              </a:spcBef>
              <a:tabLst>
                <a:tab pos="1007744" algn="l"/>
              </a:tabLst>
            </a:pPr>
            <a:r>
              <a:rPr dirty="0" sz="1050" spc="-25">
                <a:latin typeface="Times New Roman"/>
                <a:cs typeface="Times New Roman"/>
              </a:rPr>
              <a:t>0–59	</a:t>
            </a:r>
            <a:r>
              <a:rPr dirty="0" sz="1050" spc="-45">
                <a:latin typeface="Times New Roman"/>
                <a:cs typeface="Times New Roman"/>
              </a:rPr>
              <a:t>F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dirty="0" sz="1050" i="1">
                <a:latin typeface="Times New Roman"/>
                <a:cs typeface="Times New Roman"/>
              </a:rPr>
              <a:t>Sample</a:t>
            </a:r>
            <a:r>
              <a:rPr dirty="0" sz="1050" spc="95" i="1">
                <a:latin typeface="Times New Roman"/>
                <a:cs typeface="Times New Roman"/>
              </a:rPr>
              <a:t> </a:t>
            </a:r>
            <a:r>
              <a:rPr dirty="0" sz="1050" spc="30" i="1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93778" y="4944490"/>
            <a:ext cx="1456262" cy="102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86151" y="5110607"/>
            <a:ext cx="3962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93776" y="5275198"/>
            <a:ext cx="1744307" cy="102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61865" y="5314822"/>
            <a:ext cx="24384" cy="7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13728" y="5275198"/>
            <a:ext cx="153077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87715" y="5439790"/>
            <a:ext cx="94909" cy="85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93776" y="5604383"/>
            <a:ext cx="1744307" cy="102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61865" y="5644007"/>
            <a:ext cx="24384" cy="7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13728" y="5604383"/>
            <a:ext cx="153077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86184" y="5770498"/>
            <a:ext cx="96440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93776" y="5935345"/>
            <a:ext cx="1744307" cy="102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61865" y="5974969"/>
            <a:ext cx="24384" cy="7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13728" y="5935345"/>
            <a:ext cx="153077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90777" y="6099936"/>
            <a:ext cx="91848" cy="853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86154" y="6266053"/>
            <a:ext cx="782312" cy="1021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68211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71800" y="8251190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 h="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59153" y="455294"/>
            <a:ext cx="3515360" cy="117983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  <a:tabLst>
                <a:tab pos="316865" algn="l"/>
              </a:tabLst>
            </a:pPr>
            <a:r>
              <a:rPr dirty="0" sz="900" spc="-110">
                <a:latin typeface="Arial"/>
                <a:cs typeface="Arial"/>
              </a:rPr>
              <a:t>76	</a:t>
            </a: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6.1 </a:t>
            </a:r>
            <a:r>
              <a:rPr dirty="0" sz="950" spc="20">
                <a:latin typeface="Times New Roman"/>
                <a:cs typeface="Times New Roman"/>
              </a:rPr>
              <a:t>Introduction </a:t>
            </a:r>
            <a:r>
              <a:rPr dirty="0" sz="950" spc="5">
                <a:latin typeface="Times New Roman"/>
                <a:cs typeface="Times New Roman"/>
              </a:rPr>
              <a:t>to </a:t>
            </a:r>
            <a:r>
              <a:rPr dirty="0" sz="950" spc="-45">
                <a:latin typeface="Times New Roman"/>
                <a:cs typeface="Times New Roman"/>
              </a:rPr>
              <a:t>Void </a:t>
            </a:r>
            <a:r>
              <a:rPr dirty="0" sz="950" spc="-10">
                <a:latin typeface="Times New Roman"/>
                <a:cs typeface="Times New Roman"/>
              </a:rPr>
              <a:t>Functions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20">
                <a:latin typeface="Times New Roman"/>
                <a:cs typeface="Times New Roman"/>
              </a:rPr>
              <a:t>(Procedures)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490">
                <a:latin typeface="Arial"/>
                <a:cs typeface="Arial"/>
              </a:rPr>
              <a:t>P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275">
                <a:latin typeface="Arial"/>
                <a:cs typeface="Arial"/>
              </a:rPr>
              <a:t>- </a:t>
            </a:r>
            <a:r>
              <a:rPr dirty="0" sz="1400" spc="-375">
                <a:latin typeface="Arial"/>
                <a:cs typeface="Arial"/>
              </a:rPr>
              <a:t>LA </a:t>
            </a:r>
            <a:r>
              <a:rPr dirty="0" sz="1400" spc="-450">
                <a:latin typeface="Arial"/>
                <a:cs typeface="Arial"/>
              </a:rPr>
              <a:t>B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484">
                <a:latin typeface="Arial"/>
                <a:cs typeface="Arial"/>
              </a:rPr>
              <a:t>A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530">
                <a:latin typeface="Arial"/>
                <a:cs typeface="Arial"/>
              </a:rPr>
              <a:t>D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-484">
                <a:latin typeface="Arial"/>
                <a:cs typeface="Arial"/>
              </a:rPr>
              <a:t>A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</a:t>
            </a:r>
            <a:r>
              <a:rPr dirty="0" sz="1400" spc="-30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0">
                <a:latin typeface="Arial"/>
                <a:cs typeface="Arial"/>
              </a:rPr>
              <a:t>M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495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346" y="1830069"/>
            <a:ext cx="525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5">
                <a:latin typeface="Arial"/>
                <a:cs typeface="Arial"/>
              </a:rPr>
              <a:t>Mod</a:t>
            </a:r>
            <a:r>
              <a:rPr dirty="0" sz="1200" spc="-60">
                <a:latin typeface="Arial"/>
                <a:cs typeface="Arial"/>
              </a:rPr>
              <a:t>u</a:t>
            </a:r>
            <a:r>
              <a:rPr dirty="0" sz="1200" spc="-25">
                <a:latin typeface="Arial"/>
                <a:cs typeface="Arial"/>
              </a:rPr>
              <a:t>l</a:t>
            </a:r>
            <a:r>
              <a:rPr dirty="0" sz="1200" spc="-114"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9735" y="2090673"/>
            <a:ext cx="4636770" cy="766064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03000"/>
              </a:lnSpc>
              <a:spcBef>
                <a:spcPts val="65"/>
              </a:spcBef>
            </a:pPr>
            <a:r>
              <a:rPr dirty="0" sz="1050" spc="-45">
                <a:latin typeface="Times New Roman"/>
                <a:cs typeface="Times New Roman"/>
              </a:rPr>
              <a:t>A </a:t>
            </a:r>
            <a:r>
              <a:rPr dirty="0" sz="1050" spc="-55">
                <a:latin typeface="Times New Roman"/>
                <a:cs typeface="Times New Roman"/>
              </a:rPr>
              <a:t>key </a:t>
            </a:r>
            <a:r>
              <a:rPr dirty="0" sz="1050" spc="35">
                <a:latin typeface="Times New Roman"/>
                <a:cs typeface="Times New Roman"/>
              </a:rPr>
              <a:t>element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0">
                <a:latin typeface="Times New Roman"/>
                <a:cs typeface="Times New Roman"/>
              </a:rPr>
              <a:t>structured </a:t>
            </a:r>
            <a:r>
              <a:rPr dirty="0" sz="1050" spc="-10">
                <a:latin typeface="Times New Roman"/>
                <a:cs typeface="Times New Roman"/>
              </a:rPr>
              <a:t>(well </a:t>
            </a:r>
            <a:r>
              <a:rPr dirty="0" sz="1050" spc="20">
                <a:latin typeface="Times New Roman"/>
                <a:cs typeface="Times New Roman"/>
              </a:rPr>
              <a:t>organized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35">
                <a:latin typeface="Times New Roman"/>
                <a:cs typeface="Times New Roman"/>
              </a:rPr>
              <a:t>documented) </a:t>
            </a:r>
            <a:r>
              <a:rPr dirty="0" sz="1050" spc="30">
                <a:latin typeface="Times New Roman"/>
                <a:cs typeface="Times New Roman"/>
              </a:rPr>
              <a:t>programs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their  </a:t>
            </a:r>
            <a:r>
              <a:rPr dirty="0" sz="1050" spc="15">
                <a:latin typeface="Times New Roman"/>
                <a:cs typeface="Times New Roman"/>
              </a:rPr>
              <a:t>modularity: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breaking </a:t>
            </a:r>
            <a:r>
              <a:rPr dirty="0" sz="1050" spc="5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5">
                <a:latin typeface="Times New Roman"/>
                <a:cs typeface="Times New Roman"/>
              </a:rPr>
              <a:t>into </a:t>
            </a:r>
            <a:r>
              <a:rPr dirty="0" sz="1050" spc="-40">
                <a:latin typeface="Times New Roman"/>
                <a:cs typeface="Times New Roman"/>
              </a:rPr>
              <a:t>small </a:t>
            </a:r>
            <a:r>
              <a:rPr dirty="0" sz="1050" spc="-15">
                <a:latin typeface="Times New Roman"/>
                <a:cs typeface="Times New Roman"/>
              </a:rPr>
              <a:t>units. These </a:t>
            </a:r>
            <a:r>
              <a:rPr dirty="0" sz="1050" spc="-20">
                <a:latin typeface="Times New Roman"/>
                <a:cs typeface="Times New Roman"/>
              </a:rPr>
              <a:t>units,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35" b="1">
                <a:latin typeface="Times New Roman"/>
                <a:cs typeface="Times New Roman"/>
              </a:rPr>
              <a:t>modules</a:t>
            </a:r>
            <a:r>
              <a:rPr dirty="0" sz="1050" spc="35">
                <a:latin typeface="Times New Roman"/>
                <a:cs typeface="Times New Roman"/>
              </a:rPr>
              <a:t>, </a:t>
            </a:r>
            <a:r>
              <a:rPr dirty="0" sz="1050" spc="25">
                <a:latin typeface="Times New Roman"/>
                <a:cs typeface="Times New Roman"/>
              </a:rPr>
              <a:t>that  </a:t>
            </a:r>
            <a:r>
              <a:rPr dirty="0" sz="1050" spc="5">
                <a:latin typeface="Times New Roman"/>
                <a:cs typeface="Times New Roman"/>
              </a:rPr>
              <a:t>do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-5">
                <a:latin typeface="Times New Roman"/>
                <a:cs typeface="Times New Roman"/>
              </a:rPr>
              <a:t>return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10">
                <a:latin typeface="Times New Roman"/>
                <a:cs typeface="Times New Roman"/>
              </a:rPr>
              <a:t>called </a:t>
            </a:r>
            <a:r>
              <a:rPr dirty="0" sz="1050" spc="55" b="1">
                <a:latin typeface="Times New Roman"/>
                <a:cs typeface="Times New Roman"/>
              </a:rPr>
              <a:t>procedures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>
                <a:latin typeface="Times New Roman"/>
                <a:cs typeface="Times New Roman"/>
              </a:rPr>
              <a:t>most </a:t>
            </a:r>
            <a:r>
              <a:rPr dirty="0" sz="1050" spc="30">
                <a:latin typeface="Times New Roman"/>
                <a:cs typeface="Times New Roman"/>
              </a:rPr>
              <a:t>languages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30">
                <a:latin typeface="Times New Roman"/>
                <a:cs typeface="Times New Roman"/>
              </a:rPr>
              <a:t>are </a:t>
            </a:r>
            <a:r>
              <a:rPr dirty="0" sz="1050" spc="15">
                <a:latin typeface="Times New Roman"/>
                <a:cs typeface="Times New Roman"/>
              </a:rPr>
              <a:t>called  </a:t>
            </a:r>
            <a:r>
              <a:rPr dirty="0" sz="1050" spc="-5" b="1">
                <a:latin typeface="Times New Roman"/>
                <a:cs typeface="Times New Roman"/>
              </a:rPr>
              <a:t>void </a:t>
            </a:r>
            <a:r>
              <a:rPr dirty="0" sz="1050" spc="55" b="1">
                <a:latin typeface="Times New Roman"/>
                <a:cs typeface="Times New Roman"/>
              </a:rPr>
              <a:t>functions </a:t>
            </a:r>
            <a:r>
              <a:rPr dirty="0" sz="1050" spc="-25">
                <a:latin typeface="Times New Roman"/>
                <a:cs typeface="Times New Roman"/>
              </a:rPr>
              <a:t>in C++. </a:t>
            </a:r>
            <a:r>
              <a:rPr dirty="0" sz="1050" spc="-20">
                <a:latin typeface="Times New Roman"/>
                <a:cs typeface="Times New Roman"/>
              </a:rPr>
              <a:t>Although </a:t>
            </a:r>
            <a:r>
              <a:rPr dirty="0" sz="1050" spc="35">
                <a:latin typeface="Times New Roman"/>
                <a:cs typeface="Times New Roman"/>
              </a:rPr>
              <a:t>procedures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authors’ </a:t>
            </a:r>
            <a:r>
              <a:rPr dirty="0" sz="1050" spc="25">
                <a:latin typeface="Times New Roman"/>
                <a:cs typeface="Times New Roman"/>
              </a:rPr>
              <a:t>preferred </a:t>
            </a:r>
            <a:r>
              <a:rPr dirty="0" sz="1050" spc="-10">
                <a:latin typeface="Times New Roman"/>
                <a:cs typeface="Times New Roman"/>
              </a:rPr>
              <a:t>term, </a:t>
            </a:r>
            <a:r>
              <a:rPr dirty="0" sz="1050" spc="5">
                <a:latin typeface="Times New Roman"/>
                <a:cs typeface="Times New Roman"/>
              </a:rPr>
              <a:t>this  </a:t>
            </a:r>
            <a:r>
              <a:rPr dirty="0" sz="1050" spc="25">
                <a:latin typeface="Times New Roman"/>
                <a:cs typeface="Times New Roman"/>
              </a:rPr>
              <a:t>manual </a:t>
            </a:r>
            <a:r>
              <a:rPr dirty="0" sz="1050" spc="-35">
                <a:latin typeface="Times New Roman"/>
                <a:cs typeface="Times New Roman"/>
              </a:rPr>
              <a:t>uses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word </a:t>
            </a:r>
            <a:r>
              <a:rPr dirty="0" sz="1050" spc="50" b="1">
                <a:latin typeface="Times New Roman"/>
                <a:cs typeface="Times New Roman"/>
              </a:rPr>
              <a:t>function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15">
                <a:latin typeface="Times New Roman"/>
                <a:cs typeface="Times New Roman"/>
              </a:rPr>
              <a:t>describe </a:t>
            </a:r>
            <a:r>
              <a:rPr dirty="0" sz="1050">
                <a:latin typeface="Times New Roman"/>
                <a:cs typeface="Times New Roman"/>
              </a:rPr>
              <a:t>both </a:t>
            </a:r>
            <a:r>
              <a:rPr dirty="0" sz="1050" spc="-30">
                <a:latin typeface="Times New Roman"/>
                <a:cs typeface="Times New Roman"/>
              </a:rPr>
              <a:t>void </a:t>
            </a:r>
            <a:r>
              <a:rPr dirty="0" sz="1050" spc="-20">
                <a:latin typeface="Times New Roman"/>
                <a:cs typeface="Times New Roman"/>
              </a:rPr>
              <a:t>functions </a:t>
            </a:r>
            <a:r>
              <a:rPr dirty="0" sz="1050" spc="15">
                <a:latin typeface="Times New Roman"/>
                <a:cs typeface="Times New Roman"/>
              </a:rPr>
              <a:t>(discussed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5">
                <a:latin typeface="Times New Roman"/>
                <a:cs typeface="Times New Roman"/>
              </a:rPr>
              <a:t>this  </a:t>
            </a:r>
            <a:r>
              <a:rPr dirty="0" sz="1050" spc="-20">
                <a:latin typeface="Times New Roman"/>
                <a:cs typeface="Times New Roman"/>
              </a:rPr>
              <a:t>lesson </a:t>
            </a:r>
            <a:r>
              <a:rPr dirty="0" sz="1050" spc="-30">
                <a:latin typeface="Times New Roman"/>
                <a:cs typeface="Times New Roman"/>
              </a:rPr>
              <a:t>set)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15" b="1">
                <a:latin typeface="Times New Roman"/>
                <a:cs typeface="Times New Roman"/>
              </a:rPr>
              <a:t>value </a:t>
            </a:r>
            <a:r>
              <a:rPr dirty="0" sz="1050" spc="40" b="1">
                <a:latin typeface="Times New Roman"/>
                <a:cs typeface="Times New Roman"/>
              </a:rPr>
              <a:t>returning </a:t>
            </a:r>
            <a:r>
              <a:rPr dirty="0" sz="1050" spc="55" b="1">
                <a:latin typeface="Times New Roman"/>
                <a:cs typeface="Times New Roman"/>
              </a:rPr>
              <a:t>functions </a:t>
            </a:r>
            <a:r>
              <a:rPr dirty="0" sz="1050" spc="30">
                <a:latin typeface="Times New Roman"/>
                <a:cs typeface="Times New Roman"/>
              </a:rPr>
              <a:t>(studied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next </a:t>
            </a:r>
            <a:r>
              <a:rPr dirty="0" sz="1050" spc="-25">
                <a:latin typeface="Times New Roman"/>
                <a:cs typeface="Times New Roman"/>
              </a:rPr>
              <a:t>lesson set), </a:t>
            </a:r>
            <a:r>
              <a:rPr dirty="0" sz="1050" spc="15">
                <a:latin typeface="Times New Roman"/>
                <a:cs typeface="Times New Roman"/>
              </a:rPr>
              <a:t>as 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terminology </a:t>
            </a:r>
            <a:r>
              <a:rPr dirty="0" sz="1050" spc="-15">
                <a:latin typeface="Times New Roman"/>
                <a:cs typeface="Times New Roman"/>
              </a:rPr>
              <a:t>used </a:t>
            </a:r>
            <a:r>
              <a:rPr dirty="0" sz="1050" spc="-25">
                <a:latin typeface="Times New Roman"/>
                <a:cs typeface="Times New Roman"/>
              </a:rPr>
              <a:t>in</a:t>
            </a:r>
            <a:r>
              <a:rPr dirty="0" sz="1050" spc="-140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C++.</a:t>
            </a:r>
            <a:endParaRPr sz="1050">
              <a:latin typeface="Times New Roman"/>
              <a:cs typeface="Times New Roman"/>
            </a:endParaRPr>
          </a:p>
          <a:p>
            <a:pPr algn="just" marL="12700" marR="5080" indent="228600">
              <a:lnSpc>
                <a:spcPct val="103099"/>
              </a:lnSpc>
              <a:spcBef>
                <a:spcPts val="10"/>
              </a:spcBef>
            </a:pP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int </a:t>
            </a:r>
            <a:r>
              <a:rPr dirty="0" sz="900" spc="-25">
                <a:latin typeface="Courier New"/>
                <a:cs typeface="Courier New"/>
              </a:rPr>
              <a:t>main() </a:t>
            </a:r>
            <a:r>
              <a:rPr dirty="0" sz="1050" spc="-25">
                <a:latin typeface="Times New Roman"/>
                <a:cs typeface="Times New Roman"/>
              </a:rPr>
              <a:t>section </a:t>
            </a:r>
            <a:r>
              <a:rPr dirty="0" sz="1050">
                <a:latin typeface="Times New Roman"/>
                <a:cs typeface="Times New Roman"/>
              </a:rPr>
              <a:t>of our </a:t>
            </a:r>
            <a:r>
              <a:rPr dirty="0" sz="1050" spc="-20">
                <a:latin typeface="Times New Roman"/>
                <a:cs typeface="Times New Roman"/>
              </a:rPr>
              <a:t>program </a:t>
            </a:r>
            <a:r>
              <a:rPr dirty="0" sz="1050" spc="-40">
                <a:latin typeface="Times New Roman"/>
                <a:cs typeface="Times New Roman"/>
              </a:rPr>
              <a:t>is a </a:t>
            </a:r>
            <a:r>
              <a:rPr dirty="0" sz="1050" spc="-15">
                <a:latin typeface="Times New Roman"/>
                <a:cs typeface="Times New Roman"/>
              </a:rPr>
              <a:t>function </a:t>
            </a:r>
            <a:r>
              <a:rPr dirty="0" sz="1050" spc="-20">
                <a:latin typeface="Times New Roman"/>
                <a:cs typeface="Times New Roman"/>
              </a:rPr>
              <a:t>and, </a:t>
            </a:r>
            <a:r>
              <a:rPr dirty="0" sz="1050">
                <a:latin typeface="Times New Roman"/>
                <a:cs typeface="Times New Roman"/>
              </a:rPr>
              <a:t>up </a:t>
            </a:r>
            <a:r>
              <a:rPr dirty="0" sz="1050" spc="-25">
                <a:latin typeface="Times New Roman"/>
                <a:cs typeface="Times New Roman"/>
              </a:rPr>
              <a:t>until now, </a:t>
            </a:r>
            <a:r>
              <a:rPr dirty="0" sz="1050" spc="30">
                <a:latin typeface="Times New Roman"/>
                <a:cs typeface="Times New Roman"/>
              </a:rPr>
              <a:t>has  </a:t>
            </a:r>
            <a:r>
              <a:rPr dirty="0" sz="1050">
                <a:latin typeface="Times New Roman"/>
                <a:cs typeface="Times New Roman"/>
              </a:rPr>
              <a:t>been the </a:t>
            </a:r>
            <a:r>
              <a:rPr dirty="0" sz="1050" spc="-25">
                <a:latin typeface="Times New Roman"/>
                <a:cs typeface="Times New Roman"/>
              </a:rPr>
              <a:t>only </a:t>
            </a:r>
            <a:r>
              <a:rPr dirty="0" sz="1050" spc="-5">
                <a:latin typeface="Times New Roman"/>
                <a:cs typeface="Times New Roman"/>
              </a:rPr>
              <a:t>coded </a:t>
            </a:r>
            <a:r>
              <a:rPr dirty="0" sz="1050" spc="40">
                <a:latin typeface="Times New Roman"/>
                <a:cs typeface="Times New Roman"/>
              </a:rPr>
              <a:t>module </a:t>
            </a:r>
            <a:r>
              <a:rPr dirty="0" sz="1050" spc="-10">
                <a:latin typeface="Times New Roman"/>
                <a:cs typeface="Times New Roman"/>
              </a:rPr>
              <a:t>used </a:t>
            </a:r>
            <a:r>
              <a:rPr dirty="0" sz="1050" spc="-15">
                <a:latin typeface="Times New Roman"/>
                <a:cs typeface="Times New Roman"/>
              </a:rPr>
              <a:t>in </a:t>
            </a:r>
            <a:r>
              <a:rPr dirty="0" sz="1050" spc="5">
                <a:latin typeface="Times New Roman"/>
                <a:cs typeface="Times New Roman"/>
              </a:rPr>
              <a:t>our </a:t>
            </a:r>
            <a:r>
              <a:rPr dirty="0" sz="1050" spc="30">
                <a:latin typeface="Times New Roman"/>
                <a:cs typeface="Times New Roman"/>
              </a:rPr>
              <a:t>programs. </a:t>
            </a: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also </a:t>
            </a:r>
            <a:r>
              <a:rPr dirty="0" sz="1050" spc="-15">
                <a:latin typeface="Times New Roman"/>
                <a:cs typeface="Times New Roman"/>
              </a:rPr>
              <a:t>have </a:t>
            </a:r>
            <a:r>
              <a:rPr dirty="0" sz="1050" spc="-10">
                <a:latin typeface="Times New Roman"/>
                <a:cs typeface="Times New Roman"/>
              </a:rPr>
              <a:t>used </a:t>
            </a:r>
            <a:r>
              <a:rPr dirty="0" sz="1050" spc="30">
                <a:latin typeface="Times New Roman"/>
                <a:cs typeface="Times New Roman"/>
              </a:rPr>
              <a:t>pre-  </a:t>
            </a:r>
            <a:r>
              <a:rPr dirty="0" sz="1050" spc="25">
                <a:latin typeface="Times New Roman"/>
                <a:cs typeface="Times New Roman"/>
              </a:rPr>
              <a:t>defined </a:t>
            </a:r>
            <a:r>
              <a:rPr dirty="0" sz="1050" spc="-15">
                <a:latin typeface="Times New Roman"/>
                <a:cs typeface="Times New Roman"/>
              </a:rPr>
              <a:t>functions such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900" spc="-25">
                <a:latin typeface="Courier New"/>
                <a:cs typeface="Courier New"/>
              </a:rPr>
              <a:t>pow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900" spc="-20">
                <a:latin typeface="Courier New"/>
                <a:cs typeface="Courier New"/>
              </a:rPr>
              <a:t>sqrt </a:t>
            </a:r>
            <a:r>
              <a:rPr dirty="0" sz="1050" spc="-30">
                <a:latin typeface="Times New Roman"/>
                <a:cs typeface="Times New Roman"/>
              </a:rPr>
              <a:t>which are </a:t>
            </a:r>
            <a:r>
              <a:rPr dirty="0" sz="1050" spc="20">
                <a:latin typeface="Times New Roman"/>
                <a:cs typeface="Times New Roman"/>
              </a:rPr>
              <a:t>defined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library </a:t>
            </a:r>
            <a:r>
              <a:rPr dirty="0" sz="1050" spc="-20">
                <a:latin typeface="Times New Roman"/>
                <a:cs typeface="Times New Roman"/>
              </a:rPr>
              <a:t>routines </a:t>
            </a:r>
            <a:r>
              <a:rPr dirty="0" sz="1050" spc="45">
                <a:latin typeface="Times New Roman"/>
                <a:cs typeface="Times New Roman"/>
              </a:rPr>
              <a:t>and  </a:t>
            </a:r>
            <a:r>
              <a:rPr dirty="0" sz="1050" spc="-20">
                <a:latin typeface="Times New Roman"/>
                <a:cs typeface="Times New Roman"/>
              </a:rPr>
              <a:t>“imported” </a:t>
            </a:r>
            <a:r>
              <a:rPr dirty="0" sz="1050" spc="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our </a:t>
            </a:r>
            <a:r>
              <a:rPr dirty="0" sz="1050" spc="-25">
                <a:latin typeface="Times New Roman"/>
                <a:cs typeface="Times New Roman"/>
              </a:rPr>
              <a:t>program </a:t>
            </a:r>
            <a:r>
              <a:rPr dirty="0" sz="1050" spc="-30">
                <a:latin typeface="Times New Roman"/>
                <a:cs typeface="Times New Roman"/>
              </a:rPr>
              <a:t>with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900" spc="-25">
                <a:latin typeface="Courier New"/>
                <a:cs typeface="Courier New"/>
              </a:rPr>
              <a:t>#include &lt;cmath&gt; </a:t>
            </a:r>
            <a:r>
              <a:rPr dirty="0" sz="1050" spc="5">
                <a:latin typeface="Times New Roman"/>
                <a:cs typeface="Times New Roman"/>
              </a:rPr>
              <a:t>directive. </a:t>
            </a: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now </a:t>
            </a:r>
            <a:r>
              <a:rPr dirty="0" sz="1050" spc="20">
                <a:latin typeface="Times New Roman"/>
                <a:cs typeface="Times New Roman"/>
              </a:rPr>
              <a:t>explore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means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5">
                <a:latin typeface="Times New Roman"/>
                <a:cs typeface="Times New Roman"/>
              </a:rPr>
              <a:t>breaking </a:t>
            </a:r>
            <a:r>
              <a:rPr dirty="0" sz="1050" spc="-5">
                <a:latin typeface="Times New Roman"/>
                <a:cs typeface="Times New Roman"/>
              </a:rPr>
              <a:t>our </a:t>
            </a:r>
            <a:r>
              <a:rPr dirty="0" sz="1050" spc="-15">
                <a:latin typeface="Times New Roman"/>
                <a:cs typeface="Times New Roman"/>
              </a:rPr>
              <a:t>own code </a:t>
            </a:r>
            <a:r>
              <a:rPr dirty="0" sz="1050" spc="-10">
                <a:latin typeface="Times New Roman"/>
                <a:cs typeface="Times New Roman"/>
              </a:rPr>
              <a:t>into </a:t>
            </a:r>
            <a:r>
              <a:rPr dirty="0" sz="1050" spc="25">
                <a:latin typeface="Times New Roman"/>
                <a:cs typeface="Times New Roman"/>
              </a:rPr>
              <a:t>modules. </a:t>
            </a: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fact,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20">
                <a:latin typeface="Times New Roman"/>
                <a:cs typeface="Times New Roman"/>
              </a:rPr>
              <a:t>function  </a:t>
            </a:r>
            <a:r>
              <a:rPr dirty="0" sz="1050" spc="-15">
                <a:latin typeface="Times New Roman"/>
                <a:cs typeface="Times New Roman"/>
              </a:rPr>
              <a:t>should </a:t>
            </a:r>
            <a:r>
              <a:rPr dirty="0" sz="1050" spc="-20">
                <a:latin typeface="Times New Roman"/>
                <a:cs typeface="Times New Roman"/>
              </a:rPr>
              <a:t>contain </a:t>
            </a:r>
            <a:r>
              <a:rPr dirty="0" sz="1050" spc="-35">
                <a:latin typeface="Times New Roman"/>
                <a:cs typeface="Times New Roman"/>
              </a:rPr>
              <a:t>little </a:t>
            </a:r>
            <a:r>
              <a:rPr dirty="0" sz="1050" spc="-15">
                <a:latin typeface="Times New Roman"/>
                <a:cs typeface="Times New Roman"/>
              </a:rPr>
              <a:t>more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-35">
                <a:latin typeface="Times New Roman"/>
                <a:cs typeface="Times New Roman"/>
              </a:rPr>
              <a:t>“calls”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other </a:t>
            </a:r>
            <a:r>
              <a:rPr dirty="0" sz="1050" spc="10">
                <a:latin typeface="Times New Roman"/>
                <a:cs typeface="Times New Roman"/>
              </a:rPr>
              <a:t>functions. </a:t>
            </a:r>
            <a:r>
              <a:rPr dirty="0" sz="1050" spc="-10">
                <a:latin typeface="Times New Roman"/>
                <a:cs typeface="Times New Roman"/>
              </a:rPr>
              <a:t>Think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10">
                <a:latin typeface="Times New Roman"/>
                <a:cs typeface="Times New Roman"/>
              </a:rPr>
              <a:t>func-  </a:t>
            </a:r>
            <a:r>
              <a:rPr dirty="0" sz="1050" spc="-15">
                <a:latin typeface="Times New Roman"/>
                <a:cs typeface="Times New Roman"/>
              </a:rPr>
              <a:t>tion </a:t>
            </a:r>
            <a:r>
              <a:rPr dirty="0" sz="1050" spc="-40">
                <a:latin typeface="Times New Roman"/>
                <a:cs typeface="Times New Roman"/>
              </a:rPr>
              <a:t>as a </a:t>
            </a:r>
            <a:r>
              <a:rPr dirty="0" sz="1050" spc="-15">
                <a:latin typeface="Times New Roman"/>
                <a:cs typeface="Times New Roman"/>
              </a:rPr>
              <a:t>contractor </a:t>
            </a:r>
            <a:r>
              <a:rPr dirty="0" sz="1050" spc="-20">
                <a:latin typeface="Times New Roman"/>
                <a:cs typeface="Times New Roman"/>
              </a:rPr>
              <a:t>who </a:t>
            </a:r>
            <a:r>
              <a:rPr dirty="0" sz="1050" spc="-30">
                <a:latin typeface="Times New Roman"/>
                <a:cs typeface="Times New Roman"/>
              </a:rPr>
              <a:t>hires </a:t>
            </a:r>
            <a:r>
              <a:rPr dirty="0" sz="1050" spc="10">
                <a:latin typeface="Times New Roman"/>
                <a:cs typeface="Times New Roman"/>
              </a:rPr>
              <a:t>sub-contractors to </a:t>
            </a:r>
            <a:r>
              <a:rPr dirty="0" sz="1050" spc="-10">
                <a:latin typeface="Times New Roman"/>
                <a:cs typeface="Times New Roman"/>
              </a:rPr>
              <a:t>perform </a:t>
            </a:r>
            <a:r>
              <a:rPr dirty="0" sz="1050" spc="-30">
                <a:latin typeface="Times New Roman"/>
                <a:cs typeface="Times New Roman"/>
              </a:rPr>
              <a:t>certain </a:t>
            </a:r>
            <a:r>
              <a:rPr dirty="0" sz="1050" spc="10">
                <a:latin typeface="Times New Roman"/>
                <a:cs typeface="Times New Roman"/>
              </a:rPr>
              <a:t>duties: </a:t>
            </a:r>
            <a:r>
              <a:rPr dirty="0" sz="1050" spc="20">
                <a:latin typeface="Times New Roman"/>
                <a:cs typeface="Times New Roman"/>
              </a:rPr>
              <a:t>plumbers 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5">
                <a:latin typeface="Times New Roman"/>
                <a:cs typeface="Times New Roman"/>
              </a:rPr>
              <a:t>do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plumbing, </a:t>
            </a:r>
            <a:r>
              <a:rPr dirty="0" sz="1050" spc="5">
                <a:latin typeface="Times New Roman"/>
                <a:cs typeface="Times New Roman"/>
              </a:rPr>
              <a:t>electricians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5">
                <a:latin typeface="Times New Roman"/>
                <a:cs typeface="Times New Roman"/>
              </a:rPr>
              <a:t>do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electrical </a:t>
            </a:r>
            <a:r>
              <a:rPr dirty="0" sz="1050" spc="-25">
                <a:latin typeface="Times New Roman"/>
                <a:cs typeface="Times New Roman"/>
              </a:rPr>
              <a:t>work, etc.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contractor is 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20">
                <a:latin typeface="Times New Roman"/>
                <a:cs typeface="Times New Roman"/>
              </a:rPr>
              <a:t>charge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order </a:t>
            </a:r>
            <a:r>
              <a:rPr dirty="0" sz="1050" spc="-30">
                <a:latin typeface="Times New Roman"/>
                <a:cs typeface="Times New Roman"/>
              </a:rPr>
              <a:t>in which </a:t>
            </a:r>
            <a:r>
              <a:rPr dirty="0" sz="1050" spc="-15">
                <a:latin typeface="Times New Roman"/>
                <a:cs typeface="Times New Roman"/>
              </a:rPr>
              <a:t>these </a:t>
            </a:r>
            <a:r>
              <a:rPr dirty="0" sz="1050" spc="15">
                <a:latin typeface="Times New Roman"/>
                <a:cs typeface="Times New Roman"/>
              </a:rPr>
              <a:t>sub-contract </a:t>
            </a:r>
            <a:r>
              <a:rPr dirty="0" sz="1050" spc="-20">
                <a:latin typeface="Times New Roman"/>
                <a:cs typeface="Times New Roman"/>
              </a:rPr>
              <a:t>jobs </a:t>
            </a:r>
            <a:r>
              <a:rPr dirty="0" sz="1050" spc="-25">
                <a:latin typeface="Times New Roman"/>
                <a:cs typeface="Times New Roman"/>
              </a:rPr>
              <a:t>are</a:t>
            </a:r>
            <a:r>
              <a:rPr dirty="0" sz="1050" spc="13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issued.</a:t>
            </a:r>
            <a:endParaRPr sz="1050">
              <a:latin typeface="Times New Roman"/>
              <a:cs typeface="Times New Roman"/>
            </a:endParaRPr>
          </a:p>
          <a:p>
            <a:pPr algn="just" marL="12700" marR="5080" indent="228600">
              <a:lnSpc>
                <a:spcPct val="102899"/>
              </a:lnSpc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r>
              <a:rPr dirty="0" sz="1050" spc="-15">
                <a:latin typeface="Times New Roman"/>
                <a:cs typeface="Times New Roman"/>
              </a:rPr>
              <a:t>function </a:t>
            </a:r>
            <a:r>
              <a:rPr dirty="0" sz="1050" spc="-20">
                <a:latin typeface="Times New Roman"/>
                <a:cs typeface="Times New Roman"/>
              </a:rPr>
              <a:t>consists </a:t>
            </a:r>
            <a:r>
              <a:rPr dirty="0" sz="1050" spc="-25">
                <a:latin typeface="Times New Roman"/>
                <a:cs typeface="Times New Roman"/>
              </a:rPr>
              <a:t>mostly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calls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functions </a:t>
            </a:r>
            <a:r>
              <a:rPr dirty="0" sz="1050" spc="-25">
                <a:latin typeface="Times New Roman"/>
                <a:cs typeface="Times New Roman"/>
              </a:rPr>
              <a:t>just </a:t>
            </a:r>
            <a:r>
              <a:rPr dirty="0" sz="1050" spc="-45">
                <a:latin typeface="Times New Roman"/>
                <a:cs typeface="Times New Roman"/>
              </a:rPr>
              <a:t>like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0">
                <a:latin typeface="Times New Roman"/>
                <a:cs typeface="Times New Roman"/>
              </a:rPr>
              <a:t>con-  </a:t>
            </a:r>
            <a:r>
              <a:rPr dirty="0" sz="1050" spc="-20">
                <a:latin typeface="Times New Roman"/>
                <a:cs typeface="Times New Roman"/>
              </a:rPr>
              <a:t>tractor </a:t>
            </a:r>
            <a:r>
              <a:rPr dirty="0" sz="1050" spc="-45">
                <a:latin typeface="Times New Roman"/>
                <a:cs typeface="Times New Roman"/>
              </a:rPr>
              <a:t>issues </a:t>
            </a:r>
            <a:r>
              <a:rPr dirty="0" sz="1050" spc="20">
                <a:latin typeface="Times New Roman"/>
                <a:cs typeface="Times New Roman"/>
              </a:rPr>
              <a:t>commands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5">
                <a:latin typeface="Times New Roman"/>
                <a:cs typeface="Times New Roman"/>
              </a:rPr>
              <a:t>sub-contractors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come </a:t>
            </a:r>
            <a:r>
              <a:rPr dirty="0" sz="1050" spc="-20">
                <a:latin typeface="Times New Roman"/>
                <a:cs typeface="Times New Roman"/>
              </a:rPr>
              <a:t>and </a:t>
            </a:r>
            <a:r>
              <a:rPr dirty="0" sz="1050">
                <a:latin typeface="Times New Roman"/>
                <a:cs typeface="Times New Roman"/>
              </a:rPr>
              <a:t>do </a:t>
            </a:r>
            <a:r>
              <a:rPr dirty="0" sz="1050" spc="-25">
                <a:latin typeface="Times New Roman"/>
                <a:cs typeface="Times New Roman"/>
              </a:rPr>
              <a:t>their </a:t>
            </a:r>
            <a:r>
              <a:rPr dirty="0" sz="1050" spc="-35">
                <a:latin typeface="Times New Roman"/>
                <a:cs typeface="Times New Roman"/>
              </a:rPr>
              <a:t>jobs. </a:t>
            </a:r>
            <a:r>
              <a:rPr dirty="0" sz="1050" spc="-45">
                <a:latin typeface="Times New Roman"/>
                <a:cs typeface="Times New Roman"/>
              </a:rPr>
              <a:t>A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computer</a:t>
            </a:r>
            <a:endParaRPr sz="1050">
              <a:latin typeface="Times New Roman"/>
              <a:cs typeface="Times New Roman"/>
            </a:endParaRPr>
          </a:p>
          <a:p>
            <a:pPr algn="just" marL="12700" marR="6985">
              <a:lnSpc>
                <a:spcPct val="103099"/>
              </a:lnSpc>
              <a:spcBef>
                <a:spcPts val="10"/>
              </a:spcBef>
            </a:pPr>
            <a:r>
              <a:rPr dirty="0" sz="1050" spc="-10">
                <a:latin typeface="Times New Roman"/>
                <a:cs typeface="Times New Roman"/>
              </a:rPr>
              <a:t>does </a:t>
            </a:r>
            <a:r>
              <a:rPr dirty="0" sz="1050" spc="-35">
                <a:latin typeface="Times New Roman"/>
                <a:cs typeface="Times New Roman"/>
              </a:rPr>
              <a:t>many </a:t>
            </a:r>
            <a:r>
              <a:rPr dirty="0" sz="1050" spc="-30">
                <a:latin typeface="Times New Roman"/>
                <a:cs typeface="Times New Roman"/>
              </a:rPr>
              <a:t>simple </a:t>
            </a:r>
            <a:r>
              <a:rPr dirty="0" sz="1050" spc="-25">
                <a:latin typeface="Times New Roman"/>
                <a:cs typeface="Times New Roman"/>
              </a:rPr>
              <a:t>tasks </a:t>
            </a:r>
            <a:r>
              <a:rPr dirty="0" sz="1050" spc="30">
                <a:latin typeface="Times New Roman"/>
                <a:cs typeface="Times New Roman"/>
              </a:rPr>
              <a:t>(modules) </a:t>
            </a:r>
            <a:r>
              <a:rPr dirty="0" sz="1050" spc="-10">
                <a:latin typeface="Times New Roman"/>
                <a:cs typeface="Times New Roman"/>
              </a:rPr>
              <a:t>that, </a:t>
            </a:r>
            <a:r>
              <a:rPr dirty="0" sz="1050" spc="-20">
                <a:latin typeface="Times New Roman"/>
                <a:cs typeface="Times New Roman"/>
              </a:rPr>
              <a:t>when </a:t>
            </a:r>
            <a:r>
              <a:rPr dirty="0" sz="1050" spc="30">
                <a:latin typeface="Times New Roman"/>
                <a:cs typeface="Times New Roman"/>
              </a:rPr>
              <a:t>combined, </a:t>
            </a:r>
            <a:r>
              <a:rPr dirty="0" sz="1050" spc="40">
                <a:latin typeface="Times New Roman"/>
                <a:cs typeface="Times New Roman"/>
              </a:rPr>
              <a:t>produce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set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0">
                <a:latin typeface="Times New Roman"/>
                <a:cs typeface="Times New Roman"/>
              </a:rPr>
              <a:t>com-  </a:t>
            </a:r>
            <a:r>
              <a:rPr dirty="0" sz="1050" spc="-30">
                <a:latin typeface="Times New Roman"/>
                <a:cs typeface="Times New Roman"/>
              </a:rPr>
              <a:t>plex </a:t>
            </a:r>
            <a:r>
              <a:rPr dirty="0" sz="1050" spc="25">
                <a:latin typeface="Times New Roman"/>
                <a:cs typeface="Times New Roman"/>
              </a:rPr>
              <a:t>operations. </a:t>
            </a:r>
            <a:r>
              <a:rPr dirty="0" sz="1050" spc="-5">
                <a:latin typeface="Times New Roman"/>
                <a:cs typeface="Times New Roman"/>
              </a:rPr>
              <a:t>How one </a:t>
            </a:r>
            <a:r>
              <a:rPr dirty="0" sz="1050" spc="25">
                <a:latin typeface="Times New Roman"/>
                <a:cs typeface="Times New Roman"/>
              </a:rPr>
              <a:t>determines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-10">
                <a:latin typeface="Times New Roman"/>
                <a:cs typeface="Times New Roman"/>
              </a:rPr>
              <a:t>those </a:t>
            </a:r>
            <a:r>
              <a:rPr dirty="0" sz="1050" spc="30">
                <a:latin typeface="Times New Roman"/>
                <a:cs typeface="Times New Roman"/>
              </a:rPr>
              <a:t>separate </a:t>
            </a:r>
            <a:r>
              <a:rPr dirty="0" sz="1050" spc="-25">
                <a:latin typeface="Times New Roman"/>
                <a:cs typeface="Times New Roman"/>
              </a:rPr>
              <a:t>tasks </a:t>
            </a:r>
            <a:r>
              <a:rPr dirty="0" sz="1050" spc="-10">
                <a:latin typeface="Times New Roman"/>
                <a:cs typeface="Times New Roman"/>
              </a:rPr>
              <a:t>should be is  </a:t>
            </a:r>
            <a:r>
              <a:rPr dirty="0" sz="1050" spc="-5">
                <a:latin typeface="Times New Roman"/>
                <a:cs typeface="Times New Roman"/>
              </a:rPr>
              <a:t>one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skills </a:t>
            </a:r>
            <a:r>
              <a:rPr dirty="0" sz="1050" spc="30">
                <a:latin typeface="Times New Roman"/>
                <a:cs typeface="Times New Roman"/>
              </a:rPr>
              <a:t>learned </a:t>
            </a:r>
            <a:r>
              <a:rPr dirty="0" sz="1050" spc="-25">
                <a:latin typeface="Times New Roman"/>
                <a:cs typeface="Times New Roman"/>
              </a:rPr>
              <a:t>in software </a:t>
            </a:r>
            <a:r>
              <a:rPr dirty="0" sz="1050" spc="20">
                <a:latin typeface="Times New Roman"/>
                <a:cs typeface="Times New Roman"/>
              </a:rPr>
              <a:t>engineering,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science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5">
                <a:latin typeface="Times New Roman"/>
                <a:cs typeface="Times New Roman"/>
              </a:rPr>
              <a:t>developing </a:t>
            </a:r>
            <a:r>
              <a:rPr dirty="0" sz="1050" spc="15">
                <a:latin typeface="Times New Roman"/>
                <a:cs typeface="Times New Roman"/>
              </a:rPr>
              <a:t>qual-  </a:t>
            </a:r>
            <a:r>
              <a:rPr dirty="0" sz="1050" spc="-50">
                <a:latin typeface="Times New Roman"/>
                <a:cs typeface="Times New Roman"/>
              </a:rPr>
              <a:t>ity </a:t>
            </a:r>
            <a:r>
              <a:rPr dirty="0" sz="1050" spc="5">
                <a:latin typeface="Times New Roman"/>
                <a:cs typeface="Times New Roman"/>
              </a:rPr>
              <a:t>software. </a:t>
            </a:r>
            <a:r>
              <a:rPr dirty="0" sz="1050" spc="-45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good </a:t>
            </a:r>
            <a:r>
              <a:rPr dirty="0" sz="1050" spc="25">
                <a:latin typeface="Times New Roman"/>
                <a:cs typeface="Times New Roman"/>
              </a:rPr>
              <a:t>computer </a:t>
            </a:r>
            <a:r>
              <a:rPr dirty="0" sz="1050" spc="-25">
                <a:latin typeface="Times New Roman"/>
                <a:cs typeface="Times New Roman"/>
              </a:rPr>
              <a:t>program consists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5">
                <a:latin typeface="Times New Roman"/>
                <a:cs typeface="Times New Roman"/>
              </a:rPr>
              <a:t>several </a:t>
            </a:r>
            <a:r>
              <a:rPr dirty="0" sz="1050" spc="-35">
                <a:latin typeface="Times New Roman"/>
                <a:cs typeface="Times New Roman"/>
              </a:rPr>
              <a:t>tasks, </a:t>
            </a:r>
            <a:r>
              <a:rPr dirty="0" sz="1050">
                <a:latin typeface="Times New Roman"/>
                <a:cs typeface="Times New Roman"/>
              </a:rPr>
              <a:t>or </a:t>
            </a:r>
            <a:r>
              <a:rPr dirty="0" sz="1050" spc="-25">
                <a:latin typeface="Times New Roman"/>
                <a:cs typeface="Times New Roman"/>
              </a:rPr>
              <a:t>units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25">
                <a:latin typeface="Times New Roman"/>
                <a:cs typeface="Times New Roman"/>
              </a:rPr>
              <a:t>code,  </a:t>
            </a:r>
            <a:r>
              <a:rPr dirty="0" sz="1050" spc="10">
                <a:latin typeface="Times New Roman"/>
                <a:cs typeface="Times New Roman"/>
              </a:rPr>
              <a:t>called </a:t>
            </a:r>
            <a:r>
              <a:rPr dirty="0" sz="1050" spc="40">
                <a:latin typeface="Times New Roman"/>
                <a:cs typeface="Times New Roman"/>
              </a:rPr>
              <a:t>modules </a:t>
            </a:r>
            <a:r>
              <a:rPr dirty="0" sz="1050" spc="5">
                <a:latin typeface="Times New Roman"/>
                <a:cs typeface="Times New Roman"/>
              </a:rPr>
              <a:t>or</a:t>
            </a:r>
            <a:r>
              <a:rPr dirty="0" sz="1050" spc="-4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functions.</a:t>
            </a:r>
            <a:endParaRPr sz="1050">
              <a:latin typeface="Times New Roman"/>
              <a:cs typeface="Times New Roman"/>
            </a:endParaRPr>
          </a:p>
          <a:p>
            <a:pPr algn="just" marL="12700" marR="10795" indent="228600">
              <a:lnSpc>
                <a:spcPct val="102899"/>
              </a:lnSpc>
            </a:pP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30">
                <a:latin typeface="Times New Roman"/>
                <a:cs typeface="Times New Roman"/>
              </a:rPr>
              <a:t>simple </a:t>
            </a:r>
            <a:r>
              <a:rPr dirty="0" sz="1050" spc="25">
                <a:latin typeface="Times New Roman"/>
                <a:cs typeface="Times New Roman"/>
              </a:rPr>
              <a:t>programs </a:t>
            </a:r>
            <a:r>
              <a:rPr dirty="0" sz="1050" spc="-5">
                <a:latin typeface="Times New Roman"/>
                <a:cs typeface="Times New Roman"/>
              </a:rPr>
              <a:t>most </a:t>
            </a:r>
            <a:r>
              <a:rPr dirty="0" sz="1050" spc="-10">
                <a:latin typeface="Times New Roman"/>
                <a:cs typeface="Times New Roman"/>
              </a:rPr>
              <a:t>functions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20">
                <a:latin typeface="Times New Roman"/>
                <a:cs typeface="Times New Roman"/>
              </a:rPr>
              <a:t>called,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25">
                <a:latin typeface="Times New Roman"/>
                <a:cs typeface="Times New Roman"/>
              </a:rPr>
              <a:t>invoked,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10">
                <a:latin typeface="Times New Roman"/>
                <a:cs typeface="Times New Roman"/>
              </a:rPr>
              <a:t>func-  </a:t>
            </a:r>
            <a:r>
              <a:rPr dirty="0" sz="1050" spc="-10">
                <a:latin typeface="Times New Roman"/>
                <a:cs typeface="Times New Roman"/>
              </a:rPr>
              <a:t>tion. </a:t>
            </a:r>
            <a:r>
              <a:rPr dirty="0" sz="1050" spc="-40">
                <a:latin typeface="Times New Roman"/>
                <a:cs typeface="Times New Roman"/>
              </a:rPr>
              <a:t>Calling a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5">
                <a:latin typeface="Times New Roman"/>
                <a:cs typeface="Times New Roman"/>
              </a:rPr>
              <a:t>basically </a:t>
            </a:r>
            <a:r>
              <a:rPr dirty="0" sz="1050" spc="-20">
                <a:latin typeface="Times New Roman"/>
                <a:cs typeface="Times New Roman"/>
              </a:rPr>
              <a:t>means starting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execution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-114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instructions</a:t>
            </a:r>
            <a:endParaRPr sz="1050">
              <a:latin typeface="Times New Roman"/>
              <a:cs typeface="Times New Roman"/>
            </a:endParaRPr>
          </a:p>
          <a:p>
            <a:pPr algn="just" marL="12700" marR="6985">
              <a:lnSpc>
                <a:spcPct val="102899"/>
              </a:lnSpc>
              <a:spcBef>
                <a:spcPts val="10"/>
              </a:spcBef>
            </a:pPr>
            <a:r>
              <a:rPr dirty="0" sz="1050" spc="30">
                <a:latin typeface="Times New Roman"/>
                <a:cs typeface="Times New Roman"/>
              </a:rPr>
              <a:t>contained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25">
                <a:latin typeface="Times New Roman"/>
                <a:cs typeface="Times New Roman"/>
              </a:rPr>
              <a:t>module. </a:t>
            </a:r>
            <a:r>
              <a:rPr dirty="0" sz="1050" spc="20">
                <a:latin typeface="Times New Roman"/>
                <a:cs typeface="Times New Roman"/>
              </a:rPr>
              <a:t>Sometimes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45">
                <a:latin typeface="Times New Roman"/>
                <a:cs typeface="Times New Roman"/>
              </a:rPr>
              <a:t>may </a:t>
            </a:r>
            <a:r>
              <a:rPr dirty="0" sz="1050" spc="-15">
                <a:latin typeface="Times New Roman"/>
                <a:cs typeface="Times New Roman"/>
              </a:rPr>
              <a:t>need </a:t>
            </a:r>
            <a:r>
              <a:rPr dirty="0" sz="1050" spc="15">
                <a:latin typeface="Times New Roman"/>
                <a:cs typeface="Times New Roman"/>
              </a:rPr>
              <a:t>information </a:t>
            </a:r>
            <a:r>
              <a:rPr dirty="0" sz="1050" spc="10">
                <a:latin typeface="Times New Roman"/>
                <a:cs typeface="Times New Roman"/>
              </a:rPr>
              <a:t>“passed” 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order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perform </a:t>
            </a:r>
            <a:r>
              <a:rPr dirty="0" sz="1050" spc="30">
                <a:latin typeface="Times New Roman"/>
                <a:cs typeface="Times New Roman"/>
              </a:rPr>
              <a:t>designated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tasks.</a:t>
            </a:r>
            <a:endParaRPr sz="1050">
              <a:latin typeface="Times New Roman"/>
              <a:cs typeface="Times New Roman"/>
            </a:endParaRPr>
          </a:p>
          <a:p>
            <a:pPr marL="12700" indent="228600">
              <a:lnSpc>
                <a:spcPct val="100000"/>
              </a:lnSpc>
              <a:spcBef>
                <a:spcPts val="40"/>
              </a:spcBef>
            </a:pP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find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square </a:t>
            </a:r>
            <a:r>
              <a:rPr dirty="0" sz="1050" spc="5">
                <a:latin typeface="Times New Roman"/>
                <a:cs typeface="Times New Roman"/>
              </a:rPr>
              <a:t>root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5">
                <a:latin typeface="Times New Roman"/>
                <a:cs typeface="Times New Roman"/>
              </a:rPr>
              <a:t>number,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40">
                <a:latin typeface="Times New Roman"/>
                <a:cs typeface="Times New Roman"/>
              </a:rPr>
              <a:t>needs </a:t>
            </a:r>
            <a:r>
              <a:rPr dirty="0" sz="1050">
                <a:latin typeface="Times New Roman"/>
                <a:cs typeface="Times New Roman"/>
              </a:rPr>
              <a:t>that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num-</a:t>
            </a:r>
            <a:endParaRPr sz="1050">
              <a:latin typeface="Times New Roman"/>
              <a:cs typeface="Times New Roman"/>
            </a:endParaRPr>
          </a:p>
          <a:p>
            <a:pPr algn="just" marL="12700" marR="6350">
              <a:lnSpc>
                <a:spcPct val="103000"/>
              </a:lnSpc>
              <a:spcBef>
                <a:spcPts val="10"/>
              </a:spcBef>
            </a:pPr>
            <a:r>
              <a:rPr dirty="0" sz="1050" spc="-5">
                <a:latin typeface="Times New Roman"/>
                <a:cs typeface="Times New Roman"/>
              </a:rPr>
              <a:t>ber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calling </a:t>
            </a:r>
            <a:r>
              <a:rPr dirty="0" sz="1050" spc="-10">
                <a:latin typeface="Times New Roman"/>
                <a:cs typeface="Times New Roman"/>
              </a:rPr>
              <a:t>function. </a:t>
            </a:r>
            <a:r>
              <a:rPr dirty="0" sz="1050" spc="-5">
                <a:latin typeface="Times New Roman"/>
                <a:cs typeface="Times New Roman"/>
              </a:rPr>
              <a:t>Information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35">
                <a:latin typeface="Times New Roman"/>
                <a:cs typeface="Times New Roman"/>
              </a:rPr>
              <a:t>passed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0">
                <a:latin typeface="Times New Roman"/>
                <a:cs typeface="Times New Roman"/>
              </a:rPr>
              <a:t>func-  </a:t>
            </a:r>
            <a:r>
              <a:rPr dirty="0" sz="1050" spc="-5">
                <a:latin typeface="Times New Roman"/>
                <a:cs typeface="Times New Roman"/>
              </a:rPr>
              <a:t>tion through </a:t>
            </a:r>
            <a:r>
              <a:rPr dirty="0" sz="1050" spc="35" b="1">
                <a:latin typeface="Times New Roman"/>
                <a:cs typeface="Times New Roman"/>
              </a:rPr>
              <a:t>parameters</a:t>
            </a:r>
            <a:r>
              <a:rPr dirty="0" sz="1050" spc="35">
                <a:latin typeface="Times New Roman"/>
                <a:cs typeface="Times New Roman"/>
              </a:rPr>
              <a:t>. </a:t>
            </a:r>
            <a:r>
              <a:rPr dirty="0" sz="1050" spc="30">
                <a:latin typeface="Times New Roman"/>
                <a:cs typeface="Times New Roman"/>
              </a:rPr>
              <a:t>Parameters </a:t>
            </a:r>
            <a:r>
              <a:rPr dirty="0" sz="1050" spc="-20">
                <a:latin typeface="Times New Roman"/>
                <a:cs typeface="Times New Roman"/>
              </a:rPr>
              <a:t>are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components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5">
                <a:latin typeface="Times New Roman"/>
                <a:cs typeface="Times New Roman"/>
              </a:rPr>
              <a:t>communication  </a:t>
            </a:r>
            <a:r>
              <a:rPr dirty="0" sz="1050" spc="25">
                <a:latin typeface="Times New Roman"/>
                <a:cs typeface="Times New Roman"/>
              </a:rPr>
              <a:t>between functions. </a:t>
            </a:r>
            <a:r>
              <a:rPr dirty="0" sz="1050" spc="-25">
                <a:latin typeface="Times New Roman"/>
                <a:cs typeface="Times New Roman"/>
              </a:rPr>
              <a:t>Some </a:t>
            </a:r>
            <a:r>
              <a:rPr dirty="0" sz="1050" spc="-10">
                <a:latin typeface="Times New Roman"/>
                <a:cs typeface="Times New Roman"/>
              </a:rPr>
              <a:t>functions </a:t>
            </a:r>
            <a:r>
              <a:rPr dirty="0" sz="1050">
                <a:latin typeface="Times New Roman"/>
                <a:cs typeface="Times New Roman"/>
              </a:rPr>
              <a:t>do </a:t>
            </a:r>
            <a:r>
              <a:rPr dirty="0" sz="1050" spc="-40">
                <a:latin typeface="Times New Roman"/>
                <a:cs typeface="Times New Roman"/>
              </a:rPr>
              <a:t>very </a:t>
            </a:r>
            <a:r>
              <a:rPr dirty="0" sz="1050" spc="-30">
                <a:latin typeface="Times New Roman"/>
                <a:cs typeface="Times New Roman"/>
              </a:rPr>
              <a:t>simple </a:t>
            </a:r>
            <a:r>
              <a:rPr dirty="0" sz="1050" spc="-25">
                <a:latin typeface="Times New Roman"/>
                <a:cs typeface="Times New Roman"/>
              </a:rPr>
              <a:t>tasks </a:t>
            </a:r>
            <a:r>
              <a:rPr dirty="0" sz="1050" spc="-15">
                <a:latin typeface="Times New Roman"/>
                <a:cs typeface="Times New Roman"/>
              </a:rPr>
              <a:t>such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20">
                <a:latin typeface="Times New Roman"/>
                <a:cs typeface="Times New Roman"/>
              </a:rPr>
              <a:t>printing </a:t>
            </a:r>
            <a:r>
              <a:rPr dirty="0" sz="1050" spc="15">
                <a:latin typeface="Times New Roman"/>
                <a:cs typeface="Times New Roman"/>
              </a:rPr>
              <a:t>basic  </a:t>
            </a:r>
            <a:r>
              <a:rPr dirty="0" sz="1050">
                <a:latin typeface="Times New Roman"/>
                <a:cs typeface="Times New Roman"/>
              </a:rPr>
              <a:t>output </a:t>
            </a:r>
            <a:r>
              <a:rPr dirty="0" sz="1050" spc="25">
                <a:latin typeface="Times New Roman"/>
                <a:cs typeface="Times New Roman"/>
              </a:rPr>
              <a:t>statements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screen. </a:t>
            </a:r>
            <a:r>
              <a:rPr dirty="0" sz="1050" spc="-15">
                <a:latin typeface="Times New Roman"/>
                <a:cs typeface="Times New Roman"/>
              </a:rPr>
              <a:t>These </a:t>
            </a:r>
            <a:r>
              <a:rPr dirty="0" sz="1050" spc="-50">
                <a:latin typeface="Times New Roman"/>
                <a:cs typeface="Times New Roman"/>
              </a:rPr>
              <a:t>may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15">
                <a:latin typeface="Times New Roman"/>
                <a:cs typeface="Times New Roman"/>
              </a:rPr>
              <a:t>instructions 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user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>
                <a:latin typeface="Times New Roman"/>
                <a:cs typeface="Times New Roman"/>
              </a:rPr>
              <a:t>just  </a:t>
            </a:r>
            <a:r>
              <a:rPr dirty="0" sz="1050" spc="35">
                <a:latin typeface="Times New Roman"/>
                <a:cs typeface="Times New Roman"/>
              </a:rPr>
              <a:t>documentation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5">
                <a:latin typeface="Times New Roman"/>
                <a:cs typeface="Times New Roman"/>
              </a:rPr>
              <a:t>do. </a:t>
            </a:r>
            <a:r>
              <a:rPr dirty="0" sz="1050" spc="-30">
                <a:latin typeface="Times New Roman"/>
                <a:cs typeface="Times New Roman"/>
              </a:rPr>
              <a:t>Such </a:t>
            </a:r>
            <a:r>
              <a:rPr dirty="0" sz="1050" spc="-5">
                <a:latin typeface="Times New Roman"/>
                <a:cs typeface="Times New Roman"/>
              </a:rPr>
              <a:t>functions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>
                <a:latin typeface="Times New Roman"/>
                <a:cs typeface="Times New Roman"/>
              </a:rPr>
              <a:t>often </a:t>
            </a:r>
            <a:r>
              <a:rPr dirty="0" sz="1050" spc="20">
                <a:latin typeface="Times New Roman"/>
                <a:cs typeface="Times New Roman"/>
              </a:rPr>
              <a:t>called  parameter-less </a:t>
            </a:r>
            <a:r>
              <a:rPr dirty="0" sz="1050" spc="-10">
                <a:latin typeface="Times New Roman"/>
                <a:cs typeface="Times New Roman"/>
              </a:rPr>
              <a:t>functions </a:t>
            </a:r>
            <a:r>
              <a:rPr dirty="0" sz="1050" spc="-30">
                <a:latin typeface="Times New Roman"/>
                <a:cs typeface="Times New Roman"/>
              </a:rPr>
              <a:t>since </a:t>
            </a:r>
            <a:r>
              <a:rPr dirty="0" sz="1050" spc="-25">
                <a:latin typeface="Times New Roman"/>
                <a:cs typeface="Times New Roman"/>
              </a:rPr>
              <a:t>they </a:t>
            </a:r>
            <a:r>
              <a:rPr dirty="0" sz="1050" spc="5">
                <a:latin typeface="Times New Roman"/>
                <a:cs typeface="Times New Roman"/>
              </a:rPr>
              <a:t>do not </a:t>
            </a:r>
            <a:r>
              <a:rPr dirty="0" sz="1050" spc="25">
                <a:latin typeface="Times New Roman"/>
                <a:cs typeface="Times New Roman"/>
              </a:rPr>
              <a:t>require </a:t>
            </a:r>
            <a:r>
              <a:rPr dirty="0" sz="1050" spc="20">
                <a:latin typeface="Times New Roman"/>
                <a:cs typeface="Times New Roman"/>
              </a:rPr>
              <a:t>anything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call-  </a:t>
            </a:r>
            <a:r>
              <a:rPr dirty="0" sz="1050" spc="-30">
                <a:latin typeface="Times New Roman"/>
                <a:cs typeface="Times New Roman"/>
              </a:rPr>
              <a:t>ing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procedure.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20" i="1">
                <a:latin typeface="Times New Roman"/>
                <a:cs typeface="Times New Roman"/>
              </a:rPr>
              <a:t>Sample </a:t>
            </a:r>
            <a:r>
              <a:rPr dirty="0" sz="1050" spc="-5" i="1">
                <a:latin typeface="Times New Roman"/>
                <a:cs typeface="Times New Roman"/>
              </a:rPr>
              <a:t>Program</a:t>
            </a:r>
            <a:r>
              <a:rPr dirty="0" sz="1050" spc="160" i="1">
                <a:latin typeface="Times New Roman"/>
                <a:cs typeface="Times New Roman"/>
              </a:rPr>
              <a:t> </a:t>
            </a:r>
            <a:r>
              <a:rPr dirty="0" sz="1050" spc="30" i="1">
                <a:latin typeface="Times New Roman"/>
                <a:cs typeface="Times New Roman"/>
              </a:rPr>
              <a:t>6.1a:</a:t>
            </a:r>
            <a:endParaRPr sz="1050">
              <a:latin typeface="Times New Roman"/>
              <a:cs typeface="Times New Roman"/>
            </a:endParaRPr>
          </a:p>
          <a:p>
            <a:pPr marL="12700" marR="3279140">
              <a:lnSpc>
                <a:spcPct val="120000"/>
              </a:lnSpc>
              <a:spcBef>
                <a:spcPts val="395"/>
              </a:spcBef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900" spc="5" b="1">
                <a:latin typeface="Courier New"/>
                <a:cs typeface="Courier New"/>
              </a:rPr>
              <a:t>void printDescription(); // Function</a:t>
            </a:r>
            <a:r>
              <a:rPr dirty="0" sz="900" spc="6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prototype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375285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"Welcome </a:t>
            </a:r>
            <a:r>
              <a:rPr dirty="0" sz="900" spc="-10">
                <a:latin typeface="Courier New"/>
                <a:cs typeface="Courier New"/>
              </a:rPr>
              <a:t>to the </a:t>
            </a:r>
            <a:r>
              <a:rPr dirty="0" sz="900" spc="-15">
                <a:latin typeface="Courier New"/>
                <a:cs typeface="Courier New"/>
              </a:rPr>
              <a:t>Payroll Program."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  <a:tabLst>
                <a:tab pos="1917700" algn="l"/>
              </a:tabLst>
            </a:pPr>
            <a:r>
              <a:rPr dirty="0" sz="900" spc="5" b="1">
                <a:latin typeface="Courier New"/>
                <a:cs typeface="Courier New"/>
              </a:rPr>
              <a:t>printDescription();	// Call to the</a:t>
            </a:r>
            <a:r>
              <a:rPr dirty="0" sz="900" spc="40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5436234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 h="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0400" y="963675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88335" y="1093977"/>
            <a:ext cx="4584065" cy="132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45435">
              <a:lnSpc>
                <a:spcPct val="100000"/>
              </a:lnSpc>
              <a:spcBef>
                <a:spcPts val="95"/>
              </a:spcBef>
              <a:tabLst>
                <a:tab pos="4434205" algn="l"/>
              </a:tabLst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 spc="8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Reading</a:t>
            </a:r>
            <a:r>
              <a:rPr dirty="0" sz="950" spc="9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Assignment	</a:t>
            </a:r>
            <a:r>
              <a:rPr dirty="0" sz="900" spc="-120">
                <a:latin typeface="Arial"/>
                <a:cs typeface="Arial"/>
              </a:rPr>
              <a:t>77</a:t>
            </a:r>
            <a:endParaRPr sz="900">
              <a:latin typeface="Arial"/>
              <a:cs typeface="Arial"/>
            </a:endParaRPr>
          </a:p>
          <a:p>
            <a:pPr marL="379730" marR="610870" indent="-5080">
              <a:lnSpc>
                <a:spcPct val="238899"/>
              </a:lnSpc>
              <a:spcBef>
                <a:spcPts val="6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"We </a:t>
            </a:r>
            <a:r>
              <a:rPr dirty="0" sz="900" spc="-15">
                <a:latin typeface="Courier New"/>
                <a:cs typeface="Courier New"/>
              </a:rPr>
              <a:t>hoped </a:t>
            </a:r>
            <a:r>
              <a:rPr dirty="0" sz="900" spc="-10">
                <a:latin typeface="Courier New"/>
                <a:cs typeface="Courier New"/>
              </a:rPr>
              <a:t>you </a:t>
            </a:r>
            <a:r>
              <a:rPr dirty="0" sz="900" spc="-15">
                <a:latin typeface="Courier New"/>
                <a:cs typeface="Courier New"/>
              </a:rPr>
              <a:t>enjoyed this program."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 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780" y="2422906"/>
            <a:ext cx="1146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 b="1">
                <a:latin typeface="Courier New"/>
                <a:cs typeface="Courier New"/>
              </a:rPr>
              <a:t>printDescription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8335" y="2395474"/>
            <a:ext cx="3938904" cy="8502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5" b="1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900" spc="10" b="1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91465" algn="l"/>
                <a:tab pos="990600" algn="l"/>
              </a:tabLst>
            </a:pPr>
            <a:r>
              <a:rPr dirty="0" sz="900" spc="5" b="1">
                <a:latin typeface="Courier New"/>
                <a:cs typeface="Courier New"/>
              </a:rPr>
              <a:t>//	Task:	This function prints </a:t>
            </a:r>
            <a:r>
              <a:rPr dirty="0" sz="900" b="1">
                <a:latin typeface="Courier New"/>
                <a:cs typeface="Courier New"/>
              </a:rPr>
              <a:t>a </a:t>
            </a:r>
            <a:r>
              <a:rPr dirty="0" sz="900" spc="5" b="1">
                <a:latin typeface="Courier New"/>
                <a:cs typeface="Courier New"/>
              </a:rPr>
              <a:t>program</a:t>
            </a:r>
            <a:r>
              <a:rPr dirty="0" sz="900" spc="6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description</a:t>
            </a:r>
            <a:endParaRPr sz="90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229"/>
              </a:spcBef>
              <a:tabLst>
                <a:tab pos="297180" algn="l"/>
                <a:tab pos="995044" algn="l"/>
              </a:tabLst>
            </a:pPr>
            <a:r>
              <a:rPr dirty="0" sz="900" spc="5" b="1">
                <a:latin typeface="Courier New"/>
                <a:cs typeface="Courier New"/>
              </a:rPr>
              <a:t>//	Data</a:t>
            </a:r>
            <a:r>
              <a:rPr dirty="0" sz="900" spc="2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in:	</a:t>
            </a:r>
            <a:r>
              <a:rPr dirty="0" sz="900" spc="10" b="1">
                <a:latin typeface="Courier New"/>
                <a:cs typeface="Courier New"/>
              </a:rPr>
              <a:t>none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900" spc="20" b="1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8335" y="3247390"/>
            <a:ext cx="4642485" cy="5615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 b="1">
                <a:latin typeface="Courier New"/>
                <a:cs typeface="Courier New"/>
              </a:rPr>
              <a:t>//***************************************************************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53235" algn="l"/>
              </a:tabLst>
            </a:pPr>
            <a:r>
              <a:rPr dirty="0" sz="900" spc="5" b="1">
                <a:latin typeface="Courier New"/>
                <a:cs typeface="Courier New"/>
              </a:rPr>
              <a:t>void</a:t>
            </a:r>
            <a:r>
              <a:rPr dirty="0" sz="900" spc="5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printDescription()	// The function</a:t>
            </a:r>
            <a:r>
              <a:rPr dirty="0" sz="900" spc="3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heading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50"/>
              </a:spcBef>
            </a:pPr>
            <a:r>
              <a:rPr dirty="0" sz="900" b="1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dirty="0" sz="900" spc="-5" b="1">
                <a:latin typeface="Courier New"/>
                <a:cs typeface="Courier New"/>
              </a:rPr>
              <a:t>cout &lt;&lt;</a:t>
            </a:r>
            <a:r>
              <a:rPr dirty="0" sz="900" spc="-185" b="1">
                <a:latin typeface="Courier New"/>
                <a:cs typeface="Courier New"/>
              </a:rPr>
              <a:t> </a:t>
            </a:r>
            <a:r>
              <a:rPr dirty="0" sz="900" spc="-5" b="1">
                <a:latin typeface="Courier New"/>
                <a:cs typeface="Courier New"/>
              </a:rPr>
              <a:t>"***************************************************"</a:t>
            </a:r>
            <a:endParaRPr sz="90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225"/>
              </a:spcBef>
            </a:pPr>
            <a:r>
              <a:rPr dirty="0" sz="900" spc="5" b="1">
                <a:latin typeface="Courier New"/>
                <a:cs typeface="Courier New"/>
              </a:rPr>
              <a:t>&lt;&lt; endl &lt;&lt;</a:t>
            </a:r>
            <a:r>
              <a:rPr dirty="0" sz="900" spc="35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215"/>
              </a:spcBef>
            </a:pPr>
            <a:r>
              <a:rPr dirty="0" sz="900" spc="-5" b="1">
                <a:latin typeface="Courier New"/>
                <a:cs typeface="Courier New"/>
              </a:rPr>
              <a:t>cout &lt;&lt; "This program takes two numbers (pay rate and</a:t>
            </a:r>
            <a:r>
              <a:rPr dirty="0" sz="900" spc="-170" b="1">
                <a:latin typeface="Courier New"/>
                <a:cs typeface="Courier New"/>
              </a:rPr>
              <a:t> </a:t>
            </a:r>
            <a:r>
              <a:rPr dirty="0" sz="900" spc="-5" b="1">
                <a:latin typeface="Courier New"/>
                <a:cs typeface="Courier New"/>
              </a:rPr>
              <a:t>hours)"</a:t>
            </a:r>
            <a:endParaRPr sz="90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219"/>
              </a:spcBef>
            </a:pPr>
            <a:r>
              <a:rPr dirty="0" sz="900" spc="5" b="1">
                <a:latin typeface="Courier New"/>
                <a:cs typeface="Courier New"/>
              </a:rPr>
              <a:t>&lt;&lt;</a:t>
            </a:r>
            <a:r>
              <a:rPr dirty="0" sz="900" spc="15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225"/>
              </a:spcBef>
            </a:pPr>
            <a:r>
              <a:rPr dirty="0" sz="900" spc="5" b="1">
                <a:latin typeface="Courier New"/>
                <a:cs typeface="Courier New"/>
              </a:rPr>
              <a:t>cout &lt;&lt; </a:t>
            </a:r>
            <a:r>
              <a:rPr dirty="0" sz="900" b="1">
                <a:latin typeface="Courier New"/>
                <a:cs typeface="Courier New"/>
              </a:rPr>
              <a:t>"and </a:t>
            </a:r>
            <a:r>
              <a:rPr dirty="0" sz="900" spc="5" b="1">
                <a:latin typeface="Courier New"/>
                <a:cs typeface="Courier New"/>
              </a:rPr>
              <a:t>outputs gross pay. </a:t>
            </a:r>
            <a:r>
              <a:rPr dirty="0" sz="900" b="1">
                <a:latin typeface="Courier New"/>
                <a:cs typeface="Courier New"/>
              </a:rPr>
              <a:t>" </a:t>
            </a:r>
            <a:r>
              <a:rPr dirty="0" sz="900" spc="5" b="1">
                <a:latin typeface="Courier New"/>
                <a:cs typeface="Courier New"/>
              </a:rPr>
              <a:t>&lt;&lt;</a:t>
            </a:r>
            <a:r>
              <a:rPr dirty="0" sz="900" spc="-7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215"/>
              </a:spcBef>
            </a:pPr>
            <a:r>
              <a:rPr dirty="0" sz="900" spc="-5" b="1">
                <a:latin typeface="Courier New"/>
                <a:cs typeface="Courier New"/>
              </a:rPr>
              <a:t>cout &lt;&lt;</a:t>
            </a:r>
            <a:r>
              <a:rPr dirty="0" sz="900" spc="-185" b="1">
                <a:latin typeface="Courier New"/>
                <a:cs typeface="Courier New"/>
              </a:rPr>
              <a:t> </a:t>
            </a:r>
            <a:r>
              <a:rPr dirty="0" sz="900" spc="-5" b="1">
                <a:latin typeface="Courier New"/>
                <a:cs typeface="Courier New"/>
              </a:rPr>
              <a:t>"***************************************************"</a:t>
            </a:r>
            <a:endParaRPr sz="90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240"/>
              </a:spcBef>
            </a:pPr>
            <a:r>
              <a:rPr dirty="0" sz="900" spc="5" b="1">
                <a:latin typeface="Courier New"/>
                <a:cs typeface="Courier New"/>
              </a:rPr>
              <a:t>&lt;&lt; endl &lt;&lt;</a:t>
            </a:r>
            <a:r>
              <a:rPr dirty="0" sz="900" spc="35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7150">
              <a:lnSpc>
                <a:spcPct val="102899"/>
              </a:lnSpc>
            </a:pP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30">
                <a:latin typeface="Times New Roman"/>
                <a:cs typeface="Times New Roman"/>
              </a:rPr>
              <a:t>example, </a:t>
            </a:r>
            <a:r>
              <a:rPr dirty="0" sz="1050" spc="-10">
                <a:latin typeface="Times New Roman"/>
                <a:cs typeface="Times New Roman"/>
              </a:rPr>
              <a:t>three </a:t>
            </a:r>
            <a:r>
              <a:rPr dirty="0" sz="1050" spc="-30">
                <a:latin typeface="Times New Roman"/>
                <a:cs typeface="Times New Roman"/>
              </a:rPr>
              <a:t>areas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15">
                <a:latin typeface="Times New Roman"/>
                <a:cs typeface="Times New Roman"/>
              </a:rPr>
              <a:t>been </a:t>
            </a:r>
            <a:r>
              <a:rPr dirty="0" sz="1050" spc="20">
                <a:latin typeface="Times New Roman"/>
                <a:cs typeface="Times New Roman"/>
              </a:rPr>
              <a:t>highlighted. </a:t>
            </a:r>
            <a:r>
              <a:rPr dirty="0" sz="1050" spc="-25">
                <a:latin typeface="Times New Roman"/>
                <a:cs typeface="Times New Roman"/>
              </a:rPr>
              <a:t>Starting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5">
                <a:latin typeface="Times New Roman"/>
                <a:cs typeface="Times New Roman"/>
              </a:rPr>
              <a:t>bottom </a:t>
            </a:r>
            <a:r>
              <a:rPr dirty="0" sz="1050" spc="60">
                <a:latin typeface="Times New Roman"/>
                <a:cs typeface="Times New Roman"/>
              </a:rPr>
              <a:t>we 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30">
                <a:latin typeface="Times New Roman"/>
                <a:cs typeface="Times New Roman"/>
              </a:rPr>
              <a:t>itself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often </a:t>
            </a:r>
            <a:r>
              <a:rPr dirty="0" sz="1050" spc="10">
                <a:latin typeface="Times New Roman"/>
                <a:cs typeface="Times New Roman"/>
              </a:rPr>
              <a:t>called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function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definition.</a:t>
            </a:r>
            <a:endParaRPr sz="1050">
              <a:latin typeface="Times New Roman"/>
              <a:cs typeface="Times New Roman"/>
            </a:endParaRPr>
          </a:p>
          <a:p>
            <a:pPr algn="just" marL="12700" marR="11430" indent="228600">
              <a:lnSpc>
                <a:spcPct val="103000"/>
              </a:lnSpc>
              <a:spcBef>
                <a:spcPts val="10"/>
              </a:spcBef>
            </a:pP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function </a:t>
            </a:r>
            <a:r>
              <a:rPr dirty="0" sz="1050" spc="55" b="1">
                <a:latin typeface="Times New Roman"/>
                <a:cs typeface="Times New Roman"/>
              </a:rPr>
              <a:t>heading </a:t>
            </a:r>
            <a:r>
              <a:rPr dirty="0" sz="900" spc="-20">
                <a:latin typeface="Courier New"/>
                <a:cs typeface="Courier New"/>
              </a:rPr>
              <a:t>void </a:t>
            </a:r>
            <a:r>
              <a:rPr dirty="0" sz="900" spc="-25">
                <a:latin typeface="Courier New"/>
                <a:cs typeface="Courier New"/>
              </a:rPr>
              <a:t>printDescription()</a:t>
            </a:r>
            <a:r>
              <a:rPr dirty="0" sz="1050" spc="-25">
                <a:latin typeface="Times New Roman"/>
                <a:cs typeface="Times New Roman"/>
              </a:rPr>
              <a:t>consists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name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1050" spc="-20">
                <a:latin typeface="Times New Roman"/>
                <a:cs typeface="Times New Roman"/>
              </a:rPr>
              <a:t>function </a:t>
            </a:r>
            <a:r>
              <a:rPr dirty="0" sz="1050" spc="30">
                <a:latin typeface="Times New Roman"/>
                <a:cs typeface="Times New Roman"/>
              </a:rPr>
              <a:t>preceded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word </a:t>
            </a:r>
            <a:r>
              <a:rPr dirty="0" sz="900" spc="-35">
                <a:latin typeface="Courier New"/>
                <a:cs typeface="Courier New"/>
              </a:rPr>
              <a:t>void</a:t>
            </a:r>
            <a:r>
              <a:rPr dirty="0" sz="1050" spc="-35">
                <a:latin typeface="Times New Roman"/>
                <a:cs typeface="Times New Roman"/>
              </a:rPr>
              <a:t>.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word </a:t>
            </a:r>
            <a:r>
              <a:rPr dirty="0" sz="900" spc="-30">
                <a:latin typeface="Courier New"/>
                <a:cs typeface="Courier New"/>
              </a:rPr>
              <a:t>void </a:t>
            </a:r>
            <a:r>
              <a:rPr dirty="0" sz="1050" spc="-30">
                <a:latin typeface="Times New Roman"/>
                <a:cs typeface="Times New Roman"/>
              </a:rPr>
              <a:t>means </a:t>
            </a:r>
            <a:r>
              <a:rPr dirty="0" sz="1050" spc="-15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 spc="-20">
                <a:latin typeface="Times New Roman"/>
                <a:cs typeface="Times New Roman"/>
              </a:rPr>
              <a:t>function </a:t>
            </a:r>
            <a:r>
              <a:rPr dirty="0" sz="1050" spc="-15">
                <a:latin typeface="Times New Roman"/>
                <a:cs typeface="Times New Roman"/>
              </a:rPr>
              <a:t>will 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-5">
                <a:latin typeface="Times New Roman"/>
                <a:cs typeface="Times New Roman"/>
              </a:rPr>
              <a:t>return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module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15">
                <a:latin typeface="Times New Roman"/>
                <a:cs typeface="Times New Roman"/>
              </a:rPr>
              <a:t>called </a:t>
            </a:r>
            <a:r>
              <a:rPr dirty="0" sz="1050" spc="-25">
                <a:latin typeface="Times New Roman"/>
                <a:cs typeface="Times New Roman"/>
              </a:rPr>
              <a:t>it.</a:t>
            </a:r>
            <a:r>
              <a:rPr dirty="0" baseline="32407" sz="900" spc="-37">
                <a:latin typeface="Times New Roman"/>
                <a:cs typeface="Times New Roman"/>
              </a:rPr>
              <a:t>1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20">
                <a:latin typeface="Times New Roman"/>
                <a:cs typeface="Times New Roman"/>
              </a:rPr>
              <a:t>name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followed  </a:t>
            </a:r>
            <a:r>
              <a:rPr dirty="0" sz="1050" spc="-40">
                <a:latin typeface="Times New Roman"/>
                <a:cs typeface="Times New Roman"/>
              </a:rPr>
              <a:t>by a </a:t>
            </a:r>
            <a:r>
              <a:rPr dirty="0" sz="1050" spc="-20">
                <a:latin typeface="Times New Roman"/>
                <a:cs typeface="Times New Roman"/>
              </a:rPr>
              <a:t>set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0">
                <a:latin typeface="Times New Roman"/>
                <a:cs typeface="Times New Roman"/>
              </a:rPr>
              <a:t>parentheses. </a:t>
            </a:r>
            <a:r>
              <a:rPr dirty="0" sz="1050" spc="-30">
                <a:latin typeface="Times New Roman"/>
                <a:cs typeface="Times New Roman"/>
              </a:rPr>
              <a:t>Just </a:t>
            </a:r>
            <a:r>
              <a:rPr dirty="0" sz="1050" spc="-50">
                <a:latin typeface="Times New Roman"/>
                <a:cs typeface="Times New Roman"/>
              </a:rPr>
              <a:t>like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-20">
                <a:latin typeface="Times New Roman"/>
                <a:cs typeface="Times New Roman"/>
              </a:rPr>
              <a:t>function,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-15">
                <a:latin typeface="Times New Roman"/>
                <a:cs typeface="Times New Roman"/>
              </a:rPr>
              <a:t>functions </a:t>
            </a:r>
            <a:r>
              <a:rPr dirty="0" sz="1050" spc="-30">
                <a:latin typeface="Times New Roman"/>
                <a:cs typeface="Times New Roman"/>
              </a:rPr>
              <a:t>begin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left  </a:t>
            </a:r>
            <a:r>
              <a:rPr dirty="0" sz="1050" spc="-25">
                <a:latin typeface="Times New Roman"/>
                <a:cs typeface="Times New Roman"/>
              </a:rPr>
              <a:t>brace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10">
                <a:latin typeface="Times New Roman"/>
                <a:cs typeface="Times New Roman"/>
              </a:rPr>
              <a:t>end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5">
                <a:latin typeface="Times New Roman"/>
                <a:cs typeface="Times New Roman"/>
              </a:rPr>
              <a:t>right brace. </a:t>
            </a: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40">
                <a:latin typeface="Times New Roman"/>
                <a:cs typeface="Times New Roman"/>
              </a:rPr>
              <a:t>between </a:t>
            </a:r>
            <a:r>
              <a:rPr dirty="0" sz="1050" spc="-20">
                <a:latin typeface="Times New Roman"/>
                <a:cs typeface="Times New Roman"/>
              </a:rPr>
              <a:t>these </a:t>
            </a:r>
            <a:r>
              <a:rPr dirty="0" sz="1050" spc="-25">
                <a:latin typeface="Times New Roman"/>
                <a:cs typeface="Times New Roman"/>
              </a:rPr>
              <a:t>braces </a:t>
            </a:r>
            <a:r>
              <a:rPr dirty="0" sz="1050" spc="-30">
                <a:latin typeface="Times New Roman"/>
                <a:cs typeface="Times New Roman"/>
              </a:rPr>
              <a:t>are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instructions of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function. </a:t>
            </a: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35">
                <a:latin typeface="Times New Roman"/>
                <a:cs typeface="Times New Roman"/>
              </a:rPr>
              <a:t>case </a:t>
            </a:r>
            <a:r>
              <a:rPr dirty="0" sz="1050" spc="-25">
                <a:latin typeface="Times New Roman"/>
                <a:cs typeface="Times New Roman"/>
              </a:rPr>
              <a:t>they </a:t>
            </a:r>
            <a:r>
              <a:rPr dirty="0" sz="1050" spc="-20">
                <a:latin typeface="Times New Roman"/>
                <a:cs typeface="Times New Roman"/>
              </a:rPr>
              <a:t>consist </a:t>
            </a:r>
            <a:r>
              <a:rPr dirty="0" sz="1050" spc="5">
                <a:latin typeface="Times New Roman"/>
                <a:cs typeface="Times New Roman"/>
              </a:rPr>
              <a:t>solely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900" spc="-20">
                <a:latin typeface="Courier New"/>
                <a:cs typeface="Courier New"/>
              </a:rPr>
              <a:t>cout </a:t>
            </a:r>
            <a:r>
              <a:rPr dirty="0" sz="1050" spc="25">
                <a:latin typeface="Times New Roman"/>
                <a:cs typeface="Times New Roman"/>
              </a:rPr>
              <a:t>statements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30">
                <a:latin typeface="Times New Roman"/>
                <a:cs typeface="Times New Roman"/>
              </a:rPr>
              <a:t>tell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15">
                <a:latin typeface="Times New Roman"/>
                <a:cs typeface="Times New Roman"/>
              </a:rPr>
              <a:t>program</a:t>
            </a:r>
            <a:r>
              <a:rPr dirty="0" sz="1050" spc="135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does.</a:t>
            </a:r>
            <a:endParaRPr sz="1050">
              <a:latin typeface="Times New Roman"/>
              <a:cs typeface="Times New Roman"/>
            </a:endParaRPr>
          </a:p>
          <a:p>
            <a:pPr algn="just" marL="12700" marR="5080" indent="228600">
              <a:lnSpc>
                <a:spcPct val="102899"/>
              </a:lnSpc>
              <a:spcBef>
                <a:spcPts val="15"/>
              </a:spcBef>
            </a:pPr>
            <a:r>
              <a:rPr dirty="0" sz="1050" spc="-10">
                <a:latin typeface="Times New Roman"/>
                <a:cs typeface="Times New Roman"/>
              </a:rPr>
              <a:t>Notice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20">
                <a:latin typeface="Times New Roman"/>
                <a:cs typeface="Times New Roman"/>
              </a:rPr>
              <a:t>comes </a:t>
            </a:r>
            <a:r>
              <a:rPr dirty="0" sz="1050" spc="-15">
                <a:latin typeface="Times New Roman"/>
                <a:cs typeface="Times New Roman"/>
              </a:rPr>
              <a:t>after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-15">
                <a:latin typeface="Times New Roman"/>
                <a:cs typeface="Times New Roman"/>
              </a:rPr>
              <a:t>function. </a:t>
            </a:r>
            <a:r>
              <a:rPr dirty="0" sz="1050" spc="-5">
                <a:latin typeface="Times New Roman"/>
                <a:cs typeface="Times New Roman"/>
              </a:rPr>
              <a:t>How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15">
                <a:latin typeface="Times New Roman"/>
                <a:cs typeface="Times New Roman"/>
              </a:rPr>
              <a:t>function  </a:t>
            </a:r>
            <a:r>
              <a:rPr dirty="0" sz="1050" spc="-10">
                <a:latin typeface="Times New Roman"/>
                <a:cs typeface="Times New Roman"/>
              </a:rPr>
              <a:t>activated? </a:t>
            </a: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10">
                <a:latin typeface="Times New Roman"/>
                <a:cs typeface="Times New Roman"/>
              </a:rPr>
              <a:t>must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10">
                <a:latin typeface="Times New Roman"/>
                <a:cs typeface="Times New Roman"/>
              </a:rPr>
              <a:t>called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20">
                <a:latin typeface="Times New Roman"/>
                <a:cs typeface="Times New Roman"/>
              </a:rPr>
              <a:t>either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-15">
                <a:latin typeface="Times New Roman"/>
                <a:cs typeface="Times New Roman"/>
              </a:rPr>
              <a:t>function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10">
                <a:latin typeface="Times New Roman"/>
                <a:cs typeface="Times New Roman"/>
              </a:rPr>
              <a:t>another </a:t>
            </a:r>
            <a:r>
              <a:rPr dirty="0" sz="1050" spc="-15">
                <a:latin typeface="Times New Roman"/>
                <a:cs typeface="Times New Roman"/>
              </a:rPr>
              <a:t>function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1050" spc="75">
                <a:latin typeface="Times New Roman"/>
                <a:cs typeface="Times New Roman"/>
              </a:rPr>
              <a:t>program. </a:t>
            </a:r>
            <a:r>
              <a:rPr dirty="0" sz="1050" spc="20">
                <a:latin typeface="Times New Roman"/>
                <a:cs typeface="Times New Roman"/>
              </a:rPr>
              <a:t>This </a:t>
            </a:r>
            <a:r>
              <a:rPr dirty="0" sz="1050" spc="35">
                <a:latin typeface="Times New Roman"/>
                <a:cs typeface="Times New Roman"/>
              </a:rPr>
              <a:t>function </a:t>
            </a:r>
            <a:r>
              <a:rPr dirty="0" sz="1050" spc="-15">
                <a:latin typeface="Times New Roman"/>
                <a:cs typeface="Times New Roman"/>
              </a:rPr>
              <a:t>is </a:t>
            </a:r>
            <a:r>
              <a:rPr dirty="0" sz="1050" spc="55">
                <a:latin typeface="Times New Roman"/>
                <a:cs typeface="Times New Roman"/>
              </a:rPr>
              <a:t>called </a:t>
            </a:r>
            <a:r>
              <a:rPr dirty="0" sz="1050" spc="-20">
                <a:latin typeface="Times New Roman"/>
                <a:cs typeface="Times New Roman"/>
              </a:rPr>
              <a:t>by </a:t>
            </a:r>
            <a:r>
              <a:rPr dirty="0" sz="900" spc="15">
                <a:latin typeface="Courier New"/>
                <a:cs typeface="Courier New"/>
              </a:rPr>
              <a:t>main </a:t>
            </a:r>
            <a:r>
              <a:rPr dirty="0" sz="1050" spc="15">
                <a:latin typeface="Times New Roman"/>
                <a:cs typeface="Times New Roman"/>
              </a:rPr>
              <a:t>with </a:t>
            </a:r>
            <a:r>
              <a:rPr dirty="0" sz="1050" spc="30">
                <a:latin typeface="Times New Roman"/>
                <a:cs typeface="Times New Roman"/>
              </a:rPr>
              <a:t>the  </a:t>
            </a:r>
            <a:r>
              <a:rPr dirty="0" sz="1050" spc="15">
                <a:latin typeface="Times New Roman"/>
                <a:cs typeface="Times New Roman"/>
              </a:rPr>
              <a:t>simple </a:t>
            </a:r>
            <a:r>
              <a:rPr dirty="0" sz="1050" spc="60">
                <a:latin typeface="Times New Roman"/>
                <a:cs typeface="Times New Roman"/>
              </a:rPr>
              <a:t>instruction  </a:t>
            </a:r>
            <a:r>
              <a:rPr dirty="0" sz="900" spc="-20">
                <a:latin typeface="Courier New"/>
                <a:cs typeface="Courier New"/>
              </a:rPr>
              <a:t>printDescription();</a:t>
            </a:r>
            <a:r>
              <a:rPr dirty="0" sz="1050" spc="-2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2700" marR="8890" indent="228600">
              <a:lnSpc>
                <a:spcPct val="103200"/>
              </a:lnSpc>
              <a:spcBef>
                <a:spcPts val="5"/>
              </a:spcBef>
            </a:pPr>
            <a:r>
              <a:rPr dirty="0" sz="1050" spc="-45">
                <a:latin typeface="Times New Roman"/>
                <a:cs typeface="Times New Roman"/>
              </a:rPr>
              <a:t>A </a:t>
            </a:r>
            <a:r>
              <a:rPr dirty="0" sz="1050" spc="-20" b="1">
                <a:latin typeface="Times New Roman"/>
                <a:cs typeface="Times New Roman"/>
              </a:rPr>
              <a:t>call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function </a:t>
            </a:r>
            <a:r>
              <a:rPr dirty="0" sz="1050" spc="-25">
                <a:latin typeface="Times New Roman"/>
                <a:cs typeface="Times New Roman"/>
              </a:rPr>
              <a:t>can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-5">
                <a:latin typeface="Times New Roman"/>
                <a:cs typeface="Times New Roman"/>
              </a:rPr>
              <a:t>classified </a:t>
            </a:r>
            <a:r>
              <a:rPr dirty="0" sz="1050" spc="-40">
                <a:latin typeface="Times New Roman"/>
                <a:cs typeface="Times New Roman"/>
              </a:rPr>
              <a:t>as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sixth </a:t>
            </a:r>
            <a:r>
              <a:rPr dirty="0" sz="1050" spc="15">
                <a:latin typeface="Times New Roman"/>
                <a:cs typeface="Times New Roman"/>
              </a:rPr>
              <a:t>fundamental </a:t>
            </a:r>
            <a:r>
              <a:rPr dirty="0" sz="1050" spc="10">
                <a:latin typeface="Times New Roman"/>
                <a:cs typeface="Times New Roman"/>
              </a:rPr>
              <a:t>instruction </a:t>
            </a:r>
            <a:r>
              <a:rPr dirty="0" sz="1050" spc="25">
                <a:latin typeface="Times New Roman"/>
                <a:cs typeface="Times New Roman"/>
              </a:rPr>
              <a:t>(see  </a:t>
            </a:r>
            <a:r>
              <a:rPr dirty="0" sz="1050" spc="-20">
                <a:latin typeface="Times New Roman"/>
                <a:cs typeface="Times New Roman"/>
              </a:rPr>
              <a:t>Lesson </a:t>
            </a:r>
            <a:r>
              <a:rPr dirty="0" sz="1050" spc="-35">
                <a:latin typeface="Times New Roman"/>
                <a:cs typeface="Times New Roman"/>
              </a:rPr>
              <a:t>Set </a:t>
            </a:r>
            <a:r>
              <a:rPr dirty="0" sz="1050" spc="-40">
                <a:latin typeface="Times New Roman"/>
                <a:cs typeface="Times New Roman"/>
              </a:rPr>
              <a:t>2). </a:t>
            </a:r>
            <a:r>
              <a:rPr dirty="0" sz="1050" spc="-10">
                <a:latin typeface="Times New Roman"/>
                <a:cs typeface="Times New Roman"/>
              </a:rPr>
              <a:t>Notice the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-25">
                <a:latin typeface="Times New Roman"/>
                <a:cs typeface="Times New Roman"/>
              </a:rPr>
              <a:t>consists </a:t>
            </a:r>
            <a:r>
              <a:rPr dirty="0" sz="1050" spc="-40">
                <a:latin typeface="Times New Roman"/>
                <a:cs typeface="Times New Roman"/>
              </a:rPr>
              <a:t>only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name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function </a:t>
            </a:r>
            <a:r>
              <a:rPr dirty="0" sz="1050" spc="-10">
                <a:latin typeface="Times New Roman"/>
                <a:cs typeface="Times New Roman"/>
              </a:rPr>
              <a:t>(not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1050" spc="-15">
                <a:latin typeface="Times New Roman"/>
                <a:cs typeface="Times New Roman"/>
              </a:rPr>
              <a:t>word </a:t>
            </a:r>
            <a:r>
              <a:rPr dirty="0" sz="900" spc="-20">
                <a:latin typeface="Courier New"/>
                <a:cs typeface="Courier New"/>
              </a:rPr>
              <a:t>void </a:t>
            </a:r>
            <a:r>
              <a:rPr dirty="0" sz="1050" spc="30">
                <a:latin typeface="Times New Roman"/>
                <a:cs typeface="Times New Roman"/>
              </a:rPr>
              <a:t>preceding </a:t>
            </a:r>
            <a:r>
              <a:rPr dirty="0" sz="1050" spc="-35">
                <a:latin typeface="Times New Roman"/>
                <a:cs typeface="Times New Roman"/>
              </a:rPr>
              <a:t>it) </a:t>
            </a:r>
            <a:r>
              <a:rPr dirty="0" sz="1050" spc="15">
                <a:latin typeface="Times New Roman"/>
                <a:cs typeface="Times New Roman"/>
              </a:rPr>
              <a:t>followed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set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0">
                <a:latin typeface="Times New Roman"/>
                <a:cs typeface="Times New Roman"/>
              </a:rPr>
              <a:t>parentheses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0">
                <a:latin typeface="Times New Roman"/>
                <a:cs typeface="Times New Roman"/>
              </a:rPr>
              <a:t>semicolon. </a:t>
            </a:r>
            <a:r>
              <a:rPr dirty="0" sz="1050" spc="-25">
                <a:latin typeface="Times New Roman"/>
                <a:cs typeface="Times New Roman"/>
              </a:rPr>
              <a:t>By  </a:t>
            </a:r>
            <a:r>
              <a:rPr dirty="0" sz="1050" spc="-15">
                <a:latin typeface="Times New Roman"/>
                <a:cs typeface="Times New Roman"/>
              </a:rPr>
              <a:t>invoking </a:t>
            </a:r>
            <a:r>
              <a:rPr dirty="0" sz="1050" spc="-45">
                <a:latin typeface="Times New Roman"/>
                <a:cs typeface="Times New Roman"/>
              </a:rPr>
              <a:t>its name </a:t>
            </a:r>
            <a:r>
              <a:rPr dirty="0" sz="1050" spc="-40">
                <a:latin typeface="Times New Roman"/>
                <a:cs typeface="Times New Roman"/>
              </a:rPr>
              <a:t>in this </a:t>
            </a:r>
            <a:r>
              <a:rPr dirty="0" sz="1050" spc="-5">
                <a:latin typeface="Times New Roman"/>
                <a:cs typeface="Times New Roman"/>
              </a:rPr>
              <a:t>way, </a:t>
            </a:r>
            <a:r>
              <a:rPr dirty="0" sz="1050" spc="-2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function </a:t>
            </a:r>
            <a:r>
              <a:rPr dirty="0" sz="1050" spc="-60">
                <a:latin typeface="Times New Roman"/>
                <a:cs typeface="Times New Roman"/>
              </a:rPr>
              <a:t>is </a:t>
            </a:r>
            <a:r>
              <a:rPr dirty="0" sz="1050" spc="-10">
                <a:latin typeface="Times New Roman"/>
                <a:cs typeface="Times New Roman"/>
              </a:rPr>
              <a:t>called. </a:t>
            </a:r>
            <a:r>
              <a:rPr dirty="0" sz="1050" spc="-30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executes </a:t>
            </a:r>
            <a:r>
              <a:rPr dirty="0" sz="1050" spc="-2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body 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15">
                <a:latin typeface="Times New Roman"/>
                <a:cs typeface="Times New Roman"/>
              </a:rPr>
              <a:t>instructions </a:t>
            </a:r>
            <a:r>
              <a:rPr dirty="0" sz="1050">
                <a:latin typeface="Times New Roman"/>
                <a:cs typeface="Times New Roman"/>
              </a:rPr>
              <a:t>found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5">
                <a:latin typeface="Times New Roman"/>
                <a:cs typeface="Times New Roman"/>
              </a:rPr>
              <a:t>that </a:t>
            </a:r>
            <a:r>
              <a:rPr dirty="0" sz="1050" spc="-5">
                <a:latin typeface="Times New Roman"/>
                <a:cs typeface="Times New Roman"/>
              </a:rPr>
              <a:t>function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5">
                <a:latin typeface="Times New Roman"/>
                <a:cs typeface="Times New Roman"/>
              </a:rPr>
              <a:t>returns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calling </a:t>
            </a:r>
            <a:r>
              <a:rPr dirty="0" sz="1050" spc="20">
                <a:latin typeface="Times New Roman"/>
                <a:cs typeface="Times New Roman"/>
              </a:rPr>
              <a:t>function  </a:t>
            </a:r>
            <a:r>
              <a:rPr dirty="0" sz="1050" spc="-35">
                <a:latin typeface="Times New Roman"/>
                <a:cs typeface="Times New Roman"/>
              </a:rPr>
              <a:t>(</a:t>
            </a:r>
            <a:r>
              <a:rPr dirty="0" sz="900" spc="-35">
                <a:latin typeface="Courier New"/>
                <a:cs typeface="Courier New"/>
              </a:rPr>
              <a:t>main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case) </a:t>
            </a:r>
            <a:r>
              <a:rPr dirty="0" sz="1050" spc="35">
                <a:latin typeface="Times New Roman"/>
                <a:cs typeface="Times New Roman"/>
              </a:rPr>
              <a:t>where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20">
                <a:latin typeface="Times New Roman"/>
                <a:cs typeface="Times New Roman"/>
              </a:rPr>
              <a:t>executes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remaining </a:t>
            </a:r>
            <a:r>
              <a:rPr dirty="0" sz="1050" spc="15">
                <a:latin typeface="Times New Roman"/>
                <a:cs typeface="Times New Roman"/>
              </a:rPr>
              <a:t>instructions </a:t>
            </a:r>
            <a:r>
              <a:rPr dirty="0" sz="1050">
                <a:latin typeface="Times New Roman"/>
                <a:cs typeface="Times New Roman"/>
              </a:rPr>
              <a:t>following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call.  </a:t>
            </a:r>
            <a:r>
              <a:rPr dirty="0" sz="1050" spc="-25">
                <a:latin typeface="Times New Roman"/>
                <a:cs typeface="Times New Roman"/>
              </a:rPr>
              <a:t>Let </a:t>
            </a:r>
            <a:r>
              <a:rPr dirty="0" sz="1050" spc="-20">
                <a:latin typeface="Times New Roman"/>
                <a:cs typeface="Times New Roman"/>
              </a:rPr>
              <a:t>us </a:t>
            </a:r>
            <a:r>
              <a:rPr dirty="0" sz="1050" spc="30">
                <a:latin typeface="Times New Roman"/>
                <a:cs typeface="Times New Roman"/>
              </a:rPr>
              <a:t>examine </a:t>
            </a:r>
            <a:r>
              <a:rPr dirty="0" sz="1050" spc="-10">
                <a:latin typeface="Times New Roman"/>
                <a:cs typeface="Times New Roman"/>
              </a:rPr>
              <a:t>the order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30">
                <a:latin typeface="Times New Roman"/>
                <a:cs typeface="Times New Roman"/>
              </a:rPr>
              <a:t>which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instructions </a:t>
            </a:r>
            <a:r>
              <a:rPr dirty="0" sz="1050" spc="-25">
                <a:latin typeface="Times New Roman"/>
                <a:cs typeface="Times New Roman"/>
              </a:rPr>
              <a:t>are</a:t>
            </a:r>
            <a:r>
              <a:rPr dirty="0" sz="1050" spc="55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executed.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8335" y="9640061"/>
            <a:ext cx="4485005" cy="302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baseline="33333" sz="750" spc="-22">
                <a:latin typeface="Times New Roman"/>
                <a:cs typeface="Times New Roman"/>
              </a:rPr>
              <a:t>1 </a:t>
            </a:r>
            <a:r>
              <a:rPr dirty="0" sz="900" spc="15">
                <a:latin typeface="Times New Roman"/>
                <a:cs typeface="Times New Roman"/>
              </a:rPr>
              <a:t>In </a:t>
            </a:r>
            <a:r>
              <a:rPr dirty="0" sz="900" spc="-5">
                <a:latin typeface="Times New Roman"/>
                <a:cs typeface="Times New Roman"/>
              </a:rPr>
              <a:t>the </a:t>
            </a:r>
            <a:r>
              <a:rPr dirty="0" sz="900" spc="-15">
                <a:latin typeface="Times New Roman"/>
                <a:cs typeface="Times New Roman"/>
              </a:rPr>
              <a:t>next </a:t>
            </a:r>
            <a:r>
              <a:rPr dirty="0" sz="900" spc="-20">
                <a:latin typeface="Times New Roman"/>
                <a:cs typeface="Times New Roman"/>
              </a:rPr>
              <a:t>lesson </a:t>
            </a:r>
            <a:r>
              <a:rPr dirty="0" sz="900" spc="-15">
                <a:latin typeface="Times New Roman"/>
                <a:cs typeface="Times New Roman"/>
              </a:rPr>
              <a:t>set </a:t>
            </a:r>
            <a:r>
              <a:rPr dirty="0" sz="900" spc="-40">
                <a:latin typeface="Times New Roman"/>
                <a:cs typeface="Times New Roman"/>
              </a:rPr>
              <a:t>we </a:t>
            </a:r>
            <a:r>
              <a:rPr dirty="0" sz="900" spc="-50">
                <a:latin typeface="Times New Roman"/>
                <a:cs typeface="Times New Roman"/>
              </a:rPr>
              <a:t>will </a:t>
            </a:r>
            <a:r>
              <a:rPr dirty="0" sz="900" spc="-30">
                <a:latin typeface="Times New Roman"/>
                <a:cs typeface="Times New Roman"/>
              </a:rPr>
              <a:t>see </a:t>
            </a:r>
            <a:r>
              <a:rPr dirty="0" sz="900" spc="-5">
                <a:latin typeface="Times New Roman"/>
                <a:cs typeface="Times New Roman"/>
              </a:rPr>
              <a:t>that the </a:t>
            </a:r>
            <a:r>
              <a:rPr dirty="0" sz="900" spc="-15">
                <a:latin typeface="Times New Roman"/>
                <a:cs typeface="Times New Roman"/>
              </a:rPr>
              <a:t>word </a:t>
            </a:r>
            <a:r>
              <a:rPr dirty="0" sz="900" spc="25">
                <a:latin typeface="Times New Roman"/>
                <a:cs typeface="Times New Roman"/>
              </a:rPr>
              <a:t>preceding </a:t>
            </a:r>
            <a:r>
              <a:rPr dirty="0" sz="90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Times New Roman"/>
                <a:cs typeface="Times New Roman"/>
              </a:rPr>
              <a:t>name </a:t>
            </a:r>
            <a:r>
              <a:rPr dirty="0" sz="900" spc="-5">
                <a:latin typeface="Times New Roman"/>
                <a:cs typeface="Times New Roman"/>
              </a:rPr>
              <a:t>of </a:t>
            </a:r>
            <a:r>
              <a:rPr dirty="0" sz="900" spc="-35">
                <a:latin typeface="Times New Roman"/>
                <a:cs typeface="Times New Roman"/>
              </a:rPr>
              <a:t>a </a:t>
            </a:r>
            <a:r>
              <a:rPr dirty="0" sz="900" spc="-10">
                <a:latin typeface="Times New Roman"/>
                <a:cs typeface="Times New Roman"/>
              </a:rPr>
              <a:t>function </a:t>
            </a:r>
            <a:r>
              <a:rPr dirty="0" sz="900" spc="-25">
                <a:latin typeface="Times New Roman"/>
                <a:cs typeface="Times New Roman"/>
              </a:rPr>
              <a:t>can </a:t>
            </a:r>
            <a:r>
              <a:rPr dirty="0" sz="900" spc="40">
                <a:latin typeface="Times New Roman"/>
                <a:cs typeface="Times New Roman"/>
              </a:rPr>
              <a:t>be  </a:t>
            </a:r>
            <a:r>
              <a:rPr dirty="0" sz="90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Times New Roman"/>
                <a:cs typeface="Times New Roman"/>
              </a:rPr>
              <a:t>data </a:t>
            </a:r>
            <a:r>
              <a:rPr dirty="0" sz="900" spc="-25">
                <a:latin typeface="Times New Roman"/>
                <a:cs typeface="Times New Roman"/>
              </a:rPr>
              <a:t>type </a:t>
            </a:r>
            <a:r>
              <a:rPr dirty="0" sz="900" spc="-5">
                <a:latin typeface="Times New Roman"/>
                <a:cs typeface="Times New Roman"/>
              </a:rPr>
              <a:t>of the </a:t>
            </a:r>
            <a:r>
              <a:rPr dirty="0" sz="900" spc="-30">
                <a:latin typeface="Times New Roman"/>
                <a:cs typeface="Times New Roman"/>
              </a:rPr>
              <a:t>value </a:t>
            </a:r>
            <a:r>
              <a:rPr dirty="0" sz="900" spc="-5">
                <a:latin typeface="Times New Roman"/>
                <a:cs typeface="Times New Roman"/>
              </a:rPr>
              <a:t>that the </a:t>
            </a:r>
            <a:r>
              <a:rPr dirty="0" sz="900" spc="-10">
                <a:latin typeface="Times New Roman"/>
                <a:cs typeface="Times New Roman"/>
              </a:rPr>
              <a:t>function </a:t>
            </a:r>
            <a:r>
              <a:rPr dirty="0" sz="900" spc="-50">
                <a:latin typeface="Times New Roman"/>
                <a:cs typeface="Times New Roman"/>
              </a:rPr>
              <a:t>will </a:t>
            </a:r>
            <a:r>
              <a:rPr dirty="0" sz="900" spc="-5">
                <a:latin typeface="Times New Roman"/>
                <a:cs typeface="Times New Roman"/>
              </a:rPr>
              <a:t>return </a:t>
            </a:r>
            <a:r>
              <a:rPr dirty="0" sz="900" spc="10">
                <a:latin typeface="Times New Roman"/>
                <a:cs typeface="Times New Roman"/>
              </a:rPr>
              <a:t>to </a:t>
            </a:r>
            <a:r>
              <a:rPr dirty="0" sz="900" spc="-5">
                <a:latin typeface="Times New Roman"/>
                <a:cs typeface="Times New Roman"/>
              </a:rPr>
              <a:t>the </a:t>
            </a:r>
            <a:r>
              <a:rPr dirty="0" sz="900" spc="-10">
                <a:latin typeface="Times New Roman"/>
                <a:cs typeface="Times New Roman"/>
              </a:rPr>
              <a:t>calling</a:t>
            </a:r>
            <a:r>
              <a:rPr dirty="0" sz="900" spc="55">
                <a:latin typeface="Times New Roman"/>
                <a:cs typeface="Times New Roman"/>
              </a:rPr>
              <a:t> </a:t>
            </a:r>
            <a:r>
              <a:rPr dirty="0" sz="900" spc="20">
                <a:latin typeface="Times New Roman"/>
                <a:cs typeface="Times New Roman"/>
              </a:rPr>
              <a:t>function.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6920230"/>
            <a:ext cx="5791200" cy="0"/>
          </a:xfrm>
          <a:custGeom>
            <a:avLst/>
            <a:gdLst/>
            <a:ahLst/>
            <a:cxnLst/>
            <a:rect l="l" t="t" r="r" b="b"/>
            <a:pathLst>
              <a:path w="5791200" h="0">
                <a:moveTo>
                  <a:pt x="0" y="0"/>
                </a:moveTo>
                <a:lnTo>
                  <a:pt x="5791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75"/>
              </a:spcBef>
            </a:pPr>
            <a:r>
              <a:rPr dirty="0" sz="900" spc="-110">
                <a:latin typeface="Arial"/>
                <a:cs typeface="Arial"/>
              </a:rPr>
              <a:t>78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954" y="1093977"/>
            <a:ext cx="321056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6.1 </a:t>
            </a:r>
            <a:r>
              <a:rPr dirty="0" sz="950" spc="20">
                <a:latin typeface="Times New Roman"/>
                <a:cs typeface="Times New Roman"/>
              </a:rPr>
              <a:t>Introduction </a:t>
            </a:r>
            <a:r>
              <a:rPr dirty="0" sz="950" spc="5">
                <a:latin typeface="Times New Roman"/>
                <a:cs typeface="Times New Roman"/>
              </a:rPr>
              <a:t>to </a:t>
            </a:r>
            <a:r>
              <a:rPr dirty="0" sz="950" spc="-45">
                <a:latin typeface="Times New Roman"/>
                <a:cs typeface="Times New Roman"/>
              </a:rPr>
              <a:t>Void </a:t>
            </a:r>
            <a:r>
              <a:rPr dirty="0" sz="950" spc="-10">
                <a:latin typeface="Times New Roman"/>
                <a:cs typeface="Times New Roman"/>
              </a:rPr>
              <a:t>Functions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20">
                <a:latin typeface="Times New Roman"/>
                <a:cs typeface="Times New Roman"/>
              </a:rPr>
              <a:t>(Procedures)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1430781"/>
            <a:ext cx="6243320" cy="7649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129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invoked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30">
                <a:latin typeface="Times New Roman"/>
                <a:cs typeface="Times New Roman"/>
              </a:rPr>
              <a:t>executes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following</a:t>
            </a:r>
            <a:r>
              <a:rPr dirty="0" sz="1050" spc="9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instruction:</a:t>
            </a:r>
            <a:endParaRPr sz="105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980"/>
              </a:spcBef>
            </a:pPr>
            <a:r>
              <a:rPr dirty="0" sz="900" spc="5" b="1">
                <a:latin typeface="Courier New"/>
                <a:cs typeface="Courier New"/>
              </a:rPr>
              <a:t>cout &lt;&lt; "Welcome to </a:t>
            </a:r>
            <a:r>
              <a:rPr dirty="0" sz="900" b="1">
                <a:latin typeface="Courier New"/>
                <a:cs typeface="Courier New"/>
              </a:rPr>
              <a:t>the </a:t>
            </a:r>
            <a:r>
              <a:rPr dirty="0" sz="900" spc="5" b="1">
                <a:latin typeface="Courier New"/>
                <a:cs typeface="Courier New"/>
              </a:rPr>
              <a:t>Pay Roll Program" &lt;&lt;</a:t>
            </a:r>
            <a:r>
              <a:rPr dirty="0" sz="900" spc="11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algn="just" marL="1612900" marR="13335">
              <a:lnSpc>
                <a:spcPct val="102899"/>
              </a:lnSpc>
              <a:spcBef>
                <a:spcPts val="845"/>
              </a:spcBef>
            </a:pPr>
            <a:r>
              <a:rPr dirty="0" sz="1050">
                <a:latin typeface="Times New Roman"/>
                <a:cs typeface="Times New Roman"/>
              </a:rPr>
              <a:t>Next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function </a:t>
            </a:r>
            <a:r>
              <a:rPr dirty="0" sz="900" spc="-20">
                <a:latin typeface="Courier New"/>
                <a:cs typeface="Courier New"/>
              </a:rPr>
              <a:t>printDescription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5">
                <a:latin typeface="Times New Roman"/>
                <a:cs typeface="Times New Roman"/>
              </a:rPr>
              <a:t>encountered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30">
                <a:latin typeface="Times New Roman"/>
                <a:cs typeface="Times New Roman"/>
              </a:rPr>
              <a:t>executes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following</a:t>
            </a:r>
            <a:r>
              <a:rPr dirty="0" sz="1050" spc="8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instructions:</a:t>
            </a:r>
            <a:endParaRPr sz="1050">
              <a:latin typeface="Times New Roman"/>
              <a:cs typeface="Times New Roman"/>
            </a:endParaRPr>
          </a:p>
          <a:p>
            <a:pPr marL="1003300" marR="82550">
              <a:lnSpc>
                <a:spcPct val="121100"/>
              </a:lnSpc>
              <a:spcBef>
                <a:spcPts val="750"/>
              </a:spcBef>
            </a:pPr>
            <a:r>
              <a:rPr dirty="0" sz="900" spc="-5" b="1">
                <a:latin typeface="Courier New"/>
                <a:cs typeface="Courier New"/>
              </a:rPr>
              <a:t>cout &lt;&lt; "************************************************" &lt;&lt; endl &lt;&lt; </a:t>
            </a:r>
            <a:r>
              <a:rPr dirty="0" sz="900" spc="5" b="1">
                <a:latin typeface="Courier New"/>
                <a:cs typeface="Courier New"/>
              </a:rPr>
              <a:t>endl;  cout &lt;&lt; "This program takes two numbers (pay rate </a:t>
            </a:r>
            <a:r>
              <a:rPr dirty="0" sz="900" b="1">
                <a:latin typeface="Courier New"/>
                <a:cs typeface="Courier New"/>
              </a:rPr>
              <a:t>&amp; </a:t>
            </a:r>
            <a:r>
              <a:rPr dirty="0" sz="900" spc="5" b="1">
                <a:latin typeface="Courier New"/>
                <a:cs typeface="Courier New"/>
              </a:rPr>
              <a:t>hours)" &lt;&lt;</a:t>
            </a:r>
            <a:r>
              <a:rPr dirty="0" sz="900" spc="150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15"/>
              </a:spcBef>
            </a:pPr>
            <a:r>
              <a:rPr dirty="0" sz="900" spc="5" b="1">
                <a:latin typeface="Courier New"/>
                <a:cs typeface="Courier New"/>
              </a:rPr>
              <a:t>cout &lt;&lt; </a:t>
            </a:r>
            <a:r>
              <a:rPr dirty="0" sz="900" b="1">
                <a:latin typeface="Courier New"/>
                <a:cs typeface="Courier New"/>
              </a:rPr>
              <a:t>"and </a:t>
            </a:r>
            <a:r>
              <a:rPr dirty="0" sz="900" spc="5" b="1">
                <a:latin typeface="Courier New"/>
                <a:cs typeface="Courier New"/>
              </a:rPr>
              <a:t>outputs gross pay </a:t>
            </a:r>
            <a:r>
              <a:rPr dirty="0" sz="900" b="1">
                <a:latin typeface="Courier New"/>
                <a:cs typeface="Courier New"/>
              </a:rPr>
              <a:t>" </a:t>
            </a:r>
            <a:r>
              <a:rPr dirty="0" sz="900" spc="5" b="1">
                <a:latin typeface="Courier New"/>
                <a:cs typeface="Courier New"/>
              </a:rPr>
              <a:t>&lt;&lt;</a:t>
            </a:r>
            <a:r>
              <a:rPr dirty="0" sz="900" spc="114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25"/>
              </a:spcBef>
            </a:pPr>
            <a:r>
              <a:rPr dirty="0" sz="900" spc="-5" b="1">
                <a:latin typeface="Courier New"/>
                <a:cs typeface="Courier New"/>
              </a:rPr>
              <a:t>cout &lt;&lt; "************************************************" &lt;&lt; endl &lt;&lt;</a:t>
            </a:r>
            <a:r>
              <a:rPr dirty="0" sz="900" spc="-4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algn="just" marL="1612900">
              <a:lnSpc>
                <a:spcPct val="100000"/>
              </a:lnSpc>
              <a:spcBef>
                <a:spcPts val="869"/>
              </a:spcBef>
            </a:pPr>
            <a:r>
              <a:rPr dirty="0" sz="1050" spc="-30">
                <a:latin typeface="Times New Roman"/>
                <a:cs typeface="Times New Roman"/>
              </a:rPr>
              <a:t>After </a:t>
            </a:r>
            <a:r>
              <a:rPr dirty="0" sz="1050" spc="-65">
                <a:latin typeface="Times New Roman"/>
                <a:cs typeface="Times New Roman"/>
              </a:rPr>
              <a:t>all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5">
                <a:latin typeface="Times New Roman"/>
                <a:cs typeface="Times New Roman"/>
              </a:rPr>
              <a:t>instructions </a:t>
            </a:r>
            <a:r>
              <a:rPr dirty="0" sz="1050" spc="-35">
                <a:latin typeface="Times New Roman"/>
                <a:cs typeface="Times New Roman"/>
              </a:rPr>
              <a:t>in </a:t>
            </a:r>
            <a:r>
              <a:rPr dirty="0" sz="900" spc="-40">
                <a:latin typeface="Courier New"/>
                <a:cs typeface="Courier New"/>
              </a:rPr>
              <a:t>printDescription </a:t>
            </a:r>
            <a:r>
              <a:rPr dirty="0" sz="1050" spc="-40">
                <a:latin typeface="Times New Roman"/>
                <a:cs typeface="Times New Roman"/>
              </a:rPr>
              <a:t>are </a:t>
            </a:r>
            <a:r>
              <a:rPr dirty="0" sz="1050" spc="10">
                <a:latin typeface="Times New Roman"/>
                <a:cs typeface="Times New Roman"/>
              </a:rPr>
              <a:t>executed, </a:t>
            </a:r>
            <a:r>
              <a:rPr dirty="0" sz="1050" spc="-25">
                <a:latin typeface="Times New Roman"/>
                <a:cs typeface="Times New Roman"/>
              </a:rPr>
              <a:t>control returns </a:t>
            </a:r>
            <a:r>
              <a:rPr dirty="0" sz="1050" spc="5">
                <a:latin typeface="Times New Roman"/>
                <a:cs typeface="Times New Roman"/>
              </a:rPr>
              <a:t>to</a:t>
            </a:r>
            <a:r>
              <a:rPr dirty="0" sz="1050" spc="-65">
                <a:latin typeface="Times New Roman"/>
                <a:cs typeface="Times New Roman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main</a:t>
            </a:r>
            <a:endParaRPr sz="900">
              <a:latin typeface="Courier New"/>
              <a:cs typeface="Courier New"/>
            </a:endParaRPr>
          </a:p>
          <a:p>
            <a:pPr algn="just" marL="1612900">
              <a:lnSpc>
                <a:spcPct val="100000"/>
              </a:lnSpc>
              <a:spcBef>
                <a:spcPts val="50"/>
              </a:spcBef>
            </a:pP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next </a:t>
            </a:r>
            <a:r>
              <a:rPr dirty="0" sz="1050" spc="15">
                <a:latin typeface="Times New Roman"/>
                <a:cs typeface="Times New Roman"/>
              </a:rPr>
              <a:t>instruction </a:t>
            </a:r>
            <a:r>
              <a:rPr dirty="0" sz="1050" spc="-10">
                <a:latin typeface="Times New Roman"/>
                <a:cs typeface="Times New Roman"/>
              </a:rPr>
              <a:t>after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-40">
                <a:latin typeface="Times New Roman"/>
                <a:cs typeface="Times New Roman"/>
              </a:rPr>
              <a:t>is</a:t>
            </a:r>
            <a:r>
              <a:rPr dirty="0" sz="1050" spc="-9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executed:</a:t>
            </a:r>
            <a:endParaRPr sz="105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969"/>
              </a:spcBef>
            </a:pPr>
            <a:r>
              <a:rPr dirty="0" sz="900" spc="5" b="1">
                <a:latin typeface="Courier New"/>
                <a:cs typeface="Courier New"/>
              </a:rPr>
              <a:t>cout &lt;&lt; </a:t>
            </a:r>
            <a:r>
              <a:rPr dirty="0" sz="900" b="1">
                <a:latin typeface="Courier New"/>
                <a:cs typeface="Courier New"/>
              </a:rPr>
              <a:t>"We </a:t>
            </a:r>
            <a:r>
              <a:rPr dirty="0" sz="900" spc="5" b="1">
                <a:latin typeface="Courier New"/>
                <a:cs typeface="Courier New"/>
              </a:rPr>
              <a:t>hoped you enjoyed </a:t>
            </a:r>
            <a:r>
              <a:rPr dirty="0" sz="900" b="1">
                <a:latin typeface="Courier New"/>
                <a:cs typeface="Courier New"/>
              </a:rPr>
              <a:t>this </a:t>
            </a:r>
            <a:r>
              <a:rPr dirty="0" sz="900" spc="5" b="1">
                <a:latin typeface="Courier New"/>
                <a:cs typeface="Courier New"/>
              </a:rPr>
              <a:t>program" &lt;&lt;</a:t>
            </a:r>
            <a:r>
              <a:rPr dirty="0" sz="900" spc="125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algn="just" marL="1612900" marR="5080">
              <a:lnSpc>
                <a:spcPct val="103200"/>
              </a:lnSpc>
              <a:spcBef>
                <a:spcPts val="840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15">
                <a:latin typeface="Times New Roman"/>
                <a:cs typeface="Times New Roman"/>
              </a:rPr>
              <a:t>highlighted </a:t>
            </a:r>
            <a:r>
              <a:rPr dirty="0" sz="1050" spc="-15">
                <a:latin typeface="Times New Roman"/>
                <a:cs typeface="Times New Roman"/>
              </a:rPr>
              <a:t>section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example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found </a:t>
            </a:r>
            <a:r>
              <a:rPr dirty="0" sz="1050" spc="-10">
                <a:latin typeface="Times New Roman"/>
                <a:cs typeface="Times New Roman"/>
              </a:rPr>
              <a:t>before </a:t>
            </a:r>
            <a:r>
              <a:rPr dirty="0" sz="900" spc="-25">
                <a:latin typeface="Courier New"/>
                <a:cs typeface="Courier New"/>
              </a:rPr>
              <a:t>main()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60">
                <a:latin typeface="Times New Roman"/>
                <a:cs typeface="Times New Roman"/>
              </a:rPr>
              <a:t>we  </a:t>
            </a:r>
            <a:r>
              <a:rPr dirty="0" sz="1050" spc="-50">
                <a:latin typeface="Times New Roman"/>
                <a:cs typeface="Times New Roman"/>
              </a:rPr>
              <a:t>call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global </a:t>
            </a:r>
            <a:r>
              <a:rPr dirty="0" sz="1050" spc="-25">
                <a:latin typeface="Times New Roman"/>
                <a:cs typeface="Times New Roman"/>
              </a:rPr>
              <a:t>section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program. </a:t>
            </a:r>
            <a:r>
              <a:rPr dirty="0" sz="1050" spc="10">
                <a:latin typeface="Times New Roman"/>
                <a:cs typeface="Times New Roman"/>
              </a:rPr>
              <a:t>It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5">
                <a:latin typeface="Times New Roman"/>
                <a:cs typeface="Times New Roman"/>
              </a:rPr>
              <a:t>called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45" b="1">
                <a:latin typeface="Times New Roman"/>
                <a:cs typeface="Times New Roman"/>
              </a:rPr>
              <a:t>prototype </a:t>
            </a:r>
            <a:r>
              <a:rPr dirty="0" sz="1050" spc="-20">
                <a:latin typeface="Times New Roman"/>
                <a:cs typeface="Times New Roman"/>
              </a:rPr>
              <a:t>and </a:t>
            </a:r>
            <a:r>
              <a:rPr dirty="0" sz="1050" spc="-30">
                <a:latin typeface="Times New Roman"/>
                <a:cs typeface="Times New Roman"/>
              </a:rPr>
              <a:t>looks just </a:t>
            </a:r>
            <a:r>
              <a:rPr dirty="0" sz="1050">
                <a:latin typeface="Times New Roman"/>
                <a:cs typeface="Times New Roman"/>
              </a:rPr>
              <a:t>like 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function </a:t>
            </a:r>
            <a:r>
              <a:rPr dirty="0" sz="1050" spc="20">
                <a:latin typeface="Times New Roman"/>
                <a:cs typeface="Times New Roman"/>
              </a:rPr>
              <a:t>heading </a:t>
            </a:r>
            <a:r>
              <a:rPr dirty="0" sz="1050" spc="30">
                <a:latin typeface="Times New Roman"/>
                <a:cs typeface="Times New Roman"/>
              </a:rPr>
              <a:t>except </a:t>
            </a:r>
            <a:r>
              <a:rPr dirty="0" sz="1050" spc="-25">
                <a:latin typeface="Times New Roman"/>
                <a:cs typeface="Times New Roman"/>
              </a:rPr>
              <a:t>it has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0">
                <a:latin typeface="Times New Roman"/>
                <a:cs typeface="Times New Roman"/>
              </a:rPr>
              <a:t>semicolon </a:t>
            </a:r>
            <a:r>
              <a:rPr dirty="0" sz="1050" spc="-20">
                <a:latin typeface="Times New Roman"/>
                <a:cs typeface="Times New Roman"/>
              </a:rPr>
              <a:t>at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end. </a:t>
            </a:r>
            <a:r>
              <a:rPr dirty="0" sz="1050" spc="-50">
                <a:latin typeface="Times New Roman"/>
                <a:cs typeface="Times New Roman"/>
              </a:rPr>
              <a:t>Since </a:t>
            </a:r>
            <a:r>
              <a:rPr dirty="0" sz="1050" spc="-10">
                <a:latin typeface="Times New Roman"/>
                <a:cs typeface="Times New Roman"/>
              </a:rPr>
              <a:t>our </a:t>
            </a:r>
            <a:r>
              <a:rPr dirty="0" sz="1050" spc="25">
                <a:latin typeface="Times New Roman"/>
                <a:cs typeface="Times New Roman"/>
              </a:rPr>
              <a:t>example has 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“definition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function” </a:t>
            </a:r>
            <a:r>
              <a:rPr dirty="0" sz="1050" spc="-25">
                <a:latin typeface="Times New Roman"/>
                <a:cs typeface="Times New Roman"/>
              </a:rPr>
              <a:t>after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55">
                <a:latin typeface="Times New Roman"/>
                <a:cs typeface="Times New Roman"/>
              </a:rPr>
              <a:t>call </a:t>
            </a:r>
            <a:r>
              <a:rPr dirty="0" sz="1050" spc="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function,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program </a:t>
            </a:r>
            <a:r>
              <a:rPr dirty="0" sz="1050" spc="-65">
                <a:latin typeface="Times New Roman"/>
                <a:cs typeface="Times New Roman"/>
              </a:rPr>
              <a:t>will </a:t>
            </a:r>
            <a:r>
              <a:rPr dirty="0" sz="1050">
                <a:latin typeface="Times New Roman"/>
                <a:cs typeface="Times New Roman"/>
              </a:rPr>
              <a:t>give  </a:t>
            </a:r>
            <a:r>
              <a:rPr dirty="0" sz="1050" spc="-20">
                <a:latin typeface="Times New Roman"/>
                <a:cs typeface="Times New Roman"/>
              </a:rPr>
              <a:t>us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5">
                <a:latin typeface="Times New Roman"/>
                <a:cs typeface="Times New Roman"/>
              </a:rPr>
              <a:t>error </a:t>
            </a:r>
            <a:r>
              <a:rPr dirty="0" sz="1050" spc="-20">
                <a:latin typeface="Times New Roman"/>
                <a:cs typeface="Times New Roman"/>
              </a:rPr>
              <a:t>when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try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5">
                <a:latin typeface="Times New Roman"/>
                <a:cs typeface="Times New Roman"/>
              </a:rPr>
              <a:t>do not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15">
                <a:latin typeface="Times New Roman"/>
                <a:cs typeface="Times New Roman"/>
              </a:rPr>
              <a:t>some </a:t>
            </a:r>
            <a:r>
              <a:rPr dirty="0" sz="1050" spc="-20">
                <a:latin typeface="Times New Roman"/>
                <a:cs typeface="Times New Roman"/>
              </a:rPr>
              <a:t>kind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signal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35">
                <a:latin typeface="Times New Roman"/>
                <a:cs typeface="Times New Roman"/>
              </a:rPr>
              <a:t>the  computer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15">
                <a:latin typeface="Times New Roman"/>
                <a:cs typeface="Times New Roman"/>
              </a:rPr>
              <a:t>definition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15">
                <a:latin typeface="Times New Roman"/>
                <a:cs typeface="Times New Roman"/>
              </a:rPr>
              <a:t>forthcoming.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5">
                <a:latin typeface="Times New Roman"/>
                <a:cs typeface="Times New Roman"/>
              </a:rPr>
              <a:t>purpose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pro-  </a:t>
            </a:r>
            <a:r>
              <a:rPr dirty="0" sz="1050" spc="-20">
                <a:latin typeface="Times New Roman"/>
                <a:cs typeface="Times New Roman"/>
              </a:rPr>
              <a:t>totype. </a:t>
            </a: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a </a:t>
            </a:r>
            <a:r>
              <a:rPr dirty="0" sz="1050" spc="30">
                <a:latin typeface="Times New Roman"/>
                <a:cs typeface="Times New Roman"/>
              </a:rPr>
              <a:t>promise </a:t>
            </a:r>
            <a:r>
              <a:rPr dirty="0" sz="1050" spc="-15">
                <a:latin typeface="Times New Roman"/>
                <a:cs typeface="Times New Roman"/>
              </a:rPr>
              <a:t>(contract </a:t>
            </a:r>
            <a:r>
              <a:rPr dirty="0" sz="1050" spc="-35">
                <a:latin typeface="Times New Roman"/>
                <a:cs typeface="Times New Roman"/>
              </a:rPr>
              <a:t>if you </a:t>
            </a:r>
            <a:r>
              <a:rPr dirty="0" sz="1050" spc="-55">
                <a:latin typeface="Times New Roman"/>
                <a:cs typeface="Times New Roman"/>
              </a:rPr>
              <a:t>will)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compiler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900" spc="-20">
                <a:latin typeface="Courier New"/>
                <a:cs typeface="Courier New"/>
              </a:rPr>
              <a:t>void </a:t>
            </a:r>
            <a:r>
              <a:rPr dirty="0" sz="1050" spc="20">
                <a:latin typeface="Times New Roman"/>
                <a:cs typeface="Times New Roman"/>
              </a:rPr>
              <a:t>function  </a:t>
            </a:r>
            <a:r>
              <a:rPr dirty="0" sz="1050" spc="55">
                <a:latin typeface="Times New Roman"/>
                <a:cs typeface="Times New Roman"/>
              </a:rPr>
              <a:t>called </a:t>
            </a:r>
            <a:r>
              <a:rPr dirty="0" sz="900" spc="25">
                <a:latin typeface="Courier New"/>
                <a:cs typeface="Courier New"/>
              </a:rPr>
              <a:t>printDescription </a:t>
            </a:r>
            <a:r>
              <a:rPr dirty="0" sz="1050" spc="-20">
                <a:latin typeface="Times New Roman"/>
                <a:cs typeface="Times New Roman"/>
              </a:rPr>
              <a:t>will </a:t>
            </a:r>
            <a:r>
              <a:rPr dirty="0" sz="1050" spc="15">
                <a:latin typeface="Times New Roman"/>
                <a:cs typeface="Times New Roman"/>
              </a:rPr>
              <a:t>be </a:t>
            </a:r>
            <a:r>
              <a:rPr dirty="0" sz="1050" spc="70">
                <a:latin typeface="Times New Roman"/>
                <a:cs typeface="Times New Roman"/>
              </a:rPr>
              <a:t>defined </a:t>
            </a:r>
            <a:r>
              <a:rPr dirty="0" sz="1050" spc="25">
                <a:latin typeface="Times New Roman"/>
                <a:cs typeface="Times New Roman"/>
              </a:rPr>
              <a:t>after </a:t>
            </a:r>
            <a:r>
              <a:rPr dirty="0" sz="1050" spc="30">
                <a:latin typeface="Times New Roman"/>
                <a:cs typeface="Times New Roman"/>
              </a:rPr>
              <a:t>the </a:t>
            </a:r>
            <a:r>
              <a:rPr dirty="0" sz="900" spc="15">
                <a:latin typeface="Courier New"/>
                <a:cs typeface="Courier New"/>
              </a:rPr>
              <a:t>main </a:t>
            </a:r>
            <a:r>
              <a:rPr dirty="0" sz="1050" spc="30">
                <a:latin typeface="Times New Roman"/>
                <a:cs typeface="Times New Roman"/>
              </a:rPr>
              <a:t>function.</a:t>
            </a:r>
            <a:r>
              <a:rPr dirty="0" sz="1050" spc="32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If </a:t>
            </a:r>
            <a:r>
              <a:rPr dirty="0" sz="1050" spc="65">
                <a:latin typeface="Times New Roman"/>
                <a:cs typeface="Times New Roman"/>
              </a:rPr>
              <a:t>the  </a:t>
            </a:r>
            <a:r>
              <a:rPr dirty="0" sz="900" spc="-20">
                <a:latin typeface="Courier New"/>
                <a:cs typeface="Courier New"/>
              </a:rPr>
              <a:t>printDescription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placed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file </a:t>
            </a:r>
            <a:r>
              <a:rPr dirty="0" sz="1050" spc="-15">
                <a:latin typeface="Times New Roman"/>
                <a:cs typeface="Times New Roman"/>
              </a:rPr>
              <a:t>before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30">
                <a:latin typeface="Times New Roman"/>
                <a:cs typeface="Times New Roman"/>
              </a:rPr>
              <a:t>which  </a:t>
            </a:r>
            <a:r>
              <a:rPr dirty="0" sz="1050" spc="-60">
                <a:latin typeface="Times New Roman"/>
                <a:cs typeface="Times New Roman"/>
              </a:rPr>
              <a:t>calls </a:t>
            </a:r>
            <a:r>
              <a:rPr dirty="0" sz="1050" spc="-40">
                <a:latin typeface="Times New Roman"/>
                <a:cs typeface="Times New Roman"/>
              </a:rPr>
              <a:t>it, </a:t>
            </a:r>
            <a:r>
              <a:rPr dirty="0" sz="1050" spc="-15">
                <a:latin typeface="Times New Roman"/>
                <a:cs typeface="Times New Roman"/>
              </a:rPr>
              <a:t>then the </a:t>
            </a:r>
            <a:r>
              <a:rPr dirty="0" sz="1050" spc="15">
                <a:latin typeface="Times New Roman"/>
                <a:cs typeface="Times New Roman"/>
              </a:rPr>
              <a:t>prototype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not </a:t>
            </a:r>
            <a:r>
              <a:rPr dirty="0" sz="1050" spc="-10">
                <a:latin typeface="Times New Roman"/>
                <a:cs typeface="Times New Roman"/>
              </a:rPr>
              <a:t>necessary. </a:t>
            </a:r>
            <a:r>
              <a:rPr dirty="0" sz="1050" spc="5">
                <a:latin typeface="Times New Roman"/>
                <a:cs typeface="Times New Roman"/>
              </a:rPr>
              <a:t>However, </a:t>
            </a:r>
            <a:r>
              <a:rPr dirty="0" sz="1050" spc="-20">
                <a:latin typeface="Times New Roman"/>
                <a:cs typeface="Times New Roman"/>
              </a:rPr>
              <a:t>most </a:t>
            </a:r>
            <a:r>
              <a:rPr dirty="0" sz="1050" spc="-50">
                <a:latin typeface="Times New Roman"/>
                <a:cs typeface="Times New Roman"/>
              </a:rPr>
              <a:t>C++ </a:t>
            </a:r>
            <a:r>
              <a:rPr dirty="0" sz="1050" spc="10">
                <a:latin typeface="Times New Roman"/>
                <a:cs typeface="Times New Roman"/>
              </a:rPr>
              <a:t>programs </a:t>
            </a:r>
            <a:r>
              <a:rPr dirty="0" sz="1050" spc="-40">
                <a:latin typeface="Times New Roman"/>
                <a:cs typeface="Times New Roman"/>
              </a:rPr>
              <a:t>are </a:t>
            </a:r>
            <a:r>
              <a:rPr dirty="0" sz="1050" spc="-20">
                <a:latin typeface="Times New Roman"/>
                <a:cs typeface="Times New Roman"/>
              </a:rPr>
              <a:t>writ-  </a:t>
            </a:r>
            <a:r>
              <a:rPr dirty="0" sz="1050">
                <a:latin typeface="Times New Roman"/>
                <a:cs typeface="Times New Roman"/>
              </a:rPr>
              <a:t>ten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30">
                <a:latin typeface="Times New Roman"/>
                <a:cs typeface="Times New Roman"/>
              </a:rPr>
              <a:t>prototypes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900" spc="-20">
                <a:latin typeface="Courier New"/>
                <a:cs typeface="Courier New"/>
              </a:rPr>
              <a:t>main()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</a:t>
            </a:r>
            <a:r>
              <a:rPr dirty="0" sz="1050" spc="21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function.</a:t>
            </a:r>
            <a:endParaRPr sz="1050">
              <a:latin typeface="Times New Roman"/>
              <a:cs typeface="Times New Roman"/>
            </a:endParaRPr>
          </a:p>
          <a:p>
            <a:pPr algn="ctr" marR="5429885">
              <a:lnSpc>
                <a:spcPct val="100000"/>
              </a:lnSpc>
              <a:spcBef>
                <a:spcPts val="885"/>
              </a:spcBef>
            </a:pPr>
            <a:r>
              <a:rPr dirty="0" sz="1200" spc="-140">
                <a:latin typeface="Arial"/>
                <a:cs typeface="Arial"/>
              </a:rPr>
              <a:t>Pass </a:t>
            </a:r>
            <a:r>
              <a:rPr dirty="0" sz="1200" spc="-155">
                <a:latin typeface="Arial"/>
                <a:cs typeface="Arial"/>
              </a:rPr>
              <a:t>by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125"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  <a:p>
            <a:pPr algn="just" marL="1612900" marR="13335">
              <a:lnSpc>
                <a:spcPct val="102899"/>
              </a:lnSpc>
              <a:spcBef>
                <a:spcPts val="580"/>
              </a:spcBef>
            </a:pP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following </a:t>
            </a:r>
            <a:r>
              <a:rPr dirty="0" sz="1050" spc="15">
                <a:latin typeface="Times New Roman"/>
                <a:cs typeface="Times New Roman"/>
              </a:rPr>
              <a:t>program, </a:t>
            </a:r>
            <a:r>
              <a:rPr dirty="0" sz="1050" spc="-40">
                <a:latin typeface="Times New Roman"/>
                <a:cs typeface="Times New Roman"/>
              </a:rPr>
              <a:t>Sample </a:t>
            </a:r>
            <a:r>
              <a:rPr dirty="0" sz="1050" spc="-25">
                <a:latin typeface="Times New Roman"/>
                <a:cs typeface="Times New Roman"/>
              </a:rPr>
              <a:t>Program </a:t>
            </a:r>
            <a:r>
              <a:rPr dirty="0" sz="1050" spc="-35">
                <a:latin typeface="Times New Roman"/>
                <a:cs typeface="Times New Roman"/>
              </a:rPr>
              <a:t>6.1b,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20">
                <a:latin typeface="Times New Roman"/>
                <a:cs typeface="Times New Roman"/>
              </a:rPr>
              <a:t>extension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code </a:t>
            </a:r>
            <a:r>
              <a:rPr dirty="0" sz="1050" spc="20">
                <a:latin typeface="Times New Roman"/>
                <a:cs typeface="Times New Roman"/>
              </a:rPr>
              <a:t>above.  </a:t>
            </a:r>
            <a:r>
              <a:rPr dirty="0" sz="1050" spc="-20">
                <a:latin typeface="Times New Roman"/>
                <a:cs typeface="Times New Roman"/>
              </a:rPr>
              <a:t>This program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25">
                <a:latin typeface="Times New Roman"/>
                <a:cs typeface="Times New Roman"/>
              </a:rPr>
              <a:t>take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45">
                <a:latin typeface="Times New Roman"/>
                <a:cs typeface="Times New Roman"/>
              </a:rPr>
              <a:t>pay </a:t>
            </a:r>
            <a:r>
              <a:rPr dirty="0" sz="1050" spc="-25">
                <a:latin typeface="Times New Roman"/>
                <a:cs typeface="Times New Roman"/>
              </a:rPr>
              <a:t>rate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10">
                <a:latin typeface="Times New Roman"/>
                <a:cs typeface="Times New Roman"/>
              </a:rPr>
              <a:t>hours </a:t>
            </a:r>
            <a:r>
              <a:rPr dirty="0" sz="1050" spc="40">
                <a:latin typeface="Times New Roman"/>
                <a:cs typeface="Times New Roman"/>
              </a:rPr>
              <a:t>worked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45">
                <a:latin typeface="Times New Roman"/>
                <a:cs typeface="Times New Roman"/>
              </a:rPr>
              <a:t>produce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gross </a:t>
            </a:r>
            <a:r>
              <a:rPr dirty="0" sz="1050" spc="25">
                <a:latin typeface="Times New Roman"/>
                <a:cs typeface="Times New Roman"/>
              </a:rPr>
              <a:t>pay  </a:t>
            </a:r>
            <a:r>
              <a:rPr dirty="0" sz="1050" spc="-45">
                <a:latin typeface="Times New Roman"/>
                <a:cs typeface="Times New Roman"/>
              </a:rPr>
              <a:t>based </a:t>
            </a:r>
            <a:r>
              <a:rPr dirty="0" sz="1050" spc="-5">
                <a:latin typeface="Times New Roman"/>
                <a:cs typeface="Times New Roman"/>
              </a:rPr>
              <a:t>on </a:t>
            </a:r>
            <a:r>
              <a:rPr dirty="0" sz="1050" spc="-35">
                <a:latin typeface="Times New Roman"/>
                <a:cs typeface="Times New Roman"/>
              </a:rPr>
              <a:t>those </a:t>
            </a:r>
            <a:r>
              <a:rPr dirty="0" sz="1050">
                <a:latin typeface="Times New Roman"/>
                <a:cs typeface="Times New Roman"/>
              </a:rPr>
              <a:t>numbers. </a:t>
            </a:r>
            <a:r>
              <a:rPr dirty="0" sz="1050" spc="-40">
                <a:latin typeface="Times New Roman"/>
                <a:cs typeface="Times New Roman"/>
              </a:rPr>
              <a:t>This can </a:t>
            </a:r>
            <a:r>
              <a:rPr dirty="0" sz="1050" spc="-25">
                <a:latin typeface="Times New Roman"/>
                <a:cs typeface="Times New Roman"/>
              </a:rPr>
              <a:t>be </a:t>
            </a:r>
            <a:r>
              <a:rPr dirty="0" sz="1050" spc="-30">
                <a:latin typeface="Times New Roman"/>
                <a:cs typeface="Times New Roman"/>
              </a:rPr>
              <a:t>done </a:t>
            </a:r>
            <a:r>
              <a:rPr dirty="0" sz="1050" spc="-40">
                <a:latin typeface="Times New Roman"/>
                <a:cs typeface="Times New Roman"/>
              </a:rPr>
              <a:t>in </a:t>
            </a:r>
            <a:r>
              <a:rPr dirty="0" sz="1050" spc="-35">
                <a:latin typeface="Times New Roman"/>
                <a:cs typeface="Times New Roman"/>
              </a:rPr>
              <a:t>another </a:t>
            </a:r>
            <a:r>
              <a:rPr dirty="0" sz="1050" spc="-40">
                <a:latin typeface="Times New Roman"/>
                <a:cs typeface="Times New Roman"/>
              </a:rPr>
              <a:t>function </a:t>
            </a:r>
            <a:r>
              <a:rPr dirty="0" sz="1050" spc="-15">
                <a:latin typeface="Times New Roman"/>
                <a:cs typeface="Times New Roman"/>
              </a:rPr>
              <a:t>called</a:t>
            </a:r>
            <a:r>
              <a:rPr dirty="0" sz="1050" spc="-155">
                <a:latin typeface="Times New Roman"/>
                <a:cs typeface="Times New Roman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calPaycheck.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dirty="0" sz="1050" spc="20" i="1">
                <a:latin typeface="Times New Roman"/>
                <a:cs typeface="Times New Roman"/>
              </a:rPr>
              <a:t>Sample </a:t>
            </a:r>
            <a:r>
              <a:rPr dirty="0" sz="1050" spc="-5" i="1">
                <a:latin typeface="Times New Roman"/>
                <a:cs typeface="Times New Roman"/>
              </a:rPr>
              <a:t>Program</a:t>
            </a:r>
            <a:r>
              <a:rPr dirty="0" sz="1050" spc="195" i="1">
                <a:latin typeface="Times New Roman"/>
                <a:cs typeface="Times New Roman"/>
              </a:rPr>
              <a:t> </a:t>
            </a:r>
            <a:r>
              <a:rPr dirty="0" sz="1050" spc="30" i="1">
                <a:latin typeface="Times New Roman"/>
                <a:cs typeface="Times New Roman"/>
              </a:rPr>
              <a:t>6.1b:</a:t>
            </a:r>
            <a:endParaRPr sz="1050">
              <a:latin typeface="Times New Roman"/>
              <a:cs typeface="Times New Roman"/>
            </a:endParaRPr>
          </a:p>
          <a:p>
            <a:pPr marL="393700" marR="4504690">
              <a:lnSpc>
                <a:spcPct val="121100"/>
              </a:lnSpc>
              <a:spcBef>
                <a:spcPts val="365"/>
              </a:spcBef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393700" marR="4237990">
              <a:lnSpc>
                <a:spcPct val="119400"/>
              </a:lnSpc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Function </a:t>
            </a:r>
            <a:r>
              <a:rPr dirty="0" sz="900" spc="-20">
                <a:latin typeface="Courier New"/>
                <a:cs typeface="Courier New"/>
              </a:rPr>
              <a:t>prototypes  </a:t>
            </a: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printDescription();  </a:t>
            </a:r>
            <a:r>
              <a:rPr dirty="0" sz="900" spc="-10" b="1">
                <a:latin typeface="Times New Roman"/>
                <a:cs typeface="Times New Roman"/>
              </a:rPr>
              <a:t>void </a:t>
            </a:r>
            <a:r>
              <a:rPr dirty="0" sz="900" spc="35" b="1">
                <a:latin typeface="Times New Roman"/>
                <a:cs typeface="Times New Roman"/>
              </a:rPr>
              <a:t>calPaycheck(float,</a:t>
            </a:r>
            <a:r>
              <a:rPr dirty="0" sz="900" spc="60" b="1">
                <a:latin typeface="Times New Roman"/>
                <a:cs typeface="Times New Roman"/>
              </a:rPr>
              <a:t> </a:t>
            </a:r>
            <a:r>
              <a:rPr dirty="0" sz="900" spc="25" b="1">
                <a:latin typeface="Times New Roman"/>
                <a:cs typeface="Times New Roman"/>
              </a:rPr>
              <a:t>int);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794385" marR="4502785">
              <a:lnSpc>
                <a:spcPts val="1310"/>
              </a:lnSpc>
              <a:spcBef>
                <a:spcPts val="60"/>
              </a:spcBef>
            </a:pPr>
            <a:r>
              <a:rPr dirty="0" sz="900" spc="-15">
                <a:latin typeface="Courier New"/>
                <a:cs typeface="Courier New"/>
              </a:rPr>
              <a:t>float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payRate;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hours;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794385">
              <a:lnSpc>
                <a:spcPct val="10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"Welcome </a:t>
            </a:r>
            <a:r>
              <a:rPr dirty="0" sz="900" spc="-10">
                <a:latin typeface="Courier New"/>
                <a:cs typeface="Courier New"/>
              </a:rPr>
              <a:t>to the </a:t>
            </a:r>
            <a:r>
              <a:rPr dirty="0" sz="900" spc="-15">
                <a:latin typeface="Courier New"/>
                <a:cs typeface="Courier New"/>
              </a:rPr>
              <a:t>Payroll Program."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9232900"/>
            <a:ext cx="5791200" cy="0"/>
          </a:xfrm>
          <a:custGeom>
            <a:avLst/>
            <a:gdLst/>
            <a:ahLst/>
            <a:cxnLst/>
            <a:rect l="l" t="t" r="r" b="b"/>
            <a:pathLst>
              <a:path w="5791200" h="0">
                <a:moveTo>
                  <a:pt x="0" y="0"/>
                </a:moveTo>
                <a:lnTo>
                  <a:pt x="5791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21704" y="1093977"/>
            <a:ext cx="147129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 spc="10">
                <a:latin typeface="Times New Roman"/>
                <a:cs typeface="Times New Roman"/>
              </a:rPr>
              <a:t>Reading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79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8754" y="1435354"/>
            <a:ext cx="5225415" cy="2804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100"/>
              </a:spcBef>
              <a:tabLst>
                <a:tab pos="2540000" algn="l"/>
              </a:tabLst>
            </a:pPr>
            <a:r>
              <a:rPr dirty="0" sz="900" spc="-20">
                <a:latin typeface="Courier New"/>
                <a:cs typeface="Courier New"/>
              </a:rPr>
              <a:t>printDescription();	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Call </a:t>
            </a:r>
            <a:r>
              <a:rPr dirty="0" sz="900" spc="-10">
                <a:latin typeface="Courier New"/>
                <a:cs typeface="Courier New"/>
              </a:rPr>
              <a:t>to the </a:t>
            </a:r>
            <a:r>
              <a:rPr dirty="0" sz="900" spc="-15">
                <a:latin typeface="Courier New"/>
                <a:cs typeface="Courier New"/>
              </a:rPr>
              <a:t>printDescription</a:t>
            </a:r>
            <a:r>
              <a:rPr dirty="0" sz="900" spc="-2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1000760">
              <a:lnSpc>
                <a:spcPct val="1211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input </a:t>
            </a:r>
            <a:r>
              <a:rPr dirty="0" sz="900" spc="-10">
                <a:latin typeface="Courier New"/>
                <a:cs typeface="Courier New"/>
              </a:rPr>
              <a:t>the pay per </a:t>
            </a:r>
            <a:r>
              <a:rPr dirty="0" sz="900" spc="-15">
                <a:latin typeface="Courier New"/>
                <a:cs typeface="Courier New"/>
              </a:rPr>
              <a:t>hour."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payRate;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274955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input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hours worked."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hours;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9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28625">
              <a:lnSpc>
                <a:spcPct val="100000"/>
              </a:lnSpc>
              <a:tabLst>
                <a:tab pos="2146300" algn="l"/>
              </a:tabLst>
            </a:pPr>
            <a:r>
              <a:rPr dirty="0" sz="900" spc="35" b="1">
                <a:latin typeface="Times New Roman"/>
                <a:cs typeface="Times New Roman"/>
              </a:rPr>
              <a:t>calPaycheck(payRate,</a:t>
            </a:r>
            <a:r>
              <a:rPr dirty="0" sz="900" spc="-40" b="1">
                <a:latin typeface="Times New Roman"/>
                <a:cs typeface="Times New Roman"/>
              </a:rPr>
              <a:t> </a:t>
            </a:r>
            <a:r>
              <a:rPr dirty="0" sz="900" spc="20" b="1">
                <a:latin typeface="Times New Roman"/>
                <a:cs typeface="Times New Roman"/>
              </a:rPr>
              <a:t>hours);	</a:t>
            </a:r>
            <a:r>
              <a:rPr dirty="0" sz="900" spc="140" b="1">
                <a:latin typeface="Times New Roman"/>
                <a:cs typeface="Times New Roman"/>
              </a:rPr>
              <a:t>// </a:t>
            </a:r>
            <a:r>
              <a:rPr dirty="0" sz="900" spc="-30" b="1">
                <a:latin typeface="Times New Roman"/>
                <a:cs typeface="Times New Roman"/>
              </a:rPr>
              <a:t>Call </a:t>
            </a:r>
            <a:r>
              <a:rPr dirty="0" sz="900" spc="-5" b="1">
                <a:latin typeface="Times New Roman"/>
                <a:cs typeface="Times New Roman"/>
              </a:rPr>
              <a:t>to </a:t>
            </a:r>
            <a:r>
              <a:rPr dirty="0" sz="900" spc="-10" b="1">
                <a:latin typeface="Times New Roman"/>
                <a:cs typeface="Times New Roman"/>
              </a:rPr>
              <a:t>the </a:t>
            </a:r>
            <a:r>
              <a:rPr dirty="0" sz="900" spc="35" b="1">
                <a:latin typeface="Times New Roman"/>
                <a:cs typeface="Times New Roman"/>
              </a:rPr>
              <a:t>calPaycheck</a:t>
            </a:r>
            <a:r>
              <a:rPr dirty="0" sz="900" spc="-5" b="1">
                <a:latin typeface="Times New Roman"/>
                <a:cs typeface="Times New Roman"/>
              </a:rPr>
              <a:t> </a:t>
            </a:r>
            <a:r>
              <a:rPr dirty="0" sz="900" spc="45" b="1">
                <a:latin typeface="Times New Roman"/>
                <a:cs typeface="Times New Roman"/>
              </a:rPr>
              <a:t>function</a:t>
            </a:r>
            <a:endParaRPr sz="900">
              <a:latin typeface="Times New Roman"/>
              <a:cs typeface="Times New Roman"/>
            </a:endParaRPr>
          </a:p>
          <a:p>
            <a:pPr marL="413384" marR="1277620">
              <a:lnSpc>
                <a:spcPct val="240300"/>
              </a:lnSpc>
              <a:spcBef>
                <a:spcPts val="2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"We </a:t>
            </a:r>
            <a:r>
              <a:rPr dirty="0" sz="900" spc="-15">
                <a:latin typeface="Courier New"/>
                <a:cs typeface="Courier New"/>
              </a:rPr>
              <a:t>hope </a:t>
            </a:r>
            <a:r>
              <a:rPr dirty="0" sz="900" spc="-10">
                <a:latin typeface="Courier New"/>
                <a:cs typeface="Courier New"/>
              </a:rPr>
              <a:t>you </a:t>
            </a:r>
            <a:r>
              <a:rPr dirty="0" sz="900" spc="-15">
                <a:latin typeface="Courier New"/>
                <a:cs typeface="Courier New"/>
              </a:rPr>
              <a:t>enjoyed this </a:t>
            </a:r>
            <a:r>
              <a:rPr dirty="0" sz="900" spc="-20">
                <a:latin typeface="Courier New"/>
                <a:cs typeface="Courier New"/>
              </a:rPr>
              <a:t>program."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 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0542" y="4241418"/>
            <a:ext cx="1096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printDescription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8754" y="4212462"/>
            <a:ext cx="3956685" cy="85153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4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	This function prints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program</a:t>
            </a:r>
            <a:r>
              <a:rPr dirty="0" sz="900" spc="-15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description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4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	no </a:t>
            </a:r>
            <a:r>
              <a:rPr dirty="0" sz="900" spc="-15">
                <a:latin typeface="Courier New"/>
                <a:cs typeface="Courier New"/>
              </a:rPr>
              <a:t>parameters received from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function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call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8754" y="5067427"/>
            <a:ext cx="5642610" cy="1810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printDescription() </a:t>
            </a: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function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heading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 marR="5080" indent="-1905">
              <a:lnSpc>
                <a:spcPts val="1310"/>
              </a:lnSpc>
              <a:spcBef>
                <a:spcPts val="55"/>
              </a:spcBef>
            </a:pPr>
            <a:r>
              <a:rPr dirty="0" sz="900" spc="-20">
                <a:latin typeface="Courier New"/>
                <a:cs typeface="Courier New"/>
              </a:rPr>
              <a:t>cout </a:t>
            </a:r>
            <a:r>
              <a:rPr dirty="0" sz="900" spc="-15">
                <a:latin typeface="Courier New"/>
                <a:cs typeface="Courier New"/>
              </a:rPr>
              <a:t>&lt;&lt; </a:t>
            </a:r>
            <a:r>
              <a:rPr dirty="0" sz="900" spc="-25">
                <a:latin typeface="Courier New"/>
                <a:cs typeface="Courier New"/>
              </a:rPr>
              <a:t>"****************************************************" </a:t>
            </a:r>
            <a:r>
              <a:rPr dirty="0" sz="900" spc="-15">
                <a:latin typeface="Courier New"/>
                <a:cs typeface="Courier New"/>
              </a:rPr>
              <a:t>&lt;&lt; endl &lt;&lt; </a:t>
            </a:r>
            <a:r>
              <a:rPr dirty="0" sz="900" spc="-25">
                <a:latin typeface="Courier New"/>
                <a:cs typeface="Courier New"/>
              </a:rPr>
              <a:t>endl;  </a:t>
            </a: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"This program takes </a:t>
            </a:r>
            <a:r>
              <a:rPr dirty="0" sz="900" spc="-10">
                <a:latin typeface="Courier New"/>
                <a:cs typeface="Courier New"/>
              </a:rPr>
              <a:t>two </a:t>
            </a:r>
            <a:r>
              <a:rPr dirty="0" sz="900" spc="-15">
                <a:latin typeface="Courier New"/>
                <a:cs typeface="Courier New"/>
              </a:rPr>
              <a:t>numbers (pay rate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hours)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14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"and outputs gross pay.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215"/>
              </a:spcBef>
            </a:pPr>
            <a:r>
              <a:rPr dirty="0" sz="900" spc="-20">
                <a:latin typeface="Courier New"/>
                <a:cs typeface="Courier New"/>
              </a:rPr>
              <a:t>cout </a:t>
            </a:r>
            <a:r>
              <a:rPr dirty="0" sz="900" spc="-15">
                <a:latin typeface="Courier New"/>
                <a:cs typeface="Courier New"/>
              </a:rPr>
              <a:t>&lt;&lt; </a:t>
            </a:r>
            <a:r>
              <a:rPr dirty="0" sz="900" spc="-25">
                <a:latin typeface="Courier New"/>
                <a:cs typeface="Courier New"/>
              </a:rPr>
              <a:t>"****************************************************" </a:t>
            </a:r>
            <a:r>
              <a:rPr dirty="0" sz="900" spc="-15">
                <a:latin typeface="Courier New"/>
                <a:cs typeface="Courier New"/>
              </a:rPr>
              <a:t>&lt;&lt; endl &lt;&lt; </a:t>
            </a:r>
            <a:r>
              <a:rPr dirty="0" sz="900" spc="-2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5" b="1">
                <a:latin typeface="Courier New"/>
                <a:cs typeface="Courier New"/>
              </a:rPr>
              <a:t>//****************************************************************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4842" y="6879716"/>
            <a:ext cx="7956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 b="1">
                <a:latin typeface="Courier New"/>
                <a:cs typeface="Courier New"/>
              </a:rPr>
              <a:t>calPaycheck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8754" y="6852284"/>
            <a:ext cx="4078604" cy="8502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5" b="1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20" b="1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291465" algn="l"/>
                <a:tab pos="991235" algn="l"/>
              </a:tabLst>
            </a:pPr>
            <a:r>
              <a:rPr dirty="0" sz="900" spc="5" b="1">
                <a:latin typeface="Courier New"/>
                <a:cs typeface="Courier New"/>
              </a:rPr>
              <a:t>//	Task:	This function computes and outputs gross</a:t>
            </a:r>
            <a:r>
              <a:rPr dirty="0" sz="900" spc="5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pay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91465" algn="l"/>
                <a:tab pos="991235" algn="l"/>
              </a:tabLst>
            </a:pPr>
            <a:r>
              <a:rPr dirty="0" sz="900" spc="5" b="1">
                <a:latin typeface="Courier New"/>
                <a:cs typeface="Courier New"/>
              </a:rPr>
              <a:t>//	Data</a:t>
            </a:r>
            <a:r>
              <a:rPr dirty="0" sz="900" spc="2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in:	rate and</a:t>
            </a:r>
            <a:r>
              <a:rPr dirty="0" sz="900" spc="2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20" b="1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8754" y="7705725"/>
            <a:ext cx="5855970" cy="2313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 b="1">
                <a:latin typeface="Courier New"/>
                <a:cs typeface="Courier New"/>
              </a:rPr>
              <a:t>//****************************************************************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void calPaycheck(float rate, </a:t>
            </a:r>
            <a:r>
              <a:rPr dirty="0" sz="900" b="1">
                <a:latin typeface="Courier New"/>
                <a:cs typeface="Courier New"/>
              </a:rPr>
              <a:t>int</a:t>
            </a:r>
            <a:r>
              <a:rPr dirty="0" sz="900" spc="5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time)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900" b="1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31800">
              <a:lnSpc>
                <a:spcPct val="100000"/>
              </a:lnSpc>
              <a:spcBef>
                <a:spcPts val="215"/>
              </a:spcBef>
            </a:pPr>
            <a:r>
              <a:rPr dirty="0" sz="900" spc="5" b="1">
                <a:latin typeface="Courier New"/>
                <a:cs typeface="Courier New"/>
              </a:rPr>
              <a:t>float</a:t>
            </a:r>
            <a:r>
              <a:rPr dirty="0" sz="900" spc="1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gross;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gross </a:t>
            </a:r>
            <a:r>
              <a:rPr dirty="0" sz="900" b="1">
                <a:latin typeface="Courier New"/>
                <a:cs typeface="Courier New"/>
              </a:rPr>
              <a:t>= rate *</a:t>
            </a:r>
            <a:r>
              <a:rPr dirty="0" sz="900" spc="7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time;</a:t>
            </a:r>
            <a:endParaRPr sz="900">
              <a:latin typeface="Courier New"/>
              <a:cs typeface="Courier New"/>
            </a:endParaRPr>
          </a:p>
          <a:p>
            <a:pPr marL="431800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latin typeface="Courier New"/>
                <a:cs typeface="Courier New"/>
              </a:rPr>
              <a:t>cout &lt;&lt; </a:t>
            </a:r>
            <a:r>
              <a:rPr dirty="0" sz="900" b="1">
                <a:latin typeface="Courier New"/>
                <a:cs typeface="Courier New"/>
              </a:rPr>
              <a:t>"The </a:t>
            </a:r>
            <a:r>
              <a:rPr dirty="0" sz="900" spc="5" b="1">
                <a:latin typeface="Courier New"/>
                <a:cs typeface="Courier New"/>
              </a:rPr>
              <a:t>pay is </a:t>
            </a:r>
            <a:r>
              <a:rPr dirty="0" sz="900" b="1">
                <a:latin typeface="Courier New"/>
                <a:cs typeface="Courier New"/>
              </a:rPr>
              <a:t>" </a:t>
            </a:r>
            <a:r>
              <a:rPr dirty="0" sz="900" spc="5" b="1">
                <a:latin typeface="Courier New"/>
                <a:cs typeface="Courier New"/>
              </a:rPr>
              <a:t>&lt;&lt; gross &lt;&lt;</a:t>
            </a:r>
            <a:r>
              <a:rPr dirty="0" sz="900" spc="114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900" b="1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31900" marR="5080">
              <a:lnSpc>
                <a:spcPct val="102899"/>
              </a:lnSpc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bold </a:t>
            </a:r>
            <a:r>
              <a:rPr dirty="0" sz="1050" spc="20">
                <a:latin typeface="Times New Roman"/>
                <a:cs typeface="Times New Roman"/>
              </a:rPr>
              <a:t>sections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this </a:t>
            </a:r>
            <a:r>
              <a:rPr dirty="0" sz="1050" spc="-15">
                <a:latin typeface="Times New Roman"/>
                <a:cs typeface="Times New Roman"/>
              </a:rPr>
              <a:t>program show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development </a:t>
            </a:r>
            <a:r>
              <a:rPr dirty="0" sz="1050">
                <a:latin typeface="Times New Roman"/>
                <a:cs typeface="Times New Roman"/>
              </a:rPr>
              <a:t>of another </a:t>
            </a:r>
            <a:r>
              <a:rPr dirty="0" sz="1050" spc="20">
                <a:latin typeface="Times New Roman"/>
                <a:cs typeface="Times New Roman"/>
              </a:rPr>
              <a:t>function. 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40">
                <a:latin typeface="Times New Roman"/>
                <a:cs typeface="Times New Roman"/>
              </a:rPr>
              <a:t>is a </a:t>
            </a:r>
            <a:r>
              <a:rPr dirty="0" sz="1050" spc="-15">
                <a:latin typeface="Times New Roman"/>
                <a:cs typeface="Times New Roman"/>
              </a:rPr>
              <a:t>bit different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it has </a:t>
            </a:r>
            <a:r>
              <a:rPr dirty="0" sz="1050" spc="25">
                <a:latin typeface="Times New Roman"/>
                <a:cs typeface="Times New Roman"/>
              </a:rPr>
              <a:t>parameters </a:t>
            </a:r>
            <a:r>
              <a:rPr dirty="0" sz="1050" spc="-25">
                <a:latin typeface="Times New Roman"/>
                <a:cs typeface="Times New Roman"/>
              </a:rPr>
              <a:t>inside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parentheses </a:t>
            </a:r>
            <a:r>
              <a:rPr dirty="0" sz="1050" spc="25">
                <a:latin typeface="Times New Roman"/>
                <a:cs typeface="Times New Roman"/>
              </a:rPr>
              <a:t>of  </a:t>
            </a:r>
            <a:r>
              <a:rPr dirty="0" sz="1050" spc="1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call, </a:t>
            </a:r>
            <a:r>
              <a:rPr dirty="0" sz="1050" spc="45">
                <a:latin typeface="Times New Roman"/>
                <a:cs typeface="Times New Roman"/>
              </a:rPr>
              <a:t>heading </a:t>
            </a:r>
            <a:r>
              <a:rPr dirty="0" sz="1050" spc="5">
                <a:latin typeface="Times New Roman"/>
                <a:cs typeface="Times New Roman"/>
              </a:rPr>
              <a:t>and </a:t>
            </a:r>
            <a:r>
              <a:rPr dirty="0" sz="1050" spc="45">
                <a:latin typeface="Times New Roman"/>
                <a:cs typeface="Times New Roman"/>
              </a:rPr>
              <a:t>prototype. </a:t>
            </a:r>
            <a:r>
              <a:rPr dirty="0" sz="1050" spc="-25">
                <a:latin typeface="Times New Roman"/>
                <a:cs typeface="Times New Roman"/>
              </a:rPr>
              <a:t>Recall </a:t>
            </a:r>
            <a:r>
              <a:rPr dirty="0" sz="1050" spc="10">
                <a:latin typeface="Times New Roman"/>
                <a:cs typeface="Times New Roman"/>
              </a:rPr>
              <a:t>that </a:t>
            </a:r>
            <a:r>
              <a:rPr dirty="0" sz="1050" spc="45">
                <a:latin typeface="Times New Roman"/>
                <a:cs typeface="Times New Roman"/>
              </a:rPr>
              <a:t>parameters </a:t>
            </a:r>
            <a:r>
              <a:rPr dirty="0" sz="1050" spc="-15">
                <a:latin typeface="Times New Roman"/>
                <a:cs typeface="Times New Roman"/>
              </a:rPr>
              <a:t>are </a:t>
            </a:r>
            <a:r>
              <a:rPr dirty="0" sz="1050" spc="10">
                <a:latin typeface="Times New Roman"/>
                <a:cs typeface="Times New Roman"/>
              </a:rPr>
              <a:t>the </a:t>
            </a:r>
            <a:r>
              <a:rPr dirty="0" sz="1050" spc="55">
                <a:latin typeface="Times New Roman"/>
                <a:cs typeface="Times New Roman"/>
              </a:rPr>
              <a:t>components  </a:t>
            </a:r>
            <a:r>
              <a:rPr dirty="0" sz="1050" spc="15">
                <a:latin typeface="Times New Roman"/>
                <a:cs typeface="Times New Roman"/>
              </a:rPr>
              <a:t>of </a:t>
            </a:r>
            <a:r>
              <a:rPr dirty="0" sz="1050" spc="30">
                <a:latin typeface="Times New Roman"/>
                <a:cs typeface="Times New Roman"/>
              </a:rPr>
              <a:t>communication </a:t>
            </a:r>
            <a:r>
              <a:rPr dirty="0" sz="1050" spc="20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and </a:t>
            </a:r>
            <a:r>
              <a:rPr dirty="0" sz="1050" spc="5">
                <a:latin typeface="Times New Roman"/>
                <a:cs typeface="Times New Roman"/>
              </a:rPr>
              <a:t>from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>
                <a:latin typeface="Times New Roman"/>
                <a:cs typeface="Times New Roman"/>
              </a:rPr>
              <a:t>function </a:t>
            </a:r>
            <a:r>
              <a:rPr dirty="0" sz="1050" spc="-5">
                <a:latin typeface="Times New Roman"/>
                <a:cs typeface="Times New Roman"/>
              </a:rPr>
              <a:t>and </a:t>
            </a:r>
            <a:r>
              <a:rPr dirty="0" sz="1050" spc="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call </a:t>
            </a:r>
            <a:r>
              <a:rPr dirty="0" sz="1050" spc="20">
                <a:latin typeface="Times New Roman"/>
                <a:cs typeface="Times New Roman"/>
              </a:rPr>
              <a:t>to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5">
                <a:latin typeface="Times New Roman"/>
                <a:cs typeface="Times New Roman"/>
              </a:rPr>
              <a:t>function.</a:t>
            </a:r>
            <a:r>
              <a:rPr dirty="0" sz="1050" spc="17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The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75"/>
              </a:spcBef>
            </a:pPr>
            <a:r>
              <a:rPr dirty="0" sz="900" spc="-110"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3954" y="1093977"/>
            <a:ext cx="321056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6.1 </a:t>
            </a:r>
            <a:r>
              <a:rPr dirty="0" sz="950" spc="20">
                <a:latin typeface="Times New Roman"/>
                <a:cs typeface="Times New Roman"/>
              </a:rPr>
              <a:t>Introduction </a:t>
            </a:r>
            <a:r>
              <a:rPr dirty="0" sz="950" spc="5">
                <a:latin typeface="Times New Roman"/>
                <a:cs typeface="Times New Roman"/>
              </a:rPr>
              <a:t>to </a:t>
            </a:r>
            <a:r>
              <a:rPr dirty="0" sz="950" spc="-45">
                <a:latin typeface="Times New Roman"/>
                <a:cs typeface="Times New Roman"/>
              </a:rPr>
              <a:t>Void </a:t>
            </a:r>
            <a:r>
              <a:rPr dirty="0" sz="950" spc="-10">
                <a:latin typeface="Times New Roman"/>
                <a:cs typeface="Times New Roman"/>
              </a:rPr>
              <a:t>Functions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20">
                <a:latin typeface="Times New Roman"/>
                <a:cs typeface="Times New Roman"/>
              </a:rPr>
              <a:t>(Procedures)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735" y="1430781"/>
            <a:ext cx="4635500" cy="165862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03000"/>
              </a:lnSpc>
              <a:spcBef>
                <a:spcPts val="65"/>
              </a:spcBef>
            </a:pPr>
            <a:r>
              <a:rPr dirty="0" sz="1050">
                <a:latin typeface="Times New Roman"/>
                <a:cs typeface="Times New Roman"/>
              </a:rPr>
              <a:t>function </a:t>
            </a:r>
            <a:r>
              <a:rPr dirty="0" sz="900" spc="-15">
                <a:latin typeface="Courier New"/>
                <a:cs typeface="Courier New"/>
              </a:rPr>
              <a:t>calPaycheck </a:t>
            </a:r>
            <a:r>
              <a:rPr dirty="0" sz="1050" spc="30">
                <a:latin typeface="Times New Roman"/>
                <a:cs typeface="Times New Roman"/>
              </a:rPr>
              <a:t>needs </a:t>
            </a:r>
            <a:r>
              <a:rPr dirty="0" sz="1050" spc="35">
                <a:latin typeface="Times New Roman"/>
                <a:cs typeface="Times New Roman"/>
              </a:rPr>
              <a:t>information </a:t>
            </a:r>
            <a:r>
              <a:rPr dirty="0" sz="1050">
                <a:latin typeface="Times New Roman"/>
                <a:cs typeface="Times New Roman"/>
              </a:rPr>
              <a:t>from the </a:t>
            </a:r>
            <a:r>
              <a:rPr dirty="0" sz="1050" spc="5">
                <a:latin typeface="Times New Roman"/>
                <a:cs typeface="Times New Roman"/>
              </a:rPr>
              <a:t>calling </a:t>
            </a:r>
            <a:r>
              <a:rPr dirty="0" sz="1050" spc="-10">
                <a:latin typeface="Times New Roman"/>
                <a:cs typeface="Times New Roman"/>
              </a:rPr>
              <a:t>routine. </a:t>
            </a: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order </a:t>
            </a:r>
            <a:r>
              <a:rPr dirty="0" sz="1050" spc="25">
                <a:latin typeface="Times New Roman"/>
                <a:cs typeface="Times New Roman"/>
              </a:rPr>
              <a:t>to  </a:t>
            </a:r>
            <a:r>
              <a:rPr dirty="0" sz="1050" spc="-15">
                <a:latin typeface="Times New Roman"/>
                <a:cs typeface="Times New Roman"/>
              </a:rPr>
              <a:t>find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gross </a:t>
            </a:r>
            <a:r>
              <a:rPr dirty="0" sz="1050" spc="-45">
                <a:latin typeface="Times New Roman"/>
                <a:cs typeface="Times New Roman"/>
              </a:rPr>
              <a:t>pay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40">
                <a:latin typeface="Times New Roman"/>
                <a:cs typeface="Times New Roman"/>
              </a:rPr>
              <a:t>needs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rate </a:t>
            </a:r>
            <a:r>
              <a:rPr dirty="0" sz="1050" spc="-10">
                <a:latin typeface="Times New Roman"/>
                <a:cs typeface="Times New Roman"/>
              </a:rPr>
              <a:t>per </a:t>
            </a:r>
            <a:r>
              <a:rPr dirty="0" sz="1050">
                <a:latin typeface="Times New Roman"/>
                <a:cs typeface="Times New Roman"/>
              </a:rPr>
              <a:t>hour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hours </a:t>
            </a:r>
            <a:r>
              <a:rPr dirty="0" sz="1050" spc="40">
                <a:latin typeface="Times New Roman"/>
                <a:cs typeface="Times New Roman"/>
              </a:rPr>
              <a:t>worked 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30">
                <a:latin typeface="Times New Roman"/>
                <a:cs typeface="Times New Roman"/>
              </a:rPr>
              <a:t>it.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25">
                <a:latin typeface="Times New Roman"/>
                <a:cs typeface="Times New Roman"/>
              </a:rPr>
              <a:t>provides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15">
                <a:latin typeface="Times New Roman"/>
                <a:cs typeface="Times New Roman"/>
              </a:rPr>
              <a:t>information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35">
                <a:latin typeface="Times New Roman"/>
                <a:cs typeface="Times New Roman"/>
              </a:rPr>
              <a:t>having </a:t>
            </a:r>
            <a:r>
              <a:rPr dirty="0" sz="1050" spc="25">
                <a:latin typeface="Times New Roman"/>
                <a:cs typeface="Times New Roman"/>
              </a:rPr>
              <a:t>parameters </a:t>
            </a:r>
            <a:r>
              <a:rPr dirty="0" sz="1050" spc="15">
                <a:latin typeface="Times New Roman"/>
                <a:cs typeface="Times New Roman"/>
              </a:rPr>
              <a:t>inside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parentheses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900" spc="-20">
                <a:latin typeface="Courier New"/>
                <a:cs typeface="Courier New"/>
              </a:rPr>
              <a:t>calPaycheck(payRate,hours);</a:t>
            </a:r>
            <a:r>
              <a:rPr dirty="0" sz="1050" spc="-20">
                <a:latin typeface="Times New Roman"/>
                <a:cs typeface="Times New Roman"/>
              </a:rPr>
              <a:t>. </a:t>
            </a:r>
            <a:r>
              <a:rPr dirty="0" sz="1050" spc="-10">
                <a:latin typeface="Times New Roman"/>
                <a:cs typeface="Times New Roman"/>
              </a:rPr>
              <a:t>Both </a:t>
            </a:r>
            <a:r>
              <a:rPr dirty="0" sz="900" spc="-15">
                <a:latin typeface="Courier New"/>
                <a:cs typeface="Courier New"/>
              </a:rPr>
              <a:t>payRate </a:t>
            </a:r>
            <a:r>
              <a:rPr dirty="0" sz="1050" spc="45">
                <a:latin typeface="Times New Roman"/>
                <a:cs typeface="Times New Roman"/>
              </a:rPr>
              <a:t>and  </a:t>
            </a:r>
            <a:r>
              <a:rPr dirty="0" sz="900" spc="-15">
                <a:latin typeface="Courier New"/>
                <a:cs typeface="Courier New"/>
              </a:rPr>
              <a:t>hours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15">
                <a:latin typeface="Times New Roman"/>
                <a:cs typeface="Times New Roman"/>
              </a:rPr>
              <a:t>called </a:t>
            </a:r>
            <a:r>
              <a:rPr dirty="0" sz="1050" spc="-10" b="1">
                <a:latin typeface="Times New Roman"/>
                <a:cs typeface="Times New Roman"/>
              </a:rPr>
              <a:t>actual </a:t>
            </a:r>
            <a:r>
              <a:rPr dirty="0" sz="1050" spc="45" b="1">
                <a:latin typeface="Times New Roman"/>
                <a:cs typeface="Times New Roman"/>
              </a:rPr>
              <a:t>parameters</a:t>
            </a:r>
            <a:r>
              <a:rPr dirty="0" sz="1050" spc="45">
                <a:latin typeface="Times New Roman"/>
                <a:cs typeface="Times New Roman"/>
              </a:rPr>
              <a:t>. </a:t>
            </a:r>
            <a:r>
              <a:rPr dirty="0" sz="1050" spc="-25">
                <a:latin typeface="Times New Roman"/>
                <a:cs typeface="Times New Roman"/>
              </a:rPr>
              <a:t>They </a:t>
            </a:r>
            <a:r>
              <a:rPr dirty="0" sz="1050" spc="-10">
                <a:latin typeface="Times New Roman"/>
                <a:cs typeface="Times New Roman"/>
              </a:rPr>
              <a:t>match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30">
                <a:latin typeface="Times New Roman"/>
                <a:cs typeface="Times New Roman"/>
              </a:rPr>
              <a:t>one-to-one </a:t>
            </a:r>
            <a:r>
              <a:rPr dirty="0" sz="1050" spc="35">
                <a:latin typeface="Times New Roman"/>
                <a:cs typeface="Times New Roman"/>
              </a:rPr>
              <a:t>correspon-  </a:t>
            </a:r>
            <a:r>
              <a:rPr dirty="0" sz="1050" spc="20">
                <a:latin typeface="Times New Roman"/>
                <a:cs typeface="Times New Roman"/>
              </a:rPr>
              <a:t>dence </a:t>
            </a:r>
            <a:r>
              <a:rPr dirty="0" sz="1050" spc="-40">
                <a:latin typeface="Times New Roman"/>
                <a:cs typeface="Times New Roman"/>
              </a:rPr>
              <a:t>with </a:t>
            </a:r>
            <a:r>
              <a:rPr dirty="0" sz="1050" spc="-20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parameters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function </a:t>
            </a:r>
            <a:r>
              <a:rPr dirty="0" sz="1050">
                <a:latin typeface="Times New Roman"/>
                <a:cs typeface="Times New Roman"/>
              </a:rPr>
              <a:t>heading </a:t>
            </a:r>
            <a:r>
              <a:rPr dirty="0" sz="1050" spc="-45">
                <a:latin typeface="Times New Roman"/>
                <a:cs typeface="Times New Roman"/>
              </a:rPr>
              <a:t>which are </a:t>
            </a:r>
            <a:r>
              <a:rPr dirty="0" sz="1050" spc="-15">
                <a:latin typeface="Times New Roman"/>
                <a:cs typeface="Times New Roman"/>
              </a:rPr>
              <a:t>called </a:t>
            </a:r>
            <a:r>
              <a:rPr dirty="0" sz="900" spc="40">
                <a:latin typeface="Courier New"/>
                <a:cs typeface="Courier New"/>
              </a:rPr>
              <a:t>rate </a:t>
            </a:r>
            <a:r>
              <a:rPr dirty="0" sz="1050" spc="-25">
                <a:latin typeface="Times New Roman"/>
                <a:cs typeface="Times New Roman"/>
              </a:rPr>
              <a:t>and</a:t>
            </a:r>
            <a:r>
              <a:rPr dirty="0" sz="1050" spc="-80">
                <a:latin typeface="Times New Roman"/>
                <a:cs typeface="Times New Roman"/>
              </a:rPr>
              <a:t> </a:t>
            </a:r>
            <a:r>
              <a:rPr dirty="0" sz="900" spc="-35">
                <a:latin typeface="Courier New"/>
                <a:cs typeface="Courier New"/>
              </a:rPr>
              <a:t>time</a:t>
            </a:r>
            <a:r>
              <a:rPr dirty="0" sz="1050" spc="-35">
                <a:latin typeface="Times New Roman"/>
                <a:cs typeface="Times New Roman"/>
              </a:rPr>
              <a:t>:</a:t>
            </a:r>
            <a:endParaRPr sz="1050">
              <a:latin typeface="Times New Roman"/>
              <a:cs typeface="Times New Roman"/>
            </a:endParaRPr>
          </a:p>
          <a:p>
            <a:pPr algn="just" marL="18415">
              <a:lnSpc>
                <a:spcPct val="100000"/>
              </a:lnSpc>
              <a:spcBef>
                <a:spcPts val="790"/>
              </a:spcBef>
            </a:pPr>
            <a:r>
              <a:rPr dirty="0" sz="900" spc="5" b="1">
                <a:latin typeface="Courier New"/>
                <a:cs typeface="Courier New"/>
              </a:rPr>
              <a:t>void calPaycheck(float rate, </a:t>
            </a:r>
            <a:r>
              <a:rPr dirty="0" sz="900" b="1">
                <a:latin typeface="Courier New"/>
                <a:cs typeface="Courier New"/>
              </a:rPr>
              <a:t>int</a:t>
            </a:r>
            <a:r>
              <a:rPr dirty="0" sz="900" spc="5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time)</a:t>
            </a:r>
            <a:endParaRPr sz="90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  <a:spcBef>
                <a:spcPts val="675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parameters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function </a:t>
            </a:r>
            <a:r>
              <a:rPr dirty="0" sz="1050" spc="30">
                <a:latin typeface="Times New Roman"/>
                <a:cs typeface="Times New Roman"/>
              </a:rPr>
              <a:t>heading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15">
                <a:latin typeface="Times New Roman"/>
                <a:cs typeface="Times New Roman"/>
              </a:rPr>
              <a:t>called </a:t>
            </a:r>
            <a:r>
              <a:rPr dirty="0" sz="1050" spc="45" b="1">
                <a:latin typeface="Times New Roman"/>
                <a:cs typeface="Times New Roman"/>
              </a:rPr>
              <a:t>formal</a:t>
            </a:r>
            <a:r>
              <a:rPr dirty="0" sz="1050" spc="-55" b="1">
                <a:latin typeface="Times New Roman"/>
                <a:cs typeface="Times New Roman"/>
              </a:rPr>
              <a:t> </a:t>
            </a:r>
            <a:r>
              <a:rPr dirty="0" sz="1050" spc="40" b="1">
                <a:latin typeface="Times New Roman"/>
                <a:cs typeface="Times New Roman"/>
              </a:rPr>
              <a:t>parameters</a:t>
            </a:r>
            <a:r>
              <a:rPr dirty="0" sz="1050" spc="4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algn="ctr" marR="633730">
              <a:lnSpc>
                <a:spcPct val="100000"/>
              </a:lnSpc>
              <a:spcBef>
                <a:spcPts val="35"/>
              </a:spcBef>
            </a:pP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0">
                <a:latin typeface="Times New Roman"/>
                <a:cs typeface="Times New Roman"/>
              </a:rPr>
              <a:t>important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35">
                <a:latin typeface="Times New Roman"/>
                <a:cs typeface="Times New Roman"/>
              </a:rPr>
              <a:t>compare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-20">
                <a:latin typeface="Times New Roman"/>
                <a:cs typeface="Times New Roman"/>
              </a:rPr>
              <a:t>with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function</a:t>
            </a:r>
            <a:r>
              <a:rPr dirty="0" sz="1050" spc="25">
                <a:latin typeface="Times New Roman"/>
                <a:cs typeface="Times New Roman"/>
              </a:rPr>
              <a:t> heading.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9735" y="3116219"/>
            <a:ext cx="1795145" cy="3746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50" spc="-25" b="1">
                <a:latin typeface="Times New Roman"/>
                <a:cs typeface="Times New Roman"/>
              </a:rPr>
              <a:t>Call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900" spc="-30" b="1">
                <a:latin typeface="Courier New"/>
                <a:cs typeface="Courier New"/>
              </a:rPr>
              <a:t>calPaycheck(payRate,hours);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7389" y="3116219"/>
            <a:ext cx="2517775" cy="3746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50" spc="55" b="1">
                <a:latin typeface="Times New Roman"/>
                <a:cs typeface="Times New Roman"/>
              </a:rPr>
              <a:t>Function</a:t>
            </a:r>
            <a:r>
              <a:rPr dirty="0" sz="1050" spc="-60" b="1">
                <a:latin typeface="Times New Roman"/>
                <a:cs typeface="Times New Roman"/>
              </a:rPr>
              <a:t> </a:t>
            </a:r>
            <a:r>
              <a:rPr dirty="0" sz="1050" spc="60" b="1">
                <a:latin typeface="Times New Roman"/>
                <a:cs typeface="Times New Roman"/>
              </a:rPr>
              <a:t>heading</a:t>
            </a:r>
            <a:endParaRPr sz="10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185"/>
              </a:spcBef>
            </a:pPr>
            <a:r>
              <a:rPr dirty="0" sz="900" spc="-20" b="1">
                <a:latin typeface="Courier New"/>
                <a:cs typeface="Courier New"/>
              </a:rPr>
              <a:t>void </a:t>
            </a:r>
            <a:r>
              <a:rPr dirty="0" sz="900" spc="-25" b="1">
                <a:latin typeface="Courier New"/>
                <a:cs typeface="Courier New"/>
              </a:rPr>
              <a:t>calPaycheck(float </a:t>
            </a:r>
            <a:r>
              <a:rPr dirty="0" sz="900" spc="-20" b="1">
                <a:latin typeface="Courier New"/>
                <a:cs typeface="Courier New"/>
              </a:rPr>
              <a:t>rate, int</a:t>
            </a:r>
            <a:r>
              <a:rPr dirty="0" sz="900" spc="-200" b="1">
                <a:latin typeface="Courier New"/>
                <a:cs typeface="Courier New"/>
              </a:rPr>
              <a:t> </a:t>
            </a:r>
            <a:r>
              <a:rPr dirty="0" sz="900" spc="-25" b="1">
                <a:latin typeface="Courier New"/>
                <a:cs typeface="Courier New"/>
              </a:rPr>
              <a:t>time)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6979" y="3551046"/>
            <a:ext cx="4509770" cy="624205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93675" marR="152400" indent="-180975">
              <a:lnSpc>
                <a:spcPct val="102899"/>
              </a:lnSpc>
              <a:spcBef>
                <a:spcPts val="70"/>
              </a:spcBef>
              <a:buAutoNum type="arabicPeriod"/>
              <a:tabLst>
                <a:tab pos="193040" algn="l"/>
              </a:tabLst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-15">
                <a:latin typeface="Times New Roman"/>
                <a:cs typeface="Times New Roman"/>
              </a:rPr>
              <a:t>does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40">
                <a:latin typeface="Times New Roman"/>
                <a:cs typeface="Times New Roman"/>
              </a:rPr>
              <a:t>any </a:t>
            </a:r>
            <a:r>
              <a:rPr dirty="0" sz="1050" spc="-15">
                <a:latin typeface="Times New Roman"/>
                <a:cs typeface="Times New Roman"/>
              </a:rPr>
              <a:t>word </a:t>
            </a:r>
            <a:r>
              <a:rPr dirty="0" sz="1050" spc="30">
                <a:latin typeface="Times New Roman"/>
                <a:cs typeface="Times New Roman"/>
              </a:rPr>
              <a:t>preceding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name </a:t>
            </a:r>
            <a:r>
              <a:rPr dirty="0" sz="1050" spc="30">
                <a:latin typeface="Times New Roman"/>
                <a:cs typeface="Times New Roman"/>
              </a:rPr>
              <a:t>whereas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func-  </a:t>
            </a:r>
            <a:r>
              <a:rPr dirty="0" sz="1050" spc="-5">
                <a:latin typeface="Times New Roman"/>
                <a:cs typeface="Times New Roman"/>
              </a:rPr>
              <a:t>tion </a:t>
            </a:r>
            <a:r>
              <a:rPr dirty="0" sz="1050" spc="25">
                <a:latin typeface="Times New Roman"/>
                <a:cs typeface="Times New Roman"/>
              </a:rPr>
              <a:t>heading </a:t>
            </a:r>
            <a:r>
              <a:rPr dirty="0" sz="1050" spc="-20">
                <a:latin typeface="Times New Roman"/>
                <a:cs typeface="Times New Roman"/>
              </a:rPr>
              <a:t>has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word </a:t>
            </a:r>
            <a:r>
              <a:rPr dirty="0" sz="900" spc="-20">
                <a:latin typeface="Courier New"/>
                <a:cs typeface="Courier New"/>
              </a:rPr>
              <a:t>void </a:t>
            </a:r>
            <a:r>
              <a:rPr dirty="0" sz="1050" spc="35">
                <a:latin typeface="Times New Roman"/>
                <a:cs typeface="Times New Roman"/>
              </a:rPr>
              <a:t>preceding </a:t>
            </a:r>
            <a:r>
              <a:rPr dirty="0" sz="1050" spc="-20">
                <a:latin typeface="Times New Roman"/>
                <a:cs typeface="Times New Roman"/>
              </a:rPr>
              <a:t>its </a:t>
            </a:r>
            <a:r>
              <a:rPr dirty="0" sz="1050" spc="35">
                <a:latin typeface="Times New Roman"/>
                <a:cs typeface="Times New Roman"/>
              </a:rPr>
              <a:t>name.</a:t>
            </a:r>
            <a:endParaRPr sz="1050">
              <a:latin typeface="Times New Roman"/>
              <a:cs typeface="Times New Roman"/>
            </a:endParaRPr>
          </a:p>
          <a:p>
            <a:pPr marL="193675" marR="17145" indent="-180975">
              <a:lnSpc>
                <a:spcPct val="102899"/>
              </a:lnSpc>
              <a:spcBef>
                <a:spcPts val="310"/>
              </a:spcBef>
              <a:buAutoNum type="arabicPeriod"/>
              <a:tabLst>
                <a:tab pos="193040" algn="l"/>
              </a:tabLst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-5">
                <a:latin typeface="Times New Roman"/>
                <a:cs typeface="Times New Roman"/>
              </a:rPr>
              <a:t>must </a:t>
            </a:r>
            <a:r>
              <a:rPr dirty="0" sz="1050" spc="35">
                <a:latin typeface="Times New Roman"/>
                <a:cs typeface="Times New Roman"/>
              </a:rPr>
              <a:t>NOT </a:t>
            </a:r>
            <a:r>
              <a:rPr dirty="0" sz="1050" spc="-50">
                <a:latin typeface="Times New Roman"/>
                <a:cs typeface="Times New Roman"/>
              </a:rPr>
              <a:t>give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25">
                <a:latin typeface="Times New Roman"/>
                <a:cs typeface="Times New Roman"/>
              </a:rPr>
              <a:t>type </a:t>
            </a:r>
            <a:r>
              <a:rPr dirty="0" sz="1050" spc="-15">
                <a:latin typeface="Times New Roman"/>
                <a:cs typeface="Times New Roman"/>
              </a:rPr>
              <a:t>before </a:t>
            </a:r>
            <a:r>
              <a:rPr dirty="0" sz="1050" spc="-25">
                <a:latin typeface="Times New Roman"/>
                <a:cs typeface="Times New Roman"/>
              </a:rPr>
              <a:t>its </a:t>
            </a:r>
            <a:r>
              <a:rPr dirty="0" sz="1050" spc="-30">
                <a:latin typeface="Times New Roman"/>
                <a:cs typeface="Times New Roman"/>
              </a:rPr>
              <a:t>actual </a:t>
            </a:r>
            <a:r>
              <a:rPr dirty="0" sz="1050" spc="40">
                <a:latin typeface="Times New Roman"/>
                <a:cs typeface="Times New Roman"/>
              </a:rPr>
              <a:t>parameters </a:t>
            </a:r>
            <a:r>
              <a:rPr dirty="0" sz="1050" spc="35">
                <a:latin typeface="Times New Roman"/>
                <a:cs typeface="Times New Roman"/>
              </a:rPr>
              <a:t>whereas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heading </a:t>
            </a:r>
            <a:r>
              <a:rPr dirty="0" sz="1050" spc="-40">
                <a:latin typeface="Times New Roman"/>
                <a:cs typeface="Times New Roman"/>
              </a:rPr>
              <a:t>MUST </a:t>
            </a:r>
            <a:r>
              <a:rPr dirty="0" sz="1050" spc="-45">
                <a:latin typeface="Times New Roman"/>
                <a:cs typeface="Times New Roman"/>
              </a:rPr>
              <a:t>give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30">
                <a:latin typeface="Times New Roman"/>
                <a:cs typeface="Times New Roman"/>
              </a:rPr>
              <a:t>type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its formal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parameters.</a:t>
            </a:r>
            <a:endParaRPr sz="1050">
              <a:latin typeface="Times New Roman"/>
              <a:cs typeface="Times New Roman"/>
            </a:endParaRPr>
          </a:p>
          <a:p>
            <a:pPr marL="193675" marR="5080" indent="-180975">
              <a:lnSpc>
                <a:spcPct val="103200"/>
              </a:lnSpc>
              <a:spcBef>
                <a:spcPts val="295"/>
              </a:spcBef>
              <a:buAutoNum type="arabicPeriod"/>
              <a:tabLst>
                <a:tab pos="193040" algn="l"/>
              </a:tabLst>
            </a:pPr>
            <a:r>
              <a:rPr dirty="0" sz="1050" spc="-25">
                <a:latin typeface="Times New Roman"/>
                <a:cs typeface="Times New Roman"/>
              </a:rPr>
              <a:t>Although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formal </a:t>
            </a:r>
            <a:r>
              <a:rPr dirty="0" sz="1050" spc="20">
                <a:latin typeface="Times New Roman"/>
                <a:cs typeface="Times New Roman"/>
              </a:rPr>
              <a:t>parameters </a:t>
            </a:r>
            <a:r>
              <a:rPr dirty="0" sz="1050" spc="-50">
                <a:latin typeface="Times New Roman"/>
                <a:cs typeface="Times New Roman"/>
              </a:rPr>
              <a:t>may </a:t>
            </a:r>
            <a:r>
              <a:rPr dirty="0" sz="1050" spc="-35">
                <a:latin typeface="Times New Roman"/>
                <a:cs typeface="Times New Roman"/>
              </a:rPr>
              <a:t>have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same </a:t>
            </a:r>
            <a:r>
              <a:rPr dirty="0" sz="1050" spc="-30">
                <a:latin typeface="Times New Roman"/>
                <a:cs typeface="Times New Roman"/>
              </a:rPr>
              <a:t>name </a:t>
            </a:r>
            <a:r>
              <a:rPr dirty="0" sz="1050" spc="-40">
                <a:latin typeface="Times New Roman"/>
                <a:cs typeface="Times New Roman"/>
              </a:rPr>
              <a:t>as </a:t>
            </a:r>
            <a:r>
              <a:rPr dirty="0" sz="1050" spc="-25">
                <a:latin typeface="Times New Roman"/>
                <a:cs typeface="Times New Roman"/>
              </a:rPr>
              <a:t>their </a:t>
            </a:r>
            <a:r>
              <a:rPr dirty="0" sz="1050" spc="5">
                <a:latin typeface="Times New Roman"/>
                <a:cs typeface="Times New Roman"/>
              </a:rPr>
              <a:t>corre-  </a:t>
            </a:r>
            <a:r>
              <a:rPr dirty="0" sz="1050" spc="25">
                <a:latin typeface="Times New Roman"/>
                <a:cs typeface="Times New Roman"/>
              </a:rPr>
              <a:t>sponding </a:t>
            </a:r>
            <a:r>
              <a:rPr dirty="0" sz="1050" spc="-35">
                <a:latin typeface="Times New Roman"/>
                <a:cs typeface="Times New Roman"/>
              </a:rPr>
              <a:t>actual </a:t>
            </a:r>
            <a:r>
              <a:rPr dirty="0" sz="1050" spc="15">
                <a:latin typeface="Times New Roman"/>
                <a:cs typeface="Times New Roman"/>
              </a:rPr>
              <a:t>parameters, </a:t>
            </a:r>
            <a:r>
              <a:rPr dirty="0" sz="1050" spc="-30">
                <a:latin typeface="Times New Roman"/>
                <a:cs typeface="Times New Roman"/>
              </a:rPr>
              <a:t>they </a:t>
            </a:r>
            <a:r>
              <a:rPr dirty="0" sz="1050" spc="-5">
                <a:latin typeface="Times New Roman"/>
                <a:cs typeface="Times New Roman"/>
              </a:rPr>
              <a:t>do </a:t>
            </a:r>
            <a:r>
              <a:rPr dirty="0" sz="1050">
                <a:latin typeface="Times New Roman"/>
                <a:cs typeface="Times New Roman"/>
              </a:rPr>
              <a:t>not </a:t>
            </a:r>
            <a:r>
              <a:rPr dirty="0" sz="1050" spc="-35">
                <a:latin typeface="Times New Roman"/>
                <a:cs typeface="Times New Roman"/>
              </a:rPr>
              <a:t>have </a:t>
            </a:r>
            <a:r>
              <a:rPr dirty="0" sz="1050" spc="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be the </a:t>
            </a:r>
            <a:r>
              <a:rPr dirty="0" sz="1050" spc="-35">
                <a:latin typeface="Times New Roman"/>
                <a:cs typeface="Times New Roman"/>
              </a:rPr>
              <a:t>same. </a:t>
            </a:r>
            <a:r>
              <a:rPr dirty="0" sz="1050" spc="-2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first  </a:t>
            </a:r>
            <a:r>
              <a:rPr dirty="0" sz="1050" spc="-35">
                <a:latin typeface="Times New Roman"/>
                <a:cs typeface="Times New Roman"/>
              </a:rPr>
              <a:t>actual </a:t>
            </a:r>
            <a:r>
              <a:rPr dirty="0" sz="1050" spc="10">
                <a:latin typeface="Times New Roman"/>
                <a:cs typeface="Times New Roman"/>
              </a:rPr>
              <a:t>parameter, </a:t>
            </a:r>
            <a:r>
              <a:rPr dirty="0" sz="900" spc="-25">
                <a:latin typeface="Courier New"/>
                <a:cs typeface="Courier New"/>
              </a:rPr>
              <a:t>payRate</a:t>
            </a:r>
            <a:r>
              <a:rPr dirty="0" sz="1050" spc="-25">
                <a:latin typeface="Times New Roman"/>
                <a:cs typeface="Times New Roman"/>
              </a:rPr>
              <a:t>,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25">
                <a:latin typeface="Times New Roman"/>
                <a:cs typeface="Times New Roman"/>
              </a:rPr>
              <a:t>paired </a:t>
            </a:r>
            <a:r>
              <a:rPr dirty="0" sz="1050" spc="-30">
                <a:latin typeface="Times New Roman"/>
                <a:cs typeface="Times New Roman"/>
              </a:rPr>
              <a:t>with </a:t>
            </a:r>
            <a:r>
              <a:rPr dirty="0" sz="900" spc="-35">
                <a:latin typeface="Courier New"/>
                <a:cs typeface="Courier New"/>
              </a:rPr>
              <a:t>rate</a:t>
            </a:r>
            <a:r>
              <a:rPr dirty="0" sz="1050" spc="-35">
                <a:latin typeface="Times New Roman"/>
                <a:cs typeface="Times New Roman"/>
              </a:rPr>
              <a:t>,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first </a:t>
            </a:r>
            <a:r>
              <a:rPr dirty="0" sz="1050" spc="-25">
                <a:latin typeface="Times New Roman"/>
                <a:cs typeface="Times New Roman"/>
              </a:rPr>
              <a:t>formal </a:t>
            </a:r>
            <a:r>
              <a:rPr dirty="0" sz="1050" spc="15">
                <a:latin typeface="Times New Roman"/>
                <a:cs typeface="Times New Roman"/>
              </a:rPr>
              <a:t>parameter. 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 spc="-30">
                <a:latin typeface="Times New Roman"/>
                <a:cs typeface="Times New Roman"/>
              </a:rPr>
              <a:t>means </a:t>
            </a:r>
            <a:r>
              <a:rPr dirty="0" sz="1050" spc="-15">
                <a:latin typeface="Times New Roman"/>
                <a:cs typeface="Times New Roman"/>
              </a:rPr>
              <a:t>that the </a:t>
            </a:r>
            <a:r>
              <a:rPr dirty="0" sz="1050" spc="-45">
                <a:latin typeface="Times New Roman"/>
                <a:cs typeface="Times New Roman"/>
              </a:rPr>
              <a:t>value </a:t>
            </a:r>
            <a:r>
              <a:rPr dirty="0" sz="1050" spc="-10">
                <a:latin typeface="Times New Roman"/>
                <a:cs typeface="Times New Roman"/>
              </a:rPr>
              <a:t>of </a:t>
            </a:r>
            <a:r>
              <a:rPr dirty="0" sz="900" spc="-25">
                <a:latin typeface="Courier New"/>
                <a:cs typeface="Courier New"/>
              </a:rPr>
              <a:t>payRate </a:t>
            </a:r>
            <a:r>
              <a:rPr dirty="0" sz="1050" spc="-45">
                <a:latin typeface="Times New Roman"/>
                <a:cs typeface="Times New Roman"/>
              </a:rPr>
              <a:t>is given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900" spc="-35">
                <a:latin typeface="Courier New"/>
                <a:cs typeface="Courier New"/>
              </a:rPr>
              <a:t>rate</a:t>
            </a:r>
            <a:r>
              <a:rPr dirty="0" sz="1050" spc="-35">
                <a:latin typeface="Times New Roman"/>
                <a:cs typeface="Times New Roman"/>
              </a:rPr>
              <a:t>.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second </a:t>
            </a:r>
            <a:r>
              <a:rPr dirty="0" sz="1050" spc="10">
                <a:latin typeface="Times New Roman"/>
                <a:cs typeface="Times New Roman"/>
              </a:rPr>
              <a:t>actual  parameter, </a:t>
            </a:r>
            <a:r>
              <a:rPr dirty="0" sz="900" spc="-30">
                <a:latin typeface="Courier New"/>
                <a:cs typeface="Courier New"/>
              </a:rPr>
              <a:t>hours</a:t>
            </a:r>
            <a:r>
              <a:rPr dirty="0" sz="1050" spc="-30">
                <a:latin typeface="Times New Roman"/>
                <a:cs typeface="Times New Roman"/>
              </a:rPr>
              <a:t>,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25">
                <a:latin typeface="Times New Roman"/>
                <a:cs typeface="Times New Roman"/>
              </a:rPr>
              <a:t>paired </a:t>
            </a:r>
            <a:r>
              <a:rPr dirty="0" sz="1050" spc="-30">
                <a:latin typeface="Times New Roman"/>
                <a:cs typeface="Times New Roman"/>
              </a:rPr>
              <a:t>with </a:t>
            </a:r>
            <a:r>
              <a:rPr dirty="0" sz="900" spc="-35">
                <a:latin typeface="Courier New"/>
                <a:cs typeface="Courier New"/>
              </a:rPr>
              <a:t>time</a:t>
            </a:r>
            <a:r>
              <a:rPr dirty="0" sz="1050" spc="-35">
                <a:latin typeface="Times New Roman"/>
                <a:cs typeface="Times New Roman"/>
              </a:rPr>
              <a:t>,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second </a:t>
            </a:r>
            <a:r>
              <a:rPr dirty="0" sz="1050" spc="-25">
                <a:latin typeface="Times New Roman"/>
                <a:cs typeface="Times New Roman"/>
              </a:rPr>
              <a:t>formal </a:t>
            </a:r>
            <a:r>
              <a:rPr dirty="0" sz="1050" spc="10">
                <a:latin typeface="Times New Roman"/>
                <a:cs typeface="Times New Roman"/>
              </a:rPr>
              <a:t>parameter, </a:t>
            </a:r>
            <a:r>
              <a:rPr dirty="0" sz="1050" spc="40">
                <a:latin typeface="Times New Roman"/>
                <a:cs typeface="Times New Roman"/>
              </a:rPr>
              <a:t>and  </a:t>
            </a:r>
            <a:r>
              <a:rPr dirty="0" sz="1050" spc="-50">
                <a:latin typeface="Times New Roman"/>
                <a:cs typeface="Times New Roman"/>
              </a:rPr>
              <a:t>gives </a:t>
            </a:r>
            <a:r>
              <a:rPr dirty="0" sz="900" spc="-30">
                <a:latin typeface="Courier New"/>
                <a:cs typeface="Courier New"/>
              </a:rPr>
              <a:t>time </a:t>
            </a:r>
            <a:r>
              <a:rPr dirty="0" sz="1050" spc="-30">
                <a:latin typeface="Times New Roman"/>
                <a:cs typeface="Times New Roman"/>
              </a:rPr>
              <a:t>its </a:t>
            </a:r>
            <a:r>
              <a:rPr dirty="0" sz="1050">
                <a:latin typeface="Times New Roman"/>
                <a:cs typeface="Times New Roman"/>
              </a:rPr>
              <a:t>value. </a:t>
            </a:r>
            <a:r>
              <a:rPr dirty="0" sz="1050" spc="25">
                <a:latin typeface="Times New Roman"/>
                <a:cs typeface="Times New Roman"/>
              </a:rPr>
              <a:t>Corresponding </a:t>
            </a:r>
            <a:r>
              <a:rPr dirty="0" sz="1050" spc="5">
                <a:latin typeface="Times New Roman"/>
                <a:cs typeface="Times New Roman"/>
              </a:rPr>
              <a:t>(paired) </a:t>
            </a:r>
            <a:r>
              <a:rPr dirty="0" sz="1050" spc="20">
                <a:latin typeface="Times New Roman"/>
                <a:cs typeface="Times New Roman"/>
              </a:rPr>
              <a:t>parameters </a:t>
            </a:r>
            <a:r>
              <a:rPr dirty="0" sz="1050" spc="-20">
                <a:latin typeface="Times New Roman"/>
                <a:cs typeface="Times New Roman"/>
              </a:rPr>
              <a:t>must </a:t>
            </a:r>
            <a:r>
              <a:rPr dirty="0" sz="1050" spc="-35">
                <a:latin typeface="Times New Roman"/>
                <a:cs typeface="Times New Roman"/>
              </a:rPr>
              <a:t>have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same  </a:t>
            </a:r>
            <a:r>
              <a:rPr dirty="0" sz="1050" spc="-25">
                <a:latin typeface="Times New Roman"/>
                <a:cs typeface="Times New Roman"/>
              </a:rPr>
              <a:t>data </a:t>
            </a:r>
            <a:r>
              <a:rPr dirty="0" sz="1050" spc="-35">
                <a:latin typeface="Times New Roman"/>
                <a:cs typeface="Times New Roman"/>
              </a:rPr>
              <a:t>type. </a:t>
            </a:r>
            <a:r>
              <a:rPr dirty="0" sz="1050" spc="-20">
                <a:latin typeface="Times New Roman"/>
                <a:cs typeface="Times New Roman"/>
              </a:rPr>
              <a:t>Notice </a:t>
            </a:r>
            <a:r>
              <a:rPr dirty="0" sz="1050" spc="-10">
                <a:latin typeface="Times New Roman"/>
                <a:cs typeface="Times New Roman"/>
              </a:rPr>
              <a:t>that </a:t>
            </a:r>
            <a:r>
              <a:rPr dirty="0" sz="900" spc="-30">
                <a:latin typeface="Courier New"/>
                <a:cs typeface="Courier New"/>
              </a:rPr>
              <a:t>payRate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defined </a:t>
            </a:r>
            <a:r>
              <a:rPr dirty="0" sz="1050" spc="-40">
                <a:latin typeface="Times New Roman"/>
                <a:cs typeface="Times New Roman"/>
              </a:rPr>
              <a:t>as </a:t>
            </a:r>
            <a:r>
              <a:rPr dirty="0" sz="900" spc="-30">
                <a:latin typeface="Courier New"/>
                <a:cs typeface="Courier New"/>
              </a:rPr>
              <a:t>float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900" spc="-30">
                <a:latin typeface="Courier New"/>
                <a:cs typeface="Courier New"/>
              </a:rPr>
              <a:t>main </a:t>
            </a:r>
            <a:r>
              <a:rPr dirty="0" sz="1050" spc="-20">
                <a:latin typeface="Times New Roman"/>
                <a:cs typeface="Times New Roman"/>
              </a:rPr>
              <a:t>function </a:t>
            </a:r>
            <a:r>
              <a:rPr dirty="0" sz="1050" spc="40">
                <a:latin typeface="Times New Roman"/>
                <a:cs typeface="Times New Roman"/>
              </a:rPr>
              <a:t>and  </a:t>
            </a:r>
            <a:r>
              <a:rPr dirty="0" sz="1050" spc="-15">
                <a:latin typeface="Times New Roman"/>
                <a:cs typeface="Times New Roman"/>
              </a:rPr>
              <a:t>thus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-30">
                <a:latin typeface="Times New Roman"/>
                <a:cs typeface="Times New Roman"/>
              </a:rPr>
              <a:t>can </a:t>
            </a:r>
            <a:r>
              <a:rPr dirty="0" sz="1050" spc="-10">
                <a:latin typeface="Times New Roman"/>
                <a:cs typeface="Times New Roman"/>
              </a:rPr>
              <a:t>legally </a:t>
            </a:r>
            <a:r>
              <a:rPr dirty="0" sz="1050" spc="-20">
                <a:latin typeface="Times New Roman"/>
                <a:cs typeface="Times New Roman"/>
              </a:rPr>
              <a:t>match </a:t>
            </a:r>
            <a:r>
              <a:rPr dirty="0" sz="900" spc="-30">
                <a:latin typeface="Courier New"/>
                <a:cs typeface="Courier New"/>
              </a:rPr>
              <a:t>rate </a:t>
            </a:r>
            <a:r>
              <a:rPr dirty="0" sz="1050" spc="-35">
                <a:latin typeface="Times New Roman"/>
                <a:cs typeface="Times New Roman"/>
              </a:rPr>
              <a:t>which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also </a:t>
            </a:r>
            <a:r>
              <a:rPr dirty="0" sz="1050" spc="15">
                <a:latin typeface="Times New Roman"/>
                <a:cs typeface="Times New Roman"/>
              </a:rPr>
              <a:t>defined </a:t>
            </a:r>
            <a:r>
              <a:rPr dirty="0" sz="1050" spc="-40">
                <a:latin typeface="Times New Roman"/>
                <a:cs typeface="Times New Roman"/>
              </a:rPr>
              <a:t>as </a:t>
            </a:r>
            <a:r>
              <a:rPr dirty="0" sz="900" spc="-30">
                <a:latin typeface="Courier New"/>
                <a:cs typeface="Courier New"/>
              </a:rPr>
              <a:t>float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function  </a:t>
            </a:r>
            <a:r>
              <a:rPr dirty="0" sz="1050" spc="20">
                <a:latin typeface="Times New Roman"/>
                <a:cs typeface="Times New Roman"/>
              </a:rPr>
              <a:t>heading. </a:t>
            </a:r>
            <a:r>
              <a:rPr dirty="0" sz="900" spc="45">
                <a:latin typeface="Courier New"/>
                <a:cs typeface="Courier New"/>
              </a:rPr>
              <a:t>hours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15">
                <a:latin typeface="Times New Roman"/>
                <a:cs typeface="Times New Roman"/>
              </a:rPr>
              <a:t>defined </a:t>
            </a:r>
            <a:r>
              <a:rPr dirty="0" sz="1050" spc="-40">
                <a:latin typeface="Times New Roman"/>
                <a:cs typeface="Times New Roman"/>
              </a:rPr>
              <a:t>as </a:t>
            </a:r>
            <a:r>
              <a:rPr dirty="0" sz="900" spc="-30">
                <a:latin typeface="Courier New"/>
                <a:cs typeface="Courier New"/>
              </a:rPr>
              <a:t>int </a:t>
            </a:r>
            <a:r>
              <a:rPr dirty="0" sz="1050" spc="-15">
                <a:latin typeface="Times New Roman"/>
                <a:cs typeface="Times New Roman"/>
              </a:rPr>
              <a:t>so </a:t>
            </a:r>
            <a:r>
              <a:rPr dirty="0" sz="1050" spc="-25">
                <a:latin typeface="Times New Roman"/>
                <a:cs typeface="Times New Roman"/>
              </a:rPr>
              <a:t>it can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-20">
                <a:latin typeface="Times New Roman"/>
                <a:cs typeface="Times New Roman"/>
              </a:rPr>
              <a:t>legally </a:t>
            </a:r>
            <a:r>
              <a:rPr dirty="0" sz="1050" spc="45">
                <a:latin typeface="Times New Roman"/>
                <a:cs typeface="Times New Roman"/>
              </a:rPr>
              <a:t>matched </a:t>
            </a:r>
            <a:r>
              <a:rPr dirty="0" sz="1050" spc="15">
                <a:latin typeface="Times New Roman"/>
                <a:cs typeface="Times New Roman"/>
              </a:rPr>
              <a:t>(paired) </a:t>
            </a:r>
            <a:r>
              <a:rPr dirty="0" sz="1050" spc="10">
                <a:latin typeface="Times New Roman"/>
                <a:cs typeface="Times New Roman"/>
              </a:rPr>
              <a:t>with  </a:t>
            </a:r>
            <a:r>
              <a:rPr dirty="0" sz="900" spc="-30">
                <a:latin typeface="Courier New"/>
                <a:cs typeface="Courier New"/>
              </a:rPr>
              <a:t>time </a:t>
            </a:r>
            <a:r>
              <a:rPr dirty="0" sz="1050" spc="-35">
                <a:latin typeface="Times New Roman"/>
                <a:cs typeface="Times New Roman"/>
              </a:rPr>
              <a:t>which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15">
                <a:latin typeface="Times New Roman"/>
                <a:cs typeface="Times New Roman"/>
              </a:rPr>
              <a:t>defined </a:t>
            </a:r>
            <a:r>
              <a:rPr dirty="0" sz="1050" spc="-40">
                <a:latin typeface="Times New Roman"/>
                <a:cs typeface="Times New Roman"/>
              </a:rPr>
              <a:t>as </a:t>
            </a:r>
            <a:r>
              <a:rPr dirty="0" sz="900" spc="-25">
                <a:latin typeface="Courier New"/>
                <a:cs typeface="Courier New"/>
              </a:rPr>
              <a:t>int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function</a:t>
            </a:r>
            <a:r>
              <a:rPr dirty="0" sz="1050" spc="11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heading.</a:t>
            </a:r>
            <a:endParaRPr sz="1050">
              <a:latin typeface="Times New Roman"/>
              <a:cs typeface="Times New Roman"/>
            </a:endParaRPr>
          </a:p>
          <a:p>
            <a:pPr marL="193675" marR="12065" indent="-180975">
              <a:lnSpc>
                <a:spcPct val="103099"/>
              </a:lnSpc>
              <a:spcBef>
                <a:spcPts val="300"/>
              </a:spcBef>
              <a:buAutoNum type="arabicPeriod"/>
              <a:tabLst>
                <a:tab pos="193040" algn="l"/>
              </a:tabLst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actual </a:t>
            </a:r>
            <a:r>
              <a:rPr dirty="0" sz="1050" spc="25">
                <a:latin typeface="Times New Roman"/>
                <a:cs typeface="Times New Roman"/>
              </a:rPr>
              <a:t>parameters </a:t>
            </a:r>
            <a:r>
              <a:rPr dirty="0" sz="1050" spc="-15">
                <a:latin typeface="Times New Roman"/>
                <a:cs typeface="Times New Roman"/>
              </a:rPr>
              <a:t>(</a:t>
            </a:r>
            <a:r>
              <a:rPr dirty="0" sz="900" spc="-15">
                <a:latin typeface="Courier New"/>
                <a:cs typeface="Courier New"/>
              </a:rPr>
              <a:t>payRate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900" spc="-25">
                <a:latin typeface="Courier New"/>
                <a:cs typeface="Courier New"/>
              </a:rPr>
              <a:t>hours</a:t>
            </a:r>
            <a:r>
              <a:rPr dirty="0" sz="1050" spc="-25">
                <a:latin typeface="Times New Roman"/>
                <a:cs typeface="Times New Roman"/>
              </a:rPr>
              <a:t>) </a:t>
            </a:r>
            <a:r>
              <a:rPr dirty="0" sz="1050" spc="-20">
                <a:latin typeface="Times New Roman"/>
                <a:cs typeface="Times New Roman"/>
              </a:rPr>
              <a:t>pass </a:t>
            </a:r>
            <a:r>
              <a:rPr dirty="0" sz="1050" spc="-15">
                <a:latin typeface="Times New Roman"/>
                <a:cs typeface="Times New Roman"/>
              </a:rPr>
              <a:t>their </a:t>
            </a:r>
            <a:r>
              <a:rPr dirty="0" sz="1050" spc="15">
                <a:latin typeface="Times New Roman"/>
                <a:cs typeface="Times New Roman"/>
              </a:rPr>
              <a:t>values to </a:t>
            </a:r>
            <a:r>
              <a:rPr dirty="0" sz="1050" spc="10">
                <a:latin typeface="Times New Roman"/>
                <a:cs typeface="Times New Roman"/>
              </a:rPr>
              <a:t>their  </a:t>
            </a:r>
            <a:r>
              <a:rPr dirty="0" sz="1050" spc="30">
                <a:latin typeface="Times New Roman"/>
                <a:cs typeface="Times New Roman"/>
              </a:rPr>
              <a:t>corresponding </a:t>
            </a:r>
            <a:r>
              <a:rPr dirty="0" sz="1050" spc="-15">
                <a:latin typeface="Times New Roman"/>
                <a:cs typeface="Times New Roman"/>
              </a:rPr>
              <a:t>formal </a:t>
            </a:r>
            <a:r>
              <a:rPr dirty="0" sz="1050" spc="20">
                <a:latin typeface="Times New Roman"/>
                <a:cs typeface="Times New Roman"/>
              </a:rPr>
              <a:t>parameters. Whatever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read </a:t>
            </a:r>
            <a:r>
              <a:rPr dirty="0" sz="1050" spc="-10">
                <a:latin typeface="Times New Roman"/>
                <a:cs typeface="Times New Roman"/>
              </a:rPr>
              <a:t>into </a:t>
            </a:r>
            <a:r>
              <a:rPr dirty="0" sz="900" spc="-15">
                <a:latin typeface="Courier New"/>
                <a:cs typeface="Courier New"/>
              </a:rPr>
              <a:t>payRate </a:t>
            </a:r>
            <a:r>
              <a:rPr dirty="0" sz="1050" spc="15">
                <a:latin typeface="Times New Roman"/>
                <a:cs typeface="Times New Roman"/>
              </a:rPr>
              <a:t>in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-35">
                <a:latin typeface="Times New Roman"/>
                <a:cs typeface="Times New Roman"/>
              </a:rPr>
              <a:t>given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900" spc="-20">
                <a:latin typeface="Courier New"/>
                <a:cs typeface="Courier New"/>
              </a:rPr>
              <a:t>rate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calPaycheck </a:t>
            </a:r>
            <a:r>
              <a:rPr dirty="0" sz="1050" spc="-15">
                <a:latin typeface="Times New Roman"/>
                <a:cs typeface="Times New Roman"/>
              </a:rPr>
              <a:t>function. </a:t>
            </a:r>
            <a:r>
              <a:rPr dirty="0" sz="1050" spc="-5">
                <a:latin typeface="Times New Roman"/>
                <a:cs typeface="Times New Roman"/>
              </a:rPr>
              <a:t>This 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5">
                <a:latin typeface="Times New Roman"/>
                <a:cs typeface="Times New Roman"/>
              </a:rPr>
              <a:t>called </a:t>
            </a:r>
            <a:r>
              <a:rPr dirty="0" sz="1050" spc="10" b="1">
                <a:latin typeface="Times New Roman"/>
                <a:cs typeface="Times New Roman"/>
              </a:rPr>
              <a:t>pass </a:t>
            </a:r>
            <a:r>
              <a:rPr dirty="0" sz="1050" spc="-20" b="1">
                <a:latin typeface="Times New Roman"/>
                <a:cs typeface="Times New Roman"/>
              </a:rPr>
              <a:t>by </a:t>
            </a:r>
            <a:r>
              <a:rPr dirty="0" sz="1050" spc="30" b="1">
                <a:latin typeface="Times New Roman"/>
                <a:cs typeface="Times New Roman"/>
              </a:rPr>
              <a:t>value</a:t>
            </a:r>
            <a:r>
              <a:rPr dirty="0" sz="1050" spc="30">
                <a:latin typeface="Times New Roman"/>
                <a:cs typeface="Times New Roman"/>
              </a:rPr>
              <a:t>. </a:t>
            </a: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20">
                <a:latin typeface="Times New Roman"/>
                <a:cs typeface="Times New Roman"/>
              </a:rPr>
              <a:t>means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900" spc="-15">
                <a:latin typeface="Courier New"/>
                <a:cs typeface="Courier New"/>
              </a:rPr>
              <a:t>payRate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900" spc="-25">
                <a:latin typeface="Courier New"/>
                <a:cs typeface="Courier New"/>
              </a:rPr>
              <a:t>rate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10">
                <a:latin typeface="Times New Roman"/>
                <a:cs typeface="Times New Roman"/>
              </a:rPr>
              <a:t>two </a:t>
            </a:r>
            <a:r>
              <a:rPr dirty="0" sz="1050" spc="5">
                <a:latin typeface="Times New Roman"/>
                <a:cs typeface="Times New Roman"/>
              </a:rPr>
              <a:t>distinct  </a:t>
            </a:r>
            <a:r>
              <a:rPr dirty="0" sz="1050" spc="-20">
                <a:latin typeface="Times New Roman"/>
                <a:cs typeface="Times New Roman"/>
              </a:rPr>
              <a:t>memory </a:t>
            </a:r>
            <a:r>
              <a:rPr dirty="0" sz="1050" spc="10">
                <a:latin typeface="Times New Roman"/>
                <a:cs typeface="Times New Roman"/>
              </a:rPr>
              <a:t>locations. </a:t>
            </a:r>
            <a:r>
              <a:rPr dirty="0" sz="1050" spc="20">
                <a:latin typeface="Times New Roman"/>
                <a:cs typeface="Times New Roman"/>
              </a:rPr>
              <a:t>Whatever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900" spc="-20">
                <a:latin typeface="Courier New"/>
                <a:cs typeface="Courier New"/>
              </a:rPr>
              <a:t>payRate </a:t>
            </a:r>
            <a:r>
              <a:rPr dirty="0" sz="1050" spc="-20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time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>
                <a:latin typeface="Times New Roman"/>
                <a:cs typeface="Times New Roman"/>
              </a:rPr>
              <a:t>will 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30">
                <a:latin typeface="Times New Roman"/>
                <a:cs typeface="Times New Roman"/>
              </a:rPr>
              <a:t>placed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900" spc="-40">
                <a:latin typeface="Courier New"/>
                <a:cs typeface="Courier New"/>
              </a:rPr>
              <a:t>rate</a:t>
            </a:r>
            <a:r>
              <a:rPr dirty="0" sz="1050" spc="-40">
                <a:latin typeface="Times New Roman"/>
                <a:cs typeface="Times New Roman"/>
              </a:rPr>
              <a:t>’s </a:t>
            </a:r>
            <a:r>
              <a:rPr dirty="0" sz="1050" spc="-20">
                <a:latin typeface="Times New Roman"/>
                <a:cs typeface="Times New Roman"/>
              </a:rPr>
              <a:t>memory </a:t>
            </a:r>
            <a:r>
              <a:rPr dirty="0" sz="1050" spc="20">
                <a:latin typeface="Times New Roman"/>
                <a:cs typeface="Times New Roman"/>
              </a:rPr>
              <a:t>location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25">
                <a:latin typeface="Times New Roman"/>
                <a:cs typeface="Times New Roman"/>
              </a:rPr>
              <a:t>its </a:t>
            </a:r>
            <a:r>
              <a:rPr dirty="0" sz="1050" spc="-35">
                <a:latin typeface="Times New Roman"/>
                <a:cs typeface="Times New Roman"/>
              </a:rPr>
              <a:t>initial </a:t>
            </a:r>
            <a:r>
              <a:rPr dirty="0" sz="1050" spc="15">
                <a:latin typeface="Times New Roman"/>
                <a:cs typeface="Times New Roman"/>
              </a:rPr>
              <a:t>value. It </a:t>
            </a:r>
            <a:r>
              <a:rPr dirty="0" sz="1050" spc="-10">
                <a:latin typeface="Times New Roman"/>
                <a:cs typeface="Times New Roman"/>
              </a:rPr>
              <a:t>should be </a:t>
            </a:r>
            <a:r>
              <a:rPr dirty="0" sz="1050" spc="40">
                <a:latin typeface="Times New Roman"/>
                <a:cs typeface="Times New Roman"/>
              </a:rPr>
              <a:t>noted 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900" spc="-20">
                <a:latin typeface="Courier New"/>
                <a:cs typeface="Courier New"/>
              </a:rPr>
              <a:t>calPaycheck </a:t>
            </a:r>
            <a:r>
              <a:rPr dirty="0" sz="1050" spc="-35">
                <a:latin typeface="Times New Roman"/>
                <a:cs typeface="Times New Roman"/>
              </a:rPr>
              <a:t>were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alter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900" spc="-25">
                <a:latin typeface="Courier New"/>
                <a:cs typeface="Courier New"/>
              </a:rPr>
              <a:t>rate</a:t>
            </a:r>
            <a:r>
              <a:rPr dirty="0" sz="1050" spc="-25">
                <a:latin typeface="Times New Roman"/>
                <a:cs typeface="Times New Roman"/>
              </a:rPr>
              <a:t>,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35">
                <a:latin typeface="Times New Roman"/>
                <a:cs typeface="Times New Roman"/>
              </a:rPr>
              <a:t>would 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-20">
                <a:latin typeface="Times New Roman"/>
                <a:cs typeface="Times New Roman"/>
              </a:rPr>
              <a:t>affect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payRate </a:t>
            </a:r>
            <a:r>
              <a:rPr dirty="0" sz="1050" spc="-25">
                <a:latin typeface="Times New Roman"/>
                <a:cs typeface="Times New Roman"/>
              </a:rPr>
              <a:t>back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-10">
                <a:latin typeface="Times New Roman"/>
                <a:cs typeface="Times New Roman"/>
              </a:rPr>
              <a:t>function. </a:t>
            </a: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25">
                <a:latin typeface="Times New Roman"/>
                <a:cs typeface="Times New Roman"/>
              </a:rPr>
              <a:t>essence, pass 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45">
                <a:latin typeface="Times New Roman"/>
                <a:cs typeface="Times New Roman"/>
              </a:rPr>
              <a:t>like </a:t>
            </a:r>
            <a:r>
              <a:rPr dirty="0" sz="1050" spc="30">
                <a:latin typeface="Times New Roman"/>
                <a:cs typeface="Times New Roman"/>
              </a:rPr>
              <a:t>making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copy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900" spc="-20">
                <a:latin typeface="Courier New"/>
                <a:cs typeface="Courier New"/>
              </a:rPr>
              <a:t>payRate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15">
                <a:latin typeface="Times New Roman"/>
                <a:cs typeface="Times New Roman"/>
              </a:rPr>
              <a:t>placing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15">
                <a:latin typeface="Times New Roman"/>
                <a:cs typeface="Times New Roman"/>
              </a:rPr>
              <a:t>in  </a:t>
            </a:r>
            <a:r>
              <a:rPr dirty="0" sz="900" spc="-25">
                <a:latin typeface="Courier New"/>
                <a:cs typeface="Courier New"/>
              </a:rPr>
              <a:t>rate</a:t>
            </a:r>
            <a:r>
              <a:rPr dirty="0" sz="1050" spc="-25">
                <a:latin typeface="Times New Roman"/>
                <a:cs typeface="Times New Roman"/>
              </a:rPr>
              <a:t>. </a:t>
            </a:r>
            <a:r>
              <a:rPr dirty="0" sz="1050" spc="20">
                <a:latin typeface="Times New Roman"/>
                <a:cs typeface="Times New Roman"/>
              </a:rPr>
              <a:t>Whatever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0">
                <a:latin typeface="Times New Roman"/>
                <a:cs typeface="Times New Roman"/>
              </a:rPr>
              <a:t>done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30">
                <a:latin typeface="Times New Roman"/>
                <a:cs typeface="Times New Roman"/>
              </a:rPr>
              <a:t>copy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900" spc="-20">
                <a:latin typeface="Courier New"/>
                <a:cs typeface="Courier New"/>
              </a:rPr>
              <a:t>rate </a:t>
            </a:r>
            <a:r>
              <a:rPr dirty="0" sz="1050" spc="-20">
                <a:latin typeface="Times New Roman"/>
                <a:cs typeface="Times New Roman"/>
              </a:rPr>
              <a:t>has </a:t>
            </a:r>
            <a:r>
              <a:rPr dirty="0" sz="1050" spc="10">
                <a:latin typeface="Times New Roman"/>
                <a:cs typeface="Times New Roman"/>
              </a:rPr>
              <a:t>no </a:t>
            </a:r>
            <a:r>
              <a:rPr dirty="0" sz="1050" spc="-15">
                <a:latin typeface="Times New Roman"/>
                <a:cs typeface="Times New Roman"/>
              </a:rPr>
              <a:t>effect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15">
                <a:latin typeface="Times New Roman"/>
                <a:cs typeface="Times New Roman"/>
              </a:rPr>
              <a:t>in  </a:t>
            </a:r>
            <a:r>
              <a:rPr dirty="0" sz="900" spc="-20">
                <a:latin typeface="Courier New"/>
                <a:cs typeface="Courier New"/>
              </a:rPr>
              <a:t>payRate</a:t>
            </a:r>
            <a:r>
              <a:rPr dirty="0" sz="1050" spc="-20">
                <a:latin typeface="Times New Roman"/>
                <a:cs typeface="Times New Roman"/>
              </a:rPr>
              <a:t>. </a:t>
            </a:r>
            <a:r>
              <a:rPr dirty="0" sz="1050" spc="-45">
                <a:latin typeface="Times New Roman"/>
                <a:cs typeface="Times New Roman"/>
              </a:rPr>
              <a:t>Recall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formal </a:t>
            </a:r>
            <a:r>
              <a:rPr dirty="0" sz="1050" spc="30">
                <a:latin typeface="Times New Roman"/>
                <a:cs typeface="Times New Roman"/>
              </a:rPr>
              <a:t>parameter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same name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5">
                <a:latin typeface="Times New Roman"/>
                <a:cs typeface="Times New Roman"/>
              </a:rPr>
              <a:t>its  </a:t>
            </a:r>
            <a:r>
              <a:rPr dirty="0" sz="1050" spc="30">
                <a:latin typeface="Times New Roman"/>
                <a:cs typeface="Times New Roman"/>
              </a:rPr>
              <a:t>corresponding </a:t>
            </a:r>
            <a:r>
              <a:rPr dirty="0" sz="1050" spc="-25">
                <a:latin typeface="Times New Roman"/>
                <a:cs typeface="Times New Roman"/>
              </a:rPr>
              <a:t>actual </a:t>
            </a:r>
            <a:r>
              <a:rPr dirty="0" sz="1050" spc="20">
                <a:latin typeface="Times New Roman"/>
                <a:cs typeface="Times New Roman"/>
              </a:rPr>
              <a:t>parameter; however, </a:t>
            </a:r>
            <a:r>
              <a:rPr dirty="0" sz="1050" spc="-25">
                <a:latin typeface="Times New Roman"/>
                <a:cs typeface="Times New Roman"/>
              </a:rPr>
              <a:t>they </a:t>
            </a:r>
            <a:r>
              <a:rPr dirty="0" sz="1050" spc="-30">
                <a:latin typeface="Times New Roman"/>
                <a:cs typeface="Times New Roman"/>
              </a:rPr>
              <a:t>are </a:t>
            </a:r>
            <a:r>
              <a:rPr dirty="0" sz="1050" spc="-35">
                <a:latin typeface="Times New Roman"/>
                <a:cs typeface="Times New Roman"/>
              </a:rPr>
              <a:t>still </a:t>
            </a:r>
            <a:r>
              <a:rPr dirty="0" sz="1050" spc="-15">
                <a:latin typeface="Times New Roman"/>
                <a:cs typeface="Times New Roman"/>
              </a:rPr>
              <a:t>two </a:t>
            </a:r>
            <a:r>
              <a:rPr dirty="0" sz="1050" spc="10">
                <a:latin typeface="Times New Roman"/>
                <a:cs typeface="Times New Roman"/>
              </a:rPr>
              <a:t>different  </a:t>
            </a:r>
            <a:r>
              <a:rPr dirty="0" sz="1050" spc="20">
                <a:latin typeface="Times New Roman"/>
                <a:cs typeface="Times New Roman"/>
              </a:rPr>
              <a:t>locations </a:t>
            </a:r>
            <a:r>
              <a:rPr dirty="0" sz="1050" spc="-25">
                <a:latin typeface="Times New Roman"/>
                <a:cs typeface="Times New Roman"/>
              </a:rPr>
              <a:t>in</a:t>
            </a:r>
            <a:r>
              <a:rPr dirty="0" sz="1050" spc="21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memory.</a:t>
            </a:r>
            <a:endParaRPr sz="1050">
              <a:latin typeface="Times New Roman"/>
              <a:cs typeface="Times New Roman"/>
            </a:endParaRPr>
          </a:p>
          <a:p>
            <a:pPr marL="193675" marR="8255" indent="228600">
              <a:lnSpc>
                <a:spcPct val="103299"/>
              </a:lnSpc>
              <a:spcBef>
                <a:spcPts val="5"/>
              </a:spcBef>
            </a:pPr>
            <a:r>
              <a:rPr dirty="0" sz="1050">
                <a:latin typeface="Times New Roman"/>
                <a:cs typeface="Times New Roman"/>
              </a:rPr>
              <a:t>How </a:t>
            </a:r>
            <a:r>
              <a:rPr dirty="0" sz="1050" spc="-15">
                <a:latin typeface="Times New Roman"/>
                <a:cs typeface="Times New Roman"/>
              </a:rPr>
              <a:t>does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computer </a:t>
            </a:r>
            <a:r>
              <a:rPr dirty="0" sz="1050" spc="-25">
                <a:latin typeface="Times New Roman"/>
                <a:cs typeface="Times New Roman"/>
              </a:rPr>
              <a:t>know which </a:t>
            </a:r>
            <a:r>
              <a:rPr dirty="0" sz="1050" spc="20">
                <a:latin typeface="Times New Roman"/>
                <a:cs typeface="Times New Roman"/>
              </a:rPr>
              <a:t>location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go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15">
                <a:latin typeface="Times New Roman"/>
                <a:cs typeface="Times New Roman"/>
              </a:rPr>
              <a:t>there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35">
                <a:latin typeface="Times New Roman"/>
                <a:cs typeface="Times New Roman"/>
              </a:rPr>
              <a:t>two  </a:t>
            </a:r>
            <a:r>
              <a:rPr dirty="0" sz="1050" spc="15">
                <a:latin typeface="Times New Roman"/>
                <a:cs typeface="Times New Roman"/>
              </a:rPr>
              <a:t>variables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same </a:t>
            </a:r>
            <a:r>
              <a:rPr dirty="0" sz="1050" spc="-35">
                <a:latin typeface="Times New Roman"/>
                <a:cs typeface="Times New Roman"/>
              </a:rPr>
              <a:t>name?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answer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found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50">
                <a:latin typeface="Times New Roman"/>
                <a:cs typeface="Times New Roman"/>
              </a:rPr>
              <a:t>concept </a:t>
            </a:r>
            <a:r>
              <a:rPr dirty="0" sz="1050" spc="15">
                <a:latin typeface="Times New Roman"/>
                <a:cs typeface="Times New Roman"/>
              </a:rPr>
              <a:t>called  </a:t>
            </a:r>
            <a:r>
              <a:rPr dirty="0" sz="1050" spc="60" b="1">
                <a:latin typeface="Times New Roman"/>
                <a:cs typeface="Times New Roman"/>
              </a:rPr>
              <a:t>scope</a:t>
            </a:r>
            <a:r>
              <a:rPr dirty="0" sz="1050" spc="60">
                <a:latin typeface="Times New Roman"/>
                <a:cs typeface="Times New Roman"/>
              </a:rPr>
              <a:t>. </a:t>
            </a:r>
            <a:r>
              <a:rPr dirty="0" sz="1050" spc="-25">
                <a:latin typeface="Times New Roman"/>
                <a:cs typeface="Times New Roman"/>
              </a:rPr>
              <a:t>Scope </a:t>
            </a:r>
            <a:r>
              <a:rPr dirty="0" sz="1050" spc="-20">
                <a:latin typeface="Times New Roman"/>
                <a:cs typeface="Times New Roman"/>
              </a:rPr>
              <a:t>refers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location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35">
                <a:latin typeface="Times New Roman"/>
                <a:cs typeface="Times New Roman"/>
              </a:rPr>
              <a:t>where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20">
                <a:latin typeface="Times New Roman"/>
                <a:cs typeface="Times New Roman"/>
              </a:rPr>
              <a:t>indentifier </a:t>
            </a:r>
            <a:r>
              <a:rPr dirty="0" sz="1050" spc="-5">
                <a:latin typeface="Times New Roman"/>
                <a:cs typeface="Times New Roman"/>
              </a:rPr>
              <a:t>is  </a:t>
            </a:r>
            <a:r>
              <a:rPr dirty="0" sz="1050" spc="10">
                <a:latin typeface="Times New Roman"/>
                <a:cs typeface="Times New Roman"/>
              </a:rPr>
              <a:t>accessible.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10">
                <a:latin typeface="Times New Roman"/>
                <a:cs typeface="Times New Roman"/>
              </a:rPr>
              <a:t>variables </a:t>
            </a:r>
            <a:r>
              <a:rPr dirty="0" sz="1050" spc="30">
                <a:latin typeface="Times New Roman"/>
                <a:cs typeface="Times New Roman"/>
              </a:rPr>
              <a:t>defined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-5">
                <a:latin typeface="Times New Roman"/>
                <a:cs typeface="Times New Roman"/>
              </a:rPr>
              <a:t>function </a:t>
            </a:r>
            <a:r>
              <a:rPr dirty="0" sz="1050" spc="40">
                <a:latin typeface="Times New Roman"/>
                <a:cs typeface="Times New Roman"/>
              </a:rPr>
              <a:t>become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inactive</a:t>
            </a:r>
            <a:endParaRPr sz="1050">
              <a:latin typeface="Times New Roman"/>
              <a:cs typeface="Times New Roman"/>
            </a:endParaRPr>
          </a:p>
          <a:p>
            <a:pPr marL="193675" marR="202565">
              <a:lnSpc>
                <a:spcPct val="102899"/>
              </a:lnSpc>
            </a:pPr>
            <a:r>
              <a:rPr dirty="0" sz="1050" spc="-20">
                <a:latin typeface="Times New Roman"/>
                <a:cs typeface="Times New Roman"/>
              </a:rPr>
              <a:t>when </a:t>
            </a:r>
            <a:r>
              <a:rPr dirty="0" sz="1050" spc="-5">
                <a:latin typeface="Times New Roman"/>
                <a:cs typeface="Times New Roman"/>
              </a:rPr>
              <a:t>another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called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15">
                <a:latin typeface="Times New Roman"/>
                <a:cs typeface="Times New Roman"/>
              </a:rPr>
              <a:t>reactivated </a:t>
            </a:r>
            <a:r>
              <a:rPr dirty="0" sz="1050" spc="-15">
                <a:latin typeface="Times New Roman"/>
                <a:cs typeface="Times New Roman"/>
              </a:rPr>
              <a:t>when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control  </a:t>
            </a:r>
            <a:r>
              <a:rPr dirty="0" sz="1050" spc="-5">
                <a:latin typeface="Times New Roman"/>
                <a:cs typeface="Times New Roman"/>
              </a:rPr>
              <a:t>returns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900" spc="-25">
                <a:latin typeface="Courier New"/>
                <a:cs typeface="Courier New"/>
              </a:rPr>
              <a:t>main</a:t>
            </a:r>
            <a:r>
              <a:rPr dirty="0" sz="1050" spc="-25">
                <a:latin typeface="Times New Roman"/>
                <a:cs typeface="Times New Roman"/>
              </a:rPr>
              <a:t>. </a:t>
            </a:r>
            <a:r>
              <a:rPr dirty="0" sz="1050" spc="-75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same </a:t>
            </a:r>
            <a:r>
              <a:rPr dirty="0" sz="1050" spc="-15">
                <a:latin typeface="Times New Roman"/>
                <a:cs typeface="Times New Roman"/>
              </a:rPr>
              <a:t>token,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-20">
                <a:latin typeface="Times New Roman"/>
                <a:cs typeface="Times New Roman"/>
              </a:rPr>
              <a:t>formal </a:t>
            </a:r>
            <a:r>
              <a:rPr dirty="0" sz="1050" spc="30">
                <a:latin typeface="Times New Roman"/>
                <a:cs typeface="Times New Roman"/>
              </a:rPr>
              <a:t>parameters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15">
                <a:latin typeface="Times New Roman"/>
                <a:cs typeface="Times New Roman"/>
              </a:rPr>
              <a:t>variables  </a:t>
            </a:r>
            <a:r>
              <a:rPr dirty="0" sz="1050" spc="25">
                <a:latin typeface="Times New Roman"/>
                <a:cs typeface="Times New Roman"/>
              </a:rPr>
              <a:t>defined </a:t>
            </a:r>
            <a:r>
              <a:rPr dirty="0" sz="1050" spc="-25">
                <a:latin typeface="Times New Roman"/>
                <a:cs typeface="Times New Roman"/>
              </a:rPr>
              <a:t>inside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30">
                <a:latin typeface="Times New Roman"/>
                <a:cs typeface="Times New Roman"/>
              </a:rPr>
              <a:t>are active </a:t>
            </a:r>
            <a:r>
              <a:rPr dirty="0" sz="1050" spc="-35">
                <a:latin typeface="Times New Roman"/>
                <a:cs typeface="Times New Roman"/>
              </a:rPr>
              <a:t>only </a:t>
            </a:r>
            <a:r>
              <a:rPr dirty="0" sz="1050" spc="-20">
                <a:latin typeface="Times New Roman"/>
                <a:cs typeface="Times New Roman"/>
              </a:rPr>
              <a:t>during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time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function</a:t>
            </a:r>
            <a:r>
              <a:rPr dirty="0" sz="1050" spc="135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is</a:t>
            </a:r>
            <a:endParaRPr sz="1050">
              <a:latin typeface="Times New Roman"/>
              <a:cs typeface="Times New Roman"/>
            </a:endParaRPr>
          </a:p>
          <a:p>
            <a:pPr marL="193675" marR="12700">
              <a:lnSpc>
                <a:spcPct val="102899"/>
              </a:lnSpc>
              <a:spcBef>
                <a:spcPts val="10"/>
              </a:spcBef>
            </a:pPr>
            <a:r>
              <a:rPr dirty="0" sz="1050" spc="25">
                <a:latin typeface="Times New Roman"/>
                <a:cs typeface="Times New Roman"/>
              </a:rPr>
              <a:t>executing.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25">
                <a:latin typeface="Times New Roman"/>
                <a:cs typeface="Times New Roman"/>
              </a:rPr>
              <a:t>means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-30">
                <a:latin typeface="Times New Roman"/>
                <a:cs typeface="Times New Roman"/>
              </a:rPr>
              <a:t>actual </a:t>
            </a:r>
            <a:r>
              <a:rPr dirty="0" sz="1050" spc="30">
                <a:latin typeface="Times New Roman"/>
                <a:cs typeface="Times New Roman"/>
              </a:rPr>
              <a:t>parameter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20">
                <a:latin typeface="Times New Roman"/>
                <a:cs typeface="Times New Roman"/>
              </a:rPr>
              <a:t>its </a:t>
            </a:r>
            <a:r>
              <a:rPr dirty="0" sz="1050" spc="30">
                <a:latin typeface="Times New Roman"/>
                <a:cs typeface="Times New Roman"/>
              </a:rPr>
              <a:t>correspond-  </a:t>
            </a:r>
            <a:r>
              <a:rPr dirty="0" sz="1050" spc="-30">
                <a:latin typeface="Times New Roman"/>
                <a:cs typeface="Times New Roman"/>
              </a:rPr>
              <a:t>ing </a:t>
            </a:r>
            <a:r>
              <a:rPr dirty="0" sz="1050" spc="-15">
                <a:latin typeface="Times New Roman"/>
                <a:cs typeface="Times New Roman"/>
              </a:rPr>
              <a:t>formal </a:t>
            </a:r>
            <a:r>
              <a:rPr dirty="0" sz="1050" spc="30">
                <a:latin typeface="Times New Roman"/>
                <a:cs typeface="Times New Roman"/>
              </a:rPr>
              <a:t>parameter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15">
                <a:latin typeface="Times New Roman"/>
                <a:cs typeface="Times New Roman"/>
              </a:rPr>
              <a:t>never </a:t>
            </a:r>
            <a:r>
              <a:rPr dirty="0" sz="1050" spc="-30">
                <a:latin typeface="Times New Roman"/>
                <a:cs typeface="Times New Roman"/>
              </a:rPr>
              <a:t>active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same </a:t>
            </a:r>
            <a:r>
              <a:rPr dirty="0" sz="1050" spc="-25">
                <a:latin typeface="Times New Roman"/>
                <a:cs typeface="Times New Roman"/>
              </a:rPr>
              <a:t>time. </a:t>
            </a:r>
            <a:r>
              <a:rPr dirty="0" sz="1050" spc="-5">
                <a:latin typeface="Times New Roman"/>
                <a:cs typeface="Times New Roman"/>
              </a:rPr>
              <a:t>Thus </a:t>
            </a:r>
            <a:r>
              <a:rPr dirty="0" sz="1050" spc="-10">
                <a:latin typeface="Times New Roman"/>
                <a:cs typeface="Times New Roman"/>
              </a:rPr>
              <a:t>there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50">
                <a:latin typeface="Times New Roman"/>
                <a:cs typeface="Times New Roman"/>
              </a:rPr>
              <a:t>no  </a:t>
            </a:r>
            <a:r>
              <a:rPr dirty="0" sz="1050" spc="30">
                <a:latin typeface="Times New Roman"/>
                <a:cs typeface="Times New Roman"/>
              </a:rPr>
              <a:t>confusion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which memory </a:t>
            </a:r>
            <a:r>
              <a:rPr dirty="0" sz="1050" spc="20">
                <a:latin typeface="Times New Roman"/>
                <a:cs typeface="Times New Roman"/>
              </a:rPr>
              <a:t>location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20">
                <a:latin typeface="Times New Roman"/>
                <a:cs typeface="Times New Roman"/>
              </a:rPr>
              <a:t>access </a:t>
            </a:r>
            <a:r>
              <a:rPr dirty="0" sz="1050" spc="-25">
                <a:latin typeface="Times New Roman"/>
                <a:cs typeface="Times New Roman"/>
              </a:rPr>
              <a:t>even </a:t>
            </a:r>
            <a:r>
              <a:rPr dirty="0" sz="1050" spc="-35">
                <a:latin typeface="Times New Roman"/>
                <a:cs typeface="Times New Roman"/>
              </a:rPr>
              <a:t>if</a:t>
            </a:r>
            <a:r>
              <a:rPr dirty="0" sz="1050" spc="114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corresponding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878395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 h="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21704" y="1093977"/>
            <a:ext cx="147129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 spc="10">
                <a:latin typeface="Times New Roman"/>
                <a:cs typeface="Times New Roman"/>
              </a:rPr>
              <a:t>Reading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81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8335" y="1430781"/>
            <a:ext cx="4502150" cy="5937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241300" marR="5080">
              <a:lnSpc>
                <a:spcPct val="102899"/>
              </a:lnSpc>
              <a:spcBef>
                <a:spcPts val="70"/>
              </a:spcBef>
            </a:pPr>
            <a:r>
              <a:rPr dirty="0" sz="1050" spc="30">
                <a:latin typeface="Times New Roman"/>
                <a:cs typeface="Times New Roman"/>
              </a:rPr>
              <a:t>parameters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same </a:t>
            </a:r>
            <a:r>
              <a:rPr dirty="0" sz="1050" spc="-25">
                <a:latin typeface="Times New Roman"/>
                <a:cs typeface="Times New Roman"/>
              </a:rPr>
              <a:t>name. </a:t>
            </a:r>
            <a:r>
              <a:rPr dirty="0" sz="1050" spc="-20">
                <a:latin typeface="Times New Roman"/>
                <a:cs typeface="Times New Roman"/>
              </a:rPr>
              <a:t>More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20">
                <a:latin typeface="Times New Roman"/>
                <a:cs typeface="Times New Roman"/>
              </a:rPr>
              <a:t>scope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40">
                <a:latin typeface="Times New Roman"/>
                <a:cs typeface="Times New Roman"/>
              </a:rPr>
              <a:t>presented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1050" spc="-15">
                <a:latin typeface="Times New Roman"/>
                <a:cs typeface="Times New Roman"/>
              </a:rPr>
              <a:t>next </a:t>
            </a:r>
            <a:r>
              <a:rPr dirty="0" sz="1050" spc="-20">
                <a:latin typeface="Times New Roman"/>
                <a:cs typeface="Times New Roman"/>
              </a:rPr>
              <a:t>lesson</a:t>
            </a:r>
            <a:r>
              <a:rPr dirty="0" sz="1050" spc="114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set.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-10">
                <a:latin typeface="Times New Roman"/>
                <a:cs typeface="Times New Roman"/>
              </a:rPr>
              <a:t>important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35">
                <a:latin typeface="Times New Roman"/>
                <a:cs typeface="Times New Roman"/>
              </a:rPr>
              <a:t>compare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prototype </a:t>
            </a:r>
            <a:r>
              <a:rPr dirty="0" sz="1050" spc="-20">
                <a:latin typeface="Times New Roman"/>
                <a:cs typeface="Times New Roman"/>
              </a:rPr>
              <a:t>with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-3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heading.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8354" y="2052731"/>
            <a:ext cx="2053589" cy="37147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050" spc="35" b="1">
                <a:latin typeface="Times New Roman"/>
                <a:cs typeface="Times New Roman"/>
              </a:rPr>
              <a:t>Prototype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900" spc="5" b="1">
                <a:latin typeface="Courier New"/>
                <a:cs typeface="Courier New"/>
              </a:rPr>
              <a:t>void calPaycheck(float,</a:t>
            </a:r>
            <a:r>
              <a:rPr dirty="0" sz="900" spc="1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int);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3296" y="2052731"/>
            <a:ext cx="2705100" cy="37147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050" spc="55" b="1">
                <a:latin typeface="Times New Roman"/>
                <a:cs typeface="Times New Roman"/>
              </a:rPr>
              <a:t>Function</a:t>
            </a:r>
            <a:r>
              <a:rPr dirty="0" sz="1050" spc="-60" b="1">
                <a:latin typeface="Times New Roman"/>
                <a:cs typeface="Times New Roman"/>
              </a:rPr>
              <a:t> </a:t>
            </a:r>
            <a:r>
              <a:rPr dirty="0" sz="1050" spc="55" b="1">
                <a:latin typeface="Times New Roman"/>
                <a:cs typeface="Times New Roman"/>
              </a:rPr>
              <a:t>heading</a:t>
            </a:r>
            <a:endParaRPr sz="105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175"/>
              </a:spcBef>
            </a:pPr>
            <a:r>
              <a:rPr dirty="0" sz="900" spc="5" b="1">
                <a:latin typeface="Courier New"/>
                <a:cs typeface="Courier New"/>
              </a:rPr>
              <a:t>void calPaycheck(float rate, </a:t>
            </a:r>
            <a:r>
              <a:rPr dirty="0" sz="900" b="1">
                <a:latin typeface="Courier New"/>
                <a:cs typeface="Courier New"/>
              </a:rPr>
              <a:t>int</a:t>
            </a:r>
            <a:r>
              <a:rPr dirty="0" sz="900" spc="6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time)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2443633"/>
            <a:ext cx="6237605" cy="75184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40230" indent="-17970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840864" algn="l"/>
              </a:tabLst>
            </a:pPr>
            <a:r>
              <a:rPr dirty="0" sz="1050" spc="-5">
                <a:latin typeface="Times New Roman"/>
                <a:cs typeface="Times New Roman"/>
              </a:rPr>
              <a:t>The  </a:t>
            </a:r>
            <a:r>
              <a:rPr dirty="0" sz="1050" spc="35">
                <a:latin typeface="Times New Roman"/>
                <a:cs typeface="Times New Roman"/>
              </a:rPr>
              <a:t>prototype </a:t>
            </a:r>
            <a:r>
              <a:rPr dirty="0" sz="1050" spc="-20">
                <a:latin typeface="Times New Roman"/>
                <a:cs typeface="Times New Roman"/>
              </a:rPr>
              <a:t>has  </a:t>
            </a:r>
            <a:r>
              <a:rPr dirty="0" sz="1050" spc="-40">
                <a:latin typeface="Times New Roman"/>
                <a:cs typeface="Times New Roman"/>
              </a:rPr>
              <a:t>a  </a:t>
            </a:r>
            <a:r>
              <a:rPr dirty="0" sz="1050" spc="25">
                <a:latin typeface="Times New Roman"/>
                <a:cs typeface="Times New Roman"/>
              </a:rPr>
              <a:t>semicolon </a:t>
            </a:r>
            <a:r>
              <a:rPr dirty="0" sz="1050" spc="-15">
                <a:latin typeface="Times New Roman"/>
                <a:cs typeface="Times New Roman"/>
              </a:rPr>
              <a:t>at</a:t>
            </a:r>
            <a:r>
              <a:rPr dirty="0" sz="1050" spc="229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the  </a:t>
            </a:r>
            <a:r>
              <a:rPr dirty="0" sz="1050" spc="-10">
                <a:latin typeface="Times New Roman"/>
                <a:cs typeface="Times New Roman"/>
              </a:rPr>
              <a:t>end  </a:t>
            </a:r>
            <a:r>
              <a:rPr dirty="0" sz="1050" spc="-15">
                <a:latin typeface="Times New Roman"/>
                <a:cs typeface="Times New Roman"/>
              </a:rPr>
              <a:t>and  </a:t>
            </a:r>
            <a:r>
              <a:rPr dirty="0" sz="1050" spc="-5">
                <a:latin typeface="Times New Roman"/>
                <a:cs typeface="Times New Roman"/>
              </a:rPr>
              <a:t>the  </a:t>
            </a:r>
            <a:r>
              <a:rPr dirty="0" sz="1050" spc="30">
                <a:latin typeface="Times New Roman"/>
                <a:cs typeface="Times New Roman"/>
              </a:rPr>
              <a:t>heading </a:t>
            </a:r>
            <a:r>
              <a:rPr dirty="0" sz="1050" spc="-10">
                <a:latin typeface="Times New Roman"/>
                <a:cs typeface="Times New Roman"/>
              </a:rPr>
              <a:t>does</a:t>
            </a:r>
            <a:r>
              <a:rPr dirty="0" sz="1050" spc="12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not.</a:t>
            </a:r>
            <a:endParaRPr sz="1050">
              <a:latin typeface="Times New Roman"/>
              <a:cs typeface="Times New Roman"/>
            </a:endParaRPr>
          </a:p>
          <a:p>
            <a:pPr marL="1841500" marR="57150" indent="-180975">
              <a:lnSpc>
                <a:spcPct val="102899"/>
              </a:lnSpc>
              <a:spcBef>
                <a:spcPts val="300"/>
              </a:spcBef>
              <a:buAutoNum type="arabicPeriod"/>
              <a:tabLst>
                <a:tab pos="1840864" algn="l"/>
              </a:tabLst>
            </a:pP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prototype </a:t>
            </a:r>
            <a:r>
              <a:rPr dirty="0" sz="1050" spc="-35">
                <a:latin typeface="Times New Roman"/>
                <a:cs typeface="Times New Roman"/>
              </a:rPr>
              <a:t>lists </a:t>
            </a:r>
            <a:r>
              <a:rPr dirty="0" sz="1050" spc="-40">
                <a:latin typeface="Times New Roman"/>
                <a:cs typeface="Times New Roman"/>
              </a:rPr>
              <a:t>only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data </a:t>
            </a:r>
            <a:r>
              <a:rPr dirty="0" sz="1050" spc="-30">
                <a:latin typeface="Times New Roman"/>
                <a:cs typeface="Times New Roman"/>
              </a:rPr>
              <a:t>type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parameters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>
                <a:latin typeface="Times New Roman"/>
                <a:cs typeface="Times New Roman"/>
              </a:rPr>
              <a:t>not </a:t>
            </a:r>
            <a:r>
              <a:rPr dirty="0" sz="1050" spc="-15">
                <a:latin typeface="Times New Roman"/>
                <a:cs typeface="Times New Roman"/>
              </a:rPr>
              <a:t>their </a:t>
            </a:r>
            <a:r>
              <a:rPr dirty="0" sz="1050" spc="35">
                <a:latin typeface="Times New Roman"/>
                <a:cs typeface="Times New Roman"/>
              </a:rPr>
              <a:t>name.  </a:t>
            </a:r>
            <a:r>
              <a:rPr dirty="0" sz="1050" spc="15">
                <a:latin typeface="Times New Roman"/>
                <a:cs typeface="Times New Roman"/>
              </a:rPr>
              <a:t>However,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prototype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35">
                <a:latin typeface="Times New Roman"/>
                <a:cs typeface="Times New Roman"/>
              </a:rPr>
              <a:t>list </a:t>
            </a:r>
            <a:r>
              <a:rPr dirty="0" sz="1050" spc="5">
                <a:latin typeface="Times New Roman"/>
                <a:cs typeface="Times New Roman"/>
              </a:rPr>
              <a:t>both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10">
                <a:latin typeface="Times New Roman"/>
                <a:cs typeface="Times New Roman"/>
              </a:rPr>
              <a:t>thus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5">
                <a:latin typeface="Times New Roman"/>
                <a:cs typeface="Times New Roman"/>
              </a:rPr>
              <a:t>exactly </a:t>
            </a:r>
            <a:r>
              <a:rPr dirty="0" sz="1050" spc="-50">
                <a:latin typeface="Times New Roman"/>
                <a:cs typeface="Times New Roman"/>
              </a:rPr>
              <a:t>like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heading  </a:t>
            </a:r>
            <a:r>
              <a:rPr dirty="0" sz="1050" spc="35">
                <a:latin typeface="Times New Roman"/>
                <a:cs typeface="Times New Roman"/>
              </a:rPr>
              <a:t>except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semicolon. </a:t>
            </a:r>
            <a:r>
              <a:rPr dirty="0" sz="1050" spc="-35">
                <a:latin typeface="Times New Roman"/>
                <a:cs typeface="Times New Roman"/>
              </a:rPr>
              <a:t>Some </a:t>
            </a:r>
            <a:r>
              <a:rPr dirty="0" sz="1050" spc="-15">
                <a:latin typeface="Times New Roman"/>
                <a:cs typeface="Times New Roman"/>
              </a:rPr>
              <a:t>instructors </a:t>
            </a:r>
            <a:r>
              <a:rPr dirty="0" sz="1050" spc="-35">
                <a:latin typeface="Times New Roman"/>
                <a:cs typeface="Times New Roman"/>
              </a:rPr>
              <a:t>tell </a:t>
            </a:r>
            <a:r>
              <a:rPr dirty="0" sz="1050" spc="-15">
                <a:latin typeface="Times New Roman"/>
                <a:cs typeface="Times New Roman"/>
              </a:rPr>
              <a:t>students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30">
                <a:latin typeface="Times New Roman"/>
                <a:cs typeface="Times New Roman"/>
              </a:rPr>
              <a:t>copy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proto-  </a:t>
            </a:r>
            <a:r>
              <a:rPr dirty="0" sz="1050" spc="-30">
                <a:latin typeface="Times New Roman"/>
                <a:cs typeface="Times New Roman"/>
              </a:rPr>
              <a:t>type </a:t>
            </a:r>
            <a:r>
              <a:rPr dirty="0" sz="1050" spc="-20">
                <a:latin typeface="Times New Roman"/>
                <a:cs typeface="Times New Roman"/>
              </a:rPr>
              <a:t>without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semicolon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20">
                <a:latin typeface="Times New Roman"/>
                <a:cs typeface="Times New Roman"/>
              </a:rPr>
              <a:t>paste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form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function</a:t>
            </a:r>
            <a:r>
              <a:rPr dirty="0" sz="1050" spc="12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heading.</a:t>
            </a:r>
            <a:endParaRPr sz="10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645"/>
              </a:spcBef>
            </a:pPr>
            <a:r>
              <a:rPr dirty="0" sz="1050" spc="-20">
                <a:latin typeface="Times New Roman"/>
                <a:cs typeface="Times New Roman"/>
              </a:rPr>
              <a:t>Let us </a:t>
            </a:r>
            <a:r>
              <a:rPr dirty="0" sz="1050" spc="-15">
                <a:latin typeface="Times New Roman"/>
                <a:cs typeface="Times New Roman"/>
              </a:rPr>
              <a:t>look </a:t>
            </a:r>
            <a:r>
              <a:rPr dirty="0" sz="1050" spc="-20">
                <a:latin typeface="Times New Roman"/>
                <a:cs typeface="Times New Roman"/>
              </a:rPr>
              <a:t>at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-10">
                <a:latin typeface="Times New Roman"/>
                <a:cs typeface="Times New Roman"/>
              </a:rPr>
              <a:t>three </a:t>
            </a:r>
            <a:r>
              <a:rPr dirty="0" sz="1050" spc="20">
                <a:latin typeface="Times New Roman"/>
                <a:cs typeface="Times New Roman"/>
              </a:rPr>
              <a:t>parts—prototype,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-10">
                <a:latin typeface="Times New Roman"/>
                <a:cs typeface="Times New Roman"/>
              </a:rPr>
              <a:t>and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heading:</a:t>
            </a:r>
            <a:endParaRPr sz="1050">
              <a:latin typeface="Times New Roman"/>
              <a:cs typeface="Times New Roman"/>
            </a:endParaRPr>
          </a:p>
          <a:p>
            <a:pPr marL="1841500" marR="473709" indent="-180975">
              <a:lnSpc>
                <a:spcPct val="102899"/>
              </a:lnSpc>
              <a:spcBef>
                <a:spcPts val="605"/>
              </a:spcBef>
              <a:buAutoNum type="arabicPeriod"/>
              <a:tabLst>
                <a:tab pos="1840864" algn="l"/>
              </a:tabLst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heading </a:t>
            </a:r>
            <a:r>
              <a:rPr dirty="0" sz="1050" spc="-40">
                <a:latin typeface="Times New Roman"/>
                <a:cs typeface="Times New Roman"/>
              </a:rPr>
              <a:t>MUST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10">
                <a:latin typeface="Times New Roman"/>
                <a:cs typeface="Times New Roman"/>
              </a:rPr>
              <a:t>both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30">
                <a:latin typeface="Times New Roman"/>
                <a:cs typeface="Times New Roman"/>
              </a:rPr>
              <a:t>type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25">
                <a:latin typeface="Times New Roman"/>
                <a:cs typeface="Times New Roman"/>
              </a:rPr>
              <a:t>name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-25">
                <a:latin typeface="Times New Roman"/>
                <a:cs typeface="Times New Roman"/>
              </a:rPr>
              <a:t>its </a:t>
            </a:r>
            <a:r>
              <a:rPr dirty="0" sz="1050" spc="50" b="1">
                <a:latin typeface="Times New Roman"/>
                <a:cs typeface="Times New Roman"/>
              </a:rPr>
              <a:t>formal  </a:t>
            </a:r>
            <a:r>
              <a:rPr dirty="0" sz="1050" spc="40" b="1">
                <a:latin typeface="Times New Roman"/>
                <a:cs typeface="Times New Roman"/>
              </a:rPr>
              <a:t>parameters</a:t>
            </a:r>
            <a:r>
              <a:rPr dirty="0" sz="1050" spc="4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1840864" algn="l"/>
              </a:tabLst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prototype </a:t>
            </a:r>
            <a:r>
              <a:rPr dirty="0" sz="1050" spc="-5">
                <a:latin typeface="Times New Roman"/>
                <a:cs typeface="Times New Roman"/>
              </a:rPr>
              <a:t>must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25">
                <a:latin typeface="Times New Roman"/>
                <a:cs typeface="Times New Roman"/>
              </a:rPr>
              <a:t>type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name </a:t>
            </a:r>
            <a:r>
              <a:rPr dirty="0" sz="1050" spc="-5">
                <a:latin typeface="Times New Roman"/>
                <a:cs typeface="Times New Roman"/>
              </a:rPr>
              <a:t>for</a:t>
            </a:r>
            <a:r>
              <a:rPr dirty="0" sz="1050" spc="90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its</a:t>
            </a:r>
            <a:endParaRPr sz="1050">
              <a:latin typeface="Times New Roman"/>
              <a:cs typeface="Times New Roman"/>
            </a:endParaRPr>
          </a:p>
          <a:p>
            <a:pPr marL="1849120">
              <a:lnSpc>
                <a:spcPct val="100000"/>
              </a:lnSpc>
              <a:spcBef>
                <a:spcPts val="35"/>
              </a:spcBef>
            </a:pPr>
            <a:r>
              <a:rPr dirty="0" sz="1050" spc="45" b="1">
                <a:latin typeface="Times New Roman"/>
                <a:cs typeface="Times New Roman"/>
              </a:rPr>
              <a:t>formal </a:t>
            </a:r>
            <a:r>
              <a:rPr dirty="0" sz="1050" spc="40" b="1">
                <a:latin typeface="Times New Roman"/>
                <a:cs typeface="Times New Roman"/>
              </a:rPr>
              <a:t>parameters</a:t>
            </a:r>
            <a:r>
              <a:rPr dirty="0" sz="1050" spc="4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40"/>
              </a:spcBef>
              <a:buAutoNum type="arabicPeriod" startAt="3"/>
              <a:tabLst>
                <a:tab pos="1840864" algn="l"/>
              </a:tabLst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-40">
                <a:latin typeface="Times New Roman"/>
                <a:cs typeface="Times New Roman"/>
              </a:rPr>
              <a:t>MUST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name </a:t>
            </a:r>
            <a:r>
              <a:rPr dirty="0" sz="1050">
                <a:latin typeface="Times New Roman"/>
                <a:cs typeface="Times New Roman"/>
              </a:rPr>
              <a:t>but </a:t>
            </a:r>
            <a:r>
              <a:rPr dirty="0" sz="1050" spc="-40">
                <a:latin typeface="Times New Roman"/>
                <a:cs typeface="Times New Roman"/>
              </a:rPr>
              <a:t>MUST </a:t>
            </a:r>
            <a:r>
              <a:rPr dirty="0" sz="1050" spc="35">
                <a:latin typeface="Times New Roman"/>
                <a:cs typeface="Times New Roman"/>
              </a:rPr>
              <a:t>NOT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25">
                <a:latin typeface="Times New Roman"/>
                <a:cs typeface="Times New Roman"/>
              </a:rPr>
              <a:t>type </a:t>
            </a:r>
            <a:r>
              <a:rPr dirty="0" sz="1050" spc="-5">
                <a:latin typeface="Times New Roman"/>
                <a:cs typeface="Times New Roman"/>
              </a:rPr>
              <a:t>for</a:t>
            </a:r>
            <a:r>
              <a:rPr dirty="0" sz="1050" spc="7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its</a:t>
            </a:r>
            <a:endParaRPr sz="1050">
              <a:latin typeface="Times New Roman"/>
              <a:cs typeface="Times New Roman"/>
            </a:endParaRPr>
          </a:p>
          <a:p>
            <a:pPr marL="1849120">
              <a:lnSpc>
                <a:spcPct val="100000"/>
              </a:lnSpc>
              <a:spcBef>
                <a:spcPts val="35"/>
              </a:spcBef>
            </a:pPr>
            <a:r>
              <a:rPr dirty="0" sz="1050" spc="-15" b="1">
                <a:latin typeface="Times New Roman"/>
                <a:cs typeface="Times New Roman"/>
              </a:rPr>
              <a:t>actual</a:t>
            </a:r>
            <a:r>
              <a:rPr dirty="0" sz="1050" spc="25" b="1">
                <a:latin typeface="Times New Roman"/>
                <a:cs typeface="Times New Roman"/>
              </a:rPr>
              <a:t> </a:t>
            </a:r>
            <a:r>
              <a:rPr dirty="0" sz="1050" spc="40" b="1">
                <a:latin typeface="Times New Roman"/>
                <a:cs typeface="Times New Roman"/>
              </a:rPr>
              <a:t>parameters</a:t>
            </a:r>
            <a:r>
              <a:rPr dirty="0" sz="1050" spc="4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200" spc="-140">
                <a:latin typeface="Arial"/>
                <a:cs typeface="Arial"/>
              </a:rPr>
              <a:t>Pass </a:t>
            </a:r>
            <a:r>
              <a:rPr dirty="0" sz="1200" spc="-155">
                <a:latin typeface="Arial"/>
                <a:cs typeface="Arial"/>
              </a:rPr>
              <a:t>by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200" spc="-100">
                <a:latin typeface="Arial"/>
                <a:cs typeface="Arial"/>
              </a:rPr>
              <a:t>Reference</a:t>
            </a:r>
            <a:endParaRPr sz="1200">
              <a:latin typeface="Arial"/>
              <a:cs typeface="Arial"/>
            </a:endParaRPr>
          </a:p>
          <a:p>
            <a:pPr algn="just" marL="1612900" marR="5080">
              <a:lnSpc>
                <a:spcPct val="103099"/>
              </a:lnSpc>
              <a:spcBef>
                <a:spcPts val="580"/>
              </a:spcBef>
            </a:pPr>
            <a:r>
              <a:rPr dirty="0" sz="1050" spc="30">
                <a:latin typeface="Times New Roman"/>
                <a:cs typeface="Times New Roman"/>
              </a:rPr>
              <a:t>Suppose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want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calPaycheck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35">
                <a:latin typeface="Times New Roman"/>
                <a:cs typeface="Times New Roman"/>
              </a:rPr>
              <a:t>only </a:t>
            </a:r>
            <a:r>
              <a:rPr dirty="0" sz="1050" spc="40">
                <a:latin typeface="Times New Roman"/>
                <a:cs typeface="Times New Roman"/>
              </a:rPr>
              <a:t>compute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gross </a:t>
            </a:r>
            <a:r>
              <a:rPr dirty="0" sz="1050" spc="-45">
                <a:latin typeface="Times New Roman"/>
                <a:cs typeface="Times New Roman"/>
              </a:rPr>
              <a:t>pay </a:t>
            </a:r>
            <a:r>
              <a:rPr dirty="0" sz="1050" spc="45">
                <a:latin typeface="Times New Roman"/>
                <a:cs typeface="Times New Roman"/>
              </a:rPr>
              <a:t>and 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25">
                <a:latin typeface="Times New Roman"/>
                <a:cs typeface="Times New Roman"/>
              </a:rPr>
              <a:t>pass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25">
                <a:latin typeface="Times New Roman"/>
                <a:cs typeface="Times New Roman"/>
              </a:rPr>
              <a:t>back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calling </a:t>
            </a:r>
            <a:r>
              <a:rPr dirty="0" sz="1050" spc="-5">
                <a:latin typeface="Times New Roman"/>
                <a:cs typeface="Times New Roman"/>
              </a:rPr>
              <a:t>function </a:t>
            </a:r>
            <a:r>
              <a:rPr dirty="0" sz="1050" spc="-10">
                <a:latin typeface="Times New Roman"/>
                <a:cs typeface="Times New Roman"/>
              </a:rPr>
              <a:t>rather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-20">
                <a:latin typeface="Times New Roman"/>
                <a:cs typeface="Times New Roman"/>
              </a:rPr>
              <a:t>printing </a:t>
            </a:r>
            <a:r>
              <a:rPr dirty="0" sz="1050" spc="-25">
                <a:latin typeface="Times New Roman"/>
                <a:cs typeface="Times New Roman"/>
              </a:rPr>
              <a:t>it. </a:t>
            </a:r>
            <a:r>
              <a:rPr dirty="0" sz="1050" spc="-100">
                <a:latin typeface="Times New Roman"/>
                <a:cs typeface="Times New Roman"/>
              </a:rPr>
              <a:t>We </a:t>
            </a:r>
            <a:r>
              <a:rPr dirty="0" sz="1050" spc="45">
                <a:latin typeface="Times New Roman"/>
                <a:cs typeface="Times New Roman"/>
              </a:rPr>
              <a:t>need  </a:t>
            </a:r>
            <a:r>
              <a:rPr dirty="0" sz="1050" spc="-5">
                <a:latin typeface="Times New Roman"/>
                <a:cs typeface="Times New Roman"/>
              </a:rPr>
              <a:t>another </a:t>
            </a:r>
            <a:r>
              <a:rPr dirty="0" sz="1050" spc="20">
                <a:latin typeface="Times New Roman"/>
                <a:cs typeface="Times New Roman"/>
              </a:rPr>
              <a:t>parameter,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get </a:t>
            </a:r>
            <a:r>
              <a:rPr dirty="0" sz="1050" spc="20">
                <a:latin typeface="Times New Roman"/>
                <a:cs typeface="Times New Roman"/>
              </a:rPr>
              <a:t>information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>
                <a:latin typeface="Times New Roman"/>
                <a:cs typeface="Times New Roman"/>
              </a:rPr>
              <a:t>but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45">
                <a:latin typeface="Times New Roman"/>
                <a:cs typeface="Times New Roman"/>
              </a:rPr>
              <a:t>give </a:t>
            </a:r>
            <a:r>
              <a:rPr dirty="0" sz="1050" spc="15">
                <a:latin typeface="Times New Roman"/>
                <a:cs typeface="Times New Roman"/>
              </a:rPr>
              <a:t>information  </a:t>
            </a:r>
            <a:r>
              <a:rPr dirty="0" sz="1050" spc="-25">
                <a:latin typeface="Times New Roman"/>
                <a:cs typeface="Times New Roman"/>
              </a:rPr>
              <a:t>back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call.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15">
                <a:latin typeface="Times New Roman"/>
                <a:cs typeface="Times New Roman"/>
              </a:rPr>
              <a:t>particular </a:t>
            </a:r>
            <a:r>
              <a:rPr dirty="0" sz="1050" spc="25">
                <a:latin typeface="Times New Roman"/>
                <a:cs typeface="Times New Roman"/>
              </a:rPr>
              <a:t>parameter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5" b="1">
                <a:latin typeface="Times New Roman"/>
                <a:cs typeface="Times New Roman"/>
              </a:rPr>
              <a:t>passed</a:t>
            </a:r>
            <a:r>
              <a:rPr dirty="0" sz="1050" spc="270" b="1">
                <a:latin typeface="Times New Roman"/>
                <a:cs typeface="Times New Roman"/>
              </a:rPr>
              <a:t> </a:t>
            </a:r>
            <a:r>
              <a:rPr dirty="0" sz="1050" spc="-20" b="1">
                <a:latin typeface="Times New Roman"/>
                <a:cs typeface="Times New Roman"/>
              </a:rPr>
              <a:t>by </a:t>
            </a:r>
            <a:r>
              <a:rPr dirty="0" sz="1050" spc="-15" b="1">
                <a:latin typeface="Times New Roman"/>
                <a:cs typeface="Times New Roman"/>
              </a:rPr>
              <a:t>value </a:t>
            </a:r>
            <a:r>
              <a:rPr dirty="0" sz="1050" spc="20">
                <a:latin typeface="Times New Roman"/>
                <a:cs typeface="Times New Roman"/>
              </a:rPr>
              <a:t>since  </a:t>
            </a:r>
            <a:r>
              <a:rPr dirty="0" sz="1050" spc="-40">
                <a:latin typeface="Times New Roman"/>
                <a:cs typeface="Times New Roman"/>
              </a:rPr>
              <a:t>any </a:t>
            </a:r>
            <a:r>
              <a:rPr dirty="0" sz="1050" spc="30">
                <a:latin typeface="Times New Roman"/>
                <a:cs typeface="Times New Roman"/>
              </a:rPr>
              <a:t>change </a:t>
            </a:r>
            <a:r>
              <a:rPr dirty="0" sz="1050" spc="-25">
                <a:latin typeface="Times New Roman"/>
                <a:cs typeface="Times New Roman"/>
              </a:rPr>
              <a:t>made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function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 i="1">
                <a:latin typeface="Times New Roman"/>
                <a:cs typeface="Times New Roman"/>
              </a:rPr>
              <a:t>pass </a:t>
            </a:r>
            <a:r>
              <a:rPr dirty="0" sz="1050" spc="20" i="1">
                <a:latin typeface="Times New Roman"/>
                <a:cs typeface="Times New Roman"/>
              </a:rPr>
              <a:t>by </a:t>
            </a:r>
            <a:r>
              <a:rPr dirty="0" sz="1050" spc="5" i="1">
                <a:latin typeface="Times New Roman"/>
                <a:cs typeface="Times New Roman"/>
              </a:rPr>
              <a:t>value </a:t>
            </a:r>
            <a:r>
              <a:rPr dirty="0" sz="1050" spc="30" i="1">
                <a:latin typeface="Times New Roman"/>
                <a:cs typeface="Times New Roman"/>
              </a:rPr>
              <a:t>formal </a:t>
            </a:r>
            <a:r>
              <a:rPr dirty="0" sz="1050" spc="15" i="1">
                <a:latin typeface="Times New Roman"/>
                <a:cs typeface="Times New Roman"/>
              </a:rPr>
              <a:t>parameter </a:t>
            </a:r>
            <a:r>
              <a:rPr dirty="0" sz="1050" spc="-20">
                <a:latin typeface="Times New Roman"/>
                <a:cs typeface="Times New Roman"/>
              </a:rPr>
              <a:t>has </a:t>
            </a:r>
            <a:r>
              <a:rPr dirty="0" sz="1050" spc="5">
                <a:latin typeface="Times New Roman"/>
                <a:cs typeface="Times New Roman"/>
              </a:rPr>
              <a:t>no </a:t>
            </a:r>
            <a:r>
              <a:rPr dirty="0" sz="1050">
                <a:latin typeface="Times New Roman"/>
                <a:cs typeface="Times New Roman"/>
              </a:rPr>
              <a:t>effect 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20">
                <a:latin typeface="Times New Roman"/>
                <a:cs typeface="Times New Roman"/>
              </a:rPr>
              <a:t>its </a:t>
            </a:r>
            <a:r>
              <a:rPr dirty="0" sz="1050" spc="30">
                <a:latin typeface="Times New Roman"/>
                <a:cs typeface="Times New Roman"/>
              </a:rPr>
              <a:t>corresponding </a:t>
            </a:r>
            <a:r>
              <a:rPr dirty="0" sz="1050" spc="-30">
                <a:latin typeface="Times New Roman"/>
                <a:cs typeface="Times New Roman"/>
              </a:rPr>
              <a:t>actual </a:t>
            </a:r>
            <a:r>
              <a:rPr dirty="0" sz="1050" spc="20">
                <a:latin typeface="Times New Roman"/>
                <a:cs typeface="Times New Roman"/>
              </a:rPr>
              <a:t>parameter. </a:t>
            </a:r>
            <a:r>
              <a:rPr dirty="0" sz="1050" spc="-10">
                <a:latin typeface="Times New Roman"/>
                <a:cs typeface="Times New Roman"/>
              </a:rPr>
              <a:t>Instead,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30">
                <a:latin typeface="Times New Roman"/>
                <a:cs typeface="Times New Roman"/>
              </a:rPr>
              <a:t>parameter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5" b="1">
                <a:latin typeface="Times New Roman"/>
                <a:cs typeface="Times New Roman"/>
              </a:rPr>
              <a:t>passed </a:t>
            </a:r>
            <a:r>
              <a:rPr dirty="0" sz="1050" spc="-20" b="1">
                <a:latin typeface="Times New Roman"/>
                <a:cs typeface="Times New Roman"/>
              </a:rPr>
              <a:t>by </a:t>
            </a:r>
            <a:r>
              <a:rPr dirty="0" sz="1050" spc="15" b="1">
                <a:latin typeface="Times New Roman"/>
                <a:cs typeface="Times New Roman"/>
              </a:rPr>
              <a:t>ref-  </a:t>
            </a:r>
            <a:r>
              <a:rPr dirty="0" sz="1050" spc="60" b="1">
                <a:latin typeface="Times New Roman"/>
                <a:cs typeface="Times New Roman"/>
              </a:rPr>
              <a:t>erence</a:t>
            </a:r>
            <a:r>
              <a:rPr dirty="0" sz="1050" spc="60">
                <a:latin typeface="Times New Roman"/>
                <a:cs typeface="Times New Roman"/>
              </a:rPr>
              <a:t>, </a:t>
            </a:r>
            <a:r>
              <a:rPr dirty="0" sz="1050" spc="-25">
                <a:latin typeface="Times New Roman"/>
                <a:cs typeface="Times New Roman"/>
              </a:rPr>
              <a:t>which means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>
                <a:latin typeface="Times New Roman"/>
                <a:cs typeface="Times New Roman"/>
              </a:rPr>
              <a:t>calling </a:t>
            </a:r>
            <a:r>
              <a:rPr dirty="0" sz="1050" spc="-5">
                <a:latin typeface="Times New Roman"/>
                <a:cs typeface="Times New Roman"/>
              </a:rPr>
              <a:t>function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50">
                <a:latin typeface="Times New Roman"/>
                <a:cs typeface="Times New Roman"/>
              </a:rPr>
              <a:t>give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called </a:t>
            </a:r>
            <a:r>
              <a:rPr dirty="0" sz="1050" spc="-5">
                <a:latin typeface="Times New Roman"/>
                <a:cs typeface="Times New Roman"/>
              </a:rPr>
              <a:t>function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10">
                <a:latin typeface="Times New Roman"/>
                <a:cs typeface="Times New Roman"/>
              </a:rPr>
              <a:t>location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30">
                <a:latin typeface="Times New Roman"/>
                <a:cs typeface="Times New Roman"/>
              </a:rPr>
              <a:t>its </a:t>
            </a:r>
            <a:r>
              <a:rPr dirty="0" sz="1050" spc="-35">
                <a:latin typeface="Times New Roman"/>
                <a:cs typeface="Times New Roman"/>
              </a:rPr>
              <a:t>actual </a:t>
            </a:r>
            <a:r>
              <a:rPr dirty="0" sz="1050" spc="20">
                <a:latin typeface="Times New Roman"/>
                <a:cs typeface="Times New Roman"/>
              </a:rPr>
              <a:t>parameter </a:t>
            </a:r>
            <a:r>
              <a:rPr dirty="0" sz="1050" spc="-30">
                <a:latin typeface="Times New Roman"/>
                <a:cs typeface="Times New Roman"/>
              </a:rPr>
              <a:t>instead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5">
                <a:latin typeface="Times New Roman"/>
                <a:cs typeface="Times New Roman"/>
              </a:rPr>
              <a:t>copy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value </a:t>
            </a:r>
            <a:r>
              <a:rPr dirty="0" sz="1050" spc="-10">
                <a:latin typeface="Times New Roman"/>
                <a:cs typeface="Times New Roman"/>
              </a:rPr>
              <a:t>that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stored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10">
                <a:latin typeface="Times New Roman"/>
                <a:cs typeface="Times New Roman"/>
              </a:rPr>
              <a:t>that  </a:t>
            </a:r>
            <a:r>
              <a:rPr dirty="0" sz="1050" spc="15">
                <a:latin typeface="Times New Roman"/>
                <a:cs typeface="Times New Roman"/>
              </a:rPr>
              <a:t>location.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10">
                <a:latin typeface="Times New Roman"/>
                <a:cs typeface="Times New Roman"/>
              </a:rPr>
              <a:t>allows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called </a:t>
            </a:r>
            <a:r>
              <a:rPr dirty="0" sz="1050" spc="-5">
                <a:latin typeface="Times New Roman"/>
                <a:cs typeface="Times New Roman"/>
              </a:rPr>
              <a:t>function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30">
                <a:latin typeface="Times New Roman"/>
                <a:cs typeface="Times New Roman"/>
              </a:rPr>
              <a:t>go in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35">
                <a:latin typeface="Times New Roman"/>
                <a:cs typeface="Times New Roman"/>
              </a:rPr>
              <a:t>change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10">
                <a:latin typeface="Times New Roman"/>
                <a:cs typeface="Times New Roman"/>
              </a:rPr>
              <a:t>of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actual</a:t>
            </a:r>
            <a:r>
              <a:rPr dirty="0" sz="1050" spc="6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parameter.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612900" marR="64769">
              <a:lnSpc>
                <a:spcPct val="103000"/>
              </a:lnSpc>
            </a:pPr>
            <a:r>
              <a:rPr dirty="0" sz="1050" spc="5" i="1">
                <a:latin typeface="Times New Roman"/>
                <a:cs typeface="Times New Roman"/>
              </a:rPr>
              <a:t>Example: </a:t>
            </a:r>
            <a:r>
              <a:rPr dirty="0" sz="1050" spc="-25">
                <a:latin typeface="Times New Roman"/>
                <a:cs typeface="Times New Roman"/>
              </a:rPr>
              <a:t>Assume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20">
                <a:latin typeface="Times New Roman"/>
                <a:cs typeface="Times New Roman"/>
              </a:rPr>
              <a:t>I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set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15">
                <a:latin typeface="Times New Roman"/>
                <a:cs typeface="Times New Roman"/>
              </a:rPr>
              <a:t>lockers </a:t>
            </a:r>
            <a:r>
              <a:rPr dirty="0" sz="1050" spc="-20">
                <a:latin typeface="Times New Roman"/>
                <a:cs typeface="Times New Roman"/>
              </a:rPr>
              <a:t>each </a:t>
            </a:r>
            <a:r>
              <a:rPr dirty="0" sz="1050" spc="20">
                <a:latin typeface="Times New Roman"/>
                <a:cs typeface="Times New Roman"/>
              </a:rPr>
              <a:t>containing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sheet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40">
                <a:latin typeface="Times New Roman"/>
                <a:cs typeface="Times New Roman"/>
              </a:rPr>
              <a:t>paper  </a:t>
            </a:r>
            <a:r>
              <a:rPr dirty="0" sz="1050" spc="-20">
                <a:latin typeface="Times New Roman"/>
                <a:cs typeface="Times New Roman"/>
              </a:rPr>
              <a:t>with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30">
                <a:latin typeface="Times New Roman"/>
                <a:cs typeface="Times New Roman"/>
              </a:rPr>
              <a:t>it. </a:t>
            </a:r>
            <a:r>
              <a:rPr dirty="0" sz="1050" spc="-40">
                <a:latin typeface="Times New Roman"/>
                <a:cs typeface="Times New Roman"/>
              </a:rPr>
              <a:t>Making a </a:t>
            </a:r>
            <a:r>
              <a:rPr dirty="0" sz="1050" spc="-25">
                <a:latin typeface="Times New Roman"/>
                <a:cs typeface="Times New Roman"/>
              </a:rPr>
              <a:t>copy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sheet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particular </a:t>
            </a:r>
            <a:r>
              <a:rPr dirty="0" sz="1050" spc="-25">
                <a:latin typeface="Times New Roman"/>
                <a:cs typeface="Times New Roman"/>
              </a:rPr>
              <a:t>locker </a:t>
            </a:r>
            <a:r>
              <a:rPr dirty="0" sz="1050" spc="45">
                <a:latin typeface="Times New Roman"/>
                <a:cs typeface="Times New Roman"/>
              </a:rPr>
              <a:t>and  </a:t>
            </a:r>
            <a:r>
              <a:rPr dirty="0" sz="1050" spc="-40">
                <a:latin typeface="Times New Roman"/>
                <a:cs typeface="Times New Roman"/>
              </a:rPr>
              <a:t>giving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sheet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-60">
                <a:latin typeface="Times New Roman"/>
                <a:cs typeface="Times New Roman"/>
              </a:rPr>
              <a:t>will </a:t>
            </a:r>
            <a:r>
              <a:rPr dirty="0" sz="1050" spc="40">
                <a:latin typeface="Times New Roman"/>
                <a:cs typeface="Times New Roman"/>
              </a:rPr>
              <a:t>ensure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35">
                <a:latin typeface="Times New Roman"/>
                <a:cs typeface="Times New Roman"/>
              </a:rPr>
              <a:t>you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35">
                <a:latin typeface="Times New Roman"/>
                <a:cs typeface="Times New Roman"/>
              </a:rPr>
              <a:t>change </a:t>
            </a:r>
            <a:r>
              <a:rPr dirty="0" sz="1050" spc="-45">
                <a:latin typeface="Times New Roman"/>
                <a:cs typeface="Times New Roman"/>
              </a:rPr>
              <a:t>my </a:t>
            </a:r>
            <a:r>
              <a:rPr dirty="0" sz="1050" spc="15">
                <a:latin typeface="Times New Roman"/>
                <a:cs typeface="Times New Roman"/>
              </a:rPr>
              <a:t>original </a:t>
            </a:r>
            <a:r>
              <a:rPr dirty="0" sz="1050" spc="25">
                <a:latin typeface="Times New Roman"/>
                <a:cs typeface="Times New Roman"/>
              </a:rPr>
              <a:t>copy. 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pass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15">
                <a:latin typeface="Times New Roman"/>
                <a:cs typeface="Times New Roman"/>
              </a:rPr>
              <a:t>value. </a:t>
            </a:r>
            <a:r>
              <a:rPr dirty="0" sz="1050" spc="40">
                <a:latin typeface="Times New Roman"/>
                <a:cs typeface="Times New Roman"/>
              </a:rPr>
              <a:t>On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other </a:t>
            </a:r>
            <a:r>
              <a:rPr dirty="0" sz="1050" spc="-15">
                <a:latin typeface="Times New Roman"/>
                <a:cs typeface="Times New Roman"/>
              </a:rPr>
              <a:t>hand,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20">
                <a:latin typeface="Times New Roman"/>
                <a:cs typeface="Times New Roman"/>
              </a:rPr>
              <a:t>I </a:t>
            </a:r>
            <a:r>
              <a:rPr dirty="0" sz="1050" spc="-45">
                <a:latin typeface="Times New Roman"/>
                <a:cs typeface="Times New Roman"/>
              </a:rPr>
              <a:t>give </a:t>
            </a:r>
            <a:r>
              <a:rPr dirty="0" sz="1050" spc="-35">
                <a:latin typeface="Times New Roman"/>
                <a:cs typeface="Times New Roman"/>
              </a:rPr>
              <a:t>you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spare </a:t>
            </a:r>
            <a:r>
              <a:rPr dirty="0" sz="1050" spc="-55">
                <a:latin typeface="Times New Roman"/>
                <a:cs typeface="Times New Roman"/>
              </a:rPr>
              <a:t>key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particu-  </a:t>
            </a:r>
            <a:r>
              <a:rPr dirty="0" sz="1050" spc="-30">
                <a:latin typeface="Times New Roman"/>
                <a:cs typeface="Times New Roman"/>
              </a:rPr>
              <a:t>lar </a:t>
            </a:r>
            <a:r>
              <a:rPr dirty="0" sz="1050" spc="10">
                <a:latin typeface="Times New Roman"/>
                <a:cs typeface="Times New Roman"/>
              </a:rPr>
              <a:t>locker,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-20">
                <a:latin typeface="Times New Roman"/>
                <a:cs typeface="Times New Roman"/>
              </a:rPr>
              <a:t>could </a:t>
            </a:r>
            <a:r>
              <a:rPr dirty="0" sz="1050" spc="-25">
                <a:latin typeface="Times New Roman"/>
                <a:cs typeface="Times New Roman"/>
              </a:rPr>
              <a:t>go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locker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35">
                <a:latin typeface="Times New Roman"/>
                <a:cs typeface="Times New Roman"/>
              </a:rPr>
              <a:t>change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sheet </a:t>
            </a:r>
            <a:r>
              <a:rPr dirty="0" sz="1050" spc="10">
                <a:latin typeface="Times New Roman"/>
                <a:cs typeface="Times New Roman"/>
              </a:rPr>
              <a:t>of  </a:t>
            </a:r>
            <a:r>
              <a:rPr dirty="0" sz="1050" spc="-15">
                <a:latin typeface="Times New Roman"/>
                <a:cs typeface="Times New Roman"/>
              </a:rPr>
              <a:t>paper </a:t>
            </a:r>
            <a:r>
              <a:rPr dirty="0" sz="1050" spc="20">
                <a:latin typeface="Times New Roman"/>
                <a:cs typeface="Times New Roman"/>
              </a:rPr>
              <a:t>located </a:t>
            </a:r>
            <a:r>
              <a:rPr dirty="0" sz="1050" spc="-15">
                <a:latin typeface="Times New Roman"/>
                <a:cs typeface="Times New Roman"/>
              </a:rPr>
              <a:t>there. This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pass </a:t>
            </a:r>
            <a:r>
              <a:rPr dirty="0" sz="1050" spc="-40">
                <a:latin typeface="Times New Roman"/>
                <a:cs typeface="Times New Roman"/>
              </a:rPr>
              <a:t>by</a:t>
            </a:r>
            <a:r>
              <a:rPr dirty="0" sz="1050" spc="-8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reference.</a:t>
            </a:r>
            <a:endParaRPr sz="1050">
              <a:latin typeface="Times New Roman"/>
              <a:cs typeface="Times New Roman"/>
            </a:endParaRPr>
          </a:p>
          <a:p>
            <a:pPr algn="just" marL="1612900" marR="53340" indent="228600">
              <a:lnSpc>
                <a:spcPts val="1310"/>
              </a:lnSpc>
              <a:spcBef>
                <a:spcPts val="40"/>
              </a:spcBef>
            </a:pPr>
            <a:r>
              <a:rPr dirty="0" sz="1050">
                <a:latin typeface="Times New Roman"/>
                <a:cs typeface="Times New Roman"/>
              </a:rPr>
              <a:t>How </a:t>
            </a:r>
            <a:r>
              <a:rPr dirty="0" sz="1050" spc="-15">
                <a:latin typeface="Times New Roman"/>
                <a:cs typeface="Times New Roman"/>
              </a:rPr>
              <a:t>does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25">
                <a:latin typeface="Times New Roman"/>
                <a:cs typeface="Times New Roman"/>
              </a:rPr>
              <a:t>know </a:t>
            </a:r>
            <a:r>
              <a:rPr dirty="0" sz="1050" spc="35">
                <a:latin typeface="Times New Roman"/>
                <a:cs typeface="Times New Roman"/>
              </a:rPr>
              <a:t>whether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30">
                <a:latin typeface="Times New Roman"/>
                <a:cs typeface="Times New Roman"/>
              </a:rPr>
              <a:t>parameter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15">
                <a:latin typeface="Times New Roman"/>
                <a:cs typeface="Times New Roman"/>
              </a:rPr>
              <a:t>by  </a:t>
            </a:r>
            <a:r>
              <a:rPr dirty="0" sz="1050" spc="5">
                <a:latin typeface="Times New Roman"/>
                <a:cs typeface="Times New Roman"/>
              </a:rPr>
              <a:t>reference?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30">
                <a:latin typeface="Times New Roman"/>
                <a:cs typeface="Times New Roman"/>
              </a:rPr>
              <a:t>parameters </a:t>
            </a:r>
            <a:r>
              <a:rPr dirty="0" sz="1050" spc="-20">
                <a:latin typeface="Times New Roman"/>
                <a:cs typeface="Times New Roman"/>
              </a:rPr>
              <a:t>are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20">
                <a:latin typeface="Times New Roman"/>
                <a:cs typeface="Times New Roman"/>
              </a:rPr>
              <a:t>unless </a:t>
            </a:r>
            <a:r>
              <a:rPr dirty="0" sz="1050" spc="-25">
                <a:latin typeface="Times New Roman"/>
                <a:cs typeface="Times New Roman"/>
              </a:rPr>
              <a:t>they have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character </a:t>
            </a:r>
            <a:r>
              <a:rPr dirty="0" sz="1050" spc="-50">
                <a:latin typeface="Times New Roman"/>
                <a:cs typeface="Times New Roman"/>
              </a:rPr>
              <a:t>&amp;  </a:t>
            </a:r>
            <a:r>
              <a:rPr dirty="0" sz="1050" spc="-25">
                <a:latin typeface="Times New Roman"/>
                <a:cs typeface="Times New Roman"/>
              </a:rPr>
              <a:t>listed </a:t>
            </a:r>
            <a:r>
              <a:rPr dirty="0" sz="1050" spc="-15">
                <a:latin typeface="Times New Roman"/>
                <a:cs typeface="Times New Roman"/>
              </a:rPr>
              <a:t>after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30">
                <a:latin typeface="Times New Roman"/>
                <a:cs typeface="Times New Roman"/>
              </a:rPr>
              <a:t>type,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15">
                <a:latin typeface="Times New Roman"/>
                <a:cs typeface="Times New Roman"/>
              </a:rPr>
              <a:t>indicates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pass </a:t>
            </a:r>
            <a:r>
              <a:rPr dirty="0" sz="1050" spc="-40">
                <a:latin typeface="Times New Roman"/>
                <a:cs typeface="Times New Roman"/>
              </a:rPr>
              <a:t>by</a:t>
            </a:r>
            <a:r>
              <a:rPr dirty="0" sz="1050" spc="-8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reference.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</a:pPr>
            <a:r>
              <a:rPr dirty="0" sz="1050" spc="5" i="1">
                <a:latin typeface="Times New Roman"/>
                <a:cs typeface="Times New Roman"/>
              </a:rPr>
              <a:t>Sample </a:t>
            </a:r>
            <a:r>
              <a:rPr dirty="0" sz="1050" spc="-20" i="1">
                <a:latin typeface="Times New Roman"/>
                <a:cs typeface="Times New Roman"/>
              </a:rPr>
              <a:t>Program</a:t>
            </a:r>
            <a:r>
              <a:rPr dirty="0" sz="1050" spc="100" i="1">
                <a:latin typeface="Times New Roman"/>
                <a:cs typeface="Times New Roman"/>
              </a:rPr>
              <a:t> </a:t>
            </a:r>
            <a:r>
              <a:rPr dirty="0" sz="1050" spc="40" i="1">
                <a:latin typeface="Times New Roman"/>
                <a:cs typeface="Times New Roman"/>
              </a:rPr>
              <a:t>6.1C:</a:t>
            </a:r>
            <a:endParaRPr sz="1050">
              <a:latin typeface="Times New Roman"/>
              <a:cs typeface="Times New Roman"/>
            </a:endParaRPr>
          </a:p>
          <a:p>
            <a:pPr marL="1003300" marR="3888740">
              <a:lnSpc>
                <a:spcPct val="120600"/>
              </a:lnSpc>
              <a:spcBef>
                <a:spcPts val="370"/>
              </a:spcBef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 &lt;iomanip&gt;  using namespace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</a:pPr>
            <a:r>
              <a:rPr dirty="0" sz="900" spc="-5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Function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prototypes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algn="r" marR="38100">
              <a:lnSpc>
                <a:spcPct val="100000"/>
              </a:lnSpc>
            </a:pPr>
            <a:r>
              <a:rPr dirty="0" sz="1000" spc="-65" i="1">
                <a:latin typeface="Times New Roman"/>
                <a:cs typeface="Times New Roman"/>
              </a:rPr>
              <a:t>c</a:t>
            </a:r>
            <a:r>
              <a:rPr dirty="0" sz="1000" spc="-15" i="1">
                <a:latin typeface="Times New Roman"/>
                <a:cs typeface="Times New Roman"/>
              </a:rPr>
              <a:t>o</a:t>
            </a:r>
            <a:r>
              <a:rPr dirty="0" sz="1000" spc="80" i="1">
                <a:latin typeface="Times New Roman"/>
                <a:cs typeface="Times New Roman"/>
              </a:rPr>
              <a:t>n</a:t>
            </a:r>
            <a:r>
              <a:rPr dirty="0" sz="1000" spc="65" i="1">
                <a:latin typeface="Times New Roman"/>
                <a:cs typeface="Times New Roman"/>
              </a:rPr>
              <a:t>t</a:t>
            </a:r>
            <a:r>
              <a:rPr dirty="0" sz="1000" spc="35" i="1">
                <a:latin typeface="Times New Roman"/>
                <a:cs typeface="Times New Roman"/>
              </a:rPr>
              <a:t>i</a:t>
            </a:r>
            <a:r>
              <a:rPr dirty="0" sz="1000" spc="95" i="1">
                <a:latin typeface="Times New Roman"/>
                <a:cs typeface="Times New Roman"/>
              </a:rPr>
              <a:t>nu</a:t>
            </a:r>
            <a:r>
              <a:rPr dirty="0" sz="1000" spc="-45" i="1">
                <a:latin typeface="Times New Roman"/>
                <a:cs typeface="Times New Roman"/>
              </a:rPr>
              <a:t>e</a:t>
            </a:r>
            <a:r>
              <a:rPr dirty="0" sz="1000" spc="5" i="1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75"/>
              </a:spcBef>
            </a:pPr>
            <a:r>
              <a:rPr dirty="0" sz="900" spc="-110">
                <a:latin typeface="Arial"/>
                <a:cs typeface="Arial"/>
              </a:rPr>
              <a:t>82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3954" y="1093977"/>
            <a:ext cx="321056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6.1 </a:t>
            </a:r>
            <a:r>
              <a:rPr dirty="0" sz="950" spc="20">
                <a:latin typeface="Times New Roman"/>
                <a:cs typeface="Times New Roman"/>
              </a:rPr>
              <a:t>Introduction </a:t>
            </a:r>
            <a:r>
              <a:rPr dirty="0" sz="950" spc="5">
                <a:latin typeface="Times New Roman"/>
                <a:cs typeface="Times New Roman"/>
              </a:rPr>
              <a:t>to </a:t>
            </a:r>
            <a:r>
              <a:rPr dirty="0" sz="950" spc="-45">
                <a:latin typeface="Times New Roman"/>
                <a:cs typeface="Times New Roman"/>
              </a:rPr>
              <a:t>Void </a:t>
            </a:r>
            <a:r>
              <a:rPr dirty="0" sz="950" spc="-10">
                <a:latin typeface="Times New Roman"/>
                <a:cs typeface="Times New Roman"/>
              </a:rPr>
              <a:t>Functions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20">
                <a:latin typeface="Times New Roman"/>
                <a:cs typeface="Times New Roman"/>
              </a:rPr>
              <a:t>(Procedures)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554" y="1410970"/>
            <a:ext cx="5485765" cy="546989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667635" algn="l"/>
              </a:tabLst>
            </a:pPr>
            <a:r>
              <a:rPr dirty="0" sz="900" spc="-15">
                <a:latin typeface="Courier New"/>
                <a:cs typeface="Courier New"/>
              </a:rPr>
              <a:t>void</a:t>
            </a:r>
            <a:r>
              <a:rPr dirty="0" sz="90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printDescription();	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prototype </a:t>
            </a: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parameter-less</a:t>
            </a:r>
            <a:r>
              <a:rPr dirty="0" sz="900" spc="-204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900" spc="5" b="1">
                <a:latin typeface="Courier New"/>
                <a:cs typeface="Courier New"/>
              </a:rPr>
              <a:t>void calPaycheck(float, int, float&amp;); // prototype for </a:t>
            </a:r>
            <a:r>
              <a:rPr dirty="0" sz="900" b="1">
                <a:latin typeface="Courier New"/>
                <a:cs typeface="Courier New"/>
              </a:rPr>
              <a:t>a </a:t>
            </a:r>
            <a:r>
              <a:rPr dirty="0" sz="900" spc="5" b="1">
                <a:latin typeface="Courier New"/>
                <a:cs typeface="Courier New"/>
              </a:rPr>
              <a:t>function with</a:t>
            </a:r>
            <a:r>
              <a:rPr dirty="0" sz="900" spc="16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  <a:p>
            <a:pPr marL="2667635">
              <a:lnSpc>
                <a:spcPct val="100000"/>
              </a:lnSpc>
              <a:spcBef>
                <a:spcPts val="229"/>
              </a:spcBef>
            </a:pPr>
            <a:r>
              <a:rPr dirty="0" sz="900" spc="-20" b="1">
                <a:latin typeface="Courier New"/>
                <a:cs typeface="Courier New"/>
              </a:rPr>
              <a:t>// </a:t>
            </a:r>
            <a:r>
              <a:rPr dirty="0" sz="900" spc="-40" b="1">
                <a:latin typeface="Courier New"/>
                <a:cs typeface="Courier New"/>
              </a:rPr>
              <a:t>parameters. </a:t>
            </a:r>
            <a:r>
              <a:rPr dirty="0" sz="900" spc="-25" b="1">
                <a:latin typeface="Courier New"/>
                <a:cs typeface="Courier New"/>
              </a:rPr>
              <a:t>The </a:t>
            </a:r>
            <a:r>
              <a:rPr dirty="0" sz="900" spc="-35" b="1">
                <a:latin typeface="Courier New"/>
                <a:cs typeface="Courier New"/>
              </a:rPr>
              <a:t>first </a:t>
            </a:r>
            <a:r>
              <a:rPr dirty="0" sz="900" spc="-30" b="1">
                <a:latin typeface="Courier New"/>
                <a:cs typeface="Courier New"/>
              </a:rPr>
              <a:t>two are</a:t>
            </a:r>
            <a:r>
              <a:rPr dirty="0" sz="900" spc="-295" b="1">
                <a:latin typeface="Courier New"/>
                <a:cs typeface="Courier New"/>
              </a:rPr>
              <a:t> </a:t>
            </a:r>
            <a:r>
              <a:rPr dirty="0" sz="900" spc="-40" b="1">
                <a:latin typeface="Courier New"/>
                <a:cs typeface="Courier New"/>
              </a:rPr>
              <a:t>passed</a:t>
            </a:r>
            <a:endParaRPr sz="900">
              <a:latin typeface="Courier New"/>
              <a:cs typeface="Courier New"/>
            </a:endParaRPr>
          </a:p>
          <a:p>
            <a:pPr marL="2667635">
              <a:lnSpc>
                <a:spcPct val="100000"/>
              </a:lnSpc>
              <a:spcBef>
                <a:spcPts val="215"/>
              </a:spcBef>
            </a:pPr>
            <a:r>
              <a:rPr dirty="0" sz="900" spc="5" b="1">
                <a:latin typeface="Courier New"/>
                <a:cs typeface="Courier New"/>
              </a:rPr>
              <a:t>// by value. The third is passed</a:t>
            </a:r>
            <a:r>
              <a:rPr dirty="0" sz="900" spc="55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by</a:t>
            </a:r>
            <a:endParaRPr sz="900">
              <a:latin typeface="Courier New"/>
              <a:cs typeface="Courier New"/>
            </a:endParaRPr>
          </a:p>
          <a:p>
            <a:pPr algn="ctr" marL="723900">
              <a:lnSpc>
                <a:spcPct val="100000"/>
              </a:lnSpc>
              <a:spcBef>
                <a:spcPts val="215"/>
              </a:spcBef>
            </a:pPr>
            <a:r>
              <a:rPr dirty="0" sz="900" spc="5" b="1">
                <a:latin typeface="Courier New"/>
                <a:cs typeface="Courier New"/>
              </a:rPr>
              <a:t>//</a:t>
            </a:r>
            <a:r>
              <a:rPr dirty="0" sz="900" spc="1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reference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9100" marR="4010025">
              <a:lnSpc>
                <a:spcPct val="120400"/>
              </a:lnSpc>
              <a:spcBef>
                <a:spcPts val="10"/>
              </a:spcBef>
            </a:pPr>
            <a:r>
              <a:rPr dirty="0" sz="900" spc="-15">
                <a:latin typeface="Courier New"/>
                <a:cs typeface="Courier New"/>
              </a:rPr>
              <a:t>float payRate;  </a:t>
            </a:r>
            <a:r>
              <a:rPr dirty="0" sz="900" spc="5" b="1">
                <a:latin typeface="Courier New"/>
                <a:cs typeface="Courier New"/>
              </a:rPr>
              <a:t>float</a:t>
            </a:r>
            <a:r>
              <a:rPr dirty="0" sz="900" spc="-4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grossPay;  float netPay;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hours;</a:t>
            </a:r>
            <a:endParaRPr sz="900">
              <a:latin typeface="Courier New"/>
              <a:cs typeface="Courier New"/>
            </a:endParaRPr>
          </a:p>
          <a:p>
            <a:pPr marL="419100" marR="596265">
              <a:lnSpc>
                <a:spcPts val="2600"/>
              </a:lnSpc>
              <a:spcBef>
                <a:spcPts val="320"/>
              </a:spcBef>
              <a:tabLst>
                <a:tab pos="2477135" algn="l"/>
                <a:tab pos="3543935" algn="l"/>
              </a:tabLst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"Welcome </a:t>
            </a:r>
            <a:r>
              <a:rPr dirty="0" sz="900" spc="-10">
                <a:latin typeface="Courier New"/>
                <a:cs typeface="Courier New"/>
              </a:rPr>
              <a:t>to the </a:t>
            </a:r>
            <a:r>
              <a:rPr dirty="0" sz="900" spc="-15">
                <a:latin typeface="Courier New"/>
                <a:cs typeface="Courier New"/>
              </a:rPr>
              <a:t>Payroll Program."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20">
                <a:latin typeface="Courier New"/>
                <a:cs typeface="Courier New"/>
              </a:rPr>
              <a:t>printDescription();	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Call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to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the	</a:t>
            </a:r>
            <a:r>
              <a:rPr dirty="0" sz="900" spc="-15">
                <a:latin typeface="Courier New"/>
                <a:cs typeface="Courier New"/>
              </a:rPr>
              <a:t>description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function  </a:t>
            </a: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input </a:t>
            </a:r>
            <a:r>
              <a:rPr dirty="0" sz="900" spc="-10">
                <a:latin typeface="Courier New"/>
                <a:cs typeface="Courier New"/>
              </a:rPr>
              <a:t>the pay per </a:t>
            </a:r>
            <a:r>
              <a:rPr dirty="0" sz="900" spc="-15">
                <a:latin typeface="Courier New"/>
                <a:cs typeface="Courier New"/>
              </a:rPr>
              <a:t>hour."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9100">
              <a:lnSpc>
                <a:spcPts val="975"/>
              </a:lnSpc>
            </a:pPr>
            <a:r>
              <a:rPr dirty="0" sz="900" spc="-10">
                <a:latin typeface="Courier New"/>
                <a:cs typeface="Courier New"/>
              </a:rPr>
              <a:t>cin </a:t>
            </a:r>
            <a:r>
              <a:rPr dirty="0" sz="900" spc="-5">
                <a:latin typeface="Courier New"/>
                <a:cs typeface="Courier New"/>
              </a:rPr>
              <a:t>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payRate;</a:t>
            </a:r>
            <a:endParaRPr sz="900">
              <a:latin typeface="Courier New"/>
              <a:cs typeface="Courier New"/>
            </a:endParaRPr>
          </a:p>
          <a:p>
            <a:pPr marL="419100" marR="535305">
              <a:lnSpc>
                <a:spcPct val="12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input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hours worked."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</a:t>
            </a:r>
            <a:r>
              <a:rPr dirty="0" sz="900" spc="-5">
                <a:latin typeface="Courier New"/>
                <a:cs typeface="Courier New"/>
              </a:rPr>
              <a:t>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hours;</a:t>
            </a:r>
            <a:endParaRPr sz="9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219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419100" marR="379730">
              <a:lnSpc>
                <a:spcPct val="121100"/>
              </a:lnSpc>
            </a:pPr>
            <a:r>
              <a:rPr dirty="0" sz="900" spc="-45" b="1">
                <a:latin typeface="Courier New"/>
                <a:cs typeface="Courier New"/>
              </a:rPr>
              <a:t>calPaycheck(payRate, </a:t>
            </a:r>
            <a:r>
              <a:rPr dirty="0" sz="900" spc="-40" b="1">
                <a:latin typeface="Courier New"/>
                <a:cs typeface="Courier New"/>
              </a:rPr>
              <a:t>hours, grossPay);</a:t>
            </a:r>
            <a:r>
              <a:rPr dirty="0" sz="900" spc="-20" b="1">
                <a:latin typeface="Courier New"/>
                <a:cs typeface="Courier New"/>
              </a:rPr>
              <a:t> </a:t>
            </a:r>
            <a:r>
              <a:rPr dirty="0" sz="900" spc="-35" b="1">
                <a:latin typeface="Courier New"/>
                <a:cs typeface="Courier New"/>
              </a:rPr>
              <a:t>// </a:t>
            </a:r>
            <a:r>
              <a:rPr dirty="0" sz="900" spc="-50" b="1">
                <a:latin typeface="Courier New"/>
                <a:cs typeface="Courier New"/>
              </a:rPr>
              <a:t>Call </a:t>
            </a:r>
            <a:r>
              <a:rPr dirty="0" sz="900" spc="-35" b="1">
                <a:latin typeface="Courier New"/>
                <a:cs typeface="Courier New"/>
              </a:rPr>
              <a:t>to </a:t>
            </a:r>
            <a:r>
              <a:rPr dirty="0" sz="900" spc="-45" b="1">
                <a:latin typeface="Courier New"/>
                <a:cs typeface="Courier New"/>
              </a:rPr>
              <a:t>the </a:t>
            </a:r>
            <a:r>
              <a:rPr dirty="0" sz="900" spc="-60" b="1">
                <a:latin typeface="Courier New"/>
                <a:cs typeface="Courier New"/>
              </a:rPr>
              <a:t>calPaycheck function  </a:t>
            </a:r>
            <a:r>
              <a:rPr dirty="0" sz="900" spc="5" b="1">
                <a:latin typeface="Courier New"/>
                <a:cs typeface="Courier New"/>
              </a:rPr>
              <a:t>etPay </a:t>
            </a:r>
            <a:r>
              <a:rPr dirty="0" sz="900" b="1">
                <a:latin typeface="Courier New"/>
                <a:cs typeface="Courier New"/>
              </a:rPr>
              <a:t>= </a:t>
            </a:r>
            <a:r>
              <a:rPr dirty="0" sz="900" spc="5" b="1">
                <a:latin typeface="Courier New"/>
                <a:cs typeface="Courier New"/>
              </a:rPr>
              <a:t>grossPay </a:t>
            </a:r>
            <a:r>
              <a:rPr dirty="0" sz="900" b="1">
                <a:latin typeface="Courier New"/>
                <a:cs typeface="Courier New"/>
              </a:rPr>
              <a:t>- </a:t>
            </a:r>
            <a:r>
              <a:rPr dirty="0" sz="900" spc="5" b="1">
                <a:latin typeface="Courier New"/>
                <a:cs typeface="Courier New"/>
              </a:rPr>
              <a:t>(grossPay </a:t>
            </a:r>
            <a:r>
              <a:rPr dirty="0" sz="900" b="1">
                <a:latin typeface="Courier New"/>
                <a:cs typeface="Courier New"/>
              </a:rPr>
              <a:t>*</a:t>
            </a:r>
            <a:r>
              <a:rPr dirty="0" sz="900" spc="8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.20);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</a:t>
            </a:r>
            <a:r>
              <a:rPr dirty="0" sz="900" spc="-10">
                <a:latin typeface="Courier New"/>
                <a:cs typeface="Courier New"/>
              </a:rPr>
              <a:t>net pay is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netPay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"We </a:t>
            </a:r>
            <a:r>
              <a:rPr dirty="0" sz="900" spc="-15">
                <a:latin typeface="Courier New"/>
                <a:cs typeface="Courier New"/>
              </a:rPr>
              <a:t>hoped </a:t>
            </a:r>
            <a:r>
              <a:rPr dirty="0" sz="900" spc="-10">
                <a:latin typeface="Courier New"/>
                <a:cs typeface="Courier New"/>
              </a:rPr>
              <a:t>you </a:t>
            </a:r>
            <a:r>
              <a:rPr dirty="0" sz="900" spc="-15">
                <a:latin typeface="Courier New"/>
                <a:cs typeface="Courier New"/>
              </a:rPr>
              <a:t>enjoyed this </a:t>
            </a:r>
            <a:r>
              <a:rPr dirty="0" sz="900" spc="-20">
                <a:latin typeface="Courier New"/>
                <a:cs typeface="Courier New"/>
              </a:rPr>
              <a:t>program."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4342" y="6882765"/>
            <a:ext cx="1096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printDescription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2554" y="6853809"/>
            <a:ext cx="3757295" cy="10179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4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	This function prints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program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description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4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	</a:t>
            </a:r>
            <a:r>
              <a:rPr dirty="0" sz="900" spc="-15">
                <a:latin typeface="Courier New"/>
                <a:cs typeface="Courier New"/>
              </a:rPr>
              <a:t>none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 </a:t>
            </a:r>
            <a:r>
              <a:rPr dirty="0" sz="900" spc="-10">
                <a:latin typeface="Courier New"/>
                <a:cs typeface="Courier New"/>
              </a:rPr>
              <a:t>out: no </a:t>
            </a:r>
            <a:r>
              <a:rPr dirty="0" sz="900" spc="-15">
                <a:latin typeface="Courier New"/>
                <a:cs typeface="Courier New"/>
              </a:rPr>
              <a:t>actual parameters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altered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2554" y="7873365"/>
            <a:ext cx="5616575" cy="1484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printDescription() </a:t>
            </a: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function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heading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89584" marR="253365">
              <a:lnSpc>
                <a:spcPts val="1310"/>
              </a:lnSpc>
              <a:spcBef>
                <a:spcPts val="70"/>
              </a:spcBef>
              <a:tabLst>
                <a:tab pos="4559300" algn="l"/>
              </a:tabLst>
            </a:pPr>
            <a:r>
              <a:rPr dirty="0" sz="900" spc="-50">
                <a:latin typeface="Courier New"/>
                <a:cs typeface="Courier New"/>
              </a:rPr>
              <a:t>cout </a:t>
            </a:r>
            <a:r>
              <a:rPr dirty="0" sz="900" spc="-35">
                <a:latin typeface="Courier New"/>
                <a:cs typeface="Courier New"/>
              </a:rPr>
              <a:t>&lt;&lt;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70">
                <a:latin typeface="Courier New"/>
                <a:cs typeface="Courier New"/>
              </a:rPr>
              <a:t>"****************************************************"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35">
                <a:latin typeface="Courier New"/>
                <a:cs typeface="Courier New"/>
              </a:rPr>
              <a:t>&lt;&lt;	</a:t>
            </a:r>
            <a:r>
              <a:rPr dirty="0" sz="900" spc="-50">
                <a:latin typeface="Courier New"/>
                <a:cs typeface="Courier New"/>
              </a:rPr>
              <a:t>endl </a:t>
            </a:r>
            <a:r>
              <a:rPr dirty="0" sz="900" spc="-35">
                <a:latin typeface="Courier New"/>
                <a:cs typeface="Courier New"/>
              </a:rPr>
              <a:t>&lt;&lt;</a:t>
            </a:r>
            <a:r>
              <a:rPr dirty="0" sz="900" spc="-295">
                <a:latin typeface="Courier New"/>
                <a:cs typeface="Courier New"/>
              </a:rPr>
              <a:t> </a:t>
            </a:r>
            <a:r>
              <a:rPr dirty="0" sz="900" spc="-55">
                <a:latin typeface="Courier New"/>
                <a:cs typeface="Courier New"/>
              </a:rPr>
              <a:t>endl;  </a:t>
            </a:r>
            <a:r>
              <a:rPr dirty="0" sz="900" spc="-30">
                <a:latin typeface="Courier New"/>
                <a:cs typeface="Courier New"/>
              </a:rPr>
              <a:t>cout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&lt;&lt;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35">
                <a:latin typeface="Courier New"/>
                <a:cs typeface="Courier New"/>
              </a:rPr>
              <a:t>"This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program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takes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30">
                <a:latin typeface="Courier New"/>
                <a:cs typeface="Courier New"/>
              </a:rPr>
              <a:t>two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numbers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35">
                <a:latin typeface="Courier New"/>
                <a:cs typeface="Courier New"/>
              </a:rPr>
              <a:t>(pay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35">
                <a:latin typeface="Courier New"/>
                <a:cs typeface="Courier New"/>
              </a:rPr>
              <a:t>rate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30">
                <a:latin typeface="Courier New"/>
                <a:cs typeface="Courier New"/>
              </a:rPr>
              <a:t>and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hours)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&lt;&lt;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3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89584">
              <a:lnSpc>
                <a:spcPct val="100000"/>
              </a:lnSpc>
              <a:spcBef>
                <a:spcPts val="130"/>
              </a:spcBef>
            </a:pPr>
            <a:r>
              <a:rPr dirty="0" sz="900" spc="-15">
                <a:latin typeface="Courier New"/>
                <a:cs typeface="Courier New"/>
              </a:rPr>
              <a:t>cout</a:t>
            </a:r>
            <a:r>
              <a:rPr dirty="0" sz="900" spc="-29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"and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outputs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gross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pay.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89584">
              <a:lnSpc>
                <a:spcPct val="100000"/>
              </a:lnSpc>
              <a:spcBef>
                <a:spcPts val="219"/>
              </a:spcBef>
            </a:pPr>
            <a:r>
              <a:rPr dirty="0" sz="900" spc="-30">
                <a:latin typeface="Courier New"/>
                <a:cs typeface="Courier New"/>
              </a:rPr>
              <a:t>cout </a:t>
            </a:r>
            <a:r>
              <a:rPr dirty="0" sz="900" spc="-20">
                <a:latin typeface="Courier New"/>
                <a:cs typeface="Courier New"/>
              </a:rPr>
              <a:t>&lt;&lt; </a:t>
            </a:r>
            <a:r>
              <a:rPr dirty="0" sz="900" spc="-40">
                <a:latin typeface="Courier New"/>
                <a:cs typeface="Courier New"/>
              </a:rPr>
              <a:t>"****************************************************" </a:t>
            </a:r>
            <a:r>
              <a:rPr dirty="0" sz="900" spc="-20">
                <a:latin typeface="Courier New"/>
                <a:cs typeface="Courier New"/>
              </a:rPr>
              <a:t>&lt;&lt; </a:t>
            </a:r>
            <a:r>
              <a:rPr dirty="0" sz="900" spc="-30">
                <a:latin typeface="Courier New"/>
                <a:cs typeface="Courier New"/>
              </a:rPr>
              <a:t>endl </a:t>
            </a:r>
            <a:r>
              <a:rPr dirty="0" sz="900" spc="-20">
                <a:latin typeface="Courier New"/>
                <a:cs typeface="Courier New"/>
              </a:rPr>
              <a:t>&lt;&lt;</a:t>
            </a:r>
            <a:r>
              <a:rPr dirty="0" sz="900" spc="70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3620134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 h="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0200" y="582993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59804" y="1093977"/>
            <a:ext cx="142367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 spc="-35">
                <a:latin typeface="Times New Roman"/>
                <a:cs typeface="Times New Roman"/>
              </a:rPr>
              <a:t>Writing</a:t>
            </a:r>
            <a:r>
              <a:rPr dirty="0" sz="950" spc="9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83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7354" y="1435354"/>
            <a:ext cx="44329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9142" y="1599945"/>
            <a:ext cx="762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calPaycheck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7354" y="1570989"/>
            <a:ext cx="4231640" cy="10179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40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	This function computes gross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pay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39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Data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	</a:t>
            </a:r>
            <a:r>
              <a:rPr dirty="0" sz="900" spc="-15">
                <a:latin typeface="Courier New"/>
                <a:cs typeface="Courier New"/>
              </a:rPr>
              <a:t>rate </a:t>
            </a:r>
            <a:r>
              <a:rPr dirty="0" sz="900" spc="-10">
                <a:latin typeface="Courier New"/>
                <a:cs typeface="Courier New"/>
              </a:rPr>
              <a:t>and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278765" algn="l"/>
              </a:tabLst>
            </a:pPr>
            <a:r>
              <a:rPr dirty="0" sz="900" spc="-10">
                <a:latin typeface="Courier New"/>
                <a:cs typeface="Courier New"/>
              </a:rPr>
              <a:t>//	Data </a:t>
            </a:r>
            <a:r>
              <a:rPr dirty="0" sz="900" spc="-15">
                <a:latin typeface="Courier New"/>
                <a:cs typeface="Courier New"/>
              </a:rPr>
              <a:t>out: gross (alters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corresponding </a:t>
            </a:r>
            <a:r>
              <a:rPr dirty="0" sz="900" spc="-20">
                <a:latin typeface="Courier New"/>
                <a:cs typeface="Courier New"/>
              </a:rPr>
              <a:t>actual</a:t>
            </a:r>
            <a:r>
              <a:rPr dirty="0" sz="900" spc="-2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parameter)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753" y="2590545"/>
            <a:ext cx="6240145" cy="69316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void calPaycheck(float rate, </a:t>
            </a:r>
            <a:r>
              <a:rPr dirty="0" sz="900" b="1">
                <a:latin typeface="Courier New"/>
                <a:cs typeface="Courier New"/>
              </a:rPr>
              <a:t>int </a:t>
            </a:r>
            <a:r>
              <a:rPr dirty="0" sz="900" spc="5" b="1">
                <a:latin typeface="Courier New"/>
                <a:cs typeface="Courier New"/>
              </a:rPr>
              <a:t>time, </a:t>
            </a:r>
            <a:r>
              <a:rPr dirty="0" sz="900" b="1">
                <a:latin typeface="Courier New"/>
                <a:cs typeface="Courier New"/>
              </a:rPr>
              <a:t>float&amp;</a:t>
            </a:r>
            <a:r>
              <a:rPr dirty="0" sz="900" spc="85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gross)</a:t>
            </a:r>
            <a:endParaRPr sz="9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50"/>
              </a:spcBef>
            </a:pPr>
            <a:r>
              <a:rPr dirty="0" sz="900" b="1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970915">
              <a:lnSpc>
                <a:spcPct val="100000"/>
              </a:lnSpc>
              <a:spcBef>
                <a:spcPts val="195"/>
              </a:spcBef>
            </a:pPr>
            <a:r>
              <a:rPr dirty="0" sz="900" spc="5" b="1">
                <a:latin typeface="Courier New"/>
                <a:cs typeface="Courier New"/>
              </a:rPr>
              <a:t>gross </a:t>
            </a:r>
            <a:r>
              <a:rPr dirty="0" sz="900" b="1">
                <a:latin typeface="Courier New"/>
                <a:cs typeface="Courier New"/>
              </a:rPr>
              <a:t>= rate *</a:t>
            </a:r>
            <a:r>
              <a:rPr dirty="0" sz="900" spc="7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time;</a:t>
            </a:r>
            <a:endParaRPr sz="9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50"/>
              </a:spcBef>
            </a:pPr>
            <a:r>
              <a:rPr dirty="0" sz="900" b="1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612900" marR="5080">
              <a:lnSpc>
                <a:spcPct val="103200"/>
              </a:lnSpc>
              <a:spcBef>
                <a:spcPts val="5"/>
              </a:spcBef>
            </a:pPr>
            <a:r>
              <a:rPr dirty="0" sz="1050" spc="-30">
                <a:latin typeface="Times New Roman"/>
                <a:cs typeface="Times New Roman"/>
              </a:rPr>
              <a:t>Notice </a:t>
            </a:r>
            <a:r>
              <a:rPr dirty="0" sz="1050" spc="-25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function </a:t>
            </a:r>
            <a:r>
              <a:rPr dirty="0" sz="900" spc="-40">
                <a:latin typeface="Courier New"/>
                <a:cs typeface="Courier New"/>
              </a:rPr>
              <a:t>calPaycheck </a:t>
            </a:r>
            <a:r>
              <a:rPr dirty="0" sz="1050" spc="-30">
                <a:latin typeface="Times New Roman"/>
                <a:cs typeface="Times New Roman"/>
              </a:rPr>
              <a:t>now </a:t>
            </a:r>
            <a:r>
              <a:rPr dirty="0" sz="1050" spc="-35">
                <a:latin typeface="Times New Roman"/>
                <a:cs typeface="Times New Roman"/>
              </a:rPr>
              <a:t>has </a:t>
            </a:r>
            <a:r>
              <a:rPr dirty="0" sz="1050" spc="-30">
                <a:latin typeface="Times New Roman"/>
                <a:cs typeface="Times New Roman"/>
              </a:rPr>
              <a:t>three </a:t>
            </a:r>
            <a:r>
              <a:rPr dirty="0" sz="1050" spc="-5">
                <a:latin typeface="Times New Roman"/>
                <a:cs typeface="Times New Roman"/>
              </a:rPr>
              <a:t>parameters. </a:t>
            </a:r>
            <a:r>
              <a:rPr dirty="0" sz="1050" spc="-20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first </a:t>
            </a:r>
            <a:r>
              <a:rPr dirty="0" sz="1050" spc="-35">
                <a:latin typeface="Times New Roman"/>
                <a:cs typeface="Times New Roman"/>
              </a:rPr>
              <a:t>two, </a:t>
            </a:r>
            <a:r>
              <a:rPr dirty="0" sz="900" spc="-35">
                <a:latin typeface="Courier New"/>
                <a:cs typeface="Courier New"/>
              </a:rPr>
              <a:t>rate 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900" spc="-25">
                <a:latin typeface="Courier New"/>
                <a:cs typeface="Courier New"/>
              </a:rPr>
              <a:t>time</a:t>
            </a:r>
            <a:r>
              <a:rPr dirty="0" sz="1050" spc="-25">
                <a:latin typeface="Times New Roman"/>
                <a:cs typeface="Times New Roman"/>
              </a:rPr>
              <a:t>, are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25">
                <a:latin typeface="Times New Roman"/>
                <a:cs typeface="Times New Roman"/>
              </a:rPr>
              <a:t>while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third </a:t>
            </a:r>
            <a:r>
              <a:rPr dirty="0" sz="1050" spc="-20">
                <a:latin typeface="Times New Roman"/>
                <a:cs typeface="Times New Roman"/>
              </a:rPr>
              <a:t>has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50">
                <a:latin typeface="Times New Roman"/>
                <a:cs typeface="Times New Roman"/>
              </a:rPr>
              <a:t>&amp; </a:t>
            </a:r>
            <a:r>
              <a:rPr dirty="0" sz="1050" spc="-15">
                <a:latin typeface="Times New Roman"/>
                <a:cs typeface="Times New Roman"/>
              </a:rPr>
              <a:t>after </a:t>
            </a:r>
            <a:r>
              <a:rPr dirty="0" sz="1050" spc="-20">
                <a:latin typeface="Times New Roman"/>
                <a:cs typeface="Times New Roman"/>
              </a:rPr>
              <a:t>its data </a:t>
            </a:r>
            <a:r>
              <a:rPr dirty="0" sz="1050" spc="-25">
                <a:latin typeface="Times New Roman"/>
                <a:cs typeface="Times New Roman"/>
              </a:rPr>
              <a:t>type </a:t>
            </a:r>
            <a:r>
              <a:rPr dirty="0" sz="1050" spc="10">
                <a:latin typeface="Times New Roman"/>
                <a:cs typeface="Times New Roman"/>
              </a:rPr>
              <a:t>indi-  </a:t>
            </a:r>
            <a:r>
              <a:rPr dirty="0" sz="1050" spc="-30">
                <a:latin typeface="Times New Roman"/>
                <a:cs typeface="Times New Roman"/>
              </a:rPr>
              <a:t>cating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pass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25">
                <a:latin typeface="Times New Roman"/>
                <a:cs typeface="Times New Roman"/>
              </a:rPr>
              <a:t>reference.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actual </a:t>
            </a:r>
            <a:r>
              <a:rPr dirty="0" sz="1050" spc="30">
                <a:latin typeface="Times New Roman"/>
                <a:cs typeface="Times New Roman"/>
              </a:rPr>
              <a:t>parameter </a:t>
            </a:r>
            <a:r>
              <a:rPr dirty="0" sz="900" spc="-15">
                <a:latin typeface="Courier New"/>
                <a:cs typeface="Courier New"/>
              </a:rPr>
              <a:t>grossPay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paired with  </a:t>
            </a:r>
            <a:r>
              <a:rPr dirty="0" sz="900" spc="-20">
                <a:latin typeface="Courier New"/>
                <a:cs typeface="Courier New"/>
              </a:rPr>
              <a:t>gross </a:t>
            </a:r>
            <a:r>
              <a:rPr dirty="0" sz="1050" spc="-25">
                <a:latin typeface="Times New Roman"/>
                <a:cs typeface="Times New Roman"/>
              </a:rPr>
              <a:t>since they </a:t>
            </a:r>
            <a:r>
              <a:rPr dirty="0" sz="1050" spc="5">
                <a:latin typeface="Times New Roman"/>
                <a:cs typeface="Times New Roman"/>
              </a:rPr>
              <a:t>both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third </a:t>
            </a:r>
            <a:r>
              <a:rPr dirty="0" sz="1050" spc="30">
                <a:latin typeface="Times New Roman"/>
                <a:cs typeface="Times New Roman"/>
              </a:rPr>
              <a:t>parameter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their </a:t>
            </a:r>
            <a:r>
              <a:rPr dirty="0" sz="1050" spc="20">
                <a:latin typeface="Times New Roman"/>
                <a:cs typeface="Times New Roman"/>
              </a:rPr>
              <a:t>respective </a:t>
            </a:r>
            <a:r>
              <a:rPr dirty="0" sz="1050" spc="-30">
                <a:latin typeface="Times New Roman"/>
                <a:cs typeface="Times New Roman"/>
              </a:rPr>
              <a:t>lists. </a:t>
            </a:r>
            <a:r>
              <a:rPr dirty="0" sz="1050" spc="-20">
                <a:latin typeface="Times New Roman"/>
                <a:cs typeface="Times New Roman"/>
              </a:rPr>
              <a:t>But </a:t>
            </a:r>
            <a:r>
              <a:rPr dirty="0" sz="1050" spc="20">
                <a:latin typeface="Times New Roman"/>
                <a:cs typeface="Times New Roman"/>
              </a:rPr>
              <a:t>since 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 spc="5">
                <a:latin typeface="Times New Roman"/>
                <a:cs typeface="Times New Roman"/>
              </a:rPr>
              <a:t>pairing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pass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10">
                <a:latin typeface="Times New Roman"/>
                <a:cs typeface="Times New Roman"/>
              </a:rPr>
              <a:t>reference, </a:t>
            </a:r>
            <a:r>
              <a:rPr dirty="0" sz="1050" spc="-30">
                <a:latin typeface="Times New Roman"/>
                <a:cs typeface="Times New Roman"/>
              </a:rPr>
              <a:t>these </a:t>
            </a:r>
            <a:r>
              <a:rPr dirty="0" sz="1050" spc="-20">
                <a:latin typeface="Times New Roman"/>
                <a:cs typeface="Times New Roman"/>
              </a:rPr>
              <a:t>two </a:t>
            </a:r>
            <a:r>
              <a:rPr dirty="0" sz="1050" spc="-30">
                <a:latin typeface="Times New Roman"/>
                <a:cs typeface="Times New Roman"/>
              </a:rPr>
              <a:t>names refer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110">
                <a:latin typeface="Times New Roman"/>
                <a:cs typeface="Times New Roman"/>
              </a:rPr>
              <a:t>SAME </a:t>
            </a:r>
            <a:r>
              <a:rPr dirty="0" sz="1050" spc="-35">
                <a:latin typeface="Times New Roman"/>
                <a:cs typeface="Times New Roman"/>
              </a:rPr>
              <a:t>memory </a:t>
            </a:r>
            <a:r>
              <a:rPr dirty="0" sz="1050" spc="-5">
                <a:latin typeface="Times New Roman"/>
                <a:cs typeface="Times New Roman"/>
              </a:rPr>
              <a:t>loca-  </a:t>
            </a:r>
            <a:r>
              <a:rPr dirty="0" sz="1050" spc="-15">
                <a:latin typeface="Times New Roman"/>
                <a:cs typeface="Times New Roman"/>
              </a:rPr>
              <a:t>tion. Thus </a:t>
            </a:r>
            <a:r>
              <a:rPr dirty="0" sz="1050" spc="-25">
                <a:latin typeface="Times New Roman"/>
                <a:cs typeface="Times New Roman"/>
              </a:rPr>
              <a:t>what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function </a:t>
            </a:r>
            <a:r>
              <a:rPr dirty="0" sz="1050" spc="-20">
                <a:latin typeface="Times New Roman"/>
                <a:cs typeface="Times New Roman"/>
              </a:rPr>
              <a:t>does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its </a:t>
            </a:r>
            <a:r>
              <a:rPr dirty="0" sz="1050" spc="-20">
                <a:latin typeface="Times New Roman"/>
                <a:cs typeface="Times New Roman"/>
              </a:rPr>
              <a:t>formal </a:t>
            </a:r>
            <a:r>
              <a:rPr dirty="0" sz="1050" spc="25">
                <a:latin typeface="Times New Roman"/>
                <a:cs typeface="Times New Roman"/>
              </a:rPr>
              <a:t>parameter </a:t>
            </a:r>
            <a:r>
              <a:rPr dirty="0" sz="900" spc="35">
                <a:latin typeface="Courier New"/>
                <a:cs typeface="Courier New"/>
              </a:rPr>
              <a:t>gross </a:t>
            </a:r>
            <a:r>
              <a:rPr dirty="0" sz="1050" spc="30">
                <a:latin typeface="Times New Roman"/>
                <a:cs typeface="Times New Roman"/>
              </a:rPr>
              <a:t>changes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val-  </a:t>
            </a:r>
            <a:r>
              <a:rPr dirty="0" sz="1050" spc="-20">
                <a:latin typeface="Times New Roman"/>
                <a:cs typeface="Times New Roman"/>
              </a:rPr>
              <a:t>ue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900" spc="-20">
                <a:latin typeface="Courier New"/>
                <a:cs typeface="Courier New"/>
              </a:rPr>
              <a:t>grossPay</a:t>
            </a:r>
            <a:r>
              <a:rPr dirty="0" sz="1050" spc="-20">
                <a:latin typeface="Times New Roman"/>
                <a:cs typeface="Times New Roman"/>
              </a:rPr>
              <a:t>. </a:t>
            </a:r>
            <a:r>
              <a:rPr dirty="0" sz="1050" spc="-15">
                <a:latin typeface="Times New Roman"/>
                <a:cs typeface="Times New Roman"/>
              </a:rPr>
              <a:t>After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calPaycheck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20">
                <a:latin typeface="Times New Roman"/>
                <a:cs typeface="Times New Roman"/>
              </a:rPr>
              <a:t>finds </a:t>
            </a:r>
            <a:r>
              <a:rPr dirty="0" sz="900" spc="-25">
                <a:latin typeface="Courier New"/>
                <a:cs typeface="Courier New"/>
              </a:rPr>
              <a:t>gross</a:t>
            </a:r>
            <a:r>
              <a:rPr dirty="0" sz="1050" spc="-25">
                <a:latin typeface="Times New Roman"/>
                <a:cs typeface="Times New Roman"/>
              </a:rPr>
              <a:t>, </a:t>
            </a:r>
            <a:r>
              <a:rPr dirty="0" sz="1050" spc="-5">
                <a:latin typeface="Times New Roman"/>
                <a:cs typeface="Times New Roman"/>
              </a:rPr>
              <a:t>control </a:t>
            </a:r>
            <a:r>
              <a:rPr dirty="0" sz="1050" spc="-30">
                <a:latin typeface="Times New Roman"/>
                <a:cs typeface="Times New Roman"/>
              </a:rPr>
              <a:t>goes </a:t>
            </a:r>
            <a:r>
              <a:rPr dirty="0" sz="1050" spc="30">
                <a:latin typeface="Times New Roman"/>
                <a:cs typeface="Times New Roman"/>
              </a:rPr>
              <a:t>back 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-5">
                <a:latin typeface="Times New Roman"/>
                <a:cs typeface="Times New Roman"/>
              </a:rPr>
              <a:t>function that </a:t>
            </a:r>
            <a:r>
              <a:rPr dirty="0" sz="1050" spc="-25">
                <a:latin typeface="Times New Roman"/>
                <a:cs typeface="Times New Roman"/>
              </a:rPr>
              <a:t>has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900" spc="-20">
                <a:latin typeface="Courier New"/>
                <a:cs typeface="Courier New"/>
              </a:rPr>
              <a:t>grossPay</a:t>
            </a:r>
            <a:r>
              <a:rPr dirty="0" sz="1050" spc="-20">
                <a:latin typeface="Times New Roman"/>
                <a:cs typeface="Times New Roman"/>
              </a:rPr>
              <a:t>.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40">
                <a:latin typeface="Times New Roman"/>
                <a:cs typeface="Times New Roman"/>
              </a:rPr>
              <a:t>proceeds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find </a:t>
            </a:r>
            <a:r>
              <a:rPr dirty="0" sz="1050" spc="30">
                <a:latin typeface="Times New Roman"/>
                <a:cs typeface="Times New Roman"/>
              </a:rPr>
              <a:t>the  </a:t>
            </a:r>
            <a:r>
              <a:rPr dirty="0" sz="1050" spc="-5">
                <a:latin typeface="Times New Roman"/>
                <a:cs typeface="Times New Roman"/>
              </a:rPr>
              <a:t>net </a:t>
            </a:r>
            <a:r>
              <a:rPr dirty="0" sz="1050" spc="-45">
                <a:latin typeface="Times New Roman"/>
                <a:cs typeface="Times New Roman"/>
              </a:rPr>
              <a:t>pay, by </a:t>
            </a:r>
            <a:r>
              <a:rPr dirty="0" sz="1050" spc="-30">
                <a:latin typeface="Times New Roman"/>
                <a:cs typeface="Times New Roman"/>
              </a:rPr>
              <a:t>taking 20% </a:t>
            </a:r>
            <a:r>
              <a:rPr dirty="0" sz="1050" spc="-5">
                <a:latin typeface="Times New Roman"/>
                <a:cs typeface="Times New Roman"/>
              </a:rPr>
              <a:t>off the </a:t>
            </a:r>
            <a:r>
              <a:rPr dirty="0" sz="1050" spc="-25">
                <a:latin typeface="Times New Roman"/>
                <a:cs typeface="Times New Roman"/>
              </a:rPr>
              <a:t>gross </a:t>
            </a:r>
            <a:r>
              <a:rPr dirty="0" sz="1050" spc="-40">
                <a:latin typeface="Times New Roman"/>
                <a:cs typeface="Times New Roman"/>
              </a:rPr>
              <a:t>pay,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20">
                <a:latin typeface="Times New Roman"/>
                <a:cs typeface="Times New Roman"/>
              </a:rPr>
              <a:t>printing </a:t>
            </a:r>
            <a:r>
              <a:rPr dirty="0" sz="1050" spc="-25">
                <a:latin typeface="Times New Roman"/>
                <a:cs typeface="Times New Roman"/>
              </a:rPr>
              <a:t>it. </a:t>
            </a:r>
            <a:r>
              <a:rPr dirty="0" sz="1050" spc="-40">
                <a:latin typeface="Times New Roman"/>
                <a:cs typeface="Times New Roman"/>
              </a:rPr>
              <a:t>Study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-30">
                <a:latin typeface="Times New Roman"/>
                <a:cs typeface="Times New Roman"/>
              </a:rPr>
              <a:t>latest </a:t>
            </a:r>
            <a:r>
              <a:rPr dirty="0" sz="1050" spc="10">
                <a:latin typeface="Times New Roman"/>
                <a:cs typeface="Times New Roman"/>
              </a:rPr>
              <a:t>revision 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40">
                <a:latin typeface="Times New Roman"/>
                <a:cs typeface="Times New Roman"/>
              </a:rPr>
              <a:t>very </a:t>
            </a:r>
            <a:r>
              <a:rPr dirty="0" sz="1050" spc="5">
                <a:latin typeface="Times New Roman"/>
                <a:cs typeface="Times New Roman"/>
              </a:rPr>
              <a:t>carefully. </a:t>
            </a:r>
            <a:r>
              <a:rPr dirty="0" sz="1050" spc="15">
                <a:latin typeface="Times New Roman"/>
                <a:cs typeface="Times New Roman"/>
              </a:rPr>
              <a:t>One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lab </a:t>
            </a:r>
            <a:r>
              <a:rPr dirty="0" sz="1050" spc="20">
                <a:latin typeface="Times New Roman"/>
                <a:cs typeface="Times New Roman"/>
              </a:rPr>
              <a:t>exercises </a:t>
            </a:r>
            <a:r>
              <a:rPr dirty="0" sz="1050" spc="-30">
                <a:latin typeface="Times New Roman"/>
                <a:cs typeface="Times New Roman"/>
              </a:rPr>
              <a:t>asks you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alter</a:t>
            </a:r>
            <a:r>
              <a:rPr dirty="0" sz="1050" spc="165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it.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490">
                <a:latin typeface="Arial"/>
                <a:cs typeface="Arial"/>
              </a:rPr>
              <a:t>P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275">
                <a:latin typeface="Arial"/>
                <a:cs typeface="Arial"/>
              </a:rPr>
              <a:t>- </a:t>
            </a:r>
            <a:r>
              <a:rPr dirty="0" sz="1400" spc="-375">
                <a:latin typeface="Arial"/>
                <a:cs typeface="Arial"/>
              </a:rPr>
              <a:t>LA </a:t>
            </a:r>
            <a:r>
              <a:rPr dirty="0" sz="1400" spc="-450">
                <a:latin typeface="Arial"/>
                <a:cs typeface="Arial"/>
              </a:rPr>
              <a:t>B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675">
                <a:latin typeface="Arial"/>
                <a:cs typeface="Arial"/>
              </a:rPr>
              <a:t>W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 </a:t>
            </a:r>
            <a:r>
              <a:rPr dirty="0" sz="1400" spc="-495">
                <a:latin typeface="Arial"/>
                <a:cs typeface="Arial"/>
              </a:rPr>
              <a:t>T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 spc="-484">
                <a:latin typeface="Arial"/>
                <a:cs typeface="Arial"/>
              </a:rPr>
              <a:t>A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</a:t>
            </a:r>
            <a:r>
              <a:rPr dirty="0" sz="1400" spc="-34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0">
                <a:latin typeface="Arial"/>
                <a:cs typeface="Arial"/>
              </a:rPr>
              <a:t>M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495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200" spc="-60">
                <a:latin typeface="Arial"/>
                <a:cs typeface="Arial"/>
              </a:rPr>
              <a:t>Fill-in-the-Blank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95">
                <a:latin typeface="Arial"/>
                <a:cs typeface="Arial"/>
              </a:rPr>
              <a:t>Questions</a:t>
            </a:r>
            <a:endParaRPr sz="1200">
              <a:latin typeface="Arial"/>
              <a:cs typeface="Arial"/>
            </a:endParaRPr>
          </a:p>
          <a:p>
            <a:pPr marL="1841500" marR="163830" indent="-180975">
              <a:lnSpc>
                <a:spcPct val="102899"/>
              </a:lnSpc>
              <a:spcBef>
                <a:spcPts val="585"/>
              </a:spcBef>
              <a:buAutoNum type="arabicPeriod"/>
              <a:tabLst>
                <a:tab pos="1840864" algn="l"/>
                <a:tab pos="3441700" algn="l"/>
              </a:tabLst>
            </a:pP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85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word</a:t>
            </a:r>
            <a:r>
              <a:rPr dirty="0" u="sng" sz="105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35">
                <a:latin typeface="Times New Roman"/>
                <a:cs typeface="Times New Roman"/>
              </a:rPr>
              <a:t>precedes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name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every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25">
                <a:latin typeface="Times New Roman"/>
                <a:cs typeface="Times New Roman"/>
              </a:rPr>
              <a:t>proto-  </a:t>
            </a:r>
            <a:r>
              <a:rPr dirty="0" sz="1050" spc="-25">
                <a:latin typeface="Times New Roman"/>
                <a:cs typeface="Times New Roman"/>
              </a:rPr>
              <a:t>type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25">
                <a:latin typeface="Times New Roman"/>
                <a:cs typeface="Times New Roman"/>
              </a:rPr>
              <a:t>heading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15">
                <a:latin typeface="Times New Roman"/>
                <a:cs typeface="Times New Roman"/>
              </a:rPr>
              <a:t>does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-5">
                <a:latin typeface="Times New Roman"/>
                <a:cs typeface="Times New Roman"/>
              </a:rPr>
              <a:t>return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25">
                <a:latin typeface="Times New Roman"/>
                <a:cs typeface="Times New Roman"/>
              </a:rPr>
              <a:t>back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calling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routine.</a:t>
            </a:r>
            <a:endParaRPr sz="1050">
              <a:latin typeface="Times New Roman"/>
              <a:cs typeface="Times New Roman"/>
            </a:endParaRPr>
          </a:p>
          <a:p>
            <a:pPr marL="1841500" marR="247650" indent="-180975">
              <a:lnSpc>
                <a:spcPct val="102899"/>
              </a:lnSpc>
              <a:spcBef>
                <a:spcPts val="310"/>
              </a:spcBef>
              <a:buAutoNum type="arabicPeriod"/>
              <a:tabLst>
                <a:tab pos="1840864" algn="l"/>
                <a:tab pos="3302000" algn="l"/>
              </a:tabLst>
            </a:pPr>
            <a:r>
              <a:rPr dirty="0" sz="1050" spc="-20">
                <a:latin typeface="Times New Roman"/>
                <a:cs typeface="Times New Roman"/>
              </a:rPr>
              <a:t>Pass</a:t>
            </a:r>
            <a:r>
              <a:rPr dirty="0" sz="1050" spc="215">
                <a:latin typeface="Times New Roman"/>
                <a:cs typeface="Times New Roman"/>
              </a:rPr>
              <a:t> </a:t>
            </a:r>
            <a:r>
              <a:rPr dirty="0" sz="1050" spc="-45">
                <a:latin typeface="Times New Roman"/>
                <a:cs typeface="Times New Roman"/>
              </a:rPr>
              <a:t>by</a:t>
            </a:r>
            <a:r>
              <a:rPr dirty="0" u="sng" sz="105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15">
                <a:latin typeface="Times New Roman"/>
                <a:cs typeface="Times New Roman"/>
              </a:rPr>
              <a:t>indicates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5">
                <a:latin typeface="Times New Roman"/>
                <a:cs typeface="Times New Roman"/>
              </a:rPr>
              <a:t>copy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actual </a:t>
            </a:r>
            <a:r>
              <a:rPr dirty="0" sz="1050" spc="30">
                <a:latin typeface="Times New Roman"/>
                <a:cs typeface="Times New Roman"/>
              </a:rPr>
              <a:t>parameter </a:t>
            </a:r>
            <a:r>
              <a:rPr dirty="0" sz="1050" spc="-10">
                <a:latin typeface="Times New Roman"/>
                <a:cs typeface="Times New Roman"/>
              </a:rPr>
              <a:t>is  </a:t>
            </a:r>
            <a:r>
              <a:rPr dirty="0" sz="1050" spc="30">
                <a:latin typeface="Times New Roman"/>
                <a:cs typeface="Times New Roman"/>
              </a:rPr>
              <a:t>placed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memory </a:t>
            </a:r>
            <a:r>
              <a:rPr dirty="0" sz="1050" spc="20">
                <a:latin typeface="Times New Roman"/>
                <a:cs typeface="Times New Roman"/>
              </a:rPr>
              <a:t>location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its </a:t>
            </a:r>
            <a:r>
              <a:rPr dirty="0" sz="1050" spc="30">
                <a:latin typeface="Times New Roman"/>
                <a:cs typeface="Times New Roman"/>
              </a:rPr>
              <a:t>corresponding </a:t>
            </a:r>
            <a:r>
              <a:rPr dirty="0" sz="1050" spc="-15">
                <a:latin typeface="Times New Roman"/>
                <a:cs typeface="Times New Roman"/>
              </a:rPr>
              <a:t>formal</a:t>
            </a:r>
            <a:r>
              <a:rPr dirty="0" sz="1050" spc="-5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parameter.</a:t>
            </a:r>
            <a:endParaRPr sz="1050">
              <a:latin typeface="Times New Roman"/>
              <a:cs typeface="Times New Roman"/>
            </a:endParaRPr>
          </a:p>
          <a:p>
            <a:pPr marL="1824989" indent="-16446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825625" algn="l"/>
                <a:tab pos="2832100" algn="l"/>
              </a:tabLst>
            </a:pP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30">
                <a:latin typeface="Times New Roman"/>
                <a:cs typeface="Times New Roman"/>
              </a:rPr>
              <a:t>parameters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5">
                <a:latin typeface="Times New Roman"/>
                <a:cs typeface="Times New Roman"/>
              </a:rPr>
              <a:t>found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40">
                <a:latin typeface="Times New Roman"/>
                <a:cs typeface="Times New Roman"/>
              </a:rPr>
              <a:t>a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function.</a:t>
            </a:r>
            <a:endParaRPr sz="1050">
              <a:latin typeface="Times New Roman"/>
              <a:cs typeface="Times New Roman"/>
            </a:endParaRPr>
          </a:p>
          <a:p>
            <a:pPr marL="1841500" marR="118110" indent="-180975">
              <a:lnSpc>
                <a:spcPct val="102899"/>
              </a:lnSpc>
              <a:spcBef>
                <a:spcPts val="300"/>
              </a:spcBef>
              <a:buAutoNum type="arabicPeriod"/>
              <a:tabLst>
                <a:tab pos="1840864" algn="l"/>
                <a:tab pos="4623435" algn="l"/>
                <a:tab pos="5423535" algn="l"/>
              </a:tabLst>
            </a:pPr>
            <a:r>
              <a:rPr dirty="0" sz="1050" spc="-45">
                <a:latin typeface="Times New Roman"/>
                <a:cs typeface="Times New Roman"/>
              </a:rPr>
              <a:t>A  </a:t>
            </a:r>
            <a:r>
              <a:rPr dirty="0" sz="1050" spc="35">
                <a:latin typeface="Times New Roman"/>
                <a:cs typeface="Times New Roman"/>
              </a:rPr>
              <a:t>prototype </a:t>
            </a:r>
            <a:r>
              <a:rPr dirty="0" sz="1050" spc="-10">
                <a:latin typeface="Times New Roman"/>
                <a:cs typeface="Times New Roman"/>
              </a:rPr>
              <a:t>must</a:t>
            </a:r>
            <a:r>
              <a:rPr dirty="0" sz="1050" spc="140">
                <a:latin typeface="Times New Roman"/>
                <a:cs typeface="Times New Roman"/>
              </a:rPr>
              <a:t> </a:t>
            </a:r>
            <a:r>
              <a:rPr dirty="0" sz="1050" spc="-45">
                <a:latin typeface="Times New Roman"/>
                <a:cs typeface="Times New Roman"/>
              </a:rPr>
              <a:t>give </a:t>
            </a:r>
            <a:r>
              <a:rPr dirty="0" sz="1050" spc="6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	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its </a:t>
            </a:r>
            <a:r>
              <a:rPr dirty="0" sz="1050" spc="5">
                <a:latin typeface="Times New Roman"/>
                <a:cs typeface="Times New Roman"/>
              </a:rPr>
              <a:t>formal  </a:t>
            </a:r>
            <a:r>
              <a:rPr dirty="0" sz="1050" spc="30">
                <a:latin typeface="Times New Roman"/>
                <a:cs typeface="Times New Roman"/>
              </a:rPr>
              <a:t>parameters </a:t>
            </a:r>
            <a:r>
              <a:rPr dirty="0" sz="1050" spc="-10">
                <a:latin typeface="Times New Roman"/>
                <a:cs typeface="Times New Roman"/>
              </a:rPr>
              <a:t>and  </a:t>
            </a:r>
            <a:r>
              <a:rPr dirty="0" sz="1050" spc="-45">
                <a:latin typeface="Times New Roman"/>
                <a:cs typeface="Times New Roman"/>
              </a:rPr>
              <a:t>may </a:t>
            </a:r>
            <a:r>
              <a:rPr dirty="0" sz="1050" spc="140">
                <a:latin typeface="Times New Roman"/>
                <a:cs typeface="Times New Roman"/>
              </a:rPr>
              <a:t> </a:t>
            </a:r>
            <a:r>
              <a:rPr dirty="0" sz="1050" spc="-45">
                <a:latin typeface="Times New Roman"/>
                <a:cs typeface="Times New Roman"/>
              </a:rPr>
              <a:t>give </a:t>
            </a:r>
            <a:r>
              <a:rPr dirty="0" sz="1050" spc="70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their</a:t>
            </a:r>
            <a:r>
              <a:rPr dirty="0" u="sng" sz="105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1500" marR="334010" indent="-180975">
              <a:lnSpc>
                <a:spcPct val="102899"/>
              </a:lnSpc>
              <a:spcBef>
                <a:spcPts val="310"/>
              </a:spcBef>
              <a:buAutoNum type="arabicPeriod"/>
              <a:tabLst>
                <a:tab pos="1840864" algn="l"/>
                <a:tab pos="2959100" algn="l"/>
              </a:tabLst>
            </a:pPr>
            <a:r>
              <a:rPr dirty="0" sz="1050" spc="-45">
                <a:latin typeface="Times New Roman"/>
                <a:cs typeface="Times New Roman"/>
              </a:rPr>
              <a:t>A</a:t>
            </a:r>
            <a:r>
              <a:rPr dirty="0" u="sng" sz="105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-15">
                <a:latin typeface="Times New Roman"/>
                <a:cs typeface="Times New Roman"/>
              </a:rPr>
              <a:t>after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30">
                <a:latin typeface="Times New Roman"/>
                <a:cs typeface="Times New Roman"/>
              </a:rPr>
              <a:t>type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function </a:t>
            </a:r>
            <a:r>
              <a:rPr dirty="0" sz="1050" spc="25">
                <a:latin typeface="Times New Roman"/>
                <a:cs typeface="Times New Roman"/>
              </a:rPr>
              <a:t>heading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35">
                <a:latin typeface="Times New Roman"/>
                <a:cs typeface="Times New Roman"/>
              </a:rPr>
              <a:t>the  prototype </a:t>
            </a:r>
            <a:r>
              <a:rPr dirty="0" sz="1050" spc="15">
                <a:latin typeface="Times New Roman"/>
                <a:cs typeface="Times New Roman"/>
              </a:rPr>
              <a:t>indicates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parameter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-40">
                <a:latin typeface="Times New Roman"/>
                <a:cs typeface="Times New Roman"/>
              </a:rPr>
              <a:t>by</a:t>
            </a:r>
            <a:r>
              <a:rPr dirty="0" sz="1050" spc="-9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reference.</a:t>
            </a:r>
            <a:endParaRPr sz="1050">
              <a:latin typeface="Times New Roman"/>
              <a:cs typeface="Times New Roman"/>
            </a:endParaRPr>
          </a:p>
          <a:p>
            <a:pPr marL="1841500" marR="228600" indent="-180975">
              <a:lnSpc>
                <a:spcPct val="103800"/>
              </a:lnSpc>
              <a:spcBef>
                <a:spcPts val="290"/>
              </a:spcBef>
              <a:buAutoNum type="arabicPeriod"/>
              <a:tabLst>
                <a:tab pos="1840864" algn="l"/>
                <a:tab pos="5892800" algn="l"/>
              </a:tabLst>
            </a:pPr>
            <a:r>
              <a:rPr dirty="0" sz="1050" spc="10">
                <a:latin typeface="Times New Roman"/>
                <a:cs typeface="Times New Roman"/>
              </a:rPr>
              <a:t>F</a:t>
            </a:r>
            <a:r>
              <a:rPr dirty="0" sz="1050">
                <a:latin typeface="Times New Roman"/>
                <a:cs typeface="Times New Roman"/>
              </a:rPr>
              <a:t>u</a:t>
            </a:r>
            <a:r>
              <a:rPr dirty="0" sz="1050" spc="-15">
                <a:latin typeface="Times New Roman"/>
                <a:cs typeface="Times New Roman"/>
              </a:rPr>
              <a:t>n</a:t>
            </a:r>
            <a:r>
              <a:rPr dirty="0" sz="1050" spc="-30">
                <a:latin typeface="Times New Roman"/>
                <a:cs typeface="Times New Roman"/>
              </a:rPr>
              <a:t>c</a:t>
            </a:r>
            <a:r>
              <a:rPr dirty="0" sz="1050" spc="15">
                <a:latin typeface="Times New Roman"/>
                <a:cs typeface="Times New Roman"/>
              </a:rPr>
              <a:t>t</a:t>
            </a:r>
            <a:r>
              <a:rPr dirty="0" sz="1050" spc="-65">
                <a:latin typeface="Times New Roman"/>
                <a:cs typeface="Times New Roman"/>
              </a:rPr>
              <a:t>i</a:t>
            </a:r>
            <a:r>
              <a:rPr dirty="0" sz="1050" spc="-5">
                <a:latin typeface="Times New Roman"/>
                <a:cs typeface="Times New Roman"/>
              </a:rPr>
              <a:t>on</a:t>
            </a:r>
            <a:r>
              <a:rPr dirty="0" sz="1050">
                <a:latin typeface="Times New Roman"/>
                <a:cs typeface="Times New Roman"/>
              </a:rPr>
              <a:t>s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10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t</a:t>
            </a:r>
            <a:r>
              <a:rPr dirty="0" sz="1050" spc="-20">
                <a:latin typeface="Times New Roman"/>
                <a:cs typeface="Times New Roman"/>
              </a:rPr>
              <a:t>h</a:t>
            </a:r>
            <a:r>
              <a:rPr dirty="0" sz="1050" spc="-25">
                <a:latin typeface="Times New Roman"/>
                <a:cs typeface="Times New Roman"/>
              </a:rPr>
              <a:t>a</a:t>
            </a:r>
            <a:r>
              <a:rPr dirty="0" sz="1050" spc="15">
                <a:latin typeface="Times New Roman"/>
                <a:cs typeface="Times New Roman"/>
              </a:rPr>
              <a:t>t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9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do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9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n</a:t>
            </a:r>
            <a:r>
              <a:rPr dirty="0" sz="1050">
                <a:latin typeface="Times New Roman"/>
                <a:cs typeface="Times New Roman"/>
              </a:rPr>
              <a:t>o</a:t>
            </a:r>
            <a:r>
              <a:rPr dirty="0" sz="1050" spc="15">
                <a:latin typeface="Times New Roman"/>
                <a:cs typeface="Times New Roman"/>
              </a:rPr>
              <a:t>t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10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r</a:t>
            </a:r>
            <a:r>
              <a:rPr dirty="0" sz="1050" spc="-40">
                <a:latin typeface="Times New Roman"/>
                <a:cs typeface="Times New Roman"/>
              </a:rPr>
              <a:t>e</a:t>
            </a:r>
            <a:r>
              <a:rPr dirty="0" sz="1050" spc="15">
                <a:latin typeface="Times New Roman"/>
                <a:cs typeface="Times New Roman"/>
              </a:rPr>
              <a:t>t</a:t>
            </a:r>
            <a:r>
              <a:rPr dirty="0" sz="1050" spc="-10">
                <a:latin typeface="Times New Roman"/>
                <a:cs typeface="Times New Roman"/>
              </a:rPr>
              <a:t>u</a:t>
            </a:r>
            <a:r>
              <a:rPr dirty="0" sz="1050" spc="5">
                <a:latin typeface="Times New Roman"/>
                <a:cs typeface="Times New Roman"/>
              </a:rPr>
              <a:t>r</a:t>
            </a:r>
            <a:r>
              <a:rPr dirty="0" sz="1050" spc="10">
                <a:latin typeface="Times New Roman"/>
                <a:cs typeface="Times New Roman"/>
              </a:rPr>
              <a:t>n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a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114">
                <a:latin typeface="Times New Roman"/>
                <a:cs typeface="Times New Roman"/>
              </a:rPr>
              <a:t> </a:t>
            </a:r>
            <a:r>
              <a:rPr dirty="0" sz="1050" spc="-35">
                <a:latin typeface="Times New Roman"/>
                <a:cs typeface="Times New Roman"/>
              </a:rPr>
              <a:t>v</a:t>
            </a:r>
            <a:r>
              <a:rPr dirty="0" sz="1050" spc="-40">
                <a:latin typeface="Times New Roman"/>
                <a:cs typeface="Times New Roman"/>
              </a:rPr>
              <a:t>a</a:t>
            </a:r>
            <a:r>
              <a:rPr dirty="0" sz="1050" spc="-25">
                <a:latin typeface="Times New Roman"/>
                <a:cs typeface="Times New Roman"/>
              </a:rPr>
              <a:t>l</a:t>
            </a:r>
            <a:r>
              <a:rPr dirty="0" sz="1050" spc="-55">
                <a:latin typeface="Times New Roman"/>
                <a:cs typeface="Times New Roman"/>
              </a:rPr>
              <a:t>u</a:t>
            </a:r>
            <a:r>
              <a:rPr dirty="0" sz="1050" spc="-30">
                <a:latin typeface="Times New Roman"/>
                <a:cs typeface="Times New Roman"/>
              </a:rPr>
              <a:t>e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114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a</a:t>
            </a:r>
            <a:r>
              <a:rPr dirty="0" sz="1050" spc="-20">
                <a:latin typeface="Times New Roman"/>
                <a:cs typeface="Times New Roman"/>
              </a:rPr>
              <a:t>r</a:t>
            </a:r>
            <a:r>
              <a:rPr dirty="0" sz="1050" spc="-30">
                <a:latin typeface="Times New Roman"/>
                <a:cs typeface="Times New Roman"/>
              </a:rPr>
              <a:t>e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of</a:t>
            </a:r>
            <a:r>
              <a:rPr dirty="0" sz="1050" spc="15">
                <a:latin typeface="Times New Roman"/>
                <a:cs typeface="Times New Roman"/>
              </a:rPr>
              <a:t>t</a:t>
            </a:r>
            <a:r>
              <a:rPr dirty="0" sz="1050" spc="-40">
                <a:latin typeface="Times New Roman"/>
                <a:cs typeface="Times New Roman"/>
              </a:rPr>
              <a:t>e</a:t>
            </a:r>
            <a:r>
              <a:rPr dirty="0" sz="1050" spc="10">
                <a:latin typeface="Times New Roman"/>
                <a:cs typeface="Times New Roman"/>
              </a:rPr>
              <a:t>n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3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c</a:t>
            </a:r>
            <a:r>
              <a:rPr dirty="0" sz="1050" spc="-10">
                <a:latin typeface="Times New Roman"/>
                <a:cs typeface="Times New Roman"/>
              </a:rPr>
              <a:t>a</a:t>
            </a:r>
            <a:r>
              <a:rPr dirty="0" sz="1050" spc="-15">
                <a:latin typeface="Times New Roman"/>
                <a:cs typeface="Times New Roman"/>
              </a:rPr>
              <a:t>l</a:t>
            </a:r>
            <a:r>
              <a:rPr dirty="0" sz="1050" spc="-35">
                <a:latin typeface="Times New Roman"/>
                <a:cs typeface="Times New Roman"/>
              </a:rPr>
              <a:t>l</a:t>
            </a:r>
            <a:r>
              <a:rPr dirty="0" sz="1050" spc="45">
                <a:latin typeface="Times New Roman"/>
                <a:cs typeface="Times New Roman"/>
              </a:rPr>
              <a:t>ed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u="sng" sz="105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-35">
                <a:latin typeface="Times New Roman"/>
                <a:cs typeface="Times New Roman"/>
              </a:rPr>
              <a:t>i</a:t>
            </a:r>
            <a:r>
              <a:rPr dirty="0" sz="1050" spc="50">
                <a:latin typeface="Times New Roman"/>
                <a:cs typeface="Times New Roman"/>
              </a:rPr>
              <a:t>n  </a:t>
            </a:r>
            <a:r>
              <a:rPr dirty="0" sz="1050">
                <a:latin typeface="Times New Roman"/>
                <a:cs typeface="Times New Roman"/>
              </a:rPr>
              <a:t>other </a:t>
            </a:r>
            <a:r>
              <a:rPr dirty="0" sz="1050" spc="30">
                <a:latin typeface="Times New Roman"/>
                <a:cs typeface="Times New Roman"/>
              </a:rPr>
              <a:t>programming</a:t>
            </a:r>
            <a:r>
              <a:rPr dirty="0" sz="1050" spc="5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languages.</a:t>
            </a:r>
            <a:endParaRPr sz="1050">
              <a:latin typeface="Times New Roman"/>
              <a:cs typeface="Times New Roman"/>
            </a:endParaRPr>
          </a:p>
          <a:p>
            <a:pPr marL="1841500" marR="234950" indent="-180975">
              <a:lnSpc>
                <a:spcPct val="103099"/>
              </a:lnSpc>
              <a:spcBef>
                <a:spcPts val="295"/>
              </a:spcBef>
              <a:buAutoNum type="arabicPeriod"/>
              <a:tabLst>
                <a:tab pos="1840864" algn="l"/>
                <a:tab pos="3302000" algn="l"/>
              </a:tabLst>
            </a:pPr>
            <a:r>
              <a:rPr dirty="0" sz="1050" spc="-20">
                <a:latin typeface="Times New Roman"/>
                <a:cs typeface="Times New Roman"/>
              </a:rPr>
              <a:t>Pass</a:t>
            </a:r>
            <a:r>
              <a:rPr dirty="0" sz="1050" spc="215">
                <a:latin typeface="Times New Roman"/>
                <a:cs typeface="Times New Roman"/>
              </a:rPr>
              <a:t> </a:t>
            </a:r>
            <a:r>
              <a:rPr dirty="0" sz="1050" spc="-45">
                <a:latin typeface="Times New Roman"/>
                <a:cs typeface="Times New Roman"/>
              </a:rPr>
              <a:t>by</a:t>
            </a:r>
            <a:r>
              <a:rPr dirty="0" u="sng" sz="105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15">
                <a:latin typeface="Times New Roman"/>
                <a:cs typeface="Times New Roman"/>
              </a:rPr>
              <a:t>indicates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location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30">
                <a:latin typeface="Times New Roman"/>
                <a:cs typeface="Times New Roman"/>
              </a:rPr>
              <a:t>actual </a:t>
            </a:r>
            <a:r>
              <a:rPr dirty="0" sz="1050" spc="25">
                <a:latin typeface="Times New Roman"/>
                <a:cs typeface="Times New Roman"/>
              </a:rPr>
              <a:t>parame-  </a:t>
            </a:r>
            <a:r>
              <a:rPr dirty="0" sz="1050" spc="-30">
                <a:latin typeface="Times New Roman"/>
                <a:cs typeface="Times New Roman"/>
              </a:rPr>
              <a:t>ter, </a:t>
            </a:r>
            <a:r>
              <a:rPr dirty="0" sz="1050" spc="-10">
                <a:latin typeface="Times New Roman"/>
                <a:cs typeface="Times New Roman"/>
              </a:rPr>
              <a:t>rather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-20">
                <a:latin typeface="Times New Roman"/>
                <a:cs typeface="Times New Roman"/>
              </a:rPr>
              <a:t>just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5">
                <a:latin typeface="Times New Roman"/>
                <a:cs typeface="Times New Roman"/>
              </a:rPr>
              <a:t>copy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its </a:t>
            </a:r>
            <a:r>
              <a:rPr dirty="0" sz="1050" spc="15">
                <a:latin typeface="Times New Roman"/>
                <a:cs typeface="Times New Roman"/>
              </a:rPr>
              <a:t>value,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5">
                <a:latin typeface="Times New Roman"/>
                <a:cs typeface="Times New Roman"/>
              </a:rPr>
              <a:t>passed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called</a:t>
            </a:r>
            <a:r>
              <a:rPr dirty="0" sz="1050" spc="4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function.</a:t>
            </a:r>
            <a:endParaRPr sz="1050">
              <a:latin typeface="Times New Roman"/>
              <a:cs typeface="Times New Roman"/>
            </a:endParaRPr>
          </a:p>
          <a:p>
            <a:pPr marL="1873885" marR="243840" indent="-178435">
              <a:lnSpc>
                <a:spcPct val="103800"/>
              </a:lnSpc>
              <a:spcBef>
                <a:spcPts val="290"/>
              </a:spcBef>
              <a:buAutoNum type="arabicPeriod"/>
              <a:tabLst>
                <a:tab pos="1875789" algn="l"/>
                <a:tab pos="4084954" algn="l"/>
                <a:tab pos="4766945" algn="l"/>
              </a:tabLst>
            </a:pPr>
            <a:r>
              <a:rPr dirty="0" sz="1050" spc="-45">
                <a:latin typeface="Times New Roman"/>
                <a:cs typeface="Times New Roman"/>
              </a:rPr>
              <a:t>A  call   </a:t>
            </a:r>
            <a:r>
              <a:rPr dirty="0" sz="1050" spc="-10">
                <a:latin typeface="Times New Roman"/>
                <a:cs typeface="Times New Roman"/>
              </a:rPr>
              <a:t>must</a:t>
            </a:r>
            <a:r>
              <a:rPr dirty="0" sz="1050" spc="-60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90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its </a:t>
            </a:r>
            <a:r>
              <a:rPr dirty="0" sz="1050" spc="-30">
                <a:latin typeface="Times New Roman"/>
                <a:cs typeface="Times New Roman"/>
              </a:rPr>
              <a:t>actual </a:t>
            </a:r>
            <a:r>
              <a:rPr dirty="0" sz="1050" spc="25">
                <a:latin typeface="Times New Roman"/>
                <a:cs typeface="Times New Roman"/>
              </a:rPr>
              <a:t>parameters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25">
                <a:latin typeface="Times New Roman"/>
                <a:cs typeface="Times New Roman"/>
              </a:rPr>
              <a:t>must  </a:t>
            </a:r>
            <a:r>
              <a:rPr dirty="0" sz="1050" spc="40">
                <a:latin typeface="Times New Roman"/>
                <a:cs typeface="Times New Roman"/>
              </a:rPr>
              <a:t>NOT</a:t>
            </a:r>
            <a:r>
              <a:rPr dirty="0" sz="1050" spc="-45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	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those</a:t>
            </a:r>
            <a:r>
              <a:rPr dirty="0" sz="1050" spc="8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parameters.</a:t>
            </a:r>
            <a:endParaRPr sz="1050">
              <a:latin typeface="Times New Roman"/>
              <a:cs typeface="Times New Roman"/>
            </a:endParaRPr>
          </a:p>
          <a:p>
            <a:pPr marL="1841500" marR="390525" indent="-180975">
              <a:lnSpc>
                <a:spcPct val="102899"/>
              </a:lnSpc>
              <a:spcBef>
                <a:spcPts val="300"/>
              </a:spcBef>
              <a:buAutoNum type="arabicPeriod"/>
              <a:tabLst>
                <a:tab pos="1825625" algn="l"/>
                <a:tab pos="2832100" algn="l"/>
              </a:tabLst>
            </a:pP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-20">
                <a:latin typeface="Times New Roman"/>
                <a:cs typeface="Times New Roman"/>
              </a:rPr>
              <a:t>refers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region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40">
                <a:latin typeface="Times New Roman"/>
                <a:cs typeface="Times New Roman"/>
              </a:rPr>
              <a:t>where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0">
                <a:latin typeface="Times New Roman"/>
                <a:cs typeface="Times New Roman"/>
              </a:rPr>
              <a:t>variable </a:t>
            </a:r>
            <a:r>
              <a:rPr dirty="0" sz="1050" spc="-10">
                <a:latin typeface="Times New Roman"/>
                <a:cs typeface="Times New Roman"/>
              </a:rPr>
              <a:t>is  “active.”</a:t>
            </a:r>
            <a:endParaRPr sz="1050">
              <a:latin typeface="Times New Roman"/>
              <a:cs typeface="Times New Roman"/>
            </a:endParaRPr>
          </a:p>
          <a:p>
            <a:pPr marL="1841500" indent="-2286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842135" algn="l"/>
                <a:tab pos="2832100" algn="l"/>
              </a:tabLst>
            </a:pP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30">
                <a:latin typeface="Times New Roman"/>
                <a:cs typeface="Times New Roman"/>
              </a:rPr>
              <a:t>parameters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5">
                <a:latin typeface="Times New Roman"/>
                <a:cs typeface="Times New Roman"/>
              </a:rPr>
              <a:t>found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function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heading.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</dc:creator>
  <dcterms:created xsi:type="dcterms:W3CDTF">2019-06-24T16:56:28Z</dcterms:created>
  <dcterms:modified xsi:type="dcterms:W3CDTF">2019-06-24T16:56:28Z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2014-07-23T00:00:00Z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2019-06-24T00:00:00Z</vt:filetime>
  </property>
</Properties>
</file>