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8686800" cy="11315700"/>
  <p:notesSz cx="86868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9"/>
    <p:restoredTop sz="94748"/>
  </p:normalViewPr>
  <p:slideViewPr>
    <p:cSldViewPr>
      <p:cViewPr>
        <p:scale>
          <a:sx n="179" d="100"/>
          <a:sy n="179" d="100"/>
        </p:scale>
        <p:origin x="1096" y="-4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4063619"/>
          <a:ext cx="6200139" cy="147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771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sz="1400" spc="-470" dirty="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concept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functions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(procedures)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functions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(procedures)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have no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parameters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marR="12700">
                        <a:lnSpc>
                          <a:spcPts val="1310"/>
                        </a:lnSpc>
                        <a:spcBef>
                          <a:spcPts val="135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functions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(procedures)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have pass 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100" spc="-130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parameters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sz="1400" spc="-484" dirty="0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read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spc="-8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lab,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labs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their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sz="1400" spc="-4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3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400" spc="-5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278765">
              <a:lnSpc>
                <a:spcPts val="8400"/>
              </a:lnSpc>
            </a:pPr>
            <a:r>
              <a:rPr spc="-1614" dirty="0"/>
              <a:t>6.1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775206"/>
            <a:ext cx="4769485" cy="10071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10"/>
              </a:spcBef>
            </a:pPr>
            <a:r>
              <a:rPr sz="3600" spc="-375" dirty="0">
                <a:latin typeface="Arial"/>
                <a:cs typeface="Arial"/>
              </a:rPr>
              <a:t>Introduction </a:t>
            </a:r>
            <a:r>
              <a:rPr sz="3600" spc="-335" dirty="0">
                <a:latin typeface="Arial"/>
                <a:cs typeface="Arial"/>
              </a:rPr>
              <a:t>to </a:t>
            </a:r>
            <a:r>
              <a:rPr sz="3600" spc="-575" dirty="0">
                <a:latin typeface="Arial"/>
                <a:cs typeface="Arial"/>
              </a:rPr>
              <a:t>Void </a:t>
            </a:r>
            <a:r>
              <a:rPr sz="3600" spc="-245" dirty="0">
                <a:latin typeface="Arial"/>
                <a:cs typeface="Arial"/>
              </a:rPr>
              <a:t>Functions  </a:t>
            </a:r>
            <a:r>
              <a:rPr sz="3600" spc="-240" dirty="0">
                <a:latin typeface="Arial"/>
                <a:cs typeface="Arial"/>
              </a:rPr>
              <a:t>(Procedures)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0537" y="5842126"/>
          <a:ext cx="4606288" cy="3571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88900">
                        <a:lnSpc>
                          <a:spcPct val="996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xi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completion 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 marR="74930">
                        <a:lnSpc>
                          <a:spcPct val="100000"/>
                        </a:lnSpc>
                      </a:pPr>
                      <a:r>
                        <a:rPr sz="1000" spc="-130" dirty="0">
                          <a:latin typeface="Arial"/>
                          <a:cs typeface="Arial"/>
                        </a:rPr>
                        <a:t>Page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109855">
                        <a:lnSpc>
                          <a:spcPct val="99600"/>
                        </a:lnSpc>
                        <a:spcBef>
                          <a:spcPts val="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Check 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when 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Reading</a:t>
                      </a:r>
                      <a:r>
                        <a:rPr sz="1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Writing</a:t>
                      </a:r>
                      <a:r>
                        <a:rPr sz="1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Pre-lab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6.1A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80"/>
                        </a:lnSpc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Functions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Confident 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44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Parameters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4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Introduction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Pass by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value.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6.1B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Introduction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Pass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by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7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68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Reference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reference.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Student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ts val="116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975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3350">
                        <a:lnSpc>
                          <a:spcPts val="1120"/>
                        </a:lnSpc>
                        <a:spcBef>
                          <a:spcPts val="65"/>
                        </a:spcBef>
                      </a:pPr>
                      <a:r>
                        <a:rPr sz="1000" spc="-114" dirty="0">
                          <a:latin typeface="Arial"/>
                          <a:cs typeface="Arial"/>
                        </a:rPr>
                        <a:t>pass </a:t>
                      </a:r>
                      <a:r>
                        <a:rPr sz="1000" spc="-14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reference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value.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75626" y="10034727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237426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804354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956119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9153" y="455294"/>
            <a:ext cx="3515360" cy="11798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sz="900" spc="-110" dirty="0">
                <a:latin typeface="Arial"/>
                <a:cs typeface="Arial"/>
              </a:rPr>
              <a:t>84	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30" dirty="0">
                <a:latin typeface="Arial"/>
                <a:cs typeface="Arial"/>
              </a:rPr>
              <a:t>6 </a:t>
            </a:r>
            <a:r>
              <a:rPr sz="1400" spc="-195" dirty="0">
                <a:latin typeface="Arial"/>
                <a:cs typeface="Arial"/>
              </a:rPr>
              <a:t>. </a:t>
            </a:r>
            <a:r>
              <a:rPr sz="1400" spc="-330" dirty="0">
                <a:latin typeface="Arial"/>
                <a:cs typeface="Arial"/>
              </a:rPr>
              <a:t>1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47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1689932"/>
            <a:ext cx="5577205" cy="20212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795"/>
              </a:spcBef>
              <a:tabLst>
                <a:tab pos="10033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6.1	</a:t>
            </a:r>
            <a:r>
              <a:rPr sz="1200" spc="-85" dirty="0">
                <a:latin typeface="Arial"/>
                <a:cs typeface="Arial"/>
              </a:rPr>
              <a:t>Functions </a:t>
            </a:r>
            <a:r>
              <a:rPr sz="1200" spc="-55" dirty="0">
                <a:latin typeface="Arial"/>
                <a:cs typeface="Arial"/>
              </a:rPr>
              <a:t>with </a:t>
            </a:r>
            <a:r>
              <a:rPr sz="1200" spc="-160" dirty="0">
                <a:latin typeface="Arial"/>
                <a:cs typeface="Arial"/>
              </a:rPr>
              <a:t>No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Parameters</a:t>
            </a:r>
            <a:endParaRPr sz="12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615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proverb.cpp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6.1 </a:t>
            </a:r>
            <a:r>
              <a:rPr sz="1050" spc="-30" dirty="0">
                <a:latin typeface="Times New Roman"/>
                <a:cs typeface="Times New Roman"/>
              </a:rPr>
              <a:t>folder.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prints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"Now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time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all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good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men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come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aid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their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party"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 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function (procedure) called writeProverb that </a:t>
            </a:r>
            <a:r>
              <a:rPr sz="900" spc="-15" dirty="0">
                <a:latin typeface="Courier New"/>
                <a:cs typeface="Courier New"/>
              </a:rPr>
              <a:t>is </a:t>
            </a:r>
            <a:r>
              <a:rPr sz="900" spc="-20" dirty="0">
                <a:latin typeface="Courier New"/>
                <a:cs typeface="Courier New"/>
              </a:rPr>
              <a:t>called </a:t>
            </a:r>
            <a:r>
              <a:rPr sz="900" spc="-15" dirty="0">
                <a:latin typeface="Courier New"/>
                <a:cs typeface="Courier New"/>
              </a:rPr>
              <a:t>by the </a:t>
            </a:r>
            <a:r>
              <a:rPr sz="900" spc="-20" dirty="0">
                <a:latin typeface="Courier New"/>
                <a:cs typeface="Courier New"/>
              </a:rPr>
              <a:t>main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//PLACE YOUR NAME</a:t>
            </a:r>
            <a:r>
              <a:rPr sz="900" b="1" spc="3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218940">
              <a:lnSpc>
                <a:spcPct val="1214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4043298"/>
            <a:ext cx="5024120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writeProverb(); </a:t>
            </a:r>
            <a:r>
              <a:rPr sz="900" spc="-15" dirty="0">
                <a:latin typeface="Courier New"/>
                <a:cs typeface="Courier New"/>
              </a:rPr>
              <a:t>//This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prototype </a:t>
            </a:r>
            <a:r>
              <a:rPr sz="900" spc="-10" dirty="0">
                <a:latin typeface="Courier New"/>
                <a:cs typeface="Courier New"/>
              </a:rPr>
              <a:t>for the </a:t>
            </a:r>
            <a:r>
              <a:rPr sz="900" spc="-15" dirty="0">
                <a:latin typeface="Courier New"/>
                <a:cs typeface="Courier New"/>
              </a:rPr>
              <a:t>writeProverb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call the writeProverb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754" y="5829172"/>
            <a:ext cx="4900930" cy="13474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21043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writeProverb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  <a:tab pos="10033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function prints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in: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out: </a:t>
            </a:r>
            <a:r>
              <a:rPr sz="900" spc="-10" dirty="0">
                <a:latin typeface="Courier New"/>
                <a:cs typeface="Courier New"/>
              </a:rPr>
              <a:t>no </a:t>
            </a:r>
            <a:r>
              <a:rPr sz="900" spc="-15" dirty="0">
                <a:latin typeface="Courier New"/>
                <a:cs typeface="Courier New"/>
              </a:rPr>
              <a:t>actual parameter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461" y="7013829"/>
            <a:ext cx="456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7477125"/>
            <a:ext cx="5560060" cy="24307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b="1" spc="5" dirty="0">
                <a:latin typeface="Courier New"/>
                <a:cs typeface="Courier New"/>
              </a:rPr>
              <a:t>// Fill in the function heading and the body of the function that will</a:t>
            </a:r>
            <a:r>
              <a:rPr sz="900" b="1" spc="17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print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to the screen the proverb listed in the comments at the beginning of</a:t>
            </a:r>
            <a:r>
              <a:rPr sz="900" b="1" spc="18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31900" marR="83820" indent="-228600">
              <a:lnSpc>
                <a:spcPct val="103299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Times New Roman"/>
                <a:cs typeface="Times New Roman"/>
              </a:rPr>
              <a:t>code </a:t>
            </a:r>
            <a:r>
              <a:rPr sz="900" spc="15" dirty="0">
                <a:latin typeface="Times New Roman"/>
                <a:cs typeface="Times New Roman"/>
              </a:rPr>
              <a:t>(places </a:t>
            </a:r>
            <a:r>
              <a:rPr sz="900" spc="-20" dirty="0">
                <a:latin typeface="Times New Roman"/>
                <a:cs typeface="Times New Roman"/>
              </a:rPr>
              <a:t>in </a:t>
            </a:r>
            <a:r>
              <a:rPr sz="900" spc="-15" dirty="0">
                <a:latin typeface="Times New Roman"/>
                <a:cs typeface="Times New Roman"/>
              </a:rPr>
              <a:t>bold)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print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5" dirty="0">
                <a:latin typeface="Times New Roman"/>
                <a:cs typeface="Times New Roman"/>
              </a:rPr>
              <a:t>proverb </a:t>
            </a:r>
            <a:r>
              <a:rPr sz="1050" spc="-25" dirty="0">
                <a:latin typeface="Times New Roman"/>
                <a:cs typeface="Times New Roman"/>
              </a:rPr>
              <a:t>listed 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comments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beginning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program.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5" dirty="0">
                <a:latin typeface="Times New Roman"/>
                <a:cs typeface="Times New Roman"/>
              </a:rPr>
              <a:t>proverb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printed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10" dirty="0">
                <a:latin typeface="Times New Roman"/>
                <a:cs typeface="Times New Roman"/>
              </a:rPr>
              <a:t>func-  </a:t>
            </a:r>
            <a:r>
              <a:rPr sz="1050" spc="25" dirty="0">
                <a:latin typeface="Times New Roman"/>
                <a:cs typeface="Times New Roman"/>
              </a:rPr>
              <a:t>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tabLst>
                <a:tab pos="10033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6.2	</a:t>
            </a:r>
            <a:r>
              <a:rPr sz="1200" spc="-60" dirty="0">
                <a:latin typeface="Arial"/>
                <a:cs typeface="Arial"/>
              </a:rPr>
              <a:t>Introduction </a:t>
            </a:r>
            <a:r>
              <a:rPr sz="1200" spc="-45" dirty="0">
                <a:latin typeface="Arial"/>
                <a:cs typeface="Arial"/>
              </a:rPr>
              <a:t>to </a:t>
            </a:r>
            <a:r>
              <a:rPr sz="1200" spc="-140" dirty="0">
                <a:latin typeface="Arial"/>
                <a:cs typeface="Arial"/>
              </a:rPr>
              <a:t>Pass </a:t>
            </a:r>
            <a:r>
              <a:rPr sz="1200" spc="-150" dirty="0">
                <a:latin typeface="Arial"/>
                <a:cs typeface="Arial"/>
              </a:rPr>
              <a:t>by</a:t>
            </a:r>
            <a:r>
              <a:rPr sz="1200" spc="-125" dirty="0">
                <a:latin typeface="Arial"/>
                <a:cs typeface="Arial"/>
              </a:rPr>
              <a:t> Value</a:t>
            </a:r>
            <a:endParaRPr sz="12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615"/>
              </a:spcBef>
            </a:pPr>
            <a:r>
              <a:rPr sz="1050" spc="-40" dirty="0">
                <a:latin typeface="Times New Roman"/>
                <a:cs typeface="Times New Roman"/>
              </a:rPr>
              <a:t>Retrieve </a:t>
            </a:r>
            <a:r>
              <a:rPr sz="1050" spc="-30" dirty="0">
                <a:latin typeface="Times New Roman"/>
                <a:cs typeface="Times New Roman"/>
              </a:rPr>
              <a:t>program </a:t>
            </a:r>
            <a:r>
              <a:rPr sz="900" spc="-25" dirty="0">
                <a:latin typeface="Courier New"/>
                <a:cs typeface="Courier New"/>
              </a:rPr>
              <a:t>newproverb.cpp </a:t>
            </a:r>
            <a:r>
              <a:rPr sz="1050" spc="-15" dirty="0">
                <a:latin typeface="Times New Roman"/>
                <a:cs typeface="Times New Roman"/>
              </a:rPr>
              <a:t>from the </a:t>
            </a:r>
            <a:r>
              <a:rPr sz="1050" spc="-35" dirty="0">
                <a:latin typeface="Times New Roman"/>
                <a:cs typeface="Times New Roman"/>
              </a:rPr>
              <a:t>Lab </a:t>
            </a:r>
            <a:r>
              <a:rPr sz="1050" spc="-45" dirty="0">
                <a:latin typeface="Times New Roman"/>
                <a:cs typeface="Times New Roman"/>
              </a:rPr>
              <a:t>6.1 </a:t>
            </a:r>
            <a:r>
              <a:rPr sz="1050" spc="-40" dirty="0">
                <a:latin typeface="Times New Roman"/>
                <a:cs typeface="Times New Roman"/>
              </a:rPr>
              <a:t>folder.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code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as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allow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from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keyboard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whether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last word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following proverb should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spc="-15" dirty="0">
                <a:latin typeface="Courier New"/>
                <a:cs typeface="Courier New"/>
              </a:rPr>
              <a:t>party </a:t>
            </a:r>
            <a:r>
              <a:rPr sz="900" spc="-10" dirty="0">
                <a:latin typeface="Courier New"/>
                <a:cs typeface="Courier New"/>
              </a:rPr>
              <a:t>or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country: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354" y="1093977"/>
            <a:ext cx="5575300" cy="165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5085" algn="r">
              <a:lnSpc>
                <a:spcPct val="100000"/>
              </a:lnSpc>
              <a:spcBef>
                <a:spcPts val="95"/>
              </a:spcBef>
              <a:tabLst>
                <a:tab pos="749300" algn="l"/>
              </a:tabLst>
            </a:pPr>
            <a:r>
              <a:rPr sz="950" spc="-45" dirty="0">
                <a:latin typeface="Times New Roman"/>
                <a:cs typeface="Times New Roman"/>
              </a:rPr>
              <a:t>L</a:t>
            </a:r>
            <a:r>
              <a:rPr sz="950" spc="-25" dirty="0">
                <a:latin typeface="Times New Roman"/>
                <a:cs typeface="Times New Roman"/>
              </a:rPr>
              <a:t>ess</a:t>
            </a:r>
            <a:r>
              <a:rPr sz="950" dirty="0">
                <a:latin typeface="Times New Roman"/>
                <a:cs typeface="Times New Roman"/>
              </a:rPr>
              <a:t>o</a:t>
            </a:r>
            <a:r>
              <a:rPr sz="950" spc="5" dirty="0">
                <a:latin typeface="Times New Roman"/>
                <a:cs typeface="Times New Roman"/>
              </a:rPr>
              <a:t>n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6</a:t>
            </a:r>
            <a:r>
              <a:rPr sz="950" spc="-30" dirty="0">
                <a:latin typeface="Times New Roman"/>
                <a:cs typeface="Times New Roman"/>
              </a:rPr>
              <a:t>.</a:t>
            </a:r>
            <a:r>
              <a:rPr sz="950" spc="-15" dirty="0">
                <a:latin typeface="Times New Roman"/>
                <a:cs typeface="Times New Roman"/>
              </a:rPr>
              <a:t>1</a:t>
            </a:r>
            <a:r>
              <a:rPr sz="950" spc="-45" dirty="0">
                <a:latin typeface="Times New Roman"/>
                <a:cs typeface="Times New Roman"/>
              </a:rPr>
              <a:t>A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00" spc="-120" dirty="0"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4770" algn="l"/>
              </a:tabLst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"Now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time </a:t>
            </a:r>
            <a:r>
              <a:rPr sz="900" spc="-10" dirty="0">
                <a:latin typeface="Courier New"/>
                <a:cs typeface="Courier New"/>
              </a:rPr>
              <a:t>for all </a:t>
            </a:r>
            <a:r>
              <a:rPr sz="900" spc="-15" dirty="0">
                <a:latin typeface="Courier New"/>
                <a:cs typeface="Courier New"/>
              </a:rPr>
              <a:t>good </a:t>
            </a:r>
            <a:r>
              <a:rPr sz="900" spc="-10" dirty="0">
                <a:latin typeface="Courier New"/>
                <a:cs typeface="Courier New"/>
              </a:rPr>
              <a:t>men to </a:t>
            </a:r>
            <a:r>
              <a:rPr sz="900" spc="-15" dirty="0">
                <a:latin typeface="Courier New"/>
                <a:cs typeface="Courier New"/>
              </a:rPr>
              <a:t>come </a:t>
            </a:r>
            <a:r>
              <a:rPr sz="900" spc="-10" dirty="0">
                <a:latin typeface="Courier New"/>
                <a:cs typeface="Courier New"/>
              </a:rPr>
              <a:t>to the aid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their</a:t>
            </a:r>
            <a:r>
              <a:rPr sz="9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Inputting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will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the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word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party.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Any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other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number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will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use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the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word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country.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217670">
              <a:lnSpc>
                <a:spcPct val="1206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&lt;string&gt;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354" y="3247390"/>
            <a:ext cx="5353050" cy="3469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// Fill in the prototype of the function</a:t>
            </a:r>
            <a:r>
              <a:rPr sz="900" b="1" spc="9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writeProverb.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int main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wordCode;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"Given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phrase:"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"Now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time </a:t>
            </a:r>
            <a:r>
              <a:rPr sz="900" spc="-10" dirty="0">
                <a:latin typeface="Courier New"/>
                <a:cs typeface="Courier New"/>
              </a:rPr>
              <a:t>for all </a:t>
            </a:r>
            <a:r>
              <a:rPr sz="900" spc="-15" dirty="0">
                <a:latin typeface="Courier New"/>
                <a:cs typeface="Courier New"/>
              </a:rPr>
              <a:t>good </a:t>
            </a:r>
            <a:r>
              <a:rPr sz="900" spc="-10" dirty="0">
                <a:latin typeface="Courier New"/>
                <a:cs typeface="Courier New"/>
              </a:rPr>
              <a:t>men to come to the aid of </a:t>
            </a:r>
            <a:r>
              <a:rPr sz="900" spc="-15" dirty="0">
                <a:latin typeface="Courier New"/>
                <a:cs typeface="Courier New"/>
              </a:rPr>
              <a:t>their</a:t>
            </a:r>
            <a:r>
              <a:rPr sz="900" u="sng" spc="43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cout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"Input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you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want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sentence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be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finished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with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party"</a:t>
            </a:r>
            <a:endParaRPr sz="900">
              <a:latin typeface="Courier New"/>
              <a:cs typeface="Courier New"/>
            </a:endParaRPr>
          </a:p>
          <a:p>
            <a:pPr marL="75057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 marR="791210">
              <a:lnSpc>
                <a:spcPts val="1310"/>
              </a:lnSpc>
              <a:spcBef>
                <a:spcPts val="65"/>
              </a:spcBef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"Input </a:t>
            </a:r>
            <a:r>
              <a:rPr sz="900" spc="-10" dirty="0">
                <a:latin typeface="Courier New"/>
                <a:cs typeface="Courier New"/>
              </a:rPr>
              <a:t>any </a:t>
            </a:r>
            <a:r>
              <a:rPr sz="900" spc="-15" dirty="0">
                <a:latin typeface="Courier New"/>
                <a:cs typeface="Courier New"/>
              </a:rPr>
              <a:t>other number </a:t>
            </a:r>
            <a:r>
              <a:rPr sz="900" spc="-10" dirty="0">
                <a:latin typeface="Courier New"/>
                <a:cs typeface="Courier New"/>
              </a:rPr>
              <a:t>for the </a:t>
            </a:r>
            <a:r>
              <a:rPr sz="900" spc="-15" dirty="0">
                <a:latin typeface="Courier New"/>
                <a:cs typeface="Courier New"/>
              </a:rPr>
              <a:t>word country"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"Please input your choice now"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35"/>
              </a:spcBef>
            </a:pPr>
            <a:r>
              <a:rPr sz="900" spc="-10" dirty="0">
                <a:latin typeface="Courier New"/>
                <a:cs typeface="Courier New"/>
              </a:rPr>
              <a:t>cin &gt;&gt; </a:t>
            </a:r>
            <a:r>
              <a:rPr sz="900" spc="-15" dirty="0">
                <a:latin typeface="Courier New"/>
                <a:cs typeface="Courier New"/>
              </a:rPr>
              <a:t>wordCode;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cout</a:t>
            </a:r>
            <a:endParaRPr sz="900">
              <a:latin typeface="Courier New"/>
              <a:cs typeface="Courier New"/>
            </a:endParaRPr>
          </a:p>
          <a:p>
            <a:pPr marL="413384" marR="3392804">
              <a:lnSpc>
                <a:spcPts val="1310"/>
              </a:lnSpc>
              <a:spcBef>
                <a:spcPts val="70"/>
              </a:spcBef>
            </a:pPr>
            <a:r>
              <a:rPr sz="900" spc="-5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20" dirty="0">
                <a:latin typeface="Courier New"/>
                <a:cs typeface="Courier New"/>
              </a:rPr>
              <a:t>writeProverb(wordCode);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061" y="7542657"/>
            <a:ext cx="363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tas</a:t>
            </a:r>
            <a:r>
              <a:rPr sz="900" spc="-10" dirty="0">
                <a:latin typeface="Courier New"/>
                <a:cs typeface="Courier New"/>
              </a:rPr>
              <a:t>k</a:t>
            </a: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061" y="8341614"/>
            <a:ext cx="62992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data in:  data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342" y="7513701"/>
            <a:ext cx="4229735" cy="118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sz="900" spc="-15" dirty="0">
                <a:latin typeface="Courier New"/>
                <a:cs typeface="Courier New"/>
              </a:rPr>
              <a:t>This function prints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proverb.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function takes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number  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call.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If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prints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"Now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time  </a:t>
            </a:r>
            <a:r>
              <a:rPr sz="900" spc="-10" dirty="0">
                <a:latin typeface="Courier New"/>
                <a:cs typeface="Courier New"/>
              </a:rPr>
              <a:t>for all </a:t>
            </a:r>
            <a:r>
              <a:rPr sz="900" spc="-15" dirty="0">
                <a:latin typeface="Courier New"/>
                <a:cs typeface="Courier New"/>
              </a:rPr>
              <a:t>good </a:t>
            </a:r>
            <a:r>
              <a:rPr sz="900" spc="-10" dirty="0">
                <a:latin typeface="Courier New"/>
                <a:cs typeface="Courier New"/>
              </a:rPr>
              <a:t>men to </a:t>
            </a:r>
            <a:r>
              <a:rPr sz="900" spc="-15" dirty="0">
                <a:latin typeface="Courier New"/>
                <a:cs typeface="Courier New"/>
              </a:rPr>
              <a:t>come </a:t>
            </a:r>
            <a:r>
              <a:rPr sz="900" spc="-10" dirty="0">
                <a:latin typeface="Courier New"/>
                <a:cs typeface="Courier New"/>
              </a:rPr>
              <a:t>to the aid of </a:t>
            </a:r>
            <a:r>
              <a:rPr sz="900" spc="-15" dirty="0">
                <a:latin typeface="Courier New"/>
                <a:cs typeface="Courier New"/>
              </a:rPr>
              <a:t>their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party."</a:t>
            </a:r>
            <a:endParaRPr sz="900">
              <a:latin typeface="Courier New"/>
              <a:cs typeface="Courier New"/>
            </a:endParaRPr>
          </a:p>
          <a:p>
            <a:pPr marL="12700" marR="603885">
              <a:lnSpc>
                <a:spcPts val="1310"/>
              </a:lnSpc>
              <a:spcBef>
                <a:spcPts val="65"/>
              </a:spcBef>
            </a:pPr>
            <a:r>
              <a:rPr sz="900" spc="-15" dirty="0">
                <a:latin typeface="Courier New"/>
                <a:cs typeface="Courier New"/>
              </a:rPr>
              <a:t>Otherwise,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prints "Now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time </a:t>
            </a:r>
            <a:r>
              <a:rPr sz="900" spc="-10" dirty="0">
                <a:latin typeface="Courier New"/>
                <a:cs typeface="Courier New"/>
              </a:rPr>
              <a:t>for all </a:t>
            </a:r>
            <a:r>
              <a:rPr sz="900" spc="-15" dirty="0">
                <a:latin typeface="Courier New"/>
                <a:cs typeface="Courier New"/>
              </a:rPr>
              <a:t>good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men 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come </a:t>
            </a:r>
            <a:r>
              <a:rPr sz="900" spc="-10" dirty="0">
                <a:latin typeface="Courier New"/>
                <a:cs typeface="Courier New"/>
              </a:rPr>
              <a:t>to the aid of their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country."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15" dirty="0">
                <a:latin typeface="Courier New"/>
                <a:cs typeface="Courier New"/>
              </a:rPr>
              <a:t>code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ending word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proverb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(integer)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no </a:t>
            </a:r>
            <a:r>
              <a:rPr sz="900" spc="-15" dirty="0">
                <a:latin typeface="Courier New"/>
                <a:cs typeface="Courier New"/>
              </a:rPr>
              <a:t>actual parameter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354" y="7018401"/>
            <a:ext cx="5489575" cy="20085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50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005964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writeProverb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8061" y="8864345"/>
            <a:ext cx="516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354" y="9358121"/>
            <a:ext cx="2030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writeProverb </a:t>
            </a:r>
            <a:r>
              <a:rPr sz="900" spc="-15" dirty="0">
                <a:latin typeface="Courier New"/>
                <a:cs typeface="Courier New"/>
              </a:rPr>
              <a:t>(int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969770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785685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8878569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900" spc="-110" dirty="0">
                <a:latin typeface="Arial"/>
                <a:cs typeface="Arial"/>
              </a:rPr>
              <a:t>86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954" y="1087882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1410970"/>
            <a:ext cx="5492750" cy="25368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body </a:t>
            </a:r>
            <a:r>
              <a:rPr sz="900" b="1" spc="5" dirty="0">
                <a:latin typeface="Courier New"/>
                <a:cs typeface="Courier New"/>
              </a:rPr>
              <a:t>of the function to accomplish what is described</a:t>
            </a:r>
            <a:r>
              <a:rPr sz="900" b="1" spc="17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above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31900" marR="5080" indent="-228600">
              <a:lnSpc>
                <a:spcPct val="103000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35" dirty="0">
                <a:latin typeface="Times New Roman"/>
                <a:cs typeface="Times New Roman"/>
              </a:rPr>
              <a:t>Some </a:t>
            </a:r>
            <a:r>
              <a:rPr sz="1050" spc="40" dirty="0">
                <a:latin typeface="Times New Roman"/>
                <a:cs typeface="Times New Roman"/>
              </a:rPr>
              <a:t>people </a:t>
            </a:r>
            <a:r>
              <a:rPr sz="1050" spc="-20" dirty="0">
                <a:latin typeface="Times New Roman"/>
                <a:cs typeface="Times New Roman"/>
              </a:rPr>
              <a:t>know this </a:t>
            </a:r>
            <a:r>
              <a:rPr sz="1050" spc="-10" dirty="0">
                <a:latin typeface="Times New Roman"/>
                <a:cs typeface="Times New Roman"/>
              </a:rPr>
              <a:t>proverb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“Now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40" dirty="0">
                <a:latin typeface="Times New Roman"/>
                <a:cs typeface="Times New Roman"/>
              </a:rPr>
              <a:t>good  </a:t>
            </a:r>
            <a:r>
              <a:rPr sz="1050" spc="-5" dirty="0">
                <a:latin typeface="Times New Roman"/>
                <a:cs typeface="Times New Roman"/>
              </a:rPr>
              <a:t>men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come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aid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their </a:t>
            </a:r>
            <a:r>
              <a:rPr sz="1050" spc="-15" dirty="0">
                <a:latin typeface="Times New Roman"/>
                <a:cs typeface="Times New Roman"/>
              </a:rPr>
              <a:t>country” </a:t>
            </a:r>
            <a:r>
              <a:rPr sz="1050" spc="25" dirty="0">
                <a:latin typeface="Times New Roman"/>
                <a:cs typeface="Times New Roman"/>
              </a:rPr>
              <a:t>while </a:t>
            </a:r>
            <a:r>
              <a:rPr sz="1050" spc="-10" dirty="0">
                <a:latin typeface="Times New Roman"/>
                <a:cs typeface="Times New Roman"/>
              </a:rPr>
              <a:t>others </a:t>
            </a:r>
            <a:r>
              <a:rPr sz="1050" spc="-15" dirty="0">
                <a:latin typeface="Times New Roman"/>
                <a:cs typeface="Times New Roman"/>
              </a:rPr>
              <a:t>heard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“Now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0" dirty="0">
                <a:latin typeface="Times New Roman"/>
                <a:cs typeface="Times New Roman"/>
              </a:rPr>
              <a:t>good men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come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aid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-20" dirty="0">
                <a:latin typeface="Times New Roman"/>
                <a:cs typeface="Times New Roman"/>
              </a:rPr>
              <a:t>party.”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25" dirty="0">
                <a:latin typeface="Times New Roman"/>
                <a:cs typeface="Times New Roman"/>
              </a:rPr>
              <a:t>program 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40" dirty="0">
                <a:latin typeface="Times New Roman"/>
                <a:cs typeface="Times New Roman"/>
              </a:rPr>
              <a:t>allow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choose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65" dirty="0">
                <a:latin typeface="Times New Roman"/>
                <a:cs typeface="Times New Roman"/>
              </a:rPr>
              <a:t>way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20" dirty="0">
                <a:latin typeface="Times New Roman"/>
                <a:cs typeface="Times New Roman"/>
              </a:rPr>
              <a:t>want it </a:t>
            </a:r>
            <a:r>
              <a:rPr sz="1050" spc="20" dirty="0">
                <a:latin typeface="Times New Roman"/>
                <a:cs typeface="Times New Roman"/>
              </a:rPr>
              <a:t>printed.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5" dirty="0">
                <a:latin typeface="Times New Roman"/>
                <a:cs typeface="Times New Roman"/>
              </a:rPr>
              <a:t>blanks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accomplish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described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program  </a:t>
            </a:r>
            <a:r>
              <a:rPr sz="1050" spc="30" dirty="0">
                <a:latin typeface="Times New Roman"/>
                <a:cs typeface="Times New Roman"/>
              </a:rPr>
              <a:t>comments.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50" dirty="0">
                <a:latin typeface="Times New Roman"/>
                <a:cs typeface="Times New Roman"/>
              </a:rPr>
              <a:t>happens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15" dirty="0">
                <a:latin typeface="Times New Roman"/>
                <a:cs typeface="Times New Roman"/>
              </a:rPr>
              <a:t>inadvertently </a:t>
            </a:r>
            <a:r>
              <a:rPr sz="1050" spc="-5" dirty="0">
                <a:latin typeface="Times New Roman"/>
                <a:cs typeface="Times New Roman"/>
              </a:rPr>
              <a:t>enter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float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40" dirty="0">
                <a:latin typeface="Times New Roman"/>
                <a:cs typeface="Times New Roman"/>
              </a:rPr>
              <a:t>as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-3.97?</a:t>
            </a:r>
            <a:endParaRPr sz="1050">
              <a:latin typeface="Times New Roman"/>
              <a:cs typeface="Times New Roman"/>
            </a:endParaRPr>
          </a:p>
          <a:p>
            <a:pPr marL="1231900" marR="19685" indent="-228600" algn="just">
              <a:lnSpc>
                <a:spcPct val="103299"/>
              </a:lnSpc>
              <a:spcBef>
                <a:spcPts val="2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30" dirty="0">
                <a:latin typeface="Times New Roman"/>
                <a:cs typeface="Times New Roman"/>
              </a:rPr>
              <a:t>Change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15" dirty="0">
                <a:latin typeface="Times New Roman"/>
                <a:cs typeface="Times New Roman"/>
              </a:rPr>
              <a:t>print  </a:t>
            </a:r>
            <a:r>
              <a:rPr sz="1050" spc="-15" dirty="0">
                <a:latin typeface="Times New Roman"/>
                <a:cs typeface="Times New Roman"/>
              </a:rPr>
              <a:t>“party” 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end,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2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print </a:t>
            </a:r>
            <a:r>
              <a:rPr sz="1050" spc="-15" dirty="0">
                <a:latin typeface="Times New Roman"/>
                <a:cs typeface="Times New Roman"/>
              </a:rPr>
              <a:t>“country”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-5" dirty="0">
                <a:latin typeface="Times New Roman"/>
                <a:cs typeface="Times New Roman"/>
              </a:rPr>
              <a:t>other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45" dirty="0">
                <a:latin typeface="Times New Roman"/>
                <a:cs typeface="Times New Roman"/>
              </a:rPr>
              <a:t>be  </a:t>
            </a:r>
            <a:r>
              <a:rPr sz="1050" spc="-30" dirty="0">
                <a:latin typeface="Times New Roman"/>
                <a:cs typeface="Times New Roman"/>
              </a:rPr>
              <a:t>invalid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enter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new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choice.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10919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681" y="4027042"/>
            <a:ext cx="939575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111" y="4180966"/>
            <a:ext cx="834318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410" y="4180966"/>
            <a:ext cx="2489555" cy="102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6265" y="4276979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9" y="4331842"/>
            <a:ext cx="3393522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679" y="4482719"/>
            <a:ext cx="350782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4633" y="4635119"/>
            <a:ext cx="1578189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4626" y="4787519"/>
            <a:ext cx="41148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681" y="4938395"/>
            <a:ext cx="2767149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0199" y="4938395"/>
            <a:ext cx="777931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9198" y="5090795"/>
            <a:ext cx="35051" cy="83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3106" y="5243195"/>
            <a:ext cx="3853792" cy="102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9153" y="7570089"/>
            <a:ext cx="767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330" dirty="0">
                <a:latin typeface="Arial"/>
                <a:cs typeface="Arial"/>
              </a:rPr>
              <a:t>6 </a:t>
            </a:r>
            <a:r>
              <a:rPr sz="1400" spc="-195" dirty="0">
                <a:latin typeface="Arial"/>
                <a:cs typeface="Arial"/>
              </a:rPr>
              <a:t>. </a:t>
            </a:r>
            <a:r>
              <a:rPr sz="1400" spc="-330" dirty="0">
                <a:latin typeface="Arial"/>
                <a:cs typeface="Arial"/>
              </a:rPr>
              <a:t>1</a:t>
            </a:r>
            <a:r>
              <a:rPr sz="1400" spc="-315" dirty="0">
                <a:latin typeface="Arial"/>
                <a:cs typeface="Arial"/>
              </a:rPr>
              <a:t> </a:t>
            </a:r>
            <a:r>
              <a:rPr sz="1400" spc="-434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9735" y="5512434"/>
            <a:ext cx="4621530" cy="19932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08585">
              <a:lnSpc>
                <a:spcPct val="103099"/>
              </a:lnSpc>
              <a:spcBef>
                <a:spcPts val="6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25" dirty="0">
                <a:latin typeface="Times New Roman"/>
                <a:cs typeface="Times New Roman"/>
              </a:rPr>
              <a:t>Change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previous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1050" spc="20" dirty="0">
                <a:latin typeface="Times New Roman"/>
                <a:cs typeface="Times New Roman"/>
              </a:rPr>
              <a:t>to  </a:t>
            </a:r>
            <a:r>
              <a:rPr sz="1050" spc="-5" dirty="0">
                <a:latin typeface="Times New Roman"/>
                <a:cs typeface="Times New Roman"/>
              </a:rPr>
              <a:t>end the </a:t>
            </a:r>
            <a:r>
              <a:rPr sz="1050" spc="30" dirty="0">
                <a:latin typeface="Times New Roman"/>
                <a:cs typeface="Times New Roman"/>
              </a:rPr>
              <a:t>phrase.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string </a:t>
            </a:r>
            <a:r>
              <a:rPr sz="1050" spc="25" dirty="0">
                <a:latin typeface="Times New Roman"/>
                <a:cs typeface="Times New Roman"/>
              </a:rPr>
              <a:t>holding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user’s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5" dirty="0">
                <a:latin typeface="Times New Roman"/>
                <a:cs typeface="Times New Roman"/>
              </a:rPr>
              <a:t>proverb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passing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5" dirty="0">
                <a:latin typeface="Times New Roman"/>
                <a:cs typeface="Times New Roman"/>
              </a:rPr>
              <a:t>change  </a:t>
            </a:r>
            <a:r>
              <a:rPr sz="1050" spc="25" dirty="0">
                <a:latin typeface="Times New Roman"/>
                <a:cs typeface="Times New Roman"/>
              </a:rPr>
              <a:t>requires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change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proverb function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10" dirty="0">
                <a:latin typeface="Times New Roman"/>
                <a:cs typeface="Times New Roman"/>
              </a:rPr>
              <a:t>well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050" i="1" spc="5" dirty="0">
                <a:latin typeface="Times New Roman"/>
                <a:cs typeface="Times New Roman"/>
              </a:rPr>
              <a:t>Sample</a:t>
            </a:r>
            <a:r>
              <a:rPr sz="1050" i="1" spc="7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b="1" spc="5" dirty="0">
                <a:latin typeface="Courier New"/>
                <a:cs typeface="Courier New"/>
              </a:rPr>
              <a:t>Given the</a:t>
            </a:r>
            <a:r>
              <a:rPr sz="900" b="1" spc="2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phrase: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1100"/>
              </a:lnSpc>
              <a:tabLst>
                <a:tab pos="4607560" algn="l"/>
              </a:tabLst>
            </a:pPr>
            <a:r>
              <a:rPr sz="900" b="1" spc="-5" dirty="0">
                <a:latin typeface="Courier New"/>
                <a:cs typeface="Courier New"/>
              </a:rPr>
              <a:t>Now is the time for all good men to come to the aid</a:t>
            </a:r>
            <a:r>
              <a:rPr sz="900" b="1" spc="-30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of their </a:t>
            </a:r>
            <a:r>
              <a:rPr sz="900" b="1" spc="5" dirty="0">
                <a:latin typeface="Courier New"/>
                <a:cs typeface="Courier New"/>
              </a:rPr>
              <a:t> </a:t>
            </a:r>
            <a:r>
              <a:rPr sz="900"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b="1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 </a:t>
            </a:r>
            <a:r>
              <a:rPr sz="900" b="1" spc="53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Please input the word you would like to have finish the</a:t>
            </a:r>
            <a:r>
              <a:rPr sz="900" b="1" spc="114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proverb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20" dirty="0">
                <a:latin typeface="Courier New"/>
                <a:cs typeface="Courier New"/>
              </a:rPr>
              <a:t>family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latin typeface="Courier New"/>
                <a:cs typeface="Courier New"/>
              </a:rPr>
              <a:t>Now is </a:t>
            </a:r>
            <a:r>
              <a:rPr sz="900" b="1" spc="-10" dirty="0">
                <a:latin typeface="Courier New"/>
                <a:cs typeface="Courier New"/>
              </a:rPr>
              <a:t>the </a:t>
            </a:r>
            <a:r>
              <a:rPr sz="900" b="1" spc="-5" dirty="0">
                <a:latin typeface="Courier New"/>
                <a:cs typeface="Courier New"/>
              </a:rPr>
              <a:t>time </a:t>
            </a:r>
            <a:r>
              <a:rPr sz="900" b="1" spc="-10" dirty="0">
                <a:latin typeface="Courier New"/>
                <a:cs typeface="Courier New"/>
              </a:rPr>
              <a:t>for all good men </a:t>
            </a:r>
            <a:r>
              <a:rPr sz="900" b="1" spc="-5" dirty="0">
                <a:latin typeface="Courier New"/>
                <a:cs typeface="Courier New"/>
              </a:rPr>
              <a:t>to </a:t>
            </a:r>
            <a:r>
              <a:rPr sz="900" b="1" spc="-10" dirty="0">
                <a:latin typeface="Courier New"/>
                <a:cs typeface="Courier New"/>
              </a:rPr>
              <a:t>come </a:t>
            </a:r>
            <a:r>
              <a:rPr sz="900" b="1" spc="-5" dirty="0">
                <a:latin typeface="Courier New"/>
                <a:cs typeface="Courier New"/>
              </a:rPr>
              <a:t>to the aid of </a:t>
            </a:r>
            <a:r>
              <a:rPr sz="900" b="1" spc="-10" dirty="0">
                <a:latin typeface="Courier New"/>
                <a:cs typeface="Courier New"/>
              </a:rPr>
              <a:t>their</a:t>
            </a:r>
            <a:r>
              <a:rPr sz="900" b="1" spc="-40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family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9566" y="7954136"/>
            <a:ext cx="471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Arial"/>
                <a:cs typeface="Arial"/>
              </a:rPr>
              <a:t>Lab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9735" y="7865814"/>
            <a:ext cx="4631690" cy="8667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95"/>
              </a:spcBef>
            </a:pPr>
            <a:r>
              <a:rPr sz="1200" spc="-60" dirty="0">
                <a:latin typeface="Arial"/>
                <a:cs typeface="Arial"/>
              </a:rPr>
              <a:t>Introduction </a:t>
            </a:r>
            <a:r>
              <a:rPr sz="1200" spc="-45" dirty="0">
                <a:latin typeface="Arial"/>
                <a:cs typeface="Arial"/>
              </a:rPr>
              <a:t>to </a:t>
            </a:r>
            <a:r>
              <a:rPr sz="1200" spc="-140" dirty="0">
                <a:latin typeface="Arial"/>
                <a:cs typeface="Arial"/>
              </a:rPr>
              <a:t>Pass </a:t>
            </a:r>
            <a:r>
              <a:rPr sz="1200" spc="-150" dirty="0">
                <a:latin typeface="Arial"/>
                <a:cs typeface="Arial"/>
              </a:rPr>
              <a:t>by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03499"/>
              </a:lnSpc>
              <a:spcBef>
                <a:spcPts val="575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paycheck.cpp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5" dirty="0">
                <a:latin typeface="Times New Roman"/>
                <a:cs typeface="Times New Roman"/>
              </a:rPr>
              <a:t>6.1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similar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6.1C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was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Pre-lab </a:t>
            </a:r>
            <a:r>
              <a:rPr sz="1050" dirty="0">
                <a:latin typeface="Times New Roman"/>
                <a:cs typeface="Times New Roman"/>
              </a:rPr>
              <a:t>Reading </a:t>
            </a:r>
            <a:r>
              <a:rPr sz="1050" spc="10" dirty="0">
                <a:latin typeface="Times New Roman"/>
                <a:cs typeface="Times New Roman"/>
              </a:rPr>
              <a:t>Assignment.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8754" y="8867393"/>
            <a:ext cx="3430904" cy="8483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takes </a:t>
            </a:r>
            <a:r>
              <a:rPr sz="900" spc="-10" dirty="0">
                <a:latin typeface="Courier New"/>
                <a:cs typeface="Courier New"/>
              </a:rPr>
              <a:t>two </a:t>
            </a:r>
            <a:r>
              <a:rPr sz="900" spc="-15" dirty="0">
                <a:latin typeface="Courier New"/>
                <a:cs typeface="Courier New"/>
              </a:rPr>
              <a:t>numbers (payRate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and </a:t>
            </a:r>
            <a:r>
              <a:rPr sz="900" spc="-15" dirty="0">
                <a:latin typeface="Courier New"/>
                <a:cs typeface="Courier New"/>
              </a:rPr>
              <a:t>multiplies them </a:t>
            </a:r>
            <a:r>
              <a:rPr sz="900" spc="-10" dirty="0">
                <a:latin typeface="Courier New"/>
                <a:cs typeface="Courier New"/>
              </a:rPr>
              <a:t>to get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grosspay.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It </a:t>
            </a:r>
            <a:r>
              <a:rPr sz="900" spc="-15" dirty="0">
                <a:latin typeface="Courier New"/>
                <a:cs typeface="Courier New"/>
              </a:rPr>
              <a:t>then calculates </a:t>
            </a:r>
            <a:r>
              <a:rPr sz="900" spc="-10" dirty="0">
                <a:latin typeface="Courier New"/>
                <a:cs typeface="Courier New"/>
              </a:rPr>
              <a:t>net pay by </a:t>
            </a:r>
            <a:r>
              <a:rPr sz="900" spc="-15" dirty="0">
                <a:latin typeface="Courier New"/>
                <a:cs typeface="Courier New"/>
              </a:rPr>
              <a:t>subtracting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15%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//PLACE YOUR NAME</a:t>
            </a:r>
            <a:r>
              <a:rPr sz="900" b="1" spc="3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0285" y="1093977"/>
            <a:ext cx="64008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6.1B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87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354" y="1407922"/>
            <a:ext cx="4831715" cy="6463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74085">
              <a:lnSpc>
                <a:spcPct val="120600"/>
              </a:lnSpc>
              <a:spcBef>
                <a:spcPts val="9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207385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//Function </a:t>
            </a:r>
            <a:r>
              <a:rPr sz="900" spc="-20" dirty="0">
                <a:latin typeface="Courier New"/>
                <a:cs typeface="Courier New"/>
              </a:rPr>
              <a:t>prototypes  </a:t>
            </a:r>
            <a:r>
              <a:rPr sz="900" spc="-15" dirty="0">
                <a:latin typeface="Courier New"/>
                <a:cs typeface="Courier New"/>
              </a:rPr>
              <a:t>void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printDescription();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computePaycheck(float, </a:t>
            </a:r>
            <a:r>
              <a:rPr sz="900" spc="-15" dirty="0">
                <a:latin typeface="Courier New"/>
                <a:cs typeface="Courier New"/>
              </a:rPr>
              <a:t>int, float&amp;,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float&amp;);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3406775">
              <a:lnSpc>
                <a:spcPct val="1205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float payRate;  float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grossPay;  </a:t>
            </a: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netPay;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fixed;</a:t>
            </a:r>
            <a:endParaRPr sz="900">
              <a:latin typeface="Courier New"/>
              <a:cs typeface="Courier New"/>
            </a:endParaRPr>
          </a:p>
          <a:p>
            <a:pPr marL="413384" marR="1042669">
              <a:lnSpc>
                <a:spcPct val="2411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"Welcome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the </a:t>
            </a:r>
            <a:r>
              <a:rPr sz="900" spc="-10" dirty="0">
                <a:latin typeface="Courier New"/>
                <a:cs typeface="Courier New"/>
              </a:rPr>
              <a:t>Pay </a:t>
            </a:r>
            <a:r>
              <a:rPr sz="900" spc="-15" dirty="0">
                <a:latin typeface="Courier New"/>
                <a:cs typeface="Courier New"/>
              </a:rPr>
              <a:t>Roll </a:t>
            </a:r>
            <a:r>
              <a:rPr sz="900" spc="-20" dirty="0">
                <a:latin typeface="Courier New"/>
                <a:cs typeface="Courier New"/>
              </a:rPr>
              <a:t>Program"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20" dirty="0">
                <a:latin typeface="Courier New"/>
                <a:cs typeface="Courier New"/>
              </a:rPr>
              <a:t>printDescription(); //Call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Description</a:t>
            </a:r>
            <a:r>
              <a:rPr sz="900" spc="1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205865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pay per </a:t>
            </a:r>
            <a:r>
              <a:rPr sz="900" spc="-15" dirty="0">
                <a:latin typeface="Courier New"/>
                <a:cs typeface="Courier New"/>
              </a:rPr>
              <a:t>hour"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worked"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computePaycheck(payRate,hours,grossPay,netPay);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tabLst>
                <a:tab pos="710565" algn="l"/>
              </a:tabLst>
            </a:pPr>
            <a:r>
              <a:rPr sz="900" b="1" spc="5" dirty="0">
                <a:latin typeface="Courier New"/>
                <a:cs typeface="Courier New"/>
              </a:rPr>
              <a:t>//	Fill in </a:t>
            </a:r>
            <a:r>
              <a:rPr sz="900" b="1" dirty="0">
                <a:latin typeface="Courier New"/>
                <a:cs typeface="Courier New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code to output</a:t>
            </a:r>
            <a:r>
              <a:rPr sz="900" b="1" spc="7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grossPay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cout &lt;&lt; </a:t>
            </a:r>
            <a:r>
              <a:rPr sz="900" spc="-15" dirty="0">
                <a:latin typeface="Courier New"/>
                <a:cs typeface="Courier New"/>
              </a:rPr>
              <a:t>"The </a:t>
            </a:r>
            <a:r>
              <a:rPr sz="900" spc="-10" dirty="0">
                <a:latin typeface="Courier New"/>
                <a:cs typeface="Courier New"/>
              </a:rPr>
              <a:t>net pay is $" &lt;&lt; </a:t>
            </a:r>
            <a:r>
              <a:rPr sz="900" spc="-15" dirty="0">
                <a:latin typeface="Courier New"/>
                <a:cs typeface="Courier New"/>
              </a:rPr>
              <a:t>netPay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 marR="1005205">
              <a:lnSpc>
                <a:spcPct val="238899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cout &lt;&lt; "We </a:t>
            </a:r>
            <a:r>
              <a:rPr sz="900" spc="-15" dirty="0">
                <a:latin typeface="Courier New"/>
                <a:cs typeface="Courier New"/>
              </a:rPr>
              <a:t>hope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enjoyed this program"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354" y="8504681"/>
            <a:ext cx="4897755" cy="13487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18034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20" dirty="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42900" algn="l"/>
                <a:tab pos="1003300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function prints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program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data in:</a:t>
            </a:r>
            <a:r>
              <a:rPr sz="900" spc="3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42900" algn="l"/>
              </a:tabLst>
            </a:pPr>
            <a:r>
              <a:rPr sz="900" spc="-10" dirty="0">
                <a:latin typeface="Courier New"/>
                <a:cs typeface="Courier New"/>
              </a:rPr>
              <a:t>//	data </a:t>
            </a:r>
            <a:r>
              <a:rPr sz="900" spc="-15" dirty="0">
                <a:latin typeface="Courier New"/>
                <a:cs typeface="Courier New"/>
              </a:rPr>
              <a:t>out: </a:t>
            </a:r>
            <a:r>
              <a:rPr sz="900" spc="-10" dirty="0">
                <a:latin typeface="Courier New"/>
                <a:cs typeface="Courier New"/>
              </a:rPr>
              <a:t>no </a:t>
            </a:r>
            <a:r>
              <a:rPr sz="900" spc="-15" dirty="0">
                <a:latin typeface="Courier New"/>
                <a:cs typeface="Courier New"/>
              </a:rPr>
              <a:t>actual parameter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8061" y="9690354"/>
            <a:ext cx="456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5" y="9801605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3900" y="627570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4455" y="539750"/>
            <a:ext cx="228600" cy="72199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900" spc="-110" dirty="0">
                <a:latin typeface="Arial"/>
                <a:cs typeface="Arial"/>
              </a:rPr>
              <a:t>88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045" y="1009903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1541" y="1749298"/>
            <a:ext cx="1092200" cy="8515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 &lt;&lt;</a:t>
            </a:r>
            <a:r>
              <a:rPr sz="900" spc="-16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sz="900" spc="-10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683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sz="900" spc="-10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sz="900" spc="-50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 &lt;&lt;</a:t>
            </a:r>
            <a:r>
              <a:rPr sz="900" spc="-16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945" y="1418589"/>
            <a:ext cx="4187190" cy="13487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printDescription()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 The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function</a:t>
            </a:r>
            <a:r>
              <a:rPr sz="900" spc="-150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sz="900" spc="-5" dirty="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"************************************************"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279400" marR="5080">
              <a:lnSpc>
                <a:spcPct val="120000"/>
              </a:lnSpc>
              <a:spcBef>
                <a:spcPts val="15"/>
              </a:spcBef>
              <a:tabLst>
                <a:tab pos="1217930" algn="l"/>
              </a:tabLst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sz="900" spc="-5" dirty="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"This program takes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two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numbers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(payRate </a:t>
            </a: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&amp;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hours)"  cout </a:t>
            </a:r>
            <a:r>
              <a:rPr sz="900" spc="-5" dirty="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 "and	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multiplies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them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to get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r>
              <a:rPr sz="900" spc="-110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279400" marR="26034">
              <a:lnSpc>
                <a:spcPct val="118900"/>
              </a:lnSpc>
              <a:spcBef>
                <a:spcPts val="2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sz="900" spc="-5" dirty="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"it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then calculates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net pay by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subtracting 15%"  cout </a:t>
            </a:r>
            <a:r>
              <a:rPr sz="900" spc="-5" dirty="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"************************************************"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654" y="3759834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task</a:t>
            </a: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654" y="4090543"/>
            <a:ext cx="562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data</a:t>
            </a:r>
            <a:r>
              <a:rPr sz="900" spc="-10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926" y="3732402"/>
            <a:ext cx="3764915" cy="520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This function takes rate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time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multiples them to 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get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pay and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then finds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net pay by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subtracting</a:t>
            </a:r>
            <a:r>
              <a:rPr sz="900" spc="-340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15%. 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pay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rate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and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time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in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hours</a:t>
            </a:r>
            <a:r>
              <a:rPr sz="900" spc="-18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worked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654" y="4255134"/>
            <a:ext cx="2094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data out: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and net</a:t>
            </a:r>
            <a:r>
              <a:rPr sz="900" spc="-23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945" y="3236722"/>
            <a:ext cx="4900930" cy="1511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78765" algn="l"/>
              </a:tabLst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	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741170" algn="l"/>
              </a:tabLst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	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computePaycheck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654" y="4585843"/>
            <a:ext cx="4566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0945" y="5245734"/>
            <a:ext cx="5603240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computePaycheck(float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rate, </a:t>
            </a:r>
            <a:r>
              <a:rPr sz="900" spc="-10" dirty="0">
                <a:solidFill>
                  <a:srgbClr val="221F1F"/>
                </a:solidFill>
                <a:latin typeface="Courier New"/>
                <a:cs typeface="Courier New"/>
              </a:rPr>
              <a:t>int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time, float&amp; gross, float&amp;</a:t>
            </a:r>
            <a:r>
              <a:rPr sz="900" spc="-195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221F1F"/>
                </a:solidFill>
                <a:latin typeface="Courier New"/>
                <a:cs typeface="Courier New"/>
              </a:rPr>
              <a:t>net)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solidFill>
                  <a:srgbClr val="221F1F"/>
                </a:solidFill>
                <a:latin typeface="Courier New"/>
                <a:cs typeface="Courier New"/>
              </a:rPr>
              <a:t>// Fill in the </a:t>
            </a:r>
            <a:r>
              <a:rPr sz="900" b="1" dirty="0">
                <a:solidFill>
                  <a:srgbClr val="221F1F"/>
                </a:solidFill>
                <a:latin typeface="Courier New"/>
                <a:cs typeface="Courier New"/>
              </a:rPr>
              <a:t>code </a:t>
            </a:r>
            <a:r>
              <a:rPr sz="900" b="1" spc="5" dirty="0">
                <a:solidFill>
                  <a:srgbClr val="221F1F"/>
                </a:solidFill>
                <a:latin typeface="Courier New"/>
                <a:cs typeface="Courier New"/>
              </a:rPr>
              <a:t>to find gross pay and </a:t>
            </a:r>
            <a:r>
              <a:rPr sz="900" b="1" spc="-5" dirty="0">
                <a:solidFill>
                  <a:srgbClr val="221F1F"/>
                </a:solidFill>
                <a:latin typeface="Courier New"/>
                <a:cs typeface="Courier New"/>
              </a:rPr>
              <a:t>net</a:t>
            </a:r>
            <a:r>
              <a:rPr sz="900" b="1" spc="140" dirty="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sz="900" b="1" spc="10" dirty="0">
                <a:solidFill>
                  <a:srgbClr val="221F1F"/>
                </a:solidFill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31900" marR="5080" indent="-228600">
              <a:lnSpc>
                <a:spcPct val="103200"/>
              </a:lnSpc>
            </a:pPr>
            <a:r>
              <a:rPr sz="1050" i="1" spc="-5" dirty="0">
                <a:solidFill>
                  <a:srgbClr val="221F1F"/>
                </a:solidFill>
                <a:latin typeface="Times New Roman"/>
                <a:cs typeface="Times New Roman"/>
              </a:rPr>
              <a:t>Exercise </a:t>
            </a:r>
            <a:r>
              <a:rPr sz="1050" i="1" spc="-80" dirty="0">
                <a:solidFill>
                  <a:srgbClr val="221F1F"/>
                </a:solidFill>
                <a:latin typeface="Times New Roman"/>
                <a:cs typeface="Times New Roman"/>
              </a:rPr>
              <a:t>1: </a:t>
            </a:r>
            <a:r>
              <a:rPr sz="1050" spc="-40" dirty="0">
                <a:solidFill>
                  <a:srgbClr val="221F1F"/>
                </a:solidFill>
                <a:latin typeface="Times New Roman"/>
                <a:cs typeface="Times New Roman"/>
              </a:rPr>
              <a:t>Fill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in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sz="1050" spc="-20" dirty="0">
                <a:solidFill>
                  <a:srgbClr val="221F1F"/>
                </a:solidFill>
                <a:latin typeface="Times New Roman"/>
                <a:cs typeface="Times New Roman"/>
              </a:rPr>
              <a:t>code </a:t>
            </a:r>
            <a:r>
              <a:rPr sz="1050" spc="25" dirty="0">
                <a:solidFill>
                  <a:srgbClr val="221F1F"/>
                </a:solidFill>
                <a:latin typeface="Times New Roman"/>
                <a:cs typeface="Times New Roman"/>
              </a:rPr>
              <a:t>(places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in </a:t>
            </a:r>
            <a:r>
              <a:rPr sz="1050" spc="-20" dirty="0">
                <a:solidFill>
                  <a:srgbClr val="221F1F"/>
                </a:solidFill>
                <a:latin typeface="Times New Roman"/>
                <a:cs typeface="Times New Roman"/>
              </a:rPr>
              <a:t>bold) </a:t>
            </a:r>
            <a:r>
              <a:rPr sz="1050" spc="-15" dirty="0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sz="1050" dirty="0">
                <a:solidFill>
                  <a:srgbClr val="221F1F"/>
                </a:solidFill>
                <a:latin typeface="Times New Roman"/>
                <a:cs typeface="Times New Roman"/>
              </a:rPr>
              <a:t>note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that the </a:t>
            </a:r>
            <a:r>
              <a:rPr sz="1050" spc="15" dirty="0">
                <a:solidFill>
                  <a:srgbClr val="221F1F"/>
                </a:solidFill>
                <a:latin typeface="Times New Roman"/>
                <a:cs typeface="Times New Roman"/>
              </a:rPr>
              <a:t>function 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computePaycheck </a:t>
            </a:r>
            <a:r>
              <a:rPr sz="1050" spc="25" dirty="0">
                <a:solidFill>
                  <a:srgbClr val="221F1F"/>
                </a:solidFill>
                <a:latin typeface="Times New Roman"/>
                <a:cs typeface="Times New Roman"/>
              </a:rPr>
              <a:t>determines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the net </a:t>
            </a:r>
            <a:r>
              <a:rPr sz="1050" spc="-45" dirty="0">
                <a:solidFill>
                  <a:srgbClr val="221F1F"/>
                </a:solidFill>
                <a:latin typeface="Times New Roman"/>
                <a:cs typeface="Times New Roman"/>
              </a:rPr>
              <a:t>pay by </a:t>
            </a:r>
            <a:r>
              <a:rPr sz="1050" spc="15" dirty="0">
                <a:solidFill>
                  <a:srgbClr val="221F1F"/>
                </a:solidFill>
                <a:latin typeface="Times New Roman"/>
                <a:cs typeface="Times New Roman"/>
              </a:rPr>
              <a:t>subtracting </a:t>
            </a:r>
            <a:r>
              <a:rPr sz="1050" spc="-30" dirty="0">
                <a:solidFill>
                  <a:srgbClr val="221F1F"/>
                </a:solidFill>
                <a:latin typeface="Times New Roman"/>
                <a:cs typeface="Times New Roman"/>
              </a:rPr>
              <a:t>15%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from the </a:t>
            </a:r>
            <a:r>
              <a:rPr sz="1050" spc="15" dirty="0">
                <a:solidFill>
                  <a:srgbClr val="221F1F"/>
                </a:solidFill>
                <a:latin typeface="Times New Roman"/>
                <a:cs typeface="Times New Roman"/>
              </a:rPr>
              <a:t>gross  </a:t>
            </a:r>
            <a:r>
              <a:rPr sz="1050" spc="-40" dirty="0">
                <a:solidFill>
                  <a:srgbClr val="221F1F"/>
                </a:solidFill>
                <a:latin typeface="Times New Roman"/>
                <a:cs typeface="Times New Roman"/>
              </a:rPr>
              <a:t>pay. </a:t>
            </a:r>
            <a:r>
              <a:rPr sz="1050" spc="-10" dirty="0">
                <a:solidFill>
                  <a:srgbClr val="221F1F"/>
                </a:solidFill>
                <a:latin typeface="Times New Roman"/>
                <a:cs typeface="Times New Roman"/>
              </a:rPr>
              <a:t>Both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gross </a:t>
            </a:r>
            <a:r>
              <a:rPr sz="1050" spc="-10" dirty="0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sz="900" spc="-20" dirty="0">
                <a:solidFill>
                  <a:srgbClr val="221F1F"/>
                </a:solidFill>
                <a:latin typeface="Courier New"/>
                <a:cs typeface="Courier New"/>
              </a:rPr>
              <a:t>net </a:t>
            </a:r>
            <a:r>
              <a:rPr sz="1050" spc="-30" dirty="0">
                <a:solidFill>
                  <a:srgbClr val="221F1F"/>
                </a:solidFill>
                <a:latin typeface="Times New Roman"/>
                <a:cs typeface="Times New Roman"/>
              </a:rPr>
              <a:t>are </a:t>
            </a:r>
            <a:r>
              <a:rPr sz="1050" spc="35" dirty="0">
                <a:solidFill>
                  <a:srgbClr val="221F1F"/>
                </a:solidFill>
                <a:latin typeface="Times New Roman"/>
                <a:cs typeface="Times New Roman"/>
              </a:rPr>
              <a:t>returned </a:t>
            </a:r>
            <a:r>
              <a:rPr sz="1050" spc="15" dirty="0">
                <a:solidFill>
                  <a:srgbClr val="221F1F"/>
                </a:solidFill>
                <a:latin typeface="Times New Roman"/>
                <a:cs typeface="Times New Roman"/>
              </a:rPr>
              <a:t>to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sz="900" spc="-25" dirty="0">
                <a:solidFill>
                  <a:srgbClr val="221F1F"/>
                </a:solidFill>
                <a:latin typeface="Courier New"/>
                <a:cs typeface="Courier New"/>
              </a:rPr>
              <a:t>main()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function </a:t>
            </a:r>
            <a:r>
              <a:rPr sz="1050" spc="25" dirty="0">
                <a:solidFill>
                  <a:srgbClr val="221F1F"/>
                </a:solidFill>
                <a:latin typeface="Times New Roman"/>
                <a:cs typeface="Times New Roman"/>
              </a:rPr>
              <a:t>where </a:t>
            </a:r>
            <a:r>
              <a:rPr sz="1050" spc="40" dirty="0">
                <a:solidFill>
                  <a:srgbClr val="221F1F"/>
                </a:solidFill>
                <a:latin typeface="Times New Roman"/>
                <a:cs typeface="Times New Roman"/>
              </a:rPr>
              <a:t>those  </a:t>
            </a:r>
            <a:r>
              <a:rPr sz="1050" spc="20" dirty="0">
                <a:solidFill>
                  <a:srgbClr val="221F1F"/>
                </a:solidFill>
                <a:latin typeface="Times New Roman"/>
                <a:cs typeface="Times New Roman"/>
              </a:rPr>
              <a:t>values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are</a:t>
            </a:r>
            <a:r>
              <a:rPr sz="1050" spc="5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050" spc="20" dirty="0">
                <a:solidFill>
                  <a:srgbClr val="221F1F"/>
                </a:solidFill>
                <a:latin typeface="Times New Roman"/>
                <a:cs typeface="Times New Roman"/>
              </a:rPr>
              <a:t>printed.</a:t>
            </a:r>
            <a:endParaRPr sz="1050">
              <a:latin typeface="Times New Roman"/>
              <a:cs typeface="Times New Roman"/>
            </a:endParaRPr>
          </a:p>
          <a:p>
            <a:pPr marL="1231900" marR="122555" indent="-228600">
              <a:lnSpc>
                <a:spcPct val="102899"/>
              </a:lnSpc>
              <a:spcBef>
                <a:spcPts val="300"/>
              </a:spcBef>
            </a:pPr>
            <a:r>
              <a:rPr sz="1050" i="1" spc="-5" dirty="0">
                <a:solidFill>
                  <a:srgbClr val="221F1F"/>
                </a:solidFill>
                <a:latin typeface="Times New Roman"/>
                <a:cs typeface="Times New Roman"/>
              </a:rPr>
              <a:t>Exercise </a:t>
            </a:r>
            <a:r>
              <a:rPr sz="1050" i="1" spc="-80" dirty="0">
                <a:solidFill>
                  <a:srgbClr val="221F1F"/>
                </a:solidFill>
                <a:latin typeface="Times New Roman"/>
                <a:cs typeface="Times New Roman"/>
              </a:rPr>
              <a:t>2: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Compile </a:t>
            </a:r>
            <a:r>
              <a:rPr sz="1050" spc="-10" dirty="0">
                <a:solidFill>
                  <a:srgbClr val="221F1F"/>
                </a:solidFill>
                <a:latin typeface="Times New Roman"/>
                <a:cs typeface="Times New Roman"/>
              </a:rPr>
              <a:t>and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run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your </a:t>
            </a:r>
            <a:r>
              <a:rPr sz="1050" spc="-15" dirty="0">
                <a:solidFill>
                  <a:srgbClr val="221F1F"/>
                </a:solidFill>
                <a:latin typeface="Times New Roman"/>
                <a:cs typeface="Times New Roman"/>
              </a:rPr>
              <a:t>program </a:t>
            </a:r>
            <a:r>
              <a:rPr sz="1050" spc="-25" dirty="0">
                <a:solidFill>
                  <a:srgbClr val="221F1F"/>
                </a:solidFill>
                <a:latin typeface="Times New Roman"/>
                <a:cs typeface="Times New Roman"/>
              </a:rPr>
              <a:t>with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sz="1050" spc="15" dirty="0">
                <a:solidFill>
                  <a:srgbClr val="221F1F"/>
                </a:solidFill>
                <a:latin typeface="Times New Roman"/>
                <a:cs typeface="Times New Roman"/>
              </a:rPr>
              <a:t>following </a:t>
            </a:r>
            <a:r>
              <a:rPr sz="1050" spc="-15" dirty="0">
                <a:solidFill>
                  <a:srgbClr val="221F1F"/>
                </a:solidFill>
                <a:latin typeface="Times New Roman"/>
                <a:cs typeface="Times New Roman"/>
              </a:rPr>
              <a:t>data and </a:t>
            </a:r>
            <a:r>
              <a:rPr sz="1050" spc="40" dirty="0">
                <a:solidFill>
                  <a:srgbClr val="221F1F"/>
                </a:solidFill>
                <a:latin typeface="Times New Roman"/>
                <a:cs typeface="Times New Roman"/>
              </a:rPr>
              <a:t>make  </a:t>
            </a:r>
            <a:r>
              <a:rPr sz="1050" spc="-20" dirty="0">
                <a:solidFill>
                  <a:srgbClr val="221F1F"/>
                </a:solidFill>
                <a:latin typeface="Times New Roman"/>
                <a:cs typeface="Times New Roman"/>
              </a:rPr>
              <a:t>sure </a:t>
            </a:r>
            <a:r>
              <a:rPr sz="1050" spc="-35" dirty="0">
                <a:solidFill>
                  <a:srgbClr val="221F1F"/>
                </a:solidFill>
                <a:latin typeface="Times New Roman"/>
                <a:cs typeface="Times New Roman"/>
              </a:rPr>
              <a:t>you </a:t>
            </a:r>
            <a:r>
              <a:rPr sz="1050" spc="-30" dirty="0">
                <a:solidFill>
                  <a:srgbClr val="221F1F"/>
                </a:solidFill>
                <a:latin typeface="Times New Roman"/>
                <a:cs typeface="Times New Roman"/>
              </a:rPr>
              <a:t>get </a:t>
            </a:r>
            <a:r>
              <a:rPr sz="1050" spc="-5" dirty="0">
                <a:solidFill>
                  <a:srgbClr val="221F1F"/>
                </a:solidFill>
                <a:latin typeface="Times New Roman"/>
                <a:cs typeface="Times New Roman"/>
              </a:rPr>
              <a:t>the </a:t>
            </a:r>
            <a:r>
              <a:rPr sz="1050" dirty="0">
                <a:solidFill>
                  <a:srgbClr val="221F1F"/>
                </a:solidFill>
                <a:latin typeface="Times New Roman"/>
                <a:cs typeface="Times New Roman"/>
              </a:rPr>
              <a:t>output</a:t>
            </a:r>
            <a:r>
              <a:rPr sz="1050" spc="200" dirty="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sz="1050" spc="35" dirty="0">
                <a:solidFill>
                  <a:srgbClr val="221F1F"/>
                </a:solidFill>
                <a:latin typeface="Times New Roman"/>
                <a:cs typeface="Times New Roman"/>
              </a:rPr>
              <a:t>shown.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5969" y="7634605"/>
            <a:ext cx="163152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1403" y="7800720"/>
            <a:ext cx="20754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7494" y="7965313"/>
            <a:ext cx="1288585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8424" y="7965313"/>
            <a:ext cx="83876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8370" y="8131429"/>
            <a:ext cx="97971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9870" y="8460993"/>
            <a:ext cx="1180354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9871" y="8627109"/>
            <a:ext cx="1067621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393" y="8791702"/>
            <a:ext cx="1869282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8335" y="1093977"/>
            <a:ext cx="4779010" cy="225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4270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9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imes New Roman"/>
                <a:cs typeface="Times New Roman"/>
              </a:rPr>
              <a:t>6.1B	</a:t>
            </a:r>
            <a:r>
              <a:rPr sz="900" spc="-120" dirty="0">
                <a:latin typeface="Arial"/>
                <a:cs typeface="Arial"/>
              </a:rPr>
              <a:t>89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417195" indent="-228600">
              <a:lnSpc>
                <a:spcPct val="103299"/>
              </a:lnSpc>
              <a:spcBef>
                <a:spcPts val="5"/>
              </a:spcBef>
            </a:pPr>
            <a:r>
              <a:rPr sz="1050" i="1" spc="-15" dirty="0">
                <a:latin typeface="Times New Roman"/>
                <a:cs typeface="Times New Roman"/>
              </a:rPr>
              <a:t>Exercise </a:t>
            </a:r>
            <a:r>
              <a:rPr sz="1050" i="1" spc="-85" dirty="0">
                <a:latin typeface="Times New Roman"/>
                <a:cs typeface="Times New Roman"/>
              </a:rPr>
              <a:t>3: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parameters </a:t>
            </a:r>
            <a:r>
              <a:rPr sz="900" spc="30" dirty="0">
                <a:latin typeface="Courier New"/>
                <a:cs typeface="Courier New"/>
              </a:rPr>
              <a:t>gross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900" spc="-30" dirty="0">
                <a:latin typeface="Courier New"/>
                <a:cs typeface="Courier New"/>
              </a:rPr>
              <a:t>net</a:t>
            </a:r>
            <a:r>
              <a:rPr sz="1050" spc="-30" dirty="0">
                <a:latin typeface="Times New Roman"/>
                <a:cs typeface="Times New Roman"/>
              </a:rPr>
              <a:t>, 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modified </a:t>
            </a:r>
            <a:r>
              <a:rPr sz="900" spc="20" dirty="0">
                <a:latin typeface="Courier New"/>
                <a:cs typeface="Courier New"/>
              </a:rPr>
              <a:t>calPaycheck  </a:t>
            </a:r>
            <a:r>
              <a:rPr sz="1050" spc="5" dirty="0">
                <a:latin typeface="Times New Roman"/>
                <a:cs typeface="Times New Roman"/>
              </a:rPr>
              <a:t>func- </a:t>
            </a:r>
            <a:r>
              <a:rPr sz="1050" spc="-5" dirty="0">
                <a:latin typeface="Times New Roman"/>
                <a:cs typeface="Times New Roman"/>
              </a:rPr>
              <a:t>tion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30" dirty="0">
                <a:latin typeface="Times New Roman"/>
                <a:cs typeface="Times New Roman"/>
              </a:rPr>
              <a:t>created </a:t>
            </a:r>
            <a:r>
              <a:rPr sz="1050" spc="-25" dirty="0">
                <a:latin typeface="Times New Roman"/>
                <a:cs typeface="Times New Roman"/>
              </a:rPr>
              <a:t>in Exercise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30" dirty="0">
                <a:latin typeface="Times New Roman"/>
                <a:cs typeface="Times New Roman"/>
              </a:rPr>
              <a:t>above,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 </a:t>
            </a:r>
            <a:r>
              <a:rPr sz="1050" spc="5" dirty="0">
                <a:latin typeface="Times New Roman"/>
                <a:cs typeface="Times New Roman"/>
              </a:rPr>
              <a:t>reference?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3299"/>
              </a:lnSpc>
              <a:spcBef>
                <a:spcPts val="39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4: </a:t>
            </a:r>
            <a:r>
              <a:rPr sz="1050" spc="-25" dirty="0">
                <a:latin typeface="Times New Roman"/>
                <a:cs typeface="Times New Roman"/>
              </a:rPr>
              <a:t>Alter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900" spc="-20" dirty="0">
                <a:latin typeface="Courier New"/>
                <a:cs typeface="Courier New"/>
              </a:rPr>
              <a:t>gross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net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printed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function  </a:t>
            </a:r>
            <a:r>
              <a:rPr sz="1050" spc="40" dirty="0">
                <a:latin typeface="Times New Roman"/>
                <a:cs typeface="Times New Roman"/>
              </a:rPr>
              <a:t>compute </a:t>
            </a:r>
            <a:r>
              <a:rPr sz="900" spc="-15" dirty="0">
                <a:latin typeface="Courier New"/>
                <a:cs typeface="Courier New"/>
              </a:rPr>
              <a:t>computePaycheck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5" dirty="0">
                <a:latin typeface="Courier New"/>
                <a:cs typeface="Courier New"/>
              </a:rPr>
              <a:t>main()</a:t>
            </a:r>
            <a:r>
              <a:rPr sz="1050" spc="-25" dirty="0">
                <a:latin typeface="Times New Roman"/>
                <a:cs typeface="Times New Roman"/>
              </a:rPr>
              <a:t>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main()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executes 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statement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"We </a:t>
            </a:r>
            <a:r>
              <a:rPr sz="900" spc="-15" dirty="0">
                <a:latin typeface="Courier New"/>
                <a:cs typeface="Courier New"/>
              </a:rPr>
              <a:t>hoped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enjoyed this program"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</a:pP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return from the </a:t>
            </a:r>
            <a:r>
              <a:rPr sz="1050" spc="-10" dirty="0">
                <a:latin typeface="Times New Roman"/>
                <a:cs typeface="Times New Roman"/>
              </a:rPr>
              <a:t>function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calPaycheck</a:t>
            </a:r>
            <a:r>
              <a:rPr sz="1050" spc="-1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275590" indent="-228600">
              <a:lnSpc>
                <a:spcPct val="103800"/>
              </a:lnSpc>
              <a:spcBef>
                <a:spcPts val="29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5: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again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Exercise </a:t>
            </a:r>
            <a:r>
              <a:rPr sz="1050" spc="-35" dirty="0">
                <a:latin typeface="Times New Roman"/>
                <a:cs typeface="Times New Roman"/>
              </a:rPr>
              <a:t>2. </a:t>
            </a:r>
            <a:r>
              <a:rPr sz="1050" spc="-55" dirty="0">
                <a:latin typeface="Times New Roman"/>
                <a:cs typeface="Times New Roman"/>
              </a:rPr>
              <a:t>You </a:t>
            </a:r>
            <a:r>
              <a:rPr sz="1050" spc="30" dirty="0">
                <a:latin typeface="Times New Roman"/>
                <a:cs typeface="Times New Roman"/>
              </a:rPr>
              <a:t>should  </a:t>
            </a:r>
            <a:r>
              <a:rPr sz="1050" spc="-25" dirty="0">
                <a:latin typeface="Times New Roman"/>
                <a:cs typeface="Times New Roman"/>
              </a:rPr>
              <a:t>get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5" dirty="0">
                <a:latin typeface="Times New Roman"/>
                <a:cs typeface="Times New Roman"/>
              </a:rPr>
              <a:t>results.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20" dirty="0">
                <a:latin typeface="Times New Roman"/>
                <a:cs typeface="Times New Roman"/>
              </a:rPr>
              <a:t>now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3782" y="3480943"/>
            <a:ext cx="4895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6.4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335" y="3392621"/>
            <a:ext cx="4566285" cy="15259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80" dirty="0">
                <a:latin typeface="Arial"/>
                <a:cs typeface="Arial"/>
              </a:rPr>
              <a:t>Student </a:t>
            </a:r>
            <a:r>
              <a:rPr sz="1200" spc="-105" dirty="0">
                <a:latin typeface="Arial"/>
                <a:cs typeface="Arial"/>
              </a:rPr>
              <a:t>Generated </a:t>
            </a:r>
            <a:r>
              <a:rPr sz="1200" spc="-140" dirty="0">
                <a:latin typeface="Arial"/>
                <a:cs typeface="Arial"/>
              </a:rPr>
              <a:t>Code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3200"/>
              </a:lnSpc>
              <a:spcBef>
                <a:spcPts val="57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25" dirty="0">
                <a:latin typeface="Times New Roman"/>
                <a:cs typeface="Times New Roman"/>
              </a:rPr>
              <a:t>read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-25" dirty="0">
                <a:latin typeface="Times New Roman"/>
                <a:cs typeface="Times New Roman"/>
              </a:rPr>
              <a:t>floating </a:t>
            </a:r>
            <a:r>
              <a:rPr sz="1050" spc="-5" dirty="0">
                <a:latin typeface="Times New Roman"/>
                <a:cs typeface="Times New Roman"/>
              </a:rPr>
              <a:t>point </a:t>
            </a:r>
            <a:r>
              <a:rPr sz="1050" spc="35" dirty="0">
                <a:latin typeface="Times New Roman"/>
                <a:cs typeface="Times New Roman"/>
              </a:rPr>
              <a:t>numbers </a:t>
            </a:r>
            <a:r>
              <a:rPr sz="1050" spc="-15" dirty="0">
                <a:latin typeface="Times New Roman"/>
                <a:cs typeface="Times New Roman"/>
              </a:rPr>
              <a:t>(the </a:t>
            </a:r>
            <a:r>
              <a:rPr sz="1050" spc="-20" dirty="0">
                <a:latin typeface="Times New Roman"/>
                <a:cs typeface="Times New Roman"/>
              </a:rPr>
              <a:t>first  read </a:t>
            </a:r>
            <a:r>
              <a:rPr sz="1050" spc="-10" dirty="0">
                <a:latin typeface="Times New Roman"/>
                <a:cs typeface="Times New Roman"/>
              </a:rPr>
              <a:t>into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900" spc="-20" dirty="0">
                <a:latin typeface="Courier New"/>
                <a:cs typeface="Courier New"/>
              </a:rPr>
              <a:t>first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second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5" dirty="0">
                <a:latin typeface="Times New Roman"/>
                <a:cs typeface="Times New Roman"/>
              </a:rPr>
              <a:t>into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variable </a:t>
            </a:r>
            <a:r>
              <a:rPr sz="1050" spc="15" dirty="0">
                <a:latin typeface="Times New Roman"/>
                <a:cs typeface="Times New Roman"/>
              </a:rPr>
              <a:t>called  </a:t>
            </a:r>
            <a:r>
              <a:rPr sz="900" spc="-25" dirty="0">
                <a:latin typeface="Courier New"/>
                <a:cs typeface="Courier New"/>
              </a:rPr>
              <a:t>second</a:t>
            </a:r>
            <a:r>
              <a:rPr sz="1050" spc="-25" dirty="0">
                <a:latin typeface="Times New Roman"/>
                <a:cs typeface="Times New Roman"/>
              </a:rPr>
              <a:t>)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45" dirty="0">
                <a:latin typeface="Times New Roman"/>
                <a:cs typeface="Times New Roman"/>
              </a:rPr>
              <a:t>calls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swap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900" spc="-20" dirty="0">
                <a:latin typeface="Courier New"/>
                <a:cs typeface="Courier New"/>
              </a:rPr>
              <a:t>first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25" dirty="0">
                <a:latin typeface="Courier New"/>
                <a:cs typeface="Courier New"/>
              </a:rPr>
              <a:t>second</a:t>
            </a:r>
            <a:r>
              <a:rPr sz="1050" spc="-25" dirty="0">
                <a:latin typeface="Times New Roman"/>
                <a:cs typeface="Times New Roman"/>
              </a:rPr>
              <a:t>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swap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30" dirty="0">
                <a:latin typeface="Times New Roman"/>
                <a:cs typeface="Times New Roman"/>
              </a:rPr>
              <a:t>having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900" spc="-15" dirty="0">
                <a:latin typeface="Courier New"/>
                <a:cs typeface="Courier New"/>
              </a:rPr>
              <a:t>number1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900" spc="-15" dirty="0">
                <a:latin typeface="Courier New"/>
                <a:cs typeface="Courier New"/>
              </a:rPr>
              <a:t>number2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-35" dirty="0">
                <a:latin typeface="Times New Roman"/>
                <a:cs typeface="Times New Roman"/>
              </a:rPr>
              <a:t>swap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10" dirty="0">
                <a:latin typeface="Times New Roman"/>
                <a:cs typeface="Times New Roman"/>
              </a:rPr>
              <a:t>variables. </a:t>
            </a:r>
            <a:r>
              <a:rPr sz="1050" spc="-10" dirty="0">
                <a:latin typeface="Times New Roman"/>
                <a:cs typeface="Times New Roman"/>
              </a:rPr>
              <a:t>Note: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similar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-15" dirty="0">
                <a:latin typeface="Times New Roman"/>
                <a:cs typeface="Times New Roman"/>
              </a:rPr>
              <a:t>did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Lesson </a:t>
            </a:r>
            <a:r>
              <a:rPr sz="1050" spc="-35" dirty="0">
                <a:latin typeface="Times New Roman"/>
                <a:cs typeface="Times New Roman"/>
              </a:rPr>
              <a:t>Set </a:t>
            </a:r>
            <a:r>
              <a:rPr sz="1050" spc="-50" dirty="0">
                <a:latin typeface="Times New Roman"/>
                <a:cs typeface="Times New Roman"/>
              </a:rPr>
              <a:t>1;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1050" spc="-15" dirty="0">
                <a:latin typeface="Times New Roman"/>
                <a:cs typeface="Times New Roman"/>
              </a:rPr>
              <a:t>now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required </a:t>
            </a:r>
            <a:r>
              <a:rPr sz="1050" spc="40" dirty="0">
                <a:latin typeface="Times New Roman"/>
                <a:cs typeface="Times New Roman"/>
              </a:rPr>
              <a:t>to  </a:t>
            </a:r>
            <a:r>
              <a:rPr sz="1050" spc="-30" dirty="0">
                <a:latin typeface="Times New Roman"/>
                <a:cs typeface="Times New Roman"/>
              </a:rPr>
              <a:t>use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function. </a:t>
            </a:r>
            <a:r>
              <a:rPr sz="1050" spc="-55" dirty="0">
                <a:latin typeface="Times New Roman"/>
                <a:cs typeface="Times New Roman"/>
              </a:rPr>
              <a:t>You </a:t>
            </a:r>
            <a:r>
              <a:rPr sz="1050" spc="-50" dirty="0">
                <a:latin typeface="Times New Roman"/>
                <a:cs typeface="Times New Roman"/>
              </a:rPr>
              <a:t>may </a:t>
            </a:r>
            <a:r>
              <a:rPr sz="1050" spc="-25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look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900" spc="-25" dirty="0">
                <a:latin typeface="Courier New"/>
                <a:cs typeface="Courier New"/>
              </a:rPr>
              <a:t>logicprob.cpp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Lesson </a:t>
            </a:r>
            <a:r>
              <a:rPr sz="1050" spc="-35" dirty="0">
                <a:latin typeface="Times New Roman"/>
                <a:cs typeface="Times New Roman"/>
              </a:rPr>
              <a:t>Set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1.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4430" y="5061330"/>
            <a:ext cx="7467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2379" y="5327015"/>
            <a:ext cx="1232228" cy="8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4754" y="5477890"/>
            <a:ext cx="78231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4784" y="5630290"/>
            <a:ext cx="96440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2378" y="5782690"/>
            <a:ext cx="128861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4754" y="5935345"/>
            <a:ext cx="78231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7846" y="6087745"/>
            <a:ext cx="93379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77" y="6394069"/>
            <a:ext cx="1966812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5608" y="6540372"/>
            <a:ext cx="448661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0184" y="6697344"/>
            <a:ext cx="722802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7133" y="6849744"/>
            <a:ext cx="4370807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8335" y="7118984"/>
            <a:ext cx="4569460" cy="2242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198120" indent="-228600">
              <a:lnSpc>
                <a:spcPct val="102899"/>
              </a:lnSpc>
              <a:spcBef>
                <a:spcPts val="7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25" dirty="0">
                <a:latin typeface="Times New Roman"/>
                <a:cs typeface="Times New Roman"/>
              </a:rPr>
              <a:t>Compile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and correct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20" dirty="0">
                <a:latin typeface="Times New Roman"/>
                <a:cs typeface="Times New Roman"/>
              </a:rPr>
              <a:t>necessary </a:t>
            </a:r>
            <a:r>
              <a:rPr sz="1050" spc="-20" dirty="0">
                <a:latin typeface="Times New Roman"/>
                <a:cs typeface="Times New Roman"/>
              </a:rPr>
              <a:t>until </a:t>
            </a:r>
            <a:r>
              <a:rPr sz="1050" spc="-30" dirty="0">
                <a:latin typeface="Times New Roman"/>
                <a:cs typeface="Times New Roman"/>
              </a:rPr>
              <a:t>you get </a:t>
            </a:r>
            <a:r>
              <a:rPr sz="1050" spc="60" dirty="0">
                <a:latin typeface="Times New Roman"/>
                <a:cs typeface="Times New Roman"/>
              </a:rPr>
              <a:t>no  </a:t>
            </a:r>
            <a:r>
              <a:rPr sz="1050" spc="-30" dirty="0">
                <a:latin typeface="Times New Roman"/>
                <a:cs typeface="Times New Roman"/>
              </a:rPr>
              <a:t>syntax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errors.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899"/>
              </a:lnSpc>
              <a:spcBef>
                <a:spcPts val="2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sample </a:t>
            </a:r>
            <a:r>
              <a:rPr sz="1050" spc="-20" dirty="0">
                <a:latin typeface="Times New Roman"/>
                <a:cs typeface="Times New Roman"/>
              </a:rPr>
              <a:t>data above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35" dirty="0">
                <a:latin typeface="Times New Roman"/>
                <a:cs typeface="Times New Roman"/>
              </a:rPr>
              <a:t>see if you </a:t>
            </a:r>
            <a:r>
              <a:rPr sz="1050" spc="-30" dirty="0">
                <a:latin typeface="Times New Roman"/>
                <a:cs typeface="Times New Roman"/>
              </a:rPr>
              <a:t>get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25" dirty="0">
                <a:latin typeface="Times New Roman"/>
                <a:cs typeface="Times New Roman"/>
              </a:rPr>
              <a:t>same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results.</a:t>
            </a:r>
            <a:endParaRPr sz="1050">
              <a:latin typeface="Times New Roman"/>
              <a:cs typeface="Times New Roman"/>
            </a:endParaRPr>
          </a:p>
          <a:p>
            <a:pPr marL="241300" marR="372745" indent="-228600">
              <a:lnSpc>
                <a:spcPct val="102899"/>
              </a:lnSpc>
              <a:spcBef>
                <a:spcPts val="315"/>
              </a:spcBef>
              <a:tabLst>
                <a:tab pos="4153535" algn="l"/>
              </a:tabLst>
            </a:pPr>
            <a:r>
              <a:rPr sz="1050" i="1" spc="215" dirty="0">
                <a:latin typeface="Times New Roman"/>
                <a:cs typeface="Times New Roman"/>
              </a:rPr>
              <a:t>E</a:t>
            </a:r>
            <a:r>
              <a:rPr sz="1050" i="1" spc="150" dirty="0">
                <a:latin typeface="Times New Roman"/>
                <a:cs typeface="Times New Roman"/>
              </a:rPr>
              <a:t>x</a:t>
            </a:r>
            <a:r>
              <a:rPr sz="1050" i="1" spc="-110" dirty="0">
                <a:latin typeface="Times New Roman"/>
                <a:cs typeface="Times New Roman"/>
              </a:rPr>
              <a:t>e</a:t>
            </a:r>
            <a:r>
              <a:rPr sz="1050" i="1" spc="-5" dirty="0">
                <a:latin typeface="Times New Roman"/>
                <a:cs typeface="Times New Roman"/>
              </a:rPr>
              <a:t>r</a:t>
            </a:r>
            <a:r>
              <a:rPr sz="1050" i="1" spc="-70" dirty="0">
                <a:latin typeface="Times New Roman"/>
                <a:cs typeface="Times New Roman"/>
              </a:rPr>
              <a:t>ci</a:t>
            </a:r>
            <a:r>
              <a:rPr sz="1050" i="1" spc="-80" dirty="0">
                <a:latin typeface="Times New Roman"/>
                <a:cs typeface="Times New Roman"/>
              </a:rPr>
              <a:t>se</a:t>
            </a:r>
            <a:r>
              <a:rPr sz="1050" i="1" spc="60" dirty="0">
                <a:latin typeface="Times New Roman"/>
                <a:cs typeface="Times New Roman"/>
              </a:rPr>
              <a:t> </a:t>
            </a:r>
            <a:r>
              <a:rPr sz="1050" i="1" spc="-95" dirty="0">
                <a:latin typeface="Times New Roman"/>
                <a:cs typeface="Times New Roman"/>
              </a:rPr>
              <a:t>3</a:t>
            </a:r>
            <a:r>
              <a:rPr sz="1050" i="1" spc="-60" dirty="0">
                <a:latin typeface="Times New Roman"/>
                <a:cs typeface="Times New Roman"/>
              </a:rPr>
              <a:t>:</a:t>
            </a:r>
            <a:r>
              <a:rPr sz="1050" i="1" dirty="0">
                <a:latin typeface="Times New Roman"/>
                <a:cs typeface="Times New Roman"/>
              </a:rPr>
              <a:t> </a:t>
            </a:r>
            <a:r>
              <a:rPr sz="1050" i="1" spc="-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h</a:t>
            </a:r>
            <a:r>
              <a:rPr sz="1050" spc="-10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swa</a:t>
            </a:r>
            <a:r>
              <a:rPr sz="900" dirty="0">
                <a:latin typeface="Courier New"/>
                <a:cs typeface="Courier New"/>
              </a:rPr>
              <a:t>p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pa</a:t>
            </a:r>
            <a:r>
              <a:rPr sz="1050" spc="25" dirty="0">
                <a:latin typeface="Times New Roman"/>
                <a:cs typeface="Times New Roman"/>
              </a:rPr>
              <a:t>r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spc="50" dirty="0">
                <a:latin typeface="Times New Roman"/>
                <a:cs typeface="Times New Roman"/>
              </a:rPr>
              <a:t>m</a:t>
            </a:r>
            <a:r>
              <a:rPr sz="1050" spc="35" dirty="0">
                <a:latin typeface="Times New Roman"/>
                <a:cs typeface="Times New Roman"/>
              </a:rPr>
              <a:t>e</a:t>
            </a:r>
            <a:r>
              <a:rPr sz="1050" spc="30" dirty="0">
                <a:latin typeface="Times New Roman"/>
                <a:cs typeface="Times New Roman"/>
              </a:rPr>
              <a:t>te</a:t>
            </a:r>
            <a:r>
              <a:rPr sz="1050" spc="35" dirty="0">
                <a:latin typeface="Times New Roman"/>
                <a:cs typeface="Times New Roman"/>
              </a:rPr>
              <a:t>r</a:t>
            </a:r>
            <a:r>
              <a:rPr sz="1050" spc="10" dirty="0">
                <a:latin typeface="Times New Roman"/>
                <a:cs typeface="Times New Roman"/>
              </a:rPr>
              <a:t>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must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be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passe</a:t>
            </a:r>
            <a:r>
              <a:rPr sz="1050" spc="40" dirty="0">
                <a:latin typeface="Times New Roman"/>
                <a:cs typeface="Times New Roman"/>
              </a:rPr>
              <a:t>d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  </a:t>
            </a:r>
            <a:r>
              <a:rPr sz="1050" spc="-30" dirty="0">
                <a:latin typeface="Times New Roman"/>
                <a:cs typeface="Times New Roman"/>
              </a:rPr>
              <a:t>(Assume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main </a:t>
            </a:r>
            <a:r>
              <a:rPr sz="1050" spc="35" dirty="0">
                <a:latin typeface="Times New Roman"/>
                <a:cs typeface="Times New Roman"/>
              </a:rPr>
              <a:t>produces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output.)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Why?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47955" indent="-228600">
              <a:lnSpc>
                <a:spcPct val="103000"/>
              </a:lnSpc>
              <a:spcBef>
                <a:spcPts val="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35" dirty="0">
                <a:latin typeface="Times New Roman"/>
                <a:cs typeface="Times New Roman"/>
              </a:rPr>
              <a:t>miles </a:t>
            </a:r>
            <a:r>
              <a:rPr sz="1050" spc="20" dirty="0">
                <a:latin typeface="Times New Roman"/>
                <a:cs typeface="Times New Roman"/>
              </a:rPr>
              <a:t>traveled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hours </a:t>
            </a:r>
            <a:r>
              <a:rPr sz="1050" spc="-10" dirty="0">
                <a:latin typeface="Times New Roman"/>
                <a:cs typeface="Times New Roman"/>
              </a:rPr>
              <a:t>spent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-25" dirty="0">
                <a:latin typeface="Times New Roman"/>
                <a:cs typeface="Times New Roman"/>
              </a:rPr>
              <a:t>travel.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5" dirty="0">
                <a:latin typeface="Times New Roman"/>
                <a:cs typeface="Times New Roman"/>
              </a:rPr>
              <a:t>determine </a:t>
            </a:r>
            <a:r>
              <a:rPr sz="1050" spc="-35" dirty="0">
                <a:latin typeface="Times New Roman"/>
                <a:cs typeface="Times New Roman"/>
              </a:rPr>
              <a:t>miles </a:t>
            </a:r>
            <a:r>
              <a:rPr sz="1050" spc="-5" dirty="0">
                <a:latin typeface="Times New Roman"/>
                <a:cs typeface="Times New Roman"/>
              </a:rPr>
              <a:t>per </a:t>
            </a:r>
            <a:r>
              <a:rPr sz="1050" spc="-15" dirty="0">
                <a:latin typeface="Times New Roman"/>
                <a:cs typeface="Times New Roman"/>
              </a:rPr>
              <a:t>hour.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10" dirty="0">
                <a:latin typeface="Times New Roman"/>
                <a:cs typeface="Times New Roman"/>
              </a:rPr>
              <a:t>calculation </a:t>
            </a:r>
            <a:r>
              <a:rPr sz="1050" spc="35" dirty="0">
                <a:latin typeface="Times New Roman"/>
                <a:cs typeface="Times New Roman"/>
              </a:rPr>
              <a:t>must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5" dirty="0">
                <a:latin typeface="Times New Roman"/>
                <a:cs typeface="Times New Roman"/>
              </a:rPr>
              <a:t>done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other than </a:t>
            </a:r>
            <a:r>
              <a:rPr sz="900" spc="-30" dirty="0">
                <a:latin typeface="Courier New"/>
                <a:cs typeface="Courier New"/>
              </a:rPr>
              <a:t>main</a:t>
            </a:r>
            <a:r>
              <a:rPr sz="1050" spc="-30" dirty="0">
                <a:latin typeface="Times New Roman"/>
                <a:cs typeface="Times New Roman"/>
              </a:rPr>
              <a:t>; </a:t>
            </a:r>
            <a:r>
              <a:rPr sz="1050" spc="25" dirty="0">
                <a:latin typeface="Times New Roman"/>
                <a:cs typeface="Times New Roman"/>
              </a:rPr>
              <a:t>however,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print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calculation.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thus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30" dirty="0">
                <a:latin typeface="Times New Roman"/>
                <a:cs typeface="Times New Roman"/>
              </a:rPr>
              <a:t>3 </a:t>
            </a:r>
            <a:r>
              <a:rPr sz="1050" spc="20" dirty="0">
                <a:latin typeface="Times New Roman"/>
                <a:cs typeface="Times New Roman"/>
              </a:rPr>
              <a:t>parameters: </a:t>
            </a:r>
            <a:r>
              <a:rPr sz="900" spc="-25" dirty="0">
                <a:latin typeface="Courier New"/>
                <a:cs typeface="Courier New"/>
              </a:rPr>
              <a:t>miles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900" spc="-25" dirty="0">
                <a:latin typeface="Courier New"/>
                <a:cs typeface="Courier New"/>
              </a:rPr>
              <a:t>hours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900" spc="-20" dirty="0">
                <a:latin typeface="Courier New"/>
                <a:cs typeface="Courier New"/>
              </a:rPr>
              <a:t>milesPerHour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25" dirty="0">
                <a:latin typeface="Times New Roman"/>
                <a:cs typeface="Times New Roman"/>
              </a:rPr>
              <a:t>parameter(s) </a:t>
            </a:r>
            <a:r>
              <a:rPr sz="1050" spc="-25" dirty="0">
                <a:latin typeface="Times New Roman"/>
                <a:cs typeface="Times New Roman"/>
              </a:rPr>
              <a:t>are 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25" dirty="0">
                <a:latin typeface="Times New Roman"/>
                <a:cs typeface="Times New Roman"/>
              </a:rPr>
              <a:t>are 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5" dirty="0">
                <a:latin typeface="Times New Roman"/>
                <a:cs typeface="Times New Roman"/>
              </a:rPr>
              <a:t>reference? </a:t>
            </a:r>
            <a:r>
              <a:rPr sz="1050" spc="10" dirty="0">
                <a:latin typeface="Times New Roman"/>
                <a:cs typeface="Times New Roman"/>
              </a:rPr>
              <a:t>Output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fixed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30" dirty="0">
                <a:latin typeface="Times New Roman"/>
                <a:cs typeface="Times New Roman"/>
              </a:rPr>
              <a:t>2 </a:t>
            </a:r>
            <a:r>
              <a:rPr sz="1050" spc="20" dirty="0">
                <a:latin typeface="Times New Roman"/>
                <a:cs typeface="Times New Roman"/>
              </a:rPr>
              <a:t>decimal </a:t>
            </a:r>
            <a:r>
              <a:rPr sz="1050" spc="-5" dirty="0">
                <a:latin typeface="Times New Roman"/>
                <a:cs typeface="Times New Roman"/>
              </a:rPr>
              <a:t>point</a:t>
            </a:r>
            <a:r>
              <a:rPr sz="1050" spc="229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precision.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900" spc="-110" dirty="0"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89406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830" y="1430781"/>
            <a:ext cx="7467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3776" y="1694942"/>
            <a:ext cx="174430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640" y="1861057"/>
            <a:ext cx="154268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3776" y="2025650"/>
            <a:ext cx="1744307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6151" y="2191766"/>
            <a:ext cx="4114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9202" y="2354833"/>
            <a:ext cx="1921097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9735" y="2624073"/>
            <a:ext cx="4510405" cy="22415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00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25" dirty="0">
                <a:latin typeface="Times New Roman"/>
                <a:cs typeface="Times New Roman"/>
              </a:rPr>
              <a:t>read in </a:t>
            </a:r>
            <a:r>
              <a:rPr sz="1050" spc="20" dirty="0">
                <a:latin typeface="Times New Roman"/>
                <a:cs typeface="Times New Roman"/>
              </a:rPr>
              <a:t>grades,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15" dirty="0">
                <a:latin typeface="Times New Roman"/>
                <a:cs typeface="Times New Roman"/>
              </a:rPr>
              <a:t>also </a:t>
            </a:r>
            <a:r>
              <a:rPr sz="1050" spc="-5" dirty="0">
                <a:latin typeface="Times New Roman"/>
                <a:cs typeface="Times New Roman"/>
              </a:rPr>
              <a:t>input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user.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find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sum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those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30" dirty="0">
                <a:latin typeface="Times New Roman"/>
                <a:cs typeface="Times New Roman"/>
              </a:rPr>
              <a:t>it, along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grades,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which has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“pass 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20" dirty="0">
                <a:latin typeface="Times New Roman"/>
                <a:cs typeface="Times New Roman"/>
              </a:rPr>
              <a:t>reference” </a:t>
            </a:r>
            <a:r>
              <a:rPr sz="1050" spc="25" dirty="0">
                <a:latin typeface="Times New Roman"/>
                <a:cs typeface="Times New Roman"/>
              </a:rPr>
              <a:t>parameter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contain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numeric </a:t>
            </a:r>
            <a:r>
              <a:rPr sz="1050" spc="15" dirty="0">
                <a:latin typeface="Times New Roman"/>
                <a:cs typeface="Times New Roman"/>
              </a:rPr>
              <a:t>average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those 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35" dirty="0">
                <a:latin typeface="Times New Roman"/>
                <a:cs typeface="Times New Roman"/>
              </a:rPr>
              <a:t>processed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function. 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25" dirty="0">
                <a:latin typeface="Times New Roman"/>
                <a:cs typeface="Times New Roman"/>
              </a:rPr>
              <a:t>deter-  </a:t>
            </a:r>
            <a:r>
              <a:rPr sz="1050" spc="-20" dirty="0">
                <a:latin typeface="Times New Roman"/>
                <a:cs typeface="Times New Roman"/>
              </a:rPr>
              <a:t>mine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letter </a:t>
            </a:r>
            <a:r>
              <a:rPr sz="1050" spc="-30" dirty="0">
                <a:latin typeface="Times New Roman"/>
                <a:cs typeface="Times New Roman"/>
              </a:rPr>
              <a:t>grade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0" dirty="0">
                <a:latin typeface="Times New Roman"/>
                <a:cs typeface="Times New Roman"/>
              </a:rPr>
              <a:t>average </a:t>
            </a:r>
            <a:r>
              <a:rPr sz="1050" spc="-15" dirty="0">
                <a:latin typeface="Times New Roman"/>
                <a:cs typeface="Times New Roman"/>
              </a:rPr>
              <a:t>based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10-point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scale.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655"/>
              </a:spcBef>
              <a:tabLst>
                <a:tab pos="1007744" algn="l"/>
              </a:tabLst>
            </a:pPr>
            <a:r>
              <a:rPr sz="1050" spc="-30" dirty="0">
                <a:latin typeface="Times New Roman"/>
                <a:cs typeface="Times New Roman"/>
              </a:rPr>
              <a:t>90–100	</a:t>
            </a:r>
            <a:r>
              <a:rPr sz="1050" spc="-11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sz="1050" spc="-30" dirty="0">
                <a:latin typeface="Times New Roman"/>
                <a:cs typeface="Times New Roman"/>
              </a:rPr>
              <a:t>80–89	</a:t>
            </a:r>
            <a:r>
              <a:rPr sz="1050" spc="-35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sz="1050" spc="-30" dirty="0">
                <a:latin typeface="Times New Roman"/>
                <a:cs typeface="Times New Roman"/>
              </a:rPr>
              <a:t>70–79	</a:t>
            </a:r>
            <a:r>
              <a:rPr sz="1050" spc="-7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sz="1050" spc="-30" dirty="0">
                <a:latin typeface="Times New Roman"/>
                <a:cs typeface="Times New Roman"/>
              </a:rPr>
              <a:t>60–69	</a:t>
            </a:r>
            <a:r>
              <a:rPr sz="1050" spc="5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  <a:spcBef>
                <a:spcPts val="35"/>
              </a:spcBef>
              <a:tabLst>
                <a:tab pos="1007744" algn="l"/>
              </a:tabLst>
            </a:pPr>
            <a:r>
              <a:rPr sz="1050" spc="-25" dirty="0">
                <a:latin typeface="Times New Roman"/>
                <a:cs typeface="Times New Roman"/>
              </a:rPr>
              <a:t>0–59	</a:t>
            </a:r>
            <a:r>
              <a:rPr sz="1050" spc="-45" dirty="0">
                <a:latin typeface="Times New Roman"/>
                <a:cs typeface="Times New Roman"/>
              </a:rPr>
              <a:t>F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3778" y="4944490"/>
            <a:ext cx="1456262" cy="102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6151" y="5110607"/>
            <a:ext cx="39624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3776" y="5275198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1865" y="5314822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3728" y="5275198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7715" y="5439790"/>
            <a:ext cx="94909" cy="85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3776" y="5604383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1865" y="5644007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728" y="5604383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6184" y="5770498"/>
            <a:ext cx="96440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3776" y="5935345"/>
            <a:ext cx="1744307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1865" y="5974969"/>
            <a:ext cx="24384" cy="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13728" y="5935345"/>
            <a:ext cx="15307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0777" y="6099936"/>
            <a:ext cx="91848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6154" y="6266053"/>
            <a:ext cx="782312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825119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455294"/>
            <a:ext cx="3515360" cy="11798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sz="900" spc="-110" dirty="0">
                <a:latin typeface="Arial"/>
                <a:cs typeface="Arial"/>
              </a:rPr>
              <a:t>76	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D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0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346" y="1830069"/>
            <a:ext cx="52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Arial"/>
                <a:cs typeface="Arial"/>
              </a:rPr>
              <a:t>Mod</a:t>
            </a:r>
            <a:r>
              <a:rPr sz="1200" spc="-60" dirty="0">
                <a:latin typeface="Arial"/>
                <a:cs typeface="Arial"/>
              </a:rPr>
              <a:t>u</a:t>
            </a:r>
            <a:r>
              <a:rPr sz="1200" spc="-25" dirty="0">
                <a:latin typeface="Arial"/>
                <a:cs typeface="Arial"/>
              </a:rPr>
              <a:t>l</a:t>
            </a:r>
            <a:r>
              <a:rPr sz="1200" spc="-114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2090673"/>
            <a:ext cx="4636770" cy="76606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65"/>
              </a:spcBef>
            </a:pP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55" dirty="0">
                <a:latin typeface="Times New Roman"/>
                <a:cs typeface="Times New Roman"/>
              </a:rPr>
              <a:t>key </a:t>
            </a:r>
            <a:r>
              <a:rPr sz="1050" spc="35" dirty="0">
                <a:latin typeface="Times New Roman"/>
                <a:cs typeface="Times New Roman"/>
              </a:rPr>
              <a:t>element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structured </a:t>
            </a:r>
            <a:r>
              <a:rPr sz="1050" spc="-10" dirty="0">
                <a:latin typeface="Times New Roman"/>
                <a:cs typeface="Times New Roman"/>
              </a:rPr>
              <a:t>(well </a:t>
            </a:r>
            <a:r>
              <a:rPr sz="1050" spc="20" dirty="0">
                <a:latin typeface="Times New Roman"/>
                <a:cs typeface="Times New Roman"/>
              </a:rPr>
              <a:t>organized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35" dirty="0">
                <a:latin typeface="Times New Roman"/>
                <a:cs typeface="Times New Roman"/>
              </a:rPr>
              <a:t>documented) </a:t>
            </a:r>
            <a:r>
              <a:rPr sz="1050" spc="30" dirty="0">
                <a:latin typeface="Times New Roman"/>
                <a:cs typeface="Times New Roman"/>
              </a:rPr>
              <a:t>programs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their  </a:t>
            </a:r>
            <a:r>
              <a:rPr sz="1050" spc="15" dirty="0">
                <a:latin typeface="Times New Roman"/>
                <a:cs typeface="Times New Roman"/>
              </a:rPr>
              <a:t>modularity: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breaking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5" dirty="0">
                <a:latin typeface="Times New Roman"/>
                <a:cs typeface="Times New Roman"/>
              </a:rPr>
              <a:t>into </a:t>
            </a:r>
            <a:r>
              <a:rPr sz="1050" spc="-40" dirty="0">
                <a:latin typeface="Times New Roman"/>
                <a:cs typeface="Times New Roman"/>
              </a:rPr>
              <a:t>small </a:t>
            </a:r>
            <a:r>
              <a:rPr sz="1050" spc="-15" dirty="0">
                <a:latin typeface="Times New Roman"/>
                <a:cs typeface="Times New Roman"/>
              </a:rPr>
              <a:t>units. These </a:t>
            </a:r>
            <a:r>
              <a:rPr sz="1050" spc="-20" dirty="0">
                <a:latin typeface="Times New Roman"/>
                <a:cs typeface="Times New Roman"/>
              </a:rPr>
              <a:t>units,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b="1" spc="35" dirty="0">
                <a:latin typeface="Times New Roman"/>
                <a:cs typeface="Times New Roman"/>
              </a:rPr>
              <a:t>modules</a:t>
            </a:r>
            <a:r>
              <a:rPr sz="1050" spc="35" dirty="0">
                <a:latin typeface="Times New Roman"/>
                <a:cs typeface="Times New Roman"/>
              </a:rPr>
              <a:t>, </a:t>
            </a:r>
            <a:r>
              <a:rPr sz="1050" spc="25" dirty="0">
                <a:latin typeface="Times New Roman"/>
                <a:cs typeface="Times New Roman"/>
              </a:rPr>
              <a:t>that 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5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b="1" spc="55" dirty="0">
                <a:latin typeface="Times New Roman"/>
                <a:cs typeface="Times New Roman"/>
              </a:rPr>
              <a:t>procedures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most </a:t>
            </a:r>
            <a:r>
              <a:rPr sz="1050" spc="30" dirty="0">
                <a:latin typeface="Times New Roman"/>
                <a:cs typeface="Times New Roman"/>
              </a:rPr>
              <a:t>languages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called  </a:t>
            </a:r>
            <a:r>
              <a:rPr sz="1050" b="1" spc="-5" dirty="0">
                <a:latin typeface="Times New Roman"/>
                <a:cs typeface="Times New Roman"/>
              </a:rPr>
              <a:t>void </a:t>
            </a:r>
            <a:r>
              <a:rPr sz="1050" b="1" spc="55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in C++. </a:t>
            </a:r>
            <a:r>
              <a:rPr sz="1050" spc="-20" dirty="0">
                <a:latin typeface="Times New Roman"/>
                <a:cs typeface="Times New Roman"/>
              </a:rPr>
              <a:t>Although </a:t>
            </a:r>
            <a:r>
              <a:rPr sz="1050" spc="35" dirty="0">
                <a:latin typeface="Times New Roman"/>
                <a:cs typeface="Times New Roman"/>
              </a:rPr>
              <a:t>procedures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authors’ </a:t>
            </a:r>
            <a:r>
              <a:rPr sz="1050" spc="25" dirty="0">
                <a:latin typeface="Times New Roman"/>
                <a:cs typeface="Times New Roman"/>
              </a:rPr>
              <a:t>preferred </a:t>
            </a:r>
            <a:r>
              <a:rPr sz="1050" spc="-10" dirty="0">
                <a:latin typeface="Times New Roman"/>
                <a:cs typeface="Times New Roman"/>
              </a:rPr>
              <a:t>term, </a:t>
            </a:r>
            <a:r>
              <a:rPr sz="1050" spc="5" dirty="0">
                <a:latin typeface="Times New Roman"/>
                <a:cs typeface="Times New Roman"/>
              </a:rPr>
              <a:t>this  </a:t>
            </a:r>
            <a:r>
              <a:rPr sz="1050" spc="25" dirty="0">
                <a:latin typeface="Times New Roman"/>
                <a:cs typeface="Times New Roman"/>
              </a:rPr>
              <a:t>manual </a:t>
            </a:r>
            <a:r>
              <a:rPr sz="1050" spc="-35" dirty="0">
                <a:latin typeface="Times New Roman"/>
                <a:cs typeface="Times New Roman"/>
              </a:rPr>
              <a:t>uses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word </a:t>
            </a:r>
            <a:r>
              <a:rPr sz="1050" b="1" spc="50" dirty="0">
                <a:latin typeface="Times New Roman"/>
                <a:cs typeface="Times New Roman"/>
              </a:rPr>
              <a:t>function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15" dirty="0">
                <a:latin typeface="Times New Roman"/>
                <a:cs typeface="Times New Roman"/>
              </a:rPr>
              <a:t>describe </a:t>
            </a:r>
            <a:r>
              <a:rPr sz="1050" dirty="0">
                <a:latin typeface="Times New Roman"/>
                <a:cs typeface="Times New Roman"/>
              </a:rPr>
              <a:t>both </a:t>
            </a:r>
            <a:r>
              <a:rPr sz="1050" spc="-30" dirty="0">
                <a:latin typeface="Times New Roman"/>
                <a:cs typeface="Times New Roman"/>
              </a:rPr>
              <a:t>void </a:t>
            </a:r>
            <a:r>
              <a:rPr sz="1050" spc="-20" dirty="0">
                <a:latin typeface="Times New Roman"/>
                <a:cs typeface="Times New Roman"/>
              </a:rPr>
              <a:t>functions </a:t>
            </a:r>
            <a:r>
              <a:rPr sz="1050" spc="15" dirty="0">
                <a:latin typeface="Times New Roman"/>
                <a:cs typeface="Times New Roman"/>
              </a:rPr>
              <a:t>(discussed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this  </a:t>
            </a:r>
            <a:r>
              <a:rPr sz="1050" spc="-20" dirty="0">
                <a:latin typeface="Times New Roman"/>
                <a:cs typeface="Times New Roman"/>
              </a:rPr>
              <a:t>lesson </a:t>
            </a:r>
            <a:r>
              <a:rPr sz="1050" spc="-30" dirty="0">
                <a:latin typeface="Times New Roman"/>
                <a:cs typeface="Times New Roman"/>
              </a:rPr>
              <a:t>set)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b="1" spc="-15" dirty="0">
                <a:latin typeface="Times New Roman"/>
                <a:cs typeface="Times New Roman"/>
              </a:rPr>
              <a:t>value </a:t>
            </a:r>
            <a:r>
              <a:rPr sz="1050" b="1" spc="40" dirty="0">
                <a:latin typeface="Times New Roman"/>
                <a:cs typeface="Times New Roman"/>
              </a:rPr>
              <a:t>returning </a:t>
            </a:r>
            <a:r>
              <a:rPr sz="1050" b="1" spc="55" dirty="0">
                <a:latin typeface="Times New Roman"/>
                <a:cs typeface="Times New Roman"/>
              </a:rPr>
              <a:t>functions </a:t>
            </a:r>
            <a:r>
              <a:rPr sz="1050" spc="30" dirty="0">
                <a:latin typeface="Times New Roman"/>
                <a:cs typeface="Times New Roman"/>
              </a:rPr>
              <a:t>(studied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next </a:t>
            </a:r>
            <a:r>
              <a:rPr sz="1050" spc="-25" dirty="0">
                <a:latin typeface="Times New Roman"/>
                <a:cs typeface="Times New Roman"/>
              </a:rPr>
              <a:t>lesson set),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terminology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in</a:t>
            </a:r>
            <a:r>
              <a:rPr sz="1050" spc="-14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C++.</a:t>
            </a:r>
            <a:endParaRPr sz="10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3099"/>
              </a:lnSpc>
              <a:spcBef>
                <a:spcPts val="10"/>
              </a:spcBef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int </a:t>
            </a:r>
            <a:r>
              <a:rPr sz="900" spc="-25" dirty="0">
                <a:latin typeface="Courier New"/>
                <a:cs typeface="Courier New"/>
              </a:rPr>
              <a:t>main() </a:t>
            </a:r>
            <a:r>
              <a:rPr sz="1050" spc="-25" dirty="0">
                <a:latin typeface="Times New Roman"/>
                <a:cs typeface="Times New Roman"/>
              </a:rPr>
              <a:t>section </a:t>
            </a:r>
            <a:r>
              <a:rPr sz="1050" dirty="0">
                <a:latin typeface="Times New Roman"/>
                <a:cs typeface="Times New Roman"/>
              </a:rPr>
              <a:t>of our </a:t>
            </a:r>
            <a:r>
              <a:rPr sz="1050" spc="-20" dirty="0">
                <a:latin typeface="Times New Roman"/>
                <a:cs typeface="Times New Roman"/>
              </a:rPr>
              <a:t>program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and, </a:t>
            </a:r>
            <a:r>
              <a:rPr sz="1050" dirty="0">
                <a:latin typeface="Times New Roman"/>
                <a:cs typeface="Times New Roman"/>
              </a:rPr>
              <a:t>up </a:t>
            </a:r>
            <a:r>
              <a:rPr sz="1050" spc="-25" dirty="0">
                <a:latin typeface="Times New Roman"/>
                <a:cs typeface="Times New Roman"/>
              </a:rPr>
              <a:t>until now, </a:t>
            </a:r>
            <a:r>
              <a:rPr sz="1050" spc="30" dirty="0">
                <a:latin typeface="Times New Roman"/>
                <a:cs typeface="Times New Roman"/>
              </a:rPr>
              <a:t>has  </a:t>
            </a:r>
            <a:r>
              <a:rPr sz="1050" dirty="0">
                <a:latin typeface="Times New Roman"/>
                <a:cs typeface="Times New Roman"/>
              </a:rPr>
              <a:t>been the </a:t>
            </a:r>
            <a:r>
              <a:rPr sz="1050" spc="-25" dirty="0">
                <a:latin typeface="Times New Roman"/>
                <a:cs typeface="Times New Roman"/>
              </a:rPr>
              <a:t>only </a:t>
            </a:r>
            <a:r>
              <a:rPr sz="1050" spc="-5" dirty="0">
                <a:latin typeface="Times New Roman"/>
                <a:cs typeface="Times New Roman"/>
              </a:rPr>
              <a:t>coded </a:t>
            </a:r>
            <a:r>
              <a:rPr sz="1050" spc="40" dirty="0">
                <a:latin typeface="Times New Roman"/>
                <a:cs typeface="Times New Roman"/>
              </a:rPr>
              <a:t>module </a:t>
            </a:r>
            <a:r>
              <a:rPr sz="1050" spc="-10" dirty="0">
                <a:latin typeface="Times New Roman"/>
                <a:cs typeface="Times New Roman"/>
              </a:rPr>
              <a:t>used </a:t>
            </a:r>
            <a:r>
              <a:rPr sz="1050" spc="-15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our </a:t>
            </a:r>
            <a:r>
              <a:rPr sz="1050" spc="30" dirty="0">
                <a:latin typeface="Times New Roman"/>
                <a:cs typeface="Times New Roman"/>
              </a:rPr>
              <a:t>programs. </a:t>
            </a:r>
            <a:r>
              <a:rPr sz="1050" spc="-90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have </a:t>
            </a:r>
            <a:r>
              <a:rPr sz="1050" spc="-10" dirty="0">
                <a:latin typeface="Times New Roman"/>
                <a:cs typeface="Times New Roman"/>
              </a:rPr>
              <a:t>used </a:t>
            </a:r>
            <a:r>
              <a:rPr sz="1050" spc="30" dirty="0">
                <a:latin typeface="Times New Roman"/>
                <a:cs typeface="Times New Roman"/>
              </a:rPr>
              <a:t>pre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15" dirty="0">
                <a:latin typeface="Times New Roman"/>
                <a:cs typeface="Times New Roman"/>
              </a:rPr>
              <a:t>functions such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900" spc="-25" dirty="0">
                <a:latin typeface="Courier New"/>
                <a:cs typeface="Courier New"/>
              </a:rPr>
              <a:t>pow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900" spc="-20" dirty="0">
                <a:latin typeface="Courier New"/>
                <a:cs typeface="Courier New"/>
              </a:rPr>
              <a:t>sqrt </a:t>
            </a:r>
            <a:r>
              <a:rPr sz="1050" spc="-30" dirty="0">
                <a:latin typeface="Times New Roman"/>
                <a:cs typeface="Times New Roman"/>
              </a:rPr>
              <a:t>which are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library </a:t>
            </a:r>
            <a:r>
              <a:rPr sz="1050" spc="-20" dirty="0">
                <a:latin typeface="Times New Roman"/>
                <a:cs typeface="Times New Roman"/>
              </a:rPr>
              <a:t>routines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20" dirty="0">
                <a:latin typeface="Times New Roman"/>
                <a:cs typeface="Times New Roman"/>
              </a:rPr>
              <a:t>“imported”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our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1050" spc="-30" dirty="0">
                <a:latin typeface="Times New Roman"/>
                <a:cs typeface="Times New Roman"/>
              </a:rPr>
              <a:t>with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900" spc="-25" dirty="0">
                <a:latin typeface="Courier New"/>
                <a:cs typeface="Courier New"/>
              </a:rPr>
              <a:t>#include &lt;cmath&gt; </a:t>
            </a:r>
            <a:r>
              <a:rPr sz="1050" spc="5" dirty="0">
                <a:latin typeface="Times New Roman"/>
                <a:cs typeface="Times New Roman"/>
              </a:rPr>
              <a:t>directive. </a:t>
            </a:r>
            <a:r>
              <a:rPr sz="1050" spc="-90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now </a:t>
            </a:r>
            <a:r>
              <a:rPr sz="1050" spc="20" dirty="0">
                <a:latin typeface="Times New Roman"/>
                <a:cs typeface="Times New Roman"/>
              </a:rPr>
              <a:t>explore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breaking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spc="-15" dirty="0">
                <a:latin typeface="Times New Roman"/>
                <a:cs typeface="Times New Roman"/>
              </a:rPr>
              <a:t>own code </a:t>
            </a:r>
            <a:r>
              <a:rPr sz="1050" spc="-10" dirty="0">
                <a:latin typeface="Times New Roman"/>
                <a:cs typeface="Times New Roman"/>
              </a:rPr>
              <a:t>into </a:t>
            </a:r>
            <a:r>
              <a:rPr sz="1050" spc="25" dirty="0">
                <a:latin typeface="Times New Roman"/>
                <a:cs typeface="Times New Roman"/>
              </a:rPr>
              <a:t>modules.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fact,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20" dirty="0">
                <a:latin typeface="Times New Roman"/>
                <a:cs typeface="Times New Roman"/>
              </a:rPr>
              <a:t>function 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-20" dirty="0">
                <a:latin typeface="Times New Roman"/>
                <a:cs typeface="Times New Roman"/>
              </a:rPr>
              <a:t>contain </a:t>
            </a:r>
            <a:r>
              <a:rPr sz="1050" spc="-35" dirty="0">
                <a:latin typeface="Times New Roman"/>
                <a:cs typeface="Times New Roman"/>
              </a:rPr>
              <a:t>little </a:t>
            </a:r>
            <a:r>
              <a:rPr sz="1050" spc="-15" dirty="0">
                <a:latin typeface="Times New Roman"/>
                <a:cs typeface="Times New Roman"/>
              </a:rPr>
              <a:t>more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35" dirty="0">
                <a:latin typeface="Times New Roman"/>
                <a:cs typeface="Times New Roman"/>
              </a:rPr>
              <a:t>“calls”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other </a:t>
            </a:r>
            <a:r>
              <a:rPr sz="1050" spc="10" dirty="0">
                <a:latin typeface="Times New Roman"/>
                <a:cs typeface="Times New Roman"/>
              </a:rPr>
              <a:t>functions. </a:t>
            </a:r>
            <a:r>
              <a:rPr sz="1050" spc="-10" dirty="0">
                <a:latin typeface="Times New Roman"/>
                <a:cs typeface="Times New Roman"/>
              </a:rPr>
              <a:t>Think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10" dirty="0">
                <a:latin typeface="Times New Roman"/>
                <a:cs typeface="Times New Roman"/>
              </a:rPr>
              <a:t>func</a:t>
            </a:r>
            <a:r>
              <a:rPr sz="1050" spc="-15" dirty="0">
                <a:latin typeface="Times New Roman"/>
                <a:cs typeface="Times New Roman"/>
              </a:rPr>
              <a:t>tion </a:t>
            </a:r>
            <a:r>
              <a:rPr sz="1050" spc="-40" dirty="0">
                <a:latin typeface="Times New Roman"/>
                <a:cs typeface="Times New Roman"/>
              </a:rPr>
              <a:t>as a </a:t>
            </a:r>
            <a:r>
              <a:rPr sz="1050" spc="-15" dirty="0">
                <a:latin typeface="Times New Roman"/>
                <a:cs typeface="Times New Roman"/>
              </a:rPr>
              <a:t>contractor </a:t>
            </a:r>
            <a:r>
              <a:rPr sz="1050" spc="-20" dirty="0">
                <a:latin typeface="Times New Roman"/>
                <a:cs typeface="Times New Roman"/>
              </a:rPr>
              <a:t>who </a:t>
            </a:r>
            <a:r>
              <a:rPr sz="1050" spc="-30" dirty="0">
                <a:latin typeface="Times New Roman"/>
                <a:cs typeface="Times New Roman"/>
              </a:rPr>
              <a:t>hires </a:t>
            </a:r>
            <a:r>
              <a:rPr sz="1050" spc="10" dirty="0">
                <a:latin typeface="Times New Roman"/>
                <a:cs typeface="Times New Roman"/>
              </a:rPr>
              <a:t>sub-contractors to </a:t>
            </a:r>
            <a:r>
              <a:rPr sz="1050" spc="-10" dirty="0">
                <a:latin typeface="Times New Roman"/>
                <a:cs typeface="Times New Roman"/>
              </a:rPr>
              <a:t>perform </a:t>
            </a:r>
            <a:r>
              <a:rPr sz="1050" spc="-30" dirty="0">
                <a:latin typeface="Times New Roman"/>
                <a:cs typeface="Times New Roman"/>
              </a:rPr>
              <a:t>certain </a:t>
            </a:r>
            <a:r>
              <a:rPr sz="1050" spc="10" dirty="0">
                <a:latin typeface="Times New Roman"/>
                <a:cs typeface="Times New Roman"/>
              </a:rPr>
              <a:t>duties: </a:t>
            </a:r>
            <a:r>
              <a:rPr sz="1050" spc="20" dirty="0">
                <a:latin typeface="Times New Roman"/>
                <a:cs typeface="Times New Roman"/>
              </a:rPr>
              <a:t>plumbers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plumbing, </a:t>
            </a:r>
            <a:r>
              <a:rPr sz="1050" spc="5" dirty="0">
                <a:latin typeface="Times New Roman"/>
                <a:cs typeface="Times New Roman"/>
              </a:rPr>
              <a:t>electricians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electrical </a:t>
            </a:r>
            <a:r>
              <a:rPr sz="1050" spc="-25" dirty="0">
                <a:latin typeface="Times New Roman"/>
                <a:cs typeface="Times New Roman"/>
              </a:rPr>
              <a:t>work, etc.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contractor is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0" dirty="0">
                <a:latin typeface="Times New Roman"/>
                <a:cs typeface="Times New Roman"/>
              </a:rPr>
              <a:t>charge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order </a:t>
            </a:r>
            <a:r>
              <a:rPr sz="1050" spc="-30" dirty="0">
                <a:latin typeface="Times New Roman"/>
                <a:cs typeface="Times New Roman"/>
              </a:rPr>
              <a:t>in which </a:t>
            </a: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15" dirty="0">
                <a:latin typeface="Times New Roman"/>
                <a:cs typeface="Times New Roman"/>
              </a:rPr>
              <a:t>sub-contract </a:t>
            </a:r>
            <a:r>
              <a:rPr sz="1050" spc="-20" dirty="0">
                <a:latin typeface="Times New Roman"/>
                <a:cs typeface="Times New Roman"/>
              </a:rPr>
              <a:t>jobs </a:t>
            </a:r>
            <a:r>
              <a:rPr sz="1050" spc="-25" dirty="0">
                <a:latin typeface="Times New Roman"/>
                <a:cs typeface="Times New Roman"/>
              </a:rPr>
              <a:t>are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issued.</a:t>
            </a:r>
            <a:endParaRPr sz="10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2899"/>
              </a:lnSpc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consists </a:t>
            </a:r>
            <a:r>
              <a:rPr sz="1050" spc="-25" dirty="0">
                <a:latin typeface="Times New Roman"/>
                <a:cs typeface="Times New Roman"/>
              </a:rPr>
              <a:t>mostly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calls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just </a:t>
            </a:r>
            <a:r>
              <a:rPr sz="1050" spc="-45" dirty="0">
                <a:latin typeface="Times New Roman"/>
                <a:cs typeface="Times New Roman"/>
              </a:rPr>
              <a:t>like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con</a:t>
            </a:r>
            <a:r>
              <a:rPr sz="1050" spc="-20" dirty="0">
                <a:latin typeface="Times New Roman"/>
                <a:cs typeface="Times New Roman"/>
              </a:rPr>
              <a:t>tractor </a:t>
            </a:r>
            <a:r>
              <a:rPr sz="1050" spc="-45" dirty="0">
                <a:latin typeface="Times New Roman"/>
                <a:cs typeface="Times New Roman"/>
              </a:rPr>
              <a:t>issues </a:t>
            </a:r>
            <a:r>
              <a:rPr sz="1050" spc="20" dirty="0">
                <a:latin typeface="Times New Roman"/>
                <a:cs typeface="Times New Roman"/>
              </a:rPr>
              <a:t>commands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sub-contractors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come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do </a:t>
            </a:r>
            <a:r>
              <a:rPr sz="1050" spc="-25" dirty="0">
                <a:latin typeface="Times New Roman"/>
                <a:cs typeface="Times New Roman"/>
              </a:rPr>
              <a:t>their </a:t>
            </a:r>
            <a:r>
              <a:rPr sz="1050" spc="-35" dirty="0">
                <a:latin typeface="Times New Roman"/>
                <a:cs typeface="Times New Roman"/>
              </a:rPr>
              <a:t>jobs. </a:t>
            </a:r>
            <a:r>
              <a:rPr sz="1050" spc="-45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computer</a:t>
            </a:r>
            <a:endParaRPr sz="1050" dirty="0">
              <a:latin typeface="Times New Roman"/>
              <a:cs typeface="Times New Roman"/>
            </a:endParaRPr>
          </a:p>
          <a:p>
            <a:pPr marL="12700" marR="6985">
              <a:lnSpc>
                <a:spcPct val="103099"/>
              </a:lnSpc>
              <a:spcBef>
                <a:spcPts val="10"/>
              </a:spcBef>
            </a:pPr>
            <a:r>
              <a:rPr sz="1050" spc="-10" dirty="0">
                <a:latin typeface="Times New Roman"/>
                <a:cs typeface="Times New Roman"/>
              </a:rPr>
              <a:t>does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30" dirty="0">
                <a:latin typeface="Times New Roman"/>
                <a:cs typeface="Times New Roman"/>
              </a:rPr>
              <a:t>simple </a:t>
            </a:r>
            <a:r>
              <a:rPr sz="1050" spc="-25" dirty="0">
                <a:latin typeface="Times New Roman"/>
                <a:cs typeface="Times New Roman"/>
              </a:rPr>
              <a:t>tasks </a:t>
            </a:r>
            <a:r>
              <a:rPr sz="1050" spc="30" dirty="0">
                <a:latin typeface="Times New Roman"/>
                <a:cs typeface="Times New Roman"/>
              </a:rPr>
              <a:t>(modules) </a:t>
            </a:r>
            <a:r>
              <a:rPr sz="1050" spc="-10" dirty="0">
                <a:latin typeface="Times New Roman"/>
                <a:cs typeface="Times New Roman"/>
              </a:rPr>
              <a:t>that,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30" dirty="0">
                <a:latin typeface="Times New Roman"/>
                <a:cs typeface="Times New Roman"/>
              </a:rPr>
              <a:t>combined, </a:t>
            </a:r>
            <a:r>
              <a:rPr sz="1050" spc="40" dirty="0">
                <a:latin typeface="Times New Roman"/>
                <a:cs typeface="Times New Roman"/>
              </a:rPr>
              <a:t>produce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set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com</a:t>
            </a:r>
            <a:r>
              <a:rPr sz="1050" spc="-30" dirty="0">
                <a:latin typeface="Times New Roman"/>
                <a:cs typeface="Times New Roman"/>
              </a:rPr>
              <a:t>plex </a:t>
            </a:r>
            <a:r>
              <a:rPr sz="1050" spc="25" dirty="0">
                <a:latin typeface="Times New Roman"/>
                <a:cs typeface="Times New Roman"/>
              </a:rPr>
              <a:t>operations. </a:t>
            </a:r>
            <a:r>
              <a:rPr sz="1050" spc="-5" dirty="0">
                <a:latin typeface="Times New Roman"/>
                <a:cs typeface="Times New Roman"/>
              </a:rPr>
              <a:t>How one </a:t>
            </a:r>
            <a:r>
              <a:rPr sz="1050" spc="25" dirty="0">
                <a:latin typeface="Times New Roman"/>
                <a:cs typeface="Times New Roman"/>
              </a:rPr>
              <a:t>determines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10" dirty="0">
                <a:latin typeface="Times New Roman"/>
                <a:cs typeface="Times New Roman"/>
              </a:rPr>
              <a:t>those </a:t>
            </a:r>
            <a:r>
              <a:rPr sz="1050" spc="30" dirty="0">
                <a:latin typeface="Times New Roman"/>
                <a:cs typeface="Times New Roman"/>
              </a:rPr>
              <a:t>separate </a:t>
            </a:r>
            <a:r>
              <a:rPr sz="1050" spc="-25" dirty="0">
                <a:latin typeface="Times New Roman"/>
                <a:cs typeface="Times New Roman"/>
              </a:rPr>
              <a:t>tasks </a:t>
            </a:r>
            <a:r>
              <a:rPr sz="1050" spc="-10" dirty="0">
                <a:latin typeface="Times New Roman"/>
                <a:cs typeface="Times New Roman"/>
              </a:rPr>
              <a:t>should be is 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skills </a:t>
            </a:r>
            <a:r>
              <a:rPr sz="1050" spc="30" dirty="0">
                <a:latin typeface="Times New Roman"/>
                <a:cs typeface="Times New Roman"/>
              </a:rPr>
              <a:t>learned </a:t>
            </a:r>
            <a:r>
              <a:rPr sz="1050" spc="-25" dirty="0">
                <a:latin typeface="Times New Roman"/>
                <a:cs typeface="Times New Roman"/>
              </a:rPr>
              <a:t>in software </a:t>
            </a:r>
            <a:r>
              <a:rPr sz="1050" spc="20" dirty="0">
                <a:latin typeface="Times New Roman"/>
                <a:cs typeface="Times New Roman"/>
              </a:rPr>
              <a:t>engineering,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science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developing </a:t>
            </a:r>
            <a:r>
              <a:rPr sz="1050" spc="15" dirty="0">
                <a:latin typeface="Times New Roman"/>
                <a:cs typeface="Times New Roman"/>
              </a:rPr>
              <a:t>qual-  </a:t>
            </a:r>
            <a:r>
              <a:rPr sz="1050" spc="-50" dirty="0">
                <a:latin typeface="Times New Roman"/>
                <a:cs typeface="Times New Roman"/>
              </a:rPr>
              <a:t>ity </a:t>
            </a:r>
            <a:r>
              <a:rPr sz="1050" spc="5" dirty="0">
                <a:latin typeface="Times New Roman"/>
                <a:cs typeface="Times New Roman"/>
              </a:rPr>
              <a:t>software.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good </a:t>
            </a:r>
            <a:r>
              <a:rPr sz="1050" spc="25" dirty="0">
                <a:latin typeface="Times New Roman"/>
                <a:cs typeface="Times New Roman"/>
              </a:rPr>
              <a:t>computer </a:t>
            </a:r>
            <a:r>
              <a:rPr sz="1050" spc="-25" dirty="0">
                <a:latin typeface="Times New Roman"/>
                <a:cs typeface="Times New Roman"/>
              </a:rPr>
              <a:t>program consists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several </a:t>
            </a:r>
            <a:r>
              <a:rPr sz="1050" spc="-35" dirty="0">
                <a:latin typeface="Times New Roman"/>
                <a:cs typeface="Times New Roman"/>
              </a:rPr>
              <a:t>tasks,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25" dirty="0">
                <a:latin typeface="Times New Roman"/>
                <a:cs typeface="Times New Roman"/>
              </a:rPr>
              <a:t>units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code, 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40" dirty="0">
                <a:latin typeface="Times New Roman"/>
                <a:cs typeface="Times New Roman"/>
              </a:rPr>
              <a:t>modules </a:t>
            </a:r>
            <a:r>
              <a:rPr sz="1050" spc="5" dirty="0">
                <a:latin typeface="Times New Roman"/>
                <a:cs typeface="Times New Roman"/>
              </a:rPr>
              <a:t>or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functions.</a:t>
            </a:r>
            <a:endParaRPr sz="1050" dirty="0">
              <a:latin typeface="Times New Roman"/>
              <a:cs typeface="Times New Roman"/>
            </a:endParaRPr>
          </a:p>
          <a:p>
            <a:pPr marL="12700" marR="10795" indent="228600">
              <a:lnSpc>
                <a:spcPct val="102899"/>
              </a:lnSpc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30" dirty="0">
                <a:latin typeface="Times New Roman"/>
                <a:cs typeface="Times New Roman"/>
              </a:rPr>
              <a:t>simple </a:t>
            </a:r>
            <a:r>
              <a:rPr sz="1050" spc="25" dirty="0">
                <a:latin typeface="Times New Roman"/>
                <a:cs typeface="Times New Roman"/>
              </a:rPr>
              <a:t>programs </a:t>
            </a:r>
            <a:r>
              <a:rPr sz="1050" spc="-5" dirty="0">
                <a:latin typeface="Times New Roman"/>
                <a:cs typeface="Times New Roman"/>
              </a:rPr>
              <a:t>most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called,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25" dirty="0">
                <a:latin typeface="Times New Roman"/>
                <a:cs typeface="Times New Roman"/>
              </a:rPr>
              <a:t>invoked,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10" dirty="0">
                <a:latin typeface="Times New Roman"/>
                <a:cs typeface="Times New Roman"/>
              </a:rPr>
              <a:t>func</a:t>
            </a:r>
            <a:r>
              <a:rPr sz="1050" spc="-10" dirty="0">
                <a:latin typeface="Times New Roman"/>
                <a:cs typeface="Times New Roman"/>
              </a:rPr>
              <a:t>tion. </a:t>
            </a:r>
            <a:r>
              <a:rPr sz="1050" spc="-40" dirty="0">
                <a:latin typeface="Times New Roman"/>
                <a:cs typeface="Times New Roman"/>
              </a:rPr>
              <a:t>Calling 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5" dirty="0">
                <a:latin typeface="Times New Roman"/>
                <a:cs typeface="Times New Roman"/>
              </a:rPr>
              <a:t>basically </a:t>
            </a:r>
            <a:r>
              <a:rPr sz="1050" spc="-20" dirty="0">
                <a:latin typeface="Times New Roman"/>
                <a:cs typeface="Times New Roman"/>
              </a:rPr>
              <a:t>means starting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execution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instructions</a:t>
            </a:r>
            <a:endParaRPr sz="1050" dirty="0">
              <a:latin typeface="Times New Roman"/>
              <a:cs typeface="Times New Roman"/>
            </a:endParaRPr>
          </a:p>
          <a:p>
            <a:pPr marL="12700" marR="6985">
              <a:lnSpc>
                <a:spcPct val="102899"/>
              </a:lnSpc>
              <a:spcBef>
                <a:spcPts val="10"/>
              </a:spcBef>
            </a:pPr>
            <a:r>
              <a:rPr sz="1050" spc="30" dirty="0">
                <a:latin typeface="Times New Roman"/>
                <a:cs typeface="Times New Roman"/>
              </a:rPr>
              <a:t>contained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module. </a:t>
            </a:r>
            <a:r>
              <a:rPr sz="1050" spc="20" dirty="0">
                <a:latin typeface="Times New Roman"/>
                <a:cs typeface="Times New Roman"/>
              </a:rPr>
              <a:t>Sometimes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spc="15" dirty="0">
                <a:latin typeface="Times New Roman"/>
                <a:cs typeface="Times New Roman"/>
              </a:rPr>
              <a:t>information </a:t>
            </a:r>
            <a:r>
              <a:rPr sz="1050" spc="10" dirty="0">
                <a:latin typeface="Times New Roman"/>
                <a:cs typeface="Times New Roman"/>
              </a:rPr>
              <a:t>“passed”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order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perform </a:t>
            </a:r>
            <a:r>
              <a:rPr sz="1050" spc="30" dirty="0">
                <a:latin typeface="Times New Roman"/>
                <a:cs typeface="Times New Roman"/>
              </a:rPr>
              <a:t>designated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tasks.</a:t>
            </a:r>
            <a:endParaRPr sz="1050" dirty="0">
              <a:latin typeface="Times New Roman"/>
              <a:cs typeface="Times New Roman"/>
            </a:endParaRPr>
          </a:p>
          <a:p>
            <a:pPr marL="12700" indent="228600">
              <a:lnSpc>
                <a:spcPct val="100000"/>
              </a:lnSpc>
              <a:spcBef>
                <a:spcPts val="40"/>
              </a:spcBef>
            </a:pP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find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square </a:t>
            </a:r>
            <a:r>
              <a:rPr sz="1050" spc="5" dirty="0">
                <a:latin typeface="Times New Roman"/>
                <a:cs typeface="Times New Roman"/>
              </a:rPr>
              <a:t>root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number,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dirty="0">
                <a:latin typeface="Times New Roman"/>
                <a:cs typeface="Times New Roman"/>
              </a:rPr>
              <a:t>that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num</a:t>
            </a:r>
            <a:r>
              <a:rPr sz="1050" spc="-5" dirty="0">
                <a:latin typeface="Times New Roman"/>
                <a:cs typeface="Times New Roman"/>
              </a:rPr>
              <a:t>ber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-5" dirty="0">
                <a:latin typeface="Times New Roman"/>
                <a:cs typeface="Times New Roman"/>
              </a:rPr>
              <a:t>Information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passed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func</a:t>
            </a:r>
            <a:r>
              <a:rPr sz="1050" spc="-5" dirty="0">
                <a:latin typeface="Times New Roman"/>
                <a:cs typeface="Times New Roman"/>
              </a:rPr>
              <a:t>tion through </a:t>
            </a:r>
            <a:r>
              <a:rPr sz="1050" b="1" spc="35" dirty="0">
                <a:latin typeface="Times New Roman"/>
                <a:cs typeface="Times New Roman"/>
              </a:rPr>
              <a:t>parameters</a:t>
            </a:r>
            <a:r>
              <a:rPr sz="1050" spc="35" dirty="0">
                <a:latin typeface="Times New Roman"/>
                <a:cs typeface="Times New Roman"/>
              </a:rPr>
              <a:t>.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0" dirty="0">
                <a:latin typeface="Times New Roman"/>
                <a:cs typeface="Times New Roman"/>
              </a:rPr>
              <a:t>are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components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communication  </a:t>
            </a:r>
            <a:r>
              <a:rPr sz="1050" spc="25" dirty="0">
                <a:latin typeface="Times New Roman"/>
                <a:cs typeface="Times New Roman"/>
              </a:rPr>
              <a:t>between functions. </a:t>
            </a:r>
            <a:r>
              <a:rPr sz="1050" spc="-25" dirty="0">
                <a:latin typeface="Times New Roman"/>
                <a:cs typeface="Times New Roman"/>
              </a:rPr>
              <a:t>Some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dirty="0">
                <a:latin typeface="Times New Roman"/>
                <a:cs typeface="Times New Roman"/>
              </a:rPr>
              <a:t>do </a:t>
            </a:r>
            <a:r>
              <a:rPr sz="1050" spc="-40" dirty="0">
                <a:latin typeface="Times New Roman"/>
                <a:cs typeface="Times New Roman"/>
              </a:rPr>
              <a:t>very </a:t>
            </a:r>
            <a:r>
              <a:rPr sz="1050" spc="-30" dirty="0">
                <a:latin typeface="Times New Roman"/>
                <a:cs typeface="Times New Roman"/>
              </a:rPr>
              <a:t>simple </a:t>
            </a:r>
            <a:r>
              <a:rPr sz="1050" spc="-25" dirty="0">
                <a:latin typeface="Times New Roman"/>
                <a:cs typeface="Times New Roman"/>
              </a:rPr>
              <a:t>tasks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0" dirty="0">
                <a:latin typeface="Times New Roman"/>
                <a:cs typeface="Times New Roman"/>
              </a:rPr>
              <a:t>printing </a:t>
            </a:r>
            <a:r>
              <a:rPr sz="1050" spc="15" dirty="0">
                <a:latin typeface="Times New Roman"/>
                <a:cs typeface="Times New Roman"/>
              </a:rPr>
              <a:t>basic 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screen. </a:t>
            </a: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-50" dirty="0">
                <a:latin typeface="Times New Roman"/>
                <a:cs typeface="Times New Roman"/>
              </a:rPr>
              <a:t>may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15" dirty="0">
                <a:latin typeface="Times New Roman"/>
                <a:cs typeface="Times New Roman"/>
              </a:rPr>
              <a:t>instructions 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dirty="0">
                <a:latin typeface="Times New Roman"/>
                <a:cs typeface="Times New Roman"/>
              </a:rPr>
              <a:t>just  </a:t>
            </a:r>
            <a:r>
              <a:rPr sz="1050" spc="35" dirty="0">
                <a:latin typeface="Times New Roman"/>
                <a:cs typeface="Times New Roman"/>
              </a:rPr>
              <a:t>documentation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do. </a:t>
            </a:r>
            <a:r>
              <a:rPr sz="1050" spc="-30" dirty="0">
                <a:latin typeface="Times New Roman"/>
                <a:cs typeface="Times New Roman"/>
              </a:rPr>
              <a:t>Such </a:t>
            </a:r>
            <a:r>
              <a:rPr sz="1050" spc="-5" dirty="0">
                <a:latin typeface="Times New Roman"/>
                <a:cs typeface="Times New Roman"/>
              </a:rPr>
              <a:t>functions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dirty="0">
                <a:latin typeface="Times New Roman"/>
                <a:cs typeface="Times New Roman"/>
              </a:rPr>
              <a:t>often </a:t>
            </a:r>
            <a:r>
              <a:rPr sz="1050" spc="20" dirty="0">
                <a:latin typeface="Times New Roman"/>
                <a:cs typeface="Times New Roman"/>
              </a:rPr>
              <a:t>called  parameter-less </a:t>
            </a:r>
            <a:r>
              <a:rPr sz="1050" spc="-10" dirty="0">
                <a:latin typeface="Times New Roman"/>
                <a:cs typeface="Times New Roman"/>
              </a:rPr>
              <a:t>functions </a:t>
            </a:r>
            <a:r>
              <a:rPr sz="1050" spc="-30" dirty="0">
                <a:latin typeface="Times New Roman"/>
                <a:cs typeface="Times New Roman"/>
              </a:rPr>
              <a:t>since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5" dirty="0">
                <a:latin typeface="Times New Roman"/>
                <a:cs typeface="Times New Roman"/>
              </a:rPr>
              <a:t>do not </a:t>
            </a:r>
            <a:r>
              <a:rPr sz="1050" spc="25" dirty="0">
                <a:latin typeface="Times New Roman"/>
                <a:cs typeface="Times New Roman"/>
              </a:rPr>
              <a:t>require </a:t>
            </a:r>
            <a:r>
              <a:rPr sz="1050" spc="20" dirty="0">
                <a:latin typeface="Times New Roman"/>
                <a:cs typeface="Times New Roman"/>
              </a:rPr>
              <a:t>anything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call</a:t>
            </a:r>
            <a:r>
              <a:rPr sz="1050" spc="-30" dirty="0">
                <a:latin typeface="Times New Roman"/>
                <a:cs typeface="Times New Roman"/>
              </a:rPr>
              <a:t>ing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procedure.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6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6.1a:</a:t>
            </a:r>
            <a:endParaRPr sz="1050" dirty="0">
              <a:latin typeface="Times New Roman"/>
              <a:cs typeface="Times New Roman"/>
            </a:endParaRPr>
          </a:p>
          <a:p>
            <a:pPr marL="12700" marR="3279140">
              <a:lnSpc>
                <a:spcPct val="120000"/>
              </a:lnSpc>
              <a:spcBef>
                <a:spcPts val="39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void printDescription(); // Function</a:t>
            </a:r>
            <a:r>
              <a:rPr sz="900" b="1" spc="6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prototype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37528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"Welcome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Payroll Program."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  <a:tabLst>
                <a:tab pos="1917700" algn="l"/>
              </a:tabLst>
            </a:pPr>
            <a:r>
              <a:rPr sz="900" b="1" spc="5" dirty="0">
                <a:latin typeface="Courier New"/>
                <a:cs typeface="Courier New"/>
              </a:rPr>
              <a:t>printDescription();	// Call to the</a:t>
            </a:r>
            <a:r>
              <a:rPr sz="900" b="1" spc="4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function</a:t>
            </a:r>
            <a:endParaRPr sz="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543623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963675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8335" y="1093977"/>
            <a:ext cx="4584065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543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	</a:t>
            </a:r>
            <a:r>
              <a:rPr sz="900" spc="-120" dirty="0">
                <a:latin typeface="Arial"/>
                <a:cs typeface="Arial"/>
              </a:rPr>
              <a:t>77</a:t>
            </a:r>
            <a:endParaRPr sz="900">
              <a:latin typeface="Arial"/>
              <a:cs typeface="Arial"/>
            </a:endParaRPr>
          </a:p>
          <a:p>
            <a:pPr marL="379730" marR="610870" indent="-5080">
              <a:lnSpc>
                <a:spcPct val="238899"/>
              </a:lnSpc>
              <a:spcBef>
                <a:spcPts val="6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"We </a:t>
            </a:r>
            <a:r>
              <a:rPr sz="900" spc="-15" dirty="0">
                <a:latin typeface="Courier New"/>
                <a:cs typeface="Courier New"/>
              </a:rPr>
              <a:t>hoped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enjoyed this program."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780" y="2422906"/>
            <a:ext cx="1146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335" y="2395474"/>
            <a:ext cx="3938904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b="1" spc="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900" b="1" spc="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1465" algn="l"/>
                <a:tab pos="990600" algn="l"/>
              </a:tabLst>
            </a:pPr>
            <a:r>
              <a:rPr sz="900" b="1" spc="5" dirty="0">
                <a:latin typeface="Courier New"/>
                <a:cs typeface="Courier New"/>
              </a:rPr>
              <a:t>//	Task:	This function prints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program</a:t>
            </a:r>
            <a:r>
              <a:rPr sz="900" b="1" spc="6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29"/>
              </a:spcBef>
              <a:tabLst>
                <a:tab pos="297180" algn="l"/>
                <a:tab pos="995044" algn="l"/>
              </a:tabLst>
            </a:pPr>
            <a:r>
              <a:rPr sz="900" b="1" spc="5" dirty="0">
                <a:latin typeface="Courier New"/>
                <a:cs typeface="Courier New"/>
              </a:rPr>
              <a:t>//	Data</a:t>
            </a:r>
            <a:r>
              <a:rPr sz="900" b="1" spc="2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in:	</a:t>
            </a:r>
            <a:r>
              <a:rPr sz="900" b="1" spc="10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3247390"/>
            <a:ext cx="4642485" cy="561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//***************************************************************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53235" algn="l"/>
              </a:tabLst>
            </a:pPr>
            <a:r>
              <a:rPr sz="900" b="1" spc="5" dirty="0">
                <a:latin typeface="Courier New"/>
                <a:cs typeface="Courier New"/>
              </a:rPr>
              <a:t>void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printDescription()	// The function</a:t>
            </a:r>
            <a:r>
              <a:rPr sz="900" b="1" spc="3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heading</a:t>
            </a:r>
            <a:endParaRPr sz="900" dirty="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latin typeface="Courier New"/>
                <a:cs typeface="Courier New"/>
              </a:rPr>
              <a:t>{</a:t>
            </a:r>
            <a:endParaRPr sz="9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900" b="1" spc="-5" dirty="0">
                <a:latin typeface="Courier New"/>
                <a:cs typeface="Courier New"/>
              </a:rPr>
              <a:t>cout &lt;&lt;</a:t>
            </a:r>
            <a:r>
              <a:rPr sz="900" b="1" spc="-185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"***************************************************"</a:t>
            </a:r>
            <a:endParaRPr sz="9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&lt;&lt; endl &lt;&lt;</a:t>
            </a:r>
            <a:r>
              <a:rPr sz="900" b="1" spc="3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15"/>
              </a:spcBef>
            </a:pPr>
            <a:r>
              <a:rPr sz="900" b="1" spc="-5" dirty="0">
                <a:latin typeface="Courier New"/>
                <a:cs typeface="Courier New"/>
              </a:rPr>
              <a:t>cout &lt;&lt; "This program takes two numbers (pay rate and</a:t>
            </a:r>
            <a:r>
              <a:rPr sz="900" b="1" spc="-170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hours)"</a:t>
            </a:r>
            <a:endParaRPr sz="9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19"/>
              </a:spcBef>
            </a:pPr>
            <a:r>
              <a:rPr sz="900" b="1" spc="5" dirty="0">
                <a:latin typeface="Courier New"/>
                <a:cs typeface="Courier New"/>
              </a:rPr>
              <a:t>&lt;&lt;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25"/>
              </a:spcBef>
            </a:pPr>
            <a:r>
              <a:rPr sz="900" b="1" spc="5" dirty="0">
                <a:latin typeface="Courier New"/>
                <a:cs typeface="Courier New"/>
              </a:rPr>
              <a:t>cout &lt;&lt; </a:t>
            </a:r>
            <a:r>
              <a:rPr sz="900" b="1" dirty="0">
                <a:latin typeface="Courier New"/>
                <a:cs typeface="Courier New"/>
              </a:rPr>
              <a:t>"and </a:t>
            </a:r>
            <a:r>
              <a:rPr sz="900" b="1" spc="5" dirty="0">
                <a:latin typeface="Courier New"/>
                <a:cs typeface="Courier New"/>
              </a:rPr>
              <a:t>outputs gross pay. </a:t>
            </a:r>
            <a:r>
              <a:rPr sz="900" b="1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&lt;&lt;</a:t>
            </a:r>
            <a:r>
              <a:rPr sz="900" b="1" spc="-7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15"/>
              </a:spcBef>
            </a:pPr>
            <a:r>
              <a:rPr sz="900" b="1" spc="-5" dirty="0">
                <a:latin typeface="Courier New"/>
                <a:cs typeface="Courier New"/>
              </a:rPr>
              <a:t>cout &lt;&lt;</a:t>
            </a:r>
            <a:r>
              <a:rPr sz="900" b="1" spc="-185" dirty="0">
                <a:latin typeface="Courier New"/>
                <a:cs typeface="Courier New"/>
              </a:rPr>
              <a:t> </a:t>
            </a:r>
            <a:r>
              <a:rPr sz="900" b="1" spc="-5" dirty="0">
                <a:latin typeface="Courier New"/>
                <a:cs typeface="Courier New"/>
              </a:rPr>
              <a:t>"***************************************************"</a:t>
            </a:r>
            <a:endParaRPr sz="900" dirty="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240"/>
              </a:spcBef>
            </a:pPr>
            <a:r>
              <a:rPr sz="900" b="1" spc="5" dirty="0">
                <a:latin typeface="Courier New"/>
                <a:cs typeface="Courier New"/>
              </a:rPr>
              <a:t>&lt;&lt; endl &lt;&lt;</a:t>
            </a:r>
            <a:r>
              <a:rPr sz="900" b="1" spc="3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7150">
              <a:lnSpc>
                <a:spcPct val="102899"/>
              </a:lnSpc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1050" spc="-10" dirty="0">
                <a:latin typeface="Times New Roman"/>
                <a:cs typeface="Times New Roman"/>
              </a:rPr>
              <a:t>three </a:t>
            </a:r>
            <a:r>
              <a:rPr sz="1050" spc="-30" dirty="0">
                <a:latin typeface="Times New Roman"/>
                <a:cs typeface="Times New Roman"/>
              </a:rPr>
              <a:t>areas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been </a:t>
            </a:r>
            <a:r>
              <a:rPr sz="1050" spc="20" dirty="0">
                <a:latin typeface="Times New Roman"/>
                <a:cs typeface="Times New Roman"/>
              </a:rPr>
              <a:t>highlighted. </a:t>
            </a:r>
            <a:r>
              <a:rPr sz="1050" spc="-25" dirty="0">
                <a:latin typeface="Times New Roman"/>
                <a:cs typeface="Times New Roman"/>
              </a:rPr>
              <a:t>Starting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5" dirty="0">
                <a:latin typeface="Times New Roman"/>
                <a:cs typeface="Times New Roman"/>
              </a:rPr>
              <a:t>bottom </a:t>
            </a:r>
            <a:r>
              <a:rPr sz="1050" spc="60" dirty="0">
                <a:latin typeface="Times New Roman"/>
                <a:cs typeface="Times New Roman"/>
              </a:rPr>
              <a:t>we 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30" dirty="0">
                <a:latin typeface="Times New Roman"/>
                <a:cs typeface="Times New Roman"/>
              </a:rPr>
              <a:t>itself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definition.</a:t>
            </a:r>
            <a:endParaRPr sz="1050" dirty="0">
              <a:latin typeface="Times New Roman"/>
              <a:cs typeface="Times New Roman"/>
            </a:endParaRPr>
          </a:p>
          <a:p>
            <a:pPr marL="12700" marR="11430" indent="228600">
              <a:lnSpc>
                <a:spcPct val="103000"/>
              </a:lnSpc>
              <a:spcBef>
                <a:spcPts val="10"/>
              </a:spcBef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b="1" spc="55" dirty="0">
                <a:latin typeface="Times New Roman"/>
                <a:cs typeface="Times New Roman"/>
              </a:rPr>
              <a:t>heading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900" spc="-25" dirty="0">
                <a:latin typeface="Courier New"/>
                <a:cs typeface="Courier New"/>
              </a:rPr>
              <a:t>printDescription()</a:t>
            </a:r>
            <a:r>
              <a:rPr sz="1050" spc="-25" dirty="0">
                <a:latin typeface="Times New Roman"/>
                <a:cs typeface="Times New Roman"/>
              </a:rPr>
              <a:t>consists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preceded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word </a:t>
            </a:r>
            <a:r>
              <a:rPr sz="900" spc="-35" dirty="0">
                <a:latin typeface="Courier New"/>
                <a:cs typeface="Courier New"/>
              </a:rPr>
              <a:t>void</a:t>
            </a:r>
            <a:r>
              <a:rPr sz="1050" spc="-35" dirty="0">
                <a:latin typeface="Times New Roman"/>
                <a:cs typeface="Times New Roman"/>
              </a:rPr>
              <a:t>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word </a:t>
            </a:r>
            <a:r>
              <a:rPr sz="900" spc="-30" dirty="0">
                <a:latin typeface="Courier New"/>
                <a:cs typeface="Courier New"/>
              </a:rPr>
              <a:t>void </a:t>
            </a:r>
            <a:r>
              <a:rPr sz="1050" spc="-30" dirty="0">
                <a:latin typeface="Times New Roman"/>
                <a:cs typeface="Times New Roman"/>
              </a:rPr>
              <a:t>means </a:t>
            </a:r>
            <a:r>
              <a:rPr sz="1050" spc="-1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15" dirty="0">
                <a:latin typeface="Times New Roman"/>
                <a:cs typeface="Times New Roman"/>
              </a:rPr>
              <a:t>will 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5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module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25" dirty="0">
                <a:latin typeface="Times New Roman"/>
                <a:cs typeface="Times New Roman"/>
              </a:rPr>
              <a:t>it.</a:t>
            </a:r>
            <a:r>
              <a:rPr sz="900" spc="-37" baseline="32407" dirty="0">
                <a:latin typeface="Times New Roman"/>
                <a:cs typeface="Times New Roman"/>
              </a:rPr>
              <a:t>1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followed  </a:t>
            </a:r>
            <a:r>
              <a:rPr sz="1050" spc="-40" dirty="0">
                <a:latin typeface="Times New Roman"/>
                <a:cs typeface="Times New Roman"/>
              </a:rPr>
              <a:t>by a </a:t>
            </a:r>
            <a:r>
              <a:rPr sz="1050" spc="-20" dirty="0">
                <a:latin typeface="Times New Roman"/>
                <a:cs typeface="Times New Roman"/>
              </a:rPr>
              <a:t>set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parentheses. </a:t>
            </a:r>
            <a:r>
              <a:rPr sz="1050" spc="-30" dirty="0">
                <a:latin typeface="Times New Roman"/>
                <a:cs typeface="Times New Roman"/>
              </a:rPr>
              <a:t>Just </a:t>
            </a:r>
            <a:r>
              <a:rPr sz="1050" spc="-50" dirty="0">
                <a:latin typeface="Times New Roman"/>
                <a:cs typeface="Times New Roman"/>
              </a:rPr>
              <a:t>like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20" dirty="0">
                <a:latin typeface="Times New Roman"/>
                <a:cs typeface="Times New Roman"/>
              </a:rPr>
              <a:t>function,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30" dirty="0">
                <a:latin typeface="Times New Roman"/>
                <a:cs typeface="Times New Roman"/>
              </a:rPr>
              <a:t>begin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left  </a:t>
            </a:r>
            <a:r>
              <a:rPr sz="1050" spc="-25" dirty="0">
                <a:latin typeface="Times New Roman"/>
                <a:cs typeface="Times New Roman"/>
              </a:rPr>
              <a:t>brace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end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right brace.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40" dirty="0">
                <a:latin typeface="Times New Roman"/>
                <a:cs typeface="Times New Roman"/>
              </a:rPr>
              <a:t>between </a:t>
            </a:r>
            <a:r>
              <a:rPr sz="1050" spc="-20" dirty="0">
                <a:latin typeface="Times New Roman"/>
                <a:cs typeface="Times New Roman"/>
              </a:rPr>
              <a:t>these </a:t>
            </a:r>
            <a:r>
              <a:rPr sz="1050" spc="-25" dirty="0">
                <a:latin typeface="Times New Roman"/>
                <a:cs typeface="Times New Roman"/>
              </a:rPr>
              <a:t>braces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instructions of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20" dirty="0">
                <a:latin typeface="Times New Roman"/>
                <a:cs typeface="Times New Roman"/>
              </a:rPr>
              <a:t>consist </a:t>
            </a:r>
            <a:r>
              <a:rPr sz="1050" spc="5" dirty="0">
                <a:latin typeface="Times New Roman"/>
                <a:cs typeface="Times New Roman"/>
              </a:rPr>
              <a:t>solely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1050" spc="25" dirty="0">
                <a:latin typeface="Times New Roman"/>
                <a:cs typeface="Times New Roman"/>
              </a:rPr>
              <a:t>statements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tell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program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does.</a:t>
            </a:r>
            <a:endParaRPr sz="10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2899"/>
              </a:lnSpc>
              <a:spcBef>
                <a:spcPts val="15"/>
              </a:spcBef>
            </a:pP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comes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5" dirty="0">
                <a:latin typeface="Times New Roman"/>
                <a:cs typeface="Times New Roman"/>
              </a:rPr>
              <a:t>How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15" dirty="0">
                <a:latin typeface="Times New Roman"/>
                <a:cs typeface="Times New Roman"/>
              </a:rPr>
              <a:t>function  </a:t>
            </a:r>
            <a:r>
              <a:rPr sz="1050" spc="-10" dirty="0">
                <a:latin typeface="Times New Roman"/>
                <a:cs typeface="Times New Roman"/>
              </a:rPr>
              <a:t>activated?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10" dirty="0">
                <a:latin typeface="Times New Roman"/>
                <a:cs typeface="Times New Roman"/>
              </a:rPr>
              <a:t>must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20" dirty="0">
                <a:latin typeface="Times New Roman"/>
                <a:cs typeface="Times New Roman"/>
              </a:rPr>
              <a:t>either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another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75" dirty="0">
                <a:latin typeface="Times New Roman"/>
                <a:cs typeface="Times New Roman"/>
              </a:rPr>
              <a:t>program. </a:t>
            </a:r>
            <a:r>
              <a:rPr sz="1050" spc="20" dirty="0">
                <a:latin typeface="Times New Roman"/>
                <a:cs typeface="Times New Roman"/>
              </a:rPr>
              <a:t>This </a:t>
            </a:r>
            <a:r>
              <a:rPr sz="1050" spc="35" dirty="0">
                <a:latin typeface="Times New Roman"/>
                <a:cs typeface="Times New Roman"/>
              </a:rPr>
              <a:t>function </a:t>
            </a:r>
            <a:r>
              <a:rPr sz="1050" spc="-15" dirty="0">
                <a:latin typeface="Times New Roman"/>
                <a:cs typeface="Times New Roman"/>
              </a:rPr>
              <a:t>is </a:t>
            </a:r>
            <a:r>
              <a:rPr sz="1050" spc="55" dirty="0">
                <a:latin typeface="Times New Roman"/>
                <a:cs typeface="Times New Roman"/>
              </a:rPr>
              <a:t>called </a:t>
            </a:r>
            <a:r>
              <a:rPr sz="1050" spc="-20" dirty="0">
                <a:latin typeface="Times New Roman"/>
                <a:cs typeface="Times New Roman"/>
              </a:rPr>
              <a:t>by </a:t>
            </a:r>
            <a:r>
              <a:rPr sz="900" spc="15" dirty="0">
                <a:latin typeface="Courier New"/>
                <a:cs typeface="Courier New"/>
              </a:rPr>
              <a:t>main </a:t>
            </a:r>
            <a:r>
              <a:rPr sz="1050" spc="15" dirty="0">
                <a:latin typeface="Times New Roman"/>
                <a:cs typeface="Times New Roman"/>
              </a:rPr>
              <a:t>with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simple </a:t>
            </a:r>
            <a:r>
              <a:rPr sz="1050" spc="60" dirty="0">
                <a:latin typeface="Times New Roman"/>
                <a:cs typeface="Times New Roman"/>
              </a:rPr>
              <a:t>instruction  </a:t>
            </a:r>
            <a:r>
              <a:rPr sz="900" spc="-20" dirty="0">
                <a:latin typeface="Courier New"/>
                <a:cs typeface="Courier New"/>
              </a:rPr>
              <a:t>printDescription();</a:t>
            </a:r>
            <a:r>
              <a:rPr sz="1050" spc="-20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L="12700" marR="8890" indent="228600">
              <a:lnSpc>
                <a:spcPct val="103200"/>
              </a:lnSpc>
              <a:spcBef>
                <a:spcPts val="5"/>
              </a:spcBef>
            </a:pP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b="1" spc="-20" dirty="0">
                <a:latin typeface="Times New Roman"/>
                <a:cs typeface="Times New Roman"/>
              </a:rPr>
              <a:t>call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5" dirty="0">
                <a:latin typeface="Times New Roman"/>
                <a:cs typeface="Times New Roman"/>
              </a:rPr>
              <a:t>classified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sixth </a:t>
            </a:r>
            <a:r>
              <a:rPr sz="1050" spc="15" dirty="0">
                <a:latin typeface="Times New Roman"/>
                <a:cs typeface="Times New Roman"/>
              </a:rPr>
              <a:t>fundamental </a:t>
            </a:r>
            <a:r>
              <a:rPr sz="1050" spc="10" dirty="0">
                <a:latin typeface="Times New Roman"/>
                <a:cs typeface="Times New Roman"/>
              </a:rPr>
              <a:t>instruction </a:t>
            </a:r>
            <a:r>
              <a:rPr sz="1050" spc="25" dirty="0">
                <a:latin typeface="Times New Roman"/>
                <a:cs typeface="Times New Roman"/>
              </a:rPr>
              <a:t>(see  </a:t>
            </a:r>
            <a:r>
              <a:rPr sz="1050" spc="-20" dirty="0">
                <a:latin typeface="Times New Roman"/>
                <a:cs typeface="Times New Roman"/>
              </a:rPr>
              <a:t>Lesson </a:t>
            </a:r>
            <a:r>
              <a:rPr sz="1050" spc="-35" dirty="0">
                <a:latin typeface="Times New Roman"/>
                <a:cs typeface="Times New Roman"/>
              </a:rPr>
              <a:t>Set </a:t>
            </a:r>
            <a:r>
              <a:rPr sz="1050" spc="-40" dirty="0">
                <a:latin typeface="Times New Roman"/>
                <a:cs typeface="Times New Roman"/>
              </a:rPr>
              <a:t>2). </a:t>
            </a:r>
            <a:r>
              <a:rPr sz="1050" spc="-10" dirty="0">
                <a:latin typeface="Times New Roman"/>
                <a:cs typeface="Times New Roman"/>
              </a:rPr>
              <a:t>Notice 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25" dirty="0">
                <a:latin typeface="Times New Roman"/>
                <a:cs typeface="Times New Roman"/>
              </a:rPr>
              <a:t>consists </a:t>
            </a:r>
            <a:r>
              <a:rPr sz="1050" spc="-40" dirty="0">
                <a:latin typeface="Times New Roman"/>
                <a:cs typeface="Times New Roman"/>
              </a:rPr>
              <a:t>only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10" dirty="0">
                <a:latin typeface="Times New Roman"/>
                <a:cs typeface="Times New Roman"/>
              </a:rPr>
              <a:t>(not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1050" spc="30" dirty="0">
                <a:latin typeface="Times New Roman"/>
                <a:cs typeface="Times New Roman"/>
              </a:rPr>
              <a:t>preceding </a:t>
            </a:r>
            <a:r>
              <a:rPr sz="1050" spc="-35" dirty="0">
                <a:latin typeface="Times New Roman"/>
                <a:cs typeface="Times New Roman"/>
              </a:rPr>
              <a:t>it) </a:t>
            </a:r>
            <a:r>
              <a:rPr sz="1050" spc="15" dirty="0">
                <a:latin typeface="Times New Roman"/>
                <a:cs typeface="Times New Roman"/>
              </a:rPr>
              <a:t>followed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parentheses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semicolon. </a:t>
            </a:r>
            <a:r>
              <a:rPr sz="1050" spc="-25" dirty="0">
                <a:latin typeface="Times New Roman"/>
                <a:cs typeface="Times New Roman"/>
              </a:rPr>
              <a:t>By  </a:t>
            </a:r>
            <a:r>
              <a:rPr sz="1050" spc="-15" dirty="0">
                <a:latin typeface="Times New Roman"/>
                <a:cs typeface="Times New Roman"/>
              </a:rPr>
              <a:t>invoking </a:t>
            </a:r>
            <a:r>
              <a:rPr sz="1050" spc="-45" dirty="0">
                <a:latin typeface="Times New Roman"/>
                <a:cs typeface="Times New Roman"/>
              </a:rPr>
              <a:t>its name </a:t>
            </a:r>
            <a:r>
              <a:rPr sz="1050" spc="-40" dirty="0">
                <a:latin typeface="Times New Roman"/>
                <a:cs typeface="Times New Roman"/>
              </a:rPr>
              <a:t>in this </a:t>
            </a:r>
            <a:r>
              <a:rPr sz="1050" spc="-5" dirty="0">
                <a:latin typeface="Times New Roman"/>
                <a:cs typeface="Times New Roman"/>
              </a:rPr>
              <a:t>way, </a:t>
            </a:r>
            <a:r>
              <a:rPr sz="1050" spc="-2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function </a:t>
            </a:r>
            <a:r>
              <a:rPr sz="1050" spc="-6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called. </a:t>
            </a:r>
            <a:r>
              <a:rPr sz="1050" spc="-3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executes </a:t>
            </a:r>
            <a:r>
              <a:rPr sz="1050" spc="-2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body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instructions </a:t>
            </a:r>
            <a:r>
              <a:rPr sz="1050" dirty="0">
                <a:latin typeface="Times New Roman"/>
                <a:cs typeface="Times New Roman"/>
              </a:rPr>
              <a:t>found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5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5" dirty="0">
                <a:latin typeface="Times New Roman"/>
                <a:cs typeface="Times New Roman"/>
              </a:rPr>
              <a:t>returns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20" dirty="0">
                <a:latin typeface="Times New Roman"/>
                <a:cs typeface="Times New Roman"/>
              </a:rPr>
              <a:t>function  </a:t>
            </a:r>
            <a:r>
              <a:rPr sz="1050" spc="-35" dirty="0">
                <a:latin typeface="Times New Roman"/>
                <a:cs typeface="Times New Roman"/>
              </a:rPr>
              <a:t>(</a:t>
            </a:r>
            <a:r>
              <a:rPr sz="900" spc="-35" dirty="0">
                <a:latin typeface="Courier New"/>
                <a:cs typeface="Courier New"/>
              </a:rPr>
              <a:t>main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case) </a:t>
            </a:r>
            <a:r>
              <a:rPr sz="1050" spc="35" dirty="0">
                <a:latin typeface="Times New Roman"/>
                <a:cs typeface="Times New Roman"/>
              </a:rPr>
              <a:t>where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20" dirty="0">
                <a:latin typeface="Times New Roman"/>
                <a:cs typeface="Times New Roman"/>
              </a:rPr>
              <a:t>executes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remaining </a:t>
            </a:r>
            <a:r>
              <a:rPr sz="1050" spc="15" dirty="0">
                <a:latin typeface="Times New Roman"/>
                <a:cs typeface="Times New Roman"/>
              </a:rPr>
              <a:t>instructions </a:t>
            </a:r>
            <a:r>
              <a:rPr sz="1050" dirty="0">
                <a:latin typeface="Times New Roman"/>
                <a:cs typeface="Times New Roman"/>
              </a:rPr>
              <a:t>following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call.  </a:t>
            </a:r>
            <a:r>
              <a:rPr sz="1050" spc="-25" dirty="0">
                <a:latin typeface="Times New Roman"/>
                <a:cs typeface="Times New Roman"/>
              </a:rPr>
              <a:t>Let </a:t>
            </a:r>
            <a:r>
              <a:rPr sz="1050" spc="-20" dirty="0">
                <a:latin typeface="Times New Roman"/>
                <a:cs typeface="Times New Roman"/>
              </a:rPr>
              <a:t>us </a:t>
            </a:r>
            <a:r>
              <a:rPr sz="1050" spc="30" dirty="0">
                <a:latin typeface="Times New Roman"/>
                <a:cs typeface="Times New Roman"/>
              </a:rPr>
              <a:t>examine </a:t>
            </a:r>
            <a:r>
              <a:rPr sz="1050" spc="-10" dirty="0">
                <a:latin typeface="Times New Roman"/>
                <a:cs typeface="Times New Roman"/>
              </a:rPr>
              <a:t>the order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instructions </a:t>
            </a:r>
            <a:r>
              <a:rPr sz="1050" spc="-25" dirty="0">
                <a:latin typeface="Times New Roman"/>
                <a:cs typeface="Times New Roman"/>
              </a:rPr>
              <a:t>are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executed.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335" y="9640061"/>
            <a:ext cx="4485005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750" spc="-22" baseline="33333" dirty="0">
                <a:latin typeface="Times New Roman"/>
                <a:cs typeface="Times New Roman"/>
              </a:rPr>
              <a:t>1 </a:t>
            </a:r>
            <a:r>
              <a:rPr sz="900" spc="15" dirty="0">
                <a:latin typeface="Times New Roman"/>
                <a:cs typeface="Times New Roman"/>
              </a:rPr>
              <a:t>In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Times New Roman"/>
                <a:cs typeface="Times New Roman"/>
              </a:rPr>
              <a:t>next </a:t>
            </a:r>
            <a:r>
              <a:rPr sz="900" spc="-20" dirty="0">
                <a:latin typeface="Times New Roman"/>
                <a:cs typeface="Times New Roman"/>
              </a:rPr>
              <a:t>lesson </a:t>
            </a:r>
            <a:r>
              <a:rPr sz="900" spc="-15" dirty="0">
                <a:latin typeface="Times New Roman"/>
                <a:cs typeface="Times New Roman"/>
              </a:rPr>
              <a:t>set </a:t>
            </a:r>
            <a:r>
              <a:rPr sz="900" spc="-40" dirty="0">
                <a:latin typeface="Times New Roman"/>
                <a:cs typeface="Times New Roman"/>
              </a:rPr>
              <a:t>we </a:t>
            </a:r>
            <a:r>
              <a:rPr sz="900" spc="-50" dirty="0">
                <a:latin typeface="Times New Roman"/>
                <a:cs typeface="Times New Roman"/>
              </a:rPr>
              <a:t>will </a:t>
            </a:r>
            <a:r>
              <a:rPr sz="900" spc="-30" dirty="0">
                <a:latin typeface="Times New Roman"/>
                <a:cs typeface="Times New Roman"/>
              </a:rPr>
              <a:t>see </a:t>
            </a:r>
            <a:r>
              <a:rPr sz="900" spc="-5" dirty="0">
                <a:latin typeface="Times New Roman"/>
                <a:cs typeface="Times New Roman"/>
              </a:rPr>
              <a:t>that the </a:t>
            </a:r>
            <a:r>
              <a:rPr sz="900" spc="-15" dirty="0">
                <a:latin typeface="Times New Roman"/>
                <a:cs typeface="Times New Roman"/>
              </a:rPr>
              <a:t>word </a:t>
            </a:r>
            <a:r>
              <a:rPr sz="900" spc="25" dirty="0">
                <a:latin typeface="Times New Roman"/>
                <a:cs typeface="Times New Roman"/>
              </a:rPr>
              <a:t>preceding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Times New Roman"/>
                <a:cs typeface="Times New Roman"/>
              </a:rPr>
              <a:t>name </a:t>
            </a:r>
            <a:r>
              <a:rPr sz="900" spc="-5" dirty="0">
                <a:latin typeface="Times New Roman"/>
                <a:cs typeface="Times New Roman"/>
              </a:rPr>
              <a:t>of </a:t>
            </a:r>
            <a:r>
              <a:rPr sz="900" spc="-35" dirty="0">
                <a:latin typeface="Times New Roman"/>
                <a:cs typeface="Times New Roman"/>
              </a:rPr>
              <a:t>a </a:t>
            </a:r>
            <a:r>
              <a:rPr sz="900" spc="-10" dirty="0">
                <a:latin typeface="Times New Roman"/>
                <a:cs typeface="Times New Roman"/>
              </a:rPr>
              <a:t>function </a:t>
            </a:r>
            <a:r>
              <a:rPr sz="900" spc="-25" dirty="0">
                <a:latin typeface="Times New Roman"/>
                <a:cs typeface="Times New Roman"/>
              </a:rPr>
              <a:t>can </a:t>
            </a:r>
            <a:r>
              <a:rPr sz="900" spc="40" dirty="0">
                <a:latin typeface="Times New Roman"/>
                <a:cs typeface="Times New Roman"/>
              </a:rPr>
              <a:t>be 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Times New Roman"/>
                <a:cs typeface="Times New Roman"/>
              </a:rPr>
              <a:t>data </a:t>
            </a:r>
            <a:r>
              <a:rPr sz="900" spc="-25" dirty="0">
                <a:latin typeface="Times New Roman"/>
                <a:cs typeface="Times New Roman"/>
              </a:rPr>
              <a:t>type </a:t>
            </a:r>
            <a:r>
              <a:rPr sz="900" spc="-5" dirty="0">
                <a:latin typeface="Times New Roman"/>
                <a:cs typeface="Times New Roman"/>
              </a:rPr>
              <a:t>of the </a:t>
            </a:r>
            <a:r>
              <a:rPr sz="900" spc="-30" dirty="0">
                <a:latin typeface="Times New Roman"/>
                <a:cs typeface="Times New Roman"/>
              </a:rPr>
              <a:t>value </a:t>
            </a:r>
            <a:r>
              <a:rPr sz="900" spc="-5" dirty="0">
                <a:latin typeface="Times New Roman"/>
                <a:cs typeface="Times New Roman"/>
              </a:rPr>
              <a:t>that the </a:t>
            </a:r>
            <a:r>
              <a:rPr sz="900" spc="-10" dirty="0">
                <a:latin typeface="Times New Roman"/>
                <a:cs typeface="Times New Roman"/>
              </a:rPr>
              <a:t>function </a:t>
            </a:r>
            <a:r>
              <a:rPr sz="900" spc="-50" dirty="0">
                <a:latin typeface="Times New Roman"/>
                <a:cs typeface="Times New Roman"/>
              </a:rPr>
              <a:t>will </a:t>
            </a:r>
            <a:r>
              <a:rPr sz="900" spc="-5" dirty="0">
                <a:latin typeface="Times New Roman"/>
                <a:cs typeface="Times New Roman"/>
              </a:rPr>
              <a:t>return </a:t>
            </a:r>
            <a:r>
              <a:rPr sz="900" spc="10" dirty="0">
                <a:latin typeface="Times New Roman"/>
                <a:cs typeface="Times New Roman"/>
              </a:rPr>
              <a:t>to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0" dirty="0">
                <a:latin typeface="Times New Roman"/>
                <a:cs typeface="Times New Roman"/>
              </a:rPr>
              <a:t>calling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function.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692023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78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30781"/>
            <a:ext cx="6243320" cy="7732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invoked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30" dirty="0">
                <a:latin typeface="Times New Roman"/>
                <a:cs typeface="Times New Roman"/>
              </a:rPr>
              <a:t>executes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instruction:</a:t>
            </a:r>
            <a:endParaRPr sz="105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980"/>
              </a:spcBef>
            </a:pPr>
            <a:r>
              <a:rPr sz="900" b="1" spc="5" dirty="0">
                <a:latin typeface="Courier New"/>
                <a:cs typeface="Courier New"/>
              </a:rPr>
              <a:t>cout &lt;&lt; "Welcome to </a:t>
            </a:r>
            <a:r>
              <a:rPr sz="900" b="1" dirty="0">
                <a:latin typeface="Courier New"/>
                <a:cs typeface="Courier New"/>
              </a:rPr>
              <a:t>the </a:t>
            </a:r>
            <a:r>
              <a:rPr sz="900" b="1" spc="5" dirty="0">
                <a:latin typeface="Courier New"/>
                <a:cs typeface="Courier New"/>
              </a:rPr>
              <a:t>Pay Roll Program" &lt;&lt;</a:t>
            </a:r>
            <a:r>
              <a:rPr sz="900" b="1" spc="11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612900" marR="13335" algn="just">
              <a:lnSpc>
                <a:spcPct val="102899"/>
              </a:lnSpc>
              <a:spcBef>
                <a:spcPts val="845"/>
              </a:spcBef>
            </a:pPr>
            <a:r>
              <a:rPr sz="1050" dirty="0">
                <a:latin typeface="Times New Roman"/>
                <a:cs typeface="Times New Roman"/>
              </a:rPr>
              <a:t>Next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printDescription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encountered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30" dirty="0">
                <a:latin typeface="Times New Roman"/>
                <a:cs typeface="Times New Roman"/>
              </a:rPr>
              <a:t>executes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instructions:</a:t>
            </a:r>
            <a:endParaRPr sz="1050" dirty="0">
              <a:latin typeface="Times New Roman"/>
              <a:cs typeface="Times New Roman"/>
            </a:endParaRPr>
          </a:p>
          <a:p>
            <a:pPr marL="1003300" marR="82550">
              <a:lnSpc>
                <a:spcPct val="121100"/>
              </a:lnSpc>
              <a:spcBef>
                <a:spcPts val="750"/>
              </a:spcBef>
            </a:pPr>
            <a:r>
              <a:rPr sz="900" b="1" spc="-5" dirty="0">
                <a:latin typeface="Courier New"/>
                <a:cs typeface="Courier New"/>
              </a:rPr>
              <a:t>cout &lt;&lt; "************************************************" &lt;&lt; endl &lt;&lt; </a:t>
            </a:r>
            <a:r>
              <a:rPr sz="900" b="1" spc="5" dirty="0">
                <a:latin typeface="Courier New"/>
                <a:cs typeface="Courier New"/>
              </a:rPr>
              <a:t>endl;  cout &lt;&lt; "This program takes two numbers (pay rate </a:t>
            </a:r>
            <a:r>
              <a:rPr sz="900" b="1" dirty="0">
                <a:latin typeface="Courier New"/>
                <a:cs typeface="Courier New"/>
              </a:rPr>
              <a:t>&amp; </a:t>
            </a:r>
            <a:r>
              <a:rPr sz="900" b="1" spc="5" dirty="0">
                <a:latin typeface="Courier New"/>
                <a:cs typeface="Courier New"/>
              </a:rPr>
              <a:t>hours)" &lt;&lt;</a:t>
            </a:r>
            <a:r>
              <a:rPr sz="900" b="1" spc="1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cout &lt;&lt; </a:t>
            </a:r>
            <a:r>
              <a:rPr sz="900" b="1" dirty="0">
                <a:latin typeface="Courier New"/>
                <a:cs typeface="Courier New"/>
              </a:rPr>
              <a:t>"and </a:t>
            </a:r>
            <a:r>
              <a:rPr sz="900" b="1" spc="5" dirty="0">
                <a:latin typeface="Courier New"/>
                <a:cs typeface="Courier New"/>
              </a:rPr>
              <a:t>outputs gross pay </a:t>
            </a:r>
            <a:r>
              <a:rPr sz="900" b="1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&lt;&lt;</a:t>
            </a:r>
            <a:r>
              <a:rPr sz="900" b="1" spc="114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225"/>
              </a:spcBef>
            </a:pPr>
            <a:r>
              <a:rPr sz="900" b="1" spc="-5" dirty="0">
                <a:latin typeface="Courier New"/>
                <a:cs typeface="Courier New"/>
              </a:rPr>
              <a:t>cout &lt;&lt; "************************************************" &lt;&lt; endl &lt;&lt;</a:t>
            </a:r>
            <a:r>
              <a:rPr sz="900" b="1" spc="-4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612900" algn="just">
              <a:lnSpc>
                <a:spcPct val="100000"/>
              </a:lnSpc>
              <a:spcBef>
                <a:spcPts val="869"/>
              </a:spcBef>
            </a:pPr>
            <a:r>
              <a:rPr sz="1050" spc="-30" dirty="0">
                <a:latin typeface="Times New Roman"/>
                <a:cs typeface="Times New Roman"/>
              </a:rPr>
              <a:t>After </a:t>
            </a:r>
            <a:r>
              <a:rPr sz="1050" spc="-65" dirty="0">
                <a:latin typeface="Times New Roman"/>
                <a:cs typeface="Times New Roman"/>
              </a:rPr>
              <a:t>all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instructions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900" spc="-40" dirty="0">
                <a:latin typeface="Courier New"/>
                <a:cs typeface="Courier New"/>
              </a:rPr>
              <a:t>printDescription </a:t>
            </a:r>
            <a:r>
              <a:rPr sz="1050" spc="-40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executed, </a:t>
            </a:r>
            <a:r>
              <a:rPr sz="1050" spc="-25" dirty="0">
                <a:latin typeface="Times New Roman"/>
                <a:cs typeface="Times New Roman"/>
              </a:rPr>
              <a:t>control returns </a:t>
            </a:r>
            <a:r>
              <a:rPr sz="1050" spc="5" dirty="0">
                <a:latin typeface="Times New Roman"/>
                <a:cs typeface="Times New Roman"/>
              </a:rPr>
              <a:t>to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main</a:t>
            </a:r>
            <a:endParaRPr sz="900" dirty="0">
              <a:latin typeface="Courier New"/>
              <a:cs typeface="Courier New"/>
            </a:endParaRPr>
          </a:p>
          <a:p>
            <a:pPr marL="1612900" algn="just">
              <a:lnSpc>
                <a:spcPct val="100000"/>
              </a:lnSpc>
              <a:spcBef>
                <a:spcPts val="50"/>
              </a:spcBef>
            </a:pP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next </a:t>
            </a:r>
            <a:r>
              <a:rPr sz="1050" spc="15" dirty="0">
                <a:latin typeface="Times New Roman"/>
                <a:cs typeface="Times New Roman"/>
              </a:rPr>
              <a:t>instruction </a:t>
            </a:r>
            <a:r>
              <a:rPr sz="1050" spc="-10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executed:</a:t>
            </a:r>
            <a:endParaRPr sz="105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969"/>
              </a:spcBef>
            </a:pPr>
            <a:r>
              <a:rPr sz="900" b="1" spc="5" dirty="0">
                <a:latin typeface="Courier New"/>
                <a:cs typeface="Courier New"/>
              </a:rPr>
              <a:t>cout &lt;&lt; </a:t>
            </a:r>
            <a:r>
              <a:rPr sz="900" b="1" dirty="0">
                <a:latin typeface="Courier New"/>
                <a:cs typeface="Courier New"/>
              </a:rPr>
              <a:t>"We </a:t>
            </a:r>
            <a:r>
              <a:rPr sz="900" b="1" spc="5" dirty="0">
                <a:latin typeface="Courier New"/>
                <a:cs typeface="Courier New"/>
              </a:rPr>
              <a:t>hoped you enjoyed </a:t>
            </a:r>
            <a:r>
              <a:rPr sz="900" b="1" dirty="0">
                <a:latin typeface="Courier New"/>
                <a:cs typeface="Courier New"/>
              </a:rPr>
              <a:t>this </a:t>
            </a:r>
            <a:r>
              <a:rPr sz="900" b="1" spc="5" dirty="0">
                <a:latin typeface="Courier New"/>
                <a:cs typeface="Courier New"/>
              </a:rPr>
              <a:t>program" &lt;&lt;</a:t>
            </a:r>
            <a:r>
              <a:rPr sz="900" b="1" spc="12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612900" marR="5080">
              <a:lnSpc>
                <a:spcPct val="103200"/>
              </a:lnSpc>
              <a:spcBef>
                <a:spcPts val="840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15" dirty="0">
                <a:latin typeface="Times New Roman"/>
                <a:cs typeface="Times New Roman"/>
              </a:rPr>
              <a:t>highlighted </a:t>
            </a:r>
            <a:r>
              <a:rPr sz="1050" spc="-15" dirty="0">
                <a:latin typeface="Times New Roman"/>
                <a:cs typeface="Times New Roman"/>
              </a:rPr>
              <a:t>section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example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found </a:t>
            </a:r>
            <a:r>
              <a:rPr sz="1050" spc="-10" dirty="0">
                <a:latin typeface="Times New Roman"/>
                <a:cs typeface="Times New Roman"/>
              </a:rPr>
              <a:t>before </a:t>
            </a:r>
            <a:r>
              <a:rPr sz="900" spc="-25" dirty="0">
                <a:latin typeface="Courier New"/>
                <a:cs typeface="Courier New"/>
              </a:rPr>
              <a:t>main()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60" dirty="0">
                <a:latin typeface="Times New Roman"/>
                <a:cs typeface="Times New Roman"/>
              </a:rPr>
              <a:t>we  </a:t>
            </a:r>
            <a:r>
              <a:rPr sz="1050" spc="-50" dirty="0">
                <a:latin typeface="Times New Roman"/>
                <a:cs typeface="Times New Roman"/>
              </a:rPr>
              <a:t>call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global </a:t>
            </a:r>
            <a:r>
              <a:rPr sz="1050" spc="-25" dirty="0">
                <a:latin typeface="Times New Roman"/>
                <a:cs typeface="Times New Roman"/>
              </a:rPr>
              <a:t>section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program. </a:t>
            </a:r>
            <a:r>
              <a:rPr sz="1050" spc="10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called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45" dirty="0">
                <a:latin typeface="Times New Roman"/>
                <a:cs typeface="Times New Roman"/>
              </a:rPr>
              <a:t>prototype </a:t>
            </a:r>
            <a:r>
              <a:rPr sz="1050" spc="-20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looks just </a:t>
            </a:r>
            <a:r>
              <a:rPr sz="1050" dirty="0">
                <a:latin typeface="Times New Roman"/>
                <a:cs typeface="Times New Roman"/>
              </a:rPr>
              <a:t>like 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20" dirty="0">
                <a:latin typeface="Times New Roman"/>
                <a:cs typeface="Times New Roman"/>
              </a:rPr>
              <a:t>heading </a:t>
            </a:r>
            <a:r>
              <a:rPr sz="1050" spc="30" dirty="0">
                <a:latin typeface="Times New Roman"/>
                <a:cs typeface="Times New Roman"/>
              </a:rPr>
              <a:t>except </a:t>
            </a:r>
            <a:r>
              <a:rPr sz="1050" spc="-25" dirty="0">
                <a:latin typeface="Times New Roman"/>
                <a:cs typeface="Times New Roman"/>
              </a:rPr>
              <a:t>it has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semicolon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end. </a:t>
            </a:r>
            <a:r>
              <a:rPr sz="1050" spc="-50" dirty="0">
                <a:latin typeface="Times New Roman"/>
                <a:cs typeface="Times New Roman"/>
              </a:rPr>
              <a:t>Since </a:t>
            </a:r>
            <a:r>
              <a:rPr sz="1050" spc="-10" dirty="0">
                <a:latin typeface="Times New Roman"/>
                <a:cs typeface="Times New Roman"/>
              </a:rPr>
              <a:t>our </a:t>
            </a:r>
            <a:r>
              <a:rPr sz="1050" spc="25" dirty="0">
                <a:latin typeface="Times New Roman"/>
                <a:cs typeface="Times New Roman"/>
              </a:rPr>
              <a:t>example has 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“definition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function” </a:t>
            </a:r>
            <a:r>
              <a:rPr sz="1050" spc="-25" dirty="0">
                <a:latin typeface="Times New Roman"/>
                <a:cs typeface="Times New Roman"/>
              </a:rPr>
              <a:t>after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55" dirty="0">
                <a:latin typeface="Times New Roman"/>
                <a:cs typeface="Times New Roman"/>
              </a:rPr>
              <a:t>call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function,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1050" spc="-65" dirty="0">
                <a:latin typeface="Times New Roman"/>
                <a:cs typeface="Times New Roman"/>
              </a:rPr>
              <a:t>will </a:t>
            </a:r>
            <a:r>
              <a:rPr sz="1050" dirty="0">
                <a:latin typeface="Times New Roman"/>
                <a:cs typeface="Times New Roman"/>
              </a:rPr>
              <a:t>give  </a:t>
            </a:r>
            <a:r>
              <a:rPr sz="1050" spc="-20" dirty="0">
                <a:latin typeface="Times New Roman"/>
                <a:cs typeface="Times New Roman"/>
              </a:rPr>
              <a:t>us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5" dirty="0">
                <a:latin typeface="Times New Roman"/>
                <a:cs typeface="Times New Roman"/>
              </a:rPr>
              <a:t>error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try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5" dirty="0">
                <a:latin typeface="Times New Roman"/>
                <a:cs typeface="Times New Roman"/>
              </a:rPr>
              <a:t>do 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some </a:t>
            </a:r>
            <a:r>
              <a:rPr sz="1050" spc="-20" dirty="0">
                <a:latin typeface="Times New Roman"/>
                <a:cs typeface="Times New Roman"/>
              </a:rPr>
              <a:t>kind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signal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the  computer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15" dirty="0">
                <a:latin typeface="Times New Roman"/>
                <a:cs typeface="Times New Roman"/>
              </a:rPr>
              <a:t>definition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15" dirty="0">
                <a:latin typeface="Times New Roman"/>
                <a:cs typeface="Times New Roman"/>
              </a:rPr>
              <a:t>forthcoming.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5" dirty="0">
                <a:latin typeface="Times New Roman"/>
                <a:cs typeface="Times New Roman"/>
              </a:rPr>
              <a:t>purpose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pro</a:t>
            </a:r>
            <a:r>
              <a:rPr sz="1050" spc="-20" dirty="0">
                <a:latin typeface="Times New Roman"/>
                <a:cs typeface="Times New Roman"/>
              </a:rPr>
              <a:t>totype.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30" dirty="0">
                <a:latin typeface="Times New Roman"/>
                <a:cs typeface="Times New Roman"/>
              </a:rPr>
              <a:t>promise </a:t>
            </a:r>
            <a:r>
              <a:rPr sz="1050" spc="-15" dirty="0">
                <a:latin typeface="Times New Roman"/>
                <a:cs typeface="Times New Roman"/>
              </a:rPr>
              <a:t>(contract </a:t>
            </a:r>
            <a:r>
              <a:rPr sz="1050" spc="-35" dirty="0">
                <a:latin typeface="Times New Roman"/>
                <a:cs typeface="Times New Roman"/>
              </a:rPr>
              <a:t>if you </a:t>
            </a:r>
            <a:r>
              <a:rPr sz="1050" spc="-55" dirty="0">
                <a:latin typeface="Times New Roman"/>
                <a:cs typeface="Times New Roman"/>
              </a:rPr>
              <a:t>will)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compiler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1050" spc="20" dirty="0">
                <a:latin typeface="Times New Roman"/>
                <a:cs typeface="Times New Roman"/>
              </a:rPr>
              <a:t>function  </a:t>
            </a:r>
            <a:r>
              <a:rPr sz="1050" spc="55" dirty="0">
                <a:latin typeface="Times New Roman"/>
                <a:cs typeface="Times New Roman"/>
              </a:rPr>
              <a:t>called </a:t>
            </a:r>
            <a:r>
              <a:rPr sz="900" spc="25" dirty="0">
                <a:latin typeface="Courier New"/>
                <a:cs typeface="Courier New"/>
              </a:rPr>
              <a:t>printDescription </a:t>
            </a:r>
            <a:r>
              <a:rPr sz="1050" spc="-20" dirty="0">
                <a:latin typeface="Times New Roman"/>
                <a:cs typeface="Times New Roman"/>
              </a:rPr>
              <a:t>will </a:t>
            </a:r>
            <a:r>
              <a:rPr sz="1050" spc="15" dirty="0">
                <a:latin typeface="Times New Roman"/>
                <a:cs typeface="Times New Roman"/>
              </a:rPr>
              <a:t>be </a:t>
            </a:r>
            <a:r>
              <a:rPr sz="1050" spc="70" dirty="0">
                <a:latin typeface="Times New Roman"/>
                <a:cs typeface="Times New Roman"/>
              </a:rPr>
              <a:t>defined </a:t>
            </a:r>
            <a:r>
              <a:rPr sz="1050" spc="25" dirty="0">
                <a:latin typeface="Times New Roman"/>
                <a:cs typeface="Times New Roman"/>
              </a:rPr>
              <a:t>after </a:t>
            </a:r>
            <a:r>
              <a:rPr sz="1050" spc="30" dirty="0">
                <a:latin typeface="Times New Roman"/>
                <a:cs typeface="Times New Roman"/>
              </a:rPr>
              <a:t>the </a:t>
            </a:r>
            <a:r>
              <a:rPr sz="900" spc="15" dirty="0">
                <a:latin typeface="Courier New"/>
                <a:cs typeface="Courier New"/>
              </a:rPr>
              <a:t>main </a:t>
            </a:r>
            <a:r>
              <a:rPr sz="1050" spc="30" dirty="0">
                <a:latin typeface="Times New Roman"/>
                <a:cs typeface="Times New Roman"/>
              </a:rPr>
              <a:t>function.</a:t>
            </a:r>
            <a:r>
              <a:rPr sz="1050" spc="3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If </a:t>
            </a:r>
            <a:r>
              <a:rPr sz="1050" spc="65" dirty="0">
                <a:latin typeface="Times New Roman"/>
                <a:cs typeface="Times New Roman"/>
              </a:rPr>
              <a:t>the  </a:t>
            </a:r>
            <a:r>
              <a:rPr sz="900" spc="-20" dirty="0">
                <a:latin typeface="Courier New"/>
                <a:cs typeface="Courier New"/>
              </a:rPr>
              <a:t>printDescription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placed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-15" dirty="0">
                <a:latin typeface="Times New Roman"/>
                <a:cs typeface="Times New Roman"/>
              </a:rPr>
              <a:t>before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which  </a:t>
            </a:r>
            <a:r>
              <a:rPr sz="1050" spc="-60" dirty="0">
                <a:latin typeface="Times New Roman"/>
                <a:cs typeface="Times New Roman"/>
              </a:rPr>
              <a:t>calls </a:t>
            </a:r>
            <a:r>
              <a:rPr sz="1050" spc="-40" dirty="0">
                <a:latin typeface="Times New Roman"/>
                <a:cs typeface="Times New Roman"/>
              </a:rPr>
              <a:t>it, </a:t>
            </a:r>
            <a:r>
              <a:rPr sz="1050" spc="-15" dirty="0">
                <a:latin typeface="Times New Roman"/>
                <a:cs typeface="Times New Roman"/>
              </a:rPr>
              <a:t>then the </a:t>
            </a:r>
            <a:r>
              <a:rPr sz="1050" spc="15" dirty="0">
                <a:latin typeface="Times New Roman"/>
                <a:cs typeface="Times New Roman"/>
              </a:rPr>
              <a:t>prototype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not </a:t>
            </a:r>
            <a:r>
              <a:rPr sz="1050" spc="-10" dirty="0">
                <a:latin typeface="Times New Roman"/>
                <a:cs typeface="Times New Roman"/>
              </a:rPr>
              <a:t>necessary. </a:t>
            </a:r>
            <a:r>
              <a:rPr sz="1050" spc="5" dirty="0">
                <a:latin typeface="Times New Roman"/>
                <a:cs typeface="Times New Roman"/>
              </a:rPr>
              <a:t>However, </a:t>
            </a:r>
            <a:r>
              <a:rPr sz="1050" spc="-20" dirty="0">
                <a:latin typeface="Times New Roman"/>
                <a:cs typeface="Times New Roman"/>
              </a:rPr>
              <a:t>most </a:t>
            </a:r>
            <a:r>
              <a:rPr sz="1050" spc="-50" dirty="0">
                <a:latin typeface="Times New Roman"/>
                <a:cs typeface="Times New Roman"/>
              </a:rPr>
              <a:t>C++ </a:t>
            </a:r>
            <a:r>
              <a:rPr sz="1050" spc="10" dirty="0">
                <a:latin typeface="Times New Roman"/>
                <a:cs typeface="Times New Roman"/>
              </a:rPr>
              <a:t>programs </a:t>
            </a:r>
            <a:r>
              <a:rPr sz="1050" spc="-40" dirty="0">
                <a:latin typeface="Times New Roman"/>
                <a:cs typeface="Times New Roman"/>
              </a:rPr>
              <a:t>are </a:t>
            </a:r>
            <a:r>
              <a:rPr sz="1050" spc="-20" dirty="0">
                <a:latin typeface="Times New Roman"/>
                <a:cs typeface="Times New Roman"/>
              </a:rPr>
              <a:t>writ</a:t>
            </a:r>
            <a:r>
              <a:rPr sz="1050" dirty="0">
                <a:latin typeface="Times New Roman"/>
                <a:cs typeface="Times New Roman"/>
              </a:rPr>
              <a:t>ten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30" dirty="0">
                <a:latin typeface="Times New Roman"/>
                <a:cs typeface="Times New Roman"/>
              </a:rPr>
              <a:t>prototypes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900" spc="-20" dirty="0">
                <a:latin typeface="Courier New"/>
                <a:cs typeface="Courier New"/>
              </a:rPr>
              <a:t>main()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</a:t>
            </a:r>
            <a:r>
              <a:rPr sz="1050" spc="21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 dirty="0">
              <a:latin typeface="Times New Roman"/>
              <a:cs typeface="Times New Roman"/>
            </a:endParaRPr>
          </a:p>
          <a:p>
            <a:pPr marR="5429885" algn="ctr">
              <a:lnSpc>
                <a:spcPct val="100000"/>
              </a:lnSpc>
              <a:spcBef>
                <a:spcPts val="885"/>
              </a:spcBef>
            </a:pPr>
            <a:r>
              <a:rPr sz="1200" spc="-140" dirty="0">
                <a:latin typeface="Arial"/>
                <a:cs typeface="Arial"/>
              </a:rPr>
              <a:t>Pass </a:t>
            </a:r>
            <a:r>
              <a:rPr sz="1200" spc="-155" dirty="0">
                <a:latin typeface="Arial"/>
                <a:cs typeface="Arial"/>
              </a:rPr>
              <a:t>by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Value</a:t>
            </a:r>
            <a:endParaRPr sz="1200" dirty="0">
              <a:latin typeface="Arial"/>
              <a:cs typeface="Arial"/>
            </a:endParaRPr>
          </a:p>
          <a:p>
            <a:pPr marL="1612900" marR="13335" algn="just">
              <a:lnSpc>
                <a:spcPct val="102899"/>
              </a:lnSpc>
              <a:spcBef>
                <a:spcPts val="580"/>
              </a:spcBef>
            </a:pP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following </a:t>
            </a:r>
            <a:r>
              <a:rPr sz="1050" spc="15" dirty="0">
                <a:latin typeface="Times New Roman"/>
                <a:cs typeface="Times New Roman"/>
              </a:rPr>
              <a:t>program, </a:t>
            </a:r>
            <a:r>
              <a:rPr sz="1050" spc="-40" dirty="0">
                <a:latin typeface="Times New Roman"/>
                <a:cs typeface="Times New Roman"/>
              </a:rPr>
              <a:t>Sample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6.1b,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20" dirty="0">
                <a:latin typeface="Times New Roman"/>
                <a:cs typeface="Times New Roman"/>
              </a:rPr>
              <a:t>extension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 </a:t>
            </a:r>
            <a:r>
              <a:rPr sz="1050" spc="20" dirty="0">
                <a:latin typeface="Times New Roman"/>
                <a:cs typeface="Times New Roman"/>
              </a:rPr>
              <a:t>above.  </a:t>
            </a:r>
            <a:r>
              <a:rPr sz="1050" spc="-20" dirty="0">
                <a:latin typeface="Times New Roman"/>
                <a:cs typeface="Times New Roman"/>
              </a:rPr>
              <a:t>This 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25" dirty="0">
                <a:latin typeface="Times New Roman"/>
                <a:cs typeface="Times New Roman"/>
              </a:rPr>
              <a:t>take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45" dirty="0">
                <a:latin typeface="Times New Roman"/>
                <a:cs typeface="Times New Roman"/>
              </a:rPr>
              <a:t>pay </a:t>
            </a:r>
            <a:r>
              <a:rPr sz="1050" spc="-25" dirty="0">
                <a:latin typeface="Times New Roman"/>
                <a:cs typeface="Times New Roman"/>
              </a:rPr>
              <a:t>rate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hours </a:t>
            </a:r>
            <a:r>
              <a:rPr sz="1050" spc="40" dirty="0">
                <a:latin typeface="Times New Roman"/>
                <a:cs typeface="Times New Roman"/>
              </a:rPr>
              <a:t>worked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45" dirty="0">
                <a:latin typeface="Times New Roman"/>
                <a:cs typeface="Times New Roman"/>
              </a:rPr>
              <a:t>produce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gross </a:t>
            </a:r>
            <a:r>
              <a:rPr sz="1050" spc="25" dirty="0">
                <a:latin typeface="Times New Roman"/>
                <a:cs typeface="Times New Roman"/>
              </a:rPr>
              <a:t>pay  </a:t>
            </a:r>
            <a:r>
              <a:rPr sz="1050" spc="-45" dirty="0">
                <a:latin typeface="Times New Roman"/>
                <a:cs typeface="Times New Roman"/>
              </a:rPr>
              <a:t>based </a:t>
            </a:r>
            <a:r>
              <a:rPr sz="1050" spc="-5" dirty="0">
                <a:latin typeface="Times New Roman"/>
                <a:cs typeface="Times New Roman"/>
              </a:rPr>
              <a:t>on </a:t>
            </a:r>
            <a:r>
              <a:rPr sz="1050" spc="-35" dirty="0">
                <a:latin typeface="Times New Roman"/>
                <a:cs typeface="Times New Roman"/>
              </a:rPr>
              <a:t>those </a:t>
            </a:r>
            <a:r>
              <a:rPr sz="1050" dirty="0">
                <a:latin typeface="Times New Roman"/>
                <a:cs typeface="Times New Roman"/>
              </a:rPr>
              <a:t>numbers. </a:t>
            </a:r>
            <a:r>
              <a:rPr sz="1050" spc="-40" dirty="0">
                <a:latin typeface="Times New Roman"/>
                <a:cs typeface="Times New Roman"/>
              </a:rPr>
              <a:t>This can </a:t>
            </a:r>
            <a:r>
              <a:rPr sz="1050" spc="-25" dirty="0">
                <a:latin typeface="Times New Roman"/>
                <a:cs typeface="Times New Roman"/>
              </a:rPr>
              <a:t>be </a:t>
            </a:r>
            <a:r>
              <a:rPr sz="1050" spc="-30" dirty="0">
                <a:latin typeface="Times New Roman"/>
                <a:cs typeface="Times New Roman"/>
              </a:rPr>
              <a:t>done </a:t>
            </a:r>
            <a:r>
              <a:rPr sz="1050" spc="-40" dirty="0">
                <a:latin typeface="Times New Roman"/>
                <a:cs typeface="Times New Roman"/>
              </a:rPr>
              <a:t>in </a:t>
            </a:r>
            <a:r>
              <a:rPr sz="1050" spc="-35" dirty="0">
                <a:latin typeface="Times New Roman"/>
                <a:cs typeface="Times New Roman"/>
              </a:rPr>
              <a:t>another </a:t>
            </a:r>
            <a:r>
              <a:rPr sz="1050" spc="-40" dirty="0">
                <a:latin typeface="Times New Roman"/>
                <a:cs typeface="Times New Roman"/>
              </a:rPr>
              <a:t>function </a:t>
            </a:r>
            <a:r>
              <a:rPr sz="1050" spc="-15" dirty="0">
                <a:latin typeface="Times New Roman"/>
                <a:cs typeface="Times New Roman"/>
              </a:rPr>
              <a:t>called</a:t>
            </a:r>
            <a:r>
              <a:rPr sz="1050" spc="-15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calPaycheck.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6.1b:</a:t>
            </a:r>
            <a:endParaRPr sz="1050" dirty="0">
              <a:latin typeface="Times New Roman"/>
              <a:cs typeface="Times New Roman"/>
            </a:endParaRPr>
          </a:p>
          <a:p>
            <a:pPr marL="393700" marR="4504690">
              <a:lnSpc>
                <a:spcPct val="121100"/>
              </a:lnSpc>
              <a:spcBef>
                <a:spcPts val="36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 marR="4237990">
              <a:lnSpc>
                <a:spcPct val="1194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prototypes  </a:t>
            </a: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printDescription();  </a:t>
            </a:r>
            <a:r>
              <a:rPr sz="900" b="1" spc="-10" dirty="0">
                <a:latin typeface="Times New Roman"/>
                <a:cs typeface="Times New Roman"/>
              </a:rPr>
              <a:t>void </a:t>
            </a:r>
            <a:r>
              <a:rPr sz="900" b="1" spc="35" dirty="0">
                <a:latin typeface="Times New Roman"/>
                <a:cs typeface="Times New Roman"/>
              </a:rPr>
              <a:t>calPaycheck(float,</a:t>
            </a:r>
            <a:r>
              <a:rPr sz="900" b="1" spc="60" dirty="0">
                <a:latin typeface="Times New Roman"/>
                <a:cs typeface="Times New Roman"/>
              </a:rPr>
              <a:t> </a:t>
            </a:r>
            <a:r>
              <a:rPr sz="900" b="1" spc="25" dirty="0">
                <a:latin typeface="Times New Roman"/>
                <a:cs typeface="Times New Roman"/>
              </a:rPr>
              <a:t>int);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 dirty="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794385" marR="4502785">
              <a:lnSpc>
                <a:spcPts val="1310"/>
              </a:lnSpc>
              <a:spcBef>
                <a:spcPts val="60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payRate;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"Welcome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Payroll Program."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923290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79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754" y="1435354"/>
            <a:ext cx="5225415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  <a:tabLst>
                <a:tab pos="2540000" algn="l"/>
              </a:tabLst>
            </a:pPr>
            <a:r>
              <a:rPr sz="900" spc="-20" dirty="0">
                <a:latin typeface="Courier New"/>
                <a:cs typeface="Courier New"/>
              </a:rPr>
              <a:t>printDescription();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printDescription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000760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pay per </a:t>
            </a:r>
            <a:r>
              <a:rPr sz="900" spc="-15" dirty="0">
                <a:latin typeface="Courier New"/>
                <a:cs typeface="Courier New"/>
              </a:rPr>
              <a:t>hour."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27495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worked."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tabLst>
                <a:tab pos="2146300" algn="l"/>
              </a:tabLst>
            </a:pPr>
            <a:r>
              <a:rPr sz="900" b="1" spc="35" dirty="0">
                <a:latin typeface="Times New Roman"/>
                <a:cs typeface="Times New Roman"/>
              </a:rPr>
              <a:t>calPaycheck(payRate,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spc="20" dirty="0">
                <a:latin typeface="Times New Roman"/>
                <a:cs typeface="Times New Roman"/>
              </a:rPr>
              <a:t>hours);	</a:t>
            </a:r>
            <a:r>
              <a:rPr sz="900" b="1" spc="140" dirty="0">
                <a:latin typeface="Times New Roman"/>
                <a:cs typeface="Times New Roman"/>
              </a:rPr>
              <a:t>// </a:t>
            </a:r>
            <a:r>
              <a:rPr sz="900" b="1" spc="-30" dirty="0">
                <a:latin typeface="Times New Roman"/>
                <a:cs typeface="Times New Roman"/>
              </a:rPr>
              <a:t>Call </a:t>
            </a:r>
            <a:r>
              <a:rPr sz="900" b="1" spc="-5" dirty="0">
                <a:latin typeface="Times New Roman"/>
                <a:cs typeface="Times New Roman"/>
              </a:rPr>
              <a:t>to </a:t>
            </a:r>
            <a:r>
              <a:rPr sz="900" b="1" spc="-10" dirty="0">
                <a:latin typeface="Times New Roman"/>
                <a:cs typeface="Times New Roman"/>
              </a:rPr>
              <a:t>the </a:t>
            </a:r>
            <a:r>
              <a:rPr sz="900" b="1" spc="35" dirty="0">
                <a:latin typeface="Times New Roman"/>
                <a:cs typeface="Times New Roman"/>
              </a:rPr>
              <a:t>calPaycheck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spc="45" dirty="0">
                <a:latin typeface="Times New Roman"/>
                <a:cs typeface="Times New Roman"/>
              </a:rPr>
              <a:t>function</a:t>
            </a:r>
            <a:endParaRPr sz="900">
              <a:latin typeface="Times New Roman"/>
              <a:cs typeface="Times New Roman"/>
            </a:endParaRPr>
          </a:p>
          <a:p>
            <a:pPr marL="413384" marR="1277620">
              <a:lnSpc>
                <a:spcPct val="240300"/>
              </a:lnSpc>
              <a:spcBef>
                <a:spcPts val="2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"We </a:t>
            </a:r>
            <a:r>
              <a:rPr sz="900" spc="-15" dirty="0">
                <a:latin typeface="Courier New"/>
                <a:cs typeface="Courier New"/>
              </a:rPr>
              <a:t>hope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enjoyed this </a:t>
            </a:r>
            <a:r>
              <a:rPr sz="900" spc="-20" dirty="0">
                <a:latin typeface="Courier New"/>
                <a:cs typeface="Courier New"/>
              </a:rPr>
              <a:t>program."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0542" y="4241418"/>
            <a:ext cx="1096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4212462"/>
            <a:ext cx="3956685" cy="8515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	This function prints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program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no </a:t>
            </a:r>
            <a:r>
              <a:rPr sz="900" spc="-15" dirty="0">
                <a:latin typeface="Courier New"/>
                <a:cs typeface="Courier New"/>
              </a:rPr>
              <a:t>parameters received from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5067427"/>
            <a:ext cx="5642610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printDescription() </a:t>
            </a: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5080" indent="-1905">
              <a:lnSpc>
                <a:spcPts val="1310"/>
              </a:lnSpc>
              <a:spcBef>
                <a:spcPts val="55"/>
              </a:spcBef>
            </a:pP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spc="-25" dirty="0">
                <a:latin typeface="Courier New"/>
                <a:cs typeface="Courier New"/>
              </a:rPr>
              <a:t>"****************************************************" </a:t>
            </a:r>
            <a:r>
              <a:rPr sz="900" spc="-15" dirty="0">
                <a:latin typeface="Courier New"/>
                <a:cs typeface="Courier New"/>
              </a:rPr>
              <a:t>&lt;&lt; endl &lt;&lt; </a:t>
            </a:r>
            <a:r>
              <a:rPr sz="900" spc="-25" dirty="0">
                <a:latin typeface="Courier New"/>
                <a:cs typeface="Courier New"/>
              </a:rPr>
              <a:t>endl;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"This program takes </a:t>
            </a:r>
            <a:r>
              <a:rPr sz="900" spc="-10" dirty="0">
                <a:latin typeface="Courier New"/>
                <a:cs typeface="Courier New"/>
              </a:rPr>
              <a:t>two </a:t>
            </a:r>
            <a:r>
              <a:rPr sz="900" spc="-15" dirty="0">
                <a:latin typeface="Courier New"/>
                <a:cs typeface="Courier New"/>
              </a:rPr>
              <a:t>numbers (pay rate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hours)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4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"and outputs gross pay.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cout </a:t>
            </a:r>
            <a:r>
              <a:rPr sz="900" spc="-15" dirty="0">
                <a:latin typeface="Courier New"/>
                <a:cs typeface="Courier New"/>
              </a:rPr>
              <a:t>&lt;&lt; </a:t>
            </a:r>
            <a:r>
              <a:rPr sz="900" spc="-25" dirty="0">
                <a:latin typeface="Courier New"/>
                <a:cs typeface="Courier New"/>
              </a:rPr>
              <a:t>"****************************************************" </a:t>
            </a:r>
            <a:r>
              <a:rPr sz="900" spc="-15" dirty="0">
                <a:latin typeface="Courier New"/>
                <a:cs typeface="Courier New"/>
              </a:rPr>
              <a:t>&lt;&lt; endl &lt;&lt; </a:t>
            </a:r>
            <a:r>
              <a:rPr sz="900" spc="-2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5" dirty="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842" y="6879716"/>
            <a:ext cx="7956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calPaycheck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8754" y="6852284"/>
            <a:ext cx="4078604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b="1" spc="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91465" algn="l"/>
                <a:tab pos="991235" algn="l"/>
              </a:tabLst>
            </a:pPr>
            <a:r>
              <a:rPr sz="900" b="1" spc="5" dirty="0">
                <a:latin typeface="Courier New"/>
                <a:cs typeface="Courier New"/>
              </a:rPr>
              <a:t>//	Task:	This function computes and outputs gross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1465" algn="l"/>
                <a:tab pos="991235" algn="l"/>
              </a:tabLst>
            </a:pPr>
            <a:r>
              <a:rPr sz="900" b="1" spc="5" dirty="0">
                <a:latin typeface="Courier New"/>
                <a:cs typeface="Courier New"/>
              </a:rPr>
              <a:t>//	Data</a:t>
            </a:r>
            <a:r>
              <a:rPr sz="900" b="1" spc="2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in:	rate and</a:t>
            </a:r>
            <a:r>
              <a:rPr sz="900" b="1" spc="2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b="1" spc="2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7705725"/>
            <a:ext cx="5855970" cy="2353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//****************************************************************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void calPaycheck(float rate, </a:t>
            </a:r>
            <a:r>
              <a:rPr sz="900" b="1" dirty="0">
                <a:latin typeface="Courier New"/>
                <a:cs typeface="Courier New"/>
              </a:rPr>
              <a:t>int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time)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b="1" dirty="0">
                <a:latin typeface="Courier New"/>
                <a:cs typeface="Courier New"/>
              </a:rPr>
              <a:t>{</a:t>
            </a:r>
            <a:endParaRPr sz="900" dirty="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float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gross;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gross </a:t>
            </a:r>
            <a:r>
              <a:rPr sz="900" b="1" dirty="0">
                <a:latin typeface="Courier New"/>
                <a:cs typeface="Courier New"/>
              </a:rPr>
              <a:t>= rate *</a:t>
            </a:r>
            <a:r>
              <a:rPr sz="900" b="1" spc="7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time;</a:t>
            </a:r>
            <a:endParaRPr sz="900" dirty="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cout &lt;&lt; </a:t>
            </a:r>
            <a:r>
              <a:rPr sz="900" b="1" dirty="0">
                <a:latin typeface="Courier New"/>
                <a:cs typeface="Courier New"/>
              </a:rPr>
              <a:t>"The </a:t>
            </a:r>
            <a:r>
              <a:rPr sz="900" b="1" spc="5" dirty="0">
                <a:latin typeface="Courier New"/>
                <a:cs typeface="Courier New"/>
              </a:rPr>
              <a:t>pay is </a:t>
            </a:r>
            <a:r>
              <a:rPr sz="900" b="1" dirty="0">
                <a:latin typeface="Courier New"/>
                <a:cs typeface="Courier New"/>
              </a:rPr>
              <a:t>" </a:t>
            </a:r>
            <a:r>
              <a:rPr sz="900" b="1" spc="5" dirty="0">
                <a:latin typeface="Courier New"/>
                <a:cs typeface="Courier New"/>
              </a:rPr>
              <a:t>&lt;&lt; gross &lt;&lt;</a:t>
            </a:r>
            <a:r>
              <a:rPr sz="900" b="1" spc="114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31900" marR="5080">
              <a:lnSpc>
                <a:spcPct val="102899"/>
              </a:lnSpc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bold </a:t>
            </a:r>
            <a:r>
              <a:rPr sz="1050" spc="20" dirty="0">
                <a:latin typeface="Times New Roman"/>
                <a:cs typeface="Times New Roman"/>
              </a:rPr>
              <a:t>sections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this </a:t>
            </a:r>
            <a:r>
              <a:rPr sz="1050" spc="-15" dirty="0">
                <a:latin typeface="Times New Roman"/>
                <a:cs typeface="Times New Roman"/>
              </a:rPr>
              <a:t>program show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development </a:t>
            </a:r>
            <a:r>
              <a:rPr sz="1050" dirty="0">
                <a:latin typeface="Times New Roman"/>
                <a:cs typeface="Times New Roman"/>
              </a:rPr>
              <a:t>of another </a:t>
            </a:r>
            <a:r>
              <a:rPr sz="1050" spc="20" dirty="0">
                <a:latin typeface="Times New Roman"/>
                <a:cs typeface="Times New Roman"/>
              </a:rPr>
              <a:t>function. 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5" dirty="0">
                <a:latin typeface="Times New Roman"/>
                <a:cs typeface="Times New Roman"/>
              </a:rPr>
              <a:t>bit different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it has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25" dirty="0">
                <a:latin typeface="Times New Roman"/>
                <a:cs typeface="Times New Roman"/>
              </a:rPr>
              <a:t>inside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parentheses </a:t>
            </a:r>
            <a:r>
              <a:rPr sz="1050" spc="25" dirty="0">
                <a:latin typeface="Times New Roman"/>
                <a:cs typeface="Times New Roman"/>
              </a:rPr>
              <a:t>of  </a:t>
            </a:r>
            <a:r>
              <a:rPr sz="1050" spc="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call, </a:t>
            </a:r>
            <a:r>
              <a:rPr sz="1050" spc="45" dirty="0">
                <a:latin typeface="Times New Roman"/>
                <a:cs typeface="Times New Roman"/>
              </a:rPr>
              <a:t>heading </a:t>
            </a:r>
            <a:r>
              <a:rPr sz="1050" spc="5" dirty="0">
                <a:latin typeface="Times New Roman"/>
                <a:cs typeface="Times New Roman"/>
              </a:rPr>
              <a:t>and </a:t>
            </a:r>
            <a:r>
              <a:rPr sz="1050" spc="45" dirty="0">
                <a:latin typeface="Times New Roman"/>
                <a:cs typeface="Times New Roman"/>
              </a:rPr>
              <a:t>prototype. </a:t>
            </a:r>
            <a:r>
              <a:rPr sz="1050" spc="-25" dirty="0">
                <a:latin typeface="Times New Roman"/>
                <a:cs typeface="Times New Roman"/>
              </a:rPr>
              <a:t>Recall </a:t>
            </a:r>
            <a:r>
              <a:rPr sz="1050" spc="10" dirty="0">
                <a:latin typeface="Times New Roman"/>
                <a:cs typeface="Times New Roman"/>
              </a:rPr>
              <a:t>that </a:t>
            </a:r>
            <a:r>
              <a:rPr sz="1050" spc="45" dirty="0">
                <a:latin typeface="Times New Roman"/>
                <a:cs typeface="Times New Roman"/>
              </a:rPr>
              <a:t>parameters </a:t>
            </a:r>
            <a:r>
              <a:rPr sz="1050" spc="-1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the </a:t>
            </a:r>
            <a:r>
              <a:rPr sz="1050" spc="55" dirty="0">
                <a:latin typeface="Times New Roman"/>
                <a:cs typeface="Times New Roman"/>
              </a:rPr>
              <a:t>components  </a:t>
            </a:r>
            <a:r>
              <a:rPr sz="1050" spc="15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communication </a:t>
            </a:r>
            <a:r>
              <a:rPr sz="1050" spc="2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and </a:t>
            </a:r>
            <a:r>
              <a:rPr sz="1050" spc="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and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call </a:t>
            </a:r>
            <a:r>
              <a:rPr sz="1050" spc="20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function.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The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430781"/>
            <a:ext cx="4635500" cy="16586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65"/>
              </a:spcBef>
            </a:pPr>
            <a:r>
              <a:rPr sz="1050" dirty="0">
                <a:latin typeface="Times New Roman"/>
                <a:cs typeface="Times New Roman"/>
              </a:rPr>
              <a:t>function </a:t>
            </a:r>
            <a:r>
              <a:rPr sz="900" spc="-15" dirty="0">
                <a:latin typeface="Courier New"/>
                <a:cs typeface="Courier New"/>
              </a:rPr>
              <a:t>calPaycheck </a:t>
            </a:r>
            <a:r>
              <a:rPr sz="1050" spc="30" dirty="0">
                <a:latin typeface="Times New Roman"/>
                <a:cs typeface="Times New Roman"/>
              </a:rPr>
              <a:t>needs </a:t>
            </a:r>
            <a:r>
              <a:rPr sz="1050" spc="35" dirty="0">
                <a:latin typeface="Times New Roman"/>
                <a:cs typeface="Times New Roman"/>
              </a:rPr>
              <a:t>information </a:t>
            </a:r>
            <a:r>
              <a:rPr sz="1050" dirty="0">
                <a:latin typeface="Times New Roman"/>
                <a:cs typeface="Times New Roman"/>
              </a:rPr>
              <a:t>from the </a:t>
            </a:r>
            <a:r>
              <a:rPr sz="1050" spc="5" dirty="0">
                <a:latin typeface="Times New Roman"/>
                <a:cs typeface="Times New Roman"/>
              </a:rPr>
              <a:t>calling </a:t>
            </a:r>
            <a:r>
              <a:rPr sz="1050" spc="-10" dirty="0">
                <a:latin typeface="Times New Roman"/>
                <a:cs typeface="Times New Roman"/>
              </a:rPr>
              <a:t>routine.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order </a:t>
            </a:r>
            <a:r>
              <a:rPr sz="1050" spc="25" dirty="0">
                <a:latin typeface="Times New Roman"/>
                <a:cs typeface="Times New Roman"/>
              </a:rPr>
              <a:t>to  </a:t>
            </a:r>
            <a:r>
              <a:rPr sz="1050" spc="-15" dirty="0">
                <a:latin typeface="Times New Roman"/>
                <a:cs typeface="Times New Roman"/>
              </a:rPr>
              <a:t>find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gross </a:t>
            </a:r>
            <a:r>
              <a:rPr sz="1050" spc="-45" dirty="0">
                <a:latin typeface="Times New Roman"/>
                <a:cs typeface="Times New Roman"/>
              </a:rPr>
              <a:t>pay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rate </a:t>
            </a:r>
            <a:r>
              <a:rPr sz="1050" spc="-10" dirty="0">
                <a:latin typeface="Times New Roman"/>
                <a:cs typeface="Times New Roman"/>
              </a:rPr>
              <a:t>per </a:t>
            </a:r>
            <a:r>
              <a:rPr sz="1050" dirty="0">
                <a:latin typeface="Times New Roman"/>
                <a:cs typeface="Times New Roman"/>
              </a:rPr>
              <a:t>hour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hours </a:t>
            </a:r>
            <a:r>
              <a:rPr sz="1050" spc="40" dirty="0">
                <a:latin typeface="Times New Roman"/>
                <a:cs typeface="Times New Roman"/>
              </a:rPr>
              <a:t>worked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it.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25" dirty="0">
                <a:latin typeface="Times New Roman"/>
                <a:cs typeface="Times New Roman"/>
              </a:rPr>
              <a:t>provides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15" dirty="0">
                <a:latin typeface="Times New Roman"/>
                <a:cs typeface="Times New Roman"/>
              </a:rPr>
              <a:t>information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having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15" dirty="0">
                <a:latin typeface="Times New Roman"/>
                <a:cs typeface="Times New Roman"/>
              </a:rPr>
              <a:t>inside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parentheses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900" spc="-20" dirty="0">
                <a:latin typeface="Courier New"/>
                <a:cs typeface="Courier New"/>
              </a:rPr>
              <a:t>calPaycheck(payRate,hours);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10" dirty="0">
                <a:latin typeface="Times New Roman"/>
                <a:cs typeface="Times New Roman"/>
              </a:rPr>
              <a:t>Both </a:t>
            </a:r>
            <a:r>
              <a:rPr sz="900" spc="-15" dirty="0">
                <a:latin typeface="Courier New"/>
                <a:cs typeface="Courier New"/>
              </a:rPr>
              <a:t>payRate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900" spc="-15" dirty="0">
                <a:latin typeface="Courier New"/>
                <a:cs typeface="Courier New"/>
              </a:rPr>
              <a:t>hours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b="1" spc="-10" dirty="0">
                <a:latin typeface="Times New Roman"/>
                <a:cs typeface="Times New Roman"/>
              </a:rPr>
              <a:t>actual </a:t>
            </a:r>
            <a:r>
              <a:rPr sz="1050" b="1" spc="45" dirty="0">
                <a:latin typeface="Times New Roman"/>
                <a:cs typeface="Times New Roman"/>
              </a:rPr>
              <a:t>parameters</a:t>
            </a:r>
            <a:r>
              <a:rPr sz="1050" spc="45" dirty="0">
                <a:latin typeface="Times New Roman"/>
                <a:cs typeface="Times New Roman"/>
              </a:rPr>
              <a:t>.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10" dirty="0">
                <a:latin typeface="Times New Roman"/>
                <a:cs typeface="Times New Roman"/>
              </a:rPr>
              <a:t>match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one-to-one </a:t>
            </a:r>
            <a:r>
              <a:rPr sz="1050" spc="35" dirty="0">
                <a:latin typeface="Times New Roman"/>
                <a:cs typeface="Times New Roman"/>
              </a:rPr>
              <a:t>correspon</a:t>
            </a:r>
            <a:r>
              <a:rPr sz="1050" spc="20" dirty="0">
                <a:latin typeface="Times New Roman"/>
                <a:cs typeface="Times New Roman"/>
              </a:rPr>
              <a:t>dence </a:t>
            </a:r>
            <a:r>
              <a:rPr sz="1050" spc="-40" dirty="0">
                <a:latin typeface="Times New Roman"/>
                <a:cs typeface="Times New Roman"/>
              </a:rPr>
              <a:t>with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parameters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function </a:t>
            </a:r>
            <a:r>
              <a:rPr sz="1050" dirty="0">
                <a:latin typeface="Times New Roman"/>
                <a:cs typeface="Times New Roman"/>
              </a:rPr>
              <a:t>heading </a:t>
            </a:r>
            <a:r>
              <a:rPr sz="1050" spc="-45" dirty="0">
                <a:latin typeface="Times New Roman"/>
                <a:cs typeface="Times New Roman"/>
              </a:rPr>
              <a:t>which are </a:t>
            </a:r>
            <a:r>
              <a:rPr sz="1050" spc="-15" dirty="0">
                <a:latin typeface="Times New Roman"/>
                <a:cs typeface="Times New Roman"/>
              </a:rPr>
              <a:t>called </a:t>
            </a:r>
            <a:r>
              <a:rPr sz="900" spc="40" dirty="0">
                <a:latin typeface="Courier New"/>
                <a:cs typeface="Courier New"/>
              </a:rPr>
              <a:t>rate </a:t>
            </a:r>
            <a:r>
              <a:rPr sz="1050" spc="-25" dirty="0">
                <a:latin typeface="Times New Roman"/>
                <a:cs typeface="Times New Roman"/>
              </a:rPr>
              <a:t>and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time</a:t>
            </a:r>
            <a:r>
              <a:rPr sz="1050" spc="-35" dirty="0">
                <a:latin typeface="Times New Roman"/>
                <a:cs typeface="Times New Roman"/>
              </a:rPr>
              <a:t>:</a:t>
            </a:r>
            <a:endParaRPr sz="1050" dirty="0">
              <a:latin typeface="Times New Roman"/>
              <a:cs typeface="Times New Roman"/>
            </a:endParaRPr>
          </a:p>
          <a:p>
            <a:pPr marL="18415" algn="just">
              <a:lnSpc>
                <a:spcPct val="100000"/>
              </a:lnSpc>
              <a:spcBef>
                <a:spcPts val="790"/>
              </a:spcBef>
            </a:pPr>
            <a:r>
              <a:rPr sz="900" b="1" spc="5" dirty="0">
                <a:latin typeface="Courier New"/>
                <a:cs typeface="Courier New"/>
              </a:rPr>
              <a:t>void calPaycheck(float rate, </a:t>
            </a:r>
            <a:r>
              <a:rPr sz="900" b="1" dirty="0">
                <a:latin typeface="Courier New"/>
                <a:cs typeface="Courier New"/>
              </a:rPr>
              <a:t>int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time)</a:t>
            </a:r>
            <a:endParaRPr sz="9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b="1" spc="45" dirty="0">
                <a:latin typeface="Times New Roman"/>
                <a:cs typeface="Times New Roman"/>
              </a:rPr>
              <a:t>formal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40" dirty="0">
                <a:latin typeface="Times New Roman"/>
                <a:cs typeface="Times New Roman"/>
              </a:rPr>
              <a:t>parameters</a:t>
            </a:r>
            <a:r>
              <a:rPr sz="1050" spc="40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R="633730" algn="ctr">
              <a:lnSpc>
                <a:spcPct val="100000"/>
              </a:lnSpc>
              <a:spcBef>
                <a:spcPts val="35"/>
              </a:spcBef>
            </a:pP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important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compare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</a:t>
            </a:r>
            <a:r>
              <a:rPr sz="1050" spc="25" dirty="0">
                <a:latin typeface="Times New Roman"/>
                <a:cs typeface="Times New Roman"/>
              </a:rPr>
              <a:t> heading.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3116219"/>
            <a:ext cx="1795145" cy="374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50" b="1" spc="-25" dirty="0">
                <a:latin typeface="Times New Roman"/>
                <a:cs typeface="Times New Roman"/>
              </a:rPr>
              <a:t>Call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00" b="1" spc="-30" dirty="0">
                <a:latin typeface="Courier New"/>
                <a:cs typeface="Courier New"/>
              </a:rPr>
              <a:t>calPaycheck(payRate,hours);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3116219"/>
            <a:ext cx="2517775" cy="374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50" b="1" spc="55" dirty="0">
                <a:latin typeface="Times New Roman"/>
                <a:cs typeface="Times New Roman"/>
              </a:rPr>
              <a:t>Function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60" dirty="0">
                <a:latin typeface="Times New Roman"/>
                <a:cs typeface="Times New Roman"/>
              </a:rPr>
              <a:t>heading</a:t>
            </a:r>
            <a:endParaRPr sz="10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85"/>
              </a:spcBef>
            </a:pPr>
            <a:r>
              <a:rPr sz="900" b="1" spc="-20" dirty="0">
                <a:latin typeface="Courier New"/>
                <a:cs typeface="Courier New"/>
              </a:rPr>
              <a:t>void </a:t>
            </a:r>
            <a:r>
              <a:rPr sz="900" b="1" spc="-25" dirty="0">
                <a:latin typeface="Courier New"/>
                <a:cs typeface="Courier New"/>
              </a:rPr>
              <a:t>calPaycheck(float </a:t>
            </a:r>
            <a:r>
              <a:rPr sz="900" b="1" spc="-20" dirty="0">
                <a:latin typeface="Courier New"/>
                <a:cs typeface="Courier New"/>
              </a:rPr>
              <a:t>rate, int</a:t>
            </a:r>
            <a:r>
              <a:rPr sz="900" b="1" spc="-200" dirty="0">
                <a:latin typeface="Courier New"/>
                <a:cs typeface="Courier New"/>
              </a:rPr>
              <a:t> </a:t>
            </a:r>
            <a:r>
              <a:rPr sz="900" b="1" spc="-25" dirty="0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6979" y="3551046"/>
            <a:ext cx="4509770" cy="62420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675" marR="152400" indent="-180975">
              <a:lnSpc>
                <a:spcPct val="102899"/>
              </a:lnSpc>
              <a:spcBef>
                <a:spcPts val="70"/>
              </a:spcBef>
              <a:buAutoNum type="arabicPeriod"/>
              <a:tabLst>
                <a:tab pos="193040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1050" spc="30" dirty="0">
                <a:latin typeface="Times New Roman"/>
                <a:cs typeface="Times New Roman"/>
              </a:rPr>
              <a:t>preceding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1050" spc="30" dirty="0">
                <a:latin typeface="Times New Roman"/>
                <a:cs typeface="Times New Roman"/>
              </a:rPr>
              <a:t>whereas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func</a:t>
            </a:r>
            <a:r>
              <a:rPr sz="1050" spc="-5" dirty="0">
                <a:latin typeface="Times New Roman"/>
                <a:cs typeface="Times New Roman"/>
              </a:rPr>
              <a:t>tion </a:t>
            </a:r>
            <a:r>
              <a:rPr sz="1050" spc="25" dirty="0">
                <a:latin typeface="Times New Roman"/>
                <a:cs typeface="Times New Roman"/>
              </a:rPr>
              <a:t>heading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spc="-20" dirty="0">
                <a:latin typeface="Courier New"/>
                <a:cs typeface="Courier New"/>
              </a:rPr>
              <a:t>void </a:t>
            </a:r>
            <a:r>
              <a:rPr sz="1050" spc="35" dirty="0">
                <a:latin typeface="Times New Roman"/>
                <a:cs typeface="Times New Roman"/>
              </a:rPr>
              <a:t>preceding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35" dirty="0">
                <a:latin typeface="Times New Roman"/>
                <a:cs typeface="Times New Roman"/>
              </a:rPr>
              <a:t>name.</a:t>
            </a:r>
            <a:endParaRPr sz="1050" dirty="0">
              <a:latin typeface="Times New Roman"/>
              <a:cs typeface="Times New Roman"/>
            </a:endParaRPr>
          </a:p>
          <a:p>
            <a:pPr marL="193675" marR="17145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93040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35" dirty="0">
                <a:latin typeface="Times New Roman"/>
                <a:cs typeface="Times New Roman"/>
              </a:rPr>
              <a:t>NOT </a:t>
            </a:r>
            <a:r>
              <a:rPr sz="1050" spc="-50" dirty="0">
                <a:latin typeface="Times New Roman"/>
                <a:cs typeface="Times New Roman"/>
              </a:rPr>
              <a:t>give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5" dirty="0">
                <a:latin typeface="Times New Roman"/>
                <a:cs typeface="Times New Roman"/>
              </a:rPr>
              <a:t>before </a:t>
            </a:r>
            <a:r>
              <a:rPr sz="1050" spc="-25" dirty="0">
                <a:latin typeface="Times New Roman"/>
                <a:cs typeface="Times New Roman"/>
              </a:rPr>
              <a:t>its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40" dirty="0">
                <a:latin typeface="Times New Roman"/>
                <a:cs typeface="Times New Roman"/>
              </a:rPr>
              <a:t>parameters </a:t>
            </a:r>
            <a:r>
              <a:rPr sz="1050" spc="35" dirty="0">
                <a:latin typeface="Times New Roman"/>
                <a:cs typeface="Times New Roman"/>
              </a:rPr>
              <a:t>whereas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spc="-40" dirty="0">
                <a:latin typeface="Times New Roman"/>
                <a:cs typeface="Times New Roman"/>
              </a:rPr>
              <a:t>MUST </a:t>
            </a:r>
            <a:r>
              <a:rPr sz="1050" spc="-45" dirty="0">
                <a:latin typeface="Times New Roman"/>
                <a:cs typeface="Times New Roman"/>
              </a:rPr>
              <a:t>give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formal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parameters.</a:t>
            </a:r>
            <a:endParaRPr sz="1050" dirty="0">
              <a:latin typeface="Times New Roman"/>
              <a:cs typeface="Times New Roman"/>
            </a:endParaRPr>
          </a:p>
          <a:p>
            <a:pPr marL="193675" marR="5080" indent="-180975">
              <a:lnSpc>
                <a:spcPct val="103200"/>
              </a:lnSpc>
              <a:spcBef>
                <a:spcPts val="295"/>
              </a:spcBef>
              <a:buAutoNum type="arabicPeriod"/>
              <a:tabLst>
                <a:tab pos="193040" algn="l"/>
              </a:tabLst>
            </a:pPr>
            <a:r>
              <a:rPr sz="1050" spc="-25" dirty="0">
                <a:latin typeface="Times New Roman"/>
                <a:cs typeface="Times New Roman"/>
              </a:rPr>
              <a:t>Although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formal </a:t>
            </a:r>
            <a:r>
              <a:rPr sz="1050" spc="20" dirty="0">
                <a:latin typeface="Times New Roman"/>
                <a:cs typeface="Times New Roman"/>
              </a:rPr>
              <a:t>parameters </a:t>
            </a:r>
            <a:r>
              <a:rPr sz="1050" spc="-50" dirty="0">
                <a:latin typeface="Times New Roman"/>
                <a:cs typeface="Times New Roman"/>
              </a:rPr>
              <a:t>may </a:t>
            </a:r>
            <a:r>
              <a:rPr sz="1050" spc="-35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same </a:t>
            </a:r>
            <a:r>
              <a:rPr sz="1050" spc="-30" dirty="0">
                <a:latin typeface="Times New Roman"/>
                <a:cs typeface="Times New Roman"/>
              </a:rPr>
              <a:t>name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their </a:t>
            </a:r>
            <a:r>
              <a:rPr sz="1050" spc="5" dirty="0">
                <a:latin typeface="Times New Roman"/>
                <a:cs typeface="Times New Roman"/>
              </a:rPr>
              <a:t>corre-  </a:t>
            </a:r>
            <a:r>
              <a:rPr sz="1050" spc="25" dirty="0">
                <a:latin typeface="Times New Roman"/>
                <a:cs typeface="Times New Roman"/>
              </a:rPr>
              <a:t>sponding </a:t>
            </a:r>
            <a:r>
              <a:rPr sz="1050" spc="-35" dirty="0">
                <a:latin typeface="Times New Roman"/>
                <a:cs typeface="Times New Roman"/>
              </a:rPr>
              <a:t>actual </a:t>
            </a:r>
            <a:r>
              <a:rPr sz="1050" spc="15" dirty="0">
                <a:latin typeface="Times New Roman"/>
                <a:cs typeface="Times New Roman"/>
              </a:rPr>
              <a:t>parameters, </a:t>
            </a:r>
            <a:r>
              <a:rPr sz="1050" spc="-30" dirty="0">
                <a:latin typeface="Times New Roman"/>
                <a:cs typeface="Times New Roman"/>
              </a:rPr>
              <a:t>they </a:t>
            </a:r>
            <a:r>
              <a:rPr sz="1050" spc="-5" dirty="0">
                <a:latin typeface="Times New Roman"/>
                <a:cs typeface="Times New Roman"/>
              </a:rPr>
              <a:t>do </a:t>
            </a:r>
            <a:r>
              <a:rPr sz="1050" dirty="0">
                <a:latin typeface="Times New Roman"/>
                <a:cs typeface="Times New Roman"/>
              </a:rPr>
              <a:t>not </a:t>
            </a:r>
            <a:r>
              <a:rPr sz="1050" spc="-35" dirty="0">
                <a:latin typeface="Times New Roman"/>
                <a:cs typeface="Times New Roman"/>
              </a:rPr>
              <a:t>have </a:t>
            </a:r>
            <a:r>
              <a:rPr sz="1050" spc="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the </a:t>
            </a:r>
            <a:r>
              <a:rPr sz="1050" spc="-35" dirty="0">
                <a:latin typeface="Times New Roman"/>
                <a:cs typeface="Times New Roman"/>
              </a:rPr>
              <a:t>same.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first  </a:t>
            </a:r>
            <a:r>
              <a:rPr sz="1050" spc="-35" dirty="0">
                <a:latin typeface="Times New Roman"/>
                <a:cs typeface="Times New Roman"/>
              </a:rPr>
              <a:t>actual </a:t>
            </a:r>
            <a:r>
              <a:rPr sz="1050" spc="10" dirty="0">
                <a:latin typeface="Times New Roman"/>
                <a:cs typeface="Times New Roman"/>
              </a:rPr>
              <a:t>parameter, </a:t>
            </a:r>
            <a:r>
              <a:rPr sz="900" spc="-25" dirty="0">
                <a:latin typeface="Courier New"/>
                <a:cs typeface="Courier New"/>
              </a:rPr>
              <a:t>payRate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paired </a:t>
            </a:r>
            <a:r>
              <a:rPr sz="1050" spc="-30" dirty="0">
                <a:latin typeface="Times New Roman"/>
                <a:cs typeface="Times New Roman"/>
              </a:rPr>
              <a:t>with </a:t>
            </a:r>
            <a:r>
              <a:rPr sz="900" spc="-35" dirty="0">
                <a:latin typeface="Courier New"/>
                <a:cs typeface="Courier New"/>
              </a:rPr>
              <a:t>rate</a:t>
            </a:r>
            <a:r>
              <a:rPr sz="1050" spc="-35" dirty="0">
                <a:latin typeface="Times New Roman"/>
                <a:cs typeface="Times New Roman"/>
              </a:rPr>
              <a:t>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first </a:t>
            </a:r>
            <a:r>
              <a:rPr sz="1050" spc="-25" dirty="0">
                <a:latin typeface="Times New Roman"/>
                <a:cs typeface="Times New Roman"/>
              </a:rPr>
              <a:t>formal </a:t>
            </a:r>
            <a:r>
              <a:rPr sz="1050" spc="15" dirty="0">
                <a:latin typeface="Times New Roman"/>
                <a:cs typeface="Times New Roman"/>
              </a:rPr>
              <a:t>parameter. 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30" dirty="0">
                <a:latin typeface="Times New Roman"/>
                <a:cs typeface="Times New Roman"/>
              </a:rPr>
              <a:t>means </a:t>
            </a:r>
            <a:r>
              <a:rPr sz="1050" spc="-15" dirty="0">
                <a:latin typeface="Times New Roman"/>
                <a:cs typeface="Times New Roman"/>
              </a:rPr>
              <a:t>that the </a:t>
            </a:r>
            <a:r>
              <a:rPr sz="1050" spc="-45" dirty="0">
                <a:latin typeface="Times New Roman"/>
                <a:cs typeface="Times New Roman"/>
              </a:rPr>
              <a:t>value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900" spc="-25" dirty="0">
                <a:latin typeface="Courier New"/>
                <a:cs typeface="Courier New"/>
              </a:rPr>
              <a:t>payRate </a:t>
            </a:r>
            <a:r>
              <a:rPr sz="1050" spc="-45" dirty="0">
                <a:latin typeface="Times New Roman"/>
                <a:cs typeface="Times New Roman"/>
              </a:rPr>
              <a:t>is given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900" spc="-35" dirty="0">
                <a:latin typeface="Courier New"/>
                <a:cs typeface="Courier New"/>
              </a:rPr>
              <a:t>rate</a:t>
            </a:r>
            <a:r>
              <a:rPr sz="1050" spc="-35" dirty="0">
                <a:latin typeface="Times New Roman"/>
                <a:cs typeface="Times New Roman"/>
              </a:rPr>
              <a:t>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second </a:t>
            </a:r>
            <a:r>
              <a:rPr sz="1050" spc="10" dirty="0">
                <a:latin typeface="Times New Roman"/>
                <a:cs typeface="Times New Roman"/>
              </a:rPr>
              <a:t>actual  parameter, </a:t>
            </a:r>
            <a:r>
              <a:rPr sz="900" spc="-30" dirty="0">
                <a:latin typeface="Courier New"/>
                <a:cs typeface="Courier New"/>
              </a:rPr>
              <a:t>hours</a:t>
            </a:r>
            <a:r>
              <a:rPr sz="1050" spc="-30" dirty="0">
                <a:latin typeface="Times New Roman"/>
                <a:cs typeface="Times New Roman"/>
              </a:rPr>
              <a:t>,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paired </a:t>
            </a:r>
            <a:r>
              <a:rPr sz="1050" spc="-30" dirty="0">
                <a:latin typeface="Times New Roman"/>
                <a:cs typeface="Times New Roman"/>
              </a:rPr>
              <a:t>with </a:t>
            </a:r>
            <a:r>
              <a:rPr sz="900" spc="-35" dirty="0">
                <a:latin typeface="Courier New"/>
                <a:cs typeface="Courier New"/>
              </a:rPr>
              <a:t>time</a:t>
            </a:r>
            <a:r>
              <a:rPr sz="1050" spc="-35" dirty="0">
                <a:latin typeface="Times New Roman"/>
                <a:cs typeface="Times New Roman"/>
              </a:rPr>
              <a:t>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second </a:t>
            </a:r>
            <a:r>
              <a:rPr sz="1050" spc="-25" dirty="0">
                <a:latin typeface="Times New Roman"/>
                <a:cs typeface="Times New Roman"/>
              </a:rPr>
              <a:t>formal </a:t>
            </a:r>
            <a:r>
              <a:rPr sz="1050" spc="10" dirty="0">
                <a:latin typeface="Times New Roman"/>
                <a:cs typeface="Times New Roman"/>
              </a:rPr>
              <a:t>parameter, </a:t>
            </a:r>
            <a:r>
              <a:rPr sz="1050" spc="40" dirty="0">
                <a:latin typeface="Times New Roman"/>
                <a:cs typeface="Times New Roman"/>
              </a:rPr>
              <a:t>and  </a:t>
            </a:r>
            <a:r>
              <a:rPr sz="1050" spc="-50" dirty="0">
                <a:latin typeface="Times New Roman"/>
                <a:cs typeface="Times New Roman"/>
              </a:rPr>
              <a:t>gives </a:t>
            </a:r>
            <a:r>
              <a:rPr sz="900" spc="-30" dirty="0">
                <a:latin typeface="Courier New"/>
                <a:cs typeface="Courier New"/>
              </a:rPr>
              <a:t>time </a:t>
            </a:r>
            <a:r>
              <a:rPr sz="1050" spc="-30" dirty="0">
                <a:latin typeface="Times New Roman"/>
                <a:cs typeface="Times New Roman"/>
              </a:rPr>
              <a:t>its </a:t>
            </a:r>
            <a:r>
              <a:rPr sz="1050" dirty="0">
                <a:latin typeface="Times New Roman"/>
                <a:cs typeface="Times New Roman"/>
              </a:rPr>
              <a:t>value. </a:t>
            </a:r>
            <a:r>
              <a:rPr sz="1050" spc="25" dirty="0">
                <a:latin typeface="Times New Roman"/>
                <a:cs typeface="Times New Roman"/>
              </a:rPr>
              <a:t>Corresponding </a:t>
            </a:r>
            <a:r>
              <a:rPr sz="1050" spc="5" dirty="0">
                <a:latin typeface="Times New Roman"/>
                <a:cs typeface="Times New Roman"/>
              </a:rPr>
              <a:t>(paired) </a:t>
            </a:r>
            <a:r>
              <a:rPr sz="1050" spc="20" dirty="0">
                <a:latin typeface="Times New Roman"/>
                <a:cs typeface="Times New Roman"/>
              </a:rPr>
              <a:t>parameters </a:t>
            </a:r>
            <a:r>
              <a:rPr sz="1050" spc="-20" dirty="0">
                <a:latin typeface="Times New Roman"/>
                <a:cs typeface="Times New Roman"/>
              </a:rPr>
              <a:t>must </a:t>
            </a:r>
            <a:r>
              <a:rPr sz="1050" spc="-35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same  </a:t>
            </a:r>
            <a:r>
              <a:rPr sz="1050" spc="-25" dirty="0">
                <a:latin typeface="Times New Roman"/>
                <a:cs typeface="Times New Roman"/>
              </a:rPr>
              <a:t>data </a:t>
            </a:r>
            <a:r>
              <a:rPr sz="1050" spc="-35" dirty="0">
                <a:latin typeface="Times New Roman"/>
                <a:cs typeface="Times New Roman"/>
              </a:rPr>
              <a:t>type. </a:t>
            </a:r>
            <a:r>
              <a:rPr sz="1050" spc="-20" dirty="0">
                <a:latin typeface="Times New Roman"/>
                <a:cs typeface="Times New Roman"/>
              </a:rPr>
              <a:t>Notice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900" spc="-30" dirty="0">
                <a:latin typeface="Courier New"/>
                <a:cs typeface="Courier New"/>
              </a:rPr>
              <a:t>payRate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defined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900" spc="-30" dirty="0">
                <a:latin typeface="Courier New"/>
                <a:cs typeface="Courier New"/>
              </a:rPr>
              <a:t>float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900" spc="-30" dirty="0">
                <a:latin typeface="Courier New"/>
                <a:cs typeface="Courier New"/>
              </a:rPr>
              <a:t>main </a:t>
            </a:r>
            <a:r>
              <a:rPr sz="1050" spc="-20" dirty="0">
                <a:latin typeface="Times New Roman"/>
                <a:cs typeface="Times New Roman"/>
              </a:rPr>
              <a:t>function </a:t>
            </a:r>
            <a:r>
              <a:rPr sz="1050" spc="40" dirty="0">
                <a:latin typeface="Times New Roman"/>
                <a:cs typeface="Times New Roman"/>
              </a:rPr>
              <a:t>and  </a:t>
            </a:r>
            <a:r>
              <a:rPr sz="1050" spc="-15" dirty="0">
                <a:latin typeface="Times New Roman"/>
                <a:cs typeface="Times New Roman"/>
              </a:rPr>
              <a:t>thus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3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legally </a:t>
            </a:r>
            <a:r>
              <a:rPr sz="1050" spc="-20" dirty="0">
                <a:latin typeface="Times New Roman"/>
                <a:cs typeface="Times New Roman"/>
              </a:rPr>
              <a:t>match </a:t>
            </a:r>
            <a:r>
              <a:rPr sz="900" spc="-30" dirty="0">
                <a:latin typeface="Courier New"/>
                <a:cs typeface="Courier New"/>
              </a:rPr>
              <a:t>rate </a:t>
            </a:r>
            <a:r>
              <a:rPr sz="1050" spc="-35" dirty="0">
                <a:latin typeface="Times New Roman"/>
                <a:cs typeface="Times New Roman"/>
              </a:rPr>
              <a:t>which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also </a:t>
            </a:r>
            <a:r>
              <a:rPr sz="1050" spc="15" dirty="0">
                <a:latin typeface="Times New Roman"/>
                <a:cs typeface="Times New Roman"/>
              </a:rPr>
              <a:t>defined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900" spc="-30" dirty="0">
                <a:latin typeface="Courier New"/>
                <a:cs typeface="Courier New"/>
              </a:rPr>
              <a:t>float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function  </a:t>
            </a:r>
            <a:r>
              <a:rPr sz="1050" spc="20" dirty="0">
                <a:latin typeface="Times New Roman"/>
                <a:cs typeface="Times New Roman"/>
              </a:rPr>
              <a:t>heading. </a:t>
            </a:r>
            <a:r>
              <a:rPr sz="900" spc="45" dirty="0">
                <a:latin typeface="Courier New"/>
                <a:cs typeface="Courier New"/>
              </a:rPr>
              <a:t>hours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defined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900" spc="-30" dirty="0">
                <a:latin typeface="Courier New"/>
                <a:cs typeface="Courier New"/>
              </a:rPr>
              <a:t>int </a:t>
            </a:r>
            <a:r>
              <a:rPr sz="1050" spc="-15" dirty="0">
                <a:latin typeface="Times New Roman"/>
                <a:cs typeface="Times New Roman"/>
              </a:rPr>
              <a:t>so </a:t>
            </a:r>
            <a:r>
              <a:rPr sz="1050" spc="-25" dirty="0">
                <a:latin typeface="Times New Roman"/>
                <a:cs typeface="Times New Roman"/>
              </a:rPr>
              <a:t>it 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legally </a:t>
            </a:r>
            <a:r>
              <a:rPr sz="1050" spc="45" dirty="0">
                <a:latin typeface="Times New Roman"/>
                <a:cs typeface="Times New Roman"/>
              </a:rPr>
              <a:t>matched </a:t>
            </a:r>
            <a:r>
              <a:rPr sz="1050" spc="15" dirty="0">
                <a:latin typeface="Times New Roman"/>
                <a:cs typeface="Times New Roman"/>
              </a:rPr>
              <a:t>(paired) </a:t>
            </a:r>
            <a:r>
              <a:rPr sz="1050" spc="10" dirty="0">
                <a:latin typeface="Times New Roman"/>
                <a:cs typeface="Times New Roman"/>
              </a:rPr>
              <a:t>with  </a:t>
            </a:r>
            <a:r>
              <a:rPr sz="900" spc="-30" dirty="0">
                <a:latin typeface="Courier New"/>
                <a:cs typeface="Courier New"/>
              </a:rPr>
              <a:t>time </a:t>
            </a:r>
            <a:r>
              <a:rPr sz="1050" spc="-35" dirty="0">
                <a:latin typeface="Times New Roman"/>
                <a:cs typeface="Times New Roman"/>
              </a:rPr>
              <a:t>which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defined </a:t>
            </a:r>
            <a:r>
              <a:rPr sz="1050" spc="-40" dirty="0">
                <a:latin typeface="Times New Roman"/>
                <a:cs typeface="Times New Roman"/>
              </a:rPr>
              <a:t>as </a:t>
            </a:r>
            <a:r>
              <a:rPr sz="900" spc="-25" dirty="0">
                <a:latin typeface="Courier New"/>
                <a:cs typeface="Courier New"/>
              </a:rPr>
              <a:t>int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function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heading.</a:t>
            </a:r>
            <a:endParaRPr sz="1050" dirty="0">
              <a:latin typeface="Times New Roman"/>
              <a:cs typeface="Times New Roman"/>
            </a:endParaRPr>
          </a:p>
          <a:p>
            <a:pPr marL="193675" marR="12065" indent="-180975">
              <a:lnSpc>
                <a:spcPct val="103099"/>
              </a:lnSpc>
              <a:spcBef>
                <a:spcPts val="300"/>
              </a:spcBef>
              <a:buAutoNum type="arabicPeriod"/>
              <a:tabLst>
                <a:tab pos="193040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15" dirty="0">
                <a:latin typeface="Times New Roman"/>
                <a:cs typeface="Times New Roman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payRate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900" spc="-25" dirty="0">
                <a:latin typeface="Courier New"/>
                <a:cs typeface="Courier New"/>
              </a:rPr>
              <a:t>hours</a:t>
            </a:r>
            <a:r>
              <a:rPr sz="1050" spc="-25" dirty="0">
                <a:latin typeface="Times New Roman"/>
                <a:cs typeface="Times New Roman"/>
              </a:rPr>
              <a:t>)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15" dirty="0">
                <a:latin typeface="Times New Roman"/>
                <a:cs typeface="Times New Roman"/>
              </a:rPr>
              <a:t>values to </a:t>
            </a:r>
            <a:r>
              <a:rPr sz="1050" spc="10" dirty="0">
                <a:latin typeface="Times New Roman"/>
                <a:cs typeface="Times New Roman"/>
              </a:rPr>
              <a:t>their  </a:t>
            </a:r>
            <a:r>
              <a:rPr sz="1050" spc="30" dirty="0">
                <a:latin typeface="Times New Roman"/>
                <a:cs typeface="Times New Roman"/>
              </a:rPr>
              <a:t>corresponding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20" dirty="0">
                <a:latin typeface="Times New Roman"/>
                <a:cs typeface="Times New Roman"/>
              </a:rPr>
              <a:t>parameters. Whatever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10" dirty="0">
                <a:latin typeface="Times New Roman"/>
                <a:cs typeface="Times New Roman"/>
              </a:rPr>
              <a:t>into </a:t>
            </a:r>
            <a:r>
              <a:rPr sz="900" spc="-15" dirty="0">
                <a:latin typeface="Courier New"/>
                <a:cs typeface="Courier New"/>
              </a:rPr>
              <a:t>payRate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900" spc="-20" dirty="0">
                <a:latin typeface="Courier New"/>
                <a:cs typeface="Courier New"/>
              </a:rPr>
              <a:t>rate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calPaycheck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5" dirty="0">
                <a:latin typeface="Times New Roman"/>
                <a:cs typeface="Times New Roman"/>
              </a:rPr>
              <a:t>This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b="1" spc="10" dirty="0">
                <a:latin typeface="Times New Roman"/>
                <a:cs typeface="Times New Roman"/>
              </a:rPr>
              <a:t>pass </a:t>
            </a:r>
            <a:r>
              <a:rPr sz="1050" b="1" spc="-20" dirty="0">
                <a:latin typeface="Times New Roman"/>
                <a:cs typeface="Times New Roman"/>
              </a:rPr>
              <a:t>by </a:t>
            </a:r>
            <a:r>
              <a:rPr sz="1050" b="1" spc="30" dirty="0">
                <a:latin typeface="Times New Roman"/>
                <a:cs typeface="Times New Roman"/>
              </a:rPr>
              <a:t>value</a:t>
            </a:r>
            <a:r>
              <a:rPr sz="1050" spc="30" dirty="0">
                <a:latin typeface="Times New Roman"/>
                <a:cs typeface="Times New Roman"/>
              </a:rPr>
              <a:t>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900" spc="-15" dirty="0">
                <a:latin typeface="Courier New"/>
                <a:cs typeface="Courier New"/>
              </a:rPr>
              <a:t>payRate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25" dirty="0">
                <a:latin typeface="Courier New"/>
                <a:cs typeface="Courier New"/>
              </a:rPr>
              <a:t>rate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10" dirty="0">
                <a:latin typeface="Times New Roman"/>
                <a:cs typeface="Times New Roman"/>
              </a:rPr>
              <a:t>two </a:t>
            </a:r>
            <a:r>
              <a:rPr sz="1050" spc="5" dirty="0">
                <a:latin typeface="Times New Roman"/>
                <a:cs typeface="Times New Roman"/>
              </a:rPr>
              <a:t>distinct  </a:t>
            </a:r>
            <a:r>
              <a:rPr sz="1050" spc="-20" dirty="0">
                <a:latin typeface="Times New Roman"/>
                <a:cs typeface="Times New Roman"/>
              </a:rPr>
              <a:t>memory </a:t>
            </a:r>
            <a:r>
              <a:rPr sz="1050" spc="10" dirty="0">
                <a:latin typeface="Times New Roman"/>
                <a:cs typeface="Times New Roman"/>
              </a:rPr>
              <a:t>locations. </a:t>
            </a:r>
            <a:r>
              <a:rPr sz="1050" spc="20" dirty="0">
                <a:latin typeface="Times New Roman"/>
                <a:cs typeface="Times New Roman"/>
              </a:rPr>
              <a:t>Whatever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0" dirty="0">
                <a:latin typeface="Courier New"/>
                <a:cs typeface="Courier New"/>
              </a:rPr>
              <a:t>payRate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dirty="0">
                <a:latin typeface="Times New Roman"/>
                <a:cs typeface="Times New Roman"/>
              </a:rPr>
              <a:t>will 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placed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40" dirty="0">
                <a:latin typeface="Courier New"/>
                <a:cs typeface="Courier New"/>
              </a:rPr>
              <a:t>rate</a:t>
            </a:r>
            <a:r>
              <a:rPr sz="1050" spc="-40" dirty="0">
                <a:latin typeface="Times New Roman"/>
                <a:cs typeface="Times New Roman"/>
              </a:rPr>
              <a:t>’s </a:t>
            </a:r>
            <a:r>
              <a:rPr sz="1050" spc="-20" dirty="0">
                <a:latin typeface="Times New Roman"/>
                <a:cs typeface="Times New Roman"/>
              </a:rPr>
              <a:t>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its </a:t>
            </a:r>
            <a:r>
              <a:rPr sz="1050" spc="-35" dirty="0">
                <a:latin typeface="Times New Roman"/>
                <a:cs typeface="Times New Roman"/>
              </a:rPr>
              <a:t>initial </a:t>
            </a:r>
            <a:r>
              <a:rPr sz="1050" spc="15" dirty="0">
                <a:latin typeface="Times New Roman"/>
                <a:cs typeface="Times New Roman"/>
              </a:rPr>
              <a:t>value. It </a:t>
            </a:r>
            <a:r>
              <a:rPr sz="1050" spc="-10" dirty="0">
                <a:latin typeface="Times New Roman"/>
                <a:cs typeface="Times New Roman"/>
              </a:rPr>
              <a:t>should be </a:t>
            </a:r>
            <a:r>
              <a:rPr sz="1050" spc="40" dirty="0">
                <a:latin typeface="Times New Roman"/>
                <a:cs typeface="Times New Roman"/>
              </a:rPr>
              <a:t>noted 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900" spc="-20" dirty="0">
                <a:latin typeface="Courier New"/>
                <a:cs typeface="Courier New"/>
              </a:rPr>
              <a:t>calPaycheck </a:t>
            </a:r>
            <a:r>
              <a:rPr sz="1050" spc="-35" dirty="0">
                <a:latin typeface="Times New Roman"/>
                <a:cs typeface="Times New Roman"/>
              </a:rPr>
              <a:t>were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alter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5" dirty="0">
                <a:latin typeface="Courier New"/>
                <a:cs typeface="Courier New"/>
              </a:rPr>
              <a:t>rate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35" dirty="0">
                <a:latin typeface="Times New Roman"/>
                <a:cs typeface="Times New Roman"/>
              </a:rPr>
              <a:t>would 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affect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payRate </a:t>
            </a:r>
            <a:r>
              <a:rPr sz="1050" spc="-25" dirty="0">
                <a:latin typeface="Times New Roman"/>
                <a:cs typeface="Times New Roman"/>
              </a:rPr>
              <a:t>back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10" dirty="0">
                <a:latin typeface="Times New Roman"/>
                <a:cs typeface="Times New Roman"/>
              </a:rPr>
              <a:t>function.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essence, pass 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45" dirty="0">
                <a:latin typeface="Times New Roman"/>
                <a:cs typeface="Times New Roman"/>
              </a:rPr>
              <a:t>like </a:t>
            </a:r>
            <a:r>
              <a:rPr sz="1050" spc="30" dirty="0">
                <a:latin typeface="Times New Roman"/>
                <a:cs typeface="Times New Roman"/>
              </a:rPr>
              <a:t>making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copy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0" dirty="0">
                <a:latin typeface="Courier New"/>
                <a:cs typeface="Courier New"/>
              </a:rPr>
              <a:t>payRate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15" dirty="0">
                <a:latin typeface="Times New Roman"/>
                <a:cs typeface="Times New Roman"/>
              </a:rPr>
              <a:t>placing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900" spc="-25" dirty="0">
                <a:latin typeface="Courier New"/>
                <a:cs typeface="Courier New"/>
              </a:rPr>
              <a:t>rate</a:t>
            </a:r>
            <a:r>
              <a:rPr sz="1050" spc="-25" dirty="0">
                <a:latin typeface="Times New Roman"/>
                <a:cs typeface="Times New Roman"/>
              </a:rPr>
              <a:t>. </a:t>
            </a:r>
            <a:r>
              <a:rPr sz="1050" spc="20" dirty="0">
                <a:latin typeface="Times New Roman"/>
                <a:cs typeface="Times New Roman"/>
              </a:rPr>
              <a:t>Whatever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done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copy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0" dirty="0">
                <a:latin typeface="Courier New"/>
                <a:cs typeface="Courier New"/>
              </a:rPr>
              <a:t>rate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1050" spc="-15" dirty="0">
                <a:latin typeface="Times New Roman"/>
                <a:cs typeface="Times New Roman"/>
              </a:rPr>
              <a:t>effect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900" spc="-20" dirty="0">
                <a:latin typeface="Courier New"/>
                <a:cs typeface="Courier New"/>
              </a:rPr>
              <a:t>payRate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45" dirty="0">
                <a:latin typeface="Times New Roman"/>
                <a:cs typeface="Times New Roman"/>
              </a:rPr>
              <a:t>Recall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same name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5" dirty="0">
                <a:latin typeface="Times New Roman"/>
                <a:cs typeface="Times New Roman"/>
              </a:rPr>
              <a:t>its  </a:t>
            </a:r>
            <a:r>
              <a:rPr sz="1050" spc="30" dirty="0">
                <a:latin typeface="Times New Roman"/>
                <a:cs typeface="Times New Roman"/>
              </a:rPr>
              <a:t>corresponding </a:t>
            </a:r>
            <a:r>
              <a:rPr sz="1050" spc="-25" dirty="0">
                <a:latin typeface="Times New Roman"/>
                <a:cs typeface="Times New Roman"/>
              </a:rPr>
              <a:t>actual </a:t>
            </a:r>
            <a:r>
              <a:rPr sz="1050" spc="20" dirty="0">
                <a:latin typeface="Times New Roman"/>
                <a:cs typeface="Times New Roman"/>
              </a:rPr>
              <a:t>parameter; however, </a:t>
            </a:r>
            <a:r>
              <a:rPr sz="1050" spc="-25" dirty="0">
                <a:latin typeface="Times New Roman"/>
                <a:cs typeface="Times New Roman"/>
              </a:rPr>
              <a:t>they </a:t>
            </a:r>
            <a:r>
              <a:rPr sz="1050" spc="-30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still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10" dirty="0">
                <a:latin typeface="Times New Roman"/>
                <a:cs typeface="Times New Roman"/>
              </a:rPr>
              <a:t>different  </a:t>
            </a:r>
            <a:r>
              <a:rPr sz="1050" spc="20" dirty="0">
                <a:latin typeface="Times New Roman"/>
                <a:cs typeface="Times New Roman"/>
              </a:rPr>
              <a:t>locations </a:t>
            </a:r>
            <a:r>
              <a:rPr sz="1050" spc="-25" dirty="0">
                <a:latin typeface="Times New Roman"/>
                <a:cs typeface="Times New Roman"/>
              </a:rPr>
              <a:t>in</a:t>
            </a:r>
            <a:r>
              <a:rPr sz="1050" spc="21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memory.</a:t>
            </a:r>
            <a:endParaRPr sz="1050" dirty="0">
              <a:latin typeface="Times New Roman"/>
              <a:cs typeface="Times New Roman"/>
            </a:endParaRPr>
          </a:p>
          <a:p>
            <a:pPr marL="193675" marR="8255" indent="228600">
              <a:lnSpc>
                <a:spcPct val="103299"/>
              </a:lnSpc>
              <a:spcBef>
                <a:spcPts val="5"/>
              </a:spcBef>
            </a:pPr>
            <a:r>
              <a:rPr sz="1050" dirty="0">
                <a:latin typeface="Times New Roman"/>
                <a:cs typeface="Times New Roman"/>
              </a:rPr>
              <a:t>How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computer </a:t>
            </a:r>
            <a:r>
              <a:rPr sz="1050" spc="-25" dirty="0">
                <a:latin typeface="Times New Roman"/>
                <a:cs typeface="Times New Roman"/>
              </a:rPr>
              <a:t>know which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go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-15" dirty="0">
                <a:latin typeface="Times New Roman"/>
                <a:cs typeface="Times New Roman"/>
              </a:rPr>
              <a:t>there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35" dirty="0">
                <a:latin typeface="Times New Roman"/>
                <a:cs typeface="Times New Roman"/>
              </a:rPr>
              <a:t>two  </a:t>
            </a:r>
            <a:r>
              <a:rPr sz="1050" spc="15" dirty="0">
                <a:latin typeface="Times New Roman"/>
                <a:cs typeface="Times New Roman"/>
              </a:rPr>
              <a:t>variables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35" dirty="0">
                <a:latin typeface="Times New Roman"/>
                <a:cs typeface="Times New Roman"/>
              </a:rPr>
              <a:t>name?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answer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found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50" dirty="0">
                <a:latin typeface="Times New Roman"/>
                <a:cs typeface="Times New Roman"/>
              </a:rPr>
              <a:t>concept </a:t>
            </a:r>
            <a:r>
              <a:rPr sz="1050" spc="15" dirty="0">
                <a:latin typeface="Times New Roman"/>
                <a:cs typeface="Times New Roman"/>
              </a:rPr>
              <a:t>called  </a:t>
            </a:r>
            <a:r>
              <a:rPr sz="1050" b="1" spc="60" dirty="0">
                <a:latin typeface="Times New Roman"/>
                <a:cs typeface="Times New Roman"/>
              </a:rPr>
              <a:t>scope</a:t>
            </a:r>
            <a:r>
              <a:rPr sz="1050" spc="60" dirty="0">
                <a:latin typeface="Times New Roman"/>
                <a:cs typeface="Times New Roman"/>
              </a:rPr>
              <a:t>. </a:t>
            </a:r>
            <a:r>
              <a:rPr sz="1050" spc="-25" dirty="0">
                <a:latin typeface="Times New Roman"/>
                <a:cs typeface="Times New Roman"/>
              </a:rPr>
              <a:t>Scope </a:t>
            </a:r>
            <a:r>
              <a:rPr sz="1050" spc="-20" dirty="0">
                <a:latin typeface="Times New Roman"/>
                <a:cs typeface="Times New Roman"/>
              </a:rPr>
              <a:t>refers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35" dirty="0">
                <a:latin typeface="Times New Roman"/>
                <a:cs typeface="Times New Roman"/>
              </a:rPr>
              <a:t>where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20" dirty="0">
                <a:latin typeface="Times New Roman"/>
                <a:cs typeface="Times New Roman"/>
              </a:rPr>
              <a:t>indentifier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10" dirty="0">
                <a:latin typeface="Times New Roman"/>
                <a:cs typeface="Times New Roman"/>
              </a:rPr>
              <a:t>accessible.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10" dirty="0">
                <a:latin typeface="Times New Roman"/>
                <a:cs typeface="Times New Roman"/>
              </a:rPr>
              <a:t>variables </a:t>
            </a:r>
            <a:r>
              <a:rPr sz="1050" spc="30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40" dirty="0">
                <a:latin typeface="Times New Roman"/>
                <a:cs typeface="Times New Roman"/>
              </a:rPr>
              <a:t>become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inactive</a:t>
            </a:r>
            <a:endParaRPr sz="1050" dirty="0">
              <a:latin typeface="Times New Roman"/>
              <a:cs typeface="Times New Roman"/>
            </a:endParaRPr>
          </a:p>
          <a:p>
            <a:pPr marL="193675" marR="202565">
              <a:lnSpc>
                <a:spcPct val="102899"/>
              </a:lnSpc>
            </a:pP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another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reactivated </a:t>
            </a:r>
            <a:r>
              <a:rPr sz="1050" spc="-15" dirty="0">
                <a:latin typeface="Times New Roman"/>
                <a:cs typeface="Times New Roman"/>
              </a:rPr>
              <a:t>when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control  </a:t>
            </a:r>
            <a:r>
              <a:rPr sz="1050" spc="-5" dirty="0">
                <a:latin typeface="Times New Roman"/>
                <a:cs typeface="Times New Roman"/>
              </a:rPr>
              <a:t>returns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900" spc="-25" dirty="0">
                <a:latin typeface="Courier New"/>
                <a:cs typeface="Courier New"/>
              </a:rPr>
              <a:t>main</a:t>
            </a:r>
            <a:r>
              <a:rPr sz="1050" spc="-25" dirty="0">
                <a:latin typeface="Times New Roman"/>
                <a:cs typeface="Times New Roman"/>
              </a:rPr>
              <a:t>. </a:t>
            </a:r>
            <a:r>
              <a:rPr sz="1050" spc="-7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15" dirty="0">
                <a:latin typeface="Times New Roman"/>
                <a:cs typeface="Times New Roman"/>
              </a:rPr>
              <a:t>token,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20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15" dirty="0">
                <a:latin typeface="Times New Roman"/>
                <a:cs typeface="Times New Roman"/>
              </a:rPr>
              <a:t>variables 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25" dirty="0">
                <a:latin typeface="Times New Roman"/>
                <a:cs typeface="Times New Roman"/>
              </a:rPr>
              <a:t>inside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30" dirty="0">
                <a:latin typeface="Times New Roman"/>
                <a:cs typeface="Times New Roman"/>
              </a:rPr>
              <a:t>are active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-20" dirty="0">
                <a:latin typeface="Times New Roman"/>
                <a:cs typeface="Times New Roman"/>
              </a:rPr>
              <a:t>during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time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is</a:t>
            </a:r>
            <a:endParaRPr sz="1050" dirty="0">
              <a:latin typeface="Times New Roman"/>
              <a:cs typeface="Times New Roman"/>
            </a:endParaRPr>
          </a:p>
          <a:p>
            <a:pPr marL="193675" marR="12700">
              <a:lnSpc>
                <a:spcPct val="102899"/>
              </a:lnSpc>
              <a:spcBef>
                <a:spcPts val="10"/>
              </a:spcBef>
            </a:pPr>
            <a:r>
              <a:rPr sz="1050" spc="25" dirty="0">
                <a:latin typeface="Times New Roman"/>
                <a:cs typeface="Times New Roman"/>
              </a:rPr>
              <a:t>executing.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25" dirty="0">
                <a:latin typeface="Times New Roman"/>
                <a:cs typeface="Times New Roman"/>
              </a:rPr>
              <a:t>means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30" dirty="0">
                <a:latin typeface="Times New Roman"/>
                <a:cs typeface="Times New Roman"/>
              </a:rPr>
              <a:t>correspond</a:t>
            </a:r>
            <a:r>
              <a:rPr sz="1050" spc="-30" dirty="0">
                <a:latin typeface="Times New Roman"/>
                <a:cs typeface="Times New Roman"/>
              </a:rPr>
              <a:t>ing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15" dirty="0">
                <a:latin typeface="Times New Roman"/>
                <a:cs typeface="Times New Roman"/>
              </a:rPr>
              <a:t>never </a:t>
            </a:r>
            <a:r>
              <a:rPr sz="1050" spc="-30" dirty="0">
                <a:latin typeface="Times New Roman"/>
                <a:cs typeface="Times New Roman"/>
              </a:rPr>
              <a:t>active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5" dirty="0">
                <a:latin typeface="Times New Roman"/>
                <a:cs typeface="Times New Roman"/>
              </a:rPr>
              <a:t>time. </a:t>
            </a:r>
            <a:r>
              <a:rPr sz="1050" spc="-5" dirty="0">
                <a:latin typeface="Times New Roman"/>
                <a:cs typeface="Times New Roman"/>
              </a:rPr>
              <a:t>Thus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0" dirty="0">
                <a:latin typeface="Times New Roman"/>
                <a:cs typeface="Times New Roman"/>
              </a:rPr>
              <a:t>no  </a:t>
            </a:r>
            <a:r>
              <a:rPr sz="1050" spc="30" dirty="0">
                <a:latin typeface="Times New Roman"/>
                <a:cs typeface="Times New Roman"/>
              </a:rPr>
              <a:t>confusion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which 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access </a:t>
            </a:r>
            <a:r>
              <a:rPr sz="1050" spc="-25" dirty="0">
                <a:latin typeface="Times New Roman"/>
                <a:cs typeface="Times New Roman"/>
              </a:rPr>
              <a:t>even </a:t>
            </a:r>
            <a:r>
              <a:rPr sz="1050" spc="-35" dirty="0">
                <a:latin typeface="Times New Roman"/>
                <a:cs typeface="Times New Roman"/>
              </a:rPr>
              <a:t>if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corresponding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8783955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1704" y="1093977"/>
            <a:ext cx="14712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10" dirty="0">
                <a:latin typeface="Times New Roman"/>
                <a:cs typeface="Times New Roman"/>
              </a:rPr>
              <a:t>Reading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81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335" y="1430781"/>
            <a:ext cx="4502150" cy="5937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5080">
              <a:lnSpc>
                <a:spcPct val="102899"/>
              </a:lnSpc>
              <a:spcBef>
                <a:spcPts val="70"/>
              </a:spcBef>
            </a:pP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5" dirty="0">
                <a:latin typeface="Times New Roman"/>
                <a:cs typeface="Times New Roman"/>
              </a:rPr>
              <a:t>name. </a:t>
            </a:r>
            <a:r>
              <a:rPr sz="1050" spc="-20" dirty="0">
                <a:latin typeface="Times New Roman"/>
                <a:cs typeface="Times New Roman"/>
              </a:rPr>
              <a:t>More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20" dirty="0">
                <a:latin typeface="Times New Roman"/>
                <a:cs typeface="Times New Roman"/>
              </a:rPr>
              <a:t>scope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40" dirty="0">
                <a:latin typeface="Times New Roman"/>
                <a:cs typeface="Times New Roman"/>
              </a:rPr>
              <a:t>presented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next </a:t>
            </a:r>
            <a:r>
              <a:rPr sz="1050" spc="-20" dirty="0">
                <a:latin typeface="Times New Roman"/>
                <a:cs typeface="Times New Roman"/>
              </a:rPr>
              <a:t>lesson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set.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0" dirty="0">
                <a:latin typeface="Times New Roman"/>
                <a:cs typeface="Times New Roman"/>
              </a:rPr>
              <a:t>important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compare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heading.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354" y="2052731"/>
            <a:ext cx="2053589" cy="3714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50" b="1" spc="35" dirty="0">
                <a:latin typeface="Times New Roman"/>
                <a:cs typeface="Times New Roman"/>
              </a:rPr>
              <a:t>Prototype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b="1" spc="5" dirty="0">
                <a:latin typeface="Courier New"/>
                <a:cs typeface="Courier New"/>
              </a:rPr>
              <a:t>void calPaycheck(float,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3296" y="2052731"/>
            <a:ext cx="2705100" cy="3714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050" b="1" spc="55" dirty="0">
                <a:latin typeface="Times New Roman"/>
                <a:cs typeface="Times New Roman"/>
              </a:rPr>
              <a:t>Function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heading</a:t>
            </a:r>
            <a:endParaRPr sz="10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175"/>
              </a:spcBef>
            </a:pPr>
            <a:r>
              <a:rPr sz="900" b="1" spc="5" dirty="0">
                <a:latin typeface="Courier New"/>
                <a:cs typeface="Courier New"/>
              </a:rPr>
              <a:t>void calPaycheck(float rate, </a:t>
            </a:r>
            <a:r>
              <a:rPr sz="900" b="1" dirty="0">
                <a:latin typeface="Courier New"/>
                <a:cs typeface="Courier New"/>
              </a:rPr>
              <a:t>int</a:t>
            </a:r>
            <a:r>
              <a:rPr sz="900" b="1" spc="6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2443633"/>
            <a:ext cx="6237605" cy="7518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0230" indent="-17970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840864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-20" dirty="0">
                <a:latin typeface="Times New Roman"/>
                <a:cs typeface="Times New Roman"/>
              </a:rPr>
              <a:t>has 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25" dirty="0">
                <a:latin typeface="Times New Roman"/>
                <a:cs typeface="Times New Roman"/>
              </a:rPr>
              <a:t>semicolon </a:t>
            </a:r>
            <a:r>
              <a:rPr sz="1050" spc="-15" dirty="0">
                <a:latin typeface="Times New Roman"/>
                <a:cs typeface="Times New Roman"/>
              </a:rPr>
              <a:t>at</a:t>
            </a:r>
            <a:r>
              <a:rPr sz="1050" spc="229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  </a:t>
            </a:r>
            <a:r>
              <a:rPr sz="1050" spc="-10" dirty="0">
                <a:latin typeface="Times New Roman"/>
                <a:cs typeface="Times New Roman"/>
              </a:rPr>
              <a:t>end  </a:t>
            </a:r>
            <a:r>
              <a:rPr sz="1050" spc="-15" dirty="0">
                <a:latin typeface="Times New Roman"/>
                <a:cs typeface="Times New Roman"/>
              </a:rPr>
              <a:t>and  </a:t>
            </a:r>
            <a:r>
              <a:rPr sz="1050" spc="-5" dirty="0">
                <a:latin typeface="Times New Roman"/>
                <a:cs typeface="Times New Roman"/>
              </a:rPr>
              <a:t>the 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spc="-10" dirty="0">
                <a:latin typeface="Times New Roman"/>
                <a:cs typeface="Times New Roman"/>
              </a:rPr>
              <a:t>does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not.</a:t>
            </a:r>
            <a:endParaRPr sz="1050" dirty="0">
              <a:latin typeface="Times New Roman"/>
              <a:cs typeface="Times New Roman"/>
            </a:endParaRPr>
          </a:p>
          <a:p>
            <a:pPr marL="1841500" marR="57150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40864" algn="l"/>
              </a:tabLst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prototype </a:t>
            </a:r>
            <a:r>
              <a:rPr sz="1050" spc="-35" dirty="0">
                <a:latin typeface="Times New Roman"/>
                <a:cs typeface="Times New Roman"/>
              </a:rPr>
              <a:t>lists </a:t>
            </a:r>
            <a:r>
              <a:rPr sz="1050" spc="-40" dirty="0">
                <a:latin typeface="Times New Roman"/>
                <a:cs typeface="Times New Roman"/>
              </a:rPr>
              <a:t>only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not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35" dirty="0">
                <a:latin typeface="Times New Roman"/>
                <a:cs typeface="Times New Roman"/>
              </a:rPr>
              <a:t>name.  </a:t>
            </a:r>
            <a:r>
              <a:rPr sz="1050" spc="15" dirty="0">
                <a:latin typeface="Times New Roman"/>
                <a:cs typeface="Times New Roman"/>
              </a:rPr>
              <a:t>However,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prototype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spc="5" dirty="0">
                <a:latin typeface="Times New Roman"/>
                <a:cs typeface="Times New Roman"/>
              </a:rPr>
              <a:t>both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thus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5" dirty="0">
                <a:latin typeface="Times New Roman"/>
                <a:cs typeface="Times New Roman"/>
              </a:rPr>
              <a:t>exactly </a:t>
            </a:r>
            <a:r>
              <a:rPr sz="1050" spc="-50" dirty="0">
                <a:latin typeface="Times New Roman"/>
                <a:cs typeface="Times New Roman"/>
              </a:rPr>
              <a:t>like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heading  </a:t>
            </a:r>
            <a:r>
              <a:rPr sz="1050" spc="35" dirty="0">
                <a:latin typeface="Times New Roman"/>
                <a:cs typeface="Times New Roman"/>
              </a:rPr>
              <a:t>except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semicolon. </a:t>
            </a:r>
            <a:r>
              <a:rPr sz="1050" spc="-35" dirty="0">
                <a:latin typeface="Times New Roman"/>
                <a:cs typeface="Times New Roman"/>
              </a:rPr>
              <a:t>Some </a:t>
            </a:r>
            <a:r>
              <a:rPr sz="1050" spc="-15" dirty="0">
                <a:latin typeface="Times New Roman"/>
                <a:cs typeface="Times New Roman"/>
              </a:rPr>
              <a:t>instructors </a:t>
            </a:r>
            <a:r>
              <a:rPr sz="1050" spc="-35" dirty="0">
                <a:latin typeface="Times New Roman"/>
                <a:cs typeface="Times New Roman"/>
              </a:rPr>
              <a:t>tell </a:t>
            </a:r>
            <a:r>
              <a:rPr sz="1050" spc="-15" dirty="0">
                <a:latin typeface="Times New Roman"/>
                <a:cs typeface="Times New Roman"/>
              </a:rPr>
              <a:t>students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copy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proto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-20" dirty="0">
                <a:latin typeface="Times New Roman"/>
                <a:cs typeface="Times New Roman"/>
              </a:rPr>
              <a:t>without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semicolon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paste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form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heading.</a:t>
            </a:r>
            <a:endParaRPr sz="1050" dirty="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645"/>
              </a:spcBef>
            </a:pPr>
            <a:r>
              <a:rPr sz="1050" spc="-20" dirty="0">
                <a:latin typeface="Times New Roman"/>
                <a:cs typeface="Times New Roman"/>
              </a:rPr>
              <a:t>Let us </a:t>
            </a:r>
            <a:r>
              <a:rPr sz="1050" spc="-15" dirty="0">
                <a:latin typeface="Times New Roman"/>
                <a:cs typeface="Times New Roman"/>
              </a:rPr>
              <a:t>look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10" dirty="0">
                <a:latin typeface="Times New Roman"/>
                <a:cs typeface="Times New Roman"/>
              </a:rPr>
              <a:t>three </a:t>
            </a:r>
            <a:r>
              <a:rPr sz="1050" spc="20" dirty="0">
                <a:latin typeface="Times New Roman"/>
                <a:cs typeface="Times New Roman"/>
              </a:rPr>
              <a:t>parts—prototype,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heading:</a:t>
            </a:r>
            <a:endParaRPr sz="1050" dirty="0">
              <a:latin typeface="Times New Roman"/>
              <a:cs typeface="Times New Roman"/>
            </a:endParaRPr>
          </a:p>
          <a:p>
            <a:pPr marL="1841500" marR="473709" indent="-180975">
              <a:lnSpc>
                <a:spcPct val="102899"/>
              </a:lnSpc>
              <a:spcBef>
                <a:spcPts val="605"/>
              </a:spcBef>
              <a:buAutoNum type="arabicPeriod"/>
              <a:tabLst>
                <a:tab pos="1840864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heading </a:t>
            </a:r>
            <a:r>
              <a:rPr sz="1050" spc="-40" dirty="0">
                <a:latin typeface="Times New Roman"/>
                <a:cs typeface="Times New Roman"/>
              </a:rPr>
              <a:t>MUST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10" dirty="0">
                <a:latin typeface="Times New Roman"/>
                <a:cs typeface="Times New Roman"/>
              </a:rPr>
              <a:t>both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25" dirty="0">
                <a:latin typeface="Times New Roman"/>
                <a:cs typeface="Times New Roman"/>
              </a:rPr>
              <a:t>its </a:t>
            </a:r>
            <a:r>
              <a:rPr sz="1050" b="1" spc="50" dirty="0">
                <a:latin typeface="Times New Roman"/>
                <a:cs typeface="Times New Roman"/>
              </a:rPr>
              <a:t>formal  </a:t>
            </a:r>
            <a:r>
              <a:rPr sz="1050" b="1" spc="40" dirty="0">
                <a:latin typeface="Times New Roman"/>
                <a:cs typeface="Times New Roman"/>
              </a:rPr>
              <a:t>parameters</a:t>
            </a:r>
            <a:r>
              <a:rPr sz="1050" spc="40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840864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1050" spc="-5" dirty="0">
                <a:latin typeface="Times New Roman"/>
                <a:cs typeface="Times New Roman"/>
              </a:rPr>
              <a:t>for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its</a:t>
            </a:r>
            <a:endParaRPr sz="1050" dirty="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35"/>
              </a:spcBef>
            </a:pPr>
            <a:r>
              <a:rPr sz="1050" b="1" spc="45" dirty="0">
                <a:latin typeface="Times New Roman"/>
                <a:cs typeface="Times New Roman"/>
              </a:rPr>
              <a:t>formal </a:t>
            </a:r>
            <a:r>
              <a:rPr sz="1050" b="1" spc="40" dirty="0">
                <a:latin typeface="Times New Roman"/>
                <a:cs typeface="Times New Roman"/>
              </a:rPr>
              <a:t>parameters</a:t>
            </a:r>
            <a:r>
              <a:rPr sz="1050" spc="40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0"/>
              </a:spcBef>
              <a:buAutoNum type="arabicPeriod" startAt="3"/>
              <a:tabLst>
                <a:tab pos="1840864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40" dirty="0">
                <a:latin typeface="Times New Roman"/>
                <a:cs typeface="Times New Roman"/>
              </a:rPr>
              <a:t>MUST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-40" dirty="0">
                <a:latin typeface="Times New Roman"/>
                <a:cs typeface="Times New Roman"/>
              </a:rPr>
              <a:t>MUST </a:t>
            </a:r>
            <a:r>
              <a:rPr sz="1050" spc="35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5" dirty="0">
                <a:latin typeface="Times New Roman"/>
                <a:cs typeface="Times New Roman"/>
              </a:rPr>
              <a:t>for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its</a:t>
            </a:r>
            <a:endParaRPr sz="1050" dirty="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35"/>
              </a:spcBef>
            </a:pPr>
            <a:r>
              <a:rPr sz="1050" b="1" spc="-15" dirty="0">
                <a:latin typeface="Times New Roman"/>
                <a:cs typeface="Times New Roman"/>
              </a:rPr>
              <a:t>actual</a:t>
            </a:r>
            <a:r>
              <a:rPr sz="1050" b="1" spc="25" dirty="0">
                <a:latin typeface="Times New Roman"/>
                <a:cs typeface="Times New Roman"/>
              </a:rPr>
              <a:t> </a:t>
            </a:r>
            <a:r>
              <a:rPr sz="1050" b="1" spc="40" dirty="0">
                <a:latin typeface="Times New Roman"/>
                <a:cs typeface="Times New Roman"/>
              </a:rPr>
              <a:t>parameters</a:t>
            </a:r>
            <a:r>
              <a:rPr sz="1050" spc="40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spc="-140" dirty="0">
                <a:latin typeface="Arial"/>
                <a:cs typeface="Arial"/>
              </a:rPr>
              <a:t>Pass </a:t>
            </a:r>
            <a:r>
              <a:rPr sz="1200" spc="-155" dirty="0">
                <a:latin typeface="Arial"/>
                <a:cs typeface="Arial"/>
              </a:rPr>
              <a:t>by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Reference</a:t>
            </a:r>
            <a:endParaRPr sz="1200" dirty="0">
              <a:latin typeface="Arial"/>
              <a:cs typeface="Arial"/>
            </a:endParaRPr>
          </a:p>
          <a:p>
            <a:pPr marL="1612900" marR="5080">
              <a:lnSpc>
                <a:spcPct val="103099"/>
              </a:lnSpc>
              <a:spcBef>
                <a:spcPts val="580"/>
              </a:spcBef>
            </a:pPr>
            <a:r>
              <a:rPr sz="1050" spc="30" dirty="0">
                <a:latin typeface="Times New Roman"/>
                <a:cs typeface="Times New Roman"/>
              </a:rPr>
              <a:t>Suppose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calPaycheck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40" dirty="0">
                <a:latin typeface="Times New Roman"/>
                <a:cs typeface="Times New Roman"/>
              </a:rPr>
              <a:t>compute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gross </a:t>
            </a:r>
            <a:r>
              <a:rPr sz="1050" spc="-45" dirty="0">
                <a:latin typeface="Times New Roman"/>
                <a:cs typeface="Times New Roman"/>
              </a:rPr>
              <a:t>pay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back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10" dirty="0">
                <a:latin typeface="Times New Roman"/>
                <a:cs typeface="Times New Roman"/>
              </a:rPr>
              <a:t>rather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20" dirty="0">
                <a:latin typeface="Times New Roman"/>
                <a:cs typeface="Times New Roman"/>
              </a:rPr>
              <a:t>printing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100" dirty="0">
                <a:latin typeface="Times New Roman"/>
                <a:cs typeface="Times New Roman"/>
              </a:rPr>
              <a:t>We </a:t>
            </a:r>
            <a:r>
              <a:rPr sz="1050" spc="45" dirty="0">
                <a:latin typeface="Times New Roman"/>
                <a:cs typeface="Times New Roman"/>
              </a:rPr>
              <a:t>need  </a:t>
            </a:r>
            <a:r>
              <a:rPr sz="1050" spc="-5" dirty="0">
                <a:latin typeface="Times New Roman"/>
                <a:cs typeface="Times New Roman"/>
              </a:rPr>
              <a:t>another </a:t>
            </a:r>
            <a:r>
              <a:rPr sz="1050" spc="20" dirty="0">
                <a:latin typeface="Times New Roman"/>
                <a:cs typeface="Times New Roman"/>
              </a:rPr>
              <a:t>parameter,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get </a:t>
            </a:r>
            <a:r>
              <a:rPr sz="1050" spc="20" dirty="0">
                <a:latin typeface="Times New Roman"/>
                <a:cs typeface="Times New Roman"/>
              </a:rPr>
              <a:t>information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45" dirty="0">
                <a:latin typeface="Times New Roman"/>
                <a:cs typeface="Times New Roman"/>
              </a:rPr>
              <a:t>give </a:t>
            </a:r>
            <a:r>
              <a:rPr sz="1050" spc="15" dirty="0">
                <a:latin typeface="Times New Roman"/>
                <a:cs typeface="Times New Roman"/>
              </a:rPr>
              <a:t>information  </a:t>
            </a:r>
            <a:r>
              <a:rPr sz="1050" spc="-25" dirty="0">
                <a:latin typeface="Times New Roman"/>
                <a:cs typeface="Times New Roman"/>
              </a:rPr>
              <a:t>back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25" dirty="0">
                <a:latin typeface="Times New Roman"/>
                <a:cs typeface="Times New Roman"/>
              </a:rPr>
              <a:t>parameter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b="1" spc="5" dirty="0">
                <a:latin typeface="Times New Roman"/>
                <a:cs typeface="Times New Roman"/>
              </a:rPr>
              <a:t>passed</a:t>
            </a:r>
            <a:r>
              <a:rPr sz="1050" b="1" spc="270" dirty="0">
                <a:latin typeface="Times New Roman"/>
                <a:cs typeface="Times New Roman"/>
              </a:rPr>
              <a:t> </a:t>
            </a:r>
            <a:r>
              <a:rPr sz="1050" b="1" spc="-20" dirty="0">
                <a:latin typeface="Times New Roman"/>
                <a:cs typeface="Times New Roman"/>
              </a:rPr>
              <a:t>by </a:t>
            </a:r>
            <a:r>
              <a:rPr sz="1050" b="1" spc="-1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since  </a:t>
            </a:r>
            <a:r>
              <a:rPr sz="1050" spc="-40" dirty="0">
                <a:latin typeface="Times New Roman"/>
                <a:cs typeface="Times New Roman"/>
              </a:rPr>
              <a:t>any </a:t>
            </a:r>
            <a:r>
              <a:rPr sz="1050" spc="30" dirty="0">
                <a:latin typeface="Times New Roman"/>
                <a:cs typeface="Times New Roman"/>
              </a:rPr>
              <a:t>change </a:t>
            </a:r>
            <a:r>
              <a:rPr sz="1050" spc="-25" dirty="0">
                <a:latin typeface="Times New Roman"/>
                <a:cs typeface="Times New Roman"/>
              </a:rPr>
              <a:t>made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i="1" spc="15" dirty="0">
                <a:latin typeface="Times New Roman"/>
                <a:cs typeface="Times New Roman"/>
              </a:rPr>
              <a:t>pass </a:t>
            </a:r>
            <a:r>
              <a:rPr sz="1050" i="1" spc="20" dirty="0">
                <a:latin typeface="Times New Roman"/>
                <a:cs typeface="Times New Roman"/>
              </a:rPr>
              <a:t>by </a:t>
            </a:r>
            <a:r>
              <a:rPr sz="1050" i="1" spc="5" dirty="0">
                <a:latin typeface="Times New Roman"/>
                <a:cs typeface="Times New Roman"/>
              </a:rPr>
              <a:t>value </a:t>
            </a:r>
            <a:r>
              <a:rPr sz="1050" i="1" spc="30" dirty="0">
                <a:latin typeface="Times New Roman"/>
                <a:cs typeface="Times New Roman"/>
              </a:rPr>
              <a:t>formal </a:t>
            </a:r>
            <a:r>
              <a:rPr sz="1050" i="1" spc="15" dirty="0">
                <a:latin typeface="Times New Roman"/>
                <a:cs typeface="Times New Roman"/>
              </a:rPr>
              <a:t>parameter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5" dirty="0">
                <a:latin typeface="Times New Roman"/>
                <a:cs typeface="Times New Roman"/>
              </a:rPr>
              <a:t>no </a:t>
            </a:r>
            <a:r>
              <a:rPr sz="1050" dirty="0">
                <a:latin typeface="Times New Roman"/>
                <a:cs typeface="Times New Roman"/>
              </a:rPr>
              <a:t>effect 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30" dirty="0">
                <a:latin typeface="Times New Roman"/>
                <a:cs typeface="Times New Roman"/>
              </a:rPr>
              <a:t>corresponding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0" dirty="0">
                <a:latin typeface="Times New Roman"/>
                <a:cs typeface="Times New Roman"/>
              </a:rPr>
              <a:t>parameter. </a:t>
            </a:r>
            <a:r>
              <a:rPr sz="1050" spc="-10" dirty="0">
                <a:latin typeface="Times New Roman"/>
                <a:cs typeface="Times New Roman"/>
              </a:rPr>
              <a:t>Instead,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b="1" spc="5" dirty="0">
                <a:latin typeface="Times New Roman"/>
                <a:cs typeface="Times New Roman"/>
              </a:rPr>
              <a:t>passed </a:t>
            </a:r>
            <a:r>
              <a:rPr sz="1050" b="1" spc="-20" dirty="0">
                <a:latin typeface="Times New Roman"/>
                <a:cs typeface="Times New Roman"/>
              </a:rPr>
              <a:t>by </a:t>
            </a:r>
            <a:r>
              <a:rPr sz="1050" b="1" spc="15" dirty="0">
                <a:latin typeface="Times New Roman"/>
                <a:cs typeface="Times New Roman"/>
              </a:rPr>
              <a:t>ref</a:t>
            </a:r>
            <a:r>
              <a:rPr sz="1050" b="1" spc="60" dirty="0">
                <a:latin typeface="Times New Roman"/>
                <a:cs typeface="Times New Roman"/>
              </a:rPr>
              <a:t>erence</a:t>
            </a:r>
            <a:r>
              <a:rPr sz="1050" spc="60" dirty="0">
                <a:latin typeface="Times New Roman"/>
                <a:cs typeface="Times New Roman"/>
              </a:rPr>
              <a:t>, </a:t>
            </a:r>
            <a:r>
              <a:rPr sz="1050" spc="-25" dirty="0">
                <a:latin typeface="Times New Roman"/>
                <a:cs typeface="Times New Roman"/>
              </a:rPr>
              <a:t>which means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dirty="0">
                <a:latin typeface="Times New Roman"/>
                <a:cs typeface="Times New Roman"/>
              </a:rPr>
              <a:t>calling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0" dirty="0">
                <a:latin typeface="Times New Roman"/>
                <a:cs typeface="Times New Roman"/>
              </a:rPr>
              <a:t>give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10" dirty="0">
                <a:latin typeface="Times New Roman"/>
                <a:cs typeface="Times New Roman"/>
              </a:rPr>
              <a:t>location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its </a:t>
            </a:r>
            <a:r>
              <a:rPr sz="1050" spc="-35" dirty="0">
                <a:latin typeface="Times New Roman"/>
                <a:cs typeface="Times New Roman"/>
              </a:rPr>
              <a:t>actual </a:t>
            </a:r>
            <a:r>
              <a:rPr sz="1050" spc="20" dirty="0">
                <a:latin typeface="Times New Roman"/>
                <a:cs typeface="Times New Roman"/>
              </a:rPr>
              <a:t>parameter </a:t>
            </a:r>
            <a:r>
              <a:rPr sz="1050" spc="-30" dirty="0">
                <a:latin typeface="Times New Roman"/>
                <a:cs typeface="Times New Roman"/>
              </a:rPr>
              <a:t>instead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copy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value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stored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that  </a:t>
            </a:r>
            <a:r>
              <a:rPr sz="1050" spc="15" dirty="0">
                <a:latin typeface="Times New Roman"/>
                <a:cs typeface="Times New Roman"/>
              </a:rPr>
              <a:t>location.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10" dirty="0">
                <a:latin typeface="Times New Roman"/>
                <a:cs typeface="Times New Roman"/>
              </a:rPr>
              <a:t>allows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go in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35" dirty="0">
                <a:latin typeface="Times New Roman"/>
                <a:cs typeface="Times New Roman"/>
              </a:rPr>
              <a:t>change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actual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parameter.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12900" marR="64769">
              <a:lnSpc>
                <a:spcPct val="103000"/>
              </a:lnSpc>
            </a:pPr>
            <a:r>
              <a:rPr sz="1050" i="1" spc="5" dirty="0">
                <a:latin typeface="Times New Roman"/>
                <a:cs typeface="Times New Roman"/>
              </a:rPr>
              <a:t>Example: </a:t>
            </a:r>
            <a:r>
              <a:rPr sz="1050" spc="-25" dirty="0">
                <a:latin typeface="Times New Roman"/>
                <a:cs typeface="Times New Roman"/>
              </a:rPr>
              <a:t>Assume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0" dirty="0">
                <a:latin typeface="Times New Roman"/>
                <a:cs typeface="Times New Roman"/>
              </a:rPr>
              <a:t>I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set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lockers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spc="20" dirty="0">
                <a:latin typeface="Times New Roman"/>
                <a:cs typeface="Times New Roman"/>
              </a:rPr>
              <a:t>containing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sheet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40" dirty="0">
                <a:latin typeface="Times New Roman"/>
                <a:cs typeface="Times New Roman"/>
              </a:rPr>
              <a:t>paper 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30" dirty="0">
                <a:latin typeface="Times New Roman"/>
                <a:cs typeface="Times New Roman"/>
              </a:rPr>
              <a:t>it. </a:t>
            </a:r>
            <a:r>
              <a:rPr sz="1050" spc="-40" dirty="0">
                <a:latin typeface="Times New Roman"/>
                <a:cs typeface="Times New Roman"/>
              </a:rPr>
              <a:t>Making a </a:t>
            </a:r>
            <a:r>
              <a:rPr sz="1050" spc="-25" dirty="0">
                <a:latin typeface="Times New Roman"/>
                <a:cs typeface="Times New Roman"/>
              </a:rPr>
              <a:t>copy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sheet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25" dirty="0">
                <a:latin typeface="Times New Roman"/>
                <a:cs typeface="Times New Roman"/>
              </a:rPr>
              <a:t>locker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40" dirty="0">
                <a:latin typeface="Times New Roman"/>
                <a:cs typeface="Times New Roman"/>
              </a:rPr>
              <a:t>giving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sheet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60" dirty="0">
                <a:latin typeface="Times New Roman"/>
                <a:cs typeface="Times New Roman"/>
              </a:rPr>
              <a:t>will </a:t>
            </a:r>
            <a:r>
              <a:rPr sz="1050" spc="40" dirty="0">
                <a:latin typeface="Times New Roman"/>
                <a:cs typeface="Times New Roman"/>
              </a:rPr>
              <a:t>ensure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35" dirty="0">
                <a:latin typeface="Times New Roman"/>
                <a:cs typeface="Times New Roman"/>
              </a:rPr>
              <a:t>change </a:t>
            </a:r>
            <a:r>
              <a:rPr sz="1050" spc="-45" dirty="0">
                <a:latin typeface="Times New Roman"/>
                <a:cs typeface="Times New Roman"/>
              </a:rPr>
              <a:t>my </a:t>
            </a:r>
            <a:r>
              <a:rPr sz="1050" spc="15" dirty="0">
                <a:latin typeface="Times New Roman"/>
                <a:cs typeface="Times New Roman"/>
              </a:rPr>
              <a:t>original </a:t>
            </a:r>
            <a:r>
              <a:rPr sz="1050" spc="25" dirty="0">
                <a:latin typeface="Times New Roman"/>
                <a:cs typeface="Times New Roman"/>
              </a:rPr>
              <a:t>copy. 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15" dirty="0">
                <a:latin typeface="Times New Roman"/>
                <a:cs typeface="Times New Roman"/>
              </a:rPr>
              <a:t>value. </a:t>
            </a:r>
            <a:r>
              <a:rPr sz="1050" spc="40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other </a:t>
            </a:r>
            <a:r>
              <a:rPr sz="1050" spc="-15" dirty="0">
                <a:latin typeface="Times New Roman"/>
                <a:cs typeface="Times New Roman"/>
              </a:rPr>
              <a:t>hand, </a:t>
            </a:r>
            <a:r>
              <a:rPr sz="1050" spc="-35" dirty="0">
                <a:latin typeface="Times New Roman"/>
                <a:cs typeface="Times New Roman"/>
              </a:rPr>
              <a:t>if </a:t>
            </a:r>
            <a:r>
              <a:rPr sz="1050" spc="20" dirty="0">
                <a:latin typeface="Times New Roman"/>
                <a:cs typeface="Times New Roman"/>
              </a:rPr>
              <a:t>I </a:t>
            </a:r>
            <a:r>
              <a:rPr sz="1050" spc="-45" dirty="0">
                <a:latin typeface="Times New Roman"/>
                <a:cs typeface="Times New Roman"/>
              </a:rPr>
              <a:t>give </a:t>
            </a:r>
            <a:r>
              <a:rPr sz="1050" spc="-35" dirty="0">
                <a:latin typeface="Times New Roman"/>
                <a:cs typeface="Times New Roman"/>
              </a:rPr>
              <a:t>you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spare </a:t>
            </a:r>
            <a:r>
              <a:rPr sz="1050" spc="-55" dirty="0">
                <a:latin typeface="Times New Roman"/>
                <a:cs typeface="Times New Roman"/>
              </a:rPr>
              <a:t>key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particu-  </a:t>
            </a:r>
            <a:r>
              <a:rPr sz="1050" spc="-30" dirty="0">
                <a:latin typeface="Times New Roman"/>
                <a:cs typeface="Times New Roman"/>
              </a:rPr>
              <a:t>lar </a:t>
            </a:r>
            <a:r>
              <a:rPr sz="1050" spc="10" dirty="0">
                <a:latin typeface="Times New Roman"/>
                <a:cs typeface="Times New Roman"/>
              </a:rPr>
              <a:t>locker, </a:t>
            </a:r>
            <a:r>
              <a:rPr sz="1050" spc="-30" dirty="0">
                <a:latin typeface="Times New Roman"/>
                <a:cs typeface="Times New Roman"/>
              </a:rPr>
              <a:t>you </a:t>
            </a:r>
            <a:r>
              <a:rPr sz="1050" spc="-20" dirty="0">
                <a:latin typeface="Times New Roman"/>
                <a:cs typeface="Times New Roman"/>
              </a:rPr>
              <a:t>could </a:t>
            </a:r>
            <a:r>
              <a:rPr sz="1050" spc="-25" dirty="0">
                <a:latin typeface="Times New Roman"/>
                <a:cs typeface="Times New Roman"/>
              </a:rPr>
              <a:t>go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locker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35" dirty="0">
                <a:latin typeface="Times New Roman"/>
                <a:cs typeface="Times New Roman"/>
              </a:rPr>
              <a:t>change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sheet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1050" spc="-15" dirty="0">
                <a:latin typeface="Times New Roman"/>
                <a:cs typeface="Times New Roman"/>
              </a:rPr>
              <a:t>paper </a:t>
            </a:r>
            <a:r>
              <a:rPr sz="1050" spc="20" dirty="0">
                <a:latin typeface="Times New Roman"/>
                <a:cs typeface="Times New Roman"/>
              </a:rPr>
              <a:t>located </a:t>
            </a:r>
            <a:r>
              <a:rPr sz="1050" spc="-15" dirty="0">
                <a:latin typeface="Times New Roman"/>
                <a:cs typeface="Times New Roman"/>
              </a:rPr>
              <a:t>there. 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reference.</a:t>
            </a:r>
            <a:endParaRPr sz="1050" dirty="0">
              <a:latin typeface="Times New Roman"/>
              <a:cs typeface="Times New Roman"/>
            </a:endParaRPr>
          </a:p>
          <a:p>
            <a:pPr marL="1612900" marR="53340" indent="228600">
              <a:lnSpc>
                <a:spcPts val="1310"/>
              </a:lnSpc>
              <a:spcBef>
                <a:spcPts val="40"/>
              </a:spcBef>
            </a:pPr>
            <a:r>
              <a:rPr sz="1050" dirty="0">
                <a:latin typeface="Times New Roman"/>
                <a:cs typeface="Times New Roman"/>
              </a:rPr>
              <a:t>How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know </a:t>
            </a:r>
            <a:r>
              <a:rPr sz="1050" spc="35" dirty="0">
                <a:latin typeface="Times New Roman"/>
                <a:cs typeface="Times New Roman"/>
              </a:rPr>
              <a:t>whether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5" dirty="0">
                <a:latin typeface="Times New Roman"/>
                <a:cs typeface="Times New Roman"/>
              </a:rPr>
              <a:t>reference?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0" dirty="0">
                <a:latin typeface="Times New Roman"/>
                <a:cs typeface="Times New Roman"/>
              </a:rPr>
              <a:t>are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0" dirty="0">
                <a:latin typeface="Times New Roman"/>
                <a:cs typeface="Times New Roman"/>
              </a:rPr>
              <a:t>unless </a:t>
            </a:r>
            <a:r>
              <a:rPr sz="1050" spc="-25" dirty="0">
                <a:latin typeface="Times New Roman"/>
                <a:cs typeface="Times New Roman"/>
              </a:rPr>
              <a:t>they 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character </a:t>
            </a:r>
            <a:r>
              <a:rPr sz="1050" spc="-50" dirty="0">
                <a:latin typeface="Times New Roman"/>
                <a:cs typeface="Times New Roman"/>
              </a:rPr>
              <a:t>&amp;  </a:t>
            </a:r>
            <a:r>
              <a:rPr sz="1050" spc="-25" dirty="0">
                <a:latin typeface="Times New Roman"/>
                <a:cs typeface="Times New Roman"/>
              </a:rPr>
              <a:t>listed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type,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reference.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1050" i="1" spc="5" dirty="0">
                <a:latin typeface="Times New Roman"/>
                <a:cs typeface="Times New Roman"/>
              </a:rPr>
              <a:t>Sample </a:t>
            </a:r>
            <a:r>
              <a:rPr sz="1050" i="1" spc="-20" dirty="0">
                <a:latin typeface="Times New Roman"/>
                <a:cs typeface="Times New Roman"/>
              </a:rPr>
              <a:t>Program</a:t>
            </a:r>
            <a:r>
              <a:rPr sz="1050" i="1" spc="100" dirty="0">
                <a:latin typeface="Times New Roman"/>
                <a:cs typeface="Times New Roman"/>
              </a:rPr>
              <a:t> </a:t>
            </a:r>
            <a:r>
              <a:rPr sz="1050" i="1" spc="40" dirty="0">
                <a:latin typeface="Times New Roman"/>
                <a:cs typeface="Times New Roman"/>
              </a:rPr>
              <a:t>6.1C:</a:t>
            </a:r>
            <a:endParaRPr sz="1050" dirty="0">
              <a:latin typeface="Times New Roman"/>
              <a:cs typeface="Times New Roman"/>
            </a:endParaRPr>
          </a:p>
          <a:p>
            <a:pPr marL="1003300" marR="3888740">
              <a:lnSpc>
                <a:spcPct val="1206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prototypes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R="38100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5"/>
              </a:spcBef>
            </a:pPr>
            <a:r>
              <a:rPr sz="900" spc="-110" dirty="0">
                <a:latin typeface="Arial"/>
                <a:cs typeface="Arial"/>
              </a:rPr>
              <a:t>82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954" y="1093977"/>
            <a:ext cx="321056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6.1 </a:t>
            </a:r>
            <a:r>
              <a:rPr sz="950" spc="20" dirty="0">
                <a:latin typeface="Times New Roman"/>
                <a:cs typeface="Times New Roman"/>
              </a:rPr>
              <a:t>Introduction </a:t>
            </a:r>
            <a:r>
              <a:rPr sz="950" spc="5" dirty="0">
                <a:latin typeface="Times New Roman"/>
                <a:cs typeface="Times New Roman"/>
              </a:rPr>
              <a:t>to </a:t>
            </a:r>
            <a:r>
              <a:rPr sz="950" spc="-45" dirty="0">
                <a:latin typeface="Times New Roman"/>
                <a:cs typeface="Times New Roman"/>
              </a:rPr>
              <a:t>Void </a:t>
            </a:r>
            <a:r>
              <a:rPr sz="950" spc="-10" dirty="0">
                <a:latin typeface="Times New Roman"/>
                <a:cs typeface="Times New Roman"/>
              </a:rPr>
              <a:t>Functions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(Procedures)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554" y="1410970"/>
            <a:ext cx="5485765" cy="54698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667635" algn="l"/>
              </a:tabLst>
            </a:pPr>
            <a:r>
              <a:rPr sz="900" spc="-15" dirty="0">
                <a:latin typeface="Courier New"/>
                <a:cs typeface="Courier New"/>
              </a:rPr>
              <a:t>void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printDescription();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prototype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parameter-less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void calPaycheck(float, int, float&amp;); // prototype for </a:t>
            </a:r>
            <a:r>
              <a:rPr sz="900" b="1" dirty="0">
                <a:latin typeface="Courier New"/>
                <a:cs typeface="Courier New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function with</a:t>
            </a:r>
            <a:r>
              <a:rPr sz="900" b="1" spc="16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3</a:t>
            </a:r>
            <a:endParaRPr sz="900" dirty="0">
              <a:latin typeface="Courier New"/>
              <a:cs typeface="Courier New"/>
            </a:endParaRPr>
          </a:p>
          <a:p>
            <a:pPr marL="2667635">
              <a:lnSpc>
                <a:spcPct val="100000"/>
              </a:lnSpc>
              <a:spcBef>
                <a:spcPts val="229"/>
              </a:spcBef>
            </a:pPr>
            <a:r>
              <a:rPr sz="900" b="1" spc="-20" dirty="0">
                <a:latin typeface="Courier New"/>
                <a:cs typeface="Courier New"/>
              </a:rPr>
              <a:t>// </a:t>
            </a:r>
            <a:r>
              <a:rPr sz="900" b="1" spc="-40" dirty="0">
                <a:latin typeface="Courier New"/>
                <a:cs typeface="Courier New"/>
              </a:rPr>
              <a:t>parameters. </a:t>
            </a:r>
            <a:r>
              <a:rPr sz="900" b="1" spc="-25" dirty="0">
                <a:latin typeface="Courier New"/>
                <a:cs typeface="Courier New"/>
              </a:rPr>
              <a:t>The </a:t>
            </a:r>
            <a:r>
              <a:rPr sz="900" b="1" spc="-35" dirty="0">
                <a:latin typeface="Courier New"/>
                <a:cs typeface="Courier New"/>
              </a:rPr>
              <a:t>first </a:t>
            </a:r>
            <a:r>
              <a:rPr sz="900" b="1" spc="-30" dirty="0">
                <a:latin typeface="Courier New"/>
                <a:cs typeface="Courier New"/>
              </a:rPr>
              <a:t>two are</a:t>
            </a:r>
            <a:r>
              <a:rPr sz="900" b="1" spc="-295" dirty="0">
                <a:latin typeface="Courier New"/>
                <a:cs typeface="Courier New"/>
              </a:rPr>
              <a:t> </a:t>
            </a:r>
            <a:r>
              <a:rPr sz="900" b="1" spc="-40" dirty="0">
                <a:latin typeface="Courier New"/>
                <a:cs typeface="Courier New"/>
              </a:rPr>
              <a:t>passed</a:t>
            </a:r>
            <a:endParaRPr sz="900" dirty="0">
              <a:latin typeface="Courier New"/>
              <a:cs typeface="Courier New"/>
            </a:endParaRPr>
          </a:p>
          <a:p>
            <a:pPr marL="2667635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 by value. The third is passed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by</a:t>
            </a:r>
            <a:endParaRPr sz="900" dirty="0">
              <a:latin typeface="Courier New"/>
              <a:cs typeface="Courier New"/>
            </a:endParaRPr>
          </a:p>
          <a:p>
            <a:pPr marL="723900" algn="ctr">
              <a:lnSpc>
                <a:spcPct val="100000"/>
              </a:lnSpc>
              <a:spcBef>
                <a:spcPts val="215"/>
              </a:spcBef>
            </a:pPr>
            <a:r>
              <a:rPr sz="900" b="1" spc="5" dirty="0">
                <a:latin typeface="Courier New"/>
                <a:cs typeface="Courier New"/>
              </a:rPr>
              <a:t>//</a:t>
            </a:r>
            <a:r>
              <a:rPr sz="900" b="1" spc="1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reference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</a:p>
          <a:p>
            <a:pPr marL="419100" marR="4010025">
              <a:lnSpc>
                <a:spcPct val="1204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float payRate;  </a:t>
            </a:r>
            <a:r>
              <a:rPr sz="900" b="1" spc="5" dirty="0">
                <a:latin typeface="Courier New"/>
                <a:cs typeface="Courier New"/>
              </a:rPr>
              <a:t>float</a:t>
            </a:r>
            <a:r>
              <a:rPr sz="900" b="1" spc="-4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grossPay;  float netPay;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 dirty="0">
              <a:latin typeface="Courier New"/>
              <a:cs typeface="Courier New"/>
            </a:endParaRPr>
          </a:p>
          <a:p>
            <a:pPr marL="419100" marR="596265">
              <a:lnSpc>
                <a:spcPts val="2600"/>
              </a:lnSpc>
              <a:spcBef>
                <a:spcPts val="320"/>
              </a:spcBef>
              <a:tabLst>
                <a:tab pos="2477135" algn="l"/>
                <a:tab pos="3543935" algn="l"/>
              </a:tabLst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"Welcome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Payroll Program."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20" dirty="0">
                <a:latin typeface="Courier New"/>
                <a:cs typeface="Courier New"/>
              </a:rPr>
              <a:t>printDescription();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	</a:t>
            </a:r>
            <a:r>
              <a:rPr sz="900" spc="-15" dirty="0">
                <a:latin typeface="Courier New"/>
                <a:cs typeface="Courier New"/>
              </a:rPr>
              <a:t>description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  </a:t>
            </a: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pay per </a:t>
            </a:r>
            <a:r>
              <a:rPr sz="900" spc="-15" dirty="0">
                <a:latin typeface="Courier New"/>
                <a:cs typeface="Courier New"/>
              </a:rPr>
              <a:t>hour."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419100">
              <a:lnSpc>
                <a:spcPts val="975"/>
              </a:lnSpc>
            </a:pPr>
            <a:r>
              <a:rPr sz="900" spc="-10" dirty="0">
                <a:latin typeface="Courier New"/>
                <a:cs typeface="Courier New"/>
              </a:rPr>
              <a:t>cin </a:t>
            </a:r>
            <a:r>
              <a:rPr sz="900" spc="-5" dirty="0">
                <a:latin typeface="Courier New"/>
                <a:cs typeface="Courier New"/>
              </a:rPr>
              <a:t>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payRate;</a:t>
            </a:r>
            <a:endParaRPr sz="900" dirty="0">
              <a:latin typeface="Courier New"/>
              <a:cs typeface="Courier New"/>
            </a:endParaRPr>
          </a:p>
          <a:p>
            <a:pPr marL="419100" marR="535305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hours worked."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</a:t>
            </a:r>
            <a:r>
              <a:rPr sz="900" spc="-5" dirty="0">
                <a:latin typeface="Courier New"/>
                <a:cs typeface="Courier New"/>
              </a:rPr>
              <a:t>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hours;</a:t>
            </a:r>
            <a:endParaRPr sz="9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21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19100" marR="379730">
              <a:lnSpc>
                <a:spcPct val="121100"/>
              </a:lnSpc>
            </a:pPr>
            <a:r>
              <a:rPr sz="900" b="1" spc="-45" dirty="0">
                <a:latin typeface="Courier New"/>
                <a:cs typeface="Courier New"/>
              </a:rPr>
              <a:t>calPaycheck(payRate, </a:t>
            </a:r>
            <a:r>
              <a:rPr sz="900" b="1" spc="-40" dirty="0">
                <a:latin typeface="Courier New"/>
                <a:cs typeface="Courier New"/>
              </a:rPr>
              <a:t>hours, grossPay);</a:t>
            </a:r>
            <a:r>
              <a:rPr sz="900" b="1" spc="-20" dirty="0">
                <a:latin typeface="Courier New"/>
                <a:cs typeface="Courier New"/>
              </a:rPr>
              <a:t> </a:t>
            </a:r>
            <a:r>
              <a:rPr sz="900" b="1" spc="-35" dirty="0">
                <a:latin typeface="Courier New"/>
                <a:cs typeface="Courier New"/>
              </a:rPr>
              <a:t>// </a:t>
            </a:r>
            <a:r>
              <a:rPr sz="900" b="1" spc="-50" dirty="0">
                <a:latin typeface="Courier New"/>
                <a:cs typeface="Courier New"/>
              </a:rPr>
              <a:t>Call </a:t>
            </a:r>
            <a:r>
              <a:rPr sz="900" b="1" spc="-35" dirty="0">
                <a:latin typeface="Courier New"/>
                <a:cs typeface="Courier New"/>
              </a:rPr>
              <a:t>to </a:t>
            </a:r>
            <a:r>
              <a:rPr sz="900" b="1" spc="-45" dirty="0">
                <a:latin typeface="Courier New"/>
                <a:cs typeface="Courier New"/>
              </a:rPr>
              <a:t>the </a:t>
            </a:r>
            <a:r>
              <a:rPr sz="900" b="1" spc="-60" dirty="0">
                <a:latin typeface="Courier New"/>
                <a:cs typeface="Courier New"/>
              </a:rPr>
              <a:t>calPaycheck function  </a:t>
            </a:r>
            <a:r>
              <a:rPr sz="900" b="1" spc="5" dirty="0">
                <a:latin typeface="Courier New"/>
                <a:cs typeface="Courier New"/>
              </a:rPr>
              <a:t>etPay </a:t>
            </a:r>
            <a:r>
              <a:rPr sz="900" b="1" dirty="0">
                <a:latin typeface="Courier New"/>
                <a:cs typeface="Courier New"/>
              </a:rPr>
              <a:t>= </a:t>
            </a:r>
            <a:r>
              <a:rPr sz="900" b="1" spc="5" dirty="0">
                <a:latin typeface="Courier New"/>
                <a:cs typeface="Courier New"/>
              </a:rPr>
              <a:t>grossPay </a:t>
            </a:r>
            <a:r>
              <a:rPr sz="900" b="1" dirty="0">
                <a:latin typeface="Courier New"/>
                <a:cs typeface="Courier New"/>
              </a:rPr>
              <a:t>- </a:t>
            </a:r>
            <a:r>
              <a:rPr sz="900" b="1" spc="5" dirty="0">
                <a:latin typeface="Courier New"/>
                <a:cs typeface="Courier New"/>
              </a:rPr>
              <a:t>(grossPay </a:t>
            </a:r>
            <a:r>
              <a:rPr sz="900" b="1" dirty="0">
                <a:latin typeface="Courier New"/>
                <a:cs typeface="Courier New"/>
              </a:rPr>
              <a:t>*</a:t>
            </a:r>
            <a:r>
              <a:rPr sz="900" b="1" spc="8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.20);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</a:t>
            </a:r>
            <a:r>
              <a:rPr sz="900" spc="-10" dirty="0">
                <a:latin typeface="Courier New"/>
                <a:cs typeface="Courier New"/>
              </a:rPr>
              <a:t>net pay 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netPay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"We </a:t>
            </a:r>
            <a:r>
              <a:rPr sz="900" spc="-15" dirty="0">
                <a:latin typeface="Courier New"/>
                <a:cs typeface="Courier New"/>
              </a:rPr>
              <a:t>hoped </a:t>
            </a:r>
            <a:r>
              <a:rPr sz="900" spc="-10" dirty="0">
                <a:latin typeface="Courier New"/>
                <a:cs typeface="Courier New"/>
              </a:rPr>
              <a:t>you </a:t>
            </a:r>
            <a:r>
              <a:rPr sz="900" spc="-15" dirty="0">
                <a:latin typeface="Courier New"/>
                <a:cs typeface="Courier New"/>
              </a:rPr>
              <a:t>enjoyed this </a:t>
            </a:r>
            <a:r>
              <a:rPr sz="900" spc="-20" dirty="0">
                <a:latin typeface="Courier New"/>
                <a:cs typeface="Courier New"/>
              </a:rPr>
              <a:t>program."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4342" y="6882765"/>
            <a:ext cx="1096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printDescription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554" y="6853809"/>
            <a:ext cx="3757295" cy="1017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	This function prints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program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out: no </a:t>
            </a:r>
            <a:r>
              <a:rPr sz="900" spc="-15" dirty="0">
                <a:latin typeface="Courier New"/>
                <a:cs typeface="Courier New"/>
              </a:rPr>
              <a:t>actual parameters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altered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554" y="7873365"/>
            <a:ext cx="561657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printDescription() </a:t>
            </a: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89584" marR="253365">
              <a:lnSpc>
                <a:spcPts val="1310"/>
              </a:lnSpc>
              <a:spcBef>
                <a:spcPts val="70"/>
              </a:spcBef>
              <a:tabLst>
                <a:tab pos="4559300" algn="l"/>
              </a:tabLst>
            </a:pPr>
            <a:r>
              <a:rPr sz="900" spc="-50" dirty="0">
                <a:latin typeface="Courier New"/>
                <a:cs typeface="Courier New"/>
              </a:rPr>
              <a:t>cout </a:t>
            </a:r>
            <a:r>
              <a:rPr sz="900" spc="-35" dirty="0">
                <a:latin typeface="Courier New"/>
                <a:cs typeface="Courier New"/>
              </a:rPr>
              <a:t>&lt;&lt;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"****************************************************"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&lt;&lt;	</a:t>
            </a:r>
            <a:r>
              <a:rPr sz="900" spc="-50" dirty="0">
                <a:latin typeface="Courier New"/>
                <a:cs typeface="Courier New"/>
              </a:rPr>
              <a:t>endl </a:t>
            </a:r>
            <a:r>
              <a:rPr sz="900" spc="-35" dirty="0">
                <a:latin typeface="Courier New"/>
                <a:cs typeface="Courier New"/>
              </a:rPr>
              <a:t>&lt;&lt;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55" dirty="0">
                <a:latin typeface="Courier New"/>
                <a:cs typeface="Courier New"/>
              </a:rPr>
              <a:t>endl;  </a:t>
            </a:r>
            <a:r>
              <a:rPr sz="900" spc="-30" dirty="0">
                <a:latin typeface="Courier New"/>
                <a:cs typeface="Courier New"/>
              </a:rPr>
              <a:t>cout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"This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program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takes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two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numbers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(pay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rate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and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hours)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&lt;&lt;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130"/>
              </a:spcBef>
            </a:pPr>
            <a:r>
              <a:rPr sz="900" spc="-15" dirty="0">
                <a:latin typeface="Courier New"/>
                <a:cs typeface="Courier New"/>
              </a:rPr>
              <a:t>cout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"and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outputs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gross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pay.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219"/>
              </a:spcBef>
            </a:pPr>
            <a:r>
              <a:rPr sz="900" spc="-30" dirty="0">
                <a:latin typeface="Courier New"/>
                <a:cs typeface="Courier New"/>
              </a:rPr>
              <a:t>cout </a:t>
            </a:r>
            <a:r>
              <a:rPr sz="900" spc="-20" dirty="0">
                <a:latin typeface="Courier New"/>
                <a:cs typeface="Courier New"/>
              </a:rPr>
              <a:t>&lt;&lt; </a:t>
            </a:r>
            <a:r>
              <a:rPr sz="900" spc="-40" dirty="0">
                <a:latin typeface="Courier New"/>
                <a:cs typeface="Courier New"/>
              </a:rPr>
              <a:t>"****************************************************" </a:t>
            </a:r>
            <a:r>
              <a:rPr sz="900" spc="-20" dirty="0">
                <a:latin typeface="Courier New"/>
                <a:cs typeface="Courier New"/>
              </a:rPr>
              <a:t>&lt;&lt; </a:t>
            </a:r>
            <a:r>
              <a:rPr sz="900" spc="-30" dirty="0">
                <a:latin typeface="Courier New"/>
                <a:cs typeface="Courier New"/>
              </a:rPr>
              <a:t>endl </a:t>
            </a:r>
            <a:r>
              <a:rPr sz="900" spc="-20" dirty="0">
                <a:latin typeface="Courier New"/>
                <a:cs typeface="Courier New"/>
              </a:rPr>
              <a:t>&lt;&lt;</a:t>
            </a:r>
            <a:r>
              <a:rPr sz="900" spc="70" dirty="0">
                <a:latin typeface="Courier New"/>
                <a:cs typeface="Courier New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3620134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58299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9804" y="1093977"/>
            <a:ext cx="14236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spc="-35" dirty="0">
                <a:latin typeface="Times New Roman"/>
                <a:cs typeface="Times New Roman"/>
              </a:rPr>
              <a:t>Writing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83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354" y="1435354"/>
            <a:ext cx="4432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142" y="1599945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calPaycheck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354" y="1570989"/>
            <a:ext cx="4231640" cy="1017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	This function computes gross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39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Data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spc="-15" dirty="0">
                <a:latin typeface="Courier New"/>
                <a:cs typeface="Courier New"/>
              </a:rPr>
              <a:t>rate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Data </a:t>
            </a:r>
            <a:r>
              <a:rPr sz="900" spc="-15" dirty="0">
                <a:latin typeface="Courier New"/>
                <a:cs typeface="Courier New"/>
              </a:rPr>
              <a:t>out: gross (alters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corresponding </a:t>
            </a:r>
            <a:r>
              <a:rPr sz="900" spc="-20" dirty="0">
                <a:latin typeface="Courier New"/>
                <a:cs typeface="Courier New"/>
              </a:rPr>
              <a:t>actual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2590545"/>
            <a:ext cx="6240145" cy="700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void calPaycheck(float rate, </a:t>
            </a:r>
            <a:r>
              <a:rPr sz="900" b="1" dirty="0">
                <a:latin typeface="Courier New"/>
                <a:cs typeface="Courier New"/>
              </a:rPr>
              <a:t>int </a:t>
            </a:r>
            <a:r>
              <a:rPr sz="900" b="1" spc="5" dirty="0">
                <a:latin typeface="Courier New"/>
                <a:cs typeface="Courier New"/>
              </a:rPr>
              <a:t>time, </a:t>
            </a:r>
            <a:r>
              <a:rPr sz="900" b="1" dirty="0">
                <a:latin typeface="Courier New"/>
                <a:cs typeface="Courier New"/>
              </a:rPr>
              <a:t>float&amp;</a:t>
            </a:r>
            <a:r>
              <a:rPr sz="900" b="1" spc="8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gross)</a:t>
            </a:r>
            <a:endParaRPr sz="9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latin typeface="Courier New"/>
                <a:cs typeface="Courier New"/>
              </a:rPr>
              <a:t>{</a:t>
            </a:r>
            <a:endParaRPr sz="900" dirty="0">
              <a:latin typeface="Courier New"/>
              <a:cs typeface="Courier New"/>
            </a:endParaRPr>
          </a:p>
          <a:p>
            <a:pPr marL="970915">
              <a:lnSpc>
                <a:spcPct val="100000"/>
              </a:lnSpc>
              <a:spcBef>
                <a:spcPts val="195"/>
              </a:spcBef>
            </a:pPr>
            <a:r>
              <a:rPr sz="900" b="1" spc="5" dirty="0">
                <a:latin typeface="Courier New"/>
                <a:cs typeface="Courier New"/>
              </a:rPr>
              <a:t>gross </a:t>
            </a:r>
            <a:r>
              <a:rPr sz="900" b="1" dirty="0">
                <a:latin typeface="Courier New"/>
                <a:cs typeface="Courier New"/>
              </a:rPr>
              <a:t>= rate *</a:t>
            </a:r>
            <a:r>
              <a:rPr sz="900" b="1" spc="7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time;</a:t>
            </a:r>
            <a:endParaRPr sz="9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50"/>
              </a:spcBef>
            </a:pPr>
            <a:r>
              <a:rPr sz="900" b="1" dirty="0">
                <a:latin typeface="Courier New"/>
                <a:cs typeface="Courier New"/>
              </a:rPr>
              <a:t>}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12900" marR="5080">
              <a:lnSpc>
                <a:spcPct val="103200"/>
              </a:lnSpc>
              <a:spcBef>
                <a:spcPts val="5"/>
              </a:spcBef>
            </a:pPr>
            <a:r>
              <a:rPr sz="1050" spc="-30" dirty="0">
                <a:latin typeface="Times New Roman"/>
                <a:cs typeface="Times New Roman"/>
              </a:rPr>
              <a:t>Notice </a:t>
            </a:r>
            <a:r>
              <a:rPr sz="1050" spc="-2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function </a:t>
            </a:r>
            <a:r>
              <a:rPr sz="900" spc="-40" dirty="0">
                <a:latin typeface="Courier New"/>
                <a:cs typeface="Courier New"/>
              </a:rPr>
              <a:t>calPaycheck </a:t>
            </a:r>
            <a:r>
              <a:rPr sz="1050" spc="-30" dirty="0">
                <a:latin typeface="Times New Roman"/>
                <a:cs typeface="Times New Roman"/>
              </a:rPr>
              <a:t>now </a:t>
            </a:r>
            <a:r>
              <a:rPr sz="1050" spc="-35" dirty="0">
                <a:latin typeface="Times New Roman"/>
                <a:cs typeface="Times New Roman"/>
              </a:rPr>
              <a:t>has </a:t>
            </a:r>
            <a:r>
              <a:rPr sz="1050" spc="-30" dirty="0">
                <a:latin typeface="Times New Roman"/>
                <a:cs typeface="Times New Roman"/>
              </a:rPr>
              <a:t>three </a:t>
            </a:r>
            <a:r>
              <a:rPr sz="1050" spc="-5" dirty="0">
                <a:latin typeface="Times New Roman"/>
                <a:cs typeface="Times New Roman"/>
              </a:rPr>
              <a:t>parameters.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first </a:t>
            </a:r>
            <a:r>
              <a:rPr sz="1050" spc="-35" dirty="0">
                <a:latin typeface="Times New Roman"/>
                <a:cs typeface="Times New Roman"/>
              </a:rPr>
              <a:t>two, </a:t>
            </a:r>
            <a:r>
              <a:rPr sz="900" spc="-35" dirty="0">
                <a:latin typeface="Courier New"/>
                <a:cs typeface="Courier New"/>
              </a:rPr>
              <a:t>rate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900" spc="-25" dirty="0">
                <a:latin typeface="Courier New"/>
                <a:cs typeface="Courier New"/>
              </a:rPr>
              <a:t>time</a:t>
            </a:r>
            <a:r>
              <a:rPr sz="1050" spc="-25" dirty="0">
                <a:latin typeface="Times New Roman"/>
                <a:cs typeface="Times New Roman"/>
              </a:rPr>
              <a:t>, are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5" dirty="0">
                <a:latin typeface="Times New Roman"/>
                <a:cs typeface="Times New Roman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third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50" dirty="0">
                <a:latin typeface="Times New Roman"/>
                <a:cs typeface="Times New Roman"/>
              </a:rPr>
              <a:t>&amp;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20" dirty="0">
                <a:latin typeface="Times New Roman"/>
                <a:cs typeface="Times New Roman"/>
              </a:rPr>
              <a:t>its 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10" dirty="0">
                <a:latin typeface="Times New Roman"/>
                <a:cs typeface="Times New Roman"/>
              </a:rPr>
              <a:t>indi</a:t>
            </a:r>
            <a:r>
              <a:rPr sz="1050" spc="-30" dirty="0">
                <a:latin typeface="Times New Roman"/>
                <a:cs typeface="Times New Roman"/>
              </a:rPr>
              <a:t>cating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25" dirty="0">
                <a:latin typeface="Times New Roman"/>
                <a:cs typeface="Times New Roman"/>
              </a:rPr>
              <a:t>reference.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900" spc="-15" dirty="0">
                <a:latin typeface="Courier New"/>
                <a:cs typeface="Courier New"/>
              </a:rPr>
              <a:t>grossPay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paired with  </a:t>
            </a:r>
            <a:r>
              <a:rPr sz="900" spc="-20" dirty="0">
                <a:latin typeface="Courier New"/>
                <a:cs typeface="Courier New"/>
              </a:rPr>
              <a:t>gross </a:t>
            </a:r>
            <a:r>
              <a:rPr sz="1050" spc="-25" dirty="0">
                <a:latin typeface="Times New Roman"/>
                <a:cs typeface="Times New Roman"/>
              </a:rPr>
              <a:t>since they </a:t>
            </a:r>
            <a:r>
              <a:rPr sz="1050" spc="5" dirty="0">
                <a:latin typeface="Times New Roman"/>
                <a:cs typeface="Times New Roman"/>
              </a:rPr>
              <a:t>both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third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their </a:t>
            </a:r>
            <a:r>
              <a:rPr sz="1050" spc="20" dirty="0">
                <a:latin typeface="Times New Roman"/>
                <a:cs typeface="Times New Roman"/>
              </a:rPr>
              <a:t>respective </a:t>
            </a:r>
            <a:r>
              <a:rPr sz="1050" spc="-30" dirty="0">
                <a:latin typeface="Times New Roman"/>
                <a:cs typeface="Times New Roman"/>
              </a:rPr>
              <a:t>lists. </a:t>
            </a:r>
            <a:r>
              <a:rPr sz="1050" spc="-20" dirty="0">
                <a:latin typeface="Times New Roman"/>
                <a:cs typeface="Times New Roman"/>
              </a:rPr>
              <a:t>But </a:t>
            </a:r>
            <a:r>
              <a:rPr sz="1050" spc="20" dirty="0">
                <a:latin typeface="Times New Roman"/>
                <a:cs typeface="Times New Roman"/>
              </a:rPr>
              <a:t>since 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5" dirty="0">
                <a:latin typeface="Times New Roman"/>
                <a:cs typeface="Times New Roman"/>
              </a:rPr>
              <a:t>pairing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pass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10" dirty="0">
                <a:latin typeface="Times New Roman"/>
                <a:cs typeface="Times New Roman"/>
              </a:rPr>
              <a:t>reference, </a:t>
            </a:r>
            <a:r>
              <a:rPr sz="1050" spc="-30" dirty="0">
                <a:latin typeface="Times New Roman"/>
                <a:cs typeface="Times New Roman"/>
              </a:rPr>
              <a:t>these </a:t>
            </a:r>
            <a:r>
              <a:rPr sz="1050" spc="-20" dirty="0">
                <a:latin typeface="Times New Roman"/>
                <a:cs typeface="Times New Roman"/>
              </a:rPr>
              <a:t>two </a:t>
            </a:r>
            <a:r>
              <a:rPr sz="1050" spc="-30" dirty="0">
                <a:latin typeface="Times New Roman"/>
                <a:cs typeface="Times New Roman"/>
              </a:rPr>
              <a:t>names refer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110" dirty="0">
                <a:latin typeface="Times New Roman"/>
                <a:cs typeface="Times New Roman"/>
              </a:rPr>
              <a:t>SAME </a:t>
            </a:r>
            <a:r>
              <a:rPr sz="1050" spc="-35" dirty="0">
                <a:latin typeface="Times New Roman"/>
                <a:cs typeface="Times New Roman"/>
              </a:rPr>
              <a:t>memory </a:t>
            </a:r>
            <a:r>
              <a:rPr sz="1050" spc="-5" dirty="0">
                <a:latin typeface="Times New Roman"/>
                <a:cs typeface="Times New Roman"/>
              </a:rPr>
              <a:t>loca</a:t>
            </a:r>
            <a:r>
              <a:rPr sz="1050" spc="-15" dirty="0">
                <a:latin typeface="Times New Roman"/>
                <a:cs typeface="Times New Roman"/>
              </a:rPr>
              <a:t>tion. Thus </a:t>
            </a:r>
            <a:r>
              <a:rPr sz="1050" spc="-25" dirty="0">
                <a:latin typeface="Times New Roman"/>
                <a:cs typeface="Times New Roman"/>
              </a:rPr>
              <a:t>what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does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its </a:t>
            </a:r>
            <a:r>
              <a:rPr sz="1050" spc="-20" dirty="0">
                <a:latin typeface="Times New Roman"/>
                <a:cs typeface="Times New Roman"/>
              </a:rPr>
              <a:t>formal </a:t>
            </a:r>
            <a:r>
              <a:rPr sz="1050" spc="25" dirty="0">
                <a:latin typeface="Times New Roman"/>
                <a:cs typeface="Times New Roman"/>
              </a:rPr>
              <a:t>parameter </a:t>
            </a:r>
            <a:r>
              <a:rPr sz="900" spc="35" dirty="0">
                <a:latin typeface="Courier New"/>
                <a:cs typeface="Courier New"/>
              </a:rPr>
              <a:t>gross </a:t>
            </a:r>
            <a:r>
              <a:rPr sz="1050" spc="30" dirty="0">
                <a:latin typeface="Times New Roman"/>
                <a:cs typeface="Times New Roman"/>
              </a:rPr>
              <a:t>changes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val</a:t>
            </a:r>
            <a:r>
              <a:rPr sz="1050" spc="-20" dirty="0">
                <a:latin typeface="Times New Roman"/>
                <a:cs typeface="Times New Roman"/>
              </a:rPr>
              <a:t>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grossPay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calPaycheck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0" dirty="0">
                <a:latin typeface="Times New Roman"/>
                <a:cs typeface="Times New Roman"/>
              </a:rPr>
              <a:t>finds </a:t>
            </a:r>
            <a:r>
              <a:rPr sz="900" spc="-25" dirty="0">
                <a:latin typeface="Courier New"/>
                <a:cs typeface="Courier New"/>
              </a:rPr>
              <a:t>gross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control </a:t>
            </a:r>
            <a:r>
              <a:rPr sz="1050" spc="-30" dirty="0">
                <a:latin typeface="Times New Roman"/>
                <a:cs typeface="Times New Roman"/>
              </a:rPr>
              <a:t>goes </a:t>
            </a:r>
            <a:r>
              <a:rPr sz="1050" spc="30" dirty="0">
                <a:latin typeface="Times New Roman"/>
                <a:cs typeface="Times New Roman"/>
              </a:rPr>
              <a:t>back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-5" dirty="0">
                <a:latin typeface="Times New Roman"/>
                <a:cs typeface="Times New Roman"/>
              </a:rPr>
              <a:t>function that </a:t>
            </a:r>
            <a:r>
              <a:rPr sz="1050" spc="-25" dirty="0">
                <a:latin typeface="Times New Roman"/>
                <a:cs typeface="Times New Roman"/>
              </a:rPr>
              <a:t>has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900" spc="-20" dirty="0">
                <a:latin typeface="Courier New"/>
                <a:cs typeface="Courier New"/>
              </a:rPr>
              <a:t>grossPay</a:t>
            </a:r>
            <a:r>
              <a:rPr sz="1050" spc="-20" dirty="0">
                <a:latin typeface="Times New Roman"/>
                <a:cs typeface="Times New Roman"/>
              </a:rPr>
              <a:t>. </a:t>
            </a:r>
            <a:r>
              <a:rPr sz="900" spc="-20" dirty="0">
                <a:latin typeface="Courier New"/>
                <a:cs typeface="Courier New"/>
              </a:rPr>
              <a:t>main </a:t>
            </a:r>
            <a:r>
              <a:rPr sz="1050" spc="40" dirty="0">
                <a:latin typeface="Times New Roman"/>
                <a:cs typeface="Times New Roman"/>
              </a:rPr>
              <a:t>proceeds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find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-5" dirty="0">
                <a:latin typeface="Times New Roman"/>
                <a:cs typeface="Times New Roman"/>
              </a:rPr>
              <a:t>net </a:t>
            </a:r>
            <a:r>
              <a:rPr sz="1050" spc="-45" dirty="0">
                <a:latin typeface="Times New Roman"/>
                <a:cs typeface="Times New Roman"/>
              </a:rPr>
              <a:t>pay, by </a:t>
            </a:r>
            <a:r>
              <a:rPr sz="1050" spc="-30" dirty="0">
                <a:latin typeface="Times New Roman"/>
                <a:cs typeface="Times New Roman"/>
              </a:rPr>
              <a:t>taking 20% </a:t>
            </a:r>
            <a:r>
              <a:rPr sz="1050" spc="-5" dirty="0">
                <a:latin typeface="Times New Roman"/>
                <a:cs typeface="Times New Roman"/>
              </a:rPr>
              <a:t>off the </a:t>
            </a:r>
            <a:r>
              <a:rPr sz="1050" spc="-25" dirty="0">
                <a:latin typeface="Times New Roman"/>
                <a:cs typeface="Times New Roman"/>
              </a:rPr>
              <a:t>gross </a:t>
            </a:r>
            <a:r>
              <a:rPr sz="1050" spc="-40" dirty="0">
                <a:latin typeface="Times New Roman"/>
                <a:cs typeface="Times New Roman"/>
              </a:rPr>
              <a:t>pay,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printing </a:t>
            </a:r>
            <a:r>
              <a:rPr sz="1050" spc="-25" dirty="0">
                <a:latin typeface="Times New Roman"/>
                <a:cs typeface="Times New Roman"/>
              </a:rPr>
              <a:t>it. </a:t>
            </a:r>
            <a:r>
              <a:rPr sz="1050" spc="-40" dirty="0">
                <a:latin typeface="Times New Roman"/>
                <a:cs typeface="Times New Roman"/>
              </a:rPr>
              <a:t>Study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0" dirty="0">
                <a:latin typeface="Times New Roman"/>
                <a:cs typeface="Times New Roman"/>
              </a:rPr>
              <a:t>latest </a:t>
            </a:r>
            <a:r>
              <a:rPr sz="1050" spc="10" dirty="0">
                <a:latin typeface="Times New Roman"/>
                <a:cs typeface="Times New Roman"/>
              </a:rPr>
              <a:t>revision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0" dirty="0">
                <a:latin typeface="Times New Roman"/>
                <a:cs typeface="Times New Roman"/>
              </a:rPr>
              <a:t>very </a:t>
            </a:r>
            <a:r>
              <a:rPr sz="1050" spc="5" dirty="0">
                <a:latin typeface="Times New Roman"/>
                <a:cs typeface="Times New Roman"/>
              </a:rPr>
              <a:t>carefully. </a:t>
            </a:r>
            <a:r>
              <a:rPr sz="1050" spc="15" dirty="0">
                <a:latin typeface="Times New Roman"/>
                <a:cs typeface="Times New Roman"/>
              </a:rPr>
              <a:t>One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lab </a:t>
            </a:r>
            <a:r>
              <a:rPr sz="1050" spc="20" dirty="0">
                <a:latin typeface="Times New Roman"/>
                <a:cs typeface="Times New Roman"/>
              </a:rPr>
              <a:t>exercises </a:t>
            </a:r>
            <a:r>
              <a:rPr sz="1050" spc="-30" dirty="0">
                <a:latin typeface="Times New Roman"/>
                <a:cs typeface="Times New Roman"/>
              </a:rPr>
              <a:t>asks you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alter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it.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675" dirty="0">
                <a:latin typeface="Arial"/>
                <a:cs typeface="Arial"/>
              </a:rPr>
              <a:t>W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495" dirty="0">
                <a:latin typeface="Arial"/>
                <a:cs typeface="Arial"/>
              </a:rPr>
              <a:t>T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spc="-60" dirty="0">
                <a:latin typeface="Arial"/>
                <a:cs typeface="Arial"/>
              </a:rPr>
              <a:t>Fill-in-the-Blank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Questions</a:t>
            </a:r>
            <a:endParaRPr sz="1200" dirty="0">
              <a:latin typeface="Arial"/>
              <a:cs typeface="Arial"/>
            </a:endParaRPr>
          </a:p>
          <a:p>
            <a:pPr marL="1841500" marR="163830" indent="-180975">
              <a:lnSpc>
                <a:spcPct val="102899"/>
              </a:lnSpc>
              <a:spcBef>
                <a:spcPts val="585"/>
              </a:spcBef>
              <a:buAutoNum type="arabicPeriod"/>
              <a:tabLst>
                <a:tab pos="1840864" algn="l"/>
                <a:tab pos="3441700" algn="l"/>
              </a:tabLst>
            </a:pP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word</a:t>
            </a:r>
            <a:r>
              <a:rPr sz="10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35" dirty="0">
                <a:latin typeface="Times New Roman"/>
                <a:cs typeface="Times New Roman"/>
              </a:rPr>
              <a:t>precedes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every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25" dirty="0">
                <a:latin typeface="Times New Roman"/>
                <a:cs typeface="Times New Roman"/>
              </a:rPr>
              <a:t>proto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heading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5" dirty="0">
                <a:latin typeface="Times New Roman"/>
                <a:cs typeface="Times New Roman"/>
              </a:rPr>
              <a:t>return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back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calling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routine.</a:t>
            </a:r>
            <a:endParaRPr sz="1050" dirty="0">
              <a:latin typeface="Times New Roman"/>
              <a:cs typeface="Times New Roman"/>
            </a:endParaRPr>
          </a:p>
          <a:p>
            <a:pPr marL="1841500" marR="247650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40864" algn="l"/>
                <a:tab pos="3302000" algn="l"/>
              </a:tabLst>
            </a:pPr>
            <a:r>
              <a:rPr sz="1050" spc="-20" dirty="0">
                <a:latin typeface="Times New Roman"/>
                <a:cs typeface="Times New Roman"/>
              </a:rPr>
              <a:t>Pass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by</a:t>
            </a:r>
            <a:r>
              <a:rPr sz="10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copy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30" dirty="0">
                <a:latin typeface="Times New Roman"/>
                <a:cs typeface="Times New Roman"/>
              </a:rPr>
              <a:t>placed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30" dirty="0">
                <a:latin typeface="Times New Roman"/>
                <a:cs typeface="Times New Roman"/>
              </a:rPr>
              <a:t>corresponding </a:t>
            </a:r>
            <a:r>
              <a:rPr sz="1050" spc="-15" dirty="0">
                <a:latin typeface="Times New Roman"/>
                <a:cs typeface="Times New Roman"/>
              </a:rPr>
              <a:t>formal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parameter.</a:t>
            </a:r>
            <a:endParaRPr sz="1050" dirty="0">
              <a:latin typeface="Times New Roman"/>
              <a:cs typeface="Times New Roman"/>
            </a:endParaRPr>
          </a:p>
          <a:p>
            <a:pPr marL="1824989" indent="-1644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25625" algn="l"/>
                <a:tab pos="28321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found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function.</a:t>
            </a:r>
            <a:endParaRPr sz="1050" dirty="0">
              <a:latin typeface="Times New Roman"/>
              <a:cs typeface="Times New Roman"/>
            </a:endParaRPr>
          </a:p>
          <a:p>
            <a:pPr marL="1841500" marR="118110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40864" algn="l"/>
                <a:tab pos="4623435" algn="l"/>
                <a:tab pos="5423535" algn="l"/>
              </a:tabLst>
            </a:pPr>
            <a:r>
              <a:rPr sz="1050" spc="-45" dirty="0">
                <a:latin typeface="Times New Roman"/>
                <a:cs typeface="Times New Roman"/>
              </a:rPr>
              <a:t>A  </a:t>
            </a:r>
            <a:r>
              <a:rPr sz="1050" spc="35" dirty="0">
                <a:latin typeface="Times New Roman"/>
                <a:cs typeface="Times New Roman"/>
              </a:rPr>
              <a:t>prototype </a:t>
            </a:r>
            <a:r>
              <a:rPr sz="1050" spc="-10" dirty="0">
                <a:latin typeface="Times New Roman"/>
                <a:cs typeface="Times New Roman"/>
              </a:rPr>
              <a:t>must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give 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5" dirty="0">
                <a:latin typeface="Times New Roman"/>
                <a:cs typeface="Times New Roman"/>
              </a:rPr>
              <a:t>formal 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and 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give 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their</a:t>
            </a:r>
            <a:r>
              <a:rPr sz="10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 dirty="0">
              <a:latin typeface="Times New Roman"/>
              <a:cs typeface="Times New Roman"/>
            </a:endParaRPr>
          </a:p>
          <a:p>
            <a:pPr marL="1841500" marR="334010" indent="-180975">
              <a:lnSpc>
                <a:spcPct val="102899"/>
              </a:lnSpc>
              <a:spcBef>
                <a:spcPts val="310"/>
              </a:spcBef>
              <a:buAutoNum type="arabicPeriod"/>
              <a:tabLst>
                <a:tab pos="1840864" algn="l"/>
                <a:tab pos="2959100" algn="l"/>
              </a:tabLst>
            </a:pPr>
            <a:r>
              <a:rPr sz="1050" spc="-45" dirty="0">
                <a:latin typeface="Times New Roman"/>
                <a:cs typeface="Times New Roman"/>
              </a:rPr>
              <a:t>A</a:t>
            </a:r>
            <a:r>
              <a:rPr sz="10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 </a:t>
            </a:r>
            <a:r>
              <a:rPr sz="1050" spc="25" dirty="0">
                <a:latin typeface="Times New Roman"/>
                <a:cs typeface="Times New Roman"/>
              </a:rPr>
              <a:t>heading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prototype 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reference.</a:t>
            </a:r>
            <a:endParaRPr sz="1050" dirty="0">
              <a:latin typeface="Times New Roman"/>
              <a:cs typeface="Times New Roman"/>
            </a:endParaRPr>
          </a:p>
          <a:p>
            <a:pPr marL="1841500" marR="228600" indent="-180975">
              <a:lnSpc>
                <a:spcPct val="103800"/>
              </a:lnSpc>
              <a:spcBef>
                <a:spcPts val="290"/>
              </a:spcBef>
              <a:buAutoNum type="arabicPeriod"/>
              <a:tabLst>
                <a:tab pos="1840864" algn="l"/>
                <a:tab pos="5892800" algn="l"/>
              </a:tabLst>
            </a:pPr>
            <a:r>
              <a:rPr sz="1050" spc="10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5" dirty="0">
                <a:latin typeface="Times New Roman"/>
                <a:cs typeface="Times New Roman"/>
              </a:rPr>
              <a:t>n</a:t>
            </a:r>
            <a:r>
              <a:rPr sz="1050" spc="-30" dirty="0">
                <a:latin typeface="Times New Roman"/>
                <a:cs typeface="Times New Roman"/>
              </a:rPr>
              <a:t>c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spc="-65" dirty="0">
                <a:latin typeface="Times New Roman"/>
                <a:cs typeface="Times New Roman"/>
              </a:rPr>
              <a:t>i</a:t>
            </a:r>
            <a:r>
              <a:rPr sz="1050" spc="-5" dirty="0">
                <a:latin typeface="Times New Roman"/>
                <a:cs typeface="Times New Roman"/>
              </a:rPr>
              <a:t>on</a:t>
            </a:r>
            <a:r>
              <a:rPr sz="1050" dirty="0">
                <a:latin typeface="Times New Roman"/>
                <a:cs typeface="Times New Roman"/>
              </a:rPr>
              <a:t>s 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t</a:t>
            </a:r>
            <a:r>
              <a:rPr sz="1050" spc="-20" dirty="0">
                <a:latin typeface="Times New Roman"/>
                <a:cs typeface="Times New Roman"/>
              </a:rPr>
              <a:t>h</a:t>
            </a:r>
            <a:r>
              <a:rPr sz="1050" spc="-25" dirty="0">
                <a:latin typeface="Times New Roman"/>
                <a:cs typeface="Times New Roman"/>
              </a:rPr>
              <a:t>a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do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40" dirty="0">
                <a:latin typeface="Times New Roman"/>
                <a:cs typeface="Times New Roman"/>
              </a:rPr>
              <a:t>e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spc="-10" dirty="0">
                <a:latin typeface="Times New Roman"/>
                <a:cs typeface="Times New Roman"/>
              </a:rPr>
              <a:t>u</a:t>
            </a:r>
            <a:r>
              <a:rPr sz="1050" spc="5" dirty="0">
                <a:latin typeface="Times New Roman"/>
                <a:cs typeface="Times New Roman"/>
              </a:rPr>
              <a:t>r</a:t>
            </a:r>
            <a:r>
              <a:rPr sz="1050" spc="10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v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l</a:t>
            </a:r>
            <a:r>
              <a:rPr sz="1050" spc="-55" dirty="0">
                <a:latin typeface="Times New Roman"/>
                <a:cs typeface="Times New Roman"/>
              </a:rPr>
              <a:t>u</a:t>
            </a:r>
            <a:r>
              <a:rPr sz="1050" spc="-30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-20" dirty="0">
                <a:latin typeface="Times New Roman"/>
                <a:cs typeface="Times New Roman"/>
              </a:rPr>
              <a:t>r</a:t>
            </a:r>
            <a:r>
              <a:rPr sz="1050" spc="-30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of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spc="-40" dirty="0">
                <a:latin typeface="Times New Roman"/>
                <a:cs typeface="Times New Roman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</a:t>
            </a:r>
            <a:r>
              <a:rPr sz="1050" spc="-10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l</a:t>
            </a:r>
            <a:r>
              <a:rPr sz="1050" spc="-35" dirty="0">
                <a:latin typeface="Times New Roman"/>
                <a:cs typeface="Times New Roman"/>
              </a:rPr>
              <a:t>l</a:t>
            </a:r>
            <a:r>
              <a:rPr sz="1050" spc="45" dirty="0">
                <a:latin typeface="Times New Roman"/>
                <a:cs typeface="Times New Roman"/>
              </a:rPr>
              <a:t>ed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spc="-35" dirty="0">
                <a:latin typeface="Times New Roman"/>
                <a:cs typeface="Times New Roman"/>
              </a:rPr>
              <a:t>i</a:t>
            </a:r>
            <a:r>
              <a:rPr sz="1050" spc="50" dirty="0">
                <a:latin typeface="Times New Roman"/>
                <a:cs typeface="Times New Roman"/>
              </a:rPr>
              <a:t>n  </a:t>
            </a:r>
            <a:r>
              <a:rPr sz="1050" dirty="0">
                <a:latin typeface="Times New Roman"/>
                <a:cs typeface="Times New Roman"/>
              </a:rPr>
              <a:t>other </a:t>
            </a:r>
            <a:r>
              <a:rPr sz="1050" spc="30" dirty="0">
                <a:latin typeface="Times New Roman"/>
                <a:cs typeface="Times New Roman"/>
              </a:rPr>
              <a:t>programming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languages.</a:t>
            </a:r>
            <a:endParaRPr sz="1050" dirty="0">
              <a:latin typeface="Times New Roman"/>
              <a:cs typeface="Times New Roman"/>
            </a:endParaRPr>
          </a:p>
          <a:p>
            <a:pPr marL="1841500" marR="234950" indent="-180975">
              <a:lnSpc>
                <a:spcPct val="103099"/>
              </a:lnSpc>
              <a:spcBef>
                <a:spcPts val="295"/>
              </a:spcBef>
              <a:buAutoNum type="arabicPeriod"/>
              <a:tabLst>
                <a:tab pos="1840864" algn="l"/>
                <a:tab pos="3302000" algn="l"/>
              </a:tabLst>
            </a:pPr>
            <a:r>
              <a:rPr sz="1050" spc="-20" dirty="0">
                <a:latin typeface="Times New Roman"/>
                <a:cs typeface="Times New Roman"/>
              </a:rPr>
              <a:t>Pass</a:t>
            </a:r>
            <a:r>
              <a:rPr sz="1050" spc="215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by</a:t>
            </a:r>
            <a:r>
              <a:rPr sz="10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parame-  </a:t>
            </a:r>
            <a:r>
              <a:rPr sz="1050" spc="-30" dirty="0">
                <a:latin typeface="Times New Roman"/>
                <a:cs typeface="Times New Roman"/>
              </a:rPr>
              <a:t>ter, </a:t>
            </a:r>
            <a:r>
              <a:rPr sz="1050" spc="-10" dirty="0">
                <a:latin typeface="Times New Roman"/>
                <a:cs typeface="Times New Roman"/>
              </a:rPr>
              <a:t>rather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20" dirty="0">
                <a:latin typeface="Times New Roman"/>
                <a:cs typeface="Times New Roman"/>
              </a:rPr>
              <a:t>just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copy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15" dirty="0">
                <a:latin typeface="Times New Roman"/>
                <a:cs typeface="Times New Roman"/>
              </a:rPr>
              <a:t>value,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passed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called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function.</a:t>
            </a:r>
            <a:endParaRPr sz="1050" dirty="0">
              <a:latin typeface="Times New Roman"/>
              <a:cs typeface="Times New Roman"/>
            </a:endParaRPr>
          </a:p>
          <a:p>
            <a:pPr marL="1873885" marR="243840" indent="-178435">
              <a:lnSpc>
                <a:spcPct val="103800"/>
              </a:lnSpc>
              <a:spcBef>
                <a:spcPts val="290"/>
              </a:spcBef>
              <a:buAutoNum type="arabicPeriod"/>
              <a:tabLst>
                <a:tab pos="1875789" algn="l"/>
                <a:tab pos="4084954" algn="l"/>
                <a:tab pos="4766945" algn="l"/>
              </a:tabLst>
            </a:pPr>
            <a:r>
              <a:rPr sz="1050" spc="-45" dirty="0">
                <a:latin typeface="Times New Roman"/>
                <a:cs typeface="Times New Roman"/>
              </a:rPr>
              <a:t>A  call   </a:t>
            </a:r>
            <a:r>
              <a:rPr sz="1050" spc="-10" dirty="0">
                <a:latin typeface="Times New Roman"/>
                <a:cs typeface="Times New Roman"/>
              </a:rPr>
              <a:t>must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must  </a:t>
            </a:r>
            <a:r>
              <a:rPr sz="1050" spc="40" dirty="0">
                <a:latin typeface="Times New Roman"/>
                <a:cs typeface="Times New Roman"/>
              </a:rPr>
              <a:t>NOT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those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parameters.</a:t>
            </a:r>
            <a:endParaRPr sz="1050" dirty="0">
              <a:latin typeface="Times New Roman"/>
              <a:cs typeface="Times New Roman"/>
            </a:endParaRPr>
          </a:p>
          <a:p>
            <a:pPr marL="1841500" marR="390525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25625" algn="l"/>
                <a:tab pos="28321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20" dirty="0">
                <a:latin typeface="Times New Roman"/>
                <a:cs typeface="Times New Roman"/>
              </a:rPr>
              <a:t>refers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region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40" dirty="0">
                <a:latin typeface="Times New Roman"/>
                <a:cs typeface="Times New Roman"/>
              </a:rPr>
              <a:t>where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spc="-10" dirty="0">
                <a:latin typeface="Times New Roman"/>
                <a:cs typeface="Times New Roman"/>
              </a:rPr>
              <a:t>is  “active.”</a:t>
            </a:r>
            <a:endParaRPr sz="1050" dirty="0">
              <a:latin typeface="Times New Roman"/>
              <a:cs typeface="Times New Roman"/>
            </a:endParaRPr>
          </a:p>
          <a:p>
            <a:pPr marL="1841500" indent="-228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42135" algn="l"/>
                <a:tab pos="283210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found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heading.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3992</Words>
  <Application>Microsoft Macintosh PowerPoint</Application>
  <PresentationFormat>Custom</PresentationFormat>
  <Paragraphs>577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Office Theme</vt:lpstr>
      <vt:lpstr>6.1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</dc:title>
  <dc:creator>Chris</dc:creator>
  <cp:lastModifiedBy>Gang-Ryung Uh</cp:lastModifiedBy>
  <cp:revision>3</cp:revision>
  <cp:lastPrinted>2019-06-24T16:57:03Z</cp:lastPrinted>
  <dcterms:created xsi:type="dcterms:W3CDTF">2019-06-24T16:56:28Z</dcterms:created>
  <dcterms:modified xsi:type="dcterms:W3CDTF">2019-06-24T17:53:52Z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2019-06-24T00:00:00Z</vt:filetime>
  </property>
</Properties>
</file>