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8686800" cy="11315700"/>
  <p:notesSz cx="86868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5"/>
    <p:restoredTop sz="94678"/>
  </p:normalViewPr>
  <p:slideViewPr>
    <p:cSldViewPr>
      <p:cViewPr>
        <p:scale>
          <a:sx n="188" d="100"/>
          <a:sy n="188" d="100"/>
        </p:scale>
        <p:origin x="1224" y="-12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002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340" y="2602611"/>
            <a:ext cx="7818120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51.png"/><Relationship Id="rId21" Type="http://schemas.openxmlformats.org/officeDocument/2006/relationships/image" Target="../media/image67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" Type="http://schemas.openxmlformats.org/officeDocument/2006/relationships/image" Target="../media/image50.png"/><Relationship Id="rId16" Type="http://schemas.openxmlformats.org/officeDocument/2006/relationships/image" Target="../media/image45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4" Type="http://schemas.openxmlformats.org/officeDocument/2006/relationships/image" Target="../media/image52.png"/><Relationship Id="rId9" Type="http://schemas.openxmlformats.org/officeDocument/2006/relationships/image" Target="../media/image39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74546" y="4063619"/>
          <a:ext cx="6198233" cy="174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771">
                <a:tc>
                  <a:txBody>
                    <a:bodyPr/>
                    <a:lstStyle/>
                    <a:p>
                      <a:pPr marL="25400">
                        <a:lnSpc>
                          <a:spcPts val="1495"/>
                        </a:lnSpc>
                      </a:pPr>
                      <a:r>
                        <a:rPr sz="1400" spc="-470" dirty="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concept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scope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5"/>
                        </a:lnSpc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understand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 difference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between 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static,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local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variables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concept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functions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return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value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concept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overloading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functions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933">
                <a:tc>
                  <a:txBody>
                    <a:bodyPr/>
                    <a:lstStyle/>
                    <a:p>
                      <a:pPr marL="25400">
                        <a:lnSpc>
                          <a:spcPts val="1505"/>
                        </a:lnSpc>
                      </a:pPr>
                      <a:r>
                        <a:rPr sz="1400" spc="-484" dirty="0">
                          <a:latin typeface="Arial"/>
                          <a:cs typeface="Arial"/>
                        </a:rPr>
                        <a:t>PROCEDURE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read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Reading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Assignment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before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coming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0"/>
                        </a:lnSpc>
                      </a:pPr>
                      <a:r>
                        <a:rPr sz="1100" spc="-105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Writing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Assignment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before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coming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8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lab,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labs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assigned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instructor.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72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sz="1400" spc="-4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35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400" spc="-5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8400"/>
              </a:lnSpc>
            </a:pPr>
            <a:r>
              <a:rPr spc="-1614" dirty="0"/>
              <a:t>6.2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8335" y="1775206"/>
            <a:ext cx="2286635" cy="10071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1010"/>
              </a:spcBef>
            </a:pPr>
            <a:r>
              <a:rPr sz="3600" spc="-470" dirty="0">
                <a:latin typeface="Arial"/>
                <a:cs typeface="Arial"/>
              </a:rPr>
              <a:t>Functions </a:t>
            </a:r>
            <a:r>
              <a:rPr sz="3600" spc="-95" dirty="0">
                <a:latin typeface="Arial"/>
                <a:cs typeface="Arial"/>
              </a:rPr>
              <a:t>that  </a:t>
            </a:r>
            <a:r>
              <a:rPr sz="3600" spc="-545" dirty="0">
                <a:latin typeface="Arial"/>
                <a:cs typeface="Arial"/>
              </a:rPr>
              <a:t>Return </a:t>
            </a:r>
            <a:r>
              <a:rPr sz="3600" spc="-605" dirty="0">
                <a:latin typeface="Arial"/>
                <a:cs typeface="Arial"/>
              </a:rPr>
              <a:t>a</a:t>
            </a:r>
            <a:r>
              <a:rPr sz="3600" spc="-740" dirty="0">
                <a:latin typeface="Arial"/>
                <a:cs typeface="Arial"/>
              </a:rPr>
              <a:t> </a:t>
            </a:r>
            <a:r>
              <a:rPr sz="3600" spc="-605" dirty="0"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0519" y="5804026"/>
          <a:ext cx="4604384" cy="4187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6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-75" dirty="0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 marR="107314">
                        <a:lnSpc>
                          <a:spcPct val="99600"/>
                        </a:lnSpc>
                        <a:spcBef>
                          <a:spcPts val="10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xi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completion 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6839" marR="74295">
                        <a:lnSpc>
                          <a:spcPct val="100000"/>
                        </a:lnSpc>
                      </a:pPr>
                      <a:r>
                        <a:rPr sz="1000" spc="-130" dirty="0">
                          <a:latin typeface="Arial"/>
                          <a:cs typeface="Arial"/>
                        </a:rPr>
                        <a:t>Page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 marR="111760">
                        <a:lnSpc>
                          <a:spcPct val="99600"/>
                        </a:lnSpc>
                        <a:spcBef>
                          <a:spcPts val="1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Check  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when 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done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Reading</a:t>
                      </a:r>
                      <a:r>
                        <a:rPr sz="10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92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10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Writing</a:t>
                      </a:r>
                      <a:r>
                        <a:rPr sz="1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Pre-lab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17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6.2A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089">
                <a:tc>
                  <a:txBody>
                    <a:bodyPr/>
                    <a:lstStyle/>
                    <a:p>
                      <a:pPr marL="30480">
                        <a:lnSpc>
                          <a:spcPts val="1175"/>
                        </a:lnSpc>
                        <a:spcBef>
                          <a:spcPts val="30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30480">
                        <a:lnSpc>
                          <a:spcPts val="1125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Scope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Variables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25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Basic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25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125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00"/>
                        </a:lnSpc>
                      </a:pPr>
                      <a:r>
                        <a:rPr sz="1000" spc="-114" dirty="0">
                          <a:latin typeface="Arial"/>
                          <a:cs typeface="Arial"/>
                        </a:rPr>
                        <a:t>scope 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rules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and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50"/>
                        </a:lnSpc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parameter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passing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851">
                <a:tc>
                  <a:txBody>
                    <a:bodyPr/>
                    <a:lstStyle/>
                    <a:p>
                      <a:pPr marL="30480">
                        <a:lnSpc>
                          <a:spcPts val="1170"/>
                        </a:lnSpc>
                        <a:spcBef>
                          <a:spcPts val="40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6.6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marL="30480">
                        <a:lnSpc>
                          <a:spcPts val="1120"/>
                        </a:lnSpc>
                      </a:pPr>
                      <a:r>
                        <a:rPr sz="1000" spc="-110" dirty="0">
                          <a:latin typeface="Arial"/>
                          <a:cs typeface="Arial"/>
                        </a:rPr>
                        <a:t>Parameters 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Local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20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Basic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2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12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104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0480">
                        <a:lnSpc>
                          <a:spcPts val="1100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Variables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00"/>
                        </a:lnSpc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formal 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actual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00"/>
                        </a:lnSpc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parameters 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local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50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variables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83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17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6.2B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327">
                <a:tc>
                  <a:txBody>
                    <a:bodyPr/>
                    <a:lstStyle/>
                    <a:p>
                      <a:pPr marL="30480">
                        <a:lnSpc>
                          <a:spcPts val="1170"/>
                        </a:lnSpc>
                        <a:spcBef>
                          <a:spcPts val="30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6.7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4685">
                <a:tc>
                  <a:txBody>
                    <a:bodyPr/>
                    <a:lstStyle/>
                    <a:p>
                      <a:pPr marL="30480">
                        <a:lnSpc>
                          <a:spcPts val="1120"/>
                        </a:lnSpc>
                      </a:pPr>
                      <a:r>
                        <a:rPr sz="1000" spc="-13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Returning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and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20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Understanding 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2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12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0480">
                        <a:lnSpc>
                          <a:spcPts val="1100"/>
                        </a:lnSpc>
                      </a:pPr>
                      <a:r>
                        <a:rPr sz="1000" spc="-110" dirty="0">
                          <a:latin typeface="Arial"/>
                          <a:cs typeface="Arial"/>
                        </a:rPr>
                        <a:t>Overloading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Functions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00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returning functions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and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1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50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overloaded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functions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327">
                <a:tc>
                  <a:txBody>
                    <a:bodyPr/>
                    <a:lstStyle/>
                    <a:p>
                      <a:pPr marL="30480">
                        <a:lnSpc>
                          <a:spcPts val="1170"/>
                        </a:lnSpc>
                        <a:spcBef>
                          <a:spcPts val="30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6.8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marL="30480">
                        <a:lnSpc>
                          <a:spcPts val="1120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Student 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Generated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20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Basic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2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12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0480">
                        <a:lnSpc>
                          <a:spcPts val="1100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Assignments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00"/>
                        </a:lnSpc>
                      </a:pPr>
                      <a:r>
                        <a:rPr sz="1000" spc="-114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000" spc="-14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and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50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value.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75626" y="10034727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latin typeface="Arial"/>
                <a:cs typeface="Arial"/>
              </a:rPr>
              <a:t>91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395033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0" y="598805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9511665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sz="900" spc="-105" dirty="0"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0905" y="1093977"/>
            <a:ext cx="245237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954" y="1407922"/>
            <a:ext cx="5550535" cy="86660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square root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your number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</a:p>
          <a:p>
            <a:pPr marL="116014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findSqrRoot(number)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812800" marR="523875">
              <a:lnSpc>
                <a:spcPct val="1200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whose square root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want."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"Input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-99 </a:t>
            </a:r>
            <a:r>
              <a:rPr sz="900" spc="-15" dirty="0">
                <a:latin typeface="Courier New"/>
                <a:cs typeface="Courier New"/>
              </a:rPr>
              <a:t>when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would like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quit."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number;</a:t>
            </a:r>
            <a:endParaRPr sz="900" dirty="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int findSqrRoot(int</a:t>
            </a:r>
            <a:r>
              <a:rPr sz="900" b="1" spc="3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x)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b="1" dirty="0">
                <a:latin typeface="Courier New"/>
                <a:cs typeface="Courier New"/>
              </a:rPr>
              <a:t>{</a:t>
            </a:r>
            <a:endParaRPr sz="900" dirty="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190"/>
              </a:spcBef>
            </a:pPr>
            <a:r>
              <a:rPr sz="900" b="1" spc="5" dirty="0">
                <a:latin typeface="Courier New"/>
                <a:cs typeface="Courier New"/>
              </a:rPr>
              <a:t>cout &lt;&lt; "findSqrRoot function </a:t>
            </a:r>
            <a:r>
              <a:rPr sz="900" b="1" dirty="0">
                <a:latin typeface="Courier New"/>
                <a:cs typeface="Courier New"/>
              </a:rPr>
              <a:t>was </a:t>
            </a:r>
            <a:r>
              <a:rPr sz="900" b="1" spc="5" dirty="0">
                <a:latin typeface="Courier New"/>
                <a:cs typeface="Courier New"/>
              </a:rPr>
              <a:t>called </a:t>
            </a:r>
            <a:r>
              <a:rPr sz="900" b="1" dirty="0">
                <a:latin typeface="Courier New"/>
                <a:cs typeface="Courier New"/>
              </a:rPr>
              <a:t>with " </a:t>
            </a:r>
            <a:r>
              <a:rPr sz="900" b="1" spc="5" dirty="0">
                <a:latin typeface="Courier New"/>
                <a:cs typeface="Courier New"/>
              </a:rPr>
              <a:t>&lt;&lt;</a:t>
            </a:r>
            <a:r>
              <a:rPr sz="900" b="1" spc="1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x</a:t>
            </a:r>
            <a:endParaRPr sz="900" dirty="0">
              <a:latin typeface="Courier New"/>
              <a:cs typeface="Courier New"/>
            </a:endParaRPr>
          </a:p>
          <a:p>
            <a:pPr marL="431800" marR="3084830" indent="349250">
              <a:lnSpc>
                <a:spcPct val="120300"/>
              </a:lnSpc>
              <a:spcBef>
                <a:spcPts val="10"/>
              </a:spcBef>
            </a:pPr>
            <a:r>
              <a:rPr sz="900" b="1" spc="5" dirty="0">
                <a:latin typeface="Courier New"/>
                <a:cs typeface="Courier New"/>
              </a:rPr>
              <a:t>&lt;&lt; </a:t>
            </a:r>
            <a:r>
              <a:rPr sz="900" b="1" dirty="0">
                <a:latin typeface="Courier New"/>
                <a:cs typeface="Courier New"/>
              </a:rPr>
              <a:t>" </a:t>
            </a:r>
            <a:r>
              <a:rPr sz="900" b="1" spc="5" dirty="0">
                <a:latin typeface="Courier New"/>
                <a:cs typeface="Courier New"/>
              </a:rPr>
              <a:t>as </a:t>
            </a:r>
            <a:r>
              <a:rPr sz="900" b="1" dirty="0">
                <a:latin typeface="Courier New"/>
                <a:cs typeface="Courier New"/>
              </a:rPr>
              <a:t>its </a:t>
            </a:r>
            <a:r>
              <a:rPr sz="900" b="1" spc="5" dirty="0">
                <a:latin typeface="Courier New"/>
                <a:cs typeface="Courier New"/>
              </a:rPr>
              <a:t>argument\n";  return</a:t>
            </a:r>
            <a:r>
              <a:rPr sz="900" b="1" spc="1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0;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54965" algn="l"/>
              </a:tabLst>
            </a:pPr>
            <a:r>
              <a:rPr sz="900" b="1" dirty="0">
                <a:latin typeface="Courier New"/>
                <a:cs typeface="Courier New"/>
              </a:rPr>
              <a:t>}	</a:t>
            </a:r>
            <a:r>
              <a:rPr sz="900" b="1" spc="5" dirty="0">
                <a:latin typeface="Courier New"/>
                <a:cs typeface="Courier New"/>
              </a:rPr>
              <a:t>// This </a:t>
            </a:r>
            <a:r>
              <a:rPr sz="900" b="1" dirty="0">
                <a:latin typeface="Courier New"/>
                <a:cs typeface="Courier New"/>
              </a:rPr>
              <a:t>bold </a:t>
            </a:r>
            <a:r>
              <a:rPr sz="900" b="1" spc="5" dirty="0">
                <a:latin typeface="Courier New"/>
                <a:cs typeface="Courier New"/>
              </a:rPr>
              <a:t>section </a:t>
            </a:r>
            <a:r>
              <a:rPr sz="900" b="1" spc="-5" dirty="0">
                <a:latin typeface="Courier New"/>
                <a:cs typeface="Courier New"/>
              </a:rPr>
              <a:t>is </a:t>
            </a:r>
            <a:r>
              <a:rPr sz="900" b="1" spc="5" dirty="0">
                <a:latin typeface="Courier New"/>
                <a:cs typeface="Courier New"/>
              </a:rPr>
              <a:t>the</a:t>
            </a:r>
            <a:r>
              <a:rPr sz="900" b="1" spc="10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stub.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317500" marR="5080">
              <a:lnSpc>
                <a:spcPct val="103200"/>
              </a:lnSpc>
              <a:spcBef>
                <a:spcPts val="5"/>
              </a:spcBef>
            </a:pP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30" dirty="0">
                <a:latin typeface="Times New Roman"/>
                <a:cs typeface="Times New Roman"/>
              </a:rPr>
              <a:t>example </a:t>
            </a:r>
            <a:r>
              <a:rPr sz="1050" spc="-15" dirty="0">
                <a:latin typeface="Times New Roman"/>
                <a:cs typeface="Times New Roman"/>
              </a:rPr>
              <a:t>shows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30" dirty="0">
                <a:latin typeface="Times New Roman"/>
                <a:cs typeface="Times New Roman"/>
              </a:rPr>
              <a:t>programmer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test the </a:t>
            </a:r>
            <a:r>
              <a:rPr sz="1050" spc="30" dirty="0">
                <a:latin typeface="Times New Roman"/>
                <a:cs typeface="Times New Roman"/>
              </a:rPr>
              <a:t>execution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without </a:t>
            </a:r>
            <a:r>
              <a:rPr sz="1050" spc="-40" dirty="0">
                <a:latin typeface="Times New Roman"/>
                <a:cs typeface="Times New Roman"/>
              </a:rPr>
              <a:t>having </a:t>
            </a:r>
            <a:r>
              <a:rPr sz="1050" spc="-45" dirty="0">
                <a:latin typeface="Times New Roman"/>
                <a:cs typeface="Times New Roman"/>
              </a:rPr>
              <a:t>yet </a:t>
            </a:r>
            <a:r>
              <a:rPr sz="1050" spc="-25" dirty="0">
                <a:latin typeface="Times New Roman"/>
                <a:cs typeface="Times New Roman"/>
              </a:rPr>
              <a:t>written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find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square </a:t>
            </a:r>
            <a:r>
              <a:rPr sz="1050" spc="-10" dirty="0">
                <a:latin typeface="Times New Roman"/>
                <a:cs typeface="Times New Roman"/>
              </a:rPr>
              <a:t>root.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dirty="0">
                <a:latin typeface="Times New Roman"/>
                <a:cs typeface="Times New Roman"/>
              </a:rPr>
              <a:t>allows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pro</a:t>
            </a:r>
            <a:r>
              <a:rPr sz="1050" spc="20" dirty="0">
                <a:latin typeface="Times New Roman"/>
                <a:cs typeface="Times New Roman"/>
              </a:rPr>
              <a:t>grammer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concentrate </a:t>
            </a:r>
            <a:r>
              <a:rPr sz="1050" spc="5" dirty="0">
                <a:latin typeface="Times New Roman"/>
                <a:cs typeface="Times New Roman"/>
              </a:rPr>
              <a:t>on </a:t>
            </a:r>
            <a:r>
              <a:rPr sz="1050" spc="-5" dirty="0">
                <a:latin typeface="Times New Roman"/>
                <a:cs typeface="Times New Roman"/>
              </a:rPr>
              <a:t>one </a:t>
            </a:r>
            <a:r>
              <a:rPr sz="1050" spc="35" dirty="0">
                <a:latin typeface="Times New Roman"/>
                <a:cs typeface="Times New Roman"/>
              </a:rPr>
              <a:t>component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program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time. Although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stub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not  </a:t>
            </a:r>
            <a:r>
              <a:rPr sz="1050" spc="10" dirty="0">
                <a:latin typeface="Times New Roman"/>
                <a:cs typeface="Times New Roman"/>
              </a:rPr>
              <a:t>really </a:t>
            </a:r>
            <a:r>
              <a:rPr sz="1050" spc="55" dirty="0">
                <a:latin typeface="Times New Roman"/>
                <a:cs typeface="Times New Roman"/>
              </a:rPr>
              <a:t>needed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30" dirty="0">
                <a:latin typeface="Times New Roman"/>
                <a:cs typeface="Times New Roman"/>
              </a:rPr>
              <a:t>simple </a:t>
            </a:r>
            <a:r>
              <a:rPr sz="1050" spc="25" dirty="0">
                <a:latin typeface="Times New Roman"/>
                <a:cs typeface="Times New Roman"/>
              </a:rPr>
              <a:t>program, </a:t>
            </a:r>
            <a:r>
              <a:rPr sz="1050" spc="-5" dirty="0">
                <a:latin typeface="Times New Roman"/>
                <a:cs typeface="Times New Roman"/>
              </a:rPr>
              <a:t>stubs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45" dirty="0">
                <a:latin typeface="Times New Roman"/>
                <a:cs typeface="Times New Roman"/>
              </a:rPr>
              <a:t>very </a:t>
            </a:r>
            <a:r>
              <a:rPr sz="1050" spc="-25" dirty="0">
                <a:latin typeface="Times New Roman"/>
                <a:cs typeface="Times New Roman"/>
              </a:rPr>
              <a:t>useful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35" dirty="0">
                <a:latin typeface="Times New Roman"/>
                <a:cs typeface="Times New Roman"/>
              </a:rPr>
              <a:t>larger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programs.</a:t>
            </a:r>
            <a:endParaRPr sz="1050" dirty="0">
              <a:latin typeface="Times New Roman"/>
              <a:cs typeface="Times New Roman"/>
            </a:endParaRPr>
          </a:p>
          <a:p>
            <a:pPr marL="317500" indent="217804">
              <a:lnSpc>
                <a:spcPct val="100000"/>
              </a:lnSpc>
              <a:spcBef>
                <a:spcPts val="35"/>
              </a:spcBef>
            </a:pP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b="1" spc="30" dirty="0">
                <a:latin typeface="Times New Roman"/>
                <a:cs typeface="Times New Roman"/>
              </a:rPr>
              <a:t>driver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35" dirty="0">
                <a:latin typeface="Times New Roman"/>
                <a:cs typeface="Times New Roman"/>
              </a:rPr>
              <a:t>module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tests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40" dirty="0">
                <a:latin typeface="Times New Roman"/>
                <a:cs typeface="Times New Roman"/>
              </a:rPr>
              <a:t>simply </a:t>
            </a:r>
            <a:r>
              <a:rPr sz="1050" spc="5" dirty="0">
                <a:latin typeface="Times New Roman"/>
                <a:cs typeface="Times New Roman"/>
              </a:rPr>
              <a:t>calling </a:t>
            </a:r>
            <a:r>
              <a:rPr sz="1050" spc="-25" dirty="0">
                <a:latin typeface="Times New Roman"/>
                <a:cs typeface="Times New Roman"/>
              </a:rPr>
              <a:t>it. </a:t>
            </a:r>
            <a:r>
              <a:rPr sz="1050" spc="-40" dirty="0">
                <a:latin typeface="Times New Roman"/>
                <a:cs typeface="Times New Roman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one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programmer</a:t>
            </a:r>
            <a:endParaRPr sz="1050" dirty="0">
              <a:latin typeface="Times New Roman"/>
              <a:cs typeface="Times New Roman"/>
            </a:endParaRPr>
          </a:p>
          <a:p>
            <a:pPr marL="317500" marR="5080">
              <a:lnSpc>
                <a:spcPct val="102899"/>
              </a:lnSpc>
              <a:spcBef>
                <a:spcPts val="10"/>
              </a:spcBef>
            </a:pPr>
            <a:r>
              <a:rPr sz="1050" spc="-45" dirty="0">
                <a:latin typeface="Times New Roman"/>
                <a:cs typeface="Times New Roman"/>
              </a:rPr>
              <a:t>may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working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5" dirty="0">
                <a:latin typeface="Times New Roman"/>
                <a:cs typeface="Times New Roman"/>
              </a:rPr>
              <a:t>function, </a:t>
            </a:r>
            <a:r>
              <a:rPr sz="1050" spc="-10" dirty="0">
                <a:latin typeface="Times New Roman"/>
                <a:cs typeface="Times New Roman"/>
              </a:rPr>
              <a:t>another </a:t>
            </a:r>
            <a:r>
              <a:rPr sz="1050" spc="30" dirty="0">
                <a:latin typeface="Times New Roman"/>
                <a:cs typeface="Times New Roman"/>
              </a:rPr>
              <a:t>programmer </a:t>
            </a:r>
            <a:r>
              <a:rPr sz="1050" spc="-45" dirty="0">
                <a:latin typeface="Times New Roman"/>
                <a:cs typeface="Times New Roman"/>
              </a:rPr>
              <a:t>may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developing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code 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particular </a:t>
            </a:r>
            <a:r>
              <a:rPr sz="1050" spc="-10" dirty="0">
                <a:latin typeface="Times New Roman"/>
                <a:cs typeface="Times New Roman"/>
              </a:rPr>
              <a:t>function. </a:t>
            </a:r>
            <a:r>
              <a:rPr sz="1050" spc="10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case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programmer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35" dirty="0">
                <a:latin typeface="Times New Roman"/>
                <a:cs typeface="Times New Roman"/>
              </a:rPr>
              <a:t>concerned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calling  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dirty="0">
                <a:latin typeface="Times New Roman"/>
                <a:cs typeface="Times New Roman"/>
              </a:rPr>
              <a:t>but </a:t>
            </a:r>
            <a:r>
              <a:rPr sz="1050" spc="-10" dirty="0">
                <a:latin typeface="Times New Roman"/>
                <a:cs typeface="Times New Roman"/>
              </a:rPr>
              <a:t>rather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body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30" dirty="0">
                <a:latin typeface="Times New Roman"/>
                <a:cs typeface="Times New Roman"/>
              </a:rPr>
              <a:t>itself.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such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case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driver </a:t>
            </a:r>
            <a:r>
              <a:rPr sz="1050" spc="5" dirty="0">
                <a:latin typeface="Times New Roman"/>
                <a:cs typeface="Times New Roman"/>
              </a:rPr>
              <a:t>(call </a:t>
            </a:r>
            <a:r>
              <a:rPr sz="1050" spc="27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function)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-25" dirty="0">
                <a:latin typeface="Times New Roman"/>
                <a:cs typeface="Times New Roman"/>
              </a:rPr>
              <a:t>just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see 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performs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properly.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95" dirty="0">
                <a:latin typeface="Times New Roman"/>
                <a:cs typeface="Times New Roman"/>
              </a:rPr>
              <a:t> </a:t>
            </a:r>
            <a:r>
              <a:rPr sz="1050" i="1" spc="25" dirty="0">
                <a:latin typeface="Times New Roman"/>
                <a:cs typeface="Times New Roman"/>
              </a:rPr>
              <a:t>6.2f:</a:t>
            </a:r>
            <a:endParaRPr sz="1050" dirty="0">
              <a:latin typeface="Times New Roman"/>
              <a:cs typeface="Times New Roman"/>
            </a:endParaRPr>
          </a:p>
          <a:p>
            <a:pPr marL="12700" marR="4192270">
              <a:lnSpc>
                <a:spcPct val="121100"/>
              </a:lnSpc>
              <a:spcBef>
                <a:spcPts val="365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&lt;cmath&gt;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findSqrRoot(int </a:t>
            </a:r>
            <a:r>
              <a:rPr sz="900" spc="-10" dirty="0">
                <a:latin typeface="Courier New"/>
                <a:cs typeface="Courier New"/>
              </a:rPr>
              <a:t>x); // </a:t>
            </a:r>
            <a:r>
              <a:rPr sz="900" spc="-15" dirty="0">
                <a:latin typeface="Courier New"/>
                <a:cs typeface="Courier New"/>
              </a:rPr>
              <a:t>prototype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user defined function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that</a:t>
            </a:r>
            <a:endParaRPr sz="900" dirty="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square root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number passed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it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L="413384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405765" marR="1222375">
              <a:lnSpc>
                <a:spcPct val="123300"/>
              </a:lnSpc>
            </a:pPr>
            <a:r>
              <a:rPr sz="900" b="1" spc="5" dirty="0">
                <a:latin typeface="Courier New"/>
                <a:cs typeface="Courier New"/>
              </a:rPr>
              <a:t>cout &lt;&lt; "Calling findSqrRoot function with </a:t>
            </a:r>
            <a:r>
              <a:rPr sz="900" b="1" dirty="0">
                <a:latin typeface="Courier New"/>
                <a:cs typeface="Courier New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4" &lt;&lt; endl;  cout &lt;&lt; </a:t>
            </a:r>
            <a:r>
              <a:rPr sz="900" b="1" dirty="0">
                <a:latin typeface="Courier New"/>
                <a:cs typeface="Courier New"/>
              </a:rPr>
              <a:t>"The </a:t>
            </a:r>
            <a:r>
              <a:rPr sz="900" b="1" spc="5" dirty="0">
                <a:latin typeface="Courier New"/>
                <a:cs typeface="Courier New"/>
              </a:rPr>
              <a:t>result is </a:t>
            </a:r>
            <a:r>
              <a:rPr sz="900" b="1" dirty="0">
                <a:latin typeface="Courier New"/>
                <a:cs typeface="Courier New"/>
              </a:rPr>
              <a:t>" </a:t>
            </a:r>
            <a:r>
              <a:rPr sz="900" b="1" spc="5" dirty="0">
                <a:latin typeface="Courier New"/>
                <a:cs typeface="Courier New"/>
              </a:rPr>
              <a:t>&lt;&lt; findSqrRoot(4) </a:t>
            </a:r>
            <a:r>
              <a:rPr sz="900" b="1" spc="-5" dirty="0">
                <a:latin typeface="Courier New"/>
                <a:cs typeface="Courier New"/>
              </a:rPr>
              <a:t>&lt;&lt;</a:t>
            </a:r>
            <a:r>
              <a:rPr sz="900" b="1" spc="12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findSqrRoot(int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x)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L="413384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sqrt(x);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30" dirty="0">
                <a:latin typeface="Times New Roman"/>
                <a:cs typeface="Times New Roman"/>
              </a:rPr>
              <a:t>example,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used </a:t>
            </a:r>
            <a:r>
              <a:rPr sz="1050" spc="5" dirty="0">
                <a:latin typeface="Times New Roman"/>
                <a:cs typeface="Times New Roman"/>
              </a:rPr>
              <a:t>solely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tool </a:t>
            </a:r>
            <a:r>
              <a:rPr sz="1050" spc="15" dirty="0">
                <a:latin typeface="Times New Roman"/>
                <a:cs typeface="Times New Roman"/>
              </a:rPr>
              <a:t>(driver)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45" dirty="0">
                <a:latin typeface="Times New Roman"/>
                <a:cs typeface="Times New Roman"/>
              </a:rPr>
              <a:t>call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the</a:t>
            </a:r>
            <a:endParaRPr sz="10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900" spc="-15" dirty="0">
                <a:latin typeface="Courier New"/>
                <a:cs typeface="Courier New"/>
              </a:rPr>
              <a:t>findSqrRoot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see if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5" dirty="0">
                <a:latin typeface="Times New Roman"/>
                <a:cs typeface="Times New Roman"/>
              </a:rPr>
              <a:t>performs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properly.</a:t>
            </a:r>
            <a:endParaRPr sz="1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572071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6412229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1516" y="1093977"/>
            <a:ext cx="173101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-40" dirty="0">
                <a:latin typeface="Times New Roman"/>
                <a:cs typeface="Times New Roman"/>
              </a:rPr>
              <a:t>Writing </a:t>
            </a:r>
            <a:r>
              <a:rPr sz="950" spc="5" dirty="0">
                <a:latin typeface="Times New Roman"/>
                <a:cs typeface="Times New Roman"/>
              </a:rPr>
              <a:t>Assignment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00" spc="-125" dirty="0">
                <a:latin typeface="Arial"/>
                <a:cs typeface="Arial"/>
              </a:rPr>
              <a:t>101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1395730"/>
            <a:ext cx="6160770" cy="552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90" dirty="0">
                <a:latin typeface="Arial"/>
                <a:cs typeface="Arial"/>
              </a:rPr>
              <a:t>P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75" dirty="0">
                <a:latin typeface="Arial"/>
                <a:cs typeface="Arial"/>
              </a:rPr>
              <a:t>-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375" dirty="0">
                <a:latin typeface="Arial"/>
                <a:cs typeface="Arial"/>
              </a:rPr>
              <a:t>LA</a:t>
            </a:r>
            <a:r>
              <a:rPr sz="1400" spc="-365" dirty="0">
                <a:latin typeface="Arial"/>
                <a:cs typeface="Arial"/>
              </a:rPr>
              <a:t> </a:t>
            </a:r>
            <a:r>
              <a:rPr sz="1400" spc="-450" dirty="0">
                <a:latin typeface="Arial"/>
                <a:cs typeface="Arial"/>
              </a:rPr>
              <a:t>B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675" dirty="0">
                <a:latin typeface="Arial"/>
                <a:cs typeface="Arial"/>
              </a:rPr>
              <a:t>W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M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spc="-60" dirty="0">
                <a:latin typeface="Arial"/>
                <a:cs typeface="Arial"/>
              </a:rPr>
              <a:t>Fill-in-the-Blank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1841500" marR="288290" indent="-180975">
              <a:lnSpc>
                <a:spcPct val="103800"/>
              </a:lnSpc>
              <a:spcBef>
                <a:spcPts val="570"/>
              </a:spcBef>
              <a:buAutoNum type="arabicPeriod"/>
              <a:tabLst>
                <a:tab pos="1840864" algn="l"/>
                <a:tab pos="3949700" algn="l"/>
              </a:tabLst>
            </a:pPr>
            <a:r>
              <a:rPr sz="1050" spc="-10" dirty="0">
                <a:latin typeface="Times New Roman"/>
                <a:cs typeface="Times New Roman"/>
              </a:rPr>
              <a:t>Variables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retain </a:t>
            </a:r>
            <a:r>
              <a:rPr sz="1050" spc="-15" dirty="0">
                <a:latin typeface="Times New Roman"/>
                <a:cs typeface="Times New Roman"/>
              </a:rPr>
              <a:t>their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15" dirty="0">
                <a:latin typeface="Times New Roman"/>
                <a:cs typeface="Times New Roman"/>
              </a:rPr>
              <a:t>over </a:t>
            </a:r>
            <a:r>
              <a:rPr sz="1050" spc="15" dirty="0">
                <a:latin typeface="Times New Roman"/>
                <a:cs typeface="Times New Roman"/>
              </a:rPr>
              <a:t>multiple </a:t>
            </a:r>
            <a:r>
              <a:rPr sz="1050" spc="-40" dirty="0">
                <a:latin typeface="Times New Roman"/>
                <a:cs typeface="Times New Roman"/>
              </a:rPr>
              <a:t>calls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called</a:t>
            </a:r>
            <a:r>
              <a:rPr sz="10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15" dirty="0">
                <a:latin typeface="Times New Roman"/>
                <a:cs typeface="Times New Roman"/>
              </a:rPr>
              <a:t>variables.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40864" algn="l"/>
                <a:tab pos="4330700" algn="l"/>
              </a:tabLst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30" dirty="0">
                <a:latin typeface="Times New Roman"/>
                <a:cs typeface="Times New Roman"/>
              </a:rPr>
              <a:t>C++  </a:t>
            </a:r>
            <a:r>
              <a:rPr sz="1050" spc="-50" dirty="0">
                <a:latin typeface="Times New Roman"/>
                <a:cs typeface="Times New Roman"/>
              </a:rPr>
              <a:t>all 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have</a:t>
            </a:r>
            <a:r>
              <a:rPr sz="105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35" dirty="0">
                <a:latin typeface="Times New Roman"/>
                <a:cs typeface="Times New Roman"/>
              </a:rPr>
              <a:t>scope.</a:t>
            </a:r>
            <a:endParaRPr sz="1050">
              <a:latin typeface="Times New Roman"/>
              <a:cs typeface="Times New Roman"/>
            </a:endParaRPr>
          </a:p>
          <a:p>
            <a:pPr marL="1841500" marR="381635" indent="-180975">
              <a:lnSpc>
                <a:spcPct val="103800"/>
              </a:lnSpc>
              <a:spcBef>
                <a:spcPts val="280"/>
              </a:spcBef>
              <a:buAutoNum type="arabicPeriod"/>
              <a:tabLst>
                <a:tab pos="1840864" algn="l"/>
                <a:tab pos="5435600" algn="l"/>
              </a:tabLst>
            </a:pPr>
            <a:r>
              <a:rPr sz="1050" spc="-15" dirty="0">
                <a:latin typeface="Times New Roman"/>
                <a:cs typeface="Times New Roman"/>
              </a:rPr>
              <a:t>Default  </a:t>
            </a:r>
            <a:r>
              <a:rPr sz="1050" spc="25" dirty="0">
                <a:latin typeface="Times New Roman"/>
                <a:cs typeface="Times New Roman"/>
              </a:rPr>
              <a:t>arguments </a:t>
            </a:r>
            <a:r>
              <a:rPr sz="1050" spc="-25" dirty="0">
                <a:latin typeface="Times New Roman"/>
                <a:cs typeface="Times New Roman"/>
              </a:rPr>
              <a:t>are  </a:t>
            </a:r>
            <a:r>
              <a:rPr sz="1050" spc="5" dirty="0">
                <a:latin typeface="Times New Roman"/>
                <a:cs typeface="Times New Roman"/>
              </a:rPr>
              <a:t>usually  </a:t>
            </a:r>
            <a:r>
              <a:rPr sz="1050" spc="35" dirty="0">
                <a:latin typeface="Times New Roman"/>
                <a:cs typeface="Times New Roman"/>
              </a:rPr>
              <a:t>defined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in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15" dirty="0">
                <a:latin typeface="Times New Roman"/>
                <a:cs typeface="Times New Roman"/>
              </a:rPr>
              <a:t>function.</a:t>
            </a:r>
            <a:endParaRPr sz="1050">
              <a:latin typeface="Times New Roman"/>
              <a:cs typeface="Times New Roman"/>
            </a:endParaRPr>
          </a:p>
          <a:p>
            <a:pPr marL="1841500" marR="111125" indent="-180975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842135" algn="l"/>
                <a:tab pos="6041390" algn="l"/>
              </a:tabLst>
            </a:pPr>
            <a:r>
              <a:rPr sz="1050" spc="-110" dirty="0">
                <a:latin typeface="Times New Roman"/>
                <a:cs typeface="Times New Roman"/>
              </a:rPr>
              <a:t>A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function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returning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a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value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should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never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use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pass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by 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           </a:t>
            </a:r>
            <a:r>
              <a:rPr sz="1050" spc="26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parameters.</a:t>
            </a:r>
            <a:endParaRPr sz="1050">
              <a:latin typeface="Times New Roman"/>
              <a:cs typeface="Times New Roman"/>
            </a:endParaRPr>
          </a:p>
          <a:p>
            <a:pPr marL="1841500" marR="5080" indent="-180975">
              <a:lnSpc>
                <a:spcPct val="103499"/>
              </a:lnSpc>
              <a:spcBef>
                <a:spcPts val="280"/>
              </a:spcBef>
              <a:buAutoNum type="arabicPeriod"/>
              <a:tabLst>
                <a:tab pos="1840864" algn="l"/>
                <a:tab pos="4432300" algn="l"/>
              </a:tabLst>
            </a:pPr>
            <a:r>
              <a:rPr sz="1050" spc="-20" dirty="0">
                <a:latin typeface="Times New Roman"/>
                <a:cs typeface="Times New Roman"/>
              </a:rPr>
              <a:t>Every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begins 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type 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heading, </a:t>
            </a:r>
            <a:r>
              <a:rPr sz="1050" spc="-10" dirty="0">
                <a:latin typeface="Times New Roman"/>
                <a:cs typeface="Times New Roman"/>
              </a:rPr>
              <a:t>rather </a:t>
            </a:r>
            <a:r>
              <a:rPr sz="1050" spc="-5" dirty="0">
                <a:latin typeface="Times New Roman"/>
                <a:cs typeface="Times New Roman"/>
              </a:rPr>
              <a:t>than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word  </a:t>
            </a:r>
            <a:r>
              <a:rPr sz="900" spc="-25" dirty="0">
                <a:latin typeface="Courier New"/>
                <a:cs typeface="Courier New"/>
              </a:rPr>
              <a:t>void</a:t>
            </a:r>
            <a:r>
              <a:rPr sz="1050" spc="-25" dirty="0">
                <a:latin typeface="Times New Roman"/>
                <a:cs typeface="Times New Roman"/>
              </a:rPr>
              <a:t>,  </a:t>
            </a:r>
            <a:r>
              <a:rPr sz="1050" spc="-5" dirty="0">
                <a:latin typeface="Times New Roman"/>
                <a:cs typeface="Times New Roman"/>
              </a:rPr>
              <a:t>must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a(n)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20" dirty="0">
                <a:latin typeface="Times New Roman"/>
                <a:cs typeface="Times New Roman"/>
              </a:rPr>
              <a:t>statement </a:t>
            </a:r>
            <a:r>
              <a:rPr sz="1050" spc="35" dirty="0">
                <a:latin typeface="Times New Roman"/>
                <a:cs typeface="Times New Roman"/>
              </a:rPr>
              <a:t>somewhere, </a:t>
            </a:r>
            <a:r>
              <a:rPr sz="1050" spc="15" dirty="0">
                <a:latin typeface="Times New Roman"/>
                <a:cs typeface="Times New Roman"/>
              </a:rPr>
              <a:t>usually 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end,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its body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instructions.</a:t>
            </a:r>
            <a:endParaRPr sz="1050">
              <a:latin typeface="Times New Roman"/>
              <a:cs typeface="Times New Roman"/>
            </a:endParaRPr>
          </a:p>
          <a:p>
            <a:pPr marL="1660525">
              <a:lnSpc>
                <a:spcPct val="100000"/>
              </a:lnSpc>
              <a:spcBef>
                <a:spcPts val="335"/>
              </a:spcBef>
              <a:tabLst>
                <a:tab pos="3111500" algn="l"/>
              </a:tabLst>
            </a:pPr>
            <a:r>
              <a:rPr sz="1050" spc="-30" dirty="0">
                <a:latin typeface="Times New Roman"/>
                <a:cs typeface="Times New Roman"/>
              </a:rPr>
              <a:t>6    </a:t>
            </a:r>
            <a:r>
              <a:rPr sz="1050" spc="-40" dirty="0">
                <a:latin typeface="Times New Roman"/>
                <a:cs typeface="Times New Roman"/>
              </a:rPr>
              <a:t>A(n)</a:t>
            </a:r>
            <a:r>
              <a:rPr sz="10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tests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-50" dirty="0">
                <a:latin typeface="Times New Roman"/>
                <a:cs typeface="Times New Roman"/>
              </a:rPr>
              <a:t>by simply </a:t>
            </a:r>
            <a:r>
              <a:rPr sz="1050" spc="-5" dirty="0">
                <a:latin typeface="Times New Roman"/>
                <a:cs typeface="Times New Roman"/>
              </a:rPr>
              <a:t>calling</a:t>
            </a:r>
            <a:r>
              <a:rPr sz="1050" spc="20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it.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50"/>
              </a:spcBef>
              <a:buAutoNum type="arabicPeriod" startAt="7"/>
              <a:tabLst>
                <a:tab pos="1840864" algn="l"/>
                <a:tab pos="5754370" algn="l"/>
              </a:tabLst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30" dirty="0">
                <a:latin typeface="Times New Roman"/>
                <a:cs typeface="Times New Roman"/>
              </a:rPr>
              <a:t>C++  </a:t>
            </a:r>
            <a:r>
              <a:rPr sz="1050" spc="-40" dirty="0">
                <a:latin typeface="Times New Roman"/>
                <a:cs typeface="Times New Roman"/>
              </a:rPr>
              <a:t>a  </a:t>
            </a:r>
            <a:r>
              <a:rPr sz="1050" spc="-20" dirty="0">
                <a:latin typeface="Times New Roman"/>
                <a:cs typeface="Times New Roman"/>
              </a:rPr>
              <a:t>block   </a:t>
            </a:r>
            <a:r>
              <a:rPr sz="1050" spc="40" dirty="0">
                <a:latin typeface="Times New Roman"/>
                <a:cs typeface="Times New Roman"/>
              </a:rPr>
              <a:t>boundary </a:t>
            </a:r>
            <a:r>
              <a:rPr sz="1050" spc="-40" dirty="0">
                <a:latin typeface="Times New Roman"/>
                <a:cs typeface="Times New Roman"/>
              </a:rPr>
              <a:t>is 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20" dirty="0">
                <a:latin typeface="Times New Roman"/>
                <a:cs typeface="Times New Roman"/>
              </a:rPr>
              <a:t>with  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pair 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439420" indent="-180975">
              <a:lnSpc>
                <a:spcPct val="103800"/>
              </a:lnSpc>
              <a:spcBef>
                <a:spcPts val="275"/>
              </a:spcBef>
              <a:buAutoNum type="arabicPeriod" startAt="7"/>
              <a:tabLst>
                <a:tab pos="1840864" algn="l"/>
                <a:tab pos="3136900" algn="l"/>
              </a:tabLst>
            </a:pPr>
            <a:r>
              <a:rPr sz="1050" spc="-35" dirty="0">
                <a:latin typeface="Times New Roman"/>
                <a:cs typeface="Times New Roman"/>
              </a:rPr>
              <a:t>A(n)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25" dirty="0">
                <a:latin typeface="Times New Roman"/>
                <a:cs typeface="Times New Roman"/>
              </a:rPr>
              <a:t>dummy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just </a:t>
            </a:r>
            <a:r>
              <a:rPr sz="1050" spc="15" dirty="0">
                <a:latin typeface="Times New Roman"/>
                <a:cs typeface="Times New Roman"/>
              </a:rPr>
              <a:t>indicates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35" dirty="0">
                <a:latin typeface="Times New Roman"/>
                <a:cs typeface="Times New Roman"/>
              </a:rPr>
              <a:t>a 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5" dirty="0">
                <a:latin typeface="Times New Roman"/>
                <a:cs typeface="Times New Roman"/>
              </a:rPr>
              <a:t>was </a:t>
            </a:r>
            <a:r>
              <a:rPr sz="1050" spc="10" dirty="0">
                <a:latin typeface="Times New Roman"/>
                <a:cs typeface="Times New Roman"/>
              </a:rPr>
              <a:t>called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properly.</a:t>
            </a:r>
            <a:endParaRPr sz="1050">
              <a:latin typeface="Times New Roman"/>
              <a:cs typeface="Times New Roman"/>
            </a:endParaRPr>
          </a:p>
          <a:p>
            <a:pPr marL="1841500" marR="377825" indent="-180975">
              <a:lnSpc>
                <a:spcPct val="102899"/>
              </a:lnSpc>
              <a:spcBef>
                <a:spcPts val="300"/>
              </a:spcBef>
              <a:buAutoNum type="arabicPeriod" startAt="7"/>
              <a:tabLst>
                <a:tab pos="1840864" algn="l"/>
                <a:tab pos="5774690" algn="l"/>
              </a:tabLst>
            </a:pPr>
            <a:r>
              <a:rPr sz="1050" spc="10" dirty="0">
                <a:latin typeface="Times New Roman"/>
                <a:cs typeface="Times New Roman"/>
              </a:rPr>
              <a:t>Default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spc="25" dirty="0">
                <a:latin typeface="Times New Roman"/>
                <a:cs typeface="Times New Roman"/>
              </a:rPr>
              <a:t>are </a:t>
            </a:r>
            <a:r>
              <a:rPr sz="1050" spc="20" dirty="0">
                <a:latin typeface="Times New Roman"/>
                <a:cs typeface="Times New Roman"/>
              </a:rPr>
              <a:t>generally </a:t>
            </a:r>
            <a:r>
              <a:rPr sz="1050" spc="35" dirty="0">
                <a:latin typeface="Times New Roman"/>
                <a:cs typeface="Times New Roman"/>
              </a:rPr>
              <a:t>not </a:t>
            </a:r>
            <a:r>
              <a:rPr sz="1050" spc="20" dirty="0">
                <a:latin typeface="Times New Roman"/>
                <a:cs typeface="Times New Roman"/>
              </a:rPr>
              <a:t>given </a:t>
            </a:r>
            <a:r>
              <a:rPr sz="1050" dirty="0">
                <a:latin typeface="Times New Roman"/>
                <a:cs typeface="Times New Roman"/>
              </a:rPr>
              <a:t>for 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pass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by 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           </a:t>
            </a:r>
            <a:r>
              <a:rPr sz="1050" spc="26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parameters.</a:t>
            </a:r>
            <a:endParaRPr sz="1050">
              <a:latin typeface="Times New Roman"/>
              <a:cs typeface="Times New Roman"/>
            </a:endParaRPr>
          </a:p>
          <a:p>
            <a:pPr marL="1841500" marR="189230" indent="-228600">
              <a:lnSpc>
                <a:spcPct val="103800"/>
              </a:lnSpc>
              <a:spcBef>
                <a:spcPts val="275"/>
              </a:spcBef>
              <a:buAutoNum type="arabicPeriod" startAt="7"/>
              <a:tabLst>
                <a:tab pos="1842135" algn="l"/>
                <a:tab pos="2832100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but </a:t>
            </a:r>
            <a:r>
              <a:rPr sz="1050" spc="35" dirty="0">
                <a:latin typeface="Times New Roman"/>
                <a:cs typeface="Times New Roman"/>
              </a:rPr>
              <a:t>a  </a:t>
            </a:r>
            <a:r>
              <a:rPr sz="1050" spc="-15" dirty="0">
                <a:latin typeface="Times New Roman"/>
                <a:cs typeface="Times New Roman"/>
              </a:rPr>
              <a:t>different </a:t>
            </a:r>
            <a:r>
              <a:rPr sz="1050" spc="25" dirty="0">
                <a:latin typeface="Times New Roman"/>
                <a:cs typeface="Times New Roman"/>
              </a:rPr>
              <a:t>parameter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list.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spc="-405" dirty="0">
                <a:latin typeface="Arial"/>
                <a:cs typeface="Arial"/>
              </a:rPr>
              <a:t>L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O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330" dirty="0">
                <a:latin typeface="Arial"/>
                <a:cs typeface="Arial"/>
              </a:rPr>
              <a:t>6 </a:t>
            </a:r>
            <a:r>
              <a:rPr sz="1400" spc="-195" dirty="0">
                <a:latin typeface="Arial"/>
                <a:cs typeface="Arial"/>
              </a:rPr>
              <a:t>. </a:t>
            </a:r>
            <a:r>
              <a:rPr sz="1400" spc="-330" dirty="0">
                <a:latin typeface="Arial"/>
                <a:cs typeface="Arial"/>
              </a:rPr>
              <a:t>2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47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998219">
              <a:lnSpc>
                <a:spcPct val="100000"/>
              </a:lnSpc>
              <a:spcBef>
                <a:spcPts val="1340"/>
              </a:spcBef>
              <a:tabLst>
                <a:tab pos="161290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6.5	</a:t>
            </a:r>
            <a:r>
              <a:rPr sz="1200" spc="-120" dirty="0">
                <a:latin typeface="Arial"/>
                <a:cs typeface="Arial"/>
              </a:rPr>
              <a:t>Scope </a:t>
            </a:r>
            <a:r>
              <a:rPr sz="1200" spc="-55" dirty="0">
                <a:latin typeface="Arial"/>
                <a:cs typeface="Arial"/>
              </a:rPr>
              <a:t>of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630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scope.cpp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5" dirty="0">
                <a:latin typeface="Times New Roman"/>
                <a:cs typeface="Times New Roman"/>
              </a:rPr>
              <a:t>6.2 </a:t>
            </a:r>
            <a:r>
              <a:rPr sz="1050" spc="-25" dirty="0">
                <a:latin typeface="Times New Roman"/>
                <a:cs typeface="Times New Roman"/>
              </a:rPr>
              <a:t>folder.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marR="4117340">
              <a:lnSpc>
                <a:spcPct val="1206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554" y="7254620"/>
            <a:ext cx="3298190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This </a:t>
            </a:r>
            <a:r>
              <a:rPr sz="900" spc="-15" dirty="0">
                <a:latin typeface="Courier New"/>
                <a:cs typeface="Courier New"/>
              </a:rPr>
              <a:t>program will demonstrate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scope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rules.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4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60845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const double </a:t>
            </a:r>
            <a:r>
              <a:rPr sz="900" spc="-10" dirty="0">
                <a:latin typeface="Courier New"/>
                <a:cs typeface="Courier New"/>
              </a:rPr>
              <a:t>PI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3.14;  const double RATE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0.25;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findArea(float,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float&amp;);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findCircumference(float,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float&amp;);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9237726"/>
            <a:ext cx="694690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1285" y="9801605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sz="900" spc="-105" dirty="0">
                <a:latin typeface="Arial"/>
                <a:cs typeface="Arial"/>
              </a:rPr>
              <a:t>102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1095501"/>
            <a:ext cx="245237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954" y="1406398"/>
            <a:ext cx="5493385" cy="580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1998345">
              <a:lnSpc>
                <a:spcPct val="1211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showpoint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setprecision(2);  </a:t>
            </a:r>
            <a:r>
              <a:rPr sz="900" spc="-15" dirty="0">
                <a:latin typeface="Courier New"/>
                <a:cs typeface="Courier New"/>
              </a:rPr>
              <a:t>float radius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12;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cout &lt;&lt;" </a:t>
            </a:r>
            <a:r>
              <a:rPr sz="900" spc="-15" dirty="0">
                <a:latin typeface="Courier New"/>
                <a:cs typeface="Courier New"/>
              </a:rPr>
              <a:t>Main function outer block"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cout &lt;&lt;" </a:t>
            </a:r>
            <a:r>
              <a:rPr sz="900" b="1" dirty="0">
                <a:latin typeface="Courier New"/>
                <a:cs typeface="Courier New"/>
              </a:rPr>
              <a:t>LIST </a:t>
            </a:r>
            <a:r>
              <a:rPr sz="900" b="1" spc="5" dirty="0">
                <a:latin typeface="Courier New"/>
                <a:cs typeface="Courier New"/>
              </a:rPr>
              <a:t>THE IDENTIFIERS </a:t>
            </a:r>
            <a:r>
              <a:rPr sz="900" b="1" dirty="0">
                <a:latin typeface="Courier New"/>
                <a:cs typeface="Courier New"/>
              </a:rPr>
              <a:t>THAT </a:t>
            </a:r>
            <a:r>
              <a:rPr sz="900" b="1" spc="5" dirty="0">
                <a:latin typeface="Courier New"/>
                <a:cs typeface="Courier New"/>
              </a:rPr>
              <a:t>are active here</a:t>
            </a:r>
            <a:r>
              <a:rPr sz="900" spc="5" dirty="0">
                <a:latin typeface="Courier New"/>
                <a:cs typeface="Courier New"/>
              </a:rPr>
              <a:t>" </a:t>
            </a: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area;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"Main function first inner block"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5" dirty="0">
                <a:latin typeface="Courier New"/>
                <a:cs typeface="Courier New"/>
              </a:rPr>
              <a:t>"</a:t>
            </a:r>
            <a:r>
              <a:rPr sz="900" b="1" spc="5" dirty="0">
                <a:latin typeface="Courier New"/>
                <a:cs typeface="Courier New"/>
              </a:rPr>
              <a:t>LIST THE IDENTIFIERS </a:t>
            </a:r>
            <a:r>
              <a:rPr sz="900" b="1" dirty="0">
                <a:latin typeface="Courier New"/>
                <a:cs typeface="Courier New"/>
              </a:rPr>
              <a:t>THAT </a:t>
            </a:r>
            <a:r>
              <a:rPr sz="900" b="1" spc="5" dirty="0">
                <a:latin typeface="Courier New"/>
                <a:cs typeface="Courier New"/>
              </a:rPr>
              <a:t>are active here</a:t>
            </a:r>
            <a:r>
              <a:rPr sz="900" spc="5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call findArea</a:t>
            </a:r>
            <a:r>
              <a:rPr sz="900" b="1" spc="9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683260" marR="1731645" indent="-3175">
              <a:lnSpc>
                <a:spcPct val="1203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radius </a:t>
            </a:r>
            <a:r>
              <a:rPr sz="900" dirty="0">
                <a:latin typeface="Courier New"/>
                <a:cs typeface="Courier New"/>
              </a:rPr>
              <a:t>= 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radius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area </a:t>
            </a:r>
            <a:r>
              <a:rPr sz="900" dirty="0">
                <a:latin typeface="Courier New"/>
                <a:cs typeface="Courier New"/>
              </a:rPr>
              <a:t>= " </a:t>
            </a: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area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17244" marR="3330575">
              <a:lnSpc>
                <a:spcPct val="12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float radius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10;  float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circumference;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"Main function second inner block"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5" dirty="0">
                <a:latin typeface="Courier New"/>
                <a:cs typeface="Courier New"/>
              </a:rPr>
              <a:t>"</a:t>
            </a:r>
            <a:r>
              <a:rPr sz="900" b="1" spc="5" dirty="0">
                <a:latin typeface="Courier New"/>
                <a:cs typeface="Courier New"/>
              </a:rPr>
              <a:t>LIST THE IDENTIFIERS </a:t>
            </a:r>
            <a:r>
              <a:rPr sz="900" b="1" dirty="0">
                <a:latin typeface="Courier New"/>
                <a:cs typeface="Courier New"/>
              </a:rPr>
              <a:t>THAT </a:t>
            </a:r>
            <a:r>
              <a:rPr sz="900" b="1" spc="5" dirty="0">
                <a:latin typeface="Courier New"/>
                <a:cs typeface="Courier New"/>
              </a:rPr>
              <a:t>are active here</a:t>
            </a:r>
            <a:r>
              <a:rPr sz="900" spc="5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call findCircumference</a:t>
            </a:r>
            <a:r>
              <a:rPr sz="900" b="1" spc="10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radius </a:t>
            </a:r>
            <a:r>
              <a:rPr sz="900" dirty="0">
                <a:latin typeface="Courier New"/>
                <a:cs typeface="Courier New"/>
              </a:rPr>
              <a:t>= 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radius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</a:t>
            </a:r>
            <a:r>
              <a:rPr sz="900" spc="-20" dirty="0">
                <a:latin typeface="Courier New"/>
                <a:cs typeface="Courier New"/>
              </a:rPr>
              <a:t>circumference </a:t>
            </a:r>
            <a:r>
              <a:rPr sz="900" dirty="0">
                <a:latin typeface="Courier New"/>
                <a:cs typeface="Courier New"/>
              </a:rPr>
              <a:t>= 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circumference </a:t>
            </a: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"Main function after </a:t>
            </a:r>
            <a:r>
              <a:rPr sz="900" spc="-10" dirty="0">
                <a:latin typeface="Courier New"/>
                <a:cs typeface="Courier New"/>
              </a:rPr>
              <a:t>all the </a:t>
            </a:r>
            <a:r>
              <a:rPr sz="900" spc="-15" dirty="0">
                <a:latin typeface="Courier New"/>
                <a:cs typeface="Courier New"/>
              </a:rPr>
              <a:t>calls"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5" dirty="0">
                <a:latin typeface="Courier New"/>
                <a:cs typeface="Courier New"/>
              </a:rPr>
              <a:t>"</a:t>
            </a:r>
            <a:r>
              <a:rPr sz="900" b="1" spc="5" dirty="0">
                <a:latin typeface="Courier New"/>
                <a:cs typeface="Courier New"/>
              </a:rPr>
              <a:t>LIST THE IDENTIFIERS </a:t>
            </a:r>
            <a:r>
              <a:rPr sz="900" b="1" dirty="0">
                <a:latin typeface="Courier New"/>
                <a:cs typeface="Courier New"/>
              </a:rPr>
              <a:t>THAT </a:t>
            </a:r>
            <a:r>
              <a:rPr sz="900" b="1" spc="5" dirty="0">
                <a:latin typeface="Courier New"/>
                <a:cs typeface="Courier New"/>
              </a:rPr>
              <a:t>are active here</a:t>
            </a:r>
            <a:r>
              <a:rPr sz="900" spc="5" dirty="0">
                <a:latin typeface="Courier New"/>
                <a:cs typeface="Courier New"/>
              </a:rPr>
              <a:t>" </a:t>
            </a: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954" y="7349109"/>
            <a:ext cx="4900930" cy="13487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94373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findArea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  <a:tab pos="10033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	This function finds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area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circle given </a:t>
            </a:r>
            <a:r>
              <a:rPr sz="900" spc="-10" dirty="0">
                <a:latin typeface="Courier New"/>
                <a:cs typeface="Courier New"/>
              </a:rPr>
              <a:t>its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radius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in: </a:t>
            </a:r>
            <a:r>
              <a:rPr sz="900" spc="-15" dirty="0">
                <a:latin typeface="Courier New"/>
                <a:cs typeface="Courier New"/>
              </a:rPr>
              <a:t>radius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circle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 out: answer (which alters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corresponding </a:t>
            </a:r>
            <a:r>
              <a:rPr sz="900" spc="-15" dirty="0">
                <a:latin typeface="Courier New"/>
                <a:cs typeface="Courier New"/>
              </a:rPr>
              <a:t>actual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parameter)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5661" y="8535161"/>
            <a:ext cx="4566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954" y="8999981"/>
            <a:ext cx="4894580" cy="8502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findArea(float </a:t>
            </a:r>
            <a:r>
              <a:rPr sz="900" spc="-15" dirty="0">
                <a:latin typeface="Courier New"/>
                <a:cs typeface="Courier New"/>
              </a:rPr>
              <a:t>rad, float&amp;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answer)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"AREA FUNCTION"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5" dirty="0">
                <a:latin typeface="Courier New"/>
                <a:cs typeface="Courier New"/>
              </a:rPr>
              <a:t>"</a:t>
            </a:r>
            <a:r>
              <a:rPr sz="900" b="1" spc="5" dirty="0">
                <a:latin typeface="Courier New"/>
                <a:cs typeface="Courier New"/>
              </a:rPr>
              <a:t>LIST THE IDENTIFIERS </a:t>
            </a:r>
            <a:r>
              <a:rPr sz="900" b="1" dirty="0">
                <a:latin typeface="Courier New"/>
                <a:cs typeface="Courier New"/>
              </a:rPr>
              <a:t>THAT </a:t>
            </a:r>
            <a:r>
              <a:rPr sz="900" b="1" spc="5" dirty="0">
                <a:latin typeface="Courier New"/>
                <a:cs typeface="Courier New"/>
              </a:rPr>
              <a:t>are active </a:t>
            </a:r>
            <a:r>
              <a:rPr sz="900" b="1" spc="-5" dirty="0">
                <a:latin typeface="Courier New"/>
                <a:cs typeface="Courier New"/>
              </a:rPr>
              <a:t>here</a:t>
            </a:r>
            <a:r>
              <a:rPr sz="900" spc="-5" dirty="0">
                <a:latin typeface="Courier New"/>
                <a:cs typeface="Courier New"/>
              </a:rPr>
              <a:t>"&lt;&lt; </a:t>
            </a:r>
            <a:r>
              <a:rPr sz="900" spc="-10" dirty="0">
                <a:latin typeface="Courier New"/>
                <a:cs typeface="Courier New"/>
              </a:rPr>
              <a:t>endl &lt;&lt;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560197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3554" y="1093977"/>
            <a:ext cx="5499100" cy="99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 </a:t>
            </a:r>
            <a:r>
              <a:rPr sz="950" spc="-40" dirty="0">
                <a:latin typeface="Times New Roman"/>
                <a:cs typeface="Times New Roman"/>
              </a:rPr>
              <a:t>6.2A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900" spc="-120" dirty="0">
                <a:latin typeface="Arial"/>
                <a:cs typeface="Arial"/>
              </a:rPr>
              <a:t>103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code, given that parameter </a:t>
            </a:r>
            <a:r>
              <a:rPr sz="900" b="1" dirty="0">
                <a:latin typeface="Courier New"/>
                <a:cs typeface="Courier New"/>
              </a:rPr>
              <a:t>rad </a:t>
            </a:r>
            <a:r>
              <a:rPr sz="900" b="1" spc="5" dirty="0">
                <a:latin typeface="Courier New"/>
                <a:cs typeface="Courier New"/>
              </a:rPr>
              <a:t>contains the radius,</a:t>
            </a:r>
            <a:r>
              <a:rPr sz="900" b="1" spc="15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that</a:t>
            </a:r>
            <a:endParaRPr sz="90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250"/>
              </a:spcBef>
            </a:pPr>
            <a:r>
              <a:rPr sz="900" b="1" spc="5" dirty="0">
                <a:latin typeface="Courier New"/>
                <a:cs typeface="Courier New"/>
              </a:rPr>
              <a:t>// will </a:t>
            </a:r>
            <a:r>
              <a:rPr sz="900" b="1" dirty="0">
                <a:latin typeface="Courier New"/>
                <a:cs typeface="Courier New"/>
              </a:rPr>
              <a:t>find </a:t>
            </a:r>
            <a:r>
              <a:rPr sz="900" b="1" spc="5" dirty="0">
                <a:latin typeface="Courier New"/>
                <a:cs typeface="Courier New"/>
              </a:rPr>
              <a:t>the area to be stored in</a:t>
            </a:r>
            <a:r>
              <a:rPr sz="900" b="1" spc="11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answer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554" y="2230881"/>
            <a:ext cx="5501640" cy="13487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94373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findCircumference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342900" algn="l"/>
                <a:tab pos="10033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	This function finds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circumference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circle given </a:t>
            </a:r>
            <a:r>
              <a:rPr sz="900" spc="-10" dirty="0">
                <a:latin typeface="Courier New"/>
                <a:cs typeface="Courier New"/>
              </a:rPr>
              <a:t>its</a:t>
            </a:r>
            <a:r>
              <a:rPr sz="900" spc="-3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radius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data in: </a:t>
            </a:r>
            <a:r>
              <a:rPr sz="900" spc="-15" dirty="0">
                <a:latin typeface="Courier New"/>
                <a:cs typeface="Courier New"/>
              </a:rPr>
              <a:t>radius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circle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data </a:t>
            </a:r>
            <a:r>
              <a:rPr sz="900" spc="-15" dirty="0">
                <a:latin typeface="Courier New"/>
                <a:cs typeface="Courier New"/>
              </a:rPr>
              <a:t>out: distance (which alters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corresponding </a:t>
            </a:r>
            <a:r>
              <a:rPr sz="900" spc="-15" dirty="0">
                <a:latin typeface="Courier New"/>
                <a:cs typeface="Courier New"/>
              </a:rPr>
              <a:t>actual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parameter)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261" y="3416554"/>
            <a:ext cx="516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554" y="3912234"/>
            <a:ext cx="543433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findCircumference(float </a:t>
            </a:r>
            <a:r>
              <a:rPr sz="900" spc="-15" dirty="0">
                <a:latin typeface="Courier New"/>
                <a:cs typeface="Courier New"/>
              </a:rPr>
              <a:t>length, float&amp;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distance)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"CIRCUMFERENCE </a:t>
            </a:r>
            <a:r>
              <a:rPr sz="900" spc="-15" dirty="0">
                <a:latin typeface="Courier New"/>
                <a:cs typeface="Courier New"/>
              </a:rPr>
              <a:t>FUNCTION"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9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5" dirty="0">
                <a:latin typeface="Courier New"/>
                <a:cs typeface="Courier New"/>
              </a:rPr>
              <a:t>"</a:t>
            </a:r>
            <a:r>
              <a:rPr sz="900" b="1" spc="5" dirty="0">
                <a:latin typeface="Courier New"/>
                <a:cs typeface="Courier New"/>
              </a:rPr>
              <a:t>LIST THE IDENTIFIERS </a:t>
            </a:r>
            <a:r>
              <a:rPr sz="900" b="1" dirty="0">
                <a:latin typeface="Courier New"/>
                <a:cs typeface="Courier New"/>
              </a:rPr>
              <a:t>THAT </a:t>
            </a:r>
            <a:r>
              <a:rPr sz="900" b="1" spc="5" dirty="0">
                <a:latin typeface="Courier New"/>
                <a:cs typeface="Courier New"/>
              </a:rPr>
              <a:t>are active here</a:t>
            </a:r>
            <a:r>
              <a:rPr sz="900" spc="5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code, given that parameter length contains the</a:t>
            </a:r>
            <a:r>
              <a:rPr sz="900" b="1" spc="14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radius,</a:t>
            </a:r>
            <a:endParaRPr sz="900">
              <a:latin typeface="Courier New"/>
              <a:cs typeface="Courier New"/>
            </a:endParaRPr>
          </a:p>
          <a:p>
            <a:pPr marL="415290">
              <a:lnSpc>
                <a:spcPct val="100000"/>
              </a:lnSpc>
              <a:spcBef>
                <a:spcPts val="250"/>
              </a:spcBef>
            </a:pPr>
            <a:r>
              <a:rPr sz="900" b="1" spc="5" dirty="0">
                <a:latin typeface="Courier New"/>
                <a:cs typeface="Courier New"/>
              </a:rPr>
              <a:t>// that </a:t>
            </a:r>
            <a:r>
              <a:rPr sz="900" b="1" dirty="0">
                <a:latin typeface="Courier New"/>
                <a:cs typeface="Courier New"/>
              </a:rPr>
              <a:t>will </a:t>
            </a:r>
            <a:r>
              <a:rPr sz="900" b="1" spc="5" dirty="0">
                <a:latin typeface="Courier New"/>
                <a:cs typeface="Courier New"/>
              </a:rPr>
              <a:t>find the circumference to be stored in</a:t>
            </a:r>
            <a:r>
              <a:rPr sz="900" b="1" spc="13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distance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155700" marR="5080" indent="-228600">
              <a:lnSpc>
                <a:spcPct val="103000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40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-10" dirty="0">
                <a:latin typeface="Times New Roman"/>
                <a:cs typeface="Times New Roman"/>
              </a:rPr>
              <a:t>chart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listing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identifiers </a:t>
            </a:r>
            <a:r>
              <a:rPr sz="1050" spc="35" dirty="0">
                <a:latin typeface="Times New Roman"/>
                <a:cs typeface="Times New Roman"/>
              </a:rPr>
              <a:t>(function </a:t>
            </a:r>
            <a:r>
              <a:rPr sz="1050" spc="30" dirty="0">
                <a:latin typeface="Times New Roman"/>
                <a:cs typeface="Times New Roman"/>
              </a:rPr>
              <a:t>names,  </a:t>
            </a:r>
            <a:r>
              <a:rPr sz="1050" spc="5" dirty="0">
                <a:latin typeface="Times New Roman"/>
                <a:cs typeface="Times New Roman"/>
              </a:rPr>
              <a:t>variables,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constants)</a:t>
            </a:r>
            <a:endParaRPr sz="1050">
              <a:latin typeface="Times New Roman"/>
              <a:cs typeface="Times New Roman"/>
            </a:endParaRPr>
          </a:p>
          <a:p>
            <a:pPr marL="1068705">
              <a:lnSpc>
                <a:spcPct val="100000"/>
              </a:lnSpc>
              <a:spcBef>
                <a:spcPts val="650"/>
              </a:spcBef>
              <a:tabLst>
                <a:tab pos="1891664" algn="l"/>
                <a:tab pos="2654300" algn="l"/>
                <a:tab pos="3416300" algn="l"/>
                <a:tab pos="4204335" algn="l"/>
                <a:tab pos="4902200" algn="l"/>
              </a:tabLst>
            </a:pPr>
            <a:r>
              <a:rPr sz="1050" b="1" spc="-40" dirty="0">
                <a:latin typeface="Times New Roman"/>
                <a:cs typeface="Times New Roman"/>
              </a:rPr>
              <a:t>GLOBAL	</a:t>
            </a:r>
            <a:r>
              <a:rPr sz="1050" b="1" spc="-25" dirty="0">
                <a:latin typeface="Times New Roman"/>
                <a:cs typeface="Times New Roman"/>
              </a:rPr>
              <a:t>Main	</a:t>
            </a:r>
            <a:r>
              <a:rPr sz="1050" b="1" spc="-30" dirty="0">
                <a:latin typeface="Times New Roman"/>
                <a:cs typeface="Times New Roman"/>
              </a:rPr>
              <a:t>Main	Main	</a:t>
            </a:r>
            <a:r>
              <a:rPr sz="1050" b="1" spc="-50" dirty="0">
                <a:latin typeface="Times New Roman"/>
                <a:cs typeface="Times New Roman"/>
              </a:rPr>
              <a:t>Area	</a:t>
            </a:r>
            <a:r>
              <a:rPr sz="1050" b="1" spc="5" dirty="0">
                <a:latin typeface="Times New Roman"/>
                <a:cs typeface="Times New Roman"/>
              </a:rPr>
              <a:t>Circum-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88842" y="6316467"/>
          <a:ext cx="4582159" cy="179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075"/>
                        </a:lnSpc>
                      </a:pPr>
                      <a:r>
                        <a:rPr sz="1050" b="1" spc="45" dirty="0">
                          <a:latin typeface="Times New Roman"/>
                          <a:cs typeface="Times New Roman"/>
                        </a:rPr>
                        <a:t>(inner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45" dirty="0">
                          <a:latin typeface="Times New Roman"/>
                          <a:cs typeface="Times New Roman"/>
                        </a:rPr>
                        <a:t>1)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075"/>
                        </a:lnSpc>
                      </a:pPr>
                      <a:r>
                        <a:rPr sz="1050" b="1" spc="45" dirty="0">
                          <a:latin typeface="Times New Roman"/>
                          <a:cs typeface="Times New Roman"/>
                        </a:rPr>
                        <a:t>(inner</a:t>
                      </a: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5" dirty="0">
                          <a:latin typeface="Times New Roman"/>
                          <a:cs typeface="Times New Roman"/>
                        </a:rPr>
                        <a:t>2)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075"/>
                        </a:lnSpc>
                      </a:pPr>
                      <a:r>
                        <a:rPr sz="1050" b="1" spc="45" dirty="0">
                          <a:latin typeface="Times New Roman"/>
                          <a:cs typeface="Times New Roman"/>
                        </a:rPr>
                        <a:t>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188335" y="8245220"/>
            <a:ext cx="4403090" cy="188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1050" spc="15" dirty="0">
                <a:latin typeface="Times New Roman"/>
                <a:cs typeface="Times New Roman"/>
              </a:rPr>
              <a:t>instruction </a:t>
            </a:r>
            <a:r>
              <a:rPr sz="1050" dirty="0">
                <a:latin typeface="Times New Roman"/>
                <a:cs typeface="Times New Roman"/>
              </a:rPr>
              <a:t>that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reads: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7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b="1" spc="5" dirty="0">
                <a:latin typeface="Courier New"/>
                <a:cs typeface="Courier New"/>
              </a:rPr>
              <a:t>LIST THE IDENTIFIERS THAT </a:t>
            </a:r>
            <a:r>
              <a:rPr sz="900" spc="-15" dirty="0">
                <a:latin typeface="Courier New"/>
                <a:cs typeface="Courier New"/>
              </a:rPr>
              <a:t>are active here"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 marR="269875">
              <a:lnSpc>
                <a:spcPct val="102899"/>
              </a:lnSpc>
              <a:spcBef>
                <a:spcPts val="655"/>
              </a:spcBef>
            </a:pPr>
            <a:r>
              <a:rPr sz="1050" spc="10" dirty="0">
                <a:latin typeface="Times New Roman"/>
                <a:cs typeface="Times New Roman"/>
              </a:rPr>
              <a:t>Replace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words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25" dirty="0">
                <a:latin typeface="Times New Roman"/>
                <a:cs typeface="Times New Roman"/>
              </a:rPr>
              <a:t>caps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list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5" dirty="0">
                <a:latin typeface="Times New Roman"/>
                <a:cs typeface="Times New Roman"/>
              </a:rPr>
              <a:t>identifiers </a:t>
            </a:r>
            <a:r>
              <a:rPr sz="1050" spc="-30" dirty="0">
                <a:latin typeface="Times New Roman"/>
                <a:cs typeface="Times New Roman"/>
              </a:rPr>
              <a:t>active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1050" spc="20" dirty="0">
                <a:latin typeface="Times New Roman"/>
                <a:cs typeface="Times New Roman"/>
              </a:rPr>
              <a:t>that  </a:t>
            </a:r>
            <a:r>
              <a:rPr sz="1050" spc="15" dirty="0">
                <a:latin typeface="Times New Roman"/>
                <a:cs typeface="Times New Roman"/>
              </a:rPr>
              <a:t>location. </a:t>
            </a:r>
            <a:r>
              <a:rPr sz="1050" spc="-25" dirty="0">
                <a:latin typeface="Times New Roman"/>
                <a:cs typeface="Times New Roman"/>
              </a:rPr>
              <a:t>Change it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</a:t>
            </a:r>
            <a:r>
              <a:rPr sz="1050" spc="-14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form: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"area, radius </a:t>
            </a:r>
            <a:r>
              <a:rPr sz="900" spc="-10" dirty="0">
                <a:latin typeface="Courier New"/>
                <a:cs typeface="Courier New"/>
              </a:rPr>
              <a:t>and PI are </a:t>
            </a:r>
            <a:r>
              <a:rPr sz="900" spc="-15" dirty="0">
                <a:latin typeface="Courier New"/>
                <a:cs typeface="Courier New"/>
              </a:rPr>
              <a:t>active here"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 marR="82550" indent="-228600">
              <a:lnSpc>
                <a:spcPct val="102899"/>
              </a:lnSpc>
              <a:spcBef>
                <a:spcPts val="62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spc="-10" dirty="0">
                <a:latin typeface="Times New Roman"/>
                <a:cs typeface="Times New Roman"/>
              </a:rPr>
              <a:t>comment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bold, </a:t>
            </a:r>
            <a:r>
              <a:rPr sz="1050" spc="-35" dirty="0">
                <a:latin typeface="Times New Roman"/>
                <a:cs typeface="Times New Roman"/>
              </a:rPr>
              <a:t>place </a:t>
            </a:r>
            <a:r>
              <a:rPr sz="1050" spc="-5" dirty="0">
                <a:latin typeface="Times New Roman"/>
                <a:cs typeface="Times New Roman"/>
              </a:rPr>
              <a:t>the proper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10" dirty="0">
                <a:latin typeface="Times New Roman"/>
                <a:cs typeface="Times New Roman"/>
              </a:rPr>
              <a:t>it  </a:t>
            </a:r>
            <a:r>
              <a:rPr sz="1050" spc="10" dirty="0">
                <a:latin typeface="Times New Roman"/>
                <a:cs typeface="Times New Roman"/>
              </a:rPr>
              <a:t>says.</a:t>
            </a:r>
            <a:endParaRPr sz="10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650"/>
              </a:spcBef>
            </a:pPr>
            <a:r>
              <a:rPr sz="1050" spc="20" dirty="0">
                <a:latin typeface="Times New Roman"/>
                <a:cs typeface="Times New Roman"/>
              </a:rPr>
              <a:t>NOTE: </a:t>
            </a:r>
            <a:r>
              <a:rPr sz="1050" spc="-30" dirty="0">
                <a:latin typeface="Times New Roman"/>
                <a:cs typeface="Times New Roman"/>
              </a:rPr>
              <a:t>area </a:t>
            </a:r>
            <a:r>
              <a:rPr sz="1050" spc="-35" dirty="0">
                <a:latin typeface="Times New Roman"/>
                <a:cs typeface="Times New Roman"/>
              </a:rPr>
              <a:t>= </a:t>
            </a:r>
            <a:r>
              <a:rPr sz="1050" spc="-150" dirty="0">
                <a:latin typeface="Arial"/>
                <a:cs typeface="Arial"/>
              </a:rPr>
              <a:t>π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i="1" spc="5" dirty="0">
                <a:latin typeface="Times New Roman"/>
                <a:cs typeface="Times New Roman"/>
              </a:rPr>
              <a:t>r</a:t>
            </a:r>
            <a:r>
              <a:rPr sz="900" spc="7" baseline="32407" dirty="0">
                <a:latin typeface="Times New Roman"/>
                <a:cs typeface="Times New Roman"/>
              </a:rPr>
              <a:t>2</a:t>
            </a:r>
            <a:endParaRPr sz="900" baseline="32407">
              <a:latin typeface="Times New Roman"/>
              <a:cs typeface="Times New Roman"/>
            </a:endParaRPr>
          </a:p>
          <a:p>
            <a:pPr marL="707390">
              <a:lnSpc>
                <a:spcPct val="100000"/>
              </a:lnSpc>
              <a:spcBef>
                <a:spcPts val="35"/>
              </a:spcBef>
            </a:pPr>
            <a:r>
              <a:rPr sz="1050" spc="20" dirty="0">
                <a:latin typeface="Times New Roman"/>
                <a:cs typeface="Times New Roman"/>
              </a:rPr>
              <a:t>circumference </a:t>
            </a:r>
            <a:r>
              <a:rPr sz="1050" spc="-15" dirty="0">
                <a:latin typeface="Times New Roman"/>
                <a:cs typeface="Times New Roman"/>
              </a:rPr>
              <a:t>=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imes New Roman"/>
                <a:cs typeface="Times New Roman"/>
              </a:rPr>
              <a:t>2</a:t>
            </a:r>
            <a:r>
              <a:rPr sz="1050" spc="-60" dirty="0">
                <a:latin typeface="Arial"/>
                <a:cs typeface="Arial"/>
              </a:rPr>
              <a:t>π</a:t>
            </a:r>
            <a:r>
              <a:rPr sz="1050" i="1" spc="-60" dirty="0">
                <a:latin typeface="Times New Roman"/>
                <a:cs typeface="Times New Roman"/>
              </a:rPr>
              <a:t>r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3542029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sz="900" spc="-105" dirty="0">
                <a:latin typeface="Arial"/>
                <a:cs typeface="Arial"/>
              </a:rPr>
              <a:t>104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3977"/>
            <a:ext cx="245237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954" y="1430781"/>
            <a:ext cx="5462270" cy="47688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55700" marR="226060" indent="-228600">
              <a:lnSpc>
                <a:spcPct val="102899"/>
              </a:lnSpc>
              <a:spcBef>
                <a:spcPts val="7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4: </a:t>
            </a:r>
            <a:r>
              <a:rPr sz="1050" spc="-25" dirty="0">
                <a:latin typeface="Times New Roman"/>
                <a:cs typeface="Times New Roman"/>
              </a:rPr>
              <a:t>Before </a:t>
            </a:r>
            <a:r>
              <a:rPr sz="1050" spc="20" dirty="0">
                <a:latin typeface="Times New Roman"/>
                <a:cs typeface="Times New Roman"/>
              </a:rPr>
              <a:t>compiling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30" dirty="0">
                <a:latin typeface="Times New Roman"/>
                <a:cs typeface="Times New Roman"/>
              </a:rPr>
              <a:t>running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program, </a:t>
            </a:r>
            <a:r>
              <a:rPr sz="1050" spc="-25" dirty="0">
                <a:latin typeface="Times New Roman"/>
                <a:cs typeface="Times New Roman"/>
              </a:rPr>
              <a:t>write </a:t>
            </a:r>
            <a:r>
              <a:rPr sz="1050" dirty="0">
                <a:latin typeface="Times New Roman"/>
                <a:cs typeface="Times New Roman"/>
              </a:rPr>
              <a:t>out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30" dirty="0">
                <a:latin typeface="Times New Roman"/>
                <a:cs typeface="Times New Roman"/>
              </a:rPr>
              <a:t>you  </a:t>
            </a:r>
            <a:r>
              <a:rPr sz="1050" spc="35" dirty="0">
                <a:latin typeface="Times New Roman"/>
                <a:cs typeface="Times New Roman"/>
              </a:rPr>
              <a:t>expect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be.</a:t>
            </a:r>
            <a:endParaRPr sz="10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5"/>
              </a:spcBef>
            </a:pP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900" spc="-25" dirty="0">
                <a:latin typeface="Courier New"/>
                <a:cs typeface="Courier New"/>
              </a:rPr>
              <a:t>radius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25" dirty="0">
                <a:latin typeface="Times New Roman"/>
                <a:cs typeface="Times New Roman"/>
              </a:rPr>
              <a:t>(first </a:t>
            </a:r>
            <a:r>
              <a:rPr sz="1050" spc="-15" dirty="0">
                <a:latin typeface="Times New Roman"/>
                <a:cs typeface="Times New Roman"/>
              </a:rPr>
              <a:t>inner </a:t>
            </a:r>
            <a:r>
              <a:rPr sz="1050" spc="-25" dirty="0">
                <a:latin typeface="Times New Roman"/>
                <a:cs typeface="Times New Roman"/>
              </a:rPr>
              <a:t>block)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spc="23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  <a:p>
            <a:pPr marL="1162050">
              <a:lnSpc>
                <a:spcPct val="100000"/>
              </a:lnSpc>
              <a:spcBef>
                <a:spcPts val="35"/>
              </a:spcBef>
            </a:pPr>
            <a:r>
              <a:rPr sz="900" spc="-15" dirty="0">
                <a:latin typeface="Courier New"/>
                <a:cs typeface="Courier New"/>
              </a:rPr>
              <a:t>findArea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function?</a:t>
            </a:r>
            <a:endParaRPr sz="1050">
              <a:latin typeface="Times New Roman"/>
              <a:cs typeface="Times New Roman"/>
            </a:endParaRPr>
          </a:p>
          <a:p>
            <a:pPr marL="1155700" marR="83185" indent="228600">
              <a:lnSpc>
                <a:spcPts val="1310"/>
              </a:lnSpc>
              <a:spcBef>
                <a:spcPts val="30"/>
              </a:spcBef>
            </a:pP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900" spc="-25" dirty="0">
                <a:latin typeface="Courier New"/>
                <a:cs typeface="Courier New"/>
              </a:rPr>
              <a:t>radius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25" dirty="0">
                <a:latin typeface="Times New Roman"/>
                <a:cs typeface="Times New Roman"/>
              </a:rPr>
              <a:t>(second inner  </a:t>
            </a:r>
            <a:r>
              <a:rPr sz="1050" spc="-25" dirty="0">
                <a:latin typeface="Times New Roman"/>
                <a:cs typeface="Times New Roman"/>
              </a:rPr>
              <a:t>block)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findCircumference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function?</a:t>
            </a:r>
            <a:endParaRPr sz="1050">
              <a:latin typeface="Times New Roman"/>
              <a:cs typeface="Times New Roman"/>
            </a:endParaRPr>
          </a:p>
          <a:p>
            <a:pPr marL="1155700" marR="30480" indent="-228600">
              <a:lnSpc>
                <a:spcPct val="102899"/>
              </a:lnSpc>
              <a:spcBef>
                <a:spcPts val="244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5: </a:t>
            </a:r>
            <a:r>
              <a:rPr sz="1050" spc="-25" dirty="0">
                <a:latin typeface="Times New Roman"/>
                <a:cs typeface="Times New Roman"/>
              </a:rPr>
              <a:t>Compile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run </a:t>
            </a:r>
            <a:r>
              <a:rPr sz="1050" spc="-25" dirty="0">
                <a:latin typeface="Times New Roman"/>
                <a:cs typeface="Times New Roman"/>
              </a:rPr>
              <a:t>your </a:t>
            </a:r>
            <a:r>
              <a:rPr sz="1050" spc="25" dirty="0">
                <a:latin typeface="Times New Roman"/>
                <a:cs typeface="Times New Roman"/>
              </a:rPr>
              <a:t>program. </a:t>
            </a:r>
            <a:r>
              <a:rPr sz="1050" spc="-40" dirty="0">
                <a:latin typeface="Times New Roman"/>
                <a:cs typeface="Times New Roman"/>
              </a:rPr>
              <a:t>Your </a:t>
            </a:r>
            <a:r>
              <a:rPr sz="1050" spc="-10" dirty="0">
                <a:latin typeface="Times New Roman"/>
                <a:cs typeface="Times New Roman"/>
              </a:rPr>
              <a:t>instructor </a:t>
            </a:r>
            <a:r>
              <a:rPr sz="1050" spc="-45" dirty="0">
                <a:latin typeface="Times New Roman"/>
                <a:cs typeface="Times New Roman"/>
              </a:rPr>
              <a:t>may </a:t>
            </a:r>
            <a:r>
              <a:rPr sz="1050" spc="-35" dirty="0">
                <a:latin typeface="Times New Roman"/>
                <a:cs typeface="Times New Roman"/>
              </a:rPr>
              <a:t>ask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see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dirty="0">
                <a:latin typeface="Times New Roman"/>
                <a:cs typeface="Times New Roman"/>
              </a:rPr>
              <a:t>run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10" dirty="0">
                <a:latin typeface="Times New Roman"/>
                <a:cs typeface="Times New Roman"/>
              </a:rPr>
              <a:t>obtain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hard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copy.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  <a:tabLst>
                <a:tab pos="92710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6.6	</a:t>
            </a:r>
            <a:r>
              <a:rPr sz="1200" spc="-100" dirty="0">
                <a:latin typeface="Arial"/>
                <a:cs typeface="Arial"/>
              </a:rPr>
              <a:t>Parameters and </a:t>
            </a:r>
            <a:r>
              <a:rPr sz="1200" spc="-90" dirty="0">
                <a:latin typeface="Arial"/>
                <a:cs typeface="Arial"/>
              </a:rPr>
              <a:t>Local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30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money.cpp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5" dirty="0">
                <a:latin typeface="Times New Roman"/>
                <a:cs typeface="Times New Roman"/>
              </a:rPr>
              <a:t>6.2 </a:t>
            </a:r>
            <a:r>
              <a:rPr sz="1050" spc="-25" dirty="0">
                <a:latin typeface="Times New Roman"/>
                <a:cs typeface="Times New Roman"/>
              </a:rPr>
              <a:t>folder.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10464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normalizeMoney(float&amp; </a:t>
            </a:r>
            <a:r>
              <a:rPr sz="900" spc="-15" dirty="0">
                <a:latin typeface="Courier New"/>
                <a:cs typeface="Courier New"/>
              </a:rPr>
              <a:t>dollars,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cents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150);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function takes cents </a:t>
            </a:r>
            <a:r>
              <a:rPr sz="900" spc="-10" dirty="0">
                <a:latin typeface="Courier New"/>
                <a:cs typeface="Courier New"/>
              </a:rPr>
              <a:t>as an </a:t>
            </a:r>
            <a:r>
              <a:rPr sz="900" spc="-15" dirty="0">
                <a:latin typeface="Courier New"/>
                <a:cs typeface="Courier New"/>
              </a:rPr>
              <a:t>integer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converts </a:t>
            </a:r>
            <a:r>
              <a:rPr sz="900" spc="-10" dirty="0">
                <a:latin typeface="Courier New"/>
                <a:cs typeface="Courier New"/>
              </a:rPr>
              <a:t>it to</a:t>
            </a:r>
            <a:r>
              <a:rPr sz="900" spc="-3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and </a:t>
            </a:r>
            <a:r>
              <a:rPr sz="900" spc="-15" dirty="0">
                <a:latin typeface="Courier New"/>
                <a:cs typeface="Courier New"/>
              </a:rPr>
              <a:t>cents.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default value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cents </a:t>
            </a:r>
            <a:r>
              <a:rPr sz="900" spc="-10" dirty="0">
                <a:latin typeface="Courier New"/>
                <a:cs typeface="Courier New"/>
              </a:rPr>
              <a:t>is 150 </a:t>
            </a:r>
            <a:r>
              <a:rPr sz="900" spc="-15" dirty="0">
                <a:latin typeface="Courier New"/>
                <a:cs typeface="Courier New"/>
              </a:rPr>
              <a:t>which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converted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to 1.50 and </a:t>
            </a:r>
            <a:r>
              <a:rPr sz="900" spc="-15" dirty="0">
                <a:latin typeface="Courier New"/>
                <a:cs typeface="Courier New"/>
              </a:rPr>
              <a:t>stored </a:t>
            </a:r>
            <a:r>
              <a:rPr sz="900" spc="-10" dirty="0">
                <a:latin typeface="Courier New"/>
                <a:cs typeface="Courier New"/>
              </a:rPr>
              <a:t>in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46685" marR="4370070">
              <a:lnSpc>
                <a:spcPts val="1310"/>
              </a:lnSpc>
              <a:spcBef>
                <a:spcPts val="70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cents;  float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9066" y="6530720"/>
            <a:ext cx="534225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setprecision(2)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showpoint;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cents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95;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"\n We </a:t>
            </a:r>
            <a:r>
              <a:rPr sz="900" spc="-15" dirty="0">
                <a:latin typeface="Courier New"/>
                <a:cs typeface="Courier New"/>
              </a:rPr>
              <a:t>will </a:t>
            </a:r>
            <a:r>
              <a:rPr sz="900" spc="-10" dirty="0">
                <a:latin typeface="Courier New"/>
                <a:cs typeface="Courier New"/>
              </a:rPr>
              <a:t>now add 95 </a:t>
            </a:r>
            <a:r>
              <a:rPr sz="900" spc="-15" dirty="0">
                <a:latin typeface="Courier New"/>
                <a:cs typeface="Courier New"/>
              </a:rPr>
              <a:t>cents </a:t>
            </a:r>
            <a:r>
              <a:rPr sz="900" spc="-10" dirty="0">
                <a:latin typeface="Courier New"/>
                <a:cs typeface="Courier New"/>
              </a:rPr>
              <a:t>to our </a:t>
            </a:r>
            <a:r>
              <a:rPr sz="900" spc="-15" dirty="0">
                <a:latin typeface="Courier New"/>
                <a:cs typeface="Courier New"/>
              </a:rPr>
              <a:t>dollar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total\n";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tabLst>
                <a:tab pos="297180" algn="l"/>
              </a:tabLst>
            </a:pPr>
            <a:r>
              <a:rPr sz="900" b="1" spc="5" dirty="0">
                <a:latin typeface="Courier New"/>
                <a:cs typeface="Courier New"/>
              </a:rPr>
              <a:t>//	Fill in </a:t>
            </a:r>
            <a:r>
              <a:rPr sz="900" b="1" dirty="0">
                <a:latin typeface="Courier New"/>
                <a:cs typeface="Courier New"/>
              </a:rPr>
              <a:t>the </a:t>
            </a:r>
            <a:r>
              <a:rPr sz="900" b="1" spc="5" dirty="0">
                <a:latin typeface="Courier New"/>
                <a:cs typeface="Courier New"/>
              </a:rPr>
              <a:t>code to </a:t>
            </a:r>
            <a:r>
              <a:rPr sz="900" b="1" dirty="0">
                <a:latin typeface="Courier New"/>
                <a:cs typeface="Courier New"/>
              </a:rPr>
              <a:t>call </a:t>
            </a:r>
            <a:r>
              <a:rPr sz="900" b="1" spc="5" dirty="0">
                <a:latin typeface="Courier New"/>
                <a:cs typeface="Courier New"/>
              </a:rPr>
              <a:t>normalizeMoney to </a:t>
            </a:r>
            <a:r>
              <a:rPr sz="900" b="1" dirty="0">
                <a:latin typeface="Courier New"/>
                <a:cs typeface="Courier New"/>
              </a:rPr>
              <a:t>add </a:t>
            </a:r>
            <a:r>
              <a:rPr sz="900" b="1" spc="5" dirty="0">
                <a:latin typeface="Courier New"/>
                <a:cs typeface="Courier New"/>
              </a:rPr>
              <a:t>95</a:t>
            </a:r>
            <a:r>
              <a:rPr sz="900" b="1" spc="15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cents</a:t>
            </a:r>
            <a:endParaRPr sz="900">
              <a:latin typeface="Courier New"/>
              <a:cs typeface="Courier New"/>
            </a:endParaRPr>
          </a:p>
          <a:p>
            <a:pPr marL="12700" marR="114300">
              <a:lnSpc>
                <a:spcPct val="2411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"Converting cents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dollars resulted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dollars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dollars\n";  cout </a:t>
            </a:r>
            <a:r>
              <a:rPr sz="900" spc="-10" dirty="0">
                <a:latin typeface="Courier New"/>
                <a:cs typeface="Courier New"/>
              </a:rPr>
              <a:t>&lt;&lt; "\n We </a:t>
            </a:r>
            <a:r>
              <a:rPr sz="900" spc="-15" dirty="0">
                <a:latin typeface="Courier New"/>
                <a:cs typeface="Courier New"/>
              </a:rPr>
              <a:t>will </a:t>
            </a:r>
            <a:r>
              <a:rPr sz="900" spc="-10" dirty="0">
                <a:latin typeface="Courier New"/>
                <a:cs typeface="Courier New"/>
              </a:rPr>
              <a:t>now add 193 </a:t>
            </a:r>
            <a:r>
              <a:rPr sz="900" spc="-15" dirty="0">
                <a:latin typeface="Courier New"/>
                <a:cs typeface="Courier New"/>
              </a:rPr>
              <a:t>cents </a:t>
            </a:r>
            <a:r>
              <a:rPr sz="900" spc="-10" dirty="0">
                <a:latin typeface="Courier New"/>
                <a:cs typeface="Courier New"/>
              </a:rPr>
              <a:t>to our </a:t>
            </a:r>
            <a:r>
              <a:rPr sz="900" spc="-15" dirty="0">
                <a:latin typeface="Courier New"/>
                <a:cs typeface="Courier New"/>
              </a:rPr>
              <a:t>dollar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total\n";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call normalizeMoney </a:t>
            </a:r>
            <a:r>
              <a:rPr sz="900" b="1" spc="-5" dirty="0">
                <a:latin typeface="Courier New"/>
                <a:cs typeface="Courier New"/>
              </a:rPr>
              <a:t>to </a:t>
            </a:r>
            <a:r>
              <a:rPr sz="900" b="1" spc="5" dirty="0">
                <a:latin typeface="Courier New"/>
                <a:cs typeface="Courier New"/>
              </a:rPr>
              <a:t>add 193</a:t>
            </a:r>
            <a:r>
              <a:rPr sz="900" b="1" spc="14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cents</a:t>
            </a:r>
            <a:endParaRPr sz="900">
              <a:latin typeface="Courier New"/>
              <a:cs typeface="Courier New"/>
            </a:endParaRPr>
          </a:p>
          <a:p>
            <a:pPr marL="12700" marR="114300">
              <a:lnSpc>
                <a:spcPct val="241100"/>
              </a:lnSpc>
              <a:spcBef>
                <a:spcPts val="2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"Converting cents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dollars resulted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dollars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dollars\n";  cout </a:t>
            </a:r>
            <a:r>
              <a:rPr sz="900" spc="-10" dirty="0">
                <a:latin typeface="Courier New"/>
                <a:cs typeface="Courier New"/>
              </a:rPr>
              <a:t>&lt;&lt; "\n We </a:t>
            </a:r>
            <a:r>
              <a:rPr sz="900" spc="-15" dirty="0">
                <a:latin typeface="Courier New"/>
                <a:cs typeface="Courier New"/>
              </a:rPr>
              <a:t>will </a:t>
            </a:r>
            <a:r>
              <a:rPr sz="900" spc="-10" dirty="0">
                <a:latin typeface="Courier New"/>
                <a:cs typeface="Courier New"/>
              </a:rPr>
              <a:t>now add the </a:t>
            </a:r>
            <a:r>
              <a:rPr sz="900" spc="-15" dirty="0">
                <a:latin typeface="Courier New"/>
                <a:cs typeface="Courier New"/>
              </a:rPr>
              <a:t>default value </a:t>
            </a:r>
            <a:r>
              <a:rPr sz="900" spc="-10" dirty="0">
                <a:latin typeface="Courier New"/>
                <a:cs typeface="Courier New"/>
              </a:rPr>
              <a:t>to our </a:t>
            </a:r>
            <a:r>
              <a:rPr sz="900" spc="-15" dirty="0">
                <a:latin typeface="Courier New"/>
                <a:cs typeface="Courier New"/>
              </a:rPr>
              <a:t>dollar</a:t>
            </a:r>
            <a:r>
              <a:rPr sz="900" spc="-3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total\n";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call normalizeMoney </a:t>
            </a:r>
            <a:r>
              <a:rPr sz="900" b="1" spc="-5" dirty="0">
                <a:latin typeface="Courier New"/>
                <a:cs typeface="Courier New"/>
              </a:rPr>
              <a:t>to </a:t>
            </a:r>
            <a:r>
              <a:rPr sz="900" b="1" spc="5" dirty="0">
                <a:latin typeface="Courier New"/>
                <a:cs typeface="Courier New"/>
              </a:rPr>
              <a:t>add the default value of</a:t>
            </a:r>
            <a:r>
              <a:rPr sz="900" b="1" spc="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cents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"Converting cents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dollars resulted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dollars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dollars\n";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80772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5714" y="1093977"/>
            <a:ext cx="62992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35" dirty="0">
                <a:latin typeface="Times New Roman"/>
                <a:cs typeface="Times New Roman"/>
              </a:rPr>
              <a:t> </a:t>
            </a:r>
            <a:r>
              <a:rPr sz="950" spc="-40" dirty="0">
                <a:latin typeface="Times New Roman"/>
                <a:cs typeface="Times New Roman"/>
              </a:rPr>
              <a:t>6.2A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105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554" y="1407922"/>
            <a:ext cx="530225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1796" y="2259838"/>
            <a:ext cx="96329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normalizeMoney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8542" y="2563113"/>
            <a:ext cx="4293235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95"/>
              </a:spcBef>
              <a:tabLst>
                <a:tab pos="2818765" algn="l"/>
              </a:tabLst>
            </a:pPr>
            <a:r>
              <a:rPr sz="900" spc="-15" dirty="0">
                <a:latin typeface="Courier New"/>
                <a:cs typeface="Courier New"/>
              </a:rPr>
              <a:t>This function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given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value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cents.	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will convert cents 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dollars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cents which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stored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local variable called  total which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sent back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calling function through the  </a:t>
            </a:r>
            <a:r>
              <a:rPr sz="900" spc="-25" dirty="0">
                <a:latin typeface="Courier New"/>
                <a:cs typeface="Courier New"/>
              </a:rPr>
              <a:t>parameter dollars. </a:t>
            </a:r>
            <a:r>
              <a:rPr sz="900" spc="-15" dirty="0">
                <a:latin typeface="Courier New"/>
                <a:cs typeface="Courier New"/>
              </a:rPr>
              <a:t>It </a:t>
            </a:r>
            <a:r>
              <a:rPr sz="900" spc="-20" dirty="0">
                <a:latin typeface="Courier New"/>
                <a:cs typeface="Courier New"/>
              </a:rPr>
              <a:t>will keep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25" dirty="0">
                <a:latin typeface="Courier New"/>
                <a:cs typeface="Courier New"/>
              </a:rPr>
              <a:t>running </a:t>
            </a:r>
            <a:r>
              <a:rPr sz="900" spc="-20" dirty="0">
                <a:latin typeface="Courier New"/>
                <a:cs typeface="Courier New"/>
              </a:rPr>
              <a:t>total </a:t>
            </a:r>
            <a:r>
              <a:rPr sz="900" spc="-15" dirty="0">
                <a:latin typeface="Courier New"/>
                <a:cs typeface="Courier New"/>
              </a:rPr>
              <a:t>of </a:t>
            </a:r>
            <a:r>
              <a:rPr sz="900" spc="-20" dirty="0">
                <a:latin typeface="Courier New"/>
                <a:cs typeface="Courier New"/>
              </a:rPr>
              <a:t>all the </a:t>
            </a:r>
            <a:r>
              <a:rPr sz="900" spc="-25" dirty="0">
                <a:latin typeface="Courier New"/>
                <a:cs typeface="Courier New"/>
              </a:rPr>
              <a:t>money  </a:t>
            </a:r>
            <a:r>
              <a:rPr sz="900" spc="-15" dirty="0">
                <a:latin typeface="Courier New"/>
                <a:cs typeface="Courier New"/>
              </a:rPr>
              <a:t>processed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local static variable called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sum.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2230881"/>
            <a:ext cx="4963160" cy="20085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342900" algn="l"/>
                <a:tab pos="1067435" algn="l"/>
              </a:tabLst>
            </a:pPr>
            <a:r>
              <a:rPr sz="900" spc="-10" dirty="0">
                <a:latin typeface="Courier New"/>
                <a:cs typeface="Courier New"/>
              </a:rPr>
              <a:t>//	data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</a:t>
            </a:r>
            <a:r>
              <a:rPr sz="900" spc="-15" dirty="0">
                <a:latin typeface="Courier New"/>
                <a:cs typeface="Courier New"/>
              </a:rPr>
              <a:t>cents which </a:t>
            </a:r>
            <a:r>
              <a:rPr sz="900" spc="-10" dirty="0">
                <a:latin typeface="Courier New"/>
                <a:cs typeface="Courier New"/>
              </a:rPr>
              <a:t>is an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integer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  <a:tab pos="1677035" algn="l"/>
              </a:tabLst>
            </a:pPr>
            <a:r>
              <a:rPr sz="900" spc="-10" dirty="0">
                <a:latin typeface="Courier New"/>
                <a:cs typeface="Courier New"/>
              </a:rPr>
              <a:t>//	data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out:</a:t>
            </a:r>
            <a:r>
              <a:rPr sz="900" spc="4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	(which alters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corresponding </a:t>
            </a:r>
            <a:r>
              <a:rPr sz="900" spc="-15" dirty="0">
                <a:latin typeface="Courier New"/>
                <a:cs typeface="Courier New"/>
              </a:rPr>
              <a:t>actual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parameter)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554" y="4241418"/>
            <a:ext cx="5434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554" y="4901310"/>
            <a:ext cx="5481320" cy="462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normalizeMoney(float&amp; </a:t>
            </a:r>
            <a:r>
              <a:rPr sz="900" spc="-15" dirty="0">
                <a:latin typeface="Courier New"/>
                <a:cs typeface="Courier New"/>
              </a:rPr>
              <a:t>dollars,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cents)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total=0;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definition of sum as </a:t>
            </a:r>
            <a:r>
              <a:rPr sz="900" b="1" dirty="0">
                <a:latin typeface="Courier New"/>
                <a:cs typeface="Courier New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static local</a:t>
            </a:r>
            <a:r>
              <a:rPr sz="900" b="1" spc="13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variable</a:t>
            </a:r>
            <a:endParaRPr sz="900">
              <a:latin typeface="Courier New"/>
              <a:cs typeface="Courier New"/>
            </a:endParaRPr>
          </a:p>
          <a:p>
            <a:pPr marL="346710">
              <a:lnSpc>
                <a:spcPct val="100000"/>
              </a:lnSpc>
              <a:spcBef>
                <a:spcPts val="240"/>
              </a:spcBef>
              <a:tabLst>
                <a:tab pos="1472565" algn="l"/>
              </a:tabLst>
            </a:pPr>
            <a:r>
              <a:rPr sz="9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0.0;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convert cents to</a:t>
            </a:r>
            <a:r>
              <a:rPr sz="900" b="1" spc="10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dollars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346710" marR="3522979">
              <a:lnSpc>
                <a:spcPct val="1211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  </a:t>
            </a: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346710" marR="33274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"We </a:t>
            </a:r>
            <a:r>
              <a:rPr sz="900" spc="-15" dirty="0">
                <a:latin typeface="Courier New"/>
                <a:cs typeface="Courier New"/>
              </a:rPr>
              <a:t>have added another </a:t>
            </a:r>
            <a:r>
              <a:rPr sz="900" spc="-10" dirty="0">
                <a:latin typeface="Courier New"/>
                <a:cs typeface="Courier New"/>
              </a:rPr>
              <a:t>$" &lt;&lt; </a:t>
            </a:r>
            <a:r>
              <a:rPr sz="900" spc="-15" dirty="0">
                <a:latin typeface="Courier New"/>
                <a:cs typeface="Courier New"/>
              </a:rPr>
              <a:t>dollars </a:t>
            </a:r>
            <a:r>
              <a:rPr sz="900" spc="-10" dirty="0">
                <a:latin typeface="Courier New"/>
                <a:cs typeface="Courier New"/>
              </a:rPr>
              <a:t>&lt;&lt;" to our </a:t>
            </a:r>
            <a:r>
              <a:rPr sz="900" spc="-15" dirty="0">
                <a:latin typeface="Courier New"/>
                <a:cs typeface="Courier New"/>
              </a:rPr>
              <a:t>total"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"Our total </a:t>
            </a:r>
            <a:r>
              <a:rPr sz="900" spc="-10" dirty="0">
                <a:latin typeface="Courier New"/>
                <a:cs typeface="Courier New"/>
              </a:rPr>
              <a:t>so far is $" &lt;&lt; sum &lt;&lt;</a:t>
            </a:r>
            <a:r>
              <a:rPr sz="900" spc="1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value </a:t>
            </a:r>
            <a:r>
              <a:rPr sz="900" spc="-10" dirty="0">
                <a:latin typeface="Courier New"/>
                <a:cs typeface="Courier New"/>
              </a:rPr>
              <a:t>of our </a:t>
            </a:r>
            <a:r>
              <a:rPr sz="900" spc="-15" dirty="0">
                <a:latin typeface="Courier New"/>
                <a:cs typeface="Courier New"/>
              </a:rPr>
              <a:t>local variable total </a:t>
            </a:r>
            <a:r>
              <a:rPr sz="900" spc="-10" dirty="0">
                <a:latin typeface="Courier New"/>
                <a:cs typeface="Courier New"/>
              </a:rPr>
              <a:t>is $" &lt;&lt;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155700" marR="5080" indent="-228600">
              <a:lnSpc>
                <a:spcPct val="103299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55" dirty="0">
                <a:latin typeface="Times New Roman"/>
                <a:cs typeface="Times New Roman"/>
              </a:rPr>
              <a:t>You will </a:t>
            </a:r>
            <a:r>
              <a:rPr sz="1050" spc="-15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has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completed.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20" dirty="0">
                <a:latin typeface="Times New Roman"/>
                <a:cs typeface="Times New Roman"/>
              </a:rPr>
              <a:t>function 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25" dirty="0">
                <a:latin typeface="Times New Roman"/>
                <a:cs typeface="Times New Roman"/>
              </a:rPr>
              <a:t>take </a:t>
            </a:r>
            <a:r>
              <a:rPr sz="900" spc="-20" dirty="0">
                <a:latin typeface="Courier New"/>
                <a:cs typeface="Courier New"/>
              </a:rPr>
              <a:t>cents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15" dirty="0">
                <a:latin typeface="Times New Roman"/>
                <a:cs typeface="Times New Roman"/>
              </a:rPr>
              <a:t>convert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900" spc="-20" dirty="0">
                <a:latin typeface="Courier New"/>
                <a:cs typeface="Courier New"/>
              </a:rPr>
              <a:t>dollars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45" dirty="0">
                <a:latin typeface="Times New Roman"/>
                <a:cs typeface="Times New Roman"/>
              </a:rPr>
              <a:t>keeps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running </a:t>
            </a:r>
            <a:r>
              <a:rPr sz="1050" spc="-15" dirty="0">
                <a:latin typeface="Times New Roman"/>
                <a:cs typeface="Times New Roman"/>
              </a:rPr>
              <a:t>total </a:t>
            </a:r>
            <a:r>
              <a:rPr sz="1050" spc="10" dirty="0">
                <a:latin typeface="Times New Roman"/>
                <a:cs typeface="Times New Roman"/>
              </a:rPr>
              <a:t>of 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money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30" dirty="0">
                <a:latin typeface="Times New Roman"/>
                <a:cs typeface="Times New Roman"/>
              </a:rPr>
              <a:t>processed. </a:t>
            </a:r>
            <a:r>
              <a:rPr sz="1050" spc="-30" dirty="0">
                <a:latin typeface="Times New Roman"/>
                <a:cs typeface="Times New Roman"/>
              </a:rPr>
              <a:t>Assuming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complete,  </a:t>
            </a:r>
            <a:r>
              <a:rPr sz="1050" spc="-25" dirty="0">
                <a:latin typeface="Times New Roman"/>
                <a:cs typeface="Times New Roman"/>
              </a:rPr>
              <a:t>write </a:t>
            </a:r>
            <a:r>
              <a:rPr sz="1050" dirty="0">
                <a:latin typeface="Times New Roman"/>
                <a:cs typeface="Times New Roman"/>
              </a:rPr>
              <a:t>out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35" dirty="0">
                <a:latin typeface="Times New Roman"/>
                <a:cs typeface="Times New Roman"/>
              </a:rPr>
              <a:t>expect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will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print.</a:t>
            </a:r>
            <a:endParaRPr sz="1050">
              <a:latin typeface="Times New Roman"/>
              <a:cs typeface="Times New Roman"/>
            </a:endParaRPr>
          </a:p>
          <a:p>
            <a:pPr marL="1155700" marR="222885" indent="-228600">
              <a:lnSpc>
                <a:spcPct val="102899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15" dirty="0">
                <a:latin typeface="Times New Roman"/>
                <a:cs typeface="Times New Roman"/>
              </a:rPr>
              <a:t>Complete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function. </a:t>
            </a:r>
            <a:r>
              <a:rPr sz="1050" spc="-40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blank </a:t>
            </a:r>
            <a:r>
              <a:rPr sz="1050" spc="-30" dirty="0">
                <a:latin typeface="Times New Roman"/>
                <a:cs typeface="Times New Roman"/>
              </a:rPr>
              <a:t>space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define </a:t>
            </a:r>
            <a:r>
              <a:rPr sz="900" spc="-20" dirty="0">
                <a:latin typeface="Courier New"/>
                <a:cs typeface="Courier New"/>
              </a:rPr>
              <a:t>sum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-25" dirty="0">
                <a:latin typeface="Times New Roman"/>
                <a:cs typeface="Times New Roman"/>
              </a:rPr>
              <a:t>write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convert </a:t>
            </a:r>
            <a:r>
              <a:rPr sz="900" spc="-20" dirty="0">
                <a:latin typeface="Courier New"/>
                <a:cs typeface="Courier New"/>
              </a:rPr>
              <a:t>cents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900" spc="-20" dirty="0">
                <a:latin typeface="Courier New"/>
                <a:cs typeface="Courier New"/>
              </a:rPr>
              <a:t>dollars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1050" spc="-25" dirty="0">
                <a:latin typeface="Times New Roman"/>
                <a:cs typeface="Times New Roman"/>
              </a:rPr>
              <a:t>Example: </a:t>
            </a:r>
            <a:r>
              <a:rPr sz="1050" spc="-35" dirty="0">
                <a:latin typeface="Times New Roman"/>
                <a:cs typeface="Times New Roman"/>
              </a:rPr>
              <a:t>789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cents</a:t>
            </a:r>
            <a:endParaRPr sz="1050">
              <a:latin typeface="Times New Roman"/>
              <a:cs typeface="Times New Roman"/>
            </a:endParaRPr>
          </a:p>
          <a:p>
            <a:pPr marL="1155700" marR="116839">
              <a:lnSpc>
                <a:spcPct val="102899"/>
              </a:lnSpc>
              <a:spcBef>
                <a:spcPts val="10"/>
              </a:spcBef>
            </a:pPr>
            <a:r>
              <a:rPr sz="1050" spc="35" dirty="0">
                <a:latin typeface="Times New Roman"/>
                <a:cs typeface="Times New Roman"/>
              </a:rPr>
              <a:t>would </a:t>
            </a:r>
            <a:r>
              <a:rPr sz="1050" spc="-10" dirty="0">
                <a:latin typeface="Times New Roman"/>
                <a:cs typeface="Times New Roman"/>
              </a:rPr>
              <a:t>convert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7.89. </a:t>
            </a:r>
            <a:r>
              <a:rPr sz="1050" spc="-25" dirty="0">
                <a:latin typeface="Times New Roman"/>
                <a:cs typeface="Times New Roman"/>
              </a:rPr>
              <a:t>Compile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get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expected  </a:t>
            </a:r>
            <a:r>
              <a:rPr sz="1050" spc="-20" dirty="0">
                <a:latin typeface="Times New Roman"/>
                <a:cs typeface="Times New Roman"/>
              </a:rPr>
              <a:t>results. </a:t>
            </a:r>
            <a:r>
              <a:rPr sz="1050" spc="-10" dirty="0">
                <a:latin typeface="Times New Roman"/>
                <a:cs typeface="Times New Roman"/>
              </a:rPr>
              <a:t>Think about </a:t>
            </a:r>
            <a:r>
              <a:rPr sz="1050" spc="-20" dirty="0">
                <a:latin typeface="Times New Roman"/>
                <a:cs typeface="Times New Roman"/>
              </a:rPr>
              <a:t>how </a:t>
            </a:r>
            <a:r>
              <a:rPr sz="900" spc="-25" dirty="0">
                <a:latin typeface="Courier New"/>
                <a:cs typeface="Courier New"/>
              </a:rPr>
              <a:t>sum </a:t>
            </a: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15" dirty="0">
                <a:latin typeface="Times New Roman"/>
                <a:cs typeface="Times New Roman"/>
              </a:rPr>
              <a:t>be</a:t>
            </a:r>
            <a:r>
              <a:rPr sz="1050" spc="-8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defined.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75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237490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sz="900" spc="-105" dirty="0">
                <a:latin typeface="Arial"/>
                <a:cs typeface="Arial"/>
              </a:rPr>
              <a:t>106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905" y="1095501"/>
            <a:ext cx="245237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1395730"/>
            <a:ext cx="487426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5" dirty="0">
                <a:latin typeface="Arial"/>
                <a:cs typeface="Arial"/>
              </a:rPr>
              <a:t>L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O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330" dirty="0">
                <a:latin typeface="Arial"/>
                <a:cs typeface="Arial"/>
              </a:rPr>
              <a:t>6 </a:t>
            </a:r>
            <a:r>
              <a:rPr sz="1400" spc="-195" dirty="0">
                <a:latin typeface="Arial"/>
                <a:cs typeface="Arial"/>
              </a:rPr>
              <a:t>. </a:t>
            </a:r>
            <a:r>
              <a:rPr sz="1400" spc="-330" dirty="0">
                <a:latin typeface="Arial"/>
                <a:cs typeface="Arial"/>
              </a:rPr>
              <a:t>2</a:t>
            </a:r>
            <a:r>
              <a:rPr sz="1400" spc="-300" dirty="0">
                <a:latin typeface="Arial"/>
                <a:cs typeface="Arial"/>
              </a:rPr>
              <a:t> </a:t>
            </a:r>
            <a:r>
              <a:rPr sz="1400" spc="-434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spcBef>
                <a:spcPts val="1345"/>
              </a:spcBef>
              <a:tabLst>
                <a:tab pos="1617345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6.7	</a:t>
            </a:r>
            <a:r>
              <a:rPr sz="1200" spc="-125" dirty="0">
                <a:latin typeface="Arial"/>
                <a:cs typeface="Arial"/>
              </a:rPr>
              <a:t>Value </a:t>
            </a:r>
            <a:r>
              <a:rPr sz="1200" spc="-80" dirty="0">
                <a:latin typeface="Arial"/>
                <a:cs typeface="Arial"/>
              </a:rPr>
              <a:t>Returning </a:t>
            </a:r>
            <a:r>
              <a:rPr sz="1200" spc="-95" dirty="0">
                <a:latin typeface="Arial"/>
                <a:cs typeface="Arial"/>
              </a:rPr>
              <a:t>and Overloading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convertmoney.cpp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30" dirty="0">
                <a:latin typeface="Times New Roman"/>
                <a:cs typeface="Times New Roman"/>
              </a:rPr>
              <a:t>Lab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6.2 </a:t>
            </a:r>
            <a:r>
              <a:rPr sz="1050" spc="-25" dirty="0">
                <a:latin typeface="Times New Roman"/>
                <a:cs typeface="Times New Roman"/>
              </a:rPr>
              <a:t>folder.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516629">
              <a:lnSpc>
                <a:spcPct val="1206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3216909"/>
            <a:ext cx="5099685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will input American money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convert </a:t>
            </a:r>
            <a:r>
              <a:rPr sz="900" spc="-10" dirty="0">
                <a:latin typeface="Courier New"/>
                <a:cs typeface="Courier New"/>
              </a:rPr>
              <a:t>it to </a:t>
            </a:r>
            <a:r>
              <a:rPr sz="900" spc="-15" dirty="0">
                <a:latin typeface="Courier New"/>
                <a:cs typeface="Courier New"/>
              </a:rPr>
              <a:t>foreign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currency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Prototypes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convertMulti(float </a:t>
            </a:r>
            <a:r>
              <a:rPr sz="900" spc="-15" dirty="0">
                <a:latin typeface="Courier New"/>
                <a:cs typeface="Courier New"/>
              </a:rPr>
              <a:t>dollars, float&amp; euros, float&amp;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pesos);</a:t>
            </a:r>
            <a:endParaRPr sz="900">
              <a:latin typeface="Courier New"/>
              <a:cs typeface="Courier New"/>
            </a:endParaRPr>
          </a:p>
          <a:p>
            <a:pPr marL="12700" marR="146685">
              <a:lnSpc>
                <a:spcPct val="12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convertMulti(float </a:t>
            </a:r>
            <a:r>
              <a:rPr sz="900" spc="-15" dirty="0">
                <a:latin typeface="Courier New"/>
                <a:cs typeface="Courier New"/>
              </a:rPr>
              <a:t>dollars, float&amp; euros, float&amp; pesos, float&amp; yen);  float </a:t>
            </a:r>
            <a:r>
              <a:rPr sz="900" spc="-20" dirty="0">
                <a:latin typeface="Courier New"/>
                <a:cs typeface="Courier New"/>
              </a:rPr>
              <a:t>convertToYen(float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dollars);</a:t>
            </a:r>
            <a:endParaRPr sz="900">
              <a:latin typeface="Courier New"/>
              <a:cs typeface="Courier New"/>
            </a:endParaRPr>
          </a:p>
          <a:p>
            <a:pPr marL="12700" marR="2673350">
              <a:lnSpc>
                <a:spcPct val="1200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convertToEuros(float </a:t>
            </a:r>
            <a:r>
              <a:rPr sz="900" spc="-15" dirty="0">
                <a:latin typeface="Courier New"/>
                <a:cs typeface="Courier New"/>
              </a:rPr>
              <a:t>dollars);  float </a:t>
            </a:r>
            <a:r>
              <a:rPr sz="900" spc="-20" dirty="0">
                <a:latin typeface="Courier New"/>
                <a:cs typeface="Courier New"/>
              </a:rPr>
              <a:t>convertToPesos(float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5200015"/>
            <a:ext cx="760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main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5664834"/>
            <a:ext cx="6209665" cy="415162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4850130">
              <a:lnSpc>
                <a:spcPct val="1204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  float euros;  float pesos;  float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yen;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showpoint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amount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American Dollars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want converted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 marR="3317240">
              <a:lnSpc>
                <a:spcPct val="12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"to </a:t>
            </a:r>
            <a:r>
              <a:rPr sz="900" spc="-15" dirty="0">
                <a:latin typeface="Courier New"/>
                <a:cs typeface="Courier New"/>
              </a:rPr>
              <a:t>euros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pesos"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call convertMulti </a:t>
            </a:r>
            <a:r>
              <a:rPr sz="900" b="1" dirty="0">
                <a:latin typeface="Courier New"/>
                <a:cs typeface="Courier New"/>
              </a:rPr>
              <a:t>with </a:t>
            </a:r>
            <a:r>
              <a:rPr sz="900" b="1" spc="5" dirty="0">
                <a:latin typeface="Courier New"/>
                <a:cs typeface="Courier New"/>
              </a:rPr>
              <a:t>parameters dollars, euros, and</a:t>
            </a:r>
            <a:r>
              <a:rPr sz="900" b="1" spc="22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pesos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25"/>
              </a:spcBef>
            </a:pPr>
            <a:r>
              <a:rPr sz="900" b="1" spc="10" dirty="0">
                <a:latin typeface="Courier New"/>
                <a:cs typeface="Courier New"/>
              </a:rPr>
              <a:t>// </a:t>
            </a:r>
            <a:r>
              <a:rPr sz="900" b="1" spc="15" dirty="0">
                <a:latin typeface="Courier New"/>
                <a:cs typeface="Courier New"/>
              </a:rPr>
              <a:t>Fill </a:t>
            </a:r>
            <a:r>
              <a:rPr sz="900" b="1" spc="10" dirty="0">
                <a:latin typeface="Courier New"/>
                <a:cs typeface="Courier New"/>
              </a:rPr>
              <a:t>in </a:t>
            </a:r>
            <a:r>
              <a:rPr sz="900" b="1" spc="15" dirty="0">
                <a:latin typeface="Courier New"/>
                <a:cs typeface="Courier New"/>
              </a:rPr>
              <a:t>the </a:t>
            </a:r>
            <a:r>
              <a:rPr sz="900" b="1" spc="10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</a:t>
            </a:r>
            <a:r>
              <a:rPr sz="900" b="1" spc="15" dirty="0">
                <a:latin typeface="Courier New"/>
                <a:cs typeface="Courier New"/>
              </a:rPr>
              <a:t>output </a:t>
            </a:r>
            <a:r>
              <a:rPr sz="900" b="1" spc="10" dirty="0">
                <a:latin typeface="Courier New"/>
                <a:cs typeface="Courier New"/>
              </a:rPr>
              <a:t>the </a:t>
            </a:r>
            <a:r>
              <a:rPr sz="900" b="1" spc="15" dirty="0">
                <a:latin typeface="Courier New"/>
                <a:cs typeface="Courier New"/>
              </a:rPr>
              <a:t>value </a:t>
            </a:r>
            <a:r>
              <a:rPr sz="900" b="1" spc="10" dirty="0">
                <a:latin typeface="Courier New"/>
                <a:cs typeface="Courier New"/>
              </a:rPr>
              <a:t>of </a:t>
            </a:r>
            <a:r>
              <a:rPr sz="900" b="1" spc="15" dirty="0">
                <a:latin typeface="Courier New"/>
                <a:cs typeface="Courier New"/>
              </a:rPr>
              <a:t>those dollars converted </a:t>
            </a:r>
            <a:r>
              <a:rPr sz="900" b="1" spc="10" dirty="0">
                <a:latin typeface="Courier New"/>
                <a:cs typeface="Courier New"/>
              </a:rPr>
              <a:t>to </a:t>
            </a:r>
            <a:r>
              <a:rPr sz="900" b="1" spc="15" dirty="0">
                <a:latin typeface="Courier New"/>
                <a:cs typeface="Courier New"/>
              </a:rPr>
              <a:t>both</a:t>
            </a:r>
            <a:r>
              <a:rPr sz="900" b="1" spc="31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euros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19"/>
              </a:spcBef>
            </a:pPr>
            <a:r>
              <a:rPr sz="900" b="1" spc="10" dirty="0">
                <a:latin typeface="Courier New"/>
                <a:cs typeface="Courier New"/>
              </a:rPr>
              <a:t>// and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pesos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413384" marR="782320">
              <a:lnSpc>
                <a:spcPct val="1211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"Please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amount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American Dollars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want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converted\n";  </a:t>
            </a: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"to </a:t>
            </a:r>
            <a:r>
              <a:rPr sz="900" spc="-15" dirty="0">
                <a:latin typeface="Courier New"/>
                <a:cs typeface="Courier New"/>
              </a:rPr>
              <a:t>euros, pesos </a:t>
            </a:r>
            <a:r>
              <a:rPr sz="900" spc="-10" dirty="0">
                <a:latin typeface="Courier New"/>
                <a:cs typeface="Courier New"/>
              </a:rPr>
              <a:t>and yen" &lt;&lt;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b="1" spc="-10" dirty="0">
                <a:latin typeface="Courier New"/>
                <a:cs typeface="Courier New"/>
              </a:rPr>
              <a:t>// </a:t>
            </a:r>
            <a:r>
              <a:rPr sz="900" b="1" spc="-15" dirty="0">
                <a:latin typeface="Courier New"/>
                <a:cs typeface="Courier New"/>
              </a:rPr>
              <a:t>Fill </a:t>
            </a:r>
            <a:r>
              <a:rPr sz="900" b="1" spc="-10" dirty="0">
                <a:latin typeface="Courier New"/>
                <a:cs typeface="Courier New"/>
              </a:rPr>
              <a:t>in the code to </a:t>
            </a:r>
            <a:r>
              <a:rPr sz="900" b="1" spc="-15" dirty="0">
                <a:latin typeface="Courier New"/>
                <a:cs typeface="Courier New"/>
              </a:rPr>
              <a:t>call convertMulti with parameters dollars, euros, pesos </a:t>
            </a:r>
            <a:r>
              <a:rPr sz="900" b="1" spc="-10" dirty="0">
                <a:latin typeface="Courier New"/>
                <a:cs typeface="Courier New"/>
              </a:rPr>
              <a:t>and</a:t>
            </a:r>
            <a:r>
              <a:rPr sz="900" b="1" spc="-60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yen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output the value of those dollars converted to</a:t>
            </a:r>
            <a:r>
              <a:rPr sz="900" b="1" spc="17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euros,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15"/>
              </a:spcBef>
            </a:pPr>
            <a:r>
              <a:rPr sz="900" b="1" spc="5" dirty="0">
                <a:latin typeface="Courier New"/>
                <a:cs typeface="Courier New"/>
              </a:rPr>
              <a:t>// pesos and</a:t>
            </a:r>
            <a:r>
              <a:rPr sz="900" b="1" spc="4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yen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0" y="1093977"/>
            <a:ext cx="62293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30" dirty="0">
                <a:latin typeface="Times New Roman"/>
                <a:cs typeface="Times New Roman"/>
              </a:rPr>
              <a:t> </a:t>
            </a:r>
            <a:r>
              <a:rPr sz="950" spc="-40" dirty="0">
                <a:latin typeface="Times New Roman"/>
                <a:cs typeface="Times New Roman"/>
              </a:rPr>
              <a:t>6.2B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107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1407922"/>
            <a:ext cx="5466080" cy="448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3810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"Please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amount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American Dollars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want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converted\n";  cout </a:t>
            </a:r>
            <a:r>
              <a:rPr sz="900" spc="-15" dirty="0">
                <a:latin typeface="Courier New"/>
                <a:cs typeface="Courier New"/>
              </a:rPr>
              <a:t>&lt;&lt; </a:t>
            </a:r>
            <a:r>
              <a:rPr sz="900" spc="-25" dirty="0">
                <a:latin typeface="Courier New"/>
                <a:cs typeface="Courier New"/>
              </a:rPr>
              <a:t>"to </a:t>
            </a:r>
            <a:r>
              <a:rPr sz="900" spc="-15" dirty="0">
                <a:latin typeface="Courier New"/>
                <a:cs typeface="Courier New"/>
              </a:rPr>
              <a:t>yen"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&lt;&lt;endl;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900" b="1" spc="-10" dirty="0">
                <a:latin typeface="Courier New"/>
                <a:cs typeface="Courier New"/>
              </a:rPr>
              <a:t>// </a:t>
            </a:r>
            <a:r>
              <a:rPr sz="900" b="1" spc="-15" dirty="0">
                <a:latin typeface="Courier New"/>
                <a:cs typeface="Courier New"/>
              </a:rPr>
              <a:t>Fill </a:t>
            </a:r>
            <a:r>
              <a:rPr sz="900" b="1" spc="-10" dirty="0">
                <a:latin typeface="Courier New"/>
                <a:cs typeface="Courier New"/>
              </a:rPr>
              <a:t>in the code to </a:t>
            </a:r>
            <a:r>
              <a:rPr sz="900" b="1" spc="-15" dirty="0">
                <a:latin typeface="Courier New"/>
                <a:cs typeface="Courier New"/>
              </a:rPr>
              <a:t>call</a:t>
            </a:r>
            <a:r>
              <a:rPr sz="900" b="1" spc="-105" dirty="0">
                <a:latin typeface="Courier New"/>
                <a:cs typeface="Courier New"/>
              </a:rPr>
              <a:t> </a:t>
            </a:r>
            <a:r>
              <a:rPr sz="900" b="1" spc="-15" dirty="0">
                <a:latin typeface="Courier New"/>
                <a:cs typeface="Courier New"/>
              </a:rPr>
              <a:t>convertToYen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29"/>
              </a:spcBef>
            </a:pPr>
            <a:r>
              <a:rPr sz="900" b="1" spc="-10" dirty="0">
                <a:latin typeface="Courier New"/>
                <a:cs typeface="Courier New"/>
              </a:rPr>
              <a:t>// </a:t>
            </a:r>
            <a:r>
              <a:rPr sz="900" b="1" spc="-15" dirty="0">
                <a:latin typeface="Courier New"/>
                <a:cs typeface="Courier New"/>
              </a:rPr>
              <a:t>Fill </a:t>
            </a:r>
            <a:r>
              <a:rPr sz="900" b="1" spc="-10" dirty="0">
                <a:latin typeface="Courier New"/>
                <a:cs typeface="Courier New"/>
              </a:rPr>
              <a:t>in the code to </a:t>
            </a:r>
            <a:r>
              <a:rPr sz="900" b="1" spc="-15" dirty="0">
                <a:latin typeface="Courier New"/>
                <a:cs typeface="Courier New"/>
              </a:rPr>
              <a:t>output </a:t>
            </a:r>
            <a:r>
              <a:rPr sz="900" b="1" spc="-10" dirty="0">
                <a:latin typeface="Courier New"/>
                <a:cs typeface="Courier New"/>
              </a:rPr>
              <a:t>the value of those </a:t>
            </a:r>
            <a:r>
              <a:rPr sz="900" b="1" spc="-15" dirty="0">
                <a:latin typeface="Courier New"/>
                <a:cs typeface="Courier New"/>
              </a:rPr>
              <a:t>dollars converted </a:t>
            </a:r>
            <a:r>
              <a:rPr sz="900" b="1" spc="-10" dirty="0">
                <a:latin typeface="Courier New"/>
                <a:cs typeface="Courier New"/>
              </a:rPr>
              <a:t>to</a:t>
            </a:r>
            <a:r>
              <a:rPr sz="900" b="1" spc="-175" dirty="0">
                <a:latin typeface="Courier New"/>
                <a:cs typeface="Courier New"/>
              </a:rPr>
              <a:t> </a:t>
            </a:r>
            <a:r>
              <a:rPr sz="900" b="1" spc="-15" dirty="0">
                <a:latin typeface="Courier New"/>
                <a:cs typeface="Courier New"/>
              </a:rPr>
              <a:t>yen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3810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"Please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amount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American Dollars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want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converted\n";  </a:t>
            </a: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euros"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900" b="1" spc="-10" dirty="0">
                <a:latin typeface="Courier New"/>
                <a:cs typeface="Courier New"/>
              </a:rPr>
              <a:t>// </a:t>
            </a:r>
            <a:r>
              <a:rPr sz="900" b="1" spc="-15" dirty="0">
                <a:latin typeface="Courier New"/>
                <a:cs typeface="Courier New"/>
              </a:rPr>
              <a:t>Fill </a:t>
            </a:r>
            <a:r>
              <a:rPr sz="900" b="1" spc="-10" dirty="0">
                <a:latin typeface="Courier New"/>
                <a:cs typeface="Courier New"/>
              </a:rPr>
              <a:t>in the code to </a:t>
            </a:r>
            <a:r>
              <a:rPr sz="900" b="1" spc="-15" dirty="0">
                <a:latin typeface="Courier New"/>
                <a:cs typeface="Courier New"/>
              </a:rPr>
              <a:t>call convert</a:t>
            </a:r>
            <a:r>
              <a:rPr sz="900" b="1" spc="-110" dirty="0">
                <a:latin typeface="Courier New"/>
                <a:cs typeface="Courier New"/>
              </a:rPr>
              <a:t> </a:t>
            </a:r>
            <a:r>
              <a:rPr sz="900" b="1" spc="-15" dirty="0">
                <a:latin typeface="Courier New"/>
                <a:cs typeface="Courier New"/>
              </a:rPr>
              <a:t>ToEuros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29"/>
              </a:spcBef>
            </a:pPr>
            <a:r>
              <a:rPr sz="900" b="1" spc="-10" dirty="0">
                <a:latin typeface="Courier New"/>
                <a:cs typeface="Courier New"/>
              </a:rPr>
              <a:t>// </a:t>
            </a:r>
            <a:r>
              <a:rPr sz="900" b="1" spc="-15" dirty="0">
                <a:latin typeface="Courier New"/>
                <a:cs typeface="Courier New"/>
              </a:rPr>
              <a:t>Fill </a:t>
            </a:r>
            <a:r>
              <a:rPr sz="900" b="1" spc="-10" dirty="0">
                <a:latin typeface="Courier New"/>
                <a:cs typeface="Courier New"/>
              </a:rPr>
              <a:t>in the code to </a:t>
            </a:r>
            <a:r>
              <a:rPr sz="900" b="1" spc="-15" dirty="0">
                <a:latin typeface="Courier New"/>
                <a:cs typeface="Courier New"/>
              </a:rPr>
              <a:t>output </a:t>
            </a:r>
            <a:r>
              <a:rPr sz="900" b="1" spc="-10" dirty="0">
                <a:latin typeface="Courier New"/>
                <a:cs typeface="Courier New"/>
              </a:rPr>
              <a:t>the value of those </a:t>
            </a:r>
            <a:r>
              <a:rPr sz="900" b="1" spc="-15" dirty="0">
                <a:latin typeface="Courier New"/>
                <a:cs typeface="Courier New"/>
              </a:rPr>
              <a:t>dollars converted </a:t>
            </a:r>
            <a:r>
              <a:rPr sz="900" b="1" spc="-10" dirty="0">
                <a:latin typeface="Courier New"/>
                <a:cs typeface="Courier New"/>
              </a:rPr>
              <a:t>to</a:t>
            </a:r>
            <a:r>
              <a:rPr sz="900" b="1" spc="-175" dirty="0">
                <a:latin typeface="Courier New"/>
                <a:cs typeface="Courier New"/>
              </a:rPr>
              <a:t> </a:t>
            </a:r>
            <a:r>
              <a:rPr sz="900" b="1" spc="-15" dirty="0">
                <a:latin typeface="Courier New"/>
                <a:cs typeface="Courier New"/>
              </a:rPr>
              <a:t>euros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413384" marR="38100">
              <a:lnSpc>
                <a:spcPct val="12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"Please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amount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American Dollars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want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converted\n";  </a:t>
            </a: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pesos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900" b="1" spc="-10" dirty="0">
                <a:latin typeface="Courier New"/>
                <a:cs typeface="Courier New"/>
              </a:rPr>
              <a:t>// </a:t>
            </a:r>
            <a:r>
              <a:rPr sz="900" b="1" spc="-15" dirty="0">
                <a:latin typeface="Courier New"/>
                <a:cs typeface="Courier New"/>
              </a:rPr>
              <a:t>Fill </a:t>
            </a:r>
            <a:r>
              <a:rPr sz="900" b="1" spc="-10" dirty="0">
                <a:latin typeface="Courier New"/>
                <a:cs typeface="Courier New"/>
              </a:rPr>
              <a:t>in the code to </a:t>
            </a:r>
            <a:r>
              <a:rPr sz="900" b="1" spc="-15" dirty="0">
                <a:latin typeface="Courier New"/>
                <a:cs typeface="Courier New"/>
              </a:rPr>
              <a:t>call</a:t>
            </a:r>
            <a:r>
              <a:rPr sz="900" b="1" spc="-105" dirty="0">
                <a:latin typeface="Courier New"/>
                <a:cs typeface="Courier New"/>
              </a:rPr>
              <a:t> </a:t>
            </a:r>
            <a:r>
              <a:rPr sz="900" b="1" spc="-15" dirty="0">
                <a:latin typeface="Courier New"/>
                <a:cs typeface="Courier New"/>
              </a:rPr>
              <a:t>convertToPesos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54"/>
              </a:spcBef>
            </a:pPr>
            <a:r>
              <a:rPr sz="900" b="1" spc="-10" dirty="0">
                <a:latin typeface="Courier New"/>
                <a:cs typeface="Courier New"/>
              </a:rPr>
              <a:t>// </a:t>
            </a:r>
            <a:r>
              <a:rPr sz="900" b="1" spc="-15" dirty="0">
                <a:latin typeface="Courier New"/>
                <a:cs typeface="Courier New"/>
              </a:rPr>
              <a:t>Fill </a:t>
            </a:r>
            <a:r>
              <a:rPr sz="900" b="1" spc="-10" dirty="0">
                <a:latin typeface="Courier New"/>
                <a:cs typeface="Courier New"/>
              </a:rPr>
              <a:t>in the code to </a:t>
            </a:r>
            <a:r>
              <a:rPr sz="900" b="1" spc="-15" dirty="0">
                <a:latin typeface="Courier New"/>
                <a:cs typeface="Courier New"/>
              </a:rPr>
              <a:t>output </a:t>
            </a:r>
            <a:r>
              <a:rPr sz="900" b="1" spc="-10" dirty="0">
                <a:latin typeface="Courier New"/>
                <a:cs typeface="Courier New"/>
              </a:rPr>
              <a:t>the value of those </a:t>
            </a:r>
            <a:r>
              <a:rPr sz="900" b="1" spc="-15" dirty="0">
                <a:latin typeface="Courier New"/>
                <a:cs typeface="Courier New"/>
              </a:rPr>
              <a:t>dollars converted </a:t>
            </a:r>
            <a:r>
              <a:rPr sz="900" b="1" spc="-10" dirty="0">
                <a:latin typeface="Courier New"/>
                <a:cs typeface="Courier New"/>
              </a:rPr>
              <a:t>to</a:t>
            </a:r>
            <a:r>
              <a:rPr sz="900" b="1" spc="-175" dirty="0">
                <a:latin typeface="Courier New"/>
                <a:cs typeface="Courier New"/>
              </a:rPr>
              <a:t> </a:t>
            </a:r>
            <a:r>
              <a:rPr sz="900" b="1" spc="-15" dirty="0">
                <a:latin typeface="Courier New"/>
                <a:cs typeface="Courier New"/>
              </a:rPr>
              <a:t>pesos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// All of the </a:t>
            </a:r>
            <a:r>
              <a:rPr sz="900" spc="-15" dirty="0">
                <a:latin typeface="Courier New"/>
                <a:cs typeface="Courier New"/>
              </a:rPr>
              <a:t>functions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stubs that just serve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test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3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Replace with code that will cause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functions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execute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properly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8461" y="6882765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task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8461" y="7186040"/>
            <a:ext cx="62928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in: 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2742" y="6855333"/>
            <a:ext cx="396303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takes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dollar value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20" dirty="0">
                <a:latin typeface="Courier New"/>
                <a:cs typeface="Courier New"/>
              </a:rPr>
              <a:t>converts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5" dirty="0">
                <a:latin typeface="Courier New"/>
                <a:cs typeface="Courier New"/>
              </a:rPr>
              <a:t>to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euros 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pesos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dollars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euros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pesos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6358509"/>
            <a:ext cx="5234940" cy="15132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005964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convertMulti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8461" y="7708772"/>
            <a:ext cx="4900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8039481"/>
            <a:ext cx="542925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convertMulti(float </a:t>
            </a:r>
            <a:r>
              <a:rPr sz="900" spc="-15" dirty="0">
                <a:latin typeface="Courier New"/>
                <a:cs typeface="Courier New"/>
              </a:rPr>
              <a:t>dollars, float&amp; euros, float&amp;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pesos)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"The function </a:t>
            </a:r>
            <a:r>
              <a:rPr sz="900" spc="-15" dirty="0">
                <a:latin typeface="Courier New"/>
                <a:cs typeface="Courier New"/>
              </a:rPr>
              <a:t>convertMulti with dollars, euros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pesos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endl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&lt;&lt;"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was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called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with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&lt;&lt;"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dollars”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753" y="9195054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1285" y="9800081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645794"/>
            <a:ext cx="228600" cy="6159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900" spc="-105" dirty="0">
                <a:latin typeface="Arial"/>
                <a:cs typeface="Arial"/>
              </a:rPr>
              <a:t>108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903223"/>
            <a:ext cx="245237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861" y="1932178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task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861" y="2261361"/>
            <a:ext cx="561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9754" y="1904746"/>
            <a:ext cx="396303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takes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dollar value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20" dirty="0">
                <a:latin typeface="Courier New"/>
                <a:cs typeface="Courier New"/>
              </a:rPr>
              <a:t>converts </a:t>
            </a:r>
            <a:r>
              <a:rPr sz="900" spc="-10" dirty="0">
                <a:latin typeface="Courier New"/>
                <a:cs typeface="Courier New"/>
              </a:rPr>
              <a:t>it to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euros  pesos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dollars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9861" y="2427478"/>
            <a:ext cx="169481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 out: euros pesos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1406398"/>
            <a:ext cx="5100955" cy="15132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94373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convertMulti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9861" y="2756661"/>
            <a:ext cx="47669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3087369"/>
            <a:ext cx="5560695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convertMulti(float </a:t>
            </a:r>
            <a:r>
              <a:rPr sz="900" spc="-15" dirty="0">
                <a:latin typeface="Courier New"/>
                <a:cs typeface="Courier New"/>
              </a:rPr>
              <a:t>dollars, float&amp; euros, float&amp; pesos, float&amp;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yen)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"The function </a:t>
            </a:r>
            <a:r>
              <a:rPr sz="900" spc="-15" dirty="0">
                <a:latin typeface="Courier New"/>
                <a:cs typeface="Courier New"/>
              </a:rPr>
              <a:t>convertMulti with dollars, euros, pesos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yen"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was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called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with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dollars"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endl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153" y="4407534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9861" y="5370702"/>
            <a:ext cx="56197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task:  data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0842" y="5370702"/>
            <a:ext cx="382841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takes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dollar value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20" dirty="0">
                <a:latin typeface="Courier New"/>
                <a:cs typeface="Courier New"/>
              </a:rPr>
              <a:t>converts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5" dirty="0">
                <a:latin typeface="Courier New"/>
                <a:cs typeface="Courier New"/>
              </a:rPr>
              <a:t>to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yen  dollars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9861" y="5728842"/>
            <a:ext cx="1228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 returned: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153" y="4873878"/>
            <a:ext cx="5367655" cy="13474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94373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convertToYen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9861" y="6058280"/>
            <a:ext cx="5035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153" y="6388989"/>
            <a:ext cx="550100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convertToYen(float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"The function </a:t>
            </a:r>
            <a:r>
              <a:rPr sz="900" spc="-15" dirty="0">
                <a:latin typeface="Courier New"/>
                <a:cs typeface="Courier New"/>
              </a:rPr>
              <a:t>convertToYen </a:t>
            </a:r>
            <a:r>
              <a:rPr sz="900" spc="-10" dirty="0">
                <a:latin typeface="Courier New"/>
                <a:cs typeface="Courier New"/>
              </a:rPr>
              <a:t>was </a:t>
            </a:r>
            <a:r>
              <a:rPr sz="900" spc="-15" dirty="0">
                <a:latin typeface="Courier New"/>
                <a:cs typeface="Courier New"/>
              </a:rPr>
              <a:t>called with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dollars </a:t>
            </a:r>
            <a:r>
              <a:rPr sz="900" spc="-5" dirty="0">
                <a:latin typeface="Courier New"/>
                <a:cs typeface="Courier New"/>
              </a:rPr>
              <a:t>&lt;&lt;"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dollars"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9861" y="8343138"/>
            <a:ext cx="56197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task:  data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0842" y="8343138"/>
            <a:ext cx="396303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takes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dollar value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20" dirty="0">
                <a:latin typeface="Courier New"/>
                <a:cs typeface="Courier New"/>
              </a:rPr>
              <a:t>converts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5" dirty="0">
                <a:latin typeface="Courier New"/>
                <a:cs typeface="Courier New"/>
              </a:rPr>
              <a:t>to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euros  dollars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9861" y="8699754"/>
            <a:ext cx="136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 returned: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euros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9153" y="7847457"/>
            <a:ext cx="5367655" cy="1345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94373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convertToEuros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9861" y="9030461"/>
            <a:ext cx="5035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54362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4190" y="1093977"/>
            <a:ext cx="62293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30" dirty="0">
                <a:latin typeface="Times New Roman"/>
                <a:cs typeface="Times New Roman"/>
              </a:rPr>
              <a:t> </a:t>
            </a:r>
            <a:r>
              <a:rPr sz="950" spc="-40" dirty="0">
                <a:latin typeface="Times New Roman"/>
                <a:cs typeface="Times New Roman"/>
              </a:rPr>
              <a:t>6.2B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109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1407922"/>
            <a:ext cx="4764405" cy="11811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convertToEuros(float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"The function convertToEuros </a:t>
            </a:r>
            <a:r>
              <a:rPr sz="900" spc="-10" dirty="0">
                <a:latin typeface="Courier New"/>
                <a:cs typeface="Courier New"/>
              </a:rPr>
              <a:t>was </a:t>
            </a:r>
            <a:r>
              <a:rPr sz="900" spc="-15" dirty="0">
                <a:latin typeface="Courier New"/>
                <a:cs typeface="Courier New"/>
              </a:rPr>
              <a:t>called with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dollars"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&lt;&lt;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8461" y="3221481"/>
            <a:ext cx="56197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task:  data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9442" y="3221481"/>
            <a:ext cx="396303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takes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dollar value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20" dirty="0">
                <a:latin typeface="Courier New"/>
                <a:cs typeface="Courier New"/>
              </a:rPr>
              <a:t>converts </a:t>
            </a:r>
            <a:r>
              <a:rPr sz="900" spc="-10" dirty="0">
                <a:latin typeface="Courier New"/>
                <a:cs typeface="Courier New"/>
              </a:rPr>
              <a:t>it to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pesos  dollars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8461" y="3581527"/>
            <a:ext cx="136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 returned: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pesos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2726181"/>
            <a:ext cx="5434330" cy="13487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94373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convertToPesos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8461" y="3912234"/>
            <a:ext cx="5100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753" y="4076827"/>
            <a:ext cx="6173470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convertToPesos(float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R="1000125" algn="ctr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"The function convertToPesos </a:t>
            </a:r>
            <a:r>
              <a:rPr sz="900" spc="-10" dirty="0">
                <a:latin typeface="Courier New"/>
                <a:cs typeface="Courier New"/>
              </a:rPr>
              <a:t>was </a:t>
            </a:r>
            <a:r>
              <a:rPr sz="900" spc="-15" dirty="0">
                <a:latin typeface="Courier New"/>
                <a:cs typeface="Courier New"/>
              </a:rPr>
              <a:t>called with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dollars</a:t>
            </a:r>
            <a:endParaRPr sz="900" dirty="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dollars"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841500" marR="109220" indent="-228600">
              <a:lnSpc>
                <a:spcPct val="103200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15" dirty="0">
                <a:latin typeface="Times New Roman"/>
                <a:cs typeface="Times New Roman"/>
              </a:rPr>
              <a:t>Run this program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30" dirty="0">
                <a:latin typeface="Times New Roman"/>
                <a:cs typeface="Times New Roman"/>
              </a:rPr>
              <a:t>observe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results. </a:t>
            </a:r>
            <a:r>
              <a:rPr sz="1050" spc="-50" dirty="0">
                <a:latin typeface="Times New Roman"/>
                <a:cs typeface="Times New Roman"/>
              </a:rPr>
              <a:t>You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15" dirty="0">
                <a:latin typeface="Times New Roman"/>
                <a:cs typeface="Times New Roman"/>
              </a:rPr>
              <a:t>anything 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-45" dirty="0">
                <a:latin typeface="Times New Roman"/>
                <a:cs typeface="Times New Roman"/>
              </a:rPr>
              <a:t>like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1050" spc="-30" dirty="0">
                <a:latin typeface="Times New Roman"/>
                <a:cs typeface="Times New Roman"/>
              </a:rPr>
              <a:t>dollars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converted. </a:t>
            </a: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-10" dirty="0">
                <a:latin typeface="Times New Roman"/>
                <a:cs typeface="Times New Roman"/>
              </a:rPr>
              <a:t>stubs </a:t>
            </a:r>
            <a:r>
              <a:rPr sz="1050" spc="15" dirty="0">
                <a:latin typeface="Times New Roman"/>
                <a:cs typeface="Times New Roman"/>
              </a:rPr>
              <a:t>as  </a:t>
            </a:r>
            <a:r>
              <a:rPr sz="1050" spc="-50" dirty="0">
                <a:latin typeface="Times New Roman"/>
                <a:cs typeface="Times New Roman"/>
              </a:rPr>
              <a:t>well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20" dirty="0">
                <a:latin typeface="Times New Roman"/>
                <a:cs typeface="Times New Roman"/>
              </a:rPr>
              <a:t>overloaded </a:t>
            </a:r>
            <a:r>
              <a:rPr sz="1050" spc="25" dirty="0">
                <a:latin typeface="Times New Roman"/>
                <a:cs typeface="Times New Roman"/>
              </a:rPr>
              <a:t>functions. </a:t>
            </a:r>
            <a:r>
              <a:rPr sz="1050" spc="-35" dirty="0">
                <a:latin typeface="Times New Roman"/>
                <a:cs typeface="Times New Roman"/>
              </a:rPr>
              <a:t>Study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stubs </a:t>
            </a:r>
            <a:r>
              <a:rPr sz="1050" spc="5" dirty="0">
                <a:latin typeface="Times New Roman"/>
                <a:cs typeface="Times New Roman"/>
              </a:rPr>
              <a:t>carefully. </a:t>
            </a: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5" dirty="0">
                <a:latin typeface="Times New Roman"/>
                <a:cs typeface="Times New Roman"/>
              </a:rPr>
              <a:t>this  </a:t>
            </a:r>
            <a:r>
              <a:rPr sz="1050" spc="-35" dirty="0">
                <a:latin typeface="Times New Roman"/>
                <a:cs typeface="Times New Roman"/>
              </a:rPr>
              <a:t>case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returning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10" dirty="0">
                <a:latin typeface="Times New Roman"/>
                <a:cs typeface="Times New Roman"/>
              </a:rPr>
              <a:t>always </a:t>
            </a: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0.</a:t>
            </a:r>
          </a:p>
          <a:p>
            <a:pPr marL="1841500" marR="5080" indent="-228600">
              <a:lnSpc>
                <a:spcPct val="103200"/>
              </a:lnSpc>
              <a:spcBef>
                <a:spcPts val="29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15" dirty="0">
                <a:latin typeface="Times New Roman"/>
                <a:cs typeface="Times New Roman"/>
              </a:rPr>
              <a:t>Complete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15" dirty="0">
                <a:latin typeface="Times New Roman"/>
                <a:cs typeface="Times New Roman"/>
              </a:rPr>
              <a:t>turning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stubs into </a:t>
            </a:r>
            <a:r>
              <a:rPr sz="1050" spc="25" dirty="0">
                <a:latin typeface="Times New Roman"/>
                <a:cs typeface="Times New Roman"/>
              </a:rPr>
              <a:t>workable  </a:t>
            </a:r>
            <a:r>
              <a:rPr sz="1050" spc="15" dirty="0">
                <a:latin typeface="Times New Roman"/>
                <a:cs typeface="Times New Roman"/>
              </a:rPr>
              <a:t>functions. </a:t>
            </a:r>
            <a:r>
              <a:rPr sz="1050" spc="-45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sure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10" dirty="0">
                <a:latin typeface="Times New Roman"/>
                <a:cs typeface="Times New Roman"/>
              </a:rPr>
              <a:t>true functions </a:t>
            </a:r>
            <a:r>
              <a:rPr sz="1050" dirty="0">
                <a:latin typeface="Times New Roman"/>
                <a:cs typeface="Times New Roman"/>
              </a:rPr>
              <a:t>differently than </a:t>
            </a:r>
            <a:r>
              <a:rPr sz="1050" spc="25" dirty="0">
                <a:latin typeface="Times New Roman"/>
                <a:cs typeface="Times New Roman"/>
              </a:rPr>
              <a:t>procedures. </a:t>
            </a:r>
            <a:r>
              <a:rPr sz="1050" spc="10" dirty="0">
                <a:latin typeface="Times New Roman"/>
                <a:cs typeface="Times New Roman"/>
              </a:rPr>
              <a:t>Make  </a:t>
            </a:r>
            <a:r>
              <a:rPr sz="1050" spc="-20" dirty="0">
                <a:latin typeface="Times New Roman"/>
                <a:cs typeface="Times New Roman"/>
              </a:rPr>
              <a:t>sure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1050" spc="-5" dirty="0">
                <a:latin typeface="Times New Roman"/>
                <a:cs typeface="Times New Roman"/>
              </a:rPr>
              <a:t>return the </a:t>
            </a:r>
            <a:r>
              <a:rPr sz="1050" spc="30" dirty="0">
                <a:latin typeface="Times New Roman"/>
                <a:cs typeface="Times New Roman"/>
              </a:rPr>
              <a:t>converted </a:t>
            </a:r>
            <a:r>
              <a:rPr sz="1050" spc="-25" dirty="0">
                <a:latin typeface="Times New Roman"/>
                <a:cs typeface="Times New Roman"/>
              </a:rPr>
              <a:t>dollars </a:t>
            </a:r>
            <a:r>
              <a:rPr sz="1050" spc="-10" dirty="0">
                <a:latin typeface="Times New Roman"/>
                <a:cs typeface="Times New Roman"/>
              </a:rPr>
              <a:t>into </a:t>
            </a:r>
            <a:r>
              <a:rPr sz="1050" spc="-5" dirty="0">
                <a:latin typeface="Times New Roman"/>
                <a:cs typeface="Times New Roman"/>
              </a:rPr>
              <a:t>the proper </a:t>
            </a:r>
            <a:r>
              <a:rPr sz="1050" spc="25" dirty="0">
                <a:latin typeface="Times New Roman"/>
                <a:cs typeface="Times New Roman"/>
              </a:rPr>
              <a:t>currency.  </a:t>
            </a:r>
            <a:r>
              <a:rPr sz="1050" spc="-20" dirty="0">
                <a:latin typeface="Times New Roman"/>
                <a:cs typeface="Times New Roman"/>
              </a:rPr>
              <a:t>Although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exchange </a:t>
            </a:r>
            <a:r>
              <a:rPr sz="1050" spc="-15" dirty="0">
                <a:latin typeface="Times New Roman"/>
                <a:cs typeface="Times New Roman"/>
              </a:rPr>
              <a:t>rates </a:t>
            </a:r>
            <a:r>
              <a:rPr sz="1050" spc="-40" dirty="0">
                <a:latin typeface="Times New Roman"/>
                <a:cs typeface="Times New Roman"/>
              </a:rPr>
              <a:t>vary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45" dirty="0">
                <a:latin typeface="Times New Roman"/>
                <a:cs typeface="Times New Roman"/>
              </a:rPr>
              <a:t>day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5" dirty="0">
                <a:latin typeface="Times New Roman"/>
                <a:cs typeface="Times New Roman"/>
              </a:rPr>
              <a:t>day, </a:t>
            </a:r>
            <a:r>
              <a:rPr sz="1050" spc="-25" dirty="0">
                <a:latin typeface="Times New Roman"/>
                <a:cs typeface="Times New Roman"/>
              </a:rPr>
              <a:t>use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 </a:t>
            </a:r>
            <a:r>
              <a:rPr sz="1050" spc="30" dirty="0">
                <a:latin typeface="Times New Roman"/>
                <a:cs typeface="Times New Roman"/>
              </a:rPr>
              <a:t>conversion </a:t>
            </a:r>
            <a:r>
              <a:rPr sz="1050" spc="-10" dirty="0">
                <a:latin typeface="Times New Roman"/>
                <a:cs typeface="Times New Roman"/>
              </a:rPr>
              <a:t>chart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1050" spc="25" dirty="0">
                <a:latin typeface="Times New Roman"/>
                <a:cs typeface="Times New Roman"/>
              </a:rPr>
              <a:t>program. </a:t>
            </a:r>
            <a:r>
              <a:rPr sz="1050" spc="-15" dirty="0">
                <a:latin typeface="Times New Roman"/>
                <a:cs typeface="Times New Roman"/>
              </a:rPr>
              <a:t>These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40" dirty="0">
                <a:latin typeface="Times New Roman"/>
                <a:cs typeface="Times New Roman"/>
              </a:rPr>
              <a:t>defined </a:t>
            </a:r>
            <a:r>
              <a:rPr sz="1050" spc="20" dirty="0">
                <a:latin typeface="Times New Roman"/>
                <a:cs typeface="Times New Roman"/>
              </a:rPr>
              <a:t>as  </a:t>
            </a:r>
            <a:r>
              <a:rPr sz="1050" spc="-10" dirty="0">
                <a:latin typeface="Times New Roman"/>
                <a:cs typeface="Times New Roman"/>
              </a:rPr>
              <a:t>constants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global </a:t>
            </a:r>
            <a:r>
              <a:rPr sz="1050" spc="-15" dirty="0">
                <a:latin typeface="Times New Roman"/>
                <a:cs typeface="Times New Roman"/>
              </a:rPr>
              <a:t>section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35" dirty="0">
                <a:latin typeface="Times New Roman"/>
                <a:cs typeface="Times New Roman"/>
              </a:rPr>
              <a:t>change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exchange </a:t>
            </a:r>
            <a:r>
              <a:rPr sz="1050" spc="-15" dirty="0">
                <a:latin typeface="Times New Roman"/>
                <a:cs typeface="Times New Roman"/>
              </a:rPr>
              <a:t>rate </a:t>
            </a:r>
            <a:r>
              <a:rPr sz="1050" spc="35" dirty="0">
                <a:latin typeface="Times New Roman"/>
                <a:cs typeface="Times New Roman"/>
              </a:rPr>
              <a:t>can 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made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45" dirty="0">
                <a:latin typeface="Times New Roman"/>
                <a:cs typeface="Times New Roman"/>
              </a:rPr>
              <a:t>nowhere </a:t>
            </a:r>
            <a:r>
              <a:rPr sz="1050" spc="-35" dirty="0">
                <a:latin typeface="Times New Roman"/>
                <a:cs typeface="Times New Roman"/>
              </a:rPr>
              <a:t>else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8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program.</a:t>
            </a:r>
            <a:endParaRPr sz="1050" dirty="0">
              <a:latin typeface="Times New Roman"/>
              <a:cs typeface="Times New Roman"/>
            </a:endParaRPr>
          </a:p>
          <a:p>
            <a:pPr marR="1039494" algn="ctr">
              <a:lnSpc>
                <a:spcPct val="100000"/>
              </a:lnSpc>
              <a:spcBef>
                <a:spcPts val="635"/>
              </a:spcBef>
            </a:pPr>
            <a:r>
              <a:rPr sz="1050" spc="10" dirty="0">
                <a:latin typeface="Times New Roman"/>
                <a:cs typeface="Times New Roman"/>
              </a:rPr>
              <a:t>One  </a:t>
            </a:r>
            <a:r>
              <a:rPr sz="1050" spc="-15" dirty="0">
                <a:latin typeface="Times New Roman"/>
                <a:cs typeface="Times New Roman"/>
              </a:rPr>
              <a:t>Dollar  =   </a:t>
            </a:r>
            <a:r>
              <a:rPr sz="1050" spc="-35" dirty="0">
                <a:latin typeface="Times New Roman"/>
                <a:cs typeface="Times New Roman"/>
              </a:rPr>
              <a:t>1.06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euros</a:t>
            </a:r>
            <a:endParaRPr sz="1050" dirty="0">
              <a:latin typeface="Times New Roman"/>
              <a:cs typeface="Times New Roman"/>
            </a:endParaRPr>
          </a:p>
          <a:p>
            <a:pPr marL="2687320">
              <a:lnSpc>
                <a:spcPct val="100000"/>
              </a:lnSpc>
              <a:spcBef>
                <a:spcPts val="50"/>
              </a:spcBef>
            </a:pPr>
            <a:r>
              <a:rPr sz="1050" spc="-35" dirty="0">
                <a:latin typeface="Times New Roman"/>
                <a:cs typeface="Times New Roman"/>
              </a:rPr>
              <a:t>9.73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pesos</a:t>
            </a:r>
            <a:endParaRPr sz="1050" dirty="0">
              <a:latin typeface="Times New Roman"/>
              <a:cs typeface="Times New Roman"/>
            </a:endParaRPr>
          </a:p>
          <a:p>
            <a:pPr marL="2687320">
              <a:lnSpc>
                <a:spcPct val="100000"/>
              </a:lnSpc>
              <a:spcBef>
                <a:spcPts val="35"/>
              </a:spcBef>
            </a:pPr>
            <a:r>
              <a:rPr sz="1050" spc="-35" dirty="0">
                <a:latin typeface="Times New Roman"/>
                <a:cs typeface="Times New Roman"/>
              </a:rPr>
              <a:t>124.35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yen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619250">
              <a:lnSpc>
                <a:spcPct val="100000"/>
              </a:lnSpc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13226" y="8393938"/>
            <a:ext cx="249935" cy="8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4498" y="8392414"/>
            <a:ext cx="318515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8254" y="8392414"/>
            <a:ext cx="205739" cy="85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9234" y="8415273"/>
            <a:ext cx="39623" cy="64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3534" y="8415273"/>
            <a:ext cx="254507" cy="64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8109" y="8396985"/>
            <a:ext cx="153923" cy="807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8796" y="8386318"/>
            <a:ext cx="475488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95621" y="8392414"/>
            <a:ext cx="428244" cy="853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40628" y="8413750"/>
            <a:ext cx="208787" cy="80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4657" y="8416797"/>
            <a:ext cx="35052" cy="624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9813" y="8415273"/>
            <a:ext cx="150875" cy="640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38984" y="8396985"/>
            <a:ext cx="540003" cy="807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92569" y="8393938"/>
            <a:ext cx="39624" cy="853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8501" y="8398509"/>
            <a:ext cx="40182" cy="807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66348" y="8413750"/>
            <a:ext cx="315189" cy="640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97014" y="8413750"/>
            <a:ext cx="204216" cy="640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16469" y="8393938"/>
            <a:ext cx="39624" cy="853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30795" y="8415273"/>
            <a:ext cx="259789" cy="868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16287" y="8534145"/>
            <a:ext cx="207542" cy="853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0182" y="8813038"/>
            <a:ext cx="2712307" cy="1082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13230" y="9087357"/>
            <a:ext cx="4250019" cy="114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10184" y="9233661"/>
            <a:ext cx="719752" cy="1082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9344" y="9372345"/>
            <a:ext cx="261069" cy="853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75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2200" y="610679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153" y="455294"/>
            <a:ext cx="2755265" cy="117983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tabLst>
                <a:tab pos="316865" algn="l"/>
              </a:tabLst>
            </a:pPr>
            <a:r>
              <a:rPr sz="900" spc="-110" dirty="0">
                <a:latin typeface="Arial"/>
                <a:cs typeface="Arial"/>
              </a:rPr>
              <a:t>92	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90" dirty="0">
                <a:latin typeface="Arial"/>
                <a:cs typeface="Arial"/>
              </a:rPr>
              <a:t>P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75" dirty="0">
                <a:latin typeface="Arial"/>
                <a:cs typeface="Arial"/>
              </a:rPr>
              <a:t>- </a:t>
            </a:r>
            <a:r>
              <a:rPr sz="1400" spc="-375" dirty="0">
                <a:latin typeface="Arial"/>
                <a:cs typeface="Arial"/>
              </a:rPr>
              <a:t>LA </a:t>
            </a:r>
            <a:r>
              <a:rPr sz="1400" spc="-450" dirty="0">
                <a:latin typeface="Arial"/>
                <a:cs typeface="Arial"/>
              </a:rPr>
              <a:t>B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D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30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M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1779778"/>
            <a:ext cx="383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latin typeface="Arial"/>
                <a:cs typeface="Arial"/>
              </a:rPr>
              <a:t>S</a:t>
            </a:r>
            <a:r>
              <a:rPr sz="1200" spc="-120" dirty="0">
                <a:latin typeface="Arial"/>
                <a:cs typeface="Arial"/>
              </a:rPr>
              <a:t>c</a:t>
            </a:r>
            <a:r>
              <a:rPr sz="1200" spc="-110" dirty="0">
                <a:latin typeface="Arial"/>
                <a:cs typeface="Arial"/>
              </a:rPr>
              <a:t>ope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9754" y="2040381"/>
            <a:ext cx="5247005" cy="75488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2300" marR="5080" algn="just">
              <a:lnSpc>
                <a:spcPct val="103099"/>
              </a:lnSpc>
              <a:spcBef>
                <a:spcPts val="65"/>
              </a:spcBef>
            </a:pPr>
            <a:r>
              <a:rPr sz="1050" spc="-45" dirty="0">
                <a:latin typeface="Times New Roman"/>
                <a:cs typeface="Times New Roman"/>
              </a:rPr>
              <a:t>As </a:t>
            </a:r>
            <a:r>
              <a:rPr sz="1050" spc="15" dirty="0">
                <a:latin typeface="Times New Roman"/>
                <a:cs typeface="Times New Roman"/>
              </a:rPr>
              <a:t>mentioned </a:t>
            </a:r>
            <a:r>
              <a:rPr sz="1050" spc="-35" dirty="0">
                <a:latin typeface="Times New Roman"/>
                <a:cs typeface="Times New Roman"/>
              </a:rPr>
              <a:t>in Lesson </a:t>
            </a:r>
            <a:r>
              <a:rPr sz="1050" spc="-50" dirty="0">
                <a:latin typeface="Times New Roman"/>
                <a:cs typeface="Times New Roman"/>
              </a:rPr>
              <a:t>Set 6.1,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scope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an </a:t>
            </a:r>
            <a:r>
              <a:rPr sz="1050" spc="-10" dirty="0">
                <a:latin typeface="Times New Roman"/>
                <a:cs typeface="Times New Roman"/>
              </a:rPr>
              <a:t>identifier </a:t>
            </a:r>
            <a:r>
              <a:rPr sz="1050" spc="-15" dirty="0">
                <a:latin typeface="Times New Roman"/>
                <a:cs typeface="Times New Roman"/>
              </a:rPr>
              <a:t>(variable, </a:t>
            </a:r>
            <a:r>
              <a:rPr sz="1050" spc="10" dirty="0">
                <a:latin typeface="Times New Roman"/>
                <a:cs typeface="Times New Roman"/>
              </a:rPr>
              <a:t>constant, </a:t>
            </a:r>
            <a:r>
              <a:rPr sz="1050" spc="-5" dirty="0">
                <a:latin typeface="Times New Roman"/>
                <a:cs typeface="Times New Roman"/>
              </a:rPr>
              <a:t>func-  </a:t>
            </a:r>
            <a:r>
              <a:rPr sz="1050" spc="-10" dirty="0">
                <a:latin typeface="Times New Roman"/>
                <a:cs typeface="Times New Roman"/>
              </a:rPr>
              <a:t>tion, </a:t>
            </a:r>
            <a:r>
              <a:rPr sz="1050" spc="-25" dirty="0">
                <a:latin typeface="Times New Roman"/>
                <a:cs typeface="Times New Roman"/>
              </a:rPr>
              <a:t>etc.)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20" dirty="0">
                <a:latin typeface="Times New Roman"/>
                <a:cs typeface="Times New Roman"/>
              </a:rPr>
              <a:t>indication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40" dirty="0">
                <a:latin typeface="Times New Roman"/>
                <a:cs typeface="Times New Roman"/>
              </a:rPr>
              <a:t>where </a:t>
            </a:r>
            <a:r>
              <a:rPr sz="1050" spc="-20" dirty="0">
                <a:latin typeface="Times New Roman"/>
                <a:cs typeface="Times New Roman"/>
              </a:rPr>
              <a:t>it 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accessed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program.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35" dirty="0">
                <a:latin typeface="Times New Roman"/>
                <a:cs typeface="Times New Roman"/>
              </a:rPr>
              <a:t>can 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certain </a:t>
            </a:r>
            <a:r>
              <a:rPr sz="1050" spc="-5" dirty="0">
                <a:latin typeface="Times New Roman"/>
                <a:cs typeface="Times New Roman"/>
              </a:rPr>
              <a:t>portions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40" dirty="0">
                <a:latin typeface="Times New Roman"/>
                <a:cs typeface="Times New Roman"/>
              </a:rPr>
              <a:t>where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dirty="0">
                <a:latin typeface="Times New Roman"/>
                <a:cs typeface="Times New Roman"/>
              </a:rPr>
              <a:t>other </a:t>
            </a:r>
            <a:r>
              <a:rPr sz="1050" spc="10" dirty="0">
                <a:latin typeface="Times New Roman"/>
                <a:cs typeface="Times New Roman"/>
              </a:rPr>
              <a:t>identifier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45" dirty="0">
                <a:latin typeface="Times New Roman"/>
                <a:cs typeface="Times New Roman"/>
              </a:rPr>
              <a:t>be  </a:t>
            </a:r>
            <a:r>
              <a:rPr sz="1050" spc="25" dirty="0">
                <a:latin typeface="Times New Roman"/>
                <a:cs typeface="Times New Roman"/>
              </a:rPr>
              <a:t>accessed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use. </a:t>
            </a:r>
            <a:r>
              <a:rPr sz="1050" spc="-30" dirty="0">
                <a:latin typeface="Times New Roman"/>
                <a:cs typeface="Times New Roman"/>
              </a:rPr>
              <a:t>Such </a:t>
            </a:r>
            <a:r>
              <a:rPr sz="1050" spc="-35" dirty="0">
                <a:latin typeface="Times New Roman"/>
                <a:cs typeface="Times New Roman"/>
              </a:rPr>
              <a:t>areas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30" dirty="0">
                <a:latin typeface="Times New Roman"/>
                <a:cs typeface="Times New Roman"/>
              </a:rPr>
              <a:t>considered </a:t>
            </a:r>
            <a:r>
              <a:rPr sz="1050" dirty="0">
                <a:latin typeface="Times New Roman"/>
                <a:cs typeface="Times New Roman"/>
              </a:rPr>
              <a:t>out 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scope </a:t>
            </a:r>
            <a:r>
              <a:rPr sz="1050" spc="-5" dirty="0">
                <a:latin typeface="Times New Roman"/>
                <a:cs typeface="Times New Roman"/>
              </a:rPr>
              <a:t>for that </a:t>
            </a:r>
            <a:r>
              <a:rPr sz="1050" spc="10" dirty="0">
                <a:latin typeface="Times New Roman"/>
                <a:cs typeface="Times New Roman"/>
              </a:rPr>
              <a:t>particular  </a:t>
            </a:r>
            <a:r>
              <a:rPr sz="1050" spc="5" dirty="0">
                <a:latin typeface="Times New Roman"/>
                <a:cs typeface="Times New Roman"/>
              </a:rPr>
              <a:t>identifier.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header </a:t>
            </a:r>
            <a:r>
              <a:rPr sz="1050" spc="-15" dirty="0">
                <a:latin typeface="Times New Roman"/>
                <a:cs typeface="Times New Roman"/>
              </a:rPr>
              <a:t>(the </a:t>
            </a:r>
            <a:r>
              <a:rPr sz="1050" spc="-5" dirty="0">
                <a:latin typeface="Times New Roman"/>
                <a:cs typeface="Times New Roman"/>
              </a:rPr>
              <a:t>portion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before </a:t>
            </a:r>
            <a:r>
              <a:rPr sz="900" spc="-25" dirty="0">
                <a:latin typeface="Courier New"/>
                <a:cs typeface="Courier New"/>
              </a:rPr>
              <a:t>main</a:t>
            </a:r>
            <a:r>
              <a:rPr sz="1050" spc="-25" dirty="0">
                <a:latin typeface="Times New Roman"/>
                <a:cs typeface="Times New Roman"/>
              </a:rPr>
              <a:t>)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-5" dirty="0">
                <a:latin typeface="Times New Roman"/>
                <a:cs typeface="Times New Roman"/>
              </a:rPr>
              <a:t>often </a:t>
            </a:r>
            <a:r>
              <a:rPr sz="1050" spc="50" dirty="0">
                <a:latin typeface="Times New Roman"/>
                <a:cs typeface="Times New Roman"/>
              </a:rPr>
              <a:t>been  </a:t>
            </a:r>
            <a:r>
              <a:rPr sz="1050" spc="-15" dirty="0">
                <a:latin typeface="Times New Roman"/>
                <a:cs typeface="Times New Roman"/>
              </a:rPr>
              <a:t>referred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global </a:t>
            </a:r>
            <a:r>
              <a:rPr sz="1050" spc="-15" dirty="0">
                <a:latin typeface="Times New Roman"/>
                <a:cs typeface="Times New Roman"/>
              </a:rPr>
              <a:t>section.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10" dirty="0">
                <a:latin typeface="Times New Roman"/>
                <a:cs typeface="Times New Roman"/>
              </a:rPr>
              <a:t>identifier </a:t>
            </a:r>
            <a:r>
              <a:rPr sz="1050" spc="20" dirty="0">
                <a:latin typeface="Times New Roman"/>
                <a:cs typeface="Times New Roman"/>
              </a:rPr>
              <a:t>defined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30" dirty="0">
                <a:latin typeface="Times New Roman"/>
                <a:cs typeface="Times New Roman"/>
              </a:rPr>
              <a:t>declared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30" dirty="0">
                <a:latin typeface="Times New Roman"/>
                <a:cs typeface="Times New Roman"/>
              </a:rPr>
              <a:t>area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said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b="1" spc="-5" dirty="0">
                <a:latin typeface="Times New Roman"/>
                <a:cs typeface="Times New Roman"/>
              </a:rPr>
              <a:t>global </a:t>
            </a:r>
            <a:r>
              <a:rPr sz="1050" b="1" spc="60" dirty="0">
                <a:latin typeface="Times New Roman"/>
                <a:cs typeface="Times New Roman"/>
              </a:rPr>
              <a:t>scope</a:t>
            </a:r>
            <a:r>
              <a:rPr sz="1050" spc="60" dirty="0">
                <a:latin typeface="Times New Roman"/>
                <a:cs typeface="Times New Roman"/>
              </a:rPr>
              <a:t>, </a:t>
            </a:r>
            <a:r>
              <a:rPr sz="1050" spc="35" dirty="0">
                <a:latin typeface="Times New Roman"/>
                <a:cs typeface="Times New Roman"/>
              </a:rPr>
              <a:t>meaning </a:t>
            </a:r>
            <a:r>
              <a:rPr sz="1050" spc="-20" dirty="0">
                <a:latin typeface="Times New Roman"/>
                <a:cs typeface="Times New Roman"/>
              </a:rPr>
              <a:t>it 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0" dirty="0">
                <a:latin typeface="Times New Roman"/>
                <a:cs typeface="Times New Roman"/>
              </a:rPr>
              <a:t>accessed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40" dirty="0">
                <a:latin typeface="Times New Roman"/>
                <a:cs typeface="Times New Roman"/>
              </a:rPr>
              <a:t>any </a:t>
            </a:r>
            <a:r>
              <a:rPr sz="1050" spc="-25" dirty="0">
                <a:latin typeface="Times New Roman"/>
                <a:cs typeface="Times New Roman"/>
              </a:rPr>
              <a:t>time </a:t>
            </a:r>
            <a:r>
              <a:rPr sz="1050" spc="-20" dirty="0">
                <a:latin typeface="Times New Roman"/>
                <a:cs typeface="Times New Roman"/>
              </a:rPr>
              <a:t>during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dirty="0">
                <a:latin typeface="Times New Roman"/>
                <a:cs typeface="Times New Roman"/>
              </a:rPr>
              <a:t>execution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program. </a:t>
            </a:r>
            <a:r>
              <a:rPr sz="1050" spc="-60" dirty="0">
                <a:latin typeface="Times New Roman"/>
                <a:cs typeface="Times New Roman"/>
              </a:rPr>
              <a:t>Any </a:t>
            </a:r>
            <a:r>
              <a:rPr sz="1050" spc="-10" dirty="0">
                <a:latin typeface="Times New Roman"/>
                <a:cs typeface="Times New Roman"/>
              </a:rPr>
              <a:t>identifier </a:t>
            </a:r>
            <a:r>
              <a:rPr sz="1050" dirty="0">
                <a:latin typeface="Times New Roman"/>
                <a:cs typeface="Times New Roman"/>
              </a:rPr>
              <a:t>defined </a:t>
            </a:r>
            <a:r>
              <a:rPr sz="1050" spc="5" dirty="0">
                <a:latin typeface="Times New Roman"/>
                <a:cs typeface="Times New Roman"/>
              </a:rPr>
              <a:t>outside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bounds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65" dirty="0">
                <a:latin typeface="Times New Roman"/>
                <a:cs typeface="Times New Roman"/>
              </a:rPr>
              <a:t>all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func-  tions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15" dirty="0">
                <a:latin typeface="Times New Roman"/>
                <a:cs typeface="Times New Roman"/>
              </a:rPr>
              <a:t>global </a:t>
            </a:r>
            <a:r>
              <a:rPr sz="1050" spc="35" dirty="0">
                <a:latin typeface="Times New Roman"/>
                <a:cs typeface="Times New Roman"/>
              </a:rPr>
              <a:t>scope. </a:t>
            </a:r>
            <a:r>
              <a:rPr sz="1050" spc="-15" dirty="0">
                <a:latin typeface="Times New Roman"/>
                <a:cs typeface="Times New Roman"/>
              </a:rPr>
              <a:t>Although </a:t>
            </a:r>
            <a:r>
              <a:rPr sz="1050" spc="-5" dirty="0">
                <a:latin typeface="Times New Roman"/>
                <a:cs typeface="Times New Roman"/>
              </a:rPr>
              <a:t>most </a:t>
            </a:r>
            <a:r>
              <a:rPr sz="1050" spc="-10" dirty="0">
                <a:latin typeface="Times New Roman"/>
                <a:cs typeface="Times New Roman"/>
              </a:rPr>
              <a:t>constants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25" dirty="0">
                <a:latin typeface="Times New Roman"/>
                <a:cs typeface="Times New Roman"/>
              </a:rPr>
              <a:t>defined  </a:t>
            </a:r>
            <a:r>
              <a:rPr sz="1050" spc="5" dirty="0">
                <a:latin typeface="Times New Roman"/>
                <a:cs typeface="Times New Roman"/>
              </a:rPr>
              <a:t>globally, </a:t>
            </a:r>
            <a:r>
              <a:rPr sz="1050" spc="15" dirty="0">
                <a:latin typeface="Times New Roman"/>
                <a:cs typeface="Times New Roman"/>
              </a:rPr>
              <a:t>variables </a:t>
            </a: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20" dirty="0">
                <a:latin typeface="Times New Roman"/>
                <a:cs typeface="Times New Roman"/>
              </a:rPr>
              <a:t>almost </a:t>
            </a:r>
            <a:r>
              <a:rPr sz="1050" b="1" spc="55" dirty="0">
                <a:latin typeface="Times New Roman"/>
                <a:cs typeface="Times New Roman"/>
              </a:rPr>
              <a:t>never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this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manner.</a:t>
            </a:r>
            <a:endParaRPr sz="1050">
              <a:latin typeface="Times New Roman"/>
              <a:cs typeface="Times New Roman"/>
            </a:endParaRPr>
          </a:p>
          <a:p>
            <a:pPr marL="622300" marR="5080" indent="228600" algn="just">
              <a:lnSpc>
                <a:spcPct val="103099"/>
              </a:lnSpc>
              <a:spcBef>
                <a:spcPts val="10"/>
              </a:spcBef>
            </a:pPr>
            <a:r>
              <a:rPr sz="1050" b="1" spc="-10" dirty="0">
                <a:latin typeface="Times New Roman"/>
                <a:cs typeface="Times New Roman"/>
              </a:rPr>
              <a:t>Local </a:t>
            </a:r>
            <a:r>
              <a:rPr sz="1050" b="1" spc="15" dirty="0">
                <a:latin typeface="Times New Roman"/>
                <a:cs typeface="Times New Roman"/>
              </a:rPr>
              <a:t>scope </a:t>
            </a:r>
            <a:r>
              <a:rPr sz="1050" spc="-25" dirty="0">
                <a:latin typeface="Times New Roman"/>
                <a:cs typeface="Times New Roman"/>
              </a:rPr>
              <a:t>refers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identifiers </a:t>
            </a:r>
            <a:r>
              <a:rPr sz="1050" spc="20" dirty="0">
                <a:latin typeface="Times New Roman"/>
                <a:cs typeface="Times New Roman"/>
              </a:rPr>
              <a:t>defined </a:t>
            </a:r>
            <a:r>
              <a:rPr sz="1050" spc="-30" dirty="0">
                <a:latin typeface="Times New Roman"/>
                <a:cs typeface="Times New Roman"/>
              </a:rPr>
              <a:t>within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block. </a:t>
            </a:r>
            <a:r>
              <a:rPr sz="1050" spc="-35" dirty="0">
                <a:latin typeface="Times New Roman"/>
                <a:cs typeface="Times New Roman"/>
              </a:rPr>
              <a:t>They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-35" dirty="0">
                <a:latin typeface="Times New Roman"/>
                <a:cs typeface="Times New Roman"/>
              </a:rPr>
              <a:t>active </a:t>
            </a:r>
            <a:r>
              <a:rPr sz="1050" spc="15" dirty="0">
                <a:latin typeface="Times New Roman"/>
                <a:cs typeface="Times New Roman"/>
              </a:rPr>
              <a:t>only  </a:t>
            </a:r>
            <a:r>
              <a:rPr sz="1050" spc="-25" dirty="0">
                <a:latin typeface="Times New Roman"/>
                <a:cs typeface="Times New Roman"/>
              </a:rPr>
              <a:t>within </a:t>
            </a:r>
            <a:r>
              <a:rPr sz="1050" spc="-5" dirty="0">
                <a:latin typeface="Times New Roman"/>
                <a:cs typeface="Times New Roman"/>
              </a:rPr>
              <a:t>the bounds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15" dirty="0">
                <a:latin typeface="Times New Roman"/>
                <a:cs typeface="Times New Roman"/>
              </a:rPr>
              <a:t>particular </a:t>
            </a:r>
            <a:r>
              <a:rPr sz="1050" spc="-25" dirty="0">
                <a:latin typeface="Times New Roman"/>
                <a:cs typeface="Times New Roman"/>
              </a:rPr>
              <a:t>block.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55" dirty="0">
                <a:latin typeface="Times New Roman"/>
                <a:cs typeface="Times New Roman"/>
              </a:rPr>
              <a:t>C++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-5" dirty="0">
                <a:latin typeface="Times New Roman"/>
                <a:cs typeface="Times New Roman"/>
              </a:rPr>
              <a:t>block </a:t>
            </a:r>
            <a:r>
              <a:rPr sz="1050" spc="-30" dirty="0">
                <a:latin typeface="Times New Roman"/>
                <a:cs typeface="Times New Roman"/>
              </a:rPr>
              <a:t>begins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left  </a:t>
            </a:r>
            <a:r>
              <a:rPr sz="1050" spc="-20" dirty="0">
                <a:latin typeface="Times New Roman"/>
                <a:cs typeface="Times New Roman"/>
              </a:rPr>
              <a:t>brace </a:t>
            </a:r>
            <a:r>
              <a:rPr sz="1050" spc="-240" dirty="0">
                <a:latin typeface="Times New Roman"/>
                <a:cs typeface="Times New Roman"/>
              </a:rPr>
              <a:t>{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15" dirty="0">
                <a:latin typeface="Times New Roman"/>
                <a:cs typeface="Times New Roman"/>
              </a:rPr>
              <a:t>ends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right brace </a:t>
            </a:r>
            <a:r>
              <a:rPr sz="1050" spc="-114" dirty="0">
                <a:latin typeface="Times New Roman"/>
                <a:cs typeface="Times New Roman"/>
              </a:rPr>
              <a:t>}. </a:t>
            </a:r>
            <a:r>
              <a:rPr sz="1050" spc="-40" dirty="0">
                <a:latin typeface="Times New Roman"/>
                <a:cs typeface="Times New Roman"/>
              </a:rPr>
              <a:t>Since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20" dirty="0">
                <a:latin typeface="Times New Roman"/>
                <a:cs typeface="Times New Roman"/>
              </a:rPr>
              <a:t>(including </a:t>
            </a:r>
            <a:r>
              <a:rPr sz="900" spc="-25" dirty="0">
                <a:latin typeface="Courier New"/>
                <a:cs typeface="Courier New"/>
              </a:rPr>
              <a:t>main</a:t>
            </a:r>
            <a:r>
              <a:rPr sz="1050" spc="-25" dirty="0">
                <a:latin typeface="Times New Roman"/>
                <a:cs typeface="Times New Roman"/>
              </a:rPr>
              <a:t>) </a:t>
            </a:r>
            <a:r>
              <a:rPr sz="1050" spc="30" dirty="0">
                <a:latin typeface="Times New Roman"/>
                <a:cs typeface="Times New Roman"/>
              </a:rPr>
              <a:t>begin  </a:t>
            </a:r>
            <a:r>
              <a:rPr sz="1050" spc="-20" dirty="0">
                <a:latin typeface="Times New Roman"/>
                <a:cs typeface="Times New Roman"/>
              </a:rPr>
              <a:t>and </a:t>
            </a:r>
            <a:r>
              <a:rPr sz="1050" spc="-15" dirty="0">
                <a:latin typeface="Times New Roman"/>
                <a:cs typeface="Times New Roman"/>
              </a:rPr>
              <a:t>end </a:t>
            </a:r>
            <a:r>
              <a:rPr sz="1050" spc="-30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pair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braces,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body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block. </a:t>
            </a:r>
            <a:r>
              <a:rPr sz="1050" spc="-20" dirty="0">
                <a:latin typeface="Times New Roman"/>
                <a:cs typeface="Times New Roman"/>
              </a:rPr>
              <a:t>Variables </a:t>
            </a:r>
            <a:r>
              <a:rPr sz="1050" spc="20" dirty="0">
                <a:latin typeface="Times New Roman"/>
                <a:cs typeface="Times New Roman"/>
              </a:rPr>
              <a:t>defined  </a:t>
            </a:r>
            <a:r>
              <a:rPr sz="1050" spc="-20" dirty="0">
                <a:latin typeface="Times New Roman"/>
                <a:cs typeface="Times New Roman"/>
              </a:rPr>
              <a:t>within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-20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b="1" spc="-5" dirty="0">
                <a:latin typeface="Times New Roman"/>
                <a:cs typeface="Times New Roman"/>
              </a:rPr>
              <a:t>local </a:t>
            </a:r>
            <a:r>
              <a:rPr sz="1050" b="1" spc="35" dirty="0">
                <a:latin typeface="Times New Roman"/>
                <a:cs typeface="Times New Roman"/>
              </a:rPr>
              <a:t>variables </a:t>
            </a:r>
            <a:r>
              <a:rPr sz="1050" spc="-35" dirty="0">
                <a:latin typeface="Times New Roman"/>
                <a:cs typeface="Times New Roman"/>
              </a:rPr>
              <a:t>(as </a:t>
            </a:r>
            <a:r>
              <a:rPr sz="1050" spc="50" dirty="0">
                <a:latin typeface="Times New Roman"/>
                <a:cs typeface="Times New Roman"/>
              </a:rPr>
              <a:t>opposed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b="1" dirty="0">
                <a:latin typeface="Times New Roman"/>
                <a:cs typeface="Times New Roman"/>
              </a:rPr>
              <a:t>global </a:t>
            </a:r>
            <a:r>
              <a:rPr sz="1050" b="1" spc="40" dirty="0">
                <a:latin typeface="Times New Roman"/>
                <a:cs typeface="Times New Roman"/>
              </a:rPr>
              <a:t>variables  </a:t>
            </a:r>
            <a:r>
              <a:rPr sz="1050" spc="-25" dirty="0">
                <a:latin typeface="Times New Roman"/>
                <a:cs typeface="Times New Roman"/>
              </a:rPr>
              <a:t>which have </a:t>
            </a:r>
            <a:r>
              <a:rPr sz="1050" spc="15" dirty="0">
                <a:latin typeface="Times New Roman"/>
                <a:cs typeface="Times New Roman"/>
              </a:rPr>
              <a:t>global </a:t>
            </a:r>
            <a:r>
              <a:rPr sz="1050" spc="25" dirty="0">
                <a:latin typeface="Times New Roman"/>
                <a:cs typeface="Times New Roman"/>
              </a:rPr>
              <a:t>scope). </a:t>
            </a:r>
            <a:r>
              <a:rPr sz="1050" spc="-30" dirty="0">
                <a:latin typeface="Times New Roman"/>
                <a:cs typeface="Times New Roman"/>
              </a:rPr>
              <a:t>Local </a:t>
            </a:r>
            <a:r>
              <a:rPr sz="1050" spc="10" dirty="0">
                <a:latin typeface="Times New Roman"/>
                <a:cs typeface="Times New Roman"/>
              </a:rPr>
              <a:t>variables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15" dirty="0">
                <a:latin typeface="Times New Roman"/>
                <a:cs typeface="Times New Roman"/>
              </a:rPr>
              <a:t>normally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accessed </a:t>
            </a:r>
            <a:r>
              <a:rPr sz="1050" spc="35" dirty="0">
                <a:latin typeface="Times New Roman"/>
                <a:cs typeface="Times New Roman"/>
              </a:rPr>
              <a:t>anywhere  </a:t>
            </a:r>
            <a:r>
              <a:rPr sz="1050" spc="-25" dirty="0">
                <a:latin typeface="Times New Roman"/>
                <a:cs typeface="Times New Roman"/>
              </a:rPr>
              <a:t>within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from the point </a:t>
            </a:r>
            <a:r>
              <a:rPr sz="1050" spc="40" dirty="0">
                <a:latin typeface="Times New Roman"/>
                <a:cs typeface="Times New Roman"/>
              </a:rPr>
              <a:t>where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20" dirty="0">
                <a:latin typeface="Times New Roman"/>
                <a:cs typeface="Times New Roman"/>
              </a:rPr>
              <a:t>defined. However, </a:t>
            </a:r>
            <a:r>
              <a:rPr sz="1050" spc="-25" dirty="0">
                <a:latin typeface="Times New Roman"/>
                <a:cs typeface="Times New Roman"/>
              </a:rPr>
              <a:t>blocks </a:t>
            </a:r>
            <a:r>
              <a:rPr sz="1050" spc="35" dirty="0">
                <a:latin typeface="Times New Roman"/>
                <a:cs typeface="Times New Roman"/>
              </a:rPr>
              <a:t>can 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30" dirty="0">
                <a:latin typeface="Times New Roman"/>
                <a:cs typeface="Times New Roman"/>
              </a:rPr>
              <a:t>within </a:t>
            </a:r>
            <a:r>
              <a:rPr sz="1050" spc="-5" dirty="0">
                <a:latin typeface="Times New Roman"/>
                <a:cs typeface="Times New Roman"/>
              </a:rPr>
              <a:t>other </a:t>
            </a:r>
            <a:r>
              <a:rPr sz="1050" spc="-30" dirty="0">
                <a:latin typeface="Times New Roman"/>
                <a:cs typeface="Times New Roman"/>
              </a:rPr>
              <a:t>blocks,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scope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an </a:t>
            </a:r>
            <a:r>
              <a:rPr sz="1050" spc="10" dirty="0">
                <a:latin typeface="Times New Roman"/>
                <a:cs typeface="Times New Roman"/>
              </a:rPr>
              <a:t>identifier </a:t>
            </a:r>
            <a:r>
              <a:rPr sz="1050" spc="20" dirty="0">
                <a:latin typeface="Times New Roman"/>
                <a:cs typeface="Times New Roman"/>
              </a:rPr>
              <a:t>defined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such </a:t>
            </a:r>
            <a:r>
              <a:rPr sz="1050" spc="35" dirty="0">
                <a:latin typeface="Times New Roman"/>
                <a:cs typeface="Times New Roman"/>
              </a:rPr>
              <a:t>an  </a:t>
            </a:r>
            <a:r>
              <a:rPr sz="1050" spc="-10" dirty="0">
                <a:latin typeface="Times New Roman"/>
                <a:cs typeface="Times New Roman"/>
              </a:rPr>
              <a:t>inner </a:t>
            </a:r>
            <a:r>
              <a:rPr sz="1050" spc="-25" dirty="0">
                <a:latin typeface="Times New Roman"/>
                <a:cs typeface="Times New Roman"/>
              </a:rPr>
              <a:t>block </a:t>
            </a:r>
            <a:r>
              <a:rPr sz="1050" spc="35" dirty="0">
                <a:latin typeface="Times New Roman"/>
                <a:cs typeface="Times New Roman"/>
              </a:rPr>
              <a:t>would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25" dirty="0">
                <a:latin typeface="Times New Roman"/>
                <a:cs typeface="Times New Roman"/>
              </a:rPr>
              <a:t>limited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inner </a:t>
            </a:r>
            <a:r>
              <a:rPr sz="1050" spc="-25" dirty="0">
                <a:latin typeface="Times New Roman"/>
                <a:cs typeface="Times New Roman"/>
              </a:rPr>
              <a:t>block.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function’s </a:t>
            </a: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25" dirty="0">
                <a:latin typeface="Times New Roman"/>
                <a:cs typeface="Times New Roman"/>
              </a:rPr>
              <a:t>parameters  </a:t>
            </a:r>
            <a:r>
              <a:rPr sz="1050" spc="-25" dirty="0">
                <a:latin typeface="Times New Roman"/>
                <a:cs typeface="Times New Roman"/>
              </a:rPr>
              <a:t>(Lesson </a:t>
            </a:r>
            <a:r>
              <a:rPr sz="1050" spc="-35" dirty="0">
                <a:latin typeface="Times New Roman"/>
                <a:cs typeface="Times New Roman"/>
              </a:rPr>
              <a:t>Set </a:t>
            </a:r>
            <a:r>
              <a:rPr sz="1050" spc="-40" dirty="0">
                <a:latin typeface="Times New Roman"/>
                <a:cs typeface="Times New Roman"/>
              </a:rPr>
              <a:t>6.1)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same </a:t>
            </a:r>
            <a:r>
              <a:rPr sz="1050" spc="-15" dirty="0">
                <a:latin typeface="Times New Roman"/>
                <a:cs typeface="Times New Roman"/>
              </a:rPr>
              <a:t>scope </a:t>
            </a:r>
            <a:r>
              <a:rPr sz="1050" spc="-35" dirty="0">
                <a:latin typeface="Times New Roman"/>
                <a:cs typeface="Times New Roman"/>
              </a:rPr>
              <a:t>as local </a:t>
            </a:r>
            <a:r>
              <a:rPr sz="1050" spc="5" dirty="0">
                <a:latin typeface="Times New Roman"/>
                <a:cs typeface="Times New Roman"/>
              </a:rPr>
              <a:t>variables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outmost  </a:t>
            </a:r>
            <a:r>
              <a:rPr sz="1050" spc="-40" dirty="0">
                <a:latin typeface="Times New Roman"/>
                <a:cs typeface="Times New Roman"/>
              </a:rPr>
              <a:t>block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function. This means </a:t>
            </a:r>
            <a:r>
              <a:rPr sz="1050" spc="-20" dirty="0">
                <a:latin typeface="Times New Roman"/>
                <a:cs typeface="Times New Roman"/>
              </a:rPr>
              <a:t>that the </a:t>
            </a:r>
            <a:r>
              <a:rPr sz="1050" spc="-30" dirty="0">
                <a:latin typeface="Times New Roman"/>
                <a:cs typeface="Times New Roman"/>
              </a:rPr>
              <a:t>scope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formal </a:t>
            </a:r>
            <a:r>
              <a:rPr sz="1050" spc="10" dirty="0">
                <a:latin typeface="Times New Roman"/>
                <a:cs typeface="Times New Roman"/>
              </a:rPr>
              <a:t>parameter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entire  </a:t>
            </a:r>
            <a:r>
              <a:rPr sz="1050" spc="-15" dirty="0">
                <a:latin typeface="Times New Roman"/>
                <a:cs typeface="Times New Roman"/>
              </a:rPr>
              <a:t>function.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20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5" dirty="0">
                <a:latin typeface="Times New Roman"/>
                <a:cs typeface="Times New Roman"/>
              </a:rPr>
              <a:t>illustrates </a:t>
            </a:r>
            <a:r>
              <a:rPr sz="1050" spc="-10" dirty="0">
                <a:latin typeface="Times New Roman"/>
                <a:cs typeface="Times New Roman"/>
              </a:rPr>
              <a:t>some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these </a:t>
            </a:r>
            <a:r>
              <a:rPr sz="1050" spc="-15" dirty="0">
                <a:latin typeface="Times New Roman"/>
                <a:cs typeface="Times New Roman"/>
              </a:rPr>
              <a:t>scope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rules.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60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6.2a:</a:t>
            </a:r>
            <a:endParaRPr sz="1050">
              <a:latin typeface="Times New Roman"/>
              <a:cs typeface="Times New Roman"/>
            </a:endParaRPr>
          </a:p>
          <a:p>
            <a:pPr marL="12700" marR="3888740">
              <a:lnSpc>
                <a:spcPct val="121100"/>
              </a:lnSpc>
              <a:spcBef>
                <a:spcPts val="37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 marL="12700" marR="3888740">
              <a:lnSpc>
                <a:spcPts val="2600"/>
              </a:lnSpc>
              <a:spcBef>
                <a:spcPts val="330"/>
              </a:spcBef>
            </a:pPr>
            <a:r>
              <a:rPr sz="900" spc="-15" dirty="0">
                <a:latin typeface="Courier New"/>
                <a:cs typeface="Courier New"/>
              </a:rPr>
              <a:t>const </a:t>
            </a:r>
            <a:r>
              <a:rPr sz="900" spc="-10" dirty="0">
                <a:latin typeface="Courier New"/>
                <a:cs typeface="Courier New"/>
              </a:rPr>
              <a:t>PI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3.14;  void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printHeading();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circle;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900" spc="-15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"circle has local scope that extends </a:t>
            </a:r>
            <a:r>
              <a:rPr sz="900" spc="-15" dirty="0">
                <a:latin typeface="Courier New"/>
                <a:cs typeface="Courier New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entire main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function"</a:t>
            </a:r>
            <a:endParaRPr sz="9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square;</a:t>
            </a:r>
            <a:endParaRPr sz="9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19"/>
              </a:spcBef>
            </a:pPr>
            <a:r>
              <a:rPr sz="900" spc="-30" dirty="0">
                <a:latin typeface="Courier New"/>
                <a:cs typeface="Courier New"/>
              </a:rPr>
              <a:t>cout</a:t>
            </a:r>
            <a:r>
              <a:rPr sz="900" spc="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&lt;&lt;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"square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has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local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scope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active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for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only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portion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of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main."</a:t>
            </a:r>
            <a:endParaRPr sz="900">
              <a:latin typeface="Courier New"/>
              <a:cs typeface="Courier New"/>
            </a:endParaRPr>
          </a:p>
          <a:p>
            <a:pPr marL="108394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"Both square and circle </a:t>
            </a:r>
            <a:r>
              <a:rPr sz="900" spc="-10" dirty="0">
                <a:latin typeface="Courier New"/>
                <a:cs typeface="Courier New"/>
              </a:rPr>
              <a:t>can be </a:t>
            </a:r>
            <a:r>
              <a:rPr sz="900" spc="-15" dirty="0">
                <a:latin typeface="Courier New"/>
                <a:cs typeface="Courier New"/>
              </a:rPr>
              <a:t>accessed here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&lt;&lt; "as </a:t>
            </a:r>
            <a:r>
              <a:rPr sz="900" spc="-15" dirty="0">
                <a:latin typeface="Courier New"/>
                <a:cs typeface="Courier New"/>
              </a:rPr>
              <a:t>well </a:t>
            </a:r>
            <a:r>
              <a:rPr sz="900" spc="-10" dirty="0">
                <a:latin typeface="Courier New"/>
                <a:cs typeface="Courier New"/>
              </a:rPr>
              <a:t>as the </a:t>
            </a:r>
            <a:r>
              <a:rPr sz="900" spc="-15" dirty="0">
                <a:latin typeface="Courier New"/>
                <a:cs typeface="Courier New"/>
              </a:rPr>
              <a:t>global constant PI." </a:t>
            </a:r>
            <a:r>
              <a:rPr sz="900" spc="-5" dirty="0">
                <a:latin typeface="Courier New"/>
                <a:cs typeface="Courier New"/>
              </a:rPr>
              <a:t>&lt;&lt;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sz="900" spc="-105" dirty="0">
                <a:latin typeface="Arial"/>
                <a:cs typeface="Arial"/>
              </a:rPr>
              <a:t>110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1093977"/>
            <a:ext cx="245237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1581" y="1478533"/>
            <a:ext cx="3681579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4638" y="1757426"/>
            <a:ext cx="320344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2394" y="1751329"/>
            <a:ext cx="3507841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0744" y="1896110"/>
            <a:ext cx="264122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1583" y="2036317"/>
            <a:ext cx="1914998" cy="102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4630" y="2309114"/>
            <a:ext cx="401990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213" y="2455417"/>
            <a:ext cx="206016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1583" y="2595626"/>
            <a:ext cx="1802220" cy="86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4631" y="2868422"/>
            <a:ext cx="2241133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8693" y="2874517"/>
            <a:ext cx="1745831" cy="108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6161" y="3014726"/>
            <a:ext cx="209068" cy="85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1583" y="3153410"/>
            <a:ext cx="1858609" cy="108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4326" y="3415030"/>
            <a:ext cx="4895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6.8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9735" y="3326274"/>
            <a:ext cx="4521200" cy="16033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795"/>
              </a:spcBef>
            </a:pPr>
            <a:r>
              <a:rPr sz="1200" spc="-80" dirty="0">
                <a:latin typeface="Arial"/>
                <a:cs typeface="Arial"/>
              </a:rPr>
              <a:t>Student </a:t>
            </a:r>
            <a:r>
              <a:rPr sz="1200" spc="-105" dirty="0">
                <a:latin typeface="Arial"/>
                <a:cs typeface="Arial"/>
              </a:rPr>
              <a:t>Generated </a:t>
            </a:r>
            <a:r>
              <a:rPr sz="1200" spc="-140" dirty="0">
                <a:latin typeface="Arial"/>
                <a:cs typeface="Arial"/>
              </a:rPr>
              <a:t>Code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ct val="103099"/>
              </a:lnSpc>
              <a:spcBef>
                <a:spcPts val="58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convert </a:t>
            </a:r>
            <a:r>
              <a:rPr sz="1050" spc="-35" dirty="0">
                <a:latin typeface="Times New Roman"/>
                <a:cs typeface="Times New Roman"/>
              </a:rPr>
              <a:t>miles </a:t>
            </a:r>
            <a:r>
              <a:rPr sz="1050" spc="15" dirty="0">
                <a:latin typeface="Times New Roman"/>
                <a:cs typeface="Times New Roman"/>
              </a:rPr>
              <a:t>to kilometers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20" dirty="0">
                <a:latin typeface="Times New Roman"/>
                <a:cs typeface="Times New Roman"/>
              </a:rPr>
              <a:t>kilometers 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miles.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20" dirty="0">
                <a:latin typeface="Times New Roman"/>
                <a:cs typeface="Times New Roman"/>
              </a:rPr>
              <a:t>indicate </a:t>
            </a:r>
            <a:r>
              <a:rPr sz="1050" spc="10" dirty="0">
                <a:latin typeface="Times New Roman"/>
                <a:cs typeface="Times New Roman"/>
              </a:rPr>
              <a:t>both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45" dirty="0">
                <a:latin typeface="Times New Roman"/>
                <a:cs typeface="Times New Roman"/>
              </a:rPr>
              <a:t>number </a:t>
            </a:r>
            <a:r>
              <a:rPr sz="1050" spc="20" dirty="0">
                <a:latin typeface="Times New Roman"/>
                <a:cs typeface="Times New Roman"/>
              </a:rPr>
              <a:t>(representing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distance) 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choice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whether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35" dirty="0">
                <a:latin typeface="Times New Roman"/>
                <a:cs typeface="Times New Roman"/>
              </a:rPr>
              <a:t>miles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converted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kilo-  </a:t>
            </a:r>
            <a:r>
              <a:rPr sz="1050" spc="-15" dirty="0">
                <a:latin typeface="Times New Roman"/>
                <a:cs typeface="Times New Roman"/>
              </a:rPr>
              <a:t>meters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20" dirty="0">
                <a:latin typeface="Times New Roman"/>
                <a:cs typeface="Times New Roman"/>
              </a:rPr>
              <a:t>kilometers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converted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miles. </a:t>
            </a:r>
            <a:r>
              <a:rPr sz="1050" spc="-5" dirty="0">
                <a:latin typeface="Times New Roman"/>
                <a:cs typeface="Times New Roman"/>
              </a:rPr>
              <a:t>Each </a:t>
            </a:r>
            <a:r>
              <a:rPr sz="1050" spc="25" dirty="0">
                <a:latin typeface="Times New Roman"/>
                <a:cs typeface="Times New Roman"/>
              </a:rPr>
              <a:t>conversion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5" dirty="0">
                <a:latin typeface="Times New Roman"/>
                <a:cs typeface="Times New Roman"/>
              </a:rPr>
              <a:t>done 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value </a:t>
            </a:r>
            <a:r>
              <a:rPr sz="1050" spc="20" dirty="0">
                <a:latin typeface="Times New Roman"/>
                <a:cs typeface="Times New Roman"/>
              </a:rPr>
              <a:t>returning </a:t>
            </a:r>
            <a:r>
              <a:rPr sz="1050" spc="-10" dirty="0">
                <a:latin typeface="Times New Roman"/>
                <a:cs typeface="Times New Roman"/>
              </a:rPr>
              <a:t>function. </a:t>
            </a:r>
            <a:r>
              <a:rPr sz="1050" spc="-50" dirty="0">
                <a:latin typeface="Times New Roman"/>
                <a:cs typeface="Times New Roman"/>
              </a:rPr>
              <a:t>You may </a:t>
            </a:r>
            <a:r>
              <a:rPr sz="1050" spc="-25" dirty="0">
                <a:latin typeface="Times New Roman"/>
                <a:cs typeface="Times New Roman"/>
              </a:rPr>
              <a:t>use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following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conversions.</a:t>
            </a:r>
            <a:endParaRPr sz="1050">
              <a:latin typeface="Times New Roman"/>
              <a:cs typeface="Times New Roman"/>
            </a:endParaRPr>
          </a:p>
          <a:p>
            <a:pPr marR="2175510" algn="ctr">
              <a:lnSpc>
                <a:spcPct val="100000"/>
              </a:lnSpc>
              <a:spcBef>
                <a:spcPts val="645"/>
              </a:spcBef>
            </a:pPr>
            <a:r>
              <a:rPr sz="1050" spc="-30" dirty="0">
                <a:latin typeface="Times New Roman"/>
                <a:cs typeface="Times New Roman"/>
              </a:rPr>
              <a:t>1  </a:t>
            </a:r>
            <a:r>
              <a:rPr sz="1050" spc="20" dirty="0">
                <a:latin typeface="Times New Roman"/>
                <a:cs typeface="Times New Roman"/>
              </a:rPr>
              <a:t>kilometer </a:t>
            </a:r>
            <a:r>
              <a:rPr sz="1050" spc="-15" dirty="0">
                <a:latin typeface="Times New Roman"/>
                <a:cs typeface="Times New Roman"/>
              </a:rPr>
              <a:t>= </a:t>
            </a:r>
            <a:r>
              <a:rPr sz="1050" spc="-35" dirty="0">
                <a:latin typeface="Times New Roman"/>
                <a:cs typeface="Times New Roman"/>
              </a:rPr>
              <a:t>.621  </a:t>
            </a:r>
            <a:r>
              <a:rPr sz="1050" spc="5" dirty="0">
                <a:latin typeface="Times New Roman"/>
                <a:cs typeface="Times New Roman"/>
              </a:rPr>
              <a:t>miles</a:t>
            </a:r>
            <a:endParaRPr sz="1050">
              <a:latin typeface="Times New Roman"/>
              <a:cs typeface="Times New Roman"/>
            </a:endParaRPr>
          </a:p>
          <a:p>
            <a:pPr marR="2173605" algn="ctr">
              <a:lnSpc>
                <a:spcPct val="100000"/>
              </a:lnSpc>
              <a:spcBef>
                <a:spcPts val="40"/>
              </a:spcBef>
            </a:pPr>
            <a:r>
              <a:rPr sz="1050" spc="-30" dirty="0">
                <a:latin typeface="Times New Roman"/>
                <a:cs typeface="Times New Roman"/>
              </a:rPr>
              <a:t>1  </a:t>
            </a:r>
            <a:r>
              <a:rPr sz="1050" spc="-35" dirty="0">
                <a:latin typeface="Times New Roman"/>
                <a:cs typeface="Times New Roman"/>
              </a:rPr>
              <a:t>mile  </a:t>
            </a:r>
            <a:r>
              <a:rPr sz="1050" spc="-15" dirty="0">
                <a:latin typeface="Times New Roman"/>
                <a:cs typeface="Times New Roman"/>
              </a:rPr>
              <a:t>= </a:t>
            </a:r>
            <a:r>
              <a:rPr sz="1050" spc="-35" dirty="0">
                <a:latin typeface="Times New Roman"/>
                <a:cs typeface="Times New Roman"/>
              </a:rPr>
              <a:t>1.61</a:t>
            </a:r>
            <a:r>
              <a:rPr sz="1050" spc="18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kilometers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9735" y="5071998"/>
            <a:ext cx="7493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5" dirty="0">
                <a:latin typeface="Times New Roman"/>
                <a:cs typeface="Times New Roman"/>
              </a:rPr>
              <a:t>Sample</a:t>
            </a:r>
            <a:r>
              <a:rPr sz="1050" i="1" spc="25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84633" y="5337683"/>
            <a:ext cx="663282" cy="1082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2252" y="5502275"/>
            <a:ext cx="1630003" cy="85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0727" y="5668390"/>
            <a:ext cx="1631528" cy="853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4634" y="5832983"/>
            <a:ext cx="328078" cy="914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0723" y="6163945"/>
            <a:ext cx="30479" cy="838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84631" y="6328536"/>
            <a:ext cx="2143601" cy="1082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0750" y="6493128"/>
            <a:ext cx="148158" cy="853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2252" y="6659244"/>
            <a:ext cx="1573615" cy="853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4633" y="6988429"/>
            <a:ext cx="663282" cy="1082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92254" y="7154544"/>
            <a:ext cx="1005022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4301" y="7154544"/>
            <a:ext cx="547779" cy="853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0727" y="7319136"/>
            <a:ext cx="1631528" cy="853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634" y="7483729"/>
            <a:ext cx="328078" cy="914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9198" y="7649844"/>
            <a:ext cx="35051" cy="838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4631" y="7814436"/>
            <a:ext cx="2428593" cy="1082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9222" y="7979029"/>
            <a:ext cx="149686" cy="853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90727" y="8145144"/>
            <a:ext cx="1687917" cy="853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84633" y="8474709"/>
            <a:ext cx="663282" cy="1082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92252" y="8640826"/>
            <a:ext cx="1630003" cy="853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90727" y="8805418"/>
            <a:ext cx="1631528" cy="853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84634" y="8970009"/>
            <a:ext cx="328078" cy="914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86151" y="9136126"/>
            <a:ext cx="39624" cy="853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59735" y="9402317"/>
            <a:ext cx="4542155" cy="5175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299"/>
              </a:lnSpc>
              <a:spcBef>
                <a:spcPts val="6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wins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30" dirty="0">
                <a:latin typeface="Times New Roman"/>
                <a:cs typeface="Times New Roman"/>
              </a:rPr>
              <a:t>losses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35" dirty="0">
                <a:latin typeface="Times New Roman"/>
                <a:cs typeface="Times New Roman"/>
              </a:rPr>
              <a:t>a  </a:t>
            </a:r>
            <a:r>
              <a:rPr sz="1050" spc="20" dirty="0">
                <a:latin typeface="Times New Roman"/>
                <a:cs typeface="Times New Roman"/>
              </a:rPr>
              <a:t>baseball </a:t>
            </a:r>
            <a:r>
              <a:rPr sz="1050" spc="-15" dirty="0">
                <a:latin typeface="Times New Roman"/>
                <a:cs typeface="Times New Roman"/>
              </a:rPr>
              <a:t>team </a:t>
            </a:r>
            <a:r>
              <a:rPr sz="1050" spc="25" dirty="0">
                <a:latin typeface="Times New Roman"/>
                <a:cs typeface="Times New Roman"/>
              </a:rPr>
              <a:t>acquired </a:t>
            </a:r>
            <a:r>
              <a:rPr sz="1050" spc="-15" dirty="0">
                <a:latin typeface="Times New Roman"/>
                <a:cs typeface="Times New Roman"/>
              </a:rPr>
              <a:t>during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40" dirty="0">
                <a:latin typeface="Times New Roman"/>
                <a:cs typeface="Times New Roman"/>
              </a:rPr>
              <a:t>complete </a:t>
            </a:r>
            <a:r>
              <a:rPr sz="1050" spc="30" dirty="0">
                <a:latin typeface="Times New Roman"/>
                <a:cs typeface="Times New Roman"/>
              </a:rPr>
              <a:t>season.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wins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45" dirty="0">
                <a:latin typeface="Times New Roman"/>
                <a:cs typeface="Times New Roman"/>
              </a:rPr>
              <a:t>be  </a:t>
            </a:r>
            <a:r>
              <a:rPr sz="1050" spc="-5" dirty="0">
                <a:latin typeface="Times New Roman"/>
                <a:cs typeface="Times New Roman"/>
              </a:rPr>
              <a:t>input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parameter-less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5" dirty="0">
                <a:latin typeface="Times New Roman"/>
                <a:cs typeface="Times New Roman"/>
              </a:rPr>
              <a:t>returning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that returns the </a:t>
            </a:r>
            <a:r>
              <a:rPr sz="1050" spc="-30" dirty="0">
                <a:latin typeface="Times New Roman"/>
                <a:cs typeface="Times New Roman"/>
              </a:rPr>
              <a:t>wins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to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4430" y="1093977"/>
            <a:ext cx="4578350" cy="151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2204">
              <a:lnSpc>
                <a:spcPct val="100000"/>
              </a:lnSpc>
              <a:spcBef>
                <a:spcPts val="95"/>
              </a:spcBef>
              <a:tabLst>
                <a:tab pos="4403725" algn="l"/>
              </a:tabLst>
            </a:pPr>
            <a:r>
              <a:rPr sz="950" spc="-20" dirty="0">
                <a:latin typeface="Times New Roman"/>
                <a:cs typeface="Times New Roman"/>
              </a:rPr>
              <a:t>Lesson  </a:t>
            </a:r>
            <a:r>
              <a:rPr sz="950" spc="-40" dirty="0">
                <a:latin typeface="Times New Roman"/>
                <a:cs typeface="Times New Roman"/>
              </a:rPr>
              <a:t>6.2B	</a:t>
            </a:r>
            <a:r>
              <a:rPr sz="900" spc="-120" dirty="0">
                <a:latin typeface="Arial"/>
                <a:cs typeface="Arial"/>
              </a:rPr>
              <a:t>111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234950" marR="124460">
              <a:lnSpc>
                <a:spcPct val="103099"/>
              </a:lnSpc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5" dirty="0">
                <a:latin typeface="Times New Roman"/>
                <a:cs typeface="Times New Roman"/>
              </a:rPr>
              <a:t>function.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similar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dirty="0">
                <a:latin typeface="Times New Roman"/>
                <a:cs typeface="Times New Roman"/>
              </a:rPr>
              <a:t>do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15" dirty="0">
                <a:latin typeface="Times New Roman"/>
                <a:cs typeface="Times New Roman"/>
              </a:rPr>
              <a:t>thing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5" dirty="0">
                <a:latin typeface="Times New Roman"/>
                <a:cs typeface="Times New Roman"/>
              </a:rPr>
              <a:t>losses.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third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returning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10" dirty="0">
                <a:latin typeface="Times New Roman"/>
                <a:cs typeface="Times New Roman"/>
              </a:rPr>
              <a:t>calculates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percentage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wins.  It receives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wins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losses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10" dirty="0">
                <a:latin typeface="Times New Roman"/>
                <a:cs typeface="Times New Roman"/>
              </a:rPr>
              <a:t>and returns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percentage  </a:t>
            </a:r>
            <a:r>
              <a:rPr sz="1050" spc="-25" dirty="0">
                <a:latin typeface="Times New Roman"/>
                <a:cs typeface="Times New Roman"/>
              </a:rPr>
              <a:t>(float)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-10" dirty="0">
                <a:latin typeface="Times New Roman"/>
                <a:cs typeface="Times New Roman"/>
              </a:rPr>
              <a:t>prints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result.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percentage  </a:t>
            </a: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10" dirty="0">
                <a:latin typeface="Times New Roman"/>
                <a:cs typeface="Times New Roman"/>
              </a:rPr>
              <a:t>printed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percent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25" dirty="0">
                <a:latin typeface="Times New Roman"/>
                <a:cs typeface="Times New Roman"/>
              </a:rPr>
              <a:t>decimal</a:t>
            </a:r>
            <a:r>
              <a:rPr sz="1050" spc="-17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places.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22376" y="2685542"/>
            <a:ext cx="1741257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4784" y="2851657"/>
            <a:ext cx="96440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2376" y="3016250"/>
            <a:ext cx="1855559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3254" y="3180842"/>
            <a:ext cx="97971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6277" y="3346958"/>
            <a:ext cx="1811368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88335" y="3615055"/>
            <a:ext cx="4538980" cy="15062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000"/>
              </a:lnSpc>
              <a:spcBef>
                <a:spcPts val="6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outputs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dentist </a:t>
            </a:r>
            <a:r>
              <a:rPr sz="1050" spc="-40" dirty="0">
                <a:latin typeface="Times New Roman"/>
                <a:cs typeface="Times New Roman"/>
              </a:rPr>
              <a:t>bill.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members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dental  </a:t>
            </a:r>
            <a:r>
              <a:rPr sz="1050" spc="-25" dirty="0">
                <a:latin typeface="Times New Roman"/>
                <a:cs typeface="Times New Roman"/>
              </a:rPr>
              <a:t>plan,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bill </a:t>
            </a:r>
            <a:r>
              <a:rPr sz="1050" spc="-20" dirty="0">
                <a:latin typeface="Times New Roman"/>
                <a:cs typeface="Times New Roman"/>
              </a:rPr>
              <a:t>consists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service </a:t>
            </a:r>
            <a:r>
              <a:rPr sz="1050" spc="25" dirty="0">
                <a:latin typeface="Times New Roman"/>
                <a:cs typeface="Times New Roman"/>
              </a:rPr>
              <a:t>charge </a:t>
            </a:r>
            <a:r>
              <a:rPr sz="1050" spc="-15" dirty="0">
                <a:latin typeface="Times New Roman"/>
                <a:cs typeface="Times New Roman"/>
              </a:rPr>
              <a:t>(for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particular </a:t>
            </a:r>
            <a:r>
              <a:rPr sz="1050" spc="40" dirty="0">
                <a:latin typeface="Times New Roman"/>
                <a:cs typeface="Times New Roman"/>
              </a:rPr>
              <a:t>procedure  </a:t>
            </a:r>
            <a:r>
              <a:rPr sz="1050" spc="30" dirty="0">
                <a:latin typeface="Times New Roman"/>
                <a:cs typeface="Times New Roman"/>
              </a:rPr>
              <a:t>performed) </a:t>
            </a:r>
            <a:r>
              <a:rPr sz="1050" spc="-15" dirty="0">
                <a:latin typeface="Times New Roman"/>
                <a:cs typeface="Times New Roman"/>
              </a:rPr>
              <a:t>and test </a:t>
            </a:r>
            <a:r>
              <a:rPr sz="1050" spc="-25" dirty="0">
                <a:latin typeface="Times New Roman"/>
                <a:cs typeface="Times New Roman"/>
              </a:rPr>
              <a:t>fees,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user. </a:t>
            </a:r>
            <a:r>
              <a:rPr sz="1050" spc="-10" dirty="0">
                <a:latin typeface="Times New Roman"/>
                <a:cs typeface="Times New Roman"/>
              </a:rPr>
              <a:t>To </a:t>
            </a:r>
            <a:r>
              <a:rPr sz="1050" spc="30" dirty="0">
                <a:latin typeface="Times New Roman"/>
                <a:cs typeface="Times New Roman"/>
              </a:rPr>
              <a:t>non-  </a:t>
            </a:r>
            <a:r>
              <a:rPr sz="1050" spc="35" dirty="0">
                <a:latin typeface="Times New Roman"/>
                <a:cs typeface="Times New Roman"/>
              </a:rPr>
              <a:t>members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charges </a:t>
            </a:r>
            <a:r>
              <a:rPr sz="1050" spc="-20" dirty="0">
                <a:latin typeface="Times New Roman"/>
                <a:cs typeface="Times New Roman"/>
              </a:rPr>
              <a:t>consist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above </a:t>
            </a:r>
            <a:r>
              <a:rPr sz="1050" spc="10" dirty="0">
                <a:latin typeface="Times New Roman"/>
                <a:cs typeface="Times New Roman"/>
              </a:rPr>
              <a:t>services </a:t>
            </a:r>
            <a:r>
              <a:rPr sz="1050" spc="-20" dirty="0">
                <a:latin typeface="Times New Roman"/>
                <a:cs typeface="Times New Roman"/>
              </a:rPr>
              <a:t>plus </a:t>
            </a:r>
            <a:r>
              <a:rPr sz="1050" spc="35" dirty="0">
                <a:latin typeface="Times New Roman"/>
                <a:cs typeface="Times New Roman"/>
              </a:rPr>
              <a:t>medicine </a:t>
            </a:r>
            <a:r>
              <a:rPr sz="1050" spc="20" dirty="0">
                <a:latin typeface="Times New Roman"/>
                <a:cs typeface="Times New Roman"/>
              </a:rPr>
              <a:t>(also  </a:t>
            </a:r>
            <a:r>
              <a:rPr sz="1050" spc="-5" dirty="0">
                <a:latin typeface="Times New Roman"/>
                <a:cs typeface="Times New Roman"/>
              </a:rPr>
              <a:t>input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user).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-35" dirty="0">
                <a:latin typeface="Times New Roman"/>
                <a:cs typeface="Times New Roman"/>
              </a:rPr>
              <a:t>asks 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patient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15" dirty="0">
                <a:latin typeface="Times New Roman"/>
                <a:cs typeface="Times New Roman"/>
              </a:rPr>
              <a:t>member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0" dirty="0">
                <a:latin typeface="Times New Roman"/>
                <a:cs typeface="Times New Roman"/>
              </a:rPr>
              <a:t>dental </a:t>
            </a:r>
            <a:r>
              <a:rPr sz="1050" spc="-25" dirty="0">
                <a:latin typeface="Times New Roman"/>
                <a:cs typeface="Times New Roman"/>
              </a:rPr>
              <a:t>plan.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uses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35" dirty="0">
                <a:latin typeface="Times New Roman"/>
                <a:cs typeface="Times New Roman"/>
              </a:rPr>
              <a:t>overloaded </a:t>
            </a: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calculate </a:t>
            </a:r>
            <a:r>
              <a:rPr sz="1050" spc="40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total </a:t>
            </a:r>
            <a:r>
              <a:rPr sz="1050" spc="-40" dirty="0">
                <a:latin typeface="Times New Roman"/>
                <a:cs typeface="Times New Roman"/>
              </a:rPr>
              <a:t>bill. </a:t>
            </a:r>
            <a:r>
              <a:rPr sz="1050" spc="-5" dirty="0">
                <a:latin typeface="Times New Roman"/>
                <a:cs typeface="Times New Roman"/>
              </a:rPr>
              <a:t>Both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returning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-5" dirty="0">
                <a:latin typeface="Times New Roman"/>
                <a:cs typeface="Times New Roman"/>
              </a:rPr>
              <a:t>that return the </a:t>
            </a:r>
            <a:r>
              <a:rPr sz="1050" spc="-15" dirty="0">
                <a:latin typeface="Times New Roman"/>
                <a:cs typeface="Times New Roman"/>
              </a:rPr>
              <a:t>total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charge.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sz="1050" i="1" spc="-10" dirty="0">
                <a:latin typeface="Times New Roman"/>
                <a:cs typeface="Times New Roman"/>
              </a:rPr>
              <a:t>Sample </a:t>
            </a:r>
            <a:r>
              <a:rPr sz="1050" i="1" spc="50" dirty="0">
                <a:latin typeface="Times New Roman"/>
                <a:cs typeface="Times New Roman"/>
              </a:rPr>
              <a:t>Run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1: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231" y="5198998"/>
            <a:ext cx="3222851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6281" y="5365115"/>
            <a:ext cx="2085688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9323" y="5529707"/>
            <a:ext cx="30480" cy="838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2376" y="5695822"/>
            <a:ext cx="1744307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7813" y="5860415"/>
            <a:ext cx="206016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2377" y="6025260"/>
            <a:ext cx="1628478" cy="1082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4764" y="6191377"/>
            <a:ext cx="267176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134" y="6355969"/>
            <a:ext cx="1349463" cy="868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95954" y="6623684"/>
            <a:ext cx="8566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10" dirty="0">
                <a:latin typeface="Times New Roman"/>
                <a:cs typeface="Times New Roman"/>
              </a:rPr>
              <a:t>Sample </a:t>
            </a:r>
            <a:r>
              <a:rPr sz="1050" i="1" spc="50" dirty="0">
                <a:latin typeface="Times New Roman"/>
                <a:cs typeface="Times New Roman"/>
              </a:rPr>
              <a:t>Run</a:t>
            </a:r>
            <a:r>
              <a:rPr sz="1050" i="1" spc="-80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2: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14755" y="6886320"/>
            <a:ext cx="3222851" cy="108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6281" y="7053960"/>
            <a:ext cx="2085688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17798" y="7218553"/>
            <a:ext cx="35051" cy="838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2376" y="7383144"/>
            <a:ext cx="1744307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17818" y="7549260"/>
            <a:ext cx="264122" cy="85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2377" y="7713853"/>
            <a:ext cx="1628478" cy="1082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3237" y="7878444"/>
            <a:ext cx="270229" cy="853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2376" y="8044560"/>
            <a:ext cx="1855559" cy="1082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3237" y="8209153"/>
            <a:ext cx="267176" cy="853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7134" y="8374126"/>
            <a:ext cx="1409021" cy="868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378587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1704" y="1093977"/>
            <a:ext cx="14712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10" dirty="0">
                <a:latin typeface="Times New Roman"/>
                <a:cs typeface="Times New Roman"/>
              </a:rPr>
              <a:t>Reading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93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69" y="1435354"/>
            <a:ext cx="6223635" cy="807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"circle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active here, </a:t>
            </a:r>
            <a:r>
              <a:rPr sz="900" spc="-10" dirty="0">
                <a:latin typeface="Courier New"/>
                <a:cs typeface="Courier New"/>
              </a:rPr>
              <a:t>but </a:t>
            </a:r>
            <a:r>
              <a:rPr sz="900" spc="-15" dirty="0">
                <a:latin typeface="Courier New"/>
                <a:cs typeface="Courier New"/>
              </a:rPr>
              <a:t>square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not."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1395095" marR="3816985">
              <a:lnSpc>
                <a:spcPct val="2400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print</a:t>
            </a:r>
            <a:r>
              <a:rPr sz="900" spc="-2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ead</a:t>
            </a:r>
            <a:r>
              <a:rPr sz="900" spc="-2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ng(</a:t>
            </a:r>
            <a:r>
              <a:rPr sz="900" spc="-25" dirty="0">
                <a:latin typeface="Courier New"/>
                <a:cs typeface="Courier New"/>
              </a:rPr>
              <a:t>)</a:t>
            </a:r>
            <a:r>
              <a:rPr sz="900" dirty="0">
                <a:latin typeface="Courier New"/>
                <a:cs typeface="Courier New"/>
              </a:rPr>
              <a:t>;  </a:t>
            </a: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98933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void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printHeading()</a:t>
            </a:r>
            <a:endParaRPr sz="9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L="139509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triangle;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39065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global constant </a:t>
            </a:r>
            <a:r>
              <a:rPr sz="900" spc="-10" dirty="0">
                <a:latin typeface="Courier New"/>
                <a:cs typeface="Courier New"/>
              </a:rPr>
              <a:t>PI is </a:t>
            </a:r>
            <a:r>
              <a:rPr sz="900" spc="-15" dirty="0">
                <a:latin typeface="Courier New"/>
                <a:cs typeface="Courier New"/>
              </a:rPr>
              <a:t>active here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</a:p>
          <a:p>
            <a:pPr marL="172275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"as </a:t>
            </a:r>
            <a:r>
              <a:rPr sz="900" spc="-15" dirty="0">
                <a:latin typeface="Courier New"/>
                <a:cs typeface="Courier New"/>
              </a:rPr>
              <a:t>well </a:t>
            </a:r>
            <a:r>
              <a:rPr sz="900" spc="-10" dirty="0">
                <a:latin typeface="Courier New"/>
                <a:cs typeface="Courier New"/>
              </a:rPr>
              <a:t>as the </a:t>
            </a:r>
            <a:r>
              <a:rPr sz="900" spc="-15" dirty="0">
                <a:latin typeface="Courier New"/>
                <a:cs typeface="Courier New"/>
              </a:rPr>
              <a:t>local variable </a:t>
            </a:r>
            <a:r>
              <a:rPr sz="900" spc="-20" dirty="0">
                <a:latin typeface="Courier New"/>
                <a:cs typeface="Courier New"/>
              </a:rPr>
              <a:t>triangle."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599565" marR="6350">
              <a:lnSpc>
                <a:spcPct val="103200"/>
              </a:lnSpc>
            </a:pP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5" dirty="0">
                <a:latin typeface="Times New Roman"/>
                <a:cs typeface="Times New Roman"/>
              </a:rPr>
              <a:t>nested </a:t>
            </a:r>
            <a:r>
              <a:rPr sz="1050" spc="-25" dirty="0">
                <a:latin typeface="Times New Roman"/>
                <a:cs typeface="Times New Roman"/>
              </a:rPr>
              <a:t>braces within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outer </a:t>
            </a:r>
            <a:r>
              <a:rPr sz="1050" spc="-25" dirty="0">
                <a:latin typeface="Times New Roman"/>
                <a:cs typeface="Times New Roman"/>
              </a:rPr>
              <a:t>braces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5" dirty="0">
                <a:latin typeface="Courier New"/>
                <a:cs typeface="Courier New"/>
              </a:rPr>
              <a:t>main()</a:t>
            </a:r>
            <a:r>
              <a:rPr sz="1050" spc="5" dirty="0">
                <a:latin typeface="Times New Roman"/>
                <a:cs typeface="Times New Roman"/>
              </a:rPr>
              <a:t>indicate </a:t>
            </a:r>
            <a:r>
              <a:rPr sz="1050" spc="35" dirty="0">
                <a:latin typeface="Times New Roman"/>
                <a:cs typeface="Times New Roman"/>
              </a:rPr>
              <a:t>another  </a:t>
            </a:r>
            <a:r>
              <a:rPr sz="1050" spc="-25" dirty="0">
                <a:latin typeface="Times New Roman"/>
                <a:cs typeface="Times New Roman"/>
              </a:rPr>
              <a:t>block </a:t>
            </a:r>
            <a:r>
              <a:rPr sz="1050" spc="-30" dirty="0">
                <a:latin typeface="Times New Roman"/>
                <a:cs typeface="Times New Roman"/>
              </a:rPr>
              <a:t>in which </a:t>
            </a:r>
            <a:r>
              <a:rPr sz="900" spc="-25" dirty="0">
                <a:latin typeface="Courier New"/>
                <a:cs typeface="Courier New"/>
              </a:rPr>
              <a:t>square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defined. </a:t>
            </a:r>
            <a:r>
              <a:rPr sz="900" spc="40" dirty="0">
                <a:latin typeface="Courier New"/>
                <a:cs typeface="Courier New"/>
              </a:rPr>
              <a:t>square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active </a:t>
            </a:r>
            <a:r>
              <a:rPr sz="1050" spc="-40" dirty="0">
                <a:latin typeface="Times New Roman"/>
                <a:cs typeface="Times New Roman"/>
              </a:rPr>
              <a:t>only </a:t>
            </a:r>
            <a:r>
              <a:rPr sz="1050" spc="-30" dirty="0">
                <a:latin typeface="Times New Roman"/>
                <a:cs typeface="Times New Roman"/>
              </a:rPr>
              <a:t>within </a:t>
            </a:r>
            <a:r>
              <a:rPr sz="1050" spc="-10" dirty="0">
                <a:latin typeface="Times New Roman"/>
                <a:cs typeface="Times New Roman"/>
              </a:rPr>
              <a:t>the bounds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10" dirty="0">
                <a:latin typeface="Times New Roman"/>
                <a:cs typeface="Times New Roman"/>
              </a:rPr>
              <a:t>inner </a:t>
            </a:r>
            <a:r>
              <a:rPr sz="1050" spc="-25" dirty="0">
                <a:latin typeface="Times New Roman"/>
                <a:cs typeface="Times New Roman"/>
              </a:rPr>
              <a:t>braces </a:t>
            </a:r>
            <a:r>
              <a:rPr sz="1050" spc="25" dirty="0">
                <a:latin typeface="Times New Roman"/>
                <a:cs typeface="Times New Roman"/>
              </a:rPr>
              <a:t>while </a:t>
            </a:r>
            <a:r>
              <a:rPr sz="900" spc="55" dirty="0">
                <a:latin typeface="Courier New"/>
                <a:cs typeface="Courier New"/>
              </a:rPr>
              <a:t>circle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active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1050" spc="-20" dirty="0">
                <a:latin typeface="Times New Roman"/>
                <a:cs typeface="Times New Roman"/>
              </a:rPr>
              <a:t>entire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function. Neither </a:t>
            </a:r>
            <a:r>
              <a:rPr sz="1050" spc="-15" dirty="0">
                <a:latin typeface="Times New Roman"/>
                <a:cs typeface="Times New Roman"/>
              </a:rPr>
              <a:t>of  </a:t>
            </a:r>
            <a:r>
              <a:rPr sz="1050" spc="30" dirty="0">
                <a:latin typeface="Times New Roman"/>
                <a:cs typeface="Times New Roman"/>
              </a:rPr>
              <a:t>these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35" dirty="0">
                <a:latin typeface="Times New Roman"/>
                <a:cs typeface="Times New Roman"/>
              </a:rPr>
              <a:t>active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900" spc="-25" dirty="0">
                <a:latin typeface="Courier New"/>
                <a:cs typeface="Courier New"/>
              </a:rPr>
              <a:t>printHeading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called. </a:t>
            </a:r>
            <a:r>
              <a:rPr sz="900" spc="55" dirty="0">
                <a:latin typeface="Courier New"/>
                <a:cs typeface="Courier New"/>
              </a:rPr>
              <a:t>triangle </a:t>
            </a:r>
            <a:r>
              <a:rPr sz="1050" spc="-40" dirty="0">
                <a:latin typeface="Times New Roman"/>
                <a:cs typeface="Times New Roman"/>
              </a:rPr>
              <a:t>is a local 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900" spc="-20" dirty="0">
                <a:latin typeface="Courier New"/>
                <a:cs typeface="Courier New"/>
              </a:rPr>
              <a:t>printHeading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active only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5" dirty="0">
                <a:latin typeface="Times New Roman"/>
                <a:cs typeface="Times New Roman"/>
              </a:rPr>
              <a:t>is  </a:t>
            </a:r>
            <a:r>
              <a:rPr sz="1050" spc="-30" dirty="0">
                <a:latin typeface="Times New Roman"/>
                <a:cs typeface="Times New Roman"/>
              </a:rPr>
              <a:t>active. </a:t>
            </a:r>
            <a:r>
              <a:rPr sz="900" spc="-15" dirty="0">
                <a:latin typeface="Courier New"/>
                <a:cs typeface="Courier New"/>
              </a:rPr>
              <a:t>PI</a:t>
            </a:r>
            <a:r>
              <a:rPr sz="1050" spc="-15" dirty="0">
                <a:latin typeface="Times New Roman"/>
                <a:cs typeface="Times New Roman"/>
              </a:rPr>
              <a:t>, </a:t>
            </a:r>
            <a:r>
              <a:rPr sz="1050" spc="-25" dirty="0">
                <a:latin typeface="Times New Roman"/>
                <a:cs typeface="Times New Roman"/>
              </a:rPr>
              <a:t>being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5" dirty="0">
                <a:latin typeface="Times New Roman"/>
                <a:cs typeface="Times New Roman"/>
              </a:rPr>
              <a:t>global </a:t>
            </a:r>
            <a:r>
              <a:rPr sz="1050" spc="10" dirty="0">
                <a:latin typeface="Times New Roman"/>
                <a:cs typeface="Times New Roman"/>
              </a:rPr>
              <a:t>identifier,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active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everywhere.</a:t>
            </a:r>
            <a:endParaRPr sz="1050" dirty="0">
              <a:latin typeface="Times New Roman"/>
              <a:cs typeface="Times New Roman"/>
            </a:endParaRPr>
          </a:p>
          <a:p>
            <a:pPr marL="1599565" marR="5080" indent="228600">
              <a:lnSpc>
                <a:spcPct val="102899"/>
              </a:lnSpc>
            </a:pP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20" dirty="0">
                <a:latin typeface="Times New Roman"/>
                <a:cs typeface="Times New Roman"/>
              </a:rPr>
              <a:t>(Lesson </a:t>
            </a:r>
            <a:r>
              <a:rPr sz="1050" spc="-30" dirty="0">
                <a:latin typeface="Times New Roman"/>
                <a:cs typeface="Times New Roman"/>
              </a:rPr>
              <a:t>Set </a:t>
            </a:r>
            <a:r>
              <a:rPr sz="1050" spc="-40" dirty="0">
                <a:latin typeface="Times New Roman"/>
                <a:cs typeface="Times New Roman"/>
              </a:rPr>
              <a:t>6.1)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20" dirty="0">
                <a:latin typeface="Times New Roman"/>
                <a:cs typeface="Times New Roman"/>
              </a:rPr>
              <a:t>scope </a:t>
            </a:r>
            <a:r>
              <a:rPr sz="1050" spc="-35" dirty="0">
                <a:latin typeface="Times New Roman"/>
                <a:cs typeface="Times New Roman"/>
              </a:rPr>
              <a:t>as local </a:t>
            </a:r>
            <a:r>
              <a:rPr sz="1050" spc="15" dirty="0">
                <a:latin typeface="Times New Roman"/>
                <a:cs typeface="Times New Roman"/>
              </a:rPr>
              <a:t>variables 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outmost </a:t>
            </a:r>
            <a:r>
              <a:rPr sz="1050" spc="-25" dirty="0">
                <a:latin typeface="Times New Roman"/>
                <a:cs typeface="Times New Roman"/>
              </a:rPr>
              <a:t>block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function.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means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20" dirty="0">
                <a:latin typeface="Times New Roman"/>
                <a:cs typeface="Times New Roman"/>
              </a:rPr>
              <a:t>scope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for-  </a:t>
            </a:r>
            <a:r>
              <a:rPr sz="1050" spc="-35" dirty="0">
                <a:latin typeface="Times New Roman"/>
                <a:cs typeface="Times New Roman"/>
              </a:rPr>
              <a:t>mal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entire function.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question </a:t>
            </a:r>
            <a:r>
              <a:rPr sz="1050" spc="-45" dirty="0">
                <a:latin typeface="Times New Roman"/>
                <a:cs typeface="Times New Roman"/>
              </a:rPr>
              <a:t>may </a:t>
            </a:r>
            <a:r>
              <a:rPr sz="1050" spc="-35" dirty="0">
                <a:latin typeface="Times New Roman"/>
                <a:cs typeface="Times New Roman"/>
              </a:rPr>
              <a:t>arise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about</a:t>
            </a:r>
            <a:endParaRPr sz="1050" dirty="0">
              <a:latin typeface="Times New Roman"/>
              <a:cs typeface="Times New Roman"/>
            </a:endParaRPr>
          </a:p>
          <a:p>
            <a:pPr marL="1599565" marR="5080">
              <a:lnSpc>
                <a:spcPct val="103099"/>
              </a:lnSpc>
              <a:spcBef>
                <a:spcPts val="5"/>
              </a:spcBef>
            </a:pPr>
            <a:r>
              <a:rPr sz="1050" spc="15" dirty="0">
                <a:latin typeface="Times New Roman"/>
                <a:cs typeface="Times New Roman"/>
              </a:rPr>
              <a:t>variables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20" dirty="0">
                <a:latin typeface="Times New Roman"/>
                <a:cs typeface="Times New Roman"/>
              </a:rPr>
              <a:t>name.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example, </a:t>
            </a:r>
            <a:r>
              <a:rPr sz="1050" spc="-20" dirty="0">
                <a:latin typeface="Times New Roman"/>
                <a:cs typeface="Times New Roman"/>
              </a:rPr>
              <a:t>could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local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func</a:t>
            </a:r>
            <a:r>
              <a:rPr sz="1050" spc="-5" dirty="0">
                <a:latin typeface="Times New Roman"/>
                <a:cs typeface="Times New Roman"/>
              </a:rPr>
              <a:t>tion </a:t>
            </a:r>
            <a:r>
              <a:rPr sz="900" spc="-20" dirty="0">
                <a:latin typeface="Courier New"/>
                <a:cs typeface="Courier New"/>
              </a:rPr>
              <a:t>printHeading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above </a:t>
            </a:r>
            <a:r>
              <a:rPr sz="1050" spc="30" dirty="0">
                <a:latin typeface="Times New Roman"/>
                <a:cs typeface="Times New Roman"/>
              </a:rPr>
              <a:t>example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name </a:t>
            </a:r>
            <a:r>
              <a:rPr sz="900" spc="-45" dirty="0">
                <a:latin typeface="Courier New"/>
                <a:cs typeface="Courier New"/>
              </a:rPr>
              <a:t>circle</a:t>
            </a:r>
            <a:r>
              <a:rPr sz="1050" spc="-45" dirty="0">
                <a:latin typeface="Times New Roman"/>
                <a:cs typeface="Times New Roman"/>
              </a:rPr>
              <a:t>?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answer </a:t>
            </a:r>
            <a:r>
              <a:rPr sz="1050" spc="-5" dirty="0">
                <a:latin typeface="Times New Roman"/>
                <a:cs typeface="Times New Roman"/>
              </a:rPr>
              <a:t>is  </a:t>
            </a:r>
            <a:r>
              <a:rPr sz="1050" spc="-45" dirty="0">
                <a:latin typeface="Times New Roman"/>
                <a:cs typeface="Times New Roman"/>
              </a:rPr>
              <a:t>yes, </a:t>
            </a:r>
            <a:r>
              <a:rPr sz="1050" dirty="0">
                <a:latin typeface="Times New Roman"/>
                <a:cs typeface="Times New Roman"/>
              </a:rPr>
              <a:t>but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35" dirty="0">
                <a:latin typeface="Times New Roman"/>
                <a:cs typeface="Times New Roman"/>
              </a:rPr>
              <a:t>would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different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-5" dirty="0">
                <a:latin typeface="Times New Roman"/>
                <a:cs typeface="Times New Roman"/>
              </a:rPr>
              <a:t>than the one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function. There </a:t>
            </a:r>
            <a:r>
              <a:rPr sz="1050" spc="-20" dirty="0">
                <a:latin typeface="Times New Roman"/>
                <a:cs typeface="Times New Roman"/>
              </a:rPr>
              <a:t>are </a:t>
            </a:r>
            <a:r>
              <a:rPr sz="1050" spc="-25" dirty="0">
                <a:latin typeface="Times New Roman"/>
                <a:cs typeface="Times New Roman"/>
              </a:rPr>
              <a:t>rules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b="1" spc="5" dirty="0">
                <a:latin typeface="Times New Roman"/>
                <a:cs typeface="Times New Roman"/>
              </a:rPr>
              <a:t>name</a:t>
            </a:r>
            <a:r>
              <a:rPr sz="1050" b="1" spc="270" dirty="0">
                <a:latin typeface="Times New Roman"/>
                <a:cs typeface="Times New Roman"/>
              </a:rPr>
              <a:t> </a:t>
            </a:r>
            <a:r>
              <a:rPr sz="1050" b="1" spc="65" dirty="0">
                <a:latin typeface="Times New Roman"/>
                <a:cs typeface="Times New Roman"/>
              </a:rPr>
              <a:t>precedence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40" dirty="0">
                <a:latin typeface="Times New Roman"/>
                <a:cs typeface="Times New Roman"/>
              </a:rPr>
              <a:t>determine </a:t>
            </a:r>
            <a:r>
              <a:rPr sz="1050" spc="25" dirty="0">
                <a:latin typeface="Times New Roman"/>
                <a:cs typeface="Times New Roman"/>
              </a:rPr>
              <a:t>which  </a:t>
            </a:r>
            <a:r>
              <a:rPr sz="1050" spc="-20" dirty="0">
                <a:latin typeface="Times New Roman"/>
                <a:cs typeface="Times New Roman"/>
              </a:rPr>
              <a:t>memory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active </a:t>
            </a:r>
            <a:r>
              <a:rPr sz="1050" spc="-15" dirty="0">
                <a:latin typeface="Times New Roman"/>
                <a:cs typeface="Times New Roman"/>
              </a:rPr>
              <a:t>among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group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two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5" dirty="0">
                <a:latin typeface="Times New Roman"/>
                <a:cs typeface="Times New Roman"/>
              </a:rPr>
              <a:t>more </a:t>
            </a:r>
            <a:r>
              <a:rPr sz="1050" spc="15" dirty="0">
                <a:latin typeface="Times New Roman"/>
                <a:cs typeface="Times New Roman"/>
              </a:rPr>
              <a:t>variables </a:t>
            </a:r>
            <a:r>
              <a:rPr sz="1050" spc="-15" dirty="0">
                <a:latin typeface="Times New Roman"/>
                <a:cs typeface="Times New Roman"/>
              </a:rPr>
              <a:t>with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5" dirty="0">
                <a:latin typeface="Times New Roman"/>
                <a:cs typeface="Times New Roman"/>
              </a:rPr>
              <a:t>same </a:t>
            </a:r>
            <a:r>
              <a:rPr sz="1050" spc="-20" dirty="0">
                <a:latin typeface="Times New Roman"/>
                <a:cs typeface="Times New Roman"/>
              </a:rPr>
              <a:t>name.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most </a:t>
            </a:r>
            <a:r>
              <a:rPr sz="1050" spc="10" dirty="0">
                <a:latin typeface="Times New Roman"/>
                <a:cs typeface="Times New Roman"/>
              </a:rPr>
              <a:t>recently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5" dirty="0">
                <a:latin typeface="Times New Roman"/>
                <a:cs typeface="Times New Roman"/>
              </a:rPr>
              <a:t>variable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35" dirty="0">
                <a:latin typeface="Times New Roman"/>
                <a:cs typeface="Times New Roman"/>
              </a:rPr>
              <a:t>precedence </a:t>
            </a:r>
            <a:r>
              <a:rPr sz="1050" spc="-15" dirty="0">
                <a:latin typeface="Times New Roman"/>
                <a:cs typeface="Times New Roman"/>
              </a:rPr>
              <a:t>over </a:t>
            </a:r>
            <a:r>
              <a:rPr sz="1050" spc="-40" dirty="0">
                <a:latin typeface="Times New Roman"/>
                <a:cs typeface="Times New Roman"/>
              </a:rPr>
              <a:t>any </a:t>
            </a:r>
            <a:r>
              <a:rPr sz="1050" spc="25" dirty="0">
                <a:latin typeface="Times New Roman"/>
                <a:cs typeface="Times New Roman"/>
              </a:rPr>
              <a:t>other 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same name.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above </a:t>
            </a:r>
            <a:r>
              <a:rPr sz="1050" spc="30" dirty="0">
                <a:latin typeface="Times New Roman"/>
                <a:cs typeface="Times New Roman"/>
              </a:rPr>
              <a:t>example, </a:t>
            </a:r>
            <a:r>
              <a:rPr sz="1050" spc="-25" dirty="0">
                <a:latin typeface="Times New Roman"/>
                <a:cs typeface="Times New Roman"/>
              </a:rPr>
              <a:t>if </a:t>
            </a:r>
            <a:r>
              <a:rPr sz="900" spc="-20" dirty="0">
                <a:latin typeface="Courier New"/>
                <a:cs typeface="Courier New"/>
              </a:rPr>
              <a:t>circle </a:t>
            </a:r>
            <a:r>
              <a:rPr sz="1050" spc="-10" dirty="0">
                <a:latin typeface="Times New Roman"/>
                <a:cs typeface="Times New Roman"/>
              </a:rPr>
              <a:t>had been </a:t>
            </a:r>
            <a:r>
              <a:rPr sz="1050" spc="25" dirty="0">
                <a:latin typeface="Times New Roman"/>
                <a:cs typeface="Times New Roman"/>
              </a:rPr>
              <a:t>defined 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printHeading </a:t>
            </a:r>
            <a:r>
              <a:rPr sz="1050" spc="-15" dirty="0">
                <a:latin typeface="Times New Roman"/>
                <a:cs typeface="Times New Roman"/>
              </a:rPr>
              <a:t>function,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15" dirty="0">
                <a:latin typeface="Times New Roman"/>
                <a:cs typeface="Times New Roman"/>
              </a:rPr>
              <a:t>assigned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10" dirty="0">
                <a:latin typeface="Times New Roman"/>
                <a:cs typeface="Times New Roman"/>
              </a:rPr>
              <a:t>def-  </a:t>
            </a:r>
            <a:r>
              <a:rPr sz="1050" spc="-20" dirty="0">
                <a:latin typeface="Times New Roman"/>
                <a:cs typeface="Times New Roman"/>
              </a:rPr>
              <a:t>inition </a:t>
            </a:r>
            <a:r>
              <a:rPr sz="1050" spc="30" dirty="0">
                <a:latin typeface="Times New Roman"/>
                <a:cs typeface="Times New Roman"/>
              </a:rPr>
              <a:t>would </a:t>
            </a:r>
            <a:r>
              <a:rPr sz="1050" spc="-25" dirty="0">
                <a:latin typeface="Times New Roman"/>
                <a:cs typeface="Times New Roman"/>
              </a:rPr>
              <a:t>take </a:t>
            </a:r>
            <a:r>
              <a:rPr sz="1050" spc="35" dirty="0">
                <a:latin typeface="Times New Roman"/>
                <a:cs typeface="Times New Roman"/>
              </a:rPr>
              <a:t>precedence </a:t>
            </a:r>
            <a:r>
              <a:rPr sz="1050" spc="-15" dirty="0">
                <a:latin typeface="Times New Roman"/>
                <a:cs typeface="Times New Roman"/>
              </a:rPr>
              <a:t>over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location </a:t>
            </a:r>
            <a:r>
              <a:rPr sz="1050" spc="20" dirty="0">
                <a:latin typeface="Times New Roman"/>
                <a:cs typeface="Times New Roman"/>
              </a:rPr>
              <a:t>defined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spc="-25" dirty="0">
                <a:latin typeface="Courier New"/>
                <a:cs typeface="Courier New"/>
              </a:rPr>
              <a:t>main()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5" dirty="0">
                <a:latin typeface="Times New Roman"/>
                <a:cs typeface="Times New Roman"/>
              </a:rPr>
              <a:t>long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900" spc="-20" dirty="0">
                <a:latin typeface="Courier New"/>
                <a:cs typeface="Courier New"/>
              </a:rPr>
              <a:t>printHeading </a:t>
            </a:r>
            <a:r>
              <a:rPr sz="1050" spc="-45" dirty="0">
                <a:latin typeface="Times New Roman"/>
                <a:cs typeface="Times New Roman"/>
              </a:rPr>
              <a:t>was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active.</a:t>
            </a:r>
            <a:endParaRPr sz="1050" dirty="0">
              <a:latin typeface="Times New Roman"/>
              <a:cs typeface="Times New Roman"/>
            </a:endParaRPr>
          </a:p>
          <a:p>
            <a:pPr marL="1599565" marR="67310" indent="228600">
              <a:lnSpc>
                <a:spcPts val="1310"/>
              </a:lnSpc>
              <a:spcBef>
                <a:spcPts val="40"/>
              </a:spcBef>
            </a:pPr>
            <a:r>
              <a:rPr sz="1050" b="1" spc="-15" dirty="0">
                <a:latin typeface="Times New Roman"/>
                <a:cs typeface="Times New Roman"/>
              </a:rPr>
              <a:t>Lifetime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50" dirty="0">
                <a:latin typeface="Times New Roman"/>
                <a:cs typeface="Times New Roman"/>
              </a:rPr>
              <a:t>similar </a:t>
            </a:r>
            <a:r>
              <a:rPr sz="1050" spc="-5" dirty="0">
                <a:latin typeface="Times New Roman"/>
                <a:cs typeface="Times New Roman"/>
              </a:rPr>
              <a:t>but </a:t>
            </a:r>
            <a:r>
              <a:rPr sz="1050" dirty="0">
                <a:latin typeface="Times New Roman"/>
                <a:cs typeface="Times New Roman"/>
              </a:rPr>
              <a:t>not </a:t>
            </a:r>
            <a:r>
              <a:rPr sz="1050" spc="-5" dirty="0">
                <a:latin typeface="Times New Roman"/>
                <a:cs typeface="Times New Roman"/>
              </a:rPr>
              <a:t>exactly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same as </a:t>
            </a:r>
            <a:r>
              <a:rPr sz="1050" spc="25" dirty="0">
                <a:latin typeface="Times New Roman"/>
                <a:cs typeface="Times New Roman"/>
              </a:rPr>
              <a:t>scope. </a:t>
            </a:r>
            <a:r>
              <a:rPr sz="1050" spc="10" dirty="0">
                <a:latin typeface="Times New Roman"/>
                <a:cs typeface="Times New Roman"/>
              </a:rPr>
              <a:t>It </a:t>
            </a:r>
            <a:r>
              <a:rPr sz="1050" spc="-30" dirty="0">
                <a:latin typeface="Times New Roman"/>
                <a:cs typeface="Times New Roman"/>
              </a:rPr>
              <a:t>refers </a:t>
            </a:r>
            <a:r>
              <a:rPr sz="1050" spc="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time </a:t>
            </a:r>
            <a:r>
              <a:rPr sz="1050" spc="5" dirty="0">
                <a:latin typeface="Times New Roman"/>
                <a:cs typeface="Times New Roman"/>
              </a:rPr>
              <a:t>dur</a:t>
            </a:r>
            <a:r>
              <a:rPr sz="1050" spc="-30" dirty="0">
                <a:latin typeface="Times New Roman"/>
                <a:cs typeface="Times New Roman"/>
              </a:rPr>
              <a:t>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10" dirty="0">
                <a:latin typeface="Times New Roman"/>
                <a:cs typeface="Times New Roman"/>
              </a:rPr>
              <a:t>identifier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30" dirty="0">
                <a:latin typeface="Times New Roman"/>
                <a:cs typeface="Times New Roman"/>
              </a:rPr>
              <a:t>storage </a:t>
            </a:r>
            <a:r>
              <a:rPr sz="1050" spc="20" dirty="0">
                <a:latin typeface="Times New Roman"/>
                <a:cs typeface="Times New Roman"/>
              </a:rPr>
              <a:t>assigned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it.</a:t>
            </a: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spc="-120" dirty="0">
                <a:latin typeface="Arial"/>
                <a:cs typeface="Arial"/>
              </a:rPr>
              <a:t>Scope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Rules</a:t>
            </a:r>
            <a:endParaRPr sz="1200" dirty="0">
              <a:latin typeface="Arial"/>
              <a:cs typeface="Arial"/>
            </a:endParaRPr>
          </a:p>
          <a:p>
            <a:pPr marL="1828164" marR="150495" indent="-181610">
              <a:lnSpc>
                <a:spcPct val="103800"/>
              </a:lnSpc>
              <a:spcBef>
                <a:spcPts val="555"/>
              </a:spcBef>
              <a:buAutoNum type="arabicPeriod"/>
              <a:tabLst>
                <a:tab pos="1826895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scope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global identifier, </a:t>
            </a:r>
            <a:r>
              <a:rPr sz="1050" spc="-40" dirty="0">
                <a:latin typeface="Times New Roman"/>
                <a:cs typeface="Times New Roman"/>
              </a:rPr>
              <a:t>any </a:t>
            </a:r>
            <a:r>
              <a:rPr sz="1050" spc="15" dirty="0">
                <a:latin typeface="Times New Roman"/>
                <a:cs typeface="Times New Roman"/>
              </a:rPr>
              <a:t>identifier </a:t>
            </a:r>
            <a:r>
              <a:rPr sz="1050" spc="20" dirty="0">
                <a:latin typeface="Times New Roman"/>
                <a:cs typeface="Times New Roman"/>
              </a:rPr>
              <a:t>declared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30" dirty="0">
                <a:latin typeface="Times New Roman"/>
                <a:cs typeface="Times New Roman"/>
              </a:rPr>
              <a:t>outside 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15" dirty="0">
                <a:latin typeface="Times New Roman"/>
                <a:cs typeface="Times New Roman"/>
              </a:rPr>
              <a:t>functions,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entire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program.</a:t>
            </a:r>
            <a:endParaRPr sz="1050" dirty="0">
              <a:latin typeface="Times New Roman"/>
              <a:cs typeface="Times New Roman"/>
            </a:endParaRPr>
          </a:p>
          <a:p>
            <a:pPr marL="1828164" marR="88900" indent="-181610">
              <a:lnSpc>
                <a:spcPct val="103099"/>
              </a:lnSpc>
              <a:spcBef>
                <a:spcPts val="300"/>
              </a:spcBef>
              <a:buAutoNum type="arabicPeriod"/>
              <a:tabLst>
                <a:tab pos="1826895" algn="l"/>
              </a:tabLst>
            </a:pP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35" dirty="0">
                <a:latin typeface="Times New Roman"/>
                <a:cs typeface="Times New Roman"/>
              </a:rPr>
              <a:t>defined </a:t>
            </a:r>
            <a:r>
              <a:rPr sz="1050" dirty="0">
                <a:latin typeface="Times New Roman"/>
                <a:cs typeface="Times New Roman"/>
              </a:rPr>
              <a:t>globally. That </a:t>
            </a:r>
            <a:r>
              <a:rPr sz="1050" spc="-20" dirty="0">
                <a:latin typeface="Times New Roman"/>
                <a:cs typeface="Times New Roman"/>
              </a:rPr>
              <a:t>means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45" dirty="0">
                <a:latin typeface="Times New Roman"/>
                <a:cs typeface="Times New Roman"/>
              </a:rPr>
              <a:t>call any </a:t>
            </a:r>
            <a:r>
              <a:rPr sz="1050" spc="25" dirty="0">
                <a:latin typeface="Times New Roman"/>
                <a:cs typeface="Times New Roman"/>
              </a:rPr>
              <a:t>other 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1050" spc="-45" dirty="0">
                <a:latin typeface="Times New Roman"/>
                <a:cs typeface="Times New Roman"/>
              </a:rPr>
              <a:t>any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time.</a:t>
            </a:r>
            <a:endParaRPr sz="1050" dirty="0">
              <a:latin typeface="Times New Roman"/>
              <a:cs typeface="Times New Roman"/>
            </a:endParaRPr>
          </a:p>
          <a:p>
            <a:pPr marL="1828164" marR="83185" indent="-181610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826895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scope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local </a:t>
            </a:r>
            <a:r>
              <a:rPr sz="1050" spc="5" dirty="0">
                <a:latin typeface="Times New Roman"/>
                <a:cs typeface="Times New Roman"/>
              </a:rPr>
              <a:t>identifier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10" dirty="0">
                <a:latin typeface="Times New Roman"/>
                <a:cs typeface="Times New Roman"/>
              </a:rPr>
              <a:t>point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15" dirty="0">
                <a:latin typeface="Times New Roman"/>
                <a:cs typeface="Times New Roman"/>
              </a:rPr>
              <a:t>definition 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55" dirty="0">
                <a:latin typeface="Times New Roman"/>
                <a:cs typeface="Times New Roman"/>
              </a:rPr>
              <a:t>end 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block in which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defined.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20" dirty="0">
                <a:latin typeface="Times New Roman"/>
                <a:cs typeface="Times New Roman"/>
              </a:rPr>
              <a:t>includes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-10" dirty="0">
                <a:latin typeface="Times New Roman"/>
                <a:cs typeface="Times New Roman"/>
              </a:rPr>
              <a:t>nested </a:t>
            </a:r>
            <a:r>
              <a:rPr sz="1050" spc="-25" dirty="0">
                <a:latin typeface="Times New Roman"/>
                <a:cs typeface="Times New Roman"/>
              </a:rPr>
              <a:t>blocks </a:t>
            </a:r>
            <a:r>
              <a:rPr sz="1050" spc="20" dirty="0">
                <a:latin typeface="Times New Roman"/>
                <a:cs typeface="Times New Roman"/>
              </a:rPr>
              <a:t>that  may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contained </a:t>
            </a:r>
            <a:r>
              <a:rPr sz="1050" spc="-25" dirty="0">
                <a:latin typeface="Times New Roman"/>
                <a:cs typeface="Times New Roman"/>
              </a:rPr>
              <a:t>within, </a:t>
            </a:r>
            <a:r>
              <a:rPr sz="1050" spc="-20" dirty="0">
                <a:latin typeface="Times New Roman"/>
                <a:cs typeface="Times New Roman"/>
              </a:rPr>
              <a:t>unless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nested </a:t>
            </a:r>
            <a:r>
              <a:rPr sz="1050" spc="-25" dirty="0">
                <a:latin typeface="Times New Roman"/>
                <a:cs typeface="Times New Roman"/>
              </a:rPr>
              <a:t>block has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name.</a:t>
            </a:r>
            <a:endParaRPr sz="1050" dirty="0">
              <a:latin typeface="Times New Roman"/>
              <a:cs typeface="Times New Roman"/>
            </a:endParaRPr>
          </a:p>
          <a:p>
            <a:pPr marL="1828164" marR="104139" indent="-181610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826895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scope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scope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local </a:t>
            </a:r>
            <a:r>
              <a:rPr sz="1050" spc="10" dirty="0">
                <a:latin typeface="Times New Roman"/>
                <a:cs typeface="Times New Roman"/>
              </a:rPr>
              <a:t>variables 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beginning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function.</a:t>
            </a:r>
            <a:endParaRPr sz="1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8123555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94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954" y="1093977"/>
            <a:ext cx="245046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430781"/>
            <a:ext cx="6238240" cy="78644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12900" marR="5080">
              <a:lnSpc>
                <a:spcPct val="103200"/>
              </a:lnSpc>
              <a:spcBef>
                <a:spcPts val="65"/>
              </a:spcBef>
            </a:pPr>
            <a:r>
              <a:rPr sz="1050" spc="-45" dirty="0">
                <a:latin typeface="Times New Roman"/>
                <a:cs typeface="Times New Roman"/>
              </a:rPr>
              <a:t>Why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0" dirty="0">
                <a:latin typeface="Times New Roman"/>
                <a:cs typeface="Times New Roman"/>
              </a:rPr>
              <a:t>variables </a:t>
            </a:r>
            <a:r>
              <a:rPr sz="1050" spc="-20" dirty="0">
                <a:latin typeface="Times New Roman"/>
                <a:cs typeface="Times New Roman"/>
              </a:rPr>
              <a:t>almost never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10" dirty="0">
                <a:latin typeface="Times New Roman"/>
                <a:cs typeface="Times New Roman"/>
              </a:rPr>
              <a:t>globally? </a:t>
            </a:r>
            <a:r>
              <a:rPr sz="1050" spc="20" dirty="0">
                <a:latin typeface="Times New Roman"/>
                <a:cs typeface="Times New Roman"/>
              </a:rPr>
              <a:t>Good </a:t>
            </a:r>
            <a:r>
              <a:rPr sz="1050" spc="30" dirty="0">
                <a:latin typeface="Times New Roman"/>
                <a:cs typeface="Times New Roman"/>
              </a:rPr>
              <a:t>structured programming  </a:t>
            </a:r>
            <a:r>
              <a:rPr sz="1050" spc="15" dirty="0">
                <a:latin typeface="Times New Roman"/>
                <a:cs typeface="Times New Roman"/>
              </a:rPr>
              <a:t>assures </a:t>
            </a:r>
            <a:r>
              <a:rPr sz="1050" spc="-1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all </a:t>
            </a:r>
            <a:r>
              <a:rPr sz="1050" spc="25" dirty="0">
                <a:latin typeface="Times New Roman"/>
                <a:cs typeface="Times New Roman"/>
              </a:rPr>
              <a:t>communication between </a:t>
            </a:r>
            <a:r>
              <a:rPr sz="1050" spc="-20" dirty="0">
                <a:latin typeface="Times New Roman"/>
                <a:cs typeface="Times New Roman"/>
              </a:rPr>
              <a:t>functions </a:t>
            </a:r>
            <a:r>
              <a:rPr sz="1050" spc="-6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dirty="0">
                <a:latin typeface="Times New Roman"/>
                <a:cs typeface="Times New Roman"/>
              </a:rPr>
              <a:t>explicit </a:t>
            </a:r>
            <a:r>
              <a:rPr sz="1050" spc="-15" dirty="0">
                <a:latin typeface="Times New Roman"/>
                <a:cs typeface="Times New Roman"/>
              </a:rPr>
              <a:t>through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use 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parameters. </a:t>
            </a:r>
            <a:r>
              <a:rPr sz="1050" spc="-25" dirty="0">
                <a:latin typeface="Times New Roman"/>
                <a:cs typeface="Times New Roman"/>
              </a:rPr>
              <a:t>Global </a:t>
            </a:r>
            <a:r>
              <a:rPr sz="1050" spc="5" dirty="0">
                <a:latin typeface="Times New Roman"/>
                <a:cs typeface="Times New Roman"/>
              </a:rPr>
              <a:t>variables </a:t>
            </a:r>
            <a:r>
              <a:rPr sz="1050" spc="-25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changed </a:t>
            </a:r>
            <a:r>
              <a:rPr sz="1050" spc="-45" dirty="0">
                <a:latin typeface="Times New Roman"/>
                <a:cs typeface="Times New Roman"/>
              </a:rPr>
              <a:t>by any </a:t>
            </a:r>
            <a:r>
              <a:rPr sz="1050" spc="-25" dirty="0">
                <a:latin typeface="Times New Roman"/>
                <a:cs typeface="Times New Roman"/>
              </a:rPr>
              <a:t>function. </a:t>
            </a:r>
            <a:r>
              <a:rPr sz="1050" spc="10" dirty="0">
                <a:latin typeface="Times New Roman"/>
                <a:cs typeface="Times New Roman"/>
              </a:rPr>
              <a:t>In </a:t>
            </a:r>
            <a:r>
              <a:rPr sz="1050" spc="-55" dirty="0">
                <a:latin typeface="Times New Roman"/>
                <a:cs typeface="Times New Roman"/>
              </a:rPr>
              <a:t>large </a:t>
            </a:r>
            <a:r>
              <a:rPr sz="1050" spc="5" dirty="0">
                <a:latin typeface="Times New Roman"/>
                <a:cs typeface="Times New Roman"/>
              </a:rPr>
              <a:t>projects,  </a:t>
            </a:r>
            <a:r>
              <a:rPr sz="1050" spc="40" dirty="0">
                <a:latin typeface="Times New Roman"/>
                <a:cs typeface="Times New Roman"/>
              </a:rPr>
              <a:t>where </a:t>
            </a:r>
            <a:r>
              <a:rPr sz="1050" spc="-5" dirty="0">
                <a:latin typeface="Times New Roman"/>
                <a:cs typeface="Times New Roman"/>
              </a:rPr>
              <a:t>more than </a:t>
            </a:r>
            <a:r>
              <a:rPr sz="1050" spc="-10" dirty="0">
                <a:latin typeface="Times New Roman"/>
                <a:cs typeface="Times New Roman"/>
              </a:rPr>
              <a:t>one </a:t>
            </a:r>
            <a:r>
              <a:rPr sz="1050" spc="30" dirty="0">
                <a:latin typeface="Times New Roman"/>
                <a:cs typeface="Times New Roman"/>
              </a:rPr>
              <a:t>programmer </a:t>
            </a:r>
            <a:r>
              <a:rPr sz="1050" spc="-50" dirty="0">
                <a:latin typeface="Times New Roman"/>
                <a:cs typeface="Times New Roman"/>
              </a:rPr>
              <a:t>may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working </a:t>
            </a:r>
            <a:r>
              <a:rPr sz="1050" spc="5" dirty="0">
                <a:latin typeface="Times New Roman"/>
                <a:cs typeface="Times New Roman"/>
              </a:rPr>
              <a:t>on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25" dirty="0">
                <a:latin typeface="Times New Roman"/>
                <a:cs typeface="Times New Roman"/>
              </a:rPr>
              <a:t>program, </a:t>
            </a:r>
            <a:r>
              <a:rPr sz="1050" spc="15" dirty="0">
                <a:latin typeface="Times New Roman"/>
                <a:cs typeface="Times New Roman"/>
              </a:rPr>
              <a:t>glob</a:t>
            </a:r>
            <a:r>
              <a:rPr sz="1050" spc="-45" dirty="0">
                <a:latin typeface="Times New Roman"/>
                <a:cs typeface="Times New Roman"/>
              </a:rPr>
              <a:t>al </a:t>
            </a:r>
            <a:r>
              <a:rPr sz="1050" spc="15" dirty="0">
                <a:latin typeface="Times New Roman"/>
                <a:cs typeface="Times New Roman"/>
              </a:rPr>
              <a:t>variables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20" dirty="0">
                <a:latin typeface="Times New Roman"/>
                <a:cs typeface="Times New Roman"/>
              </a:rPr>
              <a:t>unreliable </a:t>
            </a:r>
            <a:r>
              <a:rPr sz="1050" spc="-25" dirty="0">
                <a:latin typeface="Times New Roman"/>
                <a:cs typeface="Times New Roman"/>
              </a:rPr>
              <a:t>since </a:t>
            </a:r>
            <a:r>
              <a:rPr sz="1050" spc="-15" dirty="0">
                <a:latin typeface="Times New Roman"/>
                <a:cs typeface="Times New Roman"/>
              </a:rPr>
              <a:t>their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5" dirty="0">
                <a:latin typeface="Times New Roman"/>
                <a:cs typeface="Times New Roman"/>
              </a:rPr>
              <a:t>changed </a:t>
            </a:r>
            <a:r>
              <a:rPr sz="1050" spc="-40" dirty="0">
                <a:latin typeface="Times New Roman"/>
                <a:cs typeface="Times New Roman"/>
              </a:rPr>
              <a:t>by any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25" dirty="0">
                <a:latin typeface="Times New Roman"/>
                <a:cs typeface="Times New Roman"/>
              </a:rPr>
              <a:t>or  </a:t>
            </a:r>
            <a:r>
              <a:rPr sz="1050" spc="-40" dirty="0">
                <a:latin typeface="Times New Roman"/>
                <a:cs typeface="Times New Roman"/>
              </a:rPr>
              <a:t>any </a:t>
            </a:r>
            <a:r>
              <a:rPr sz="1050" spc="25" dirty="0">
                <a:latin typeface="Times New Roman"/>
                <a:cs typeface="Times New Roman"/>
              </a:rPr>
              <a:t>programmer.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inadvertent </a:t>
            </a:r>
            <a:r>
              <a:rPr sz="1050" spc="20" dirty="0">
                <a:latin typeface="Times New Roman"/>
                <a:cs typeface="Times New Roman"/>
              </a:rPr>
              <a:t>changing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0" dirty="0">
                <a:latin typeface="Times New Roman"/>
                <a:cs typeface="Times New Roman"/>
              </a:rPr>
              <a:t>global </a:t>
            </a:r>
            <a:r>
              <a:rPr sz="1050" spc="15" dirty="0">
                <a:latin typeface="Times New Roman"/>
                <a:cs typeface="Times New Roman"/>
              </a:rPr>
              <a:t>variables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particular 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30" dirty="0">
                <a:latin typeface="Times New Roman"/>
                <a:cs typeface="Times New Roman"/>
              </a:rPr>
              <a:t>cause </a:t>
            </a:r>
            <a:r>
              <a:rPr sz="1050" spc="40" dirty="0">
                <a:latin typeface="Times New Roman"/>
                <a:cs typeface="Times New Roman"/>
              </a:rPr>
              <a:t>unwanted </a:t>
            </a:r>
            <a:r>
              <a:rPr sz="1050" spc="-30" dirty="0">
                <a:latin typeface="Times New Roman"/>
                <a:cs typeface="Times New Roman"/>
              </a:rPr>
              <a:t>side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effects.</a:t>
            </a: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200" spc="-45" dirty="0">
                <a:latin typeface="Arial"/>
                <a:cs typeface="Arial"/>
              </a:rPr>
              <a:t>Static </a:t>
            </a:r>
            <a:r>
              <a:rPr sz="1200" spc="-90" dirty="0">
                <a:latin typeface="Arial"/>
                <a:cs typeface="Arial"/>
              </a:rPr>
              <a:t>Local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Variables</a:t>
            </a:r>
            <a:endParaRPr sz="1200" dirty="0">
              <a:latin typeface="Arial"/>
              <a:cs typeface="Arial"/>
            </a:endParaRPr>
          </a:p>
          <a:p>
            <a:pPr marL="1612900" marR="6350">
              <a:lnSpc>
                <a:spcPct val="103099"/>
              </a:lnSpc>
              <a:spcBef>
                <a:spcPts val="580"/>
              </a:spcBef>
            </a:pPr>
            <a:r>
              <a:rPr sz="1050" spc="10" dirty="0">
                <a:latin typeface="Times New Roman"/>
                <a:cs typeface="Times New Roman"/>
              </a:rPr>
              <a:t>One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biggest </a:t>
            </a:r>
            <a:r>
              <a:rPr sz="1050" spc="20" dirty="0">
                <a:latin typeface="Times New Roman"/>
                <a:cs typeface="Times New Roman"/>
              </a:rPr>
              <a:t>advantages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fact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dirty="0">
                <a:latin typeface="Times New Roman"/>
                <a:cs typeface="Times New Roman"/>
              </a:rPr>
              <a:t>called </a:t>
            </a:r>
            <a:r>
              <a:rPr sz="1050" spc="25" dirty="0">
                <a:latin typeface="Times New Roman"/>
                <a:cs typeface="Times New Roman"/>
              </a:rPr>
              <a:t>mul</a:t>
            </a:r>
            <a:r>
              <a:rPr sz="1050" spc="-20" dirty="0">
                <a:latin typeface="Times New Roman"/>
                <a:cs typeface="Times New Roman"/>
              </a:rPr>
              <a:t>tiple </a:t>
            </a:r>
            <a:r>
              <a:rPr sz="1050" spc="-25" dirty="0">
                <a:latin typeface="Times New Roman"/>
                <a:cs typeface="Times New Roman"/>
              </a:rPr>
              <a:t>times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perform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job.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saves </a:t>
            </a:r>
            <a:r>
              <a:rPr sz="1050" spc="30" dirty="0">
                <a:latin typeface="Times New Roman"/>
                <a:cs typeface="Times New Roman"/>
              </a:rPr>
              <a:t>programming </a:t>
            </a:r>
            <a:r>
              <a:rPr sz="1050" spc="-20" dirty="0">
                <a:latin typeface="Times New Roman"/>
                <a:cs typeface="Times New Roman"/>
              </a:rPr>
              <a:t>time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25" dirty="0">
                <a:latin typeface="Times New Roman"/>
                <a:cs typeface="Times New Roman"/>
              </a:rPr>
              <a:t>space. 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values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local </a:t>
            </a:r>
            <a:r>
              <a:rPr sz="1050" spc="15" dirty="0">
                <a:latin typeface="Times New Roman"/>
                <a:cs typeface="Times New Roman"/>
              </a:rPr>
              <a:t>variables </a:t>
            </a:r>
            <a:r>
              <a:rPr sz="1050" spc="10" dirty="0">
                <a:latin typeface="Times New Roman"/>
                <a:cs typeface="Times New Roman"/>
              </a:rPr>
              <a:t>do </a:t>
            </a:r>
            <a:r>
              <a:rPr sz="1050" spc="20" dirty="0">
                <a:latin typeface="Times New Roman"/>
                <a:cs typeface="Times New Roman"/>
              </a:rPr>
              <a:t>not </a:t>
            </a:r>
            <a:r>
              <a:rPr sz="1050" spc="-15" dirty="0">
                <a:latin typeface="Times New Roman"/>
                <a:cs typeface="Times New Roman"/>
              </a:rPr>
              <a:t>remain </a:t>
            </a:r>
            <a:r>
              <a:rPr sz="1050" spc="35" dirty="0">
                <a:latin typeface="Times New Roman"/>
                <a:cs typeface="Times New Roman"/>
              </a:rPr>
              <a:t>between </a:t>
            </a:r>
            <a:r>
              <a:rPr sz="1050" spc="25" dirty="0">
                <a:latin typeface="Times New Roman"/>
                <a:cs typeface="Times New Roman"/>
              </a:rPr>
              <a:t>multiple </a:t>
            </a:r>
            <a:r>
              <a:rPr sz="1050" dirty="0">
                <a:latin typeface="Times New Roman"/>
                <a:cs typeface="Times New Roman"/>
              </a:rPr>
              <a:t>function </a:t>
            </a:r>
            <a:r>
              <a:rPr sz="1050" spc="5" dirty="0">
                <a:latin typeface="Times New Roman"/>
                <a:cs typeface="Times New Roman"/>
              </a:rPr>
              <a:t>calls.  </a:t>
            </a: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25" dirty="0">
                <a:latin typeface="Times New Roman"/>
                <a:cs typeface="Times New Roman"/>
              </a:rPr>
              <a:t>means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that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assigned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local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lost  </a:t>
            </a:r>
            <a:r>
              <a:rPr sz="1050" spc="-15" dirty="0">
                <a:latin typeface="Times New Roman"/>
                <a:cs typeface="Times New Roman"/>
              </a:rPr>
              <a:t>once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finished </a:t>
            </a:r>
            <a:r>
              <a:rPr sz="1050" spc="15" dirty="0">
                <a:latin typeface="Times New Roman"/>
                <a:cs typeface="Times New Roman"/>
              </a:rPr>
              <a:t>executing. </a:t>
            </a:r>
            <a:r>
              <a:rPr sz="1050" spc="10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spc="-35" dirty="0">
                <a:latin typeface="Times New Roman"/>
                <a:cs typeface="Times New Roman"/>
              </a:rPr>
              <a:t>again </a:t>
            </a:r>
            <a:r>
              <a:rPr sz="1050" spc="15" dirty="0">
                <a:latin typeface="Times New Roman"/>
                <a:cs typeface="Times New Roman"/>
              </a:rPr>
              <a:t>that 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10" dirty="0">
                <a:latin typeface="Times New Roman"/>
                <a:cs typeface="Times New Roman"/>
              </a:rPr>
              <a:t>necessarily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present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1050" spc="-35" dirty="0">
                <a:latin typeface="Times New Roman"/>
                <a:cs typeface="Times New Roman"/>
              </a:rPr>
              <a:t>local </a:t>
            </a:r>
            <a:r>
              <a:rPr sz="1050" spc="15" dirty="0">
                <a:latin typeface="Times New Roman"/>
                <a:cs typeface="Times New Roman"/>
              </a:rPr>
              <a:t>variable. </a:t>
            </a:r>
            <a:r>
              <a:rPr sz="1050" spc="-30" dirty="0">
                <a:latin typeface="Times New Roman"/>
                <a:cs typeface="Times New Roman"/>
              </a:rPr>
              <a:t>Local </a:t>
            </a:r>
            <a:r>
              <a:rPr sz="1050" spc="-5" dirty="0">
                <a:latin typeface="Times New Roman"/>
                <a:cs typeface="Times New Roman"/>
              </a:rPr>
              <a:t>variables </a:t>
            </a:r>
            <a:r>
              <a:rPr sz="1050" spc="15" dirty="0">
                <a:latin typeface="Times New Roman"/>
                <a:cs typeface="Times New Roman"/>
              </a:rPr>
              <a:t>start  </a:t>
            </a:r>
            <a:r>
              <a:rPr sz="1050" spc="-35" dirty="0">
                <a:latin typeface="Times New Roman"/>
                <a:cs typeface="Times New Roman"/>
              </a:rPr>
              <a:t>“fresh,” in </a:t>
            </a:r>
            <a:r>
              <a:rPr sz="1050" spc="-25" dirty="0">
                <a:latin typeface="Times New Roman"/>
                <a:cs typeface="Times New Roman"/>
              </a:rPr>
              <a:t>terms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their </a:t>
            </a:r>
            <a:r>
              <a:rPr sz="1050" spc="-5" dirty="0">
                <a:latin typeface="Times New Roman"/>
                <a:cs typeface="Times New Roman"/>
              </a:rPr>
              <a:t>value, </a:t>
            </a:r>
            <a:r>
              <a:rPr sz="1050" spc="-40" dirty="0">
                <a:latin typeface="Times New Roman"/>
                <a:cs typeface="Times New Roman"/>
              </a:rPr>
              <a:t>each </a:t>
            </a:r>
            <a:r>
              <a:rPr sz="1050" spc="-35" dirty="0">
                <a:latin typeface="Times New Roman"/>
                <a:cs typeface="Times New Roman"/>
              </a:rPr>
              <a:t>time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called. </a:t>
            </a:r>
            <a:r>
              <a:rPr sz="1050" spc="-30" dirty="0">
                <a:latin typeface="Times New Roman"/>
                <a:cs typeface="Times New Roman"/>
              </a:rPr>
              <a:t>There </a:t>
            </a:r>
            <a:r>
              <a:rPr sz="1050" spc="-60" dirty="0">
                <a:latin typeface="Times New Roman"/>
                <a:cs typeface="Times New Roman"/>
              </a:rPr>
              <a:t>may </a:t>
            </a:r>
            <a:r>
              <a:rPr sz="1050" spc="-20" dirty="0">
                <a:latin typeface="Times New Roman"/>
                <a:cs typeface="Times New Roman"/>
              </a:rPr>
              <a:t>be </a:t>
            </a:r>
            <a:r>
              <a:rPr sz="1050" spc="-10" dirty="0">
                <a:latin typeface="Times New Roman"/>
                <a:cs typeface="Times New Roman"/>
              </a:rPr>
              <a:t>times 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40" dirty="0">
                <a:latin typeface="Times New Roman"/>
                <a:cs typeface="Times New Roman"/>
              </a:rPr>
              <a:t>needs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retain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1050" spc="40" dirty="0">
                <a:latin typeface="Times New Roman"/>
                <a:cs typeface="Times New Roman"/>
              </a:rPr>
              <a:t>between </a:t>
            </a:r>
            <a:r>
              <a:rPr sz="1050" spc="-40" dirty="0">
                <a:latin typeface="Times New Roman"/>
                <a:cs typeface="Times New Roman"/>
              </a:rPr>
              <a:t>calls.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30" dirty="0">
                <a:latin typeface="Times New Roman"/>
                <a:cs typeface="Times New Roman"/>
              </a:rPr>
              <a:t>can  </a:t>
            </a:r>
            <a:r>
              <a:rPr sz="1050" spc="-10" dirty="0">
                <a:latin typeface="Times New Roman"/>
                <a:cs typeface="Times New Roman"/>
              </a:rPr>
              <a:t>be done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15" dirty="0">
                <a:latin typeface="Times New Roman"/>
                <a:cs typeface="Times New Roman"/>
              </a:rPr>
              <a:t>defining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variable to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b="1" spc="-10" dirty="0">
                <a:latin typeface="Times New Roman"/>
                <a:cs typeface="Times New Roman"/>
              </a:rPr>
              <a:t>static</a:t>
            </a:r>
            <a:r>
              <a:rPr sz="1050" spc="-10" dirty="0">
                <a:latin typeface="Times New Roman"/>
                <a:cs typeface="Times New Roman"/>
              </a:rPr>
              <a:t>, </a:t>
            </a:r>
            <a:r>
              <a:rPr sz="1050" spc="-30" dirty="0">
                <a:latin typeface="Times New Roman"/>
                <a:cs typeface="Times New Roman"/>
              </a:rPr>
              <a:t>which </a:t>
            </a:r>
            <a:r>
              <a:rPr sz="1050" spc="-20" dirty="0">
                <a:latin typeface="Times New Roman"/>
                <a:cs typeface="Times New Roman"/>
              </a:rPr>
              <a:t>means 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initialized </a:t>
            </a:r>
            <a:r>
              <a:rPr sz="1050" spc="10" dirty="0">
                <a:latin typeface="Times New Roman"/>
                <a:cs typeface="Times New Roman"/>
              </a:rPr>
              <a:t>at  </a:t>
            </a:r>
            <a:r>
              <a:rPr sz="1050" dirty="0">
                <a:latin typeface="Times New Roman"/>
                <a:cs typeface="Times New Roman"/>
              </a:rPr>
              <a:t>most </a:t>
            </a:r>
            <a:r>
              <a:rPr sz="1050" spc="-10" dirty="0">
                <a:latin typeface="Times New Roman"/>
                <a:cs typeface="Times New Roman"/>
              </a:rPr>
              <a:t>once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its memory space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retained </a:t>
            </a:r>
            <a:r>
              <a:rPr sz="1050" spc="-25" dirty="0">
                <a:latin typeface="Times New Roman"/>
                <a:cs typeface="Times New Roman"/>
              </a:rPr>
              <a:t>even </a:t>
            </a: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in which </a:t>
            </a:r>
            <a:r>
              <a:rPr sz="1050" spc="-15" dirty="0">
                <a:latin typeface="Times New Roman"/>
                <a:cs typeface="Times New Roman"/>
              </a:rPr>
              <a:t>it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20" dirty="0">
                <a:latin typeface="Times New Roman"/>
                <a:cs typeface="Times New Roman"/>
              </a:rPr>
              <a:t>finished </a:t>
            </a:r>
            <a:r>
              <a:rPr sz="1050" spc="15" dirty="0">
                <a:latin typeface="Times New Roman"/>
                <a:cs typeface="Times New Roman"/>
              </a:rPr>
              <a:t>executing. </a:t>
            </a:r>
            <a:r>
              <a:rPr sz="1050" spc="-5" dirty="0">
                <a:latin typeface="Times New Roman"/>
                <a:cs typeface="Times New Roman"/>
              </a:rPr>
              <a:t>Thus the </a:t>
            </a:r>
            <a:r>
              <a:rPr sz="1050" spc="-30" dirty="0">
                <a:latin typeface="Times New Roman"/>
                <a:cs typeface="Times New Roman"/>
              </a:rPr>
              <a:t>lifetime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static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differ</a:t>
            </a:r>
            <a:r>
              <a:rPr sz="1050" spc="-5" dirty="0">
                <a:latin typeface="Times New Roman"/>
                <a:cs typeface="Times New Roman"/>
              </a:rPr>
              <a:t>ent than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normal </a:t>
            </a:r>
            <a:r>
              <a:rPr sz="1050" spc="-40" dirty="0">
                <a:latin typeface="Times New Roman"/>
                <a:cs typeface="Times New Roman"/>
              </a:rPr>
              <a:t>local </a:t>
            </a:r>
            <a:r>
              <a:rPr sz="1050" spc="10" dirty="0">
                <a:latin typeface="Times New Roman"/>
                <a:cs typeface="Times New Roman"/>
              </a:rPr>
              <a:t>variable. </a:t>
            </a:r>
            <a:r>
              <a:rPr sz="1050" spc="-35" dirty="0">
                <a:latin typeface="Times New Roman"/>
                <a:cs typeface="Times New Roman"/>
              </a:rPr>
              <a:t>Static </a:t>
            </a:r>
            <a:r>
              <a:rPr sz="1050" spc="10" dirty="0">
                <a:latin typeface="Times New Roman"/>
                <a:cs typeface="Times New Roman"/>
              </a:rPr>
              <a:t>variables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15" dirty="0">
                <a:latin typeface="Times New Roman"/>
                <a:cs typeface="Times New Roman"/>
              </a:rPr>
              <a:t>placing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word  </a:t>
            </a:r>
            <a:r>
              <a:rPr sz="900" b="1" spc="-5" dirty="0">
                <a:latin typeface="Times New Roman"/>
                <a:cs typeface="Times New Roman"/>
              </a:rPr>
              <a:t>static </a:t>
            </a:r>
            <a:r>
              <a:rPr sz="1050" spc="-10" dirty="0">
                <a:latin typeface="Times New Roman"/>
                <a:cs typeface="Times New Roman"/>
              </a:rPr>
              <a:t>before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1050" spc="-40" dirty="0">
                <a:latin typeface="Times New Roman"/>
                <a:cs typeface="Times New Roman"/>
              </a:rPr>
              <a:t>as </a:t>
            </a:r>
            <a:r>
              <a:rPr sz="1050" spc="-15" dirty="0">
                <a:latin typeface="Times New Roman"/>
                <a:cs typeface="Times New Roman"/>
              </a:rPr>
              <a:t>shown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below.</a:t>
            </a:r>
            <a:endParaRPr sz="1050" dirty="0">
              <a:latin typeface="Times New Roman"/>
              <a:cs typeface="Times New Roman"/>
            </a:endParaRPr>
          </a:p>
          <a:p>
            <a:pPr marL="1612900" marR="2879090">
              <a:lnSpc>
                <a:spcPct val="121100"/>
              </a:lnSpc>
              <a:spcBef>
                <a:spcPts val="955"/>
              </a:spcBef>
            </a:pPr>
            <a:r>
              <a:rPr sz="900" spc="-15" dirty="0">
                <a:latin typeface="Courier New"/>
                <a:cs typeface="Courier New"/>
              </a:rPr>
              <a:t>static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totalPay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0;  static float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interestRate;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latin typeface="Arial"/>
                <a:cs typeface="Arial"/>
              </a:rPr>
              <a:t>Default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Arguments</a:t>
            </a:r>
            <a:endParaRPr sz="1200" dirty="0">
              <a:latin typeface="Arial"/>
              <a:cs typeface="Arial"/>
            </a:endParaRPr>
          </a:p>
          <a:p>
            <a:pPr marL="1612900" marR="5715">
              <a:lnSpc>
                <a:spcPct val="103099"/>
              </a:lnSpc>
              <a:spcBef>
                <a:spcPts val="585"/>
              </a:spcBef>
            </a:pP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25" dirty="0">
                <a:latin typeface="Times New Roman"/>
                <a:cs typeface="Times New Roman"/>
              </a:rPr>
              <a:t>parameters (parameters </a:t>
            </a:r>
            <a:r>
              <a:rPr sz="1050" spc="-15" dirty="0">
                <a:latin typeface="Times New Roman"/>
                <a:cs typeface="Times New Roman"/>
              </a:rPr>
              <a:t>used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function)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-5" dirty="0">
                <a:latin typeface="Times New Roman"/>
                <a:cs typeface="Times New Roman"/>
              </a:rPr>
              <a:t>often </a:t>
            </a:r>
            <a:r>
              <a:rPr sz="1050" spc="15" dirty="0">
                <a:latin typeface="Times New Roman"/>
                <a:cs typeface="Times New Roman"/>
              </a:rPr>
              <a:t>called  </a:t>
            </a:r>
            <a:r>
              <a:rPr sz="1050" b="1" spc="45" dirty="0">
                <a:latin typeface="Times New Roman"/>
                <a:cs typeface="Times New Roman"/>
              </a:rPr>
              <a:t>arguments</a:t>
            </a:r>
            <a:r>
              <a:rPr sz="1050" spc="45" dirty="0">
                <a:latin typeface="Times New Roman"/>
                <a:cs typeface="Times New Roman"/>
              </a:rPr>
              <a:t>. </a:t>
            </a:r>
            <a:r>
              <a:rPr sz="1050" spc="-25" dirty="0">
                <a:latin typeface="Times New Roman"/>
                <a:cs typeface="Times New Roman"/>
              </a:rPr>
              <a:t>Normally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20" dirty="0">
                <a:latin typeface="Times New Roman"/>
                <a:cs typeface="Times New Roman"/>
              </a:rPr>
              <a:t>arguments </a:t>
            </a:r>
            <a:r>
              <a:rPr sz="1050" spc="-15" dirty="0">
                <a:latin typeface="Times New Roman"/>
                <a:cs typeface="Times New Roman"/>
              </a:rPr>
              <a:t>must </a:t>
            </a:r>
            <a:r>
              <a:rPr sz="1050" spc="30" dirty="0">
                <a:latin typeface="Times New Roman"/>
                <a:cs typeface="Times New Roman"/>
              </a:rPr>
              <a:t>equal 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number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formal </a:t>
            </a:r>
            <a:r>
              <a:rPr sz="1050" spc="15" dirty="0">
                <a:latin typeface="Times New Roman"/>
                <a:cs typeface="Times New Roman"/>
              </a:rPr>
              <a:t>parameters, </a:t>
            </a:r>
            <a:r>
              <a:rPr sz="1050" spc="-20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good </a:t>
            </a:r>
            <a:r>
              <a:rPr sz="1050" spc="20" dirty="0">
                <a:latin typeface="Times New Roman"/>
                <a:cs typeface="Times New Roman"/>
              </a:rPr>
              <a:t>programming </a:t>
            </a:r>
            <a:r>
              <a:rPr sz="1050" spc="5" dirty="0">
                <a:latin typeface="Times New Roman"/>
                <a:cs typeface="Times New Roman"/>
              </a:rPr>
              <a:t>practice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use </a:t>
            </a:r>
            <a:r>
              <a:rPr sz="1050" dirty="0">
                <a:latin typeface="Times New Roman"/>
                <a:cs typeface="Times New Roman"/>
              </a:rPr>
              <a:t>this  </a:t>
            </a:r>
            <a:r>
              <a:rPr sz="1050" spc="30" dirty="0">
                <a:latin typeface="Times New Roman"/>
                <a:cs typeface="Times New Roman"/>
              </a:rPr>
              <a:t>one-to-one correspondence </a:t>
            </a:r>
            <a:r>
              <a:rPr sz="1050" spc="25" dirty="0">
                <a:latin typeface="Times New Roman"/>
                <a:cs typeface="Times New Roman"/>
              </a:rPr>
              <a:t>between </a:t>
            </a:r>
            <a:r>
              <a:rPr sz="1050" spc="-35" dirty="0">
                <a:latin typeface="Times New Roman"/>
                <a:cs typeface="Times New Roman"/>
              </a:rPr>
              <a:t>actual </a:t>
            </a:r>
            <a:r>
              <a:rPr sz="1050" spc="-20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formal </a:t>
            </a:r>
            <a:r>
              <a:rPr sz="1050" spc="15" dirty="0">
                <a:latin typeface="Times New Roman"/>
                <a:cs typeface="Times New Roman"/>
              </a:rPr>
              <a:t>parameters. </a:t>
            </a:r>
            <a:r>
              <a:rPr sz="1050" spc="10" dirty="0">
                <a:latin typeface="Times New Roman"/>
                <a:cs typeface="Times New Roman"/>
              </a:rPr>
              <a:t>It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possible,  </a:t>
            </a:r>
            <a:r>
              <a:rPr sz="1050" spc="25" dirty="0">
                <a:latin typeface="Times New Roman"/>
                <a:cs typeface="Times New Roman"/>
              </a:rPr>
              <a:t>however,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assign </a:t>
            </a:r>
            <a:r>
              <a:rPr sz="1050" spc="-15" dirty="0">
                <a:latin typeface="Times New Roman"/>
                <a:cs typeface="Times New Roman"/>
              </a:rPr>
              <a:t>default </a:t>
            </a:r>
            <a:r>
              <a:rPr sz="1050" spc="15" dirty="0">
                <a:latin typeface="Times New Roman"/>
                <a:cs typeface="Times New Roman"/>
              </a:rPr>
              <a:t>values to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dirty="0">
                <a:latin typeface="Times New Roman"/>
                <a:cs typeface="Times New Roman"/>
              </a:rPr>
              <a:t>that the </a:t>
            </a:r>
            <a:r>
              <a:rPr sz="1050" spc="5" dirty="0">
                <a:latin typeface="Times New Roman"/>
                <a:cs typeface="Times New Roman"/>
              </a:rPr>
              <a:t>calling  </a:t>
            </a:r>
            <a:r>
              <a:rPr sz="1050" spc="15" dirty="0">
                <a:latin typeface="Times New Roman"/>
                <a:cs typeface="Times New Roman"/>
              </a:rPr>
              <a:t>instruction </a:t>
            </a:r>
            <a:r>
              <a:rPr sz="1050" spc="-10" dirty="0">
                <a:latin typeface="Times New Roman"/>
                <a:cs typeface="Times New Roman"/>
              </a:rPr>
              <a:t>does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arguments. </a:t>
            </a:r>
            <a:r>
              <a:rPr sz="1050" spc="-15" dirty="0">
                <a:latin typeface="Times New Roman"/>
                <a:cs typeface="Times New Roman"/>
              </a:rPr>
              <a:t>Although </a:t>
            </a:r>
            <a:r>
              <a:rPr sz="1050" spc="30" dirty="0">
                <a:latin typeface="Times New Roman"/>
                <a:cs typeface="Times New Roman"/>
              </a:rPr>
              <a:t>these  </a:t>
            </a:r>
            <a:r>
              <a:rPr sz="1050" spc="-20" dirty="0">
                <a:latin typeface="Times New Roman"/>
                <a:cs typeface="Times New Roman"/>
              </a:rPr>
              <a:t>default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0" dirty="0">
                <a:latin typeface="Times New Roman"/>
                <a:cs typeface="Times New Roman"/>
              </a:rPr>
              <a:t>specified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30" dirty="0">
                <a:latin typeface="Times New Roman"/>
                <a:cs typeface="Times New Roman"/>
              </a:rPr>
              <a:t>heading, </a:t>
            </a:r>
            <a:r>
              <a:rPr sz="1050" spc="-25" dirty="0">
                <a:latin typeface="Times New Roman"/>
                <a:cs typeface="Times New Roman"/>
              </a:rPr>
              <a:t>they are </a:t>
            </a:r>
            <a:r>
              <a:rPr sz="1050" spc="5" dirty="0">
                <a:latin typeface="Times New Roman"/>
                <a:cs typeface="Times New Roman"/>
              </a:rPr>
              <a:t>usually </a:t>
            </a:r>
            <a:r>
              <a:rPr sz="1050" spc="35" dirty="0">
                <a:latin typeface="Times New Roman"/>
                <a:cs typeface="Times New Roman"/>
              </a:rPr>
              <a:t>defined 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prototype. </a:t>
            </a:r>
            <a:r>
              <a:rPr sz="1050" spc="-25" dirty="0">
                <a:latin typeface="Times New Roman"/>
                <a:cs typeface="Times New Roman"/>
              </a:rPr>
              <a:t>Certain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25" dirty="0">
                <a:latin typeface="Times New Roman"/>
                <a:cs typeface="Times New Roman"/>
              </a:rPr>
              <a:t>left </a:t>
            </a:r>
            <a:r>
              <a:rPr sz="1050" spc="-15" dirty="0">
                <a:latin typeface="Times New Roman"/>
                <a:cs typeface="Times New Roman"/>
              </a:rPr>
              <a:t>out; </a:t>
            </a:r>
            <a:r>
              <a:rPr sz="1050" spc="25" dirty="0">
                <a:latin typeface="Times New Roman"/>
                <a:cs typeface="Times New Roman"/>
              </a:rPr>
              <a:t>however,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10" dirty="0">
                <a:latin typeface="Times New Roman"/>
                <a:cs typeface="Times New Roman"/>
              </a:rPr>
              <a:t>actu</a:t>
            </a:r>
            <a:r>
              <a:rPr sz="1050" spc="-45" dirty="0">
                <a:latin typeface="Times New Roman"/>
                <a:cs typeface="Times New Roman"/>
              </a:rPr>
              <a:t>al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left </a:t>
            </a:r>
            <a:r>
              <a:rPr sz="1050" spc="-5" dirty="0">
                <a:latin typeface="Times New Roman"/>
                <a:cs typeface="Times New Roman"/>
              </a:rPr>
              <a:t>out,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5" dirty="0">
                <a:latin typeface="Times New Roman"/>
                <a:cs typeface="Times New Roman"/>
              </a:rPr>
              <a:t>must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25" dirty="0">
                <a:latin typeface="Times New Roman"/>
                <a:cs typeface="Times New Roman"/>
              </a:rPr>
              <a:t>left </a:t>
            </a:r>
            <a:r>
              <a:rPr sz="1050" spc="25" dirty="0">
                <a:latin typeface="Times New Roman"/>
                <a:cs typeface="Times New Roman"/>
              </a:rPr>
              <a:t>out. 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30" dirty="0">
                <a:latin typeface="Times New Roman"/>
                <a:cs typeface="Times New Roman"/>
              </a:rPr>
              <a:t>reason,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20" dirty="0">
                <a:latin typeface="Times New Roman"/>
                <a:cs typeface="Times New Roman"/>
              </a:rPr>
              <a:t>reference </a:t>
            </a:r>
            <a:r>
              <a:rPr sz="1050" spc="25" dirty="0">
                <a:latin typeface="Times New Roman"/>
                <a:cs typeface="Times New Roman"/>
              </a:rPr>
              <a:t>arguments </a:t>
            </a:r>
            <a:r>
              <a:rPr sz="1050" spc="-10" dirty="0">
                <a:latin typeface="Times New Roman"/>
                <a:cs typeface="Times New Roman"/>
              </a:rPr>
              <a:t>should be </a:t>
            </a:r>
            <a:r>
              <a:rPr sz="1050" spc="30" dirty="0">
                <a:latin typeface="Times New Roman"/>
                <a:cs typeface="Times New Roman"/>
              </a:rPr>
              <a:t>placed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-30" dirty="0">
                <a:latin typeface="Times New Roman"/>
                <a:cs typeface="Times New Roman"/>
              </a:rPr>
              <a:t>(since </a:t>
            </a:r>
            <a:r>
              <a:rPr sz="1050" spc="15" dirty="0">
                <a:latin typeface="Times New Roman"/>
                <a:cs typeface="Times New Roman"/>
              </a:rPr>
              <a:t>by  </a:t>
            </a:r>
            <a:r>
              <a:rPr sz="1050" spc="-10" dirty="0">
                <a:latin typeface="Times New Roman"/>
                <a:cs typeface="Times New Roman"/>
              </a:rPr>
              <a:t>their </a:t>
            </a:r>
            <a:r>
              <a:rPr sz="1050" spc="-40" dirty="0">
                <a:latin typeface="Times New Roman"/>
                <a:cs typeface="Times New Roman"/>
              </a:rPr>
              <a:t>very </a:t>
            </a:r>
            <a:r>
              <a:rPr sz="1050" spc="-15" dirty="0">
                <a:latin typeface="Times New Roman"/>
                <a:cs typeface="Times New Roman"/>
              </a:rPr>
              <a:t>nature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10" dirty="0">
                <a:latin typeface="Times New Roman"/>
                <a:cs typeface="Times New Roman"/>
              </a:rPr>
              <a:t>must be </a:t>
            </a:r>
            <a:r>
              <a:rPr sz="1050" spc="30" dirty="0">
                <a:latin typeface="Times New Roman"/>
                <a:cs typeface="Times New Roman"/>
              </a:rPr>
              <a:t>included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call).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6.2b:</a:t>
            </a:r>
            <a:endParaRPr sz="1050" dirty="0">
              <a:latin typeface="Times New Roman"/>
              <a:cs typeface="Times New Roman"/>
            </a:endParaRPr>
          </a:p>
          <a:p>
            <a:pPr marL="698500" marR="4194810">
              <a:lnSpc>
                <a:spcPct val="120700"/>
              </a:lnSpc>
              <a:spcBef>
                <a:spcPts val="37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calNetPay(float&amp; </a:t>
            </a:r>
            <a:r>
              <a:rPr sz="900" spc="-15" dirty="0">
                <a:latin typeface="Courier New"/>
                <a:cs typeface="Courier New"/>
              </a:rPr>
              <a:t>net,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hours=40, float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rate=6.00);</a:t>
            </a:r>
            <a:endParaRPr sz="900" dirty="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function </a:t>
            </a:r>
            <a:r>
              <a:rPr sz="900" spc="-20" dirty="0">
                <a:latin typeface="Courier New"/>
                <a:cs typeface="Courier New"/>
              </a:rPr>
              <a:t>prototype </a:t>
            </a:r>
            <a:r>
              <a:rPr sz="900" spc="-15" dirty="0">
                <a:latin typeface="Courier New"/>
                <a:cs typeface="Courier New"/>
              </a:rPr>
              <a:t>with default </a:t>
            </a:r>
            <a:r>
              <a:rPr sz="900" spc="-20" dirty="0">
                <a:latin typeface="Courier New"/>
                <a:cs typeface="Courier New"/>
              </a:rPr>
              <a:t>arguments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specified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954" y="9763556"/>
            <a:ext cx="694690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79121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1704" y="1093977"/>
            <a:ext cx="14712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10" dirty="0">
                <a:latin typeface="Times New Roman"/>
                <a:cs typeface="Times New Roman"/>
              </a:rPr>
              <a:t>Reading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95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4747" y="1407922"/>
            <a:ext cx="142748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hoursWorked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20;  float payRate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5.00;  float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334" y="1764538"/>
            <a:ext cx="31642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net pay </a:t>
            </a:r>
            <a:r>
              <a:rPr sz="900" spc="-15" dirty="0">
                <a:latin typeface="Courier New"/>
                <a:cs typeface="Courier New"/>
              </a:rPr>
              <a:t>calculated </a:t>
            </a:r>
            <a:r>
              <a:rPr sz="900" spc="-10" dirty="0">
                <a:latin typeface="Courier New"/>
                <a:cs typeface="Courier New"/>
              </a:rPr>
              <a:t>by the </a:t>
            </a:r>
            <a:r>
              <a:rPr sz="900" spc="-15" dirty="0">
                <a:latin typeface="Courier New"/>
                <a:cs typeface="Courier New"/>
              </a:rPr>
              <a:t>calNetPay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554" y="2093721"/>
            <a:ext cx="5024120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setprecision(2)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showpoint;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5080">
              <a:lnSpc>
                <a:spcPct val="121100"/>
              </a:lnSpc>
              <a:tabLst>
                <a:tab pos="2005964" algn="l"/>
              </a:tabLst>
            </a:pPr>
            <a:r>
              <a:rPr sz="900" spc="-20" dirty="0">
                <a:latin typeface="Courier New"/>
                <a:cs typeface="Courier New"/>
              </a:rPr>
              <a:t>calNetPay(pay);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function with only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parameter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</a:t>
            </a:r>
            <a:r>
              <a:rPr sz="900" spc="-10" dirty="0">
                <a:latin typeface="Courier New"/>
                <a:cs typeface="Courier New"/>
              </a:rPr>
              <a:t>net pay is $" &lt;&lt; pay &lt;&lt;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3717162"/>
            <a:ext cx="5501640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7327" y="4076827"/>
            <a:ext cx="629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calNe</a:t>
            </a:r>
            <a:r>
              <a:rPr sz="900" spc="-2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Pa</a:t>
            </a:r>
            <a:r>
              <a:rPr sz="900" dirty="0">
                <a:latin typeface="Courier New"/>
                <a:cs typeface="Courier New"/>
              </a:rPr>
              <a:t>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8542" y="4380102"/>
            <a:ext cx="4296410" cy="10147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This function takes rate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hours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multiples them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to</a:t>
            </a:r>
            <a:endParaRPr sz="900">
              <a:latin typeface="Courier New"/>
              <a:cs typeface="Courier New"/>
            </a:endParaRPr>
          </a:p>
          <a:p>
            <a:pPr marL="12700" marR="78105">
              <a:lnSpc>
                <a:spcPct val="120000"/>
              </a:lnSpc>
              <a:tabLst>
                <a:tab pos="1408430" algn="l"/>
                <a:tab pos="3416300" algn="l"/>
              </a:tabLst>
            </a:pPr>
            <a:r>
              <a:rPr sz="900" spc="-10" dirty="0">
                <a:latin typeface="Courier New"/>
                <a:cs typeface="Courier New"/>
              </a:rPr>
              <a:t>get net pay (no </a:t>
            </a:r>
            <a:r>
              <a:rPr sz="900" spc="-15" dirty="0">
                <a:latin typeface="Courier New"/>
                <a:cs typeface="Courier New"/>
              </a:rPr>
              <a:t>deductions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this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pay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check!!!).	</a:t>
            </a:r>
            <a:r>
              <a:rPr sz="900" spc="-10" dirty="0">
                <a:latin typeface="Courier New"/>
                <a:cs typeface="Courier New"/>
              </a:rPr>
              <a:t>It has </a:t>
            </a:r>
            <a:r>
              <a:rPr sz="900" spc="-15" dirty="0">
                <a:latin typeface="Courier New"/>
                <a:cs typeface="Courier New"/>
              </a:rPr>
              <a:t>two  </a:t>
            </a:r>
            <a:r>
              <a:rPr sz="900" spc="-20" dirty="0">
                <a:latin typeface="Courier New"/>
                <a:cs typeface="Courier New"/>
              </a:rPr>
              <a:t>default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parameters.	</a:t>
            </a:r>
            <a:r>
              <a:rPr sz="900" spc="-15" dirty="0">
                <a:latin typeface="Courier New"/>
                <a:cs typeface="Courier New"/>
              </a:rPr>
              <a:t>If </a:t>
            </a:r>
            <a:r>
              <a:rPr sz="900" spc="-20" dirty="0">
                <a:latin typeface="Courier New"/>
                <a:cs typeface="Courier New"/>
              </a:rPr>
              <a:t>the third argument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20" dirty="0">
                <a:latin typeface="Courier New"/>
                <a:cs typeface="Courier New"/>
              </a:rPr>
              <a:t>missing from </a:t>
            </a:r>
            <a:r>
              <a:rPr sz="900" spc="-25" dirty="0">
                <a:latin typeface="Courier New"/>
                <a:cs typeface="Courier New"/>
              </a:rPr>
              <a:t>the  </a:t>
            </a:r>
            <a:r>
              <a:rPr sz="900" spc="-15" dirty="0">
                <a:latin typeface="Courier New"/>
                <a:cs typeface="Courier New"/>
              </a:rPr>
              <a:t>call, 6.00 will </a:t>
            </a:r>
            <a:r>
              <a:rPr sz="900" spc="-10" dirty="0">
                <a:latin typeface="Courier New"/>
                <a:cs typeface="Courier New"/>
              </a:rPr>
              <a:t>be </a:t>
            </a:r>
            <a:r>
              <a:rPr sz="900" spc="-15" dirty="0">
                <a:latin typeface="Courier New"/>
                <a:cs typeface="Courier New"/>
              </a:rPr>
              <a:t>passed </a:t>
            </a:r>
            <a:r>
              <a:rPr sz="900" spc="-10" dirty="0">
                <a:latin typeface="Courier New"/>
                <a:cs typeface="Courier New"/>
              </a:rPr>
              <a:t>as the </a:t>
            </a:r>
            <a:r>
              <a:rPr sz="900" spc="-15" dirty="0">
                <a:latin typeface="Courier New"/>
                <a:cs typeface="Courier New"/>
              </a:rPr>
              <a:t>rate </a:t>
            </a:r>
            <a:r>
              <a:rPr sz="900" spc="-10" dirty="0">
                <a:latin typeface="Courier New"/>
                <a:cs typeface="Courier New"/>
              </a:rPr>
              <a:t>to this </a:t>
            </a:r>
            <a:r>
              <a:rPr sz="900" spc="-15" dirty="0">
                <a:latin typeface="Courier New"/>
                <a:cs typeface="Courier New"/>
              </a:rPr>
              <a:t>function. </a:t>
            </a:r>
            <a:r>
              <a:rPr sz="900" spc="-10" dirty="0">
                <a:latin typeface="Courier New"/>
                <a:cs typeface="Courier New"/>
              </a:rPr>
              <a:t>If</a:t>
            </a:r>
            <a:r>
              <a:rPr sz="900" spc="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second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third arguments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missing from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call, </a:t>
            </a:r>
            <a:r>
              <a:rPr sz="900" spc="-10" dirty="0">
                <a:latin typeface="Courier New"/>
                <a:cs typeface="Courier New"/>
              </a:rPr>
              <a:t>40 </a:t>
            </a:r>
            <a:r>
              <a:rPr sz="900" spc="-15" dirty="0">
                <a:latin typeface="Courier New"/>
                <a:cs typeface="Courier New"/>
              </a:rPr>
              <a:t>will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be  passed </a:t>
            </a:r>
            <a:r>
              <a:rPr sz="900" spc="-10" dirty="0">
                <a:latin typeface="Courier New"/>
                <a:cs typeface="Courier New"/>
              </a:rPr>
              <a:t>as the </a:t>
            </a:r>
            <a:r>
              <a:rPr sz="900" spc="-15" dirty="0">
                <a:latin typeface="Courier New"/>
                <a:cs typeface="Courier New"/>
              </a:rPr>
              <a:t>hours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6.00 will </a:t>
            </a:r>
            <a:r>
              <a:rPr sz="900" spc="-10" dirty="0">
                <a:latin typeface="Courier New"/>
                <a:cs typeface="Courier New"/>
              </a:rPr>
              <a:t>be </a:t>
            </a:r>
            <a:r>
              <a:rPr sz="900" spc="-15" dirty="0">
                <a:latin typeface="Courier New"/>
                <a:cs typeface="Courier New"/>
              </a:rPr>
              <a:t>passed </a:t>
            </a:r>
            <a:r>
              <a:rPr sz="900" spc="-10" dirty="0">
                <a:latin typeface="Courier New"/>
                <a:cs typeface="Courier New"/>
              </a:rPr>
              <a:t>as the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rate.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554" y="4049395"/>
            <a:ext cx="4487545" cy="21717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42900" algn="l"/>
                <a:tab pos="1067435" algn="l"/>
              </a:tabLst>
            </a:pPr>
            <a:r>
              <a:rPr sz="900" spc="-10" dirty="0">
                <a:latin typeface="Courier New"/>
                <a:cs typeface="Courier New"/>
              </a:rPr>
              <a:t>//	data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pay </a:t>
            </a:r>
            <a:r>
              <a:rPr sz="900" spc="-15" dirty="0">
                <a:latin typeface="Courier New"/>
                <a:cs typeface="Courier New"/>
              </a:rPr>
              <a:t>rate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time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hours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worked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data </a:t>
            </a:r>
            <a:r>
              <a:rPr sz="900" spc="-15" dirty="0">
                <a:latin typeface="Courier New"/>
                <a:cs typeface="Courier New"/>
              </a:rPr>
              <a:t>out: </a:t>
            </a:r>
            <a:r>
              <a:rPr sz="900" spc="-10" dirty="0">
                <a:latin typeface="Courier New"/>
                <a:cs typeface="Courier New"/>
              </a:rPr>
              <a:t>net pay </a:t>
            </a:r>
            <a:r>
              <a:rPr sz="900" spc="-15" dirty="0">
                <a:latin typeface="Courier New"/>
                <a:cs typeface="Courier New"/>
              </a:rPr>
              <a:t>(alters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corresponding </a:t>
            </a:r>
            <a:r>
              <a:rPr sz="900" spc="-15" dirty="0">
                <a:latin typeface="Courier New"/>
                <a:cs typeface="Courier New"/>
              </a:rPr>
              <a:t>actual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parameter)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554" y="6222872"/>
            <a:ext cx="5367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3554" y="6882765"/>
            <a:ext cx="5551170" cy="3026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calNetPay(float&amp; </a:t>
            </a:r>
            <a:r>
              <a:rPr sz="900" spc="-15" dirty="0">
                <a:latin typeface="Courier New"/>
                <a:cs typeface="Courier New"/>
              </a:rPr>
              <a:t>net,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hours, float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rate)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net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hours </a:t>
            </a:r>
            <a:r>
              <a:rPr sz="900" dirty="0">
                <a:latin typeface="Courier New"/>
                <a:cs typeface="Courier New"/>
              </a:rPr>
              <a:t>*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rate;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927100" marR="5080">
              <a:lnSpc>
                <a:spcPct val="103099"/>
              </a:lnSpc>
              <a:spcBef>
                <a:spcPts val="5"/>
              </a:spcBef>
            </a:pP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50" dirty="0">
                <a:latin typeface="Times New Roman"/>
                <a:cs typeface="Times New Roman"/>
              </a:rPr>
              <a:t>happen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900" spc="-30" dirty="0">
                <a:latin typeface="Courier New"/>
                <a:cs typeface="Courier New"/>
              </a:rPr>
              <a:t>pay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30" dirty="0">
                <a:latin typeface="Times New Roman"/>
                <a:cs typeface="Times New Roman"/>
              </a:rPr>
              <a:t>listed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calling </a:t>
            </a:r>
            <a:r>
              <a:rPr sz="1050" spc="-25" dirty="0">
                <a:latin typeface="Times New Roman"/>
                <a:cs typeface="Times New Roman"/>
              </a:rPr>
              <a:t>instruction? </a:t>
            </a:r>
            <a:r>
              <a:rPr sz="1050" spc="-20" dirty="0">
                <a:latin typeface="Times New Roman"/>
                <a:cs typeface="Times New Roman"/>
              </a:rPr>
              <a:t>An </a:t>
            </a:r>
            <a:r>
              <a:rPr sz="1050" spc="-10" dirty="0">
                <a:latin typeface="Times New Roman"/>
                <a:cs typeface="Times New Roman"/>
              </a:rPr>
              <a:t>error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20" dirty="0">
                <a:latin typeface="Times New Roman"/>
                <a:cs typeface="Times New Roman"/>
              </a:rPr>
              <a:t>occur  </a:t>
            </a:r>
            <a:r>
              <a:rPr sz="1050" spc="-20" dirty="0">
                <a:latin typeface="Times New Roman"/>
                <a:cs typeface="Times New Roman"/>
              </a:rPr>
              <a:t>stating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can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25" dirty="0">
                <a:latin typeface="Times New Roman"/>
                <a:cs typeface="Times New Roman"/>
              </a:rPr>
              <a:t>take </a:t>
            </a:r>
            <a:r>
              <a:rPr sz="1050" spc="-30" dirty="0">
                <a:latin typeface="Times New Roman"/>
                <a:cs typeface="Times New Roman"/>
              </a:rPr>
              <a:t>0 </a:t>
            </a:r>
            <a:r>
              <a:rPr sz="1050" spc="20" dirty="0">
                <a:latin typeface="Times New Roman"/>
                <a:cs typeface="Times New Roman"/>
              </a:rPr>
              <a:t>arguments.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reason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900" spc="-20" dirty="0">
                <a:latin typeface="Courier New"/>
                <a:cs typeface="Courier New"/>
              </a:rPr>
              <a:t>net </a:t>
            </a: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10" dirty="0">
                <a:latin typeface="Times New Roman"/>
                <a:cs typeface="Times New Roman"/>
              </a:rPr>
              <a:t>does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default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10" dirty="0">
                <a:latin typeface="Times New Roman"/>
                <a:cs typeface="Times New Roman"/>
              </a:rPr>
              <a:t>must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5" dirty="0">
                <a:latin typeface="Times New Roman"/>
                <a:cs typeface="Times New Roman"/>
              </a:rPr>
              <a:t>at  </a:t>
            </a:r>
            <a:r>
              <a:rPr sz="1050" spc="-30" dirty="0">
                <a:latin typeface="Times New Roman"/>
                <a:cs typeface="Times New Roman"/>
              </a:rPr>
              <a:t>least </a:t>
            </a:r>
            <a:r>
              <a:rPr sz="1050" spc="-5" dirty="0">
                <a:latin typeface="Times New Roman"/>
                <a:cs typeface="Times New Roman"/>
              </a:rPr>
              <a:t>one </a:t>
            </a:r>
            <a:r>
              <a:rPr sz="1050" spc="20" dirty="0">
                <a:latin typeface="Times New Roman"/>
                <a:cs typeface="Times New Roman"/>
              </a:rPr>
              <a:t>argument.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25" dirty="0">
                <a:latin typeface="Times New Roman"/>
                <a:cs typeface="Times New Roman"/>
              </a:rPr>
              <a:t>general </a:t>
            </a:r>
            <a:r>
              <a:rPr sz="1050" spc="-10" dirty="0">
                <a:latin typeface="Times New Roman"/>
                <a:cs typeface="Times New Roman"/>
              </a:rPr>
              <a:t>there must be </a:t>
            </a:r>
            <a:r>
              <a:rPr sz="1050" spc="-35" dirty="0">
                <a:latin typeface="Times New Roman"/>
                <a:cs typeface="Times New Roman"/>
              </a:rPr>
              <a:t>as many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25" dirty="0">
                <a:latin typeface="Times New Roman"/>
                <a:cs typeface="Times New Roman"/>
              </a:rPr>
              <a:t>arguments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for-  </a:t>
            </a:r>
            <a:r>
              <a:rPr sz="1050" spc="-40" dirty="0">
                <a:latin typeface="Times New Roman"/>
                <a:cs typeface="Times New Roman"/>
              </a:rPr>
              <a:t>mal </a:t>
            </a:r>
            <a:r>
              <a:rPr sz="1050" spc="20" dirty="0">
                <a:latin typeface="Times New Roman"/>
                <a:cs typeface="Times New Roman"/>
              </a:rPr>
              <a:t>parameters </a:t>
            </a:r>
            <a:r>
              <a:rPr sz="1050" spc="-10" dirty="0">
                <a:latin typeface="Times New Roman"/>
                <a:cs typeface="Times New Roman"/>
              </a:rPr>
              <a:t>that </a:t>
            </a:r>
            <a:r>
              <a:rPr sz="1050" dirty="0">
                <a:latin typeface="Times New Roman"/>
                <a:cs typeface="Times New Roman"/>
              </a:rPr>
              <a:t>do not </a:t>
            </a:r>
            <a:r>
              <a:rPr sz="1050" spc="-35" dirty="0">
                <a:latin typeface="Times New Roman"/>
                <a:cs typeface="Times New Roman"/>
              </a:rPr>
              <a:t>have </a:t>
            </a:r>
            <a:r>
              <a:rPr sz="1050" spc="-30" dirty="0">
                <a:latin typeface="Times New Roman"/>
                <a:cs typeface="Times New Roman"/>
              </a:rPr>
              <a:t>default </a:t>
            </a:r>
            <a:r>
              <a:rPr sz="1050" spc="10" dirty="0">
                <a:latin typeface="Times New Roman"/>
                <a:cs typeface="Times New Roman"/>
              </a:rPr>
              <a:t>values. </a:t>
            </a:r>
            <a:r>
              <a:rPr sz="1050" spc="2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course some </a:t>
            </a:r>
            <a:r>
              <a:rPr sz="1050" dirty="0">
                <a:latin typeface="Times New Roman"/>
                <a:cs typeface="Times New Roman"/>
              </a:rPr>
              <a:t>or </a:t>
            </a:r>
            <a:r>
              <a:rPr sz="1050" spc="-55" dirty="0">
                <a:latin typeface="Times New Roman"/>
                <a:cs typeface="Times New Roman"/>
              </a:rPr>
              <a:t>all </a:t>
            </a:r>
            <a:r>
              <a:rPr sz="1050" spc="-30" dirty="0">
                <a:latin typeface="Times New Roman"/>
                <a:cs typeface="Times New Roman"/>
              </a:rPr>
              <a:t>default </a:t>
            </a:r>
            <a:r>
              <a:rPr sz="1050" spc="-10" dirty="0">
                <a:latin typeface="Times New Roman"/>
                <a:cs typeface="Times New Roman"/>
              </a:rPr>
              <a:t>val-  </a:t>
            </a:r>
            <a:r>
              <a:rPr sz="1050" spc="-20" dirty="0">
                <a:latin typeface="Times New Roman"/>
                <a:cs typeface="Times New Roman"/>
              </a:rPr>
              <a:t>ues can </a:t>
            </a:r>
            <a:r>
              <a:rPr sz="1050" spc="-10" dirty="0">
                <a:latin typeface="Times New Roman"/>
                <a:cs typeface="Times New Roman"/>
              </a:rPr>
              <a:t>be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overridden.</a:t>
            </a:r>
            <a:endParaRPr sz="1050" dirty="0">
              <a:latin typeface="Times New Roman"/>
              <a:cs typeface="Times New Roman"/>
            </a:endParaRPr>
          </a:p>
          <a:p>
            <a:pPr marL="927100" marR="5715" indent="228600">
              <a:lnSpc>
                <a:spcPct val="102899"/>
              </a:lnSpc>
              <a:spcBef>
                <a:spcPts val="10"/>
              </a:spcBef>
            </a:pP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following </a:t>
            </a:r>
            <a:r>
              <a:rPr sz="1050" spc="-50" dirty="0">
                <a:latin typeface="Times New Roman"/>
                <a:cs typeface="Times New Roman"/>
              </a:rPr>
              <a:t>calls </a:t>
            </a:r>
            <a:r>
              <a:rPr sz="1050" spc="-35" dirty="0">
                <a:latin typeface="Times New Roman"/>
                <a:cs typeface="Times New Roman"/>
              </a:rPr>
              <a:t>are </a:t>
            </a:r>
            <a:r>
              <a:rPr sz="1050" spc="-55" dirty="0">
                <a:latin typeface="Times New Roman"/>
                <a:cs typeface="Times New Roman"/>
              </a:rPr>
              <a:t>all </a:t>
            </a:r>
            <a:r>
              <a:rPr sz="1050" spc="-60" dirty="0">
                <a:latin typeface="Times New Roman"/>
                <a:cs typeface="Times New Roman"/>
              </a:rPr>
              <a:t>legal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example </a:t>
            </a:r>
            <a:r>
              <a:rPr sz="1050" spc="25" dirty="0">
                <a:latin typeface="Times New Roman"/>
                <a:cs typeface="Times New Roman"/>
              </a:rPr>
              <a:t>program. </a:t>
            </a:r>
            <a:r>
              <a:rPr sz="1050" spc="-45" dirty="0">
                <a:latin typeface="Times New Roman"/>
                <a:cs typeface="Times New Roman"/>
              </a:rPr>
              <a:t>Fill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values </a:t>
            </a:r>
            <a:r>
              <a:rPr sz="1050" spc="10" dirty="0">
                <a:latin typeface="Times New Roman"/>
                <a:cs typeface="Times New Roman"/>
              </a:rPr>
              <a:t>that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calNetpay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15" dirty="0">
                <a:latin typeface="Times New Roman"/>
                <a:cs typeface="Times New Roman"/>
              </a:rPr>
              <a:t>receives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900" spc="-20" dirty="0">
                <a:latin typeface="Courier New"/>
                <a:cs typeface="Courier New"/>
              </a:rPr>
              <a:t>hours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900" spc="-20" dirty="0">
                <a:latin typeface="Courier New"/>
                <a:cs typeface="Courier New"/>
              </a:rPr>
              <a:t>rate </a:t>
            </a:r>
            <a:r>
              <a:rPr sz="1050" spc="-15" dirty="0">
                <a:latin typeface="Times New Roman"/>
                <a:cs typeface="Times New Roman"/>
              </a:rPr>
              <a:t>in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spc="-35" dirty="0">
                <a:latin typeface="Times New Roman"/>
                <a:cs typeface="Times New Roman"/>
              </a:rPr>
              <a:t>case.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45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35" dirty="0">
                <a:latin typeface="Times New Roman"/>
                <a:cs typeface="Times New Roman"/>
              </a:rPr>
              <a:t>expect </a:t>
            </a:r>
            <a:r>
              <a:rPr sz="1050" spc="-5" dirty="0">
                <a:latin typeface="Times New Roman"/>
                <a:cs typeface="Times New Roman"/>
              </a:rPr>
              <a:t>net </a:t>
            </a:r>
            <a:r>
              <a:rPr sz="1050" spc="-40" dirty="0">
                <a:latin typeface="Times New Roman"/>
                <a:cs typeface="Times New Roman"/>
              </a:rPr>
              <a:t>pay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each</a:t>
            </a:r>
            <a:r>
              <a:rPr sz="1050" spc="20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call.</a:t>
            </a:r>
            <a:endParaRPr sz="1050" dirty="0">
              <a:latin typeface="Times New Roman"/>
              <a:cs typeface="Times New Roman"/>
            </a:endParaRPr>
          </a:p>
          <a:p>
            <a:pPr marL="669925" marR="202565" indent="-200025">
              <a:lnSpc>
                <a:spcPct val="120000"/>
              </a:lnSpc>
              <a:spcBef>
                <a:spcPts val="595"/>
              </a:spcBef>
              <a:tabLst>
                <a:tab pos="3263900" algn="l"/>
                <a:tab pos="3467735" algn="l"/>
                <a:tab pos="4737735" algn="l"/>
                <a:tab pos="5255895" algn="l"/>
              </a:tabLst>
            </a:pPr>
            <a:r>
              <a:rPr sz="900" spc="-20" dirty="0">
                <a:latin typeface="Courier New"/>
                <a:cs typeface="Courier New"/>
              </a:rPr>
              <a:t>calNetPay(pay);		</a:t>
            </a:r>
            <a:r>
              <a:rPr sz="900" spc="-10" dirty="0">
                <a:latin typeface="Courier New"/>
                <a:cs typeface="Courier New"/>
              </a:rPr>
              <a:t>The net pay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$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	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   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calNetPay receives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spc="-10" dirty="0">
                <a:latin typeface="Courier New"/>
                <a:cs typeface="Courier New"/>
              </a:rPr>
              <a:t>for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spc="-10" dirty="0">
                <a:latin typeface="Courier New"/>
                <a:cs typeface="Courier New"/>
              </a:rPr>
              <a:t>for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rate.</a:t>
            </a:r>
            <a:endParaRPr sz="9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501142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90"/>
              </a:spcBef>
            </a:pPr>
            <a:r>
              <a:rPr sz="900" spc="-110" dirty="0">
                <a:latin typeface="Arial"/>
                <a:cs typeface="Arial"/>
              </a:rPr>
              <a:t>96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954" y="1095501"/>
            <a:ext cx="5734050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050925" marR="5080" indent="-200025">
              <a:lnSpc>
                <a:spcPct val="121100"/>
              </a:lnSpc>
              <a:tabLst>
                <a:tab pos="3644900" algn="l"/>
                <a:tab pos="3848735" algn="l"/>
                <a:tab pos="5118735" algn="l"/>
                <a:tab pos="5446395" algn="l"/>
              </a:tabLst>
            </a:pPr>
            <a:r>
              <a:rPr sz="900" spc="-20" dirty="0">
                <a:latin typeface="Courier New"/>
                <a:cs typeface="Courier New"/>
              </a:rPr>
              <a:t>calNetPay(pay,hoursWorked);		</a:t>
            </a:r>
            <a:r>
              <a:rPr sz="900" spc="-10" dirty="0">
                <a:latin typeface="Courier New"/>
                <a:cs typeface="Courier New"/>
              </a:rPr>
              <a:t>The net pay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$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	</a:t>
            </a:r>
            <a:r>
              <a:rPr sz="900" dirty="0">
                <a:latin typeface="Courier New"/>
                <a:cs typeface="Courier New"/>
              </a:rPr>
              <a:t>  </a:t>
            </a:r>
            <a:r>
              <a:rPr sz="900" spc="-15" dirty="0">
                <a:latin typeface="Courier New"/>
                <a:cs typeface="Courier New"/>
              </a:rPr>
              <a:t>calNetPay receives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spc="-10" dirty="0">
                <a:latin typeface="Courier New"/>
                <a:cs typeface="Courier New"/>
              </a:rPr>
              <a:t>for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spc="-10" dirty="0">
                <a:latin typeface="Courier New"/>
                <a:cs typeface="Courier New"/>
              </a:rPr>
              <a:t>for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rate.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863598"/>
            <a:ext cx="6236970" cy="3494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5725" marR="202565" indent="-200025">
              <a:lnSpc>
                <a:spcPct val="121100"/>
              </a:lnSpc>
              <a:spcBef>
                <a:spcPts val="100"/>
              </a:spcBef>
              <a:tabLst>
                <a:tab pos="3949700" algn="l"/>
                <a:tab pos="4153535" algn="l"/>
                <a:tab pos="5423535" algn="l"/>
                <a:tab pos="5751195" algn="l"/>
              </a:tabLst>
            </a:pPr>
            <a:r>
              <a:rPr sz="900" spc="-20" dirty="0">
                <a:latin typeface="Courier New"/>
                <a:cs typeface="Courier New"/>
              </a:rPr>
              <a:t>calNetPay(pay,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hoursWorked,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payRate);		</a:t>
            </a:r>
            <a:r>
              <a:rPr sz="900" spc="-10" dirty="0">
                <a:latin typeface="Courier New"/>
                <a:cs typeface="Courier New"/>
              </a:rPr>
              <a:t>The net pay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$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	</a:t>
            </a:r>
            <a:r>
              <a:rPr sz="900" dirty="0">
                <a:latin typeface="Courier New"/>
                <a:cs typeface="Courier New"/>
              </a:rPr>
              <a:t>  </a:t>
            </a:r>
            <a:r>
              <a:rPr sz="900" spc="-15" dirty="0">
                <a:latin typeface="Courier New"/>
                <a:cs typeface="Courier New"/>
              </a:rPr>
              <a:t>calNetPay receives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spc="-10" dirty="0">
                <a:latin typeface="Courier New"/>
                <a:cs typeface="Courier New"/>
              </a:rPr>
              <a:t>for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spc="-10" dirty="0">
                <a:latin typeface="Courier New"/>
                <a:cs typeface="Courier New"/>
              </a:rPr>
              <a:t>for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rate.</a:t>
            </a:r>
            <a:endParaRPr sz="9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640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following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15" dirty="0">
                <a:latin typeface="Times New Roman"/>
                <a:cs typeface="Times New Roman"/>
              </a:rPr>
              <a:t>correct. </a:t>
            </a:r>
            <a:r>
              <a:rPr sz="1050" spc="-30" dirty="0">
                <a:latin typeface="Times New Roman"/>
                <a:cs typeface="Times New Roman"/>
              </a:rPr>
              <a:t>List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-15" dirty="0">
                <a:latin typeface="Times New Roman"/>
                <a:cs typeface="Times New Roman"/>
              </a:rPr>
              <a:t>think </a:t>
            </a:r>
            <a:r>
              <a:rPr sz="1050" spc="25" dirty="0">
                <a:latin typeface="Times New Roman"/>
                <a:cs typeface="Times New Roman"/>
              </a:rPr>
              <a:t>causes </a:t>
            </a:r>
            <a:r>
              <a:rPr sz="1050" spc="-5" dirty="0">
                <a:latin typeface="Times New Roman"/>
                <a:cs typeface="Times New Roman"/>
              </a:rPr>
              <a:t>the error </a:t>
            </a:r>
            <a:r>
              <a:rPr sz="1050" spc="-25" dirty="0">
                <a:latin typeface="Times New Roman"/>
                <a:cs typeface="Times New Roman"/>
              </a:rPr>
              <a:t>in each</a:t>
            </a:r>
            <a:r>
              <a:rPr sz="1050" spc="-7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case.</a:t>
            </a:r>
            <a:endParaRPr sz="1050">
              <a:latin typeface="Times New Roman"/>
              <a:cs typeface="Times New Roman"/>
            </a:endParaRPr>
          </a:p>
          <a:p>
            <a:pPr marL="1612900" marR="2477135">
              <a:lnSpc>
                <a:spcPct val="120000"/>
              </a:lnSpc>
              <a:spcBef>
                <a:spcPts val="605"/>
              </a:spcBef>
            </a:pPr>
            <a:r>
              <a:rPr sz="900" spc="-20" dirty="0">
                <a:latin typeface="Courier New"/>
                <a:cs typeface="Courier New"/>
              </a:rPr>
              <a:t>calNetPay(pay, payRate);  calNetPay(hoursWorked, </a:t>
            </a:r>
            <a:r>
              <a:rPr sz="900" spc="-15" dirty="0">
                <a:latin typeface="Courier New"/>
                <a:cs typeface="Courier New"/>
              </a:rPr>
              <a:t>payRate);  </a:t>
            </a:r>
            <a:r>
              <a:rPr sz="900" spc="-20" dirty="0">
                <a:latin typeface="Courier New"/>
                <a:cs typeface="Courier New"/>
              </a:rPr>
              <a:t>calNetPay(payRate);  calNetPay();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85" dirty="0">
                <a:latin typeface="Arial"/>
                <a:cs typeface="Arial"/>
              </a:rPr>
              <a:t>Functions </a:t>
            </a:r>
            <a:r>
              <a:rPr sz="1200" spc="-35" dirty="0">
                <a:latin typeface="Arial"/>
                <a:cs typeface="Arial"/>
              </a:rPr>
              <a:t>that </a:t>
            </a:r>
            <a:r>
              <a:rPr sz="1200" spc="-85" dirty="0">
                <a:latin typeface="Arial"/>
                <a:cs typeface="Arial"/>
              </a:rPr>
              <a:t>Return 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000"/>
              </a:lnSpc>
              <a:spcBef>
                <a:spcPts val="585"/>
              </a:spcBef>
            </a:pP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functions </a:t>
            </a:r>
            <a:r>
              <a:rPr sz="1050" spc="10" dirty="0">
                <a:latin typeface="Times New Roman"/>
                <a:cs typeface="Times New Roman"/>
              </a:rPr>
              <a:t>discussed </a:t>
            </a:r>
            <a:r>
              <a:rPr sz="1050" spc="-3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previous </a:t>
            </a:r>
            <a:r>
              <a:rPr sz="1050" spc="-35" dirty="0">
                <a:latin typeface="Times New Roman"/>
                <a:cs typeface="Times New Roman"/>
              </a:rPr>
              <a:t>lesson </a:t>
            </a:r>
            <a:r>
              <a:rPr sz="1050" spc="-25" dirty="0">
                <a:latin typeface="Times New Roman"/>
                <a:cs typeface="Times New Roman"/>
              </a:rPr>
              <a:t>set </a:t>
            </a:r>
            <a:r>
              <a:rPr sz="1050" spc="-35" dirty="0">
                <a:latin typeface="Times New Roman"/>
                <a:cs typeface="Times New Roman"/>
              </a:rPr>
              <a:t>are </a:t>
            </a:r>
            <a:r>
              <a:rPr sz="1050" dirty="0">
                <a:latin typeface="Times New Roman"/>
                <a:cs typeface="Times New Roman"/>
              </a:rPr>
              <a:t>not </a:t>
            </a:r>
            <a:r>
              <a:rPr sz="1050" spc="-20" dirty="0">
                <a:latin typeface="Times New Roman"/>
                <a:cs typeface="Times New Roman"/>
              </a:rPr>
              <a:t>“true </a:t>
            </a:r>
            <a:r>
              <a:rPr sz="1050" spc="-25" dirty="0">
                <a:latin typeface="Times New Roman"/>
                <a:cs typeface="Times New Roman"/>
              </a:rPr>
              <a:t>functions” </a:t>
            </a:r>
            <a:r>
              <a:rPr sz="1050" spc="20" dirty="0">
                <a:latin typeface="Times New Roman"/>
                <a:cs typeface="Times New Roman"/>
              </a:rPr>
              <a:t>because 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5" dirty="0">
                <a:latin typeface="Times New Roman"/>
                <a:cs typeface="Times New Roman"/>
              </a:rPr>
              <a:t>do not </a:t>
            </a:r>
            <a:r>
              <a:rPr sz="1050" spc="-5" dirty="0">
                <a:latin typeface="Times New Roman"/>
                <a:cs typeface="Times New Roman"/>
              </a:rPr>
              <a:t>return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calling </a:t>
            </a:r>
            <a:r>
              <a:rPr sz="1050" spc="-10" dirty="0">
                <a:latin typeface="Times New Roman"/>
                <a:cs typeface="Times New Roman"/>
              </a:rPr>
              <a:t>function.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-5" dirty="0">
                <a:latin typeface="Times New Roman"/>
                <a:cs typeface="Times New Roman"/>
              </a:rPr>
              <a:t>often </a:t>
            </a:r>
            <a:r>
              <a:rPr sz="1050" spc="-15" dirty="0">
                <a:latin typeface="Times New Roman"/>
                <a:cs typeface="Times New Roman"/>
              </a:rPr>
              <a:t>referred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10" dirty="0">
                <a:latin typeface="Times New Roman"/>
                <a:cs typeface="Times New Roman"/>
              </a:rPr>
              <a:t>as  </a:t>
            </a:r>
            <a:r>
              <a:rPr sz="1050" spc="35" dirty="0">
                <a:latin typeface="Times New Roman"/>
                <a:cs typeface="Times New Roman"/>
              </a:rPr>
              <a:t>procedures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40" dirty="0">
                <a:latin typeface="Times New Roman"/>
                <a:cs typeface="Times New Roman"/>
              </a:rPr>
              <a:t>computer </a:t>
            </a:r>
            <a:r>
              <a:rPr sz="1050" spc="15" dirty="0">
                <a:latin typeface="Times New Roman"/>
                <a:cs typeface="Times New Roman"/>
              </a:rPr>
              <a:t>science </a:t>
            </a:r>
            <a:r>
              <a:rPr sz="1050" spc="-30" dirty="0">
                <a:latin typeface="Times New Roman"/>
                <a:cs typeface="Times New Roman"/>
              </a:rPr>
              <a:t>jargon. </a:t>
            </a:r>
            <a:r>
              <a:rPr sz="1050" spc="-20" dirty="0">
                <a:latin typeface="Times New Roman"/>
                <a:cs typeface="Times New Roman"/>
              </a:rPr>
              <a:t>True </a:t>
            </a:r>
            <a:r>
              <a:rPr sz="1050" spc="15" dirty="0">
                <a:latin typeface="Times New Roman"/>
                <a:cs typeface="Times New Roman"/>
              </a:rPr>
              <a:t>functions,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15" dirty="0">
                <a:latin typeface="Times New Roman"/>
                <a:cs typeface="Times New Roman"/>
              </a:rPr>
              <a:t>returning func-  </a:t>
            </a:r>
            <a:r>
              <a:rPr sz="1050" spc="-25" dirty="0">
                <a:latin typeface="Times New Roman"/>
                <a:cs typeface="Times New Roman"/>
              </a:rPr>
              <a:t>tions, </a:t>
            </a:r>
            <a:r>
              <a:rPr sz="1050" spc="-3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modules </a:t>
            </a:r>
            <a:r>
              <a:rPr sz="1050" spc="-1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return </a:t>
            </a:r>
            <a:r>
              <a:rPr sz="1050" spc="-5" dirty="0">
                <a:latin typeface="Times New Roman"/>
                <a:cs typeface="Times New Roman"/>
              </a:rPr>
              <a:t>exactly </a:t>
            </a:r>
            <a:r>
              <a:rPr sz="1050" spc="-15" dirty="0">
                <a:latin typeface="Times New Roman"/>
                <a:cs typeface="Times New Roman"/>
              </a:rPr>
              <a:t>one </a:t>
            </a:r>
            <a:r>
              <a:rPr sz="1050" spc="-45" dirty="0">
                <a:latin typeface="Times New Roman"/>
                <a:cs typeface="Times New Roman"/>
              </a:rPr>
              <a:t>value </a:t>
            </a:r>
            <a:r>
              <a:rPr sz="1050" spc="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calling </a:t>
            </a:r>
            <a:r>
              <a:rPr sz="1050" spc="-25" dirty="0">
                <a:latin typeface="Times New Roman"/>
                <a:cs typeface="Times New Roman"/>
              </a:rPr>
              <a:t>routine. </a:t>
            </a:r>
            <a:r>
              <a:rPr sz="1050" dirty="0">
                <a:latin typeface="Times New Roman"/>
                <a:cs typeface="Times New Roman"/>
              </a:rPr>
              <a:t>In </a:t>
            </a:r>
            <a:r>
              <a:rPr sz="1050" spc="-50" dirty="0">
                <a:latin typeface="Times New Roman"/>
                <a:cs typeface="Times New Roman"/>
              </a:rPr>
              <a:t>C++ </a:t>
            </a:r>
            <a:r>
              <a:rPr sz="1050" spc="20" dirty="0">
                <a:latin typeface="Times New Roman"/>
                <a:cs typeface="Times New Roman"/>
              </a:rPr>
              <a:t>they 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900" spc="-25" dirty="0">
                <a:latin typeface="Courier New"/>
                <a:cs typeface="Courier New"/>
              </a:rPr>
              <a:t>return </a:t>
            </a:r>
            <a:r>
              <a:rPr sz="1050" spc="20" dirty="0">
                <a:latin typeface="Times New Roman"/>
                <a:cs typeface="Times New Roman"/>
              </a:rPr>
              <a:t>statement.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illustrated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5" dirty="0">
                <a:latin typeface="Courier New"/>
                <a:cs typeface="Courier New"/>
              </a:rPr>
              <a:t>cubeIt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40" dirty="0">
                <a:latin typeface="Times New Roman"/>
                <a:cs typeface="Times New Roman"/>
              </a:rPr>
              <a:t>shown 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30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6.2c.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dirty="0">
                <a:latin typeface="Times New Roman"/>
                <a:cs typeface="Times New Roman"/>
              </a:rPr>
              <a:t>Program</a:t>
            </a:r>
            <a:r>
              <a:rPr sz="1050" i="1" spc="125" dirty="0">
                <a:latin typeface="Times New Roman"/>
                <a:cs typeface="Times New Roman"/>
              </a:rPr>
              <a:t> </a:t>
            </a:r>
            <a:r>
              <a:rPr sz="1050" i="1" spc="5" dirty="0">
                <a:latin typeface="Times New Roman"/>
                <a:cs typeface="Times New Roman"/>
              </a:rPr>
              <a:t>6.2c:</a:t>
            </a:r>
            <a:endParaRPr sz="1050">
              <a:latin typeface="Times New Roman"/>
              <a:cs typeface="Times New Roman"/>
            </a:endParaRPr>
          </a:p>
          <a:p>
            <a:pPr marL="698500" marR="4193540">
              <a:lnSpc>
                <a:spcPct val="121100"/>
              </a:lnSpc>
              <a:spcBef>
                <a:spcPts val="38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954" y="5524627"/>
            <a:ext cx="1229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cubeIt(int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x);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734" y="5495671"/>
            <a:ext cx="2962910" cy="5226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prototype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user defined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that 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cube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value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passed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to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it.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954" y="6021704"/>
            <a:ext cx="4943475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3855085">
              <a:lnSpc>
                <a:spcPct val="120000"/>
              </a:lnSpc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dirty="0">
                <a:latin typeface="Courier New"/>
                <a:cs typeface="Courier New"/>
              </a:rPr>
              <a:t>x =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2;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cube;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5080">
              <a:lnSpc>
                <a:spcPct val="121100"/>
              </a:lnSpc>
              <a:tabLst>
                <a:tab pos="2058035" algn="l"/>
              </a:tabLst>
            </a:pPr>
            <a:r>
              <a:rPr sz="900" spc="-10" dirty="0">
                <a:latin typeface="Courier New"/>
                <a:cs typeface="Courier New"/>
              </a:rPr>
              <a:t>cube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cubeIt(x);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</a:t>
            </a:r>
            <a:r>
              <a:rPr sz="900" spc="-10" dirty="0">
                <a:latin typeface="Courier New"/>
                <a:cs typeface="Courier New"/>
              </a:rPr>
              <a:t>is the </a:t>
            </a:r>
            <a:r>
              <a:rPr sz="900" spc="-15" dirty="0">
                <a:latin typeface="Courier New"/>
                <a:cs typeface="Courier New"/>
              </a:rPr>
              <a:t>call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cubeIt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function.  </a:t>
            </a:r>
            <a:r>
              <a:rPr sz="900" spc="-10" dirty="0">
                <a:latin typeface="Courier New"/>
                <a:cs typeface="Courier New"/>
              </a:rPr>
              <a:t>cout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cube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x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cube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734" y="8165972"/>
            <a:ext cx="427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cubeIt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4742" y="8469629"/>
            <a:ext cx="324167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takes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value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returns </a:t>
            </a:r>
            <a:r>
              <a:rPr sz="900" spc="-10" dirty="0">
                <a:latin typeface="Courier New"/>
                <a:cs typeface="Courier New"/>
              </a:rPr>
              <a:t>its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cube  some value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x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cube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x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954" y="8136635"/>
            <a:ext cx="1294130" cy="10185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954" y="9156954"/>
            <a:ext cx="4566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954" y="9650730"/>
            <a:ext cx="1163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cubeIt(int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x)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0042" y="9621773"/>
            <a:ext cx="262953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Notice that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function type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</a:t>
            </a:r>
            <a:endParaRPr sz="9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rather than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void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4954" y="10145979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29997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0" y="6692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21704" y="1093977"/>
            <a:ext cx="14712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10" dirty="0">
                <a:latin typeface="Times New Roman"/>
                <a:cs typeface="Times New Roman"/>
              </a:rPr>
              <a:t>Reading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97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1507" y="1436878"/>
            <a:ext cx="10928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21100"/>
              </a:lnSpc>
            </a:pPr>
            <a:r>
              <a:rPr sz="900" spc="-10" dirty="0">
                <a:latin typeface="Courier New"/>
                <a:cs typeface="Courier New"/>
              </a:rPr>
              <a:t>num </a:t>
            </a:r>
            <a:r>
              <a:rPr sz="900" dirty="0">
                <a:latin typeface="Courier New"/>
                <a:cs typeface="Courier New"/>
              </a:rPr>
              <a:t>= x * x *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x;  return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554" y="2095245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2560066"/>
            <a:ext cx="5553075" cy="72853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27100" marR="5080" algn="just">
              <a:lnSpc>
                <a:spcPct val="103200"/>
              </a:lnSpc>
              <a:spcBef>
                <a:spcPts val="65"/>
              </a:spcBef>
            </a:pP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900" spc="-25" dirty="0">
                <a:latin typeface="Courier New"/>
                <a:cs typeface="Courier New"/>
              </a:rPr>
              <a:t>cubeIt </a:t>
            </a:r>
            <a:r>
              <a:rPr sz="1050" spc="10" dirty="0">
                <a:latin typeface="Times New Roman"/>
                <a:cs typeface="Times New Roman"/>
              </a:rPr>
              <a:t>receives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30" dirty="0">
                <a:latin typeface="Courier New"/>
                <a:cs typeface="Courier New"/>
              </a:rPr>
              <a:t>x</a:t>
            </a:r>
            <a:r>
              <a:rPr sz="1050" spc="-30" dirty="0">
                <a:latin typeface="Times New Roman"/>
                <a:cs typeface="Times New Roman"/>
              </a:rPr>
              <a:t>, which in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case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2,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finds </a:t>
            </a:r>
            <a:r>
              <a:rPr sz="1050" spc="-15" dirty="0">
                <a:latin typeface="Times New Roman"/>
                <a:cs typeface="Times New Roman"/>
              </a:rPr>
              <a:t>its  </a:t>
            </a:r>
            <a:r>
              <a:rPr sz="1050" spc="-20" dirty="0">
                <a:latin typeface="Times New Roman"/>
                <a:cs typeface="Times New Roman"/>
              </a:rPr>
              <a:t>cube </a:t>
            </a:r>
            <a:r>
              <a:rPr sz="1050" spc="-30" dirty="0">
                <a:latin typeface="Times New Roman"/>
                <a:cs typeface="Times New Roman"/>
              </a:rPr>
              <a:t>which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placed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local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900" spc="-30" dirty="0">
                <a:latin typeface="Courier New"/>
                <a:cs typeface="Courier New"/>
              </a:rPr>
              <a:t>num</a:t>
            </a:r>
            <a:r>
              <a:rPr sz="1050" spc="-30" dirty="0">
                <a:latin typeface="Times New Roman"/>
                <a:cs typeface="Times New Roman"/>
              </a:rPr>
              <a:t>. </a:t>
            </a:r>
            <a:r>
              <a:rPr sz="1050" spc="-15" dirty="0">
                <a:latin typeface="Times New Roman"/>
                <a:cs typeface="Times New Roman"/>
              </a:rPr>
              <a:t>The function </a:t>
            </a:r>
            <a:r>
              <a:rPr sz="1050" spc="-5" dirty="0">
                <a:latin typeface="Times New Roman"/>
                <a:cs typeface="Times New Roman"/>
              </a:rPr>
              <a:t>then </a:t>
            </a:r>
            <a:r>
              <a:rPr sz="1050" spc="-10" dirty="0">
                <a:latin typeface="Times New Roman"/>
                <a:cs typeface="Times New Roman"/>
              </a:rPr>
              <a:t>returns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val-  </a:t>
            </a:r>
            <a:r>
              <a:rPr sz="1050" spc="-20" dirty="0">
                <a:latin typeface="Times New Roman"/>
                <a:cs typeface="Times New Roman"/>
              </a:rPr>
              <a:t>ue </a:t>
            </a:r>
            <a:r>
              <a:rPr sz="1050" spc="-5" dirty="0">
                <a:latin typeface="Times New Roman"/>
                <a:cs typeface="Times New Roman"/>
              </a:rPr>
              <a:t>stored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dirty="0">
                <a:latin typeface="Courier New"/>
                <a:cs typeface="Courier New"/>
              </a:rPr>
              <a:t>num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900" spc="-10" dirty="0">
                <a:latin typeface="Courier New"/>
                <a:cs typeface="Courier New"/>
              </a:rPr>
              <a:t>cubeIt(x</a:t>
            </a:r>
            <a:r>
              <a:rPr sz="1050" spc="-10" dirty="0">
                <a:latin typeface="Times New Roman"/>
                <a:cs typeface="Times New Roman"/>
              </a:rPr>
              <a:t>).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30" dirty="0">
                <a:latin typeface="Times New Roman"/>
                <a:cs typeface="Times New Roman"/>
              </a:rPr>
              <a:t>8 </a:t>
            </a:r>
            <a:r>
              <a:rPr sz="1050" spc="25" dirty="0">
                <a:latin typeface="Times New Roman"/>
                <a:cs typeface="Times New Roman"/>
              </a:rPr>
              <a:t>replaces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entire 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assigned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cube. </a:t>
            </a:r>
            <a:r>
              <a:rPr sz="1050" spc="-10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is, </a:t>
            </a:r>
            <a:r>
              <a:rPr sz="900" spc="-20" dirty="0">
                <a:latin typeface="Courier New"/>
                <a:cs typeface="Courier New"/>
              </a:rPr>
              <a:t>cube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0" dirty="0">
                <a:latin typeface="Courier New"/>
                <a:cs typeface="Courier New"/>
              </a:rPr>
              <a:t>cubeIt(x)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replaced </a:t>
            </a:r>
            <a:r>
              <a:rPr sz="1050" spc="10" dirty="0">
                <a:latin typeface="Times New Roman"/>
                <a:cs typeface="Times New Roman"/>
              </a:rPr>
              <a:t>with  </a:t>
            </a:r>
            <a:r>
              <a:rPr sz="900" spc="-20" dirty="0">
                <a:latin typeface="Courier New"/>
                <a:cs typeface="Courier New"/>
              </a:rPr>
              <a:t>cube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0" dirty="0">
                <a:latin typeface="Courier New"/>
                <a:cs typeface="Courier New"/>
              </a:rPr>
              <a:t>8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dirty="0">
                <a:latin typeface="Times New Roman"/>
                <a:cs typeface="Times New Roman"/>
              </a:rPr>
              <a:t>actually </a:t>
            </a:r>
            <a:r>
              <a:rPr sz="1050" spc="20" dirty="0">
                <a:latin typeface="Times New Roman"/>
                <a:cs typeface="Times New Roman"/>
              </a:rPr>
              <a:t>necessary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place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value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returned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dirty="0">
                <a:latin typeface="Times New Roman"/>
                <a:cs typeface="Times New Roman"/>
              </a:rPr>
              <a:t>local  </a:t>
            </a:r>
            <a:r>
              <a:rPr sz="1050" spc="-5" dirty="0">
                <a:latin typeface="Times New Roman"/>
                <a:cs typeface="Times New Roman"/>
              </a:rPr>
              <a:t>variable </a:t>
            </a:r>
            <a:r>
              <a:rPr sz="1050" spc="-30" dirty="0">
                <a:latin typeface="Times New Roman"/>
                <a:cs typeface="Times New Roman"/>
              </a:rPr>
              <a:t>before </a:t>
            </a:r>
            <a:r>
              <a:rPr sz="1050" spc="5" dirty="0">
                <a:latin typeface="Times New Roman"/>
                <a:cs typeface="Times New Roman"/>
              </a:rPr>
              <a:t>returning </a:t>
            </a:r>
            <a:r>
              <a:rPr sz="1050" spc="-40" dirty="0">
                <a:latin typeface="Times New Roman"/>
                <a:cs typeface="Times New Roman"/>
              </a:rPr>
              <a:t>it.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entire </a:t>
            </a:r>
            <a:r>
              <a:rPr sz="900" spc="-35" dirty="0">
                <a:latin typeface="Courier New"/>
                <a:cs typeface="Courier New"/>
              </a:rPr>
              <a:t>cubeIt </a:t>
            </a:r>
            <a:r>
              <a:rPr sz="1050" spc="-30" dirty="0">
                <a:latin typeface="Times New Roman"/>
                <a:cs typeface="Times New Roman"/>
              </a:rPr>
              <a:t>function </a:t>
            </a:r>
            <a:r>
              <a:rPr sz="1050" spc="-35" dirty="0">
                <a:latin typeface="Times New Roman"/>
                <a:cs typeface="Times New Roman"/>
              </a:rPr>
              <a:t>could </a:t>
            </a:r>
            <a:r>
              <a:rPr sz="1050" spc="-20" dirty="0">
                <a:latin typeface="Times New Roman"/>
                <a:cs typeface="Times New Roman"/>
              </a:rPr>
              <a:t>be </a:t>
            </a:r>
            <a:r>
              <a:rPr sz="1050" spc="-35" dirty="0">
                <a:latin typeface="Times New Roman"/>
                <a:cs typeface="Times New Roman"/>
              </a:rPr>
              <a:t>written </a:t>
            </a:r>
            <a:r>
              <a:rPr sz="1050" spc="-45" dirty="0">
                <a:latin typeface="Times New Roman"/>
                <a:cs typeface="Times New Roman"/>
              </a:rPr>
              <a:t>as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931544" algn="just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cubeIt(int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x)</a:t>
            </a:r>
            <a:endParaRPr sz="900">
              <a:latin typeface="Courier New"/>
              <a:cs typeface="Courier New"/>
            </a:endParaRPr>
          </a:p>
          <a:p>
            <a:pPr marL="933450" algn="just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6014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return </a:t>
            </a:r>
            <a:r>
              <a:rPr sz="900" dirty="0">
                <a:latin typeface="Courier New"/>
                <a:cs typeface="Courier New"/>
              </a:rPr>
              <a:t>x * x *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x;</a:t>
            </a:r>
            <a:endParaRPr sz="900">
              <a:latin typeface="Courier New"/>
              <a:cs typeface="Courier New"/>
            </a:endParaRPr>
          </a:p>
          <a:p>
            <a:pPr marL="933450" algn="just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927100" marR="7620" indent="228600" algn="just">
              <a:lnSpc>
                <a:spcPct val="103000"/>
              </a:lnSpc>
            </a:pP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returning </a:t>
            </a: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25" dirty="0">
                <a:latin typeface="Times New Roman"/>
                <a:cs typeface="Times New Roman"/>
              </a:rPr>
              <a:t>replace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900" spc="-20" dirty="0">
                <a:latin typeface="Courier New"/>
                <a:cs typeface="Courier New"/>
              </a:rPr>
              <a:t>void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30" dirty="0">
                <a:latin typeface="Times New Roman"/>
                <a:cs typeface="Times New Roman"/>
              </a:rPr>
              <a:t>type 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returned. </a:t>
            </a:r>
            <a:r>
              <a:rPr sz="1050" spc="-45" dirty="0">
                <a:latin typeface="Times New Roman"/>
                <a:cs typeface="Times New Roman"/>
              </a:rPr>
              <a:t>Since </a:t>
            </a:r>
            <a:r>
              <a:rPr sz="1050" spc="-20" dirty="0">
                <a:latin typeface="Times New Roman"/>
                <a:cs typeface="Times New Roman"/>
              </a:rPr>
              <a:t>these functions </a:t>
            </a:r>
            <a:r>
              <a:rPr sz="1050" spc="-10" dirty="0">
                <a:latin typeface="Times New Roman"/>
                <a:cs typeface="Times New Roman"/>
              </a:rPr>
              <a:t>return </a:t>
            </a:r>
            <a:r>
              <a:rPr sz="1050" spc="-5" dirty="0">
                <a:latin typeface="Times New Roman"/>
                <a:cs typeface="Times New Roman"/>
              </a:rPr>
              <a:t>one </a:t>
            </a:r>
            <a:r>
              <a:rPr sz="1050" spc="10" dirty="0">
                <a:latin typeface="Times New Roman"/>
                <a:cs typeface="Times New Roman"/>
              </a:rPr>
              <a:t>value,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25" dirty="0">
                <a:latin typeface="Times New Roman"/>
                <a:cs typeface="Times New Roman"/>
              </a:rPr>
              <a:t>should 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10" dirty="0">
                <a:latin typeface="Times New Roman"/>
                <a:cs typeface="Times New Roman"/>
              </a:rPr>
              <a:t>no </a:t>
            </a:r>
            <a:r>
              <a:rPr sz="1050" spc="-15" dirty="0">
                <a:latin typeface="Times New Roman"/>
                <a:cs typeface="Times New Roman"/>
              </a:rPr>
              <a:t>effect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45" dirty="0">
                <a:latin typeface="Times New Roman"/>
                <a:cs typeface="Times New Roman"/>
              </a:rPr>
              <a:t>call. </a:t>
            </a:r>
            <a:r>
              <a:rPr sz="1050" spc="-20" dirty="0">
                <a:latin typeface="Times New Roman"/>
                <a:cs typeface="Times New Roman"/>
              </a:rPr>
              <a:t>This means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0" dirty="0">
                <a:latin typeface="Times New Roman"/>
                <a:cs typeface="Times New Roman"/>
              </a:rPr>
              <a:t>all 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5" dirty="0">
                <a:latin typeface="Times New Roman"/>
                <a:cs typeface="Times New Roman"/>
              </a:rPr>
              <a:t>returning </a:t>
            </a:r>
            <a:r>
              <a:rPr sz="1050" spc="-15" dirty="0">
                <a:latin typeface="Times New Roman"/>
                <a:cs typeface="Times New Roman"/>
              </a:rPr>
              <a:t>functions should be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15" dirty="0">
                <a:latin typeface="Times New Roman"/>
                <a:cs typeface="Times New Roman"/>
              </a:rPr>
              <a:t>value, </a:t>
            </a:r>
            <a:r>
              <a:rPr sz="1050" spc="40" dirty="0">
                <a:latin typeface="Times New Roman"/>
                <a:cs typeface="Times New Roman"/>
              </a:rPr>
              <a:t>NOT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spc="15" dirty="0">
                <a:latin typeface="Times New Roman"/>
                <a:cs typeface="Times New Roman"/>
              </a:rPr>
              <a:t>by  </a:t>
            </a:r>
            <a:r>
              <a:rPr sz="1050" spc="20" dirty="0">
                <a:latin typeface="Times New Roman"/>
                <a:cs typeface="Times New Roman"/>
              </a:rPr>
              <a:t>reference. </a:t>
            </a:r>
            <a:r>
              <a:rPr sz="1050" spc="-15" dirty="0">
                <a:latin typeface="Times New Roman"/>
                <a:cs typeface="Times New Roman"/>
              </a:rPr>
              <a:t>Nothing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50" dirty="0">
                <a:latin typeface="Times New Roman"/>
                <a:cs typeface="Times New Roman"/>
              </a:rPr>
              <a:t>C++ </a:t>
            </a:r>
            <a:r>
              <a:rPr sz="1050" spc="20" dirty="0">
                <a:latin typeface="Times New Roman"/>
                <a:cs typeface="Times New Roman"/>
              </a:rPr>
              <a:t>prevents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programmer </a:t>
            </a:r>
            <a:r>
              <a:rPr sz="1050" spc="-15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using </a:t>
            </a:r>
            <a:r>
              <a:rPr sz="1050" spc="-30" dirty="0">
                <a:latin typeface="Times New Roman"/>
                <a:cs typeface="Times New Roman"/>
              </a:rPr>
              <a:t>pass </a:t>
            </a:r>
            <a:r>
              <a:rPr sz="1050" spc="-50" dirty="0">
                <a:latin typeface="Times New Roman"/>
                <a:cs typeface="Times New Roman"/>
              </a:rPr>
              <a:t>by </a:t>
            </a:r>
            <a:r>
              <a:rPr sz="1050" spc="15" dirty="0">
                <a:latin typeface="Times New Roman"/>
                <a:cs typeface="Times New Roman"/>
              </a:rPr>
              <a:t>reference 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returning functions; </a:t>
            </a:r>
            <a:r>
              <a:rPr sz="1050" spc="10" dirty="0">
                <a:latin typeface="Times New Roman"/>
                <a:cs typeface="Times New Roman"/>
              </a:rPr>
              <a:t>however,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10" dirty="0">
                <a:latin typeface="Times New Roman"/>
                <a:cs typeface="Times New Roman"/>
              </a:rPr>
              <a:t>be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used.</a:t>
            </a:r>
            <a:endParaRPr sz="1050">
              <a:latin typeface="Times New Roman"/>
              <a:cs typeface="Times New Roman"/>
            </a:endParaRPr>
          </a:p>
          <a:p>
            <a:pPr marL="927100" indent="22860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calNetPay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15" dirty="0">
                <a:latin typeface="Times New Roman"/>
                <a:cs typeface="Times New Roman"/>
              </a:rPr>
              <a:t>(Sample </a:t>
            </a:r>
            <a:r>
              <a:rPr sz="1050" spc="-10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6.2b)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5" dirty="0">
                <a:latin typeface="Times New Roman"/>
                <a:cs typeface="Times New Roman"/>
              </a:rPr>
              <a:t>module </a:t>
            </a:r>
            <a:r>
              <a:rPr sz="1050" dirty="0">
                <a:latin typeface="Times New Roman"/>
                <a:cs typeface="Times New Roman"/>
              </a:rPr>
              <a:t>that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calcu-</a:t>
            </a:r>
            <a:endParaRPr sz="1050">
              <a:latin typeface="Times New Roman"/>
              <a:cs typeface="Times New Roman"/>
            </a:endParaRPr>
          </a:p>
          <a:p>
            <a:pPr marL="927100" marR="7620" algn="just">
              <a:lnSpc>
                <a:spcPct val="102899"/>
              </a:lnSpc>
              <a:spcBef>
                <a:spcPts val="10"/>
              </a:spcBef>
            </a:pPr>
            <a:r>
              <a:rPr sz="1050" spc="-30" dirty="0">
                <a:latin typeface="Times New Roman"/>
                <a:cs typeface="Times New Roman"/>
              </a:rPr>
              <a:t>lates </a:t>
            </a:r>
            <a:r>
              <a:rPr sz="1050" spc="-5" dirty="0">
                <a:latin typeface="Times New Roman"/>
                <a:cs typeface="Times New Roman"/>
              </a:rPr>
              <a:t>the net </a:t>
            </a:r>
            <a:r>
              <a:rPr sz="1050" spc="-45" dirty="0">
                <a:latin typeface="Times New Roman"/>
                <a:cs typeface="Times New Roman"/>
              </a:rPr>
              <a:t>pay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hours </a:t>
            </a:r>
            <a:r>
              <a:rPr sz="1050" spc="40" dirty="0">
                <a:latin typeface="Times New Roman"/>
                <a:cs typeface="Times New Roman"/>
              </a:rPr>
              <a:t>worked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hourly </a:t>
            </a:r>
            <a:r>
              <a:rPr sz="1050" spc="-45" dirty="0">
                <a:latin typeface="Times New Roman"/>
                <a:cs typeface="Times New Roman"/>
              </a:rPr>
              <a:t>pay </a:t>
            </a:r>
            <a:r>
              <a:rPr sz="1050" spc="-20" dirty="0">
                <a:latin typeface="Times New Roman"/>
                <a:cs typeface="Times New Roman"/>
              </a:rPr>
              <a:t>rate. </a:t>
            </a:r>
            <a:r>
              <a:rPr sz="1050" spc="-40" dirty="0">
                <a:latin typeface="Times New Roman"/>
                <a:cs typeface="Times New Roman"/>
              </a:rPr>
              <a:t>Since </a:t>
            </a:r>
            <a:r>
              <a:rPr sz="1050" spc="-10" dirty="0">
                <a:latin typeface="Times New Roman"/>
                <a:cs typeface="Times New Roman"/>
              </a:rPr>
              <a:t>it  </a:t>
            </a:r>
            <a:r>
              <a:rPr sz="1050" spc="15" dirty="0">
                <a:latin typeface="Times New Roman"/>
                <a:cs typeface="Times New Roman"/>
              </a:rPr>
              <a:t>calculates </a:t>
            </a:r>
            <a:r>
              <a:rPr sz="1050" spc="-35" dirty="0">
                <a:latin typeface="Times New Roman"/>
                <a:cs typeface="Times New Roman"/>
              </a:rPr>
              <a:t>only </a:t>
            </a:r>
            <a:r>
              <a:rPr sz="1050" spc="-5" dirty="0">
                <a:latin typeface="Times New Roman"/>
                <a:cs typeface="Times New Roman"/>
              </a:rPr>
              <a:t>one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5" dirty="0">
                <a:latin typeface="Times New Roman"/>
                <a:cs typeface="Times New Roman"/>
              </a:rPr>
              <a:t>needed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call, </a:t>
            </a:r>
            <a:r>
              <a:rPr sz="1050" spc="-20" dirty="0">
                <a:latin typeface="Times New Roman"/>
                <a:cs typeface="Times New Roman"/>
              </a:rPr>
              <a:t>it can </a:t>
            </a:r>
            <a:r>
              <a:rPr sz="1050" spc="5" dirty="0">
                <a:latin typeface="Times New Roman"/>
                <a:cs typeface="Times New Roman"/>
              </a:rPr>
              <a:t>easily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0" dirty="0">
                <a:latin typeface="Times New Roman"/>
                <a:cs typeface="Times New Roman"/>
              </a:rPr>
              <a:t>implement-  </a:t>
            </a:r>
            <a:r>
              <a:rPr sz="1050" spc="-15" dirty="0">
                <a:latin typeface="Times New Roman"/>
                <a:cs typeface="Times New Roman"/>
              </a:rPr>
              <a:t>ed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returning </a:t>
            </a:r>
            <a:r>
              <a:rPr sz="1050" spc="-15" dirty="0">
                <a:latin typeface="Times New Roman"/>
                <a:cs typeface="Times New Roman"/>
              </a:rPr>
              <a:t>function, </a:t>
            </a:r>
            <a:r>
              <a:rPr sz="1050" spc="-20" dirty="0">
                <a:latin typeface="Times New Roman"/>
                <a:cs typeface="Times New Roman"/>
              </a:rPr>
              <a:t>instead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30" dirty="0">
                <a:latin typeface="Times New Roman"/>
                <a:cs typeface="Times New Roman"/>
              </a:rPr>
              <a:t>having </a:t>
            </a:r>
            <a:r>
              <a:rPr sz="900" spc="-20" dirty="0">
                <a:latin typeface="Courier New"/>
                <a:cs typeface="Courier New"/>
              </a:rPr>
              <a:t>pay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reference.</a:t>
            </a:r>
            <a:endParaRPr sz="105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50"/>
              </a:spcBef>
            </a:pPr>
            <a:r>
              <a:rPr sz="1050" spc="-35" dirty="0">
                <a:latin typeface="Times New Roman"/>
                <a:cs typeface="Times New Roman"/>
              </a:rPr>
              <a:t>Sample   </a:t>
            </a:r>
            <a:r>
              <a:rPr sz="1050" spc="-15" dirty="0">
                <a:latin typeface="Times New Roman"/>
                <a:cs typeface="Times New Roman"/>
              </a:rPr>
              <a:t>program   </a:t>
            </a:r>
            <a:r>
              <a:rPr sz="1050" spc="-30" dirty="0">
                <a:latin typeface="Times New Roman"/>
                <a:cs typeface="Times New Roman"/>
              </a:rPr>
              <a:t>6.2d,  which   </a:t>
            </a:r>
            <a:r>
              <a:rPr sz="1050" spc="5" dirty="0">
                <a:latin typeface="Times New Roman"/>
                <a:cs typeface="Times New Roman"/>
              </a:rPr>
              <a:t>follows, </a:t>
            </a:r>
            <a:r>
              <a:rPr sz="1050" spc="15" dirty="0">
                <a:latin typeface="Times New Roman"/>
                <a:cs typeface="Times New Roman"/>
              </a:rPr>
              <a:t>modifies </a:t>
            </a:r>
            <a:r>
              <a:rPr sz="1050" spc="-15" dirty="0">
                <a:latin typeface="Times New Roman"/>
                <a:cs typeface="Times New Roman"/>
              </a:rPr>
              <a:t>Program  </a:t>
            </a:r>
            <a:r>
              <a:rPr sz="1050" spc="-25" dirty="0">
                <a:latin typeface="Times New Roman"/>
                <a:cs typeface="Times New Roman"/>
              </a:rPr>
              <a:t>6.2b  in  </a:t>
            </a:r>
            <a:r>
              <a:rPr sz="1050" spc="-15" dirty="0">
                <a:latin typeface="Times New Roman"/>
                <a:cs typeface="Times New Roman"/>
              </a:rPr>
              <a:t>this</a:t>
            </a:r>
            <a:r>
              <a:rPr sz="1050" spc="-10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manner.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60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6.2d:</a:t>
            </a:r>
            <a:endParaRPr sz="1050">
              <a:latin typeface="Times New Roman"/>
              <a:cs typeface="Times New Roman"/>
            </a:endParaRPr>
          </a:p>
          <a:p>
            <a:pPr marL="12700" marR="4194810">
              <a:lnSpc>
                <a:spcPct val="120600"/>
              </a:lnSpc>
              <a:spcBef>
                <a:spcPts val="384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float calNetPay(int hours, float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rate);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hoursWorked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20;</a:t>
            </a:r>
            <a:endParaRPr sz="900">
              <a:latin typeface="Courier New"/>
              <a:cs typeface="Courier New"/>
            </a:endParaRPr>
          </a:p>
          <a:p>
            <a:pPr marL="413384" marR="3698240">
              <a:lnSpc>
                <a:spcPct val="12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float payRate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5.00;  float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netPay;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setprecision(2)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showpoint;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netPay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b="1" spc="5" dirty="0">
                <a:latin typeface="Courier New"/>
                <a:cs typeface="Courier New"/>
              </a:rPr>
              <a:t>calNetPay(hoursWorked,</a:t>
            </a:r>
            <a:r>
              <a:rPr sz="900" b="1" spc="3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payRate);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54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The net pay </a:t>
            </a:r>
            <a:r>
              <a:rPr sz="900" spc="-5" dirty="0">
                <a:latin typeface="Courier New"/>
                <a:cs typeface="Courier New"/>
              </a:rPr>
              <a:t>is </a:t>
            </a:r>
            <a:r>
              <a:rPr sz="900" spc="-10" dirty="0">
                <a:latin typeface="Courier New"/>
                <a:cs typeface="Courier New"/>
              </a:rPr>
              <a:t>$" &lt;&lt; </a:t>
            </a:r>
            <a:r>
              <a:rPr sz="900" spc="-15" dirty="0">
                <a:latin typeface="Courier New"/>
                <a:cs typeface="Courier New"/>
              </a:rPr>
              <a:t>netPay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5745" y="9848850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6045" y="9795509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428053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954" y="1093977"/>
            <a:ext cx="245046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6.2 </a:t>
            </a:r>
            <a:r>
              <a:rPr sz="950" spc="-10" dirty="0">
                <a:latin typeface="Times New Roman"/>
                <a:cs typeface="Times New Roman"/>
              </a:rPr>
              <a:t>Functions </a:t>
            </a:r>
            <a:r>
              <a:rPr sz="950" spc="-5" dirty="0">
                <a:latin typeface="Times New Roman"/>
                <a:cs typeface="Times New Roman"/>
              </a:rPr>
              <a:t>that </a:t>
            </a:r>
            <a:r>
              <a:rPr sz="950" spc="-10" dirty="0">
                <a:latin typeface="Times New Roman"/>
                <a:cs typeface="Times New Roman"/>
              </a:rPr>
              <a:t>Return </a:t>
            </a:r>
            <a:r>
              <a:rPr sz="950" spc="-40" dirty="0">
                <a:latin typeface="Times New Roman"/>
                <a:cs typeface="Times New Roman"/>
              </a:rPr>
              <a:t>a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Value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954" y="1435354"/>
            <a:ext cx="5367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6034" y="1599945"/>
            <a:ext cx="629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calNe</a:t>
            </a:r>
            <a:r>
              <a:rPr sz="900" spc="-2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Pa</a:t>
            </a:r>
            <a:r>
              <a:rPr sz="900" dirty="0">
                <a:latin typeface="Courier New"/>
                <a:cs typeface="Courier New"/>
              </a:rPr>
              <a:t>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642" y="1903222"/>
            <a:ext cx="418846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takes hours worked </a:t>
            </a:r>
            <a:r>
              <a:rPr sz="900" spc="-10" dirty="0">
                <a:latin typeface="Courier New"/>
                <a:cs typeface="Courier New"/>
              </a:rPr>
              <a:t>and pay </a:t>
            </a:r>
            <a:r>
              <a:rPr sz="900" spc="-15" dirty="0">
                <a:latin typeface="Courier New"/>
                <a:cs typeface="Courier New"/>
              </a:rPr>
              <a:t>rate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multiplies  </a:t>
            </a:r>
            <a:r>
              <a:rPr sz="900" spc="-40" dirty="0">
                <a:latin typeface="Courier New"/>
                <a:cs typeface="Courier New"/>
              </a:rPr>
              <a:t>them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to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get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the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net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pay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which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is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45" dirty="0">
                <a:latin typeface="Courier New"/>
                <a:cs typeface="Courier New"/>
              </a:rPr>
              <a:t>returned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to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the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45" dirty="0">
                <a:latin typeface="Courier New"/>
                <a:cs typeface="Courier New"/>
              </a:rPr>
              <a:t>calling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45" dirty="0">
                <a:latin typeface="Courier New"/>
                <a:cs typeface="Courier New"/>
              </a:rPr>
              <a:t>function.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954" y="1570989"/>
            <a:ext cx="3028315" cy="13468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42900" algn="l"/>
                <a:tab pos="13462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</a:t>
            </a:r>
            <a:r>
              <a:rPr sz="900" spc="-15" dirty="0">
                <a:latin typeface="Courier New"/>
                <a:cs typeface="Courier New"/>
              </a:rPr>
              <a:t>hours worked </a:t>
            </a:r>
            <a:r>
              <a:rPr sz="900" spc="-10" dirty="0">
                <a:latin typeface="Courier New"/>
                <a:cs typeface="Courier New"/>
              </a:rPr>
              <a:t>and pay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rate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 returned: </a:t>
            </a:r>
            <a:r>
              <a:rPr sz="900" spc="-10" dirty="0">
                <a:latin typeface="Courier New"/>
                <a:cs typeface="Courier New"/>
              </a:rPr>
              <a:t>net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954" y="2921254"/>
            <a:ext cx="5551170" cy="457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//******************************************************************************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float calNetPay(int hours, float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rate)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 hours </a:t>
            </a:r>
            <a:r>
              <a:rPr sz="900" dirty="0">
                <a:latin typeface="Courier New"/>
                <a:cs typeface="Courier New"/>
              </a:rPr>
              <a:t>*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rate;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937894" algn="just">
              <a:lnSpc>
                <a:spcPct val="100000"/>
              </a:lnSpc>
            </a:pPr>
            <a:r>
              <a:rPr sz="1050" spc="-20" dirty="0">
                <a:latin typeface="Times New Roman"/>
                <a:cs typeface="Times New Roman"/>
              </a:rPr>
              <a:t>Notice how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-45" dirty="0">
                <a:latin typeface="Times New Roman"/>
                <a:cs typeface="Times New Roman"/>
              </a:rPr>
              <a:t>is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called.</a:t>
            </a:r>
            <a:endParaRPr sz="1050" dirty="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800"/>
              </a:spcBef>
            </a:pPr>
            <a:r>
              <a:rPr sz="900" spc="-15" dirty="0">
                <a:latin typeface="Courier New"/>
                <a:cs typeface="Courier New"/>
              </a:rPr>
              <a:t>paynet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calNetPay </a:t>
            </a:r>
            <a:r>
              <a:rPr sz="900" spc="-20" dirty="0">
                <a:latin typeface="Courier New"/>
                <a:cs typeface="Courier New"/>
              </a:rPr>
              <a:t>(hoursWorked,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payRate);</a:t>
            </a:r>
            <a:endParaRPr sz="900" dirty="0">
              <a:latin typeface="Courier New"/>
              <a:cs typeface="Courier New"/>
            </a:endParaRPr>
          </a:p>
          <a:p>
            <a:pPr marL="927100" marR="5080">
              <a:lnSpc>
                <a:spcPct val="103099"/>
              </a:lnSpc>
              <a:spcBef>
                <a:spcPts val="625"/>
              </a:spcBef>
            </a:pP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-35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stand-alone </a:t>
            </a:r>
            <a:r>
              <a:rPr sz="1050" spc="30" dirty="0">
                <a:latin typeface="Times New Roman"/>
                <a:cs typeface="Times New Roman"/>
              </a:rPr>
              <a:t>statement, </a:t>
            </a:r>
            <a:r>
              <a:rPr sz="1050" spc="5" dirty="0">
                <a:latin typeface="Times New Roman"/>
                <a:cs typeface="Times New Roman"/>
              </a:rPr>
              <a:t>but </a:t>
            </a:r>
            <a:r>
              <a:rPr sz="1050" spc="-10" dirty="0">
                <a:latin typeface="Times New Roman"/>
                <a:cs typeface="Times New Roman"/>
              </a:rPr>
              <a:t>rather </a:t>
            </a:r>
            <a:r>
              <a:rPr sz="1050" spc="-5" dirty="0">
                <a:latin typeface="Times New Roman"/>
                <a:cs typeface="Times New Roman"/>
              </a:rPr>
              <a:t>part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an  </a:t>
            </a:r>
            <a:r>
              <a:rPr sz="1050" spc="10" dirty="0">
                <a:latin typeface="Times New Roman"/>
                <a:cs typeface="Times New Roman"/>
              </a:rPr>
              <a:t>assignment </a:t>
            </a:r>
            <a:r>
              <a:rPr sz="1050" spc="20" dirty="0">
                <a:latin typeface="Times New Roman"/>
                <a:cs typeface="Times New Roman"/>
              </a:rPr>
              <a:t>statement.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used in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20" dirty="0">
                <a:latin typeface="Times New Roman"/>
                <a:cs typeface="Times New Roman"/>
              </a:rPr>
              <a:t>expression.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30" dirty="0">
                <a:latin typeface="Times New Roman"/>
                <a:cs typeface="Times New Roman"/>
              </a:rPr>
              <a:t>fact,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will  </a:t>
            </a:r>
            <a:r>
              <a:rPr sz="1050" dirty="0">
                <a:latin typeface="Times New Roman"/>
                <a:cs typeface="Times New Roman"/>
              </a:rPr>
              <a:t>return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floating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20" dirty="0">
                <a:latin typeface="Times New Roman"/>
                <a:cs typeface="Times New Roman"/>
              </a:rPr>
              <a:t>replaces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entire </a:t>
            </a:r>
            <a:r>
              <a:rPr sz="1050" spc="20" dirty="0">
                <a:latin typeface="Times New Roman"/>
                <a:cs typeface="Times New Roman"/>
              </a:rPr>
              <a:t>right-hand </a:t>
            </a:r>
            <a:r>
              <a:rPr sz="1050" spc="-30" dirty="0">
                <a:latin typeface="Times New Roman"/>
                <a:cs typeface="Times New Roman"/>
              </a:rPr>
              <a:t>side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assignment  </a:t>
            </a:r>
            <a:r>
              <a:rPr sz="1050" spc="25" dirty="0">
                <a:latin typeface="Times New Roman"/>
                <a:cs typeface="Times New Roman"/>
              </a:rPr>
              <a:t>statement.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-15" dirty="0">
                <a:latin typeface="Times New Roman"/>
                <a:cs typeface="Times New Roman"/>
              </a:rPr>
              <a:t>major </a:t>
            </a:r>
            <a:r>
              <a:rPr sz="1050" spc="20" dirty="0">
                <a:latin typeface="Times New Roman"/>
                <a:cs typeface="Times New Roman"/>
              </a:rPr>
              <a:t>difference </a:t>
            </a:r>
            <a:r>
              <a:rPr sz="1050" spc="30" dirty="0">
                <a:latin typeface="Times New Roman"/>
                <a:cs typeface="Times New Roman"/>
              </a:rPr>
              <a:t>between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-25" dirty="0">
                <a:latin typeface="Times New Roman"/>
                <a:cs typeface="Times New Roman"/>
              </a:rPr>
              <a:t>types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functions  </a:t>
            </a:r>
            <a:r>
              <a:rPr sz="1050" spc="-25" dirty="0">
                <a:latin typeface="Times New Roman"/>
                <a:cs typeface="Times New Roman"/>
              </a:rPr>
              <a:t>(</a:t>
            </a:r>
            <a:r>
              <a:rPr sz="900" spc="-25" dirty="0">
                <a:latin typeface="Courier New"/>
                <a:cs typeface="Courier New"/>
              </a:rPr>
              <a:t>void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5" dirty="0">
                <a:latin typeface="Times New Roman"/>
                <a:cs typeface="Times New Roman"/>
              </a:rPr>
              <a:t>returning </a:t>
            </a:r>
            <a:r>
              <a:rPr sz="1050" spc="20" dirty="0">
                <a:latin typeface="Times New Roman"/>
                <a:cs typeface="Times New Roman"/>
              </a:rPr>
              <a:t>functions).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900" spc="-20" dirty="0">
                <a:latin typeface="Courier New"/>
                <a:cs typeface="Courier New"/>
              </a:rPr>
              <a:t>void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dirty="0">
                <a:latin typeface="Times New Roman"/>
                <a:cs typeface="Times New Roman"/>
              </a:rPr>
              <a:t>just  </a:t>
            </a:r>
            <a:r>
              <a:rPr sz="1050" spc="-35" dirty="0">
                <a:latin typeface="Times New Roman"/>
                <a:cs typeface="Times New Roman"/>
              </a:rPr>
              <a:t>listing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30" dirty="0">
                <a:latin typeface="Times New Roman"/>
                <a:cs typeface="Times New Roman"/>
              </a:rPr>
              <a:t>along </a:t>
            </a:r>
            <a:r>
              <a:rPr sz="1050" spc="-25" dirty="0">
                <a:latin typeface="Times New Roman"/>
                <a:cs typeface="Times New Roman"/>
              </a:rPr>
              <a:t>with its </a:t>
            </a:r>
            <a:r>
              <a:rPr sz="1050" spc="15" dirty="0">
                <a:latin typeface="Times New Roman"/>
                <a:cs typeface="Times New Roman"/>
              </a:rPr>
              <a:t>arguments.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40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returning </a:t>
            </a:r>
            <a:r>
              <a:rPr sz="1050" spc="5" dirty="0">
                <a:latin typeface="Times New Roman"/>
                <a:cs typeface="Times New Roman"/>
              </a:rPr>
              <a:t>func</a:t>
            </a:r>
            <a:r>
              <a:rPr sz="1050" spc="-25" dirty="0">
                <a:latin typeface="Times New Roman"/>
                <a:cs typeface="Times New Roman"/>
              </a:rPr>
              <a:t>tion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called </a:t>
            </a:r>
            <a:r>
              <a:rPr sz="1050" spc="-40" dirty="0">
                <a:latin typeface="Times New Roman"/>
                <a:cs typeface="Times New Roman"/>
              </a:rPr>
              <a:t>within a </a:t>
            </a:r>
            <a:r>
              <a:rPr sz="1050" spc="-20" dirty="0">
                <a:latin typeface="Times New Roman"/>
                <a:cs typeface="Times New Roman"/>
              </a:rPr>
              <a:t>portion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some </a:t>
            </a:r>
            <a:r>
              <a:rPr sz="1050" spc="5" dirty="0">
                <a:latin typeface="Times New Roman"/>
                <a:cs typeface="Times New Roman"/>
              </a:rPr>
              <a:t>fundamental instruction </a:t>
            </a:r>
            <a:r>
              <a:rPr sz="1050" spc="-30" dirty="0">
                <a:latin typeface="Times New Roman"/>
                <a:cs typeface="Times New Roman"/>
              </a:rPr>
              <a:t>(the </a:t>
            </a:r>
            <a:r>
              <a:rPr sz="1050" spc="5" dirty="0">
                <a:latin typeface="Times New Roman"/>
                <a:cs typeface="Times New Roman"/>
              </a:rPr>
              <a:t>right-hand </a:t>
            </a:r>
            <a:r>
              <a:rPr sz="1050" dirty="0">
                <a:latin typeface="Times New Roman"/>
                <a:cs typeface="Times New Roman"/>
              </a:rPr>
              <a:t>side  of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15" dirty="0">
                <a:latin typeface="Times New Roman"/>
                <a:cs typeface="Times New Roman"/>
              </a:rPr>
              <a:t>assignment </a:t>
            </a:r>
            <a:r>
              <a:rPr sz="1050" spc="25" dirty="0">
                <a:latin typeface="Times New Roman"/>
                <a:cs typeface="Times New Roman"/>
              </a:rPr>
              <a:t>statement, </a:t>
            </a:r>
            <a:r>
              <a:rPr sz="1050" spc="30" dirty="0">
                <a:latin typeface="Times New Roman"/>
                <a:cs typeface="Times New Roman"/>
              </a:rPr>
              <a:t>condition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selection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25" dirty="0">
                <a:latin typeface="Times New Roman"/>
                <a:cs typeface="Times New Roman"/>
              </a:rPr>
              <a:t>statement, </a:t>
            </a:r>
            <a:r>
              <a:rPr sz="1050" spc="5" dirty="0">
                <a:latin typeface="Times New Roman"/>
                <a:cs typeface="Times New Roman"/>
              </a:rPr>
              <a:t>or argu</a:t>
            </a:r>
            <a:r>
              <a:rPr sz="1050" spc="-5" dirty="0">
                <a:latin typeface="Times New Roman"/>
                <a:cs typeface="Times New Roman"/>
              </a:rPr>
              <a:t>ment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1050" spc="25" dirty="0">
                <a:latin typeface="Times New Roman"/>
                <a:cs typeface="Times New Roman"/>
              </a:rPr>
              <a:t>statement).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40" dirty="0">
                <a:latin typeface="Times New Roman"/>
                <a:cs typeface="Times New Roman"/>
              </a:rPr>
              <a:t>mentioned </a:t>
            </a:r>
            <a:r>
              <a:rPr sz="1050" spc="-5" dirty="0">
                <a:latin typeface="Times New Roman"/>
                <a:cs typeface="Times New Roman"/>
              </a:rPr>
              <a:t>earlier, another </a:t>
            </a:r>
            <a:r>
              <a:rPr sz="1050" spc="15" dirty="0">
                <a:latin typeface="Times New Roman"/>
                <a:cs typeface="Times New Roman"/>
              </a:rPr>
              <a:t>difference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dirty="0">
                <a:latin typeface="Times New Roman"/>
                <a:cs typeface="Times New Roman"/>
              </a:rPr>
              <a:t>in  </a:t>
            </a:r>
            <a:r>
              <a:rPr sz="1050" spc="10" dirty="0">
                <a:latin typeface="Times New Roman"/>
                <a:cs typeface="Times New Roman"/>
              </a:rPr>
              <a:t>both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prototype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30" dirty="0">
                <a:latin typeface="Times New Roman"/>
                <a:cs typeface="Times New Roman"/>
              </a:rPr>
              <a:t>heading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900" spc="-10" dirty="0">
                <a:latin typeface="Courier New"/>
                <a:cs typeface="Courier New"/>
              </a:rPr>
              <a:t>void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replaced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returned.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third </a:t>
            </a:r>
            <a:r>
              <a:rPr sz="1050" spc="15" dirty="0">
                <a:latin typeface="Times New Roman"/>
                <a:cs typeface="Times New Roman"/>
              </a:rPr>
              <a:t>difference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fact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value  </a:t>
            </a:r>
            <a:r>
              <a:rPr sz="1050" spc="30" dirty="0">
                <a:latin typeface="Times New Roman"/>
                <a:cs typeface="Times New Roman"/>
              </a:rPr>
              <a:t>returning </a:t>
            </a:r>
            <a:r>
              <a:rPr sz="1050" dirty="0">
                <a:latin typeface="Times New Roman"/>
                <a:cs typeface="Times New Roman"/>
              </a:rPr>
              <a:t>function </a:t>
            </a:r>
            <a:r>
              <a:rPr sz="1050" spc="-35" dirty="0">
                <a:latin typeface="Times New Roman"/>
                <a:cs typeface="Times New Roman"/>
              </a:rPr>
              <a:t>MUST </a:t>
            </a:r>
            <a:r>
              <a:rPr sz="1050" spc="-20" dirty="0">
                <a:latin typeface="Times New Roman"/>
                <a:cs typeface="Times New Roman"/>
              </a:rPr>
              <a:t>have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return </a:t>
            </a:r>
            <a:r>
              <a:rPr sz="1050" spc="25" dirty="0">
                <a:latin typeface="Times New Roman"/>
                <a:cs typeface="Times New Roman"/>
              </a:rPr>
              <a:t>statement. It </a:t>
            </a:r>
            <a:r>
              <a:rPr sz="1050" spc="-35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usually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very </a:t>
            </a:r>
            <a:r>
              <a:rPr sz="1050" spc="5" dirty="0">
                <a:latin typeface="Times New Roman"/>
                <a:cs typeface="Times New Roman"/>
              </a:rPr>
              <a:t>last  </a:t>
            </a:r>
            <a:r>
              <a:rPr sz="1050" spc="15" dirty="0">
                <a:latin typeface="Times New Roman"/>
                <a:cs typeface="Times New Roman"/>
              </a:rPr>
              <a:t>instruction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function. 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35" dirty="0">
                <a:latin typeface="Times New Roman"/>
                <a:cs typeface="Times New Roman"/>
              </a:rPr>
              <a:t>comparison </a:t>
            </a:r>
            <a:r>
              <a:rPr sz="1050" spc="30" dirty="0">
                <a:latin typeface="Times New Roman"/>
                <a:cs typeface="Times New Roman"/>
              </a:rPr>
              <a:t>between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imple</a:t>
            </a:r>
            <a:r>
              <a:rPr sz="1050" spc="30" dirty="0">
                <a:latin typeface="Times New Roman"/>
                <a:cs typeface="Times New Roman"/>
              </a:rPr>
              <a:t>mentation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40" dirty="0">
                <a:latin typeface="Times New Roman"/>
                <a:cs typeface="Times New Roman"/>
              </a:rPr>
              <a:t>procedure </a:t>
            </a:r>
            <a:r>
              <a:rPr sz="1050" spc="-30" dirty="0">
                <a:latin typeface="Times New Roman"/>
                <a:cs typeface="Times New Roman"/>
              </a:rPr>
              <a:t>(</a:t>
            </a:r>
            <a:r>
              <a:rPr sz="900" spc="-30" dirty="0">
                <a:latin typeface="Courier New"/>
                <a:cs typeface="Courier New"/>
              </a:rPr>
              <a:t>void </a:t>
            </a:r>
            <a:r>
              <a:rPr sz="1050" spc="25" dirty="0">
                <a:latin typeface="Times New Roman"/>
                <a:cs typeface="Times New Roman"/>
              </a:rPr>
              <a:t>function)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a value </a:t>
            </a:r>
            <a:r>
              <a:rPr sz="1050" spc="15" dirty="0">
                <a:latin typeface="Times New Roman"/>
                <a:cs typeface="Times New Roman"/>
              </a:rPr>
              <a:t>returning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function.</a:t>
            </a:r>
            <a:endParaRPr sz="10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50"/>
              </a:spcBef>
              <a:tabLst>
                <a:tab pos="2908300" algn="l"/>
              </a:tabLst>
            </a:pPr>
            <a:r>
              <a:rPr sz="1050" b="1" spc="-30" dirty="0">
                <a:latin typeface="Times New Roman"/>
                <a:cs typeface="Times New Roman"/>
              </a:rPr>
              <a:t>Value  </a:t>
            </a:r>
            <a:r>
              <a:rPr sz="1050" b="1" spc="30" dirty="0">
                <a:latin typeface="Times New Roman"/>
                <a:cs typeface="Times New Roman"/>
              </a:rPr>
              <a:t>Returning</a:t>
            </a:r>
            <a:r>
              <a:rPr sz="1050" b="1" spc="85" dirty="0">
                <a:latin typeface="Times New Roman"/>
                <a:cs typeface="Times New Roman"/>
              </a:rPr>
              <a:t> </a:t>
            </a:r>
            <a:r>
              <a:rPr sz="1050" b="1" spc="45" dirty="0">
                <a:latin typeface="Times New Roman"/>
                <a:cs typeface="Times New Roman"/>
              </a:rPr>
              <a:t>Function	Procedure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7585328"/>
            <a:ext cx="8610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Times New Roman"/>
                <a:cs typeface="Times New Roman"/>
              </a:rPr>
              <a:t>PROTOTYPE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153" y="7954136"/>
            <a:ext cx="3740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45" dirty="0">
                <a:latin typeface="Times New Roman"/>
                <a:cs typeface="Times New Roman"/>
              </a:rPr>
              <a:t>C</a:t>
            </a:r>
            <a:r>
              <a:rPr sz="1050" b="1" spc="-80" dirty="0">
                <a:latin typeface="Times New Roman"/>
                <a:cs typeface="Times New Roman"/>
              </a:rPr>
              <a:t>A</a:t>
            </a:r>
            <a:r>
              <a:rPr sz="1050" b="1" spc="-35" dirty="0">
                <a:latin typeface="Times New Roman"/>
                <a:cs typeface="Times New Roman"/>
              </a:rPr>
              <a:t>LL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153" y="8321802"/>
            <a:ext cx="6921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75" dirty="0">
                <a:latin typeface="Times New Roman"/>
                <a:cs typeface="Times New Roman"/>
              </a:rPr>
              <a:t>H</a:t>
            </a:r>
            <a:r>
              <a:rPr sz="1050" b="1" spc="60" dirty="0">
                <a:latin typeface="Times New Roman"/>
                <a:cs typeface="Times New Roman"/>
              </a:rPr>
              <a:t>E</a:t>
            </a:r>
            <a:r>
              <a:rPr sz="1050" b="1" spc="-80" dirty="0">
                <a:latin typeface="Times New Roman"/>
                <a:cs typeface="Times New Roman"/>
              </a:rPr>
              <a:t>A</a:t>
            </a:r>
            <a:r>
              <a:rPr sz="1050" b="1" spc="65" dirty="0">
                <a:latin typeface="Times New Roman"/>
                <a:cs typeface="Times New Roman"/>
              </a:rPr>
              <a:t>D</a:t>
            </a:r>
            <a:r>
              <a:rPr sz="1050" b="1" spc="30" dirty="0">
                <a:latin typeface="Times New Roman"/>
                <a:cs typeface="Times New Roman"/>
              </a:rPr>
              <a:t>ING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153" y="8690609"/>
            <a:ext cx="414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latin typeface="Times New Roman"/>
                <a:cs typeface="Times New Roman"/>
              </a:rPr>
              <a:t>B</a:t>
            </a:r>
            <a:r>
              <a:rPr sz="1050" b="1" spc="5" dirty="0">
                <a:latin typeface="Times New Roman"/>
                <a:cs typeface="Times New Roman"/>
              </a:rPr>
              <a:t>O</a:t>
            </a:r>
            <a:r>
              <a:rPr sz="1050" b="1" spc="55" dirty="0">
                <a:latin typeface="Times New Roman"/>
                <a:cs typeface="Times New Roman"/>
              </a:rPr>
              <a:t>D</a:t>
            </a:r>
            <a:r>
              <a:rPr sz="1050" b="1" spc="-70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5954" y="7578622"/>
            <a:ext cx="223901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790">
              <a:lnSpc>
                <a:spcPct val="109000"/>
              </a:lnSpc>
              <a:spcBef>
                <a:spcPts val="100"/>
              </a:spcBef>
            </a:pPr>
            <a:r>
              <a:rPr sz="1000" spc="-25" dirty="0">
                <a:latin typeface="Courier New"/>
                <a:cs typeface="Courier New"/>
              </a:rPr>
              <a:t>float calNetPay (int hours,  float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rate);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8000"/>
              </a:lnSpc>
              <a:spcBef>
                <a:spcPts val="300"/>
              </a:spcBef>
            </a:pPr>
            <a:r>
              <a:rPr sz="1000" spc="-25" dirty="0">
                <a:latin typeface="Courier New"/>
                <a:cs typeface="Courier New"/>
              </a:rPr>
              <a:t>netpay=calNetPay (hoursWorked,  payRate);</a:t>
            </a:r>
            <a:endParaRPr sz="1000">
              <a:latin typeface="Courier New"/>
              <a:cs typeface="Courier New"/>
            </a:endParaRPr>
          </a:p>
          <a:p>
            <a:pPr marL="12700" marR="224790">
              <a:lnSpc>
                <a:spcPct val="108000"/>
              </a:lnSpc>
              <a:spcBef>
                <a:spcPts val="300"/>
              </a:spcBef>
            </a:pPr>
            <a:r>
              <a:rPr sz="1000" spc="-25" dirty="0">
                <a:latin typeface="Courier New"/>
                <a:cs typeface="Courier New"/>
              </a:rPr>
              <a:t>float calNetPay (int hours,  float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rate)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82905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Courier New"/>
                <a:cs typeface="Courier New"/>
              </a:rPr>
              <a:t>return hours </a:t>
            </a:r>
            <a:r>
              <a:rPr sz="1000" spc="-5" dirty="0">
                <a:latin typeface="Courier New"/>
                <a:cs typeface="Courier New"/>
              </a:rPr>
              <a:t>*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rate;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1189" y="7578622"/>
            <a:ext cx="2090420" cy="162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470">
              <a:lnSpc>
                <a:spcPct val="109000"/>
              </a:lnSpc>
              <a:spcBef>
                <a:spcPts val="100"/>
              </a:spcBef>
            </a:pPr>
            <a:r>
              <a:rPr sz="1000" spc="-25" dirty="0">
                <a:latin typeface="Courier New"/>
                <a:cs typeface="Courier New"/>
              </a:rPr>
              <a:t>void calNetPay </a:t>
            </a:r>
            <a:r>
              <a:rPr sz="1000" spc="-20" dirty="0">
                <a:latin typeface="Courier New"/>
                <a:cs typeface="Courier New"/>
              </a:rPr>
              <a:t>(float&amp; </a:t>
            </a:r>
            <a:r>
              <a:rPr sz="1000" spc="-25" dirty="0">
                <a:latin typeface="Courier New"/>
                <a:cs typeface="Courier New"/>
              </a:rPr>
              <a:t>net,  </a:t>
            </a:r>
            <a:r>
              <a:rPr sz="1000" spc="-20" dirty="0">
                <a:latin typeface="Courier New"/>
                <a:cs typeface="Courier New"/>
              </a:rPr>
              <a:t>int hours, </a:t>
            </a:r>
            <a:r>
              <a:rPr sz="1000" spc="-25" dirty="0">
                <a:latin typeface="Courier New"/>
                <a:cs typeface="Courier New"/>
              </a:rPr>
              <a:t>float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rate);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8000"/>
              </a:lnSpc>
              <a:spcBef>
                <a:spcPts val="300"/>
              </a:spcBef>
            </a:pPr>
            <a:r>
              <a:rPr sz="1000" spc="-25" dirty="0">
                <a:latin typeface="Courier New"/>
                <a:cs typeface="Courier New"/>
              </a:rPr>
              <a:t>calNetPay (pay, hoursWorked,  payRate);</a:t>
            </a:r>
            <a:endParaRPr sz="1000">
              <a:latin typeface="Courier New"/>
              <a:cs typeface="Courier New"/>
            </a:endParaRPr>
          </a:p>
          <a:p>
            <a:pPr marL="12700" marR="77470">
              <a:lnSpc>
                <a:spcPct val="108000"/>
              </a:lnSpc>
              <a:spcBef>
                <a:spcPts val="300"/>
              </a:spcBef>
            </a:pPr>
            <a:r>
              <a:rPr sz="1000" spc="-25" dirty="0">
                <a:latin typeface="Courier New"/>
                <a:cs typeface="Courier New"/>
              </a:rPr>
              <a:t>void calNetPay </a:t>
            </a:r>
            <a:r>
              <a:rPr sz="1000" spc="-20" dirty="0">
                <a:latin typeface="Courier New"/>
                <a:cs typeface="Courier New"/>
              </a:rPr>
              <a:t>(float&amp; </a:t>
            </a:r>
            <a:r>
              <a:rPr sz="1000" spc="-25" dirty="0">
                <a:latin typeface="Courier New"/>
                <a:cs typeface="Courier New"/>
              </a:rPr>
              <a:t>net,  </a:t>
            </a:r>
            <a:r>
              <a:rPr sz="1000" spc="-20" dirty="0">
                <a:latin typeface="Courier New"/>
                <a:cs typeface="Courier New"/>
              </a:rPr>
              <a:t>int hours, </a:t>
            </a:r>
            <a:r>
              <a:rPr sz="1000" spc="-25" dirty="0">
                <a:latin typeface="Courier New"/>
                <a:cs typeface="Courier New"/>
              </a:rPr>
              <a:t>float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rate)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urier New"/>
                <a:cs typeface="Courier New"/>
              </a:rPr>
              <a:t>net </a:t>
            </a:r>
            <a:r>
              <a:rPr sz="1000" spc="-5" dirty="0">
                <a:latin typeface="Courier New"/>
                <a:cs typeface="Courier New"/>
              </a:rPr>
              <a:t>= </a:t>
            </a:r>
            <a:r>
              <a:rPr sz="1000" spc="-25" dirty="0">
                <a:latin typeface="Courier New"/>
                <a:cs typeface="Courier New"/>
              </a:rPr>
              <a:t>hours </a:t>
            </a:r>
            <a:r>
              <a:rPr sz="1000" spc="-5" dirty="0">
                <a:latin typeface="Courier New"/>
                <a:cs typeface="Courier New"/>
              </a:rPr>
              <a:t>*</a:t>
            </a:r>
            <a:r>
              <a:rPr sz="1000" spc="-10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rate;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9735" y="9257538"/>
            <a:ext cx="4632960" cy="3511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0"/>
              </a:spcBef>
            </a:pP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1050" spc="-25" dirty="0">
                <a:latin typeface="Times New Roman"/>
                <a:cs typeface="Times New Roman"/>
              </a:rPr>
              <a:t>can </a:t>
            </a:r>
            <a:r>
              <a:rPr sz="1050" spc="-35" dirty="0">
                <a:latin typeface="Times New Roman"/>
                <a:cs typeface="Times New Roman"/>
              </a:rPr>
              <a:t>also </a:t>
            </a:r>
            <a:r>
              <a:rPr sz="1050" spc="-10" dirty="0">
                <a:latin typeface="Times New Roman"/>
                <a:cs typeface="Times New Roman"/>
              </a:rPr>
              <a:t>return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Boolean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test </a:t>
            </a:r>
            <a:r>
              <a:rPr sz="1050" spc="30" dirty="0">
                <a:latin typeface="Times New Roman"/>
                <a:cs typeface="Times New Roman"/>
              </a:rPr>
              <a:t>whether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certain </a:t>
            </a:r>
            <a:r>
              <a:rPr sz="1050" spc="20" dirty="0">
                <a:latin typeface="Times New Roman"/>
                <a:cs typeface="Times New Roman"/>
              </a:rPr>
              <a:t>condition  </a:t>
            </a:r>
            <a:r>
              <a:rPr sz="1050" spc="-30" dirty="0">
                <a:latin typeface="Times New Roman"/>
                <a:cs typeface="Times New Roman"/>
              </a:rPr>
              <a:t>exists </a:t>
            </a:r>
            <a:r>
              <a:rPr sz="1050" spc="-20" dirty="0">
                <a:latin typeface="Times New Roman"/>
                <a:cs typeface="Times New Roman"/>
              </a:rPr>
              <a:t>(true) </a:t>
            </a:r>
            <a:r>
              <a:rPr sz="1050" spc="5" dirty="0">
                <a:latin typeface="Times New Roman"/>
                <a:cs typeface="Times New Roman"/>
              </a:rPr>
              <a:t>or not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(false).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6863715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1704" y="1093977"/>
            <a:ext cx="17506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0835" algn="l"/>
              </a:tabLst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Reading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	</a:t>
            </a:r>
            <a:r>
              <a:rPr sz="900" spc="-120" dirty="0">
                <a:latin typeface="Arial"/>
                <a:cs typeface="Arial"/>
              </a:rPr>
              <a:t>99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1318074"/>
            <a:ext cx="6238240" cy="85134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spc="-100" dirty="0">
                <a:latin typeface="Arial"/>
                <a:cs typeface="Arial"/>
              </a:rPr>
              <a:t>Overloading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Functions</a:t>
            </a:r>
            <a:endParaRPr sz="1200" dirty="0">
              <a:latin typeface="Arial"/>
              <a:cs typeface="Arial"/>
            </a:endParaRPr>
          </a:p>
          <a:p>
            <a:pPr marL="1612900" marR="5080">
              <a:lnSpc>
                <a:spcPct val="103000"/>
              </a:lnSpc>
              <a:spcBef>
                <a:spcPts val="580"/>
              </a:spcBef>
            </a:pPr>
            <a:r>
              <a:rPr sz="1050" spc="30" dirty="0">
                <a:latin typeface="Times New Roman"/>
                <a:cs typeface="Times New Roman"/>
              </a:rPr>
              <a:t>Uniqueness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0" dirty="0">
                <a:latin typeface="Times New Roman"/>
                <a:cs typeface="Times New Roman"/>
              </a:rPr>
              <a:t>identifier </a:t>
            </a:r>
            <a:r>
              <a:rPr sz="1050" spc="-20" dirty="0">
                <a:latin typeface="Times New Roman"/>
                <a:cs typeface="Times New Roman"/>
              </a:rPr>
              <a:t>names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35" dirty="0">
                <a:latin typeface="Times New Roman"/>
                <a:cs typeface="Times New Roman"/>
              </a:rPr>
              <a:t>vital </a:t>
            </a:r>
            <a:r>
              <a:rPr sz="1050" spc="35" dirty="0">
                <a:latin typeface="Times New Roman"/>
                <a:cs typeface="Times New Roman"/>
              </a:rPr>
              <a:t>concept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30" dirty="0">
                <a:latin typeface="Times New Roman"/>
                <a:cs typeface="Times New Roman"/>
              </a:rPr>
              <a:t>programming </a:t>
            </a:r>
            <a:r>
              <a:rPr sz="1050" spc="25" dirty="0">
                <a:latin typeface="Times New Roman"/>
                <a:cs typeface="Times New Roman"/>
              </a:rPr>
              <a:t>languages.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convention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35" dirty="0">
                <a:latin typeface="Times New Roman"/>
                <a:cs typeface="Times New Roman"/>
              </a:rPr>
              <a:t>C++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every </a:t>
            </a:r>
            <a:r>
              <a:rPr sz="1050" spc="15" dirty="0">
                <a:latin typeface="Times New Roman"/>
                <a:cs typeface="Times New Roman"/>
              </a:rPr>
              <a:t>variable, </a:t>
            </a:r>
            <a:r>
              <a:rPr sz="1050" spc="-10" dirty="0">
                <a:latin typeface="Times New Roman"/>
                <a:cs typeface="Times New Roman"/>
              </a:rPr>
              <a:t>function, </a:t>
            </a:r>
            <a:r>
              <a:rPr sz="1050" spc="25" dirty="0">
                <a:latin typeface="Times New Roman"/>
                <a:cs typeface="Times New Roman"/>
              </a:rPr>
              <a:t>constant, </a:t>
            </a:r>
            <a:r>
              <a:rPr sz="1050" spc="-20" dirty="0">
                <a:latin typeface="Times New Roman"/>
                <a:cs typeface="Times New Roman"/>
              </a:rPr>
              <a:t>etc.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spc="20" dirty="0">
                <a:latin typeface="Times New Roman"/>
                <a:cs typeface="Times New Roman"/>
              </a:rPr>
              <a:t>with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15" dirty="0">
                <a:latin typeface="Times New Roman"/>
                <a:cs typeface="Times New Roman"/>
              </a:rPr>
              <a:t>scope </a:t>
            </a:r>
            <a:r>
              <a:rPr sz="1050" spc="40" dirty="0">
                <a:latin typeface="Times New Roman"/>
                <a:cs typeface="Times New Roman"/>
              </a:rPr>
              <a:t>needs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0" dirty="0">
                <a:latin typeface="Times New Roman"/>
                <a:cs typeface="Times New Roman"/>
              </a:rPr>
              <a:t>unique. </a:t>
            </a:r>
            <a:r>
              <a:rPr sz="1050" spc="25" dirty="0">
                <a:latin typeface="Times New Roman"/>
                <a:cs typeface="Times New Roman"/>
              </a:rPr>
              <a:t>However,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30" dirty="0">
                <a:latin typeface="Times New Roman"/>
                <a:cs typeface="Times New Roman"/>
              </a:rPr>
              <a:t>exception.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25" dirty="0">
                <a:latin typeface="Times New Roman"/>
                <a:cs typeface="Times New Roman"/>
              </a:rPr>
              <a:t>or  </a:t>
            </a:r>
            <a:r>
              <a:rPr sz="1050" spc="-30" dirty="0">
                <a:latin typeface="Times New Roman"/>
                <a:cs typeface="Times New Roman"/>
              </a:rPr>
              <a:t>more </a:t>
            </a:r>
            <a:r>
              <a:rPr sz="1050" spc="-35" dirty="0">
                <a:latin typeface="Times New Roman"/>
                <a:cs typeface="Times New Roman"/>
              </a:rPr>
              <a:t>functions </a:t>
            </a:r>
            <a:r>
              <a:rPr sz="1050" spc="-65" dirty="0">
                <a:latin typeface="Times New Roman"/>
                <a:cs typeface="Times New Roman"/>
              </a:rPr>
              <a:t>may </a:t>
            </a:r>
            <a:r>
              <a:rPr sz="1050" spc="-45" dirty="0">
                <a:latin typeface="Times New Roman"/>
                <a:cs typeface="Times New Roman"/>
              </a:rPr>
              <a:t>have </a:t>
            </a:r>
            <a:r>
              <a:rPr sz="1050" spc="-2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same </a:t>
            </a:r>
            <a:r>
              <a:rPr sz="1050" spc="-35" dirty="0">
                <a:latin typeface="Times New Roman"/>
                <a:cs typeface="Times New Roman"/>
              </a:rPr>
              <a:t>name </a:t>
            </a:r>
            <a:r>
              <a:rPr sz="1050" spc="-4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long </a:t>
            </a:r>
            <a:r>
              <a:rPr sz="1050" spc="-45" dirty="0">
                <a:latin typeface="Times New Roman"/>
                <a:cs typeface="Times New Roman"/>
              </a:rPr>
              <a:t>as </a:t>
            </a:r>
            <a:r>
              <a:rPr sz="1050" spc="-35" dirty="0">
                <a:latin typeface="Times New Roman"/>
                <a:cs typeface="Times New Roman"/>
              </a:rPr>
              <a:t>their </a:t>
            </a:r>
            <a:r>
              <a:rPr sz="1050" spc="5" dirty="0">
                <a:latin typeface="Times New Roman"/>
                <a:cs typeface="Times New Roman"/>
              </a:rPr>
              <a:t>parameters </a:t>
            </a:r>
            <a:r>
              <a:rPr sz="1050" spc="-40" dirty="0">
                <a:latin typeface="Times New Roman"/>
                <a:cs typeface="Times New Roman"/>
              </a:rPr>
              <a:t>differ </a:t>
            </a:r>
            <a:r>
              <a:rPr sz="1050" spc="-35" dirty="0">
                <a:latin typeface="Times New Roman"/>
                <a:cs typeface="Times New Roman"/>
              </a:rPr>
              <a:t>in </a:t>
            </a:r>
            <a:r>
              <a:rPr sz="1050" spc="15" dirty="0">
                <a:latin typeface="Times New Roman"/>
                <a:cs typeface="Times New Roman"/>
              </a:rPr>
              <a:t>quan</a:t>
            </a:r>
            <a:r>
              <a:rPr sz="1050" spc="-30" dirty="0">
                <a:latin typeface="Times New Roman"/>
                <a:cs typeface="Times New Roman"/>
              </a:rPr>
              <a:t>tity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type.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example,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programmer </a:t>
            </a:r>
            <a:r>
              <a:rPr sz="1050" spc="-20" dirty="0">
                <a:latin typeface="Times New Roman"/>
                <a:cs typeface="Times New Roman"/>
              </a:rPr>
              <a:t>could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15" dirty="0">
                <a:latin typeface="Times New Roman"/>
                <a:cs typeface="Times New Roman"/>
              </a:rPr>
              <a:t>two functions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25" dirty="0">
                <a:latin typeface="Times New Roman"/>
                <a:cs typeface="Times New Roman"/>
              </a:rPr>
              <a:t>same name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dirty="0">
                <a:latin typeface="Times New Roman"/>
                <a:cs typeface="Times New Roman"/>
              </a:rPr>
              <a:t>do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exact same </a:t>
            </a:r>
            <a:r>
              <a:rPr sz="1050" spc="-20" dirty="0">
                <a:latin typeface="Times New Roman"/>
                <a:cs typeface="Times New Roman"/>
              </a:rPr>
              <a:t>thing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15" dirty="0">
                <a:latin typeface="Times New Roman"/>
                <a:cs typeface="Times New Roman"/>
              </a:rPr>
              <a:t>variables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different </a:t>
            </a:r>
            <a:r>
              <a:rPr sz="1050" spc="-20" dirty="0">
                <a:latin typeface="Times New Roman"/>
                <a:cs typeface="Times New Roman"/>
              </a:rPr>
              <a:t>data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types.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12900" marR="219075">
              <a:lnSpc>
                <a:spcPct val="103200"/>
              </a:lnSpc>
              <a:spcBef>
                <a:spcPts val="5"/>
              </a:spcBef>
            </a:pPr>
            <a:r>
              <a:rPr sz="1050" i="1" spc="5" dirty="0">
                <a:latin typeface="Times New Roman"/>
                <a:cs typeface="Times New Roman"/>
              </a:rPr>
              <a:t>Example: </a:t>
            </a:r>
            <a:r>
              <a:rPr sz="1050" spc="-15" dirty="0">
                <a:latin typeface="Times New Roman"/>
                <a:cs typeface="Times New Roman"/>
              </a:rPr>
              <a:t>Look 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30" dirty="0">
                <a:latin typeface="Times New Roman"/>
                <a:cs typeface="Times New Roman"/>
              </a:rPr>
              <a:t>prototypes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functions.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same  </a:t>
            </a:r>
            <a:r>
              <a:rPr sz="1050" spc="-25" dirty="0">
                <a:latin typeface="Times New Roman"/>
                <a:cs typeface="Times New Roman"/>
              </a:rPr>
              <a:t>name, </a:t>
            </a:r>
            <a:r>
              <a:rPr sz="1050" spc="-40" dirty="0">
                <a:latin typeface="Times New Roman"/>
                <a:cs typeface="Times New Roman"/>
              </a:rPr>
              <a:t>yet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included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35" dirty="0">
                <a:latin typeface="Times New Roman"/>
                <a:cs typeface="Times New Roman"/>
              </a:rPr>
              <a:t>because </a:t>
            </a:r>
            <a:r>
              <a:rPr sz="1050" spc="-20" dirty="0">
                <a:latin typeface="Times New Roman"/>
                <a:cs typeface="Times New Roman"/>
              </a:rPr>
              <a:t>each </a:t>
            </a:r>
            <a:r>
              <a:rPr sz="1050" spc="-5" dirty="0">
                <a:latin typeface="Times New Roman"/>
                <a:cs typeface="Times New Roman"/>
              </a:rPr>
              <a:t>one </a:t>
            </a:r>
            <a:r>
              <a:rPr sz="1050" spc="5" dirty="0">
                <a:latin typeface="Times New Roman"/>
                <a:cs typeface="Times New Roman"/>
              </a:rPr>
              <a:t>differs  </a:t>
            </a:r>
            <a:r>
              <a:rPr sz="1050" spc="-5" dirty="0">
                <a:latin typeface="Times New Roman"/>
                <a:cs typeface="Times New Roman"/>
              </a:rPr>
              <a:t>from the others </a:t>
            </a:r>
            <a:r>
              <a:rPr sz="1050" spc="-15" dirty="0">
                <a:latin typeface="Times New Roman"/>
                <a:cs typeface="Times New Roman"/>
              </a:rPr>
              <a:t>either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25" dirty="0">
                <a:latin typeface="Times New Roman"/>
                <a:cs typeface="Times New Roman"/>
              </a:rPr>
              <a:t>parameters.</a:t>
            </a:r>
            <a:endParaRPr sz="1050" dirty="0">
              <a:latin typeface="Times New Roman"/>
              <a:cs typeface="Times New Roman"/>
            </a:endParaRPr>
          </a:p>
          <a:p>
            <a:pPr marL="1612900" marR="2554605">
              <a:lnSpc>
                <a:spcPct val="121100"/>
              </a:lnSpc>
              <a:spcBef>
                <a:spcPts val="570"/>
              </a:spcBef>
              <a:tabLst>
                <a:tab pos="2005964" algn="l"/>
              </a:tabLst>
            </a:pPr>
            <a:r>
              <a:rPr sz="900" spc="-20" dirty="0">
                <a:latin typeface="Courier New"/>
                <a:cs typeface="Courier New"/>
              </a:rPr>
              <a:t>int	</a:t>
            </a:r>
            <a:r>
              <a:rPr sz="900" spc="-15" dirty="0">
                <a:latin typeface="Courier New"/>
                <a:cs typeface="Courier New"/>
              </a:rPr>
              <a:t>add(int </a:t>
            </a:r>
            <a:r>
              <a:rPr sz="900" spc="-10" dirty="0">
                <a:latin typeface="Courier New"/>
                <a:cs typeface="Courier New"/>
              </a:rPr>
              <a:t>a, int b, int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c);  </a:t>
            </a:r>
            <a:r>
              <a:rPr sz="900" spc="-20" dirty="0">
                <a:latin typeface="Courier New"/>
                <a:cs typeface="Courier New"/>
              </a:rPr>
              <a:t>int	</a:t>
            </a:r>
            <a:r>
              <a:rPr sz="900" spc="-15" dirty="0">
                <a:latin typeface="Courier New"/>
                <a:cs typeface="Courier New"/>
              </a:rPr>
              <a:t>add(int </a:t>
            </a:r>
            <a:r>
              <a:rPr sz="900" spc="-10" dirty="0">
                <a:latin typeface="Courier New"/>
                <a:cs typeface="Courier New"/>
              </a:rPr>
              <a:t>a, int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b);</a:t>
            </a:r>
            <a:endParaRPr sz="900" dirty="0">
              <a:latin typeface="Courier New"/>
              <a:cs typeface="Courier New"/>
            </a:endParaRPr>
          </a:p>
          <a:p>
            <a:pPr marL="1612900" marR="2147570">
              <a:lnSpc>
                <a:spcPts val="1310"/>
              </a:lnSpc>
              <a:spcBef>
                <a:spcPts val="70"/>
              </a:spcBef>
            </a:pPr>
            <a:r>
              <a:rPr sz="900" spc="-15" dirty="0">
                <a:latin typeface="Courier New"/>
                <a:cs typeface="Courier New"/>
              </a:rPr>
              <a:t>float add(float </a:t>
            </a:r>
            <a:r>
              <a:rPr sz="900" spc="-10" dirty="0">
                <a:latin typeface="Courier New"/>
                <a:cs typeface="Courier New"/>
              </a:rPr>
              <a:t>a, </a:t>
            </a: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10" dirty="0">
                <a:latin typeface="Courier New"/>
                <a:cs typeface="Courier New"/>
              </a:rPr>
              <a:t>b, </a:t>
            </a: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c);  float add(float </a:t>
            </a:r>
            <a:r>
              <a:rPr sz="900" spc="-10" dirty="0">
                <a:latin typeface="Courier New"/>
                <a:cs typeface="Courier New"/>
              </a:rPr>
              <a:t>a, </a:t>
            </a: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b);</a:t>
            </a:r>
            <a:endParaRPr sz="900" dirty="0">
              <a:latin typeface="Courier New"/>
              <a:cs typeface="Courier New"/>
            </a:endParaRPr>
          </a:p>
          <a:p>
            <a:pPr marL="1612900" marR="57785">
              <a:lnSpc>
                <a:spcPct val="103800"/>
              </a:lnSpc>
              <a:spcBef>
                <a:spcPts val="509"/>
              </a:spcBef>
            </a:pPr>
            <a:r>
              <a:rPr sz="1050" spc="-35" dirty="0">
                <a:latin typeface="Times New Roman"/>
                <a:cs typeface="Times New Roman"/>
              </a:rPr>
              <a:t>When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900" spc="-35" dirty="0">
                <a:latin typeface="Courier New"/>
                <a:cs typeface="Courier New"/>
              </a:rPr>
              <a:t>add </a:t>
            </a:r>
            <a:r>
              <a:rPr sz="1050" spc="-30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called, the </a:t>
            </a:r>
            <a:r>
              <a:rPr sz="1050" spc="-50" dirty="0">
                <a:latin typeface="Times New Roman"/>
                <a:cs typeface="Times New Roman"/>
              </a:rPr>
              <a:t>actual </a:t>
            </a:r>
            <a:r>
              <a:rPr sz="1050" spc="5" dirty="0">
                <a:latin typeface="Times New Roman"/>
                <a:cs typeface="Times New Roman"/>
              </a:rPr>
              <a:t>parameter </a:t>
            </a:r>
            <a:r>
              <a:rPr sz="1050" spc="-50" dirty="0">
                <a:latin typeface="Times New Roman"/>
                <a:cs typeface="Times New Roman"/>
              </a:rPr>
              <a:t>list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60" dirty="0">
                <a:latin typeface="Times New Roman"/>
                <a:cs typeface="Times New Roman"/>
              </a:rPr>
              <a:t>call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40" dirty="0">
                <a:latin typeface="Times New Roman"/>
                <a:cs typeface="Times New Roman"/>
              </a:rPr>
              <a:t>used </a:t>
            </a:r>
            <a:r>
              <a:rPr sz="1050" spc="-5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deter</a:t>
            </a:r>
            <a:r>
              <a:rPr sz="1050" spc="-20" dirty="0">
                <a:latin typeface="Times New Roman"/>
                <a:cs typeface="Times New Roman"/>
              </a:rPr>
              <a:t>mine </a:t>
            </a:r>
            <a:r>
              <a:rPr sz="1050" spc="-30" dirty="0">
                <a:latin typeface="Times New Roman"/>
                <a:cs typeface="Times New Roman"/>
              </a:rPr>
              <a:t>which </a:t>
            </a:r>
            <a:r>
              <a:rPr sz="900" spc="-20" dirty="0">
                <a:latin typeface="Courier New"/>
                <a:cs typeface="Courier New"/>
              </a:rPr>
              <a:t>add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10" dirty="0">
                <a:latin typeface="Times New Roman"/>
                <a:cs typeface="Times New Roman"/>
              </a:rPr>
              <a:t>to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call.</a:t>
            </a: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200" spc="-95" dirty="0">
                <a:latin typeface="Arial"/>
                <a:cs typeface="Arial"/>
              </a:rPr>
              <a:t>Stubs and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Drivers</a:t>
            </a:r>
            <a:endParaRPr sz="1200" dirty="0">
              <a:latin typeface="Arial"/>
              <a:cs typeface="Arial"/>
            </a:endParaRPr>
          </a:p>
          <a:p>
            <a:pPr marL="1612900" marR="7620">
              <a:lnSpc>
                <a:spcPct val="103099"/>
              </a:lnSpc>
              <a:spcBef>
                <a:spcPts val="580"/>
              </a:spcBef>
            </a:pPr>
            <a:r>
              <a:rPr sz="1050" spc="-45" dirty="0">
                <a:latin typeface="Times New Roman"/>
                <a:cs typeface="Times New Roman"/>
              </a:rPr>
              <a:t>Many </a:t>
            </a:r>
            <a:r>
              <a:rPr sz="1050" spc="25" dirty="0">
                <a:latin typeface="Times New Roman"/>
                <a:cs typeface="Times New Roman"/>
              </a:rPr>
              <a:t>IDEs </a:t>
            </a:r>
            <a:r>
              <a:rPr sz="1050" spc="15" dirty="0">
                <a:latin typeface="Times New Roman"/>
                <a:cs typeface="Times New Roman"/>
              </a:rPr>
              <a:t>(Integrated </a:t>
            </a:r>
            <a:r>
              <a:rPr sz="1050" spc="30" dirty="0">
                <a:latin typeface="Times New Roman"/>
                <a:cs typeface="Times New Roman"/>
              </a:rPr>
              <a:t>Development </a:t>
            </a:r>
            <a:r>
              <a:rPr sz="1050" spc="25" dirty="0">
                <a:latin typeface="Times New Roman"/>
                <a:cs typeface="Times New Roman"/>
              </a:rPr>
              <a:t>Environments)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20" dirty="0">
                <a:latin typeface="Times New Roman"/>
                <a:cs typeface="Times New Roman"/>
              </a:rPr>
              <a:t>software </a:t>
            </a:r>
            <a:r>
              <a:rPr sz="1050" spc="35" dirty="0">
                <a:latin typeface="Times New Roman"/>
                <a:cs typeface="Times New Roman"/>
              </a:rPr>
              <a:t>debuggers  </a:t>
            </a:r>
            <a:r>
              <a:rPr sz="1050" spc="-20" dirty="0">
                <a:latin typeface="Times New Roman"/>
                <a:cs typeface="Times New Roman"/>
              </a:rPr>
              <a:t>which </a:t>
            </a:r>
            <a:r>
              <a:rPr sz="1050" spc="-15" dirty="0">
                <a:latin typeface="Times New Roman"/>
                <a:cs typeface="Times New Roman"/>
              </a:rPr>
              <a:t>are </a:t>
            </a:r>
            <a:r>
              <a:rPr sz="1050" spc="-10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help </a:t>
            </a:r>
            <a:r>
              <a:rPr sz="1050" spc="-15" dirty="0">
                <a:latin typeface="Times New Roman"/>
                <a:cs typeface="Times New Roman"/>
              </a:rPr>
              <a:t>locate </a:t>
            </a:r>
            <a:r>
              <a:rPr sz="1050" spc="-30" dirty="0">
                <a:latin typeface="Times New Roman"/>
                <a:cs typeface="Times New Roman"/>
              </a:rPr>
              <a:t>logic </a:t>
            </a:r>
            <a:r>
              <a:rPr sz="1050" spc="-5" dirty="0">
                <a:latin typeface="Times New Roman"/>
                <a:cs typeface="Times New Roman"/>
              </a:rPr>
              <a:t>errors; </a:t>
            </a:r>
            <a:r>
              <a:rPr sz="1050" spc="25" dirty="0">
                <a:latin typeface="Times New Roman"/>
                <a:cs typeface="Times New Roman"/>
              </a:rPr>
              <a:t>however, </a:t>
            </a:r>
            <a:r>
              <a:rPr sz="1050" spc="40" dirty="0">
                <a:latin typeface="Times New Roman"/>
                <a:cs typeface="Times New Roman"/>
              </a:rPr>
              <a:t>programmers </a:t>
            </a:r>
            <a:r>
              <a:rPr sz="1050" spc="5" dirty="0">
                <a:latin typeface="Times New Roman"/>
                <a:cs typeface="Times New Roman"/>
              </a:rPr>
              <a:t>often </a:t>
            </a:r>
            <a:r>
              <a:rPr sz="1050" spc="35" dirty="0">
                <a:latin typeface="Times New Roman"/>
                <a:cs typeface="Times New Roman"/>
              </a:rPr>
              <a:t>use 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concept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stubs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0" dirty="0">
                <a:latin typeface="Times New Roman"/>
                <a:cs typeface="Times New Roman"/>
              </a:rPr>
              <a:t>drivers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test and </a:t>
            </a:r>
            <a:r>
              <a:rPr sz="1050" spc="30" dirty="0">
                <a:latin typeface="Times New Roman"/>
                <a:cs typeface="Times New Roman"/>
              </a:rPr>
              <a:t>debug </a:t>
            </a:r>
            <a:r>
              <a:rPr sz="1050" spc="35" dirty="0">
                <a:latin typeface="Times New Roman"/>
                <a:cs typeface="Times New Roman"/>
              </a:rPr>
              <a:t>programs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use </a:t>
            </a:r>
            <a:r>
              <a:rPr sz="1050" spc="20" dirty="0">
                <a:latin typeface="Times New Roman"/>
                <a:cs typeface="Times New Roman"/>
              </a:rPr>
              <a:t>functions 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35" dirty="0">
                <a:latin typeface="Times New Roman"/>
                <a:cs typeface="Times New Roman"/>
              </a:rPr>
              <a:t>procedures.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b="1" dirty="0">
                <a:latin typeface="Times New Roman"/>
                <a:cs typeface="Times New Roman"/>
              </a:rPr>
              <a:t>stub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nothing </a:t>
            </a:r>
            <a:r>
              <a:rPr sz="1050" spc="-5" dirty="0">
                <a:latin typeface="Times New Roman"/>
                <a:cs typeface="Times New Roman"/>
              </a:rPr>
              <a:t>more </a:t>
            </a:r>
            <a:r>
              <a:rPr sz="1050" dirty="0">
                <a:latin typeface="Times New Roman"/>
                <a:cs typeface="Times New Roman"/>
              </a:rPr>
              <a:t>than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dummy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called  </a:t>
            </a:r>
            <a:r>
              <a:rPr sz="1050" spc="-15" dirty="0">
                <a:latin typeface="Times New Roman"/>
                <a:cs typeface="Times New Roman"/>
              </a:rPr>
              <a:t>instead </a:t>
            </a:r>
            <a:r>
              <a:rPr sz="1050" dirty="0">
                <a:latin typeface="Times New Roman"/>
                <a:cs typeface="Times New Roman"/>
              </a:rPr>
              <a:t>of the </a:t>
            </a:r>
            <a:r>
              <a:rPr sz="1050" spc="-25" dirty="0">
                <a:latin typeface="Times New Roman"/>
                <a:cs typeface="Times New Roman"/>
              </a:rPr>
              <a:t>actual </a:t>
            </a:r>
            <a:r>
              <a:rPr sz="1050" spc="-10" dirty="0">
                <a:latin typeface="Times New Roman"/>
                <a:cs typeface="Times New Roman"/>
              </a:rPr>
              <a:t>function. </a:t>
            </a:r>
            <a:r>
              <a:rPr sz="1050" spc="15" dirty="0">
                <a:latin typeface="Times New Roman"/>
                <a:cs typeface="Times New Roman"/>
              </a:rPr>
              <a:t>It usually </a:t>
            </a:r>
            <a:r>
              <a:rPr sz="1050" spc="-10" dirty="0">
                <a:latin typeface="Times New Roman"/>
                <a:cs typeface="Times New Roman"/>
              </a:rPr>
              <a:t>does </a:t>
            </a:r>
            <a:r>
              <a:rPr sz="1050" spc="-25" dirty="0">
                <a:latin typeface="Times New Roman"/>
                <a:cs typeface="Times New Roman"/>
              </a:rPr>
              <a:t>little </a:t>
            </a:r>
            <a:r>
              <a:rPr sz="1050" spc="-5" dirty="0">
                <a:latin typeface="Times New Roman"/>
                <a:cs typeface="Times New Roman"/>
              </a:rPr>
              <a:t>more </a:t>
            </a:r>
            <a:r>
              <a:rPr sz="1050" dirty="0">
                <a:latin typeface="Times New Roman"/>
                <a:cs typeface="Times New Roman"/>
              </a:rPr>
              <a:t>than </a:t>
            </a:r>
            <a:r>
              <a:rPr sz="1050" spc="-2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message 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screen </a:t>
            </a:r>
            <a:r>
              <a:rPr sz="1050" spc="15" dirty="0">
                <a:latin typeface="Times New Roman"/>
                <a:cs typeface="Times New Roman"/>
              </a:rPr>
              <a:t>indicating </a:t>
            </a:r>
            <a:r>
              <a:rPr sz="1050" spc="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was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15" dirty="0">
                <a:latin typeface="Times New Roman"/>
                <a:cs typeface="Times New Roman"/>
              </a:rPr>
              <a:t>certain </a:t>
            </a:r>
            <a:r>
              <a:rPr sz="1050" spc="25" dirty="0">
                <a:latin typeface="Times New Roman"/>
                <a:cs typeface="Times New Roman"/>
              </a:rPr>
              <a:t>arguments.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20" dirty="0">
                <a:latin typeface="Times New Roman"/>
                <a:cs typeface="Times New Roman"/>
              </a:rPr>
              <a:t>structured  </a:t>
            </a:r>
            <a:r>
              <a:rPr sz="1050" spc="30" dirty="0">
                <a:latin typeface="Times New Roman"/>
                <a:cs typeface="Times New Roman"/>
              </a:rPr>
              <a:t>design,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programmer </a:t>
            </a:r>
            <a:r>
              <a:rPr sz="1050" spc="10" dirty="0">
                <a:latin typeface="Times New Roman"/>
                <a:cs typeface="Times New Roman"/>
              </a:rPr>
              <a:t>often </a:t>
            </a:r>
            <a:r>
              <a:rPr sz="1050" spc="-10" dirty="0">
                <a:latin typeface="Times New Roman"/>
                <a:cs typeface="Times New Roman"/>
              </a:rPr>
              <a:t>wants </a:t>
            </a:r>
            <a:r>
              <a:rPr sz="1050" spc="20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delay </a:t>
            </a:r>
            <a:r>
              <a:rPr sz="1050" spc="1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implementation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certain  </a:t>
            </a:r>
            <a:r>
              <a:rPr sz="1050" spc="-25" dirty="0">
                <a:latin typeface="Times New Roman"/>
                <a:cs typeface="Times New Roman"/>
              </a:rPr>
              <a:t>details </a:t>
            </a:r>
            <a:r>
              <a:rPr sz="1050" spc="-15" dirty="0">
                <a:latin typeface="Times New Roman"/>
                <a:cs typeface="Times New Roman"/>
              </a:rPr>
              <a:t>until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overall </a:t>
            </a:r>
            <a:r>
              <a:rPr sz="1050" spc="30" dirty="0">
                <a:latin typeface="Times New Roman"/>
                <a:cs typeface="Times New Roman"/>
              </a:rPr>
              <a:t>design </a:t>
            </a:r>
            <a:r>
              <a:rPr sz="1050" dirty="0">
                <a:latin typeface="Times New Roman"/>
                <a:cs typeface="Times New Roman"/>
              </a:rPr>
              <a:t>of the </a:t>
            </a:r>
            <a:r>
              <a:rPr sz="1050" spc="-10" dirty="0">
                <a:latin typeface="Times New Roman"/>
                <a:cs typeface="Times New Roman"/>
              </a:rPr>
              <a:t>program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complete.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use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stubs  </a:t>
            </a:r>
            <a:r>
              <a:rPr sz="1050" spc="-25" dirty="0">
                <a:latin typeface="Times New Roman"/>
                <a:cs typeface="Times New Roman"/>
              </a:rPr>
              <a:t>makes </a:t>
            </a:r>
            <a:r>
              <a:rPr sz="1050" spc="-15" dirty="0">
                <a:latin typeface="Times New Roman"/>
                <a:cs typeface="Times New Roman"/>
              </a:rPr>
              <a:t>this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possible.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60" dirty="0">
                <a:latin typeface="Times New Roman"/>
                <a:cs typeface="Times New Roman"/>
              </a:rPr>
              <a:t> </a:t>
            </a:r>
            <a:r>
              <a:rPr sz="1050" i="1" spc="10" dirty="0">
                <a:latin typeface="Times New Roman"/>
                <a:cs typeface="Times New Roman"/>
              </a:rPr>
              <a:t>6.2e:</a:t>
            </a:r>
            <a:endParaRPr sz="1050" dirty="0">
              <a:latin typeface="Times New Roman"/>
              <a:cs typeface="Times New Roman"/>
            </a:endParaRPr>
          </a:p>
          <a:p>
            <a:pPr marL="698500" marR="4194175">
              <a:lnSpc>
                <a:spcPct val="121100"/>
              </a:lnSpc>
              <a:spcBef>
                <a:spcPts val="37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findSqrRoot(int </a:t>
            </a:r>
            <a:r>
              <a:rPr sz="900" spc="-10" dirty="0">
                <a:latin typeface="Courier New"/>
                <a:cs typeface="Courier New"/>
              </a:rPr>
              <a:t>x); // </a:t>
            </a:r>
            <a:r>
              <a:rPr sz="900" spc="-15" dirty="0">
                <a:latin typeface="Courier New"/>
                <a:cs typeface="Courier New"/>
              </a:rPr>
              <a:t>prototype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user defined function</a:t>
            </a:r>
            <a:r>
              <a:rPr sz="900" spc="-3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that</a:t>
            </a:r>
            <a:endParaRPr sz="900" dirty="0">
              <a:latin typeface="Courier New"/>
              <a:cs typeface="Courier New"/>
            </a:endParaRPr>
          </a:p>
          <a:p>
            <a:pPr marL="236601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square root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number passed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it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 dirty="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L="109918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099185" marR="92456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whose square root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want."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"Input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-99 </a:t>
            </a:r>
            <a:r>
              <a:rPr sz="900" spc="-15" dirty="0">
                <a:latin typeface="Courier New"/>
                <a:cs typeface="Courier New"/>
              </a:rPr>
              <a:t>when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would like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quit." </a:t>
            </a: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09918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while (number </a:t>
            </a:r>
            <a:r>
              <a:rPr sz="900" spc="-10" dirty="0">
                <a:latin typeface="Courier New"/>
                <a:cs typeface="Courier New"/>
              </a:rPr>
              <a:t>!=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-99)</a:t>
            </a:r>
            <a:endParaRPr sz="900" dirty="0">
              <a:latin typeface="Courier New"/>
              <a:cs typeface="Courier New"/>
            </a:endParaRPr>
          </a:p>
          <a:p>
            <a:pPr marL="109918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R="38735" algn="r">
              <a:lnSpc>
                <a:spcPct val="100000"/>
              </a:lnSpc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4878</Words>
  <Application>Microsoft Macintosh PowerPoint</Application>
  <PresentationFormat>Custom</PresentationFormat>
  <Paragraphs>822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6.2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</dc:title>
  <dc:creator>Chris</dc:creator>
  <cp:lastModifiedBy>Gang-Ryung Uh</cp:lastModifiedBy>
  <cp:revision>1</cp:revision>
  <dcterms:created xsi:type="dcterms:W3CDTF">2019-06-24T18:49:31Z</dcterms:created>
  <dcterms:modified xsi:type="dcterms:W3CDTF">2019-06-24T18:54:32Z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2019-06-24T00:00:00Z</vt:filetime>
  </property>
</Properties>
</file>