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8686800" cy="11315700"/>
  <p:notesSz cx="8686800" cy="11315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4"/>
    <p:restoredTop sz="94657"/>
  </p:normalViewPr>
  <p:slideViewPr>
    <p:cSldViewPr>
      <p:cViewPr>
        <p:scale>
          <a:sx n="169" d="100"/>
          <a:sy n="169" d="100"/>
        </p:scale>
        <p:origin x="1920" y="-46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1510" y="3507867"/>
            <a:ext cx="7383780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03020" y="6336792"/>
            <a:ext cx="608076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00200" y="457200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0" y="1143000"/>
                </a:moveTo>
                <a:lnTo>
                  <a:pt x="1447800" y="1143000"/>
                </a:lnTo>
                <a:lnTo>
                  <a:pt x="1447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34340" y="2602611"/>
            <a:ext cx="3778758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473702" y="2602611"/>
            <a:ext cx="3778758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0200" y="1765300"/>
            <a:ext cx="1447800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2512" y="5467223"/>
            <a:ext cx="6861774" cy="3328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53512" y="10523601"/>
            <a:ext cx="2779776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34340" y="10523601"/>
            <a:ext cx="1997964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54496" y="10523601"/>
            <a:ext cx="1997964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1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2" Type="http://schemas.openxmlformats.org/officeDocument/2006/relationships/image" Target="../media/image28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5" Type="http://schemas.openxmlformats.org/officeDocument/2006/relationships/image" Target="../media/image23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3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8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31085"/>
              </p:ext>
            </p:extLst>
          </p:nvPr>
        </p:nvGraphicFramePr>
        <p:xfrm>
          <a:off x="1574546" y="3853306"/>
          <a:ext cx="6200139" cy="1307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533">
                <a:tc>
                  <a:txBody>
                    <a:bodyPr/>
                    <a:lstStyle/>
                    <a:p>
                      <a:pPr marL="25400">
                        <a:lnSpc>
                          <a:spcPts val="1505"/>
                        </a:lnSpc>
                      </a:pPr>
                      <a:r>
                        <a:rPr sz="1400" spc="-470" dirty="0">
                          <a:latin typeface="Arial"/>
                          <a:cs typeface="Arial"/>
                        </a:rPr>
                        <a:t>PURPOSE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2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introduce </a:t>
                      </a:r>
                      <a:r>
                        <a:rPr sz="1100" spc="-12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allow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students 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work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arrays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4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315"/>
                        </a:lnSpc>
                      </a:pPr>
                      <a:r>
                        <a:rPr sz="1100" spc="-2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introduce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950" b="1" spc="-90" dirty="0">
                          <a:latin typeface="Courier New"/>
                          <a:cs typeface="Courier New"/>
                        </a:rPr>
                        <a:t>typedef</a:t>
                      </a:r>
                      <a:r>
                        <a:rPr sz="950" b="1" spc="-3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statement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6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work </a:t>
                      </a:r>
                      <a:r>
                        <a:rPr sz="1100" spc="-8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spc="-12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manipulate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multidimensional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arrays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33">
                <a:tc>
                  <a:txBody>
                    <a:bodyPr/>
                    <a:lstStyle/>
                    <a:p>
                      <a:pPr marL="25400">
                        <a:lnSpc>
                          <a:spcPts val="1490"/>
                        </a:lnSpc>
                      </a:pPr>
                      <a:r>
                        <a:rPr sz="1400" spc="-484" dirty="0">
                          <a:latin typeface="Arial"/>
                          <a:cs typeface="Arial"/>
                        </a:rPr>
                        <a:t>PROCEDURE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5" dirty="0">
                          <a:latin typeface="Arial"/>
                          <a:cs typeface="Arial"/>
                        </a:rPr>
                        <a:t>Students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should read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Pre-lab 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Reading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Assignment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before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coming 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lab.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70"/>
                        </a:lnSpc>
                      </a:pPr>
                      <a:r>
                        <a:rPr sz="1100" spc="-105" dirty="0">
                          <a:latin typeface="Arial"/>
                          <a:cs typeface="Arial"/>
                        </a:rPr>
                        <a:t>Students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should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complete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Pre-lab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Writing 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Assignment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before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coming 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lab.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24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40"/>
                        </a:lnSpc>
                        <a:spcBef>
                          <a:spcPts val="90"/>
                        </a:spcBef>
                      </a:pPr>
                      <a:r>
                        <a:rPr sz="1100" spc="-8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the lab,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students 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should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complete 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labs 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assigned 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them </a:t>
                      </a:r>
                      <a:r>
                        <a:rPr sz="1100" spc="-125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instructor.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57200" y="1600200"/>
            <a:ext cx="8229600" cy="1651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301750">
              <a:lnSpc>
                <a:spcPts val="1230"/>
              </a:lnSpc>
              <a:tabLst>
                <a:tab pos="2157730" algn="l"/>
              </a:tabLst>
            </a:pPr>
            <a:r>
              <a:rPr sz="1400" spc="-40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6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35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1400" spc="-58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0200" y="1765300"/>
            <a:ext cx="1447800" cy="106680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27940" algn="ctr">
              <a:lnSpc>
                <a:spcPts val="8400"/>
              </a:lnSpc>
            </a:pPr>
            <a:r>
              <a:rPr spc="-2020" dirty="0"/>
              <a:t>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88335" y="1999233"/>
            <a:ext cx="1106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5" dirty="0">
                <a:latin typeface="Arial"/>
                <a:cs typeface="Arial"/>
              </a:rPr>
              <a:t>Arra</a:t>
            </a:r>
            <a:r>
              <a:rPr sz="3600" spc="-340" dirty="0">
                <a:latin typeface="Arial"/>
                <a:cs typeface="Arial"/>
              </a:rPr>
              <a:t>y</a:t>
            </a:r>
            <a:r>
              <a:rPr sz="3600" spc="-330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73590"/>
              </p:ext>
            </p:extLst>
          </p:nvPr>
        </p:nvGraphicFramePr>
        <p:xfrm>
          <a:off x="3170537" y="5467223"/>
          <a:ext cx="4602480" cy="341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00" spc="-75" dirty="0">
                          <a:latin typeface="Arial"/>
                          <a:cs typeface="Arial"/>
                        </a:rPr>
                        <a:t>Contents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000" spc="-65" dirty="0">
                          <a:latin typeface="Arial"/>
                          <a:cs typeface="Arial"/>
                        </a:rPr>
                        <a:t>Pre-requisites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88900">
                        <a:lnSpc>
                          <a:spcPct val="99500"/>
                        </a:lnSpc>
                        <a:spcBef>
                          <a:spcPts val="6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pp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xi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completion  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 marR="74295">
                        <a:lnSpc>
                          <a:spcPct val="100000"/>
                        </a:lnSpc>
                      </a:pPr>
                      <a:r>
                        <a:rPr sz="1000" spc="-130" dirty="0">
                          <a:latin typeface="Arial"/>
                          <a:cs typeface="Arial"/>
                        </a:rPr>
                        <a:t>Page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nu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 marR="111760">
                        <a:lnSpc>
                          <a:spcPct val="99500"/>
                        </a:lnSpc>
                        <a:spcBef>
                          <a:spcPts val="6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Check  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when  </a:t>
                      </a:r>
                      <a:r>
                        <a:rPr sz="1000" spc="-90" dirty="0">
                          <a:latin typeface="Arial"/>
                          <a:cs typeface="Arial"/>
                        </a:rPr>
                        <a:t>done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748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-100" dirty="0">
                          <a:latin typeface="Arial"/>
                          <a:cs typeface="Arial"/>
                        </a:rPr>
                        <a:t>Pre-lab </a:t>
                      </a:r>
                      <a:r>
                        <a:rPr sz="1000" spc="-110" dirty="0">
                          <a:latin typeface="Arial"/>
                          <a:cs typeface="Arial"/>
                        </a:rPr>
                        <a:t>Reading</a:t>
                      </a:r>
                      <a:r>
                        <a:rPr sz="10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Assignment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114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59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110" dirty="0">
                          <a:latin typeface="Arial"/>
                          <a:cs typeface="Arial"/>
                        </a:rPr>
                        <a:t>Pre-lab 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Writing</a:t>
                      </a:r>
                      <a:r>
                        <a:rPr sz="1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Assignment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95" dirty="0">
                          <a:latin typeface="Arial"/>
                          <a:cs typeface="Arial"/>
                        </a:rPr>
                        <a:t>Pre-lab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reading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122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52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175" dirty="0">
                          <a:latin typeface="Arial"/>
                          <a:cs typeface="Arial"/>
                        </a:rPr>
                        <a:t>LESSON</a:t>
                      </a:r>
                      <a:r>
                        <a:rPr sz="10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7A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251">
                <a:tc>
                  <a:txBody>
                    <a:bodyPr/>
                    <a:lstStyle/>
                    <a:p>
                      <a:pPr marL="30480">
                        <a:lnSpc>
                          <a:spcPts val="1195"/>
                        </a:lnSpc>
                        <a:spcBef>
                          <a:spcPts val="40"/>
                        </a:spcBef>
                      </a:pPr>
                      <a:r>
                        <a:rPr sz="1000" spc="-120" dirty="0">
                          <a:latin typeface="Arial"/>
                          <a:cs typeface="Arial"/>
                        </a:rPr>
                        <a:t>Lab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7.1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75"/>
                        </a:lnSpc>
                      </a:pPr>
                      <a:r>
                        <a:rPr sz="1000" spc="-125" dirty="0">
                          <a:latin typeface="Arial"/>
                          <a:cs typeface="Arial"/>
                        </a:rPr>
                        <a:t>Working </a:t>
                      </a:r>
                      <a:r>
                        <a:rPr sz="1000" spc="-85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One-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70"/>
                        </a:lnSpc>
                      </a:pPr>
                      <a:r>
                        <a:rPr sz="1000" spc="-105" dirty="0">
                          <a:latin typeface="Arial"/>
                          <a:cs typeface="Arial"/>
                        </a:rPr>
                        <a:t>Basic 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understanding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ts val="1170"/>
                        </a:lnSpc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ts val="1170"/>
                        </a:lnSpc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123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668">
                <a:tc>
                  <a:txBody>
                    <a:bodyPr/>
                    <a:lstStyle/>
                    <a:p>
                      <a:pPr marL="30480">
                        <a:lnSpc>
                          <a:spcPts val="1165"/>
                        </a:lnSpc>
                      </a:pPr>
                      <a:r>
                        <a:rPr sz="1000" spc="-95" dirty="0">
                          <a:latin typeface="Arial"/>
                          <a:cs typeface="Arial"/>
                        </a:rPr>
                        <a:t>Dimensional</a:t>
                      </a:r>
                      <a:r>
                        <a:rPr sz="1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20" dirty="0">
                          <a:latin typeface="Arial"/>
                          <a:cs typeface="Arial"/>
                        </a:rPr>
                        <a:t>Arrays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5"/>
                        </a:lnSpc>
                      </a:pPr>
                      <a:r>
                        <a:rPr sz="1000" spc="-90" dirty="0">
                          <a:latin typeface="Arial"/>
                          <a:cs typeface="Arial"/>
                        </a:rPr>
                        <a:t>one-dimensional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arrays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727">
                <a:tc>
                  <a:txBody>
                    <a:bodyPr/>
                    <a:lstStyle/>
                    <a:p>
                      <a:pPr marL="3048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sz="1000" spc="-120" dirty="0">
                          <a:latin typeface="Arial"/>
                          <a:cs typeface="Arial"/>
                        </a:rPr>
                        <a:t>Lab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7.2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75"/>
                        </a:lnSpc>
                      </a:pPr>
                      <a:r>
                        <a:rPr sz="1000" spc="-95" dirty="0">
                          <a:latin typeface="Arial"/>
                          <a:cs typeface="Arial"/>
                        </a:rPr>
                        <a:t>Strings </a:t>
                      </a:r>
                      <a:r>
                        <a:rPr sz="1000" spc="-120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000" spc="-125" dirty="0">
                          <a:latin typeface="Arial"/>
                          <a:cs typeface="Arial"/>
                        </a:rPr>
                        <a:t>Arrays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sz="1000" spc="-105" dirty="0">
                          <a:latin typeface="Arial"/>
                          <a:cs typeface="Arial"/>
                        </a:rPr>
                        <a:t>Basic 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understanding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126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813">
                <a:tc>
                  <a:txBody>
                    <a:bodyPr/>
                    <a:lstStyle/>
                    <a:p>
                      <a:pPr marL="30480">
                        <a:lnSpc>
                          <a:spcPts val="1165"/>
                        </a:lnSpc>
                      </a:pPr>
                      <a:r>
                        <a:rPr sz="1000" spc="-35" dirty="0">
                          <a:latin typeface="Arial"/>
                          <a:cs typeface="Arial"/>
                        </a:rPr>
                        <a:t>Characters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5"/>
                        </a:lnSpc>
                      </a:pPr>
                      <a:r>
                        <a:rPr sz="1000" spc="-110" dirty="0">
                          <a:latin typeface="Arial"/>
                          <a:cs typeface="Arial"/>
                        </a:rPr>
                        <a:t>arrays </a:t>
                      </a:r>
                      <a:r>
                        <a:rPr sz="1000" spc="-8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characters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451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75" dirty="0">
                          <a:latin typeface="Arial"/>
                          <a:cs typeface="Arial"/>
                        </a:rPr>
                        <a:t>LESSON</a:t>
                      </a:r>
                      <a:r>
                        <a:rPr sz="10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90" dirty="0">
                          <a:latin typeface="Arial"/>
                          <a:cs typeface="Arial"/>
                        </a:rPr>
                        <a:t>7B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489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-120" dirty="0">
                          <a:latin typeface="Arial"/>
                          <a:cs typeface="Arial"/>
                        </a:rPr>
                        <a:t>Lab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7.3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75"/>
                        </a:lnSpc>
                      </a:pPr>
                      <a:r>
                        <a:rPr sz="1000" spc="-125" dirty="0">
                          <a:latin typeface="Arial"/>
                          <a:cs typeface="Arial"/>
                        </a:rPr>
                        <a:t>Working </a:t>
                      </a:r>
                      <a:r>
                        <a:rPr sz="1000" spc="-85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70" dirty="0">
                          <a:latin typeface="Arial"/>
                          <a:cs typeface="Arial"/>
                        </a:rPr>
                        <a:t>Two-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65"/>
                        </a:lnSpc>
                      </a:pPr>
                      <a:r>
                        <a:rPr sz="1000" spc="-105" dirty="0">
                          <a:latin typeface="Arial"/>
                          <a:cs typeface="Arial"/>
                        </a:rPr>
                        <a:t>Understanding </a:t>
                      </a:r>
                      <a:r>
                        <a:rPr sz="1000" spc="-8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multi-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ts val="1165"/>
                        </a:lnSpc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ts val="1165"/>
                        </a:lnSpc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129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906">
                <a:tc>
                  <a:txBody>
                    <a:bodyPr/>
                    <a:lstStyle/>
                    <a:p>
                      <a:pPr marL="30480">
                        <a:lnSpc>
                          <a:spcPts val="1160"/>
                        </a:lnSpc>
                      </a:pPr>
                      <a:r>
                        <a:rPr sz="1000" spc="-95" dirty="0">
                          <a:latin typeface="Arial"/>
                          <a:cs typeface="Arial"/>
                        </a:rPr>
                        <a:t>Dimensional</a:t>
                      </a:r>
                      <a:r>
                        <a:rPr sz="1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20" dirty="0">
                          <a:latin typeface="Arial"/>
                          <a:cs typeface="Arial"/>
                        </a:rPr>
                        <a:t>Arrays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85" dirty="0">
                          <a:latin typeface="Arial"/>
                          <a:cs typeface="Arial"/>
                        </a:rPr>
                        <a:t>dimensional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arrays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870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spc="-120" dirty="0">
                          <a:latin typeface="Arial"/>
                          <a:cs typeface="Arial"/>
                        </a:rPr>
                        <a:t>Lab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7.4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75"/>
                        </a:lnSpc>
                      </a:pPr>
                      <a:r>
                        <a:rPr sz="1000" spc="-95" dirty="0">
                          <a:latin typeface="Arial"/>
                          <a:cs typeface="Arial"/>
                        </a:rPr>
                        <a:t>Student </a:t>
                      </a:r>
                      <a:r>
                        <a:rPr sz="1000" spc="-110" dirty="0">
                          <a:latin typeface="Arial"/>
                          <a:cs typeface="Arial"/>
                        </a:rPr>
                        <a:t>Generated</a:t>
                      </a:r>
                      <a:r>
                        <a:rPr sz="10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65"/>
                        </a:lnSpc>
                        <a:spcBef>
                          <a:spcPts val="5"/>
                        </a:spcBef>
                      </a:pPr>
                      <a:r>
                        <a:rPr sz="1000" spc="-100" dirty="0">
                          <a:latin typeface="Arial"/>
                          <a:cs typeface="Arial"/>
                        </a:rPr>
                        <a:t>Basic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understanding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ts val="1165"/>
                        </a:lnSpc>
                        <a:spcBef>
                          <a:spcPts val="5"/>
                        </a:spcBef>
                      </a:pPr>
                      <a:r>
                        <a:rPr sz="1000" spc="-60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ts val="1165"/>
                        </a:lnSpc>
                        <a:spcBef>
                          <a:spcPts val="5"/>
                        </a:spcBef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134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574">
                <a:tc>
                  <a:txBody>
                    <a:bodyPr/>
                    <a:lstStyle/>
                    <a:p>
                      <a:pPr marL="30480">
                        <a:lnSpc>
                          <a:spcPts val="1160"/>
                        </a:lnSpc>
                      </a:pPr>
                      <a:r>
                        <a:rPr sz="1000" spc="-35" dirty="0">
                          <a:latin typeface="Arial"/>
                          <a:cs typeface="Arial"/>
                        </a:rPr>
                        <a:t>Assignments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8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10" dirty="0">
                          <a:latin typeface="Arial"/>
                          <a:cs typeface="Arial"/>
                        </a:rPr>
                        <a:t>arrays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628381" y="10034727"/>
            <a:ext cx="1695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latin typeface="Arial"/>
                <a:cs typeface="Arial"/>
              </a:rPr>
              <a:t>1</a:t>
            </a:r>
            <a:r>
              <a:rPr sz="900" spc="-135" dirty="0">
                <a:latin typeface="Arial"/>
                <a:cs typeface="Arial"/>
              </a:rPr>
              <a:t>1</a:t>
            </a:r>
            <a:r>
              <a:rPr sz="900" spc="-12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3455034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600" y="680783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sz="900" spc="-105" dirty="0">
                <a:latin typeface="Arial"/>
                <a:cs typeface="Arial"/>
              </a:rPr>
              <a:t>122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0905" y="1093977"/>
            <a:ext cx="115824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7</a:t>
            </a:r>
            <a:r>
              <a:rPr sz="950" spc="-1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Arrays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554" y="1407922"/>
            <a:ext cx="1496695" cy="5194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7940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ProfitType</a:t>
            </a:r>
            <a:r>
              <a:rPr sz="900" spc="-1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profit;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1334" y="1764538"/>
            <a:ext cx="28308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defines profit </a:t>
            </a:r>
            <a:r>
              <a:rPr sz="900" spc="-10" dirty="0">
                <a:latin typeface="Courier New"/>
                <a:cs typeface="Courier New"/>
              </a:rPr>
              <a:t>as </a:t>
            </a:r>
            <a:r>
              <a:rPr sz="900" dirty="0">
                <a:latin typeface="Courier New"/>
                <a:cs typeface="Courier New"/>
              </a:rPr>
              <a:t>a 2 </a:t>
            </a:r>
            <a:r>
              <a:rPr sz="900" spc="-15" dirty="0">
                <a:latin typeface="Courier New"/>
                <a:cs typeface="Courier New"/>
              </a:rPr>
              <a:t>dimensional</a:t>
            </a:r>
            <a:r>
              <a:rPr sz="900" spc="-2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153" y="2067813"/>
            <a:ext cx="6236970" cy="770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785" marR="1239520" indent="-134620">
              <a:lnSpc>
                <a:spcPct val="12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(int row_pos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0; </a:t>
            </a:r>
            <a:r>
              <a:rPr sz="900" spc="-15" dirty="0">
                <a:latin typeface="Courier New"/>
                <a:cs typeface="Courier New"/>
              </a:rPr>
              <a:t>row_pos </a:t>
            </a:r>
            <a:r>
              <a:rPr sz="900" dirty="0">
                <a:latin typeface="Courier New"/>
                <a:cs typeface="Courier New"/>
              </a:rPr>
              <a:t>&lt; </a:t>
            </a:r>
            <a:r>
              <a:rPr sz="900" spc="-20" dirty="0">
                <a:latin typeface="Courier New"/>
                <a:cs typeface="Courier New"/>
              </a:rPr>
              <a:t>NO_OF_ROWS; row_pos++)  </a:t>
            </a: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(int col_pos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0; </a:t>
            </a:r>
            <a:r>
              <a:rPr sz="900" spc="-15" dirty="0">
                <a:latin typeface="Courier New"/>
                <a:cs typeface="Courier New"/>
              </a:rPr>
              <a:t>col_pos </a:t>
            </a:r>
            <a:r>
              <a:rPr sz="900" dirty="0">
                <a:latin typeface="Courier New"/>
                <a:cs typeface="Courier New"/>
              </a:rPr>
              <a:t>&lt; </a:t>
            </a:r>
            <a:r>
              <a:rPr sz="900" spc="-20" dirty="0">
                <a:latin typeface="Courier New"/>
                <a:cs typeface="Courier New"/>
              </a:rPr>
              <a:t>NO_OF_COLS;</a:t>
            </a:r>
            <a:r>
              <a:rPr sz="900" spc="1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col_pos++)</a:t>
            </a:r>
            <a:endParaRPr sz="900">
              <a:latin typeface="Courier New"/>
              <a:cs typeface="Courier New"/>
            </a:endParaRPr>
          </a:p>
          <a:p>
            <a:pPr marL="1327785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597660" marR="1960245">
              <a:lnSpc>
                <a:spcPct val="120000"/>
              </a:lnSpc>
              <a:tabLst>
                <a:tab pos="1931670" algn="l"/>
              </a:tabLst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input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profit"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20" dirty="0">
                <a:latin typeface="Courier New"/>
                <a:cs typeface="Courier New"/>
              </a:rPr>
              <a:t>cin	</a:t>
            </a:r>
            <a:r>
              <a:rPr sz="900" spc="-10" dirty="0">
                <a:latin typeface="Courier New"/>
                <a:cs typeface="Courier New"/>
              </a:rPr>
              <a:t>&gt;&gt;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profit[row_pos][col_pos];</a:t>
            </a:r>
            <a:endParaRPr sz="900">
              <a:latin typeface="Courier New"/>
              <a:cs typeface="Courier New"/>
            </a:endParaRPr>
          </a:p>
          <a:p>
            <a:pPr marL="1327785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126490">
              <a:lnSpc>
                <a:spcPct val="100000"/>
              </a:lnSpc>
              <a:spcBef>
                <a:spcPts val="204"/>
              </a:spcBef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R="4305935" algn="ctr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620520" marR="61594" indent="-7620">
              <a:lnSpc>
                <a:spcPct val="103800"/>
              </a:lnSpc>
            </a:pPr>
            <a:r>
              <a:rPr sz="1050" spc="-45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two </a:t>
            </a:r>
            <a:r>
              <a:rPr sz="1050" spc="20" dirty="0">
                <a:latin typeface="Times New Roman"/>
                <a:cs typeface="Times New Roman"/>
              </a:rPr>
              <a:t>dimensional </a:t>
            </a: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spc="15" dirty="0">
                <a:latin typeface="Times New Roman"/>
                <a:cs typeface="Times New Roman"/>
              </a:rPr>
              <a:t>normally </a:t>
            </a:r>
            <a:r>
              <a:rPr sz="1050" spc="-25" dirty="0">
                <a:latin typeface="Times New Roman"/>
                <a:cs typeface="Times New Roman"/>
              </a:rPr>
              <a:t>uses </a:t>
            </a:r>
            <a:r>
              <a:rPr sz="1050" spc="-15" dirty="0">
                <a:latin typeface="Times New Roman"/>
                <a:cs typeface="Times New Roman"/>
              </a:rPr>
              <a:t>two loops </a:t>
            </a:r>
            <a:r>
              <a:rPr sz="1050" spc="-20" dirty="0">
                <a:latin typeface="Times New Roman"/>
                <a:cs typeface="Times New Roman"/>
              </a:rPr>
              <a:t>(one </a:t>
            </a:r>
            <a:r>
              <a:rPr sz="1050" spc="-15" dirty="0">
                <a:latin typeface="Times New Roman"/>
                <a:cs typeface="Times New Roman"/>
              </a:rPr>
              <a:t>nested </a:t>
            </a:r>
            <a:r>
              <a:rPr sz="1050" spc="-30" dirty="0">
                <a:latin typeface="Times New Roman"/>
                <a:cs typeface="Times New Roman"/>
              </a:rPr>
              <a:t>inside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other) 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read, </a:t>
            </a:r>
            <a:r>
              <a:rPr sz="1050" spc="20" dirty="0">
                <a:latin typeface="Times New Roman"/>
                <a:cs typeface="Times New Roman"/>
              </a:rPr>
              <a:t>process,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dirty="0">
                <a:latin typeface="Times New Roman"/>
                <a:cs typeface="Times New Roman"/>
              </a:rPr>
              <a:t>output</a:t>
            </a:r>
            <a:r>
              <a:rPr sz="1050" spc="-5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data.</a:t>
            </a:r>
            <a:endParaRPr sz="1050">
              <a:latin typeface="Times New Roman"/>
              <a:cs typeface="Times New Roman"/>
            </a:endParaRPr>
          </a:p>
          <a:p>
            <a:pPr marL="1612900" marR="61594" indent="228600">
              <a:lnSpc>
                <a:spcPct val="102899"/>
              </a:lnSpc>
            </a:pPr>
            <a:r>
              <a:rPr sz="1050" dirty="0">
                <a:latin typeface="Times New Roman"/>
                <a:cs typeface="Times New Roman"/>
              </a:rPr>
              <a:t>How </a:t>
            </a:r>
            <a:r>
              <a:rPr sz="1050" spc="-40" dirty="0">
                <a:latin typeface="Times New Roman"/>
                <a:cs typeface="Times New Roman"/>
              </a:rPr>
              <a:t>many </a:t>
            </a:r>
            <a:r>
              <a:rPr sz="1050" spc="-25" dirty="0">
                <a:latin typeface="Times New Roman"/>
                <a:cs typeface="Times New Roman"/>
              </a:rPr>
              <a:t>times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-25" dirty="0">
                <a:latin typeface="Times New Roman"/>
                <a:cs typeface="Times New Roman"/>
              </a:rPr>
              <a:t>above </a:t>
            </a:r>
            <a:r>
              <a:rPr sz="1050" spc="-35" dirty="0">
                <a:latin typeface="Times New Roman"/>
                <a:cs typeface="Times New Roman"/>
              </a:rPr>
              <a:t>ask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profit? </a:t>
            </a:r>
            <a:r>
              <a:rPr sz="1050" spc="15" dirty="0">
                <a:latin typeface="Times New Roman"/>
                <a:cs typeface="Times New Roman"/>
              </a:rPr>
              <a:t>It </a:t>
            </a:r>
            <a:r>
              <a:rPr sz="1050" spc="25" dirty="0">
                <a:latin typeface="Times New Roman"/>
                <a:cs typeface="Times New Roman"/>
              </a:rPr>
              <a:t>processes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inner  </a:t>
            </a:r>
            <a:r>
              <a:rPr sz="1050" spc="-5" dirty="0">
                <a:latin typeface="Times New Roman"/>
                <a:cs typeface="Times New Roman"/>
              </a:rPr>
              <a:t>loop </a:t>
            </a:r>
            <a:r>
              <a:rPr sz="900" spc="-20" dirty="0">
                <a:latin typeface="Courier New"/>
                <a:cs typeface="Courier New"/>
              </a:rPr>
              <a:t>NO_OF_ROWS </a:t>
            </a:r>
            <a:r>
              <a:rPr sz="900" dirty="0">
                <a:latin typeface="Courier New"/>
                <a:cs typeface="Courier New"/>
              </a:rPr>
              <a:t>* </a:t>
            </a:r>
            <a:r>
              <a:rPr sz="900" spc="-20" dirty="0">
                <a:latin typeface="Courier New"/>
                <a:cs typeface="Courier New"/>
              </a:rPr>
              <a:t>NO_OF_COLS </a:t>
            </a:r>
            <a:r>
              <a:rPr sz="1050" spc="-25" dirty="0">
                <a:latin typeface="Times New Roman"/>
                <a:cs typeface="Times New Roman"/>
              </a:rPr>
              <a:t>times, which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12 </a:t>
            </a:r>
            <a:r>
              <a:rPr sz="1050" spc="-25" dirty="0">
                <a:latin typeface="Times New Roman"/>
                <a:cs typeface="Times New Roman"/>
              </a:rPr>
              <a:t>times in </a:t>
            </a:r>
            <a:r>
              <a:rPr sz="1050" spc="-15" dirty="0">
                <a:latin typeface="Times New Roman"/>
                <a:cs typeface="Times New Roman"/>
              </a:rPr>
              <a:t>this</a:t>
            </a:r>
            <a:r>
              <a:rPr sz="1050" spc="17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case.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200" spc="-70" dirty="0">
                <a:latin typeface="Arial"/>
                <a:cs typeface="Arial"/>
              </a:rPr>
              <a:t>Multi-Dimensional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Arrays</a:t>
            </a:r>
            <a:endParaRPr sz="1200">
              <a:latin typeface="Arial"/>
              <a:cs typeface="Arial"/>
            </a:endParaRPr>
          </a:p>
          <a:p>
            <a:pPr marL="1612900" marR="6350" algn="just">
              <a:lnSpc>
                <a:spcPct val="103299"/>
              </a:lnSpc>
              <a:spcBef>
                <a:spcPts val="575"/>
              </a:spcBef>
            </a:pPr>
            <a:r>
              <a:rPr sz="1050" spc="-50" dirty="0">
                <a:latin typeface="Times New Roman"/>
                <a:cs typeface="Times New Roman"/>
              </a:rPr>
              <a:t>C++ arrays </a:t>
            </a:r>
            <a:r>
              <a:rPr sz="1050" spc="-35" dirty="0">
                <a:latin typeface="Times New Roman"/>
                <a:cs typeface="Times New Roman"/>
              </a:rPr>
              <a:t>can </a:t>
            </a:r>
            <a:r>
              <a:rPr sz="1050" spc="-40" dirty="0">
                <a:latin typeface="Times New Roman"/>
                <a:cs typeface="Times New Roman"/>
              </a:rPr>
              <a:t>have </a:t>
            </a:r>
            <a:r>
              <a:rPr sz="1050" spc="-55" dirty="0">
                <a:latin typeface="Times New Roman"/>
                <a:cs typeface="Times New Roman"/>
              </a:rPr>
              <a:t>any </a:t>
            </a:r>
            <a:r>
              <a:rPr sz="1050" spc="25" dirty="0">
                <a:latin typeface="Times New Roman"/>
                <a:cs typeface="Times New Roman"/>
              </a:rPr>
              <a:t>number </a:t>
            </a:r>
            <a:r>
              <a:rPr sz="1050" spc="-10" dirty="0">
                <a:latin typeface="Times New Roman"/>
                <a:cs typeface="Times New Roman"/>
              </a:rPr>
              <a:t>of </a:t>
            </a:r>
            <a:r>
              <a:rPr sz="1050" spc="10" dirty="0">
                <a:latin typeface="Times New Roman"/>
                <a:cs typeface="Times New Roman"/>
              </a:rPr>
              <a:t>dimensions </a:t>
            </a:r>
            <a:r>
              <a:rPr sz="1050" spc="5" dirty="0">
                <a:latin typeface="Times New Roman"/>
                <a:cs typeface="Times New Roman"/>
              </a:rPr>
              <a:t>(although </a:t>
            </a:r>
            <a:r>
              <a:rPr sz="1050" spc="-25" dirty="0">
                <a:latin typeface="Times New Roman"/>
                <a:cs typeface="Times New Roman"/>
              </a:rPr>
              <a:t>more </a:t>
            </a:r>
            <a:r>
              <a:rPr sz="1050" spc="-20" dirty="0">
                <a:latin typeface="Times New Roman"/>
                <a:cs typeface="Times New Roman"/>
              </a:rPr>
              <a:t>than </a:t>
            </a:r>
            <a:r>
              <a:rPr sz="1050" spc="-25" dirty="0">
                <a:latin typeface="Times New Roman"/>
                <a:cs typeface="Times New Roman"/>
              </a:rPr>
              <a:t>three </a:t>
            </a:r>
            <a:r>
              <a:rPr sz="1050" spc="-55" dirty="0">
                <a:latin typeface="Times New Roman"/>
                <a:cs typeface="Times New Roman"/>
              </a:rPr>
              <a:t>is </a:t>
            </a:r>
            <a:r>
              <a:rPr sz="1050" spc="-10" dirty="0">
                <a:latin typeface="Times New Roman"/>
                <a:cs typeface="Times New Roman"/>
              </a:rPr>
              <a:t>rarely  </a:t>
            </a:r>
            <a:r>
              <a:rPr sz="1050" spc="30" dirty="0">
                <a:latin typeface="Times New Roman"/>
                <a:cs typeface="Times New Roman"/>
              </a:rPr>
              <a:t>used). </a:t>
            </a:r>
            <a:r>
              <a:rPr sz="1050" spc="-10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input, </a:t>
            </a:r>
            <a:r>
              <a:rPr sz="1050" spc="30" dirty="0">
                <a:latin typeface="Times New Roman"/>
                <a:cs typeface="Times New Roman"/>
              </a:rPr>
              <a:t>process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dirty="0">
                <a:latin typeface="Times New Roman"/>
                <a:cs typeface="Times New Roman"/>
              </a:rPr>
              <a:t>output </a:t>
            </a:r>
            <a:r>
              <a:rPr sz="1050" spc="-40" dirty="0">
                <a:latin typeface="Times New Roman"/>
                <a:cs typeface="Times New Roman"/>
              </a:rPr>
              <a:t>every </a:t>
            </a:r>
            <a:r>
              <a:rPr sz="1050" spc="-20" dirty="0">
                <a:latin typeface="Times New Roman"/>
                <a:cs typeface="Times New Roman"/>
              </a:rPr>
              <a:t>item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20" dirty="0">
                <a:latin typeface="Times New Roman"/>
                <a:cs typeface="Times New Roman"/>
              </a:rPr>
              <a:t>an </a:t>
            </a:r>
            <a:r>
              <a:rPr sz="1050" i="1" spc="30" dirty="0">
                <a:latin typeface="Times New Roman"/>
                <a:cs typeface="Times New Roman"/>
              </a:rPr>
              <a:t>n</a:t>
            </a:r>
            <a:r>
              <a:rPr sz="1050" spc="30" dirty="0">
                <a:latin typeface="Times New Roman"/>
                <a:cs typeface="Times New Roman"/>
              </a:rPr>
              <a:t>-dimensional </a:t>
            </a:r>
            <a:r>
              <a:rPr sz="1050" spc="-35" dirty="0">
                <a:latin typeface="Times New Roman"/>
                <a:cs typeface="Times New Roman"/>
              </a:rPr>
              <a:t>array, </a:t>
            </a:r>
            <a:r>
              <a:rPr sz="1050" spc="30" dirty="0">
                <a:latin typeface="Times New Roman"/>
                <a:cs typeface="Times New Roman"/>
              </a:rPr>
              <a:t>you  </a:t>
            </a:r>
            <a:r>
              <a:rPr sz="1050" spc="-15" dirty="0">
                <a:latin typeface="Times New Roman"/>
                <a:cs typeface="Times New Roman"/>
              </a:rPr>
              <a:t>need </a:t>
            </a:r>
            <a:r>
              <a:rPr sz="1050" i="1" spc="110" dirty="0">
                <a:latin typeface="Times New Roman"/>
                <a:cs typeface="Times New Roman"/>
              </a:rPr>
              <a:t>n </a:t>
            </a:r>
            <a:r>
              <a:rPr sz="1050" spc="-15" dirty="0">
                <a:latin typeface="Times New Roman"/>
                <a:cs typeface="Times New Roman"/>
              </a:rPr>
              <a:t>nested</a:t>
            </a:r>
            <a:r>
              <a:rPr sz="1050" spc="19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loops.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200" spc="-114" dirty="0">
                <a:latin typeface="Arial"/>
                <a:cs typeface="Arial"/>
              </a:rPr>
              <a:t>Arrays </a:t>
            </a:r>
            <a:r>
              <a:rPr sz="1200" spc="-55" dirty="0">
                <a:latin typeface="Arial"/>
                <a:cs typeface="Arial"/>
              </a:rPr>
              <a:t>of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Strings</a:t>
            </a:r>
            <a:endParaRPr sz="1200">
              <a:latin typeface="Arial"/>
              <a:cs typeface="Arial"/>
            </a:endParaRPr>
          </a:p>
          <a:p>
            <a:pPr marL="1612900" marR="5080" algn="just">
              <a:lnSpc>
                <a:spcPct val="103099"/>
              </a:lnSpc>
              <a:spcBef>
                <a:spcPts val="580"/>
              </a:spcBef>
            </a:pPr>
            <a:r>
              <a:rPr sz="1050" spc="-45" dirty="0">
                <a:latin typeface="Times New Roman"/>
                <a:cs typeface="Times New Roman"/>
              </a:rPr>
              <a:t>Any </a:t>
            </a:r>
            <a:r>
              <a:rPr sz="1050" spc="10" dirty="0">
                <a:latin typeface="Times New Roman"/>
                <a:cs typeface="Times New Roman"/>
              </a:rPr>
              <a:t>variable </a:t>
            </a:r>
            <a:r>
              <a:rPr sz="1050" spc="25" dirty="0">
                <a:latin typeface="Times New Roman"/>
                <a:cs typeface="Times New Roman"/>
              </a:rPr>
              <a:t>defined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900" b="1" spc="10" dirty="0">
                <a:latin typeface="Courier New"/>
                <a:cs typeface="Courier New"/>
              </a:rPr>
              <a:t>char </a:t>
            </a:r>
            <a:r>
              <a:rPr sz="1050" spc="-15" dirty="0">
                <a:latin typeface="Times New Roman"/>
                <a:cs typeface="Times New Roman"/>
              </a:rPr>
              <a:t>holds </a:t>
            </a:r>
            <a:r>
              <a:rPr sz="1050" spc="-35" dirty="0">
                <a:latin typeface="Times New Roman"/>
                <a:cs typeface="Times New Roman"/>
              </a:rPr>
              <a:t>only </a:t>
            </a:r>
            <a:r>
              <a:rPr sz="1050" spc="-5" dirty="0">
                <a:latin typeface="Times New Roman"/>
                <a:cs typeface="Times New Roman"/>
              </a:rPr>
              <a:t>one </a:t>
            </a:r>
            <a:r>
              <a:rPr sz="1050" spc="10" dirty="0">
                <a:latin typeface="Times New Roman"/>
                <a:cs typeface="Times New Roman"/>
              </a:rPr>
              <a:t>character. </a:t>
            </a:r>
            <a:r>
              <a:rPr sz="1050" spc="-10" dirty="0">
                <a:latin typeface="Times New Roman"/>
                <a:cs typeface="Times New Roman"/>
              </a:rPr>
              <a:t>To hold </a:t>
            </a:r>
            <a:r>
              <a:rPr sz="1050" spc="-5" dirty="0">
                <a:latin typeface="Times New Roman"/>
                <a:cs typeface="Times New Roman"/>
              </a:rPr>
              <a:t>more than </a:t>
            </a:r>
            <a:r>
              <a:rPr sz="1050" spc="55" dirty="0">
                <a:latin typeface="Times New Roman"/>
                <a:cs typeface="Times New Roman"/>
              </a:rPr>
              <a:t>one  </a:t>
            </a:r>
            <a:r>
              <a:rPr sz="1050" spc="20" dirty="0">
                <a:latin typeface="Times New Roman"/>
                <a:cs typeface="Times New Roman"/>
              </a:rPr>
              <a:t>character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5" dirty="0">
                <a:latin typeface="Times New Roman"/>
                <a:cs typeface="Times New Roman"/>
              </a:rPr>
              <a:t>single </a:t>
            </a:r>
            <a:r>
              <a:rPr sz="1050" spc="15" dirty="0">
                <a:latin typeface="Times New Roman"/>
                <a:cs typeface="Times New Roman"/>
              </a:rPr>
              <a:t>variable,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15" dirty="0">
                <a:latin typeface="Times New Roman"/>
                <a:cs typeface="Times New Roman"/>
              </a:rPr>
              <a:t>variable </a:t>
            </a:r>
            <a:r>
              <a:rPr sz="1050" spc="40" dirty="0">
                <a:latin typeface="Times New Roman"/>
                <a:cs typeface="Times New Roman"/>
              </a:rPr>
              <a:t>needs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15" dirty="0">
                <a:latin typeface="Times New Roman"/>
                <a:cs typeface="Times New Roman"/>
              </a:rPr>
              <a:t>characters. </a:t>
            </a:r>
            <a:r>
              <a:rPr sz="1050" spc="-45" dirty="0">
                <a:latin typeface="Times New Roman"/>
                <a:cs typeface="Times New Roman"/>
              </a:rPr>
              <a:t>A  </a:t>
            </a:r>
            <a:r>
              <a:rPr sz="1050" spc="-15" dirty="0">
                <a:latin typeface="Times New Roman"/>
                <a:cs typeface="Times New Roman"/>
              </a:rPr>
              <a:t>string </a:t>
            </a:r>
            <a:r>
              <a:rPr sz="1050" spc="-40" dirty="0">
                <a:latin typeface="Times New Roman"/>
                <a:cs typeface="Times New Roman"/>
              </a:rPr>
              <a:t>(a </a:t>
            </a:r>
            <a:r>
              <a:rPr sz="1050" spc="-10" dirty="0">
                <a:latin typeface="Times New Roman"/>
                <a:cs typeface="Times New Roman"/>
              </a:rPr>
              <a:t>group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20" dirty="0">
                <a:latin typeface="Times New Roman"/>
                <a:cs typeface="Times New Roman"/>
              </a:rPr>
              <a:t>characters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15" dirty="0">
                <a:latin typeface="Times New Roman"/>
                <a:cs typeface="Times New Roman"/>
              </a:rPr>
              <a:t>usually </a:t>
            </a:r>
            <a:r>
              <a:rPr sz="1050" dirty="0">
                <a:latin typeface="Times New Roman"/>
                <a:cs typeface="Times New Roman"/>
              </a:rPr>
              <a:t>form </a:t>
            </a:r>
            <a:r>
              <a:rPr sz="1050" spc="20" dirty="0">
                <a:latin typeface="Times New Roman"/>
                <a:cs typeface="Times New Roman"/>
              </a:rPr>
              <a:t>meaningful </a:t>
            </a:r>
            <a:r>
              <a:rPr sz="1050" spc="-20" dirty="0">
                <a:latin typeface="Times New Roman"/>
                <a:cs typeface="Times New Roman"/>
              </a:rPr>
              <a:t>names </a:t>
            </a:r>
            <a:r>
              <a:rPr sz="1050" spc="10" dirty="0">
                <a:latin typeface="Times New Roman"/>
                <a:cs typeface="Times New Roman"/>
              </a:rPr>
              <a:t>or </a:t>
            </a:r>
            <a:r>
              <a:rPr sz="1050" spc="30" dirty="0">
                <a:latin typeface="Times New Roman"/>
                <a:cs typeface="Times New Roman"/>
              </a:rPr>
              <a:t>words) </a:t>
            </a:r>
            <a:r>
              <a:rPr sz="1050" dirty="0">
                <a:latin typeface="Times New Roman"/>
                <a:cs typeface="Times New Roman"/>
              </a:rPr>
              <a:t>is  </a:t>
            </a:r>
            <a:r>
              <a:rPr sz="1050" spc="10" dirty="0">
                <a:latin typeface="Times New Roman"/>
                <a:cs typeface="Times New Roman"/>
              </a:rPr>
              <a:t>really </a:t>
            </a:r>
            <a:r>
              <a:rPr sz="1050" spc="-10" dirty="0">
                <a:latin typeface="Times New Roman"/>
                <a:cs typeface="Times New Roman"/>
              </a:rPr>
              <a:t>just </a:t>
            </a:r>
            <a:r>
              <a:rPr sz="1050" spc="-5" dirty="0">
                <a:latin typeface="Times New Roman"/>
                <a:cs typeface="Times New Roman"/>
              </a:rPr>
              <a:t>an </a:t>
            </a:r>
            <a:r>
              <a:rPr sz="1050" spc="-30" dirty="0">
                <a:latin typeface="Times New Roman"/>
                <a:cs typeface="Times New Roman"/>
              </a:rPr>
              <a:t>array </a:t>
            </a:r>
            <a:r>
              <a:rPr sz="1050" spc="5" dirty="0">
                <a:latin typeface="Times New Roman"/>
                <a:cs typeface="Times New Roman"/>
              </a:rPr>
              <a:t>of </a:t>
            </a:r>
            <a:r>
              <a:rPr sz="1050" spc="20" dirty="0">
                <a:latin typeface="Times New Roman"/>
                <a:cs typeface="Times New Roman"/>
              </a:rPr>
              <a:t>characters. </a:t>
            </a:r>
            <a:r>
              <a:rPr sz="1050" spc="-45" dirty="0">
                <a:latin typeface="Times New Roman"/>
                <a:cs typeface="Times New Roman"/>
              </a:rPr>
              <a:t>A </a:t>
            </a:r>
            <a:r>
              <a:rPr sz="1050" spc="40" dirty="0">
                <a:latin typeface="Times New Roman"/>
                <a:cs typeface="Times New Roman"/>
              </a:rPr>
              <a:t>complete </a:t>
            </a:r>
            <a:r>
              <a:rPr sz="1050" spc="-15" dirty="0">
                <a:latin typeface="Times New Roman"/>
                <a:cs typeface="Times New Roman"/>
              </a:rPr>
              <a:t>lesson </a:t>
            </a:r>
            <a:r>
              <a:rPr sz="1050" spc="20" dirty="0">
                <a:latin typeface="Times New Roman"/>
                <a:cs typeface="Times New Roman"/>
              </a:rPr>
              <a:t>on </a:t>
            </a:r>
            <a:r>
              <a:rPr sz="1050" spc="25" dirty="0">
                <a:latin typeface="Times New Roman"/>
                <a:cs typeface="Times New Roman"/>
              </a:rPr>
              <a:t>characters </a:t>
            </a:r>
            <a:r>
              <a:rPr sz="1050" spc="-5" dirty="0">
                <a:latin typeface="Times New Roman"/>
                <a:cs typeface="Times New Roman"/>
              </a:rPr>
              <a:t>and </a:t>
            </a:r>
            <a:r>
              <a:rPr sz="1050" spc="10" dirty="0">
                <a:latin typeface="Times New Roman"/>
                <a:cs typeface="Times New Roman"/>
              </a:rPr>
              <a:t>strings 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0" dirty="0">
                <a:latin typeface="Times New Roman"/>
                <a:cs typeface="Times New Roman"/>
              </a:rPr>
              <a:t>given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Lesson </a:t>
            </a:r>
            <a:r>
              <a:rPr sz="1050" spc="-35" dirty="0">
                <a:latin typeface="Times New Roman"/>
                <a:cs typeface="Times New Roman"/>
              </a:rPr>
              <a:t>Set</a:t>
            </a:r>
            <a:r>
              <a:rPr sz="1050" spc="-5" dirty="0">
                <a:latin typeface="Times New Roman"/>
                <a:cs typeface="Times New Roman"/>
              </a:rPr>
              <a:t> 10.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490" dirty="0">
                <a:latin typeface="Arial"/>
                <a:cs typeface="Arial"/>
              </a:rPr>
              <a:t>P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25" dirty="0">
                <a:latin typeface="Arial"/>
                <a:cs typeface="Arial"/>
              </a:rPr>
              <a:t>R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275" dirty="0">
                <a:latin typeface="Arial"/>
                <a:cs typeface="Arial"/>
              </a:rPr>
              <a:t>- </a:t>
            </a:r>
            <a:r>
              <a:rPr sz="1400" spc="-375" dirty="0">
                <a:latin typeface="Arial"/>
                <a:cs typeface="Arial"/>
              </a:rPr>
              <a:t>LA </a:t>
            </a:r>
            <a:r>
              <a:rPr sz="1400" spc="-450" dirty="0">
                <a:latin typeface="Arial"/>
                <a:cs typeface="Arial"/>
              </a:rPr>
              <a:t>B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675" dirty="0">
                <a:latin typeface="Arial"/>
                <a:cs typeface="Arial"/>
              </a:rPr>
              <a:t>W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25" dirty="0">
                <a:latin typeface="Arial"/>
                <a:cs typeface="Arial"/>
              </a:rPr>
              <a:t>R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I </a:t>
            </a:r>
            <a:r>
              <a:rPr sz="1400" spc="-495" dirty="0">
                <a:latin typeface="Arial"/>
                <a:cs typeface="Arial"/>
              </a:rPr>
              <a:t>T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I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45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G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484" dirty="0">
                <a:latin typeface="Arial"/>
                <a:cs typeface="Arial"/>
              </a:rPr>
              <a:t>A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I</a:t>
            </a:r>
            <a:r>
              <a:rPr sz="1400" spc="-345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G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30" dirty="0">
                <a:latin typeface="Arial"/>
                <a:cs typeface="Arial"/>
              </a:rPr>
              <a:t>M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-495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200" spc="-60" dirty="0">
                <a:latin typeface="Arial"/>
                <a:cs typeface="Arial"/>
              </a:rPr>
              <a:t>Fill-in-the-Blank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Questions</a:t>
            </a:r>
            <a:endParaRPr sz="1200">
              <a:latin typeface="Arial"/>
              <a:cs typeface="Arial"/>
            </a:endParaRPr>
          </a:p>
          <a:p>
            <a:pPr marL="1840230" indent="-179705" algn="just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1840864" algn="l"/>
                <a:tab pos="5306060" algn="l"/>
              </a:tabLst>
            </a:pPr>
            <a:r>
              <a:rPr sz="1050" spc="-5" dirty="0">
                <a:latin typeface="Times New Roman"/>
                <a:cs typeface="Times New Roman"/>
              </a:rPr>
              <a:t>The  </a:t>
            </a:r>
            <a:r>
              <a:rPr sz="1050" spc="-20" dirty="0">
                <a:latin typeface="Times New Roman"/>
                <a:cs typeface="Times New Roman"/>
              </a:rPr>
              <a:t>first  </a:t>
            </a:r>
            <a:r>
              <a:rPr sz="1050" spc="20" dirty="0">
                <a:latin typeface="Times New Roman"/>
                <a:cs typeface="Times New Roman"/>
              </a:rPr>
              <a:t>subscript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every   </a:t>
            </a:r>
            <a:r>
              <a:rPr sz="1050" spc="-35" dirty="0">
                <a:latin typeface="Times New Roman"/>
                <a:cs typeface="Times New Roman"/>
              </a:rPr>
              <a:t>array   </a:t>
            </a:r>
            <a:r>
              <a:rPr sz="1050" spc="-30" dirty="0">
                <a:latin typeface="Times New Roman"/>
                <a:cs typeface="Times New Roman"/>
              </a:rPr>
              <a:t>in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-35" dirty="0">
                <a:latin typeface="Times New Roman"/>
                <a:cs typeface="Times New Roman"/>
              </a:rPr>
              <a:t>C++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-40" dirty="0">
                <a:latin typeface="Times New Roman"/>
                <a:cs typeface="Times New Roman"/>
              </a:rPr>
              <a:t>is</a:t>
            </a:r>
            <a:r>
              <a:rPr sz="105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last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is</a:t>
            </a:r>
            <a:endParaRPr sz="10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5"/>
              </a:spcBef>
              <a:tabLst>
                <a:tab pos="2840990" algn="l"/>
              </a:tabLst>
            </a:pP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-35" dirty="0">
                <a:latin typeface="Times New Roman"/>
                <a:cs typeface="Times New Roman"/>
              </a:rPr>
              <a:t>less </a:t>
            </a:r>
            <a:r>
              <a:rPr sz="1050" spc="-5" dirty="0">
                <a:latin typeface="Times New Roman"/>
                <a:cs typeface="Times New Roman"/>
              </a:rPr>
              <a:t>than the </a:t>
            </a:r>
            <a:r>
              <a:rPr sz="1050" spc="-15" dirty="0">
                <a:latin typeface="Times New Roman"/>
                <a:cs typeface="Times New Roman"/>
              </a:rPr>
              <a:t>total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20" dirty="0">
                <a:latin typeface="Times New Roman"/>
                <a:cs typeface="Times New Roman"/>
              </a:rPr>
              <a:t>locations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array.</a:t>
            </a:r>
            <a:endParaRPr sz="1050">
              <a:latin typeface="Times New Roman"/>
              <a:cs typeface="Times New Roman"/>
            </a:endParaRPr>
          </a:p>
          <a:p>
            <a:pPr marL="1840230" indent="-179705" algn="just">
              <a:lnSpc>
                <a:spcPct val="100000"/>
              </a:lnSpc>
              <a:spcBef>
                <a:spcPts val="840"/>
              </a:spcBef>
              <a:buAutoNum type="arabicPeriod" startAt="2"/>
              <a:tabLst>
                <a:tab pos="1840864" algn="l"/>
              </a:tabLst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amount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5" dirty="0">
                <a:latin typeface="Times New Roman"/>
                <a:cs typeface="Times New Roman"/>
              </a:rPr>
              <a:t>memory </a:t>
            </a:r>
            <a:r>
              <a:rPr sz="1050" spc="15" dirty="0">
                <a:latin typeface="Times New Roman"/>
                <a:cs typeface="Times New Roman"/>
              </a:rPr>
              <a:t>allocated to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20" dirty="0">
                <a:latin typeface="Times New Roman"/>
                <a:cs typeface="Times New Roman"/>
              </a:rPr>
              <a:t>based </a:t>
            </a:r>
            <a:r>
              <a:rPr sz="1050" spc="10" dirty="0">
                <a:latin typeface="Times New Roman"/>
                <a:cs typeface="Times New Roman"/>
              </a:rPr>
              <a:t>on</a:t>
            </a:r>
            <a:r>
              <a:rPr sz="1050" spc="10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the</a:t>
            </a:r>
            <a:endParaRPr sz="1050">
              <a:latin typeface="Times New Roman"/>
              <a:cs typeface="Times New Roman"/>
            </a:endParaRPr>
          </a:p>
          <a:p>
            <a:pPr marL="1841500" marR="169545">
              <a:lnSpc>
                <a:spcPts val="1310"/>
              </a:lnSpc>
              <a:spcBef>
                <a:spcPts val="25"/>
              </a:spcBef>
              <a:tabLst>
                <a:tab pos="3882390" algn="l"/>
                <a:tab pos="5394325" algn="l"/>
              </a:tabLst>
            </a:pP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20" dirty="0">
                <a:latin typeface="Times New Roman"/>
                <a:cs typeface="Times New Roman"/>
              </a:rPr>
              <a:t>locations  </a:t>
            </a:r>
            <a:r>
              <a:rPr sz="1050" spc="25" dirty="0">
                <a:latin typeface="Times New Roman"/>
                <a:cs typeface="Times New Roman"/>
              </a:rPr>
              <a:t>or </a:t>
            </a:r>
            <a:r>
              <a:rPr sz="1050" spc="-30" dirty="0">
                <a:latin typeface="Times New Roman"/>
                <a:cs typeface="Times New Roman"/>
              </a:rPr>
              <a:t>size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array.</a:t>
            </a:r>
            <a:endParaRPr sz="1050">
              <a:latin typeface="Times New Roman"/>
              <a:cs typeface="Times New Roman"/>
            </a:endParaRPr>
          </a:p>
          <a:p>
            <a:pPr marL="1840230" indent="-179705">
              <a:lnSpc>
                <a:spcPct val="100000"/>
              </a:lnSpc>
              <a:spcBef>
                <a:spcPts val="790"/>
              </a:spcBef>
              <a:buAutoNum type="arabicPeriod" startAt="3"/>
              <a:tabLst>
                <a:tab pos="1840864" algn="l"/>
              </a:tabLst>
            </a:pP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spc="5" dirty="0">
                <a:latin typeface="Times New Roman"/>
                <a:cs typeface="Times New Roman"/>
              </a:rPr>
              <a:t>initialization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25" dirty="0">
                <a:latin typeface="Times New Roman"/>
                <a:cs typeface="Times New Roman"/>
              </a:rPr>
              <a:t>processing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15" dirty="0">
                <a:latin typeface="Times New Roman"/>
                <a:cs typeface="Times New Roman"/>
              </a:rPr>
              <a:t>usually </a:t>
            </a:r>
            <a:r>
              <a:rPr sz="1050" dirty="0">
                <a:latin typeface="Times New Roman"/>
                <a:cs typeface="Times New Roman"/>
              </a:rPr>
              <a:t>done </a:t>
            </a:r>
            <a:r>
              <a:rPr sz="1050" spc="-25" dirty="0">
                <a:latin typeface="Times New Roman"/>
                <a:cs typeface="Times New Roman"/>
              </a:rPr>
              <a:t>inside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5"/>
              </a:spcBef>
              <a:tabLst>
                <a:tab pos="2840990" algn="l"/>
              </a:tabLst>
            </a:pPr>
            <a:r>
              <a:rPr sz="1050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5" dirty="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841500" marR="68580" indent="-180975" algn="just">
              <a:lnSpc>
                <a:spcPct val="103299"/>
              </a:lnSpc>
              <a:spcBef>
                <a:spcPts val="800"/>
              </a:spcBef>
              <a:buAutoNum type="arabicPeriod" startAt="4"/>
              <a:tabLst>
                <a:tab pos="1843405" algn="l"/>
                <a:tab pos="3187065" algn="l"/>
              </a:tabLst>
            </a:pP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20" dirty="0">
                <a:latin typeface="Times New Roman"/>
                <a:cs typeface="Times New Roman"/>
              </a:rPr>
              <a:t>statement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-15" dirty="0">
                <a:latin typeface="Times New Roman"/>
                <a:cs typeface="Times New Roman"/>
              </a:rPr>
              <a:t>used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25" dirty="0">
                <a:latin typeface="Times New Roman"/>
                <a:cs typeface="Times New Roman"/>
              </a:rPr>
              <a:t>declare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spc="-30" dirty="0">
                <a:latin typeface="Times New Roman"/>
                <a:cs typeface="Times New Roman"/>
              </a:rPr>
              <a:t>type </a:t>
            </a:r>
            <a:r>
              <a:rPr sz="1050" spc="45" dirty="0">
                <a:latin typeface="Times New Roman"/>
                <a:cs typeface="Times New Roman"/>
              </a:rPr>
              <a:t>and 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often </a:t>
            </a:r>
            <a:r>
              <a:rPr sz="1050" spc="-20" dirty="0">
                <a:latin typeface="Times New Roman"/>
                <a:cs typeface="Times New Roman"/>
              </a:rPr>
              <a:t>used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20" dirty="0">
                <a:latin typeface="Times New Roman"/>
                <a:cs typeface="Times New Roman"/>
              </a:rPr>
              <a:t>multidimensional </a:t>
            </a: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spc="15" dirty="0">
                <a:latin typeface="Times New Roman"/>
                <a:cs typeface="Times New Roman"/>
              </a:rPr>
              <a:t>declarations </a:t>
            </a:r>
            <a:r>
              <a:rPr sz="1050" spc="-10" dirty="0">
                <a:latin typeface="Times New Roman"/>
                <a:cs typeface="Times New Roman"/>
              </a:rPr>
              <a:t>so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0" dirty="0">
                <a:latin typeface="Times New Roman"/>
                <a:cs typeface="Times New Roman"/>
              </a:rPr>
              <a:t>when </a:t>
            </a:r>
            <a:r>
              <a:rPr sz="1050" spc="20" dirty="0">
                <a:latin typeface="Times New Roman"/>
                <a:cs typeface="Times New Roman"/>
              </a:rPr>
              <a:t>passing  </a:t>
            </a:r>
            <a:r>
              <a:rPr sz="1050" spc="-35" dirty="0">
                <a:latin typeface="Times New Roman"/>
                <a:cs typeface="Times New Roman"/>
              </a:rPr>
              <a:t>arrays as </a:t>
            </a:r>
            <a:r>
              <a:rPr sz="1050" spc="20" dirty="0">
                <a:latin typeface="Times New Roman"/>
                <a:cs typeface="Times New Roman"/>
              </a:rPr>
              <a:t>parameters, brackets </a:t>
            </a:r>
            <a:r>
              <a:rPr sz="1050" spc="5" dirty="0">
                <a:latin typeface="Times New Roman"/>
                <a:cs typeface="Times New Roman"/>
              </a:rPr>
              <a:t>do </a:t>
            </a:r>
            <a:r>
              <a:rPr sz="1050" spc="10" dirty="0">
                <a:latin typeface="Times New Roman"/>
                <a:cs typeface="Times New Roman"/>
              </a:rPr>
              <a:t>not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be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used.</a:t>
            </a:r>
            <a:endParaRPr sz="1050">
              <a:latin typeface="Times New Roman"/>
              <a:cs typeface="Times New Roman"/>
            </a:endParaRPr>
          </a:p>
          <a:p>
            <a:pPr marL="1841500" marR="229235" indent="-180975">
              <a:lnSpc>
                <a:spcPct val="102899"/>
              </a:lnSpc>
              <a:spcBef>
                <a:spcPts val="300"/>
              </a:spcBef>
              <a:buAutoNum type="arabicPeriod" startAt="4"/>
              <a:tabLst>
                <a:tab pos="1840864" algn="l"/>
                <a:tab pos="5998845" algn="l"/>
              </a:tabLst>
            </a:pPr>
            <a:r>
              <a:rPr sz="1050" spc="10" dirty="0">
                <a:latin typeface="Times New Roman"/>
                <a:cs typeface="Times New Roman"/>
              </a:rPr>
              <a:t>Multi-dimensional arrays </a:t>
            </a:r>
            <a:r>
              <a:rPr sz="1050" spc="25" dirty="0">
                <a:latin typeface="Times New Roman"/>
                <a:cs typeface="Times New Roman"/>
              </a:rPr>
              <a:t>are </a:t>
            </a:r>
            <a:r>
              <a:rPr sz="1050" spc="15" dirty="0">
                <a:latin typeface="Times New Roman"/>
                <a:cs typeface="Times New Roman"/>
              </a:rPr>
              <a:t>usually</a:t>
            </a:r>
            <a:r>
              <a:rPr sz="1050" spc="275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processed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within 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40" dirty="0">
                <a:latin typeface="Times New Roman"/>
                <a:cs typeface="Times New Roman"/>
              </a:rPr>
              <a:t>                   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loops.</a:t>
            </a:r>
            <a:endParaRPr sz="1050">
              <a:latin typeface="Times New Roman"/>
              <a:cs typeface="Times New Roman"/>
            </a:endParaRPr>
          </a:p>
          <a:p>
            <a:pPr marL="1840230" indent="-179705" algn="just">
              <a:lnSpc>
                <a:spcPct val="100000"/>
              </a:lnSpc>
              <a:spcBef>
                <a:spcPts val="840"/>
              </a:spcBef>
              <a:buAutoNum type="arabicPeriod" startAt="4"/>
              <a:tabLst>
                <a:tab pos="1840864" algn="l"/>
                <a:tab pos="5610860" algn="l"/>
              </a:tabLst>
            </a:pPr>
            <a:r>
              <a:rPr sz="1050" spc="-35" dirty="0">
                <a:latin typeface="Times New Roman"/>
                <a:cs typeface="Times New Roman"/>
              </a:rPr>
              <a:t>Arrays  </a:t>
            </a:r>
            <a:r>
              <a:rPr sz="1050" spc="-20" dirty="0">
                <a:latin typeface="Times New Roman"/>
                <a:cs typeface="Times New Roman"/>
              </a:rPr>
              <a:t>used   </a:t>
            </a:r>
            <a:r>
              <a:rPr sz="1050" spc="-35" dirty="0">
                <a:latin typeface="Times New Roman"/>
                <a:cs typeface="Times New Roman"/>
              </a:rPr>
              <a:t>as  </a:t>
            </a:r>
            <a:r>
              <a:rPr sz="1050" spc="25" dirty="0">
                <a:latin typeface="Times New Roman"/>
                <a:cs typeface="Times New Roman"/>
              </a:rPr>
              <a:t>arguments </a:t>
            </a:r>
            <a:r>
              <a:rPr sz="1050" spc="-25" dirty="0">
                <a:latin typeface="Times New Roman"/>
                <a:cs typeface="Times New Roman"/>
              </a:rPr>
              <a:t>are  </a:t>
            </a:r>
            <a:r>
              <a:rPr sz="1050" spc="5" dirty="0">
                <a:latin typeface="Times New Roman"/>
                <a:cs typeface="Times New Roman"/>
              </a:rPr>
              <a:t>always</a:t>
            </a:r>
            <a:r>
              <a:rPr sz="1050" spc="145" dirty="0">
                <a:latin typeface="Times New Roman"/>
                <a:cs typeface="Times New Roman"/>
              </a:rPr>
              <a:t> </a:t>
            </a:r>
            <a:r>
              <a:rPr sz="1050" spc="40" dirty="0">
                <a:latin typeface="Times New Roman"/>
                <a:cs typeface="Times New Roman"/>
              </a:rPr>
              <a:t>passed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spc="-40" dirty="0">
                <a:latin typeface="Times New Roman"/>
                <a:cs typeface="Times New Roman"/>
              </a:rPr>
              <a:t>by</a:t>
            </a:r>
            <a:r>
              <a:rPr sz="105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5" dirty="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3473450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0200" y="4165600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88335" y="1093977"/>
            <a:ext cx="4584065" cy="19837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1265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Lesson </a:t>
            </a:r>
            <a:r>
              <a:rPr sz="950" spc="-40" dirty="0">
                <a:latin typeface="Times New Roman"/>
                <a:cs typeface="Times New Roman"/>
              </a:rPr>
              <a:t>7A</a:t>
            </a:r>
            <a:r>
              <a:rPr sz="950" spc="20" dirty="0">
                <a:latin typeface="Times New Roman"/>
                <a:cs typeface="Times New Roman"/>
              </a:rPr>
              <a:t> </a:t>
            </a:r>
            <a:r>
              <a:rPr sz="900" spc="-125" dirty="0">
                <a:latin typeface="Arial"/>
                <a:cs typeface="Arial"/>
              </a:rPr>
              <a:t>123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marR="15875" indent="-181610">
              <a:lnSpc>
                <a:spcPct val="102899"/>
              </a:lnSpc>
              <a:spcBef>
                <a:spcPts val="5"/>
              </a:spcBef>
              <a:buAutoNum type="arabicPeriod" startAt="7"/>
              <a:tabLst>
                <a:tab pos="240029" algn="l"/>
                <a:tab pos="3835400" algn="l"/>
              </a:tabLst>
            </a:pP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20" dirty="0">
                <a:latin typeface="Times New Roman"/>
                <a:cs typeface="Times New Roman"/>
              </a:rPr>
              <a:t>passing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-35" dirty="0">
                <a:latin typeface="Times New Roman"/>
                <a:cs typeface="Times New Roman"/>
              </a:rPr>
              <a:t>array as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30" dirty="0">
                <a:latin typeface="Times New Roman"/>
                <a:cs typeface="Times New Roman"/>
              </a:rPr>
              <a:t>parameter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25" dirty="0">
                <a:latin typeface="Times New Roman"/>
                <a:cs typeface="Times New Roman"/>
              </a:rPr>
              <a:t>processes </a:t>
            </a:r>
            <a:r>
              <a:rPr sz="1050" spc="-25" dirty="0">
                <a:latin typeface="Times New Roman"/>
                <a:cs typeface="Times New Roman"/>
              </a:rPr>
              <a:t>it,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25" dirty="0">
                <a:latin typeface="Times New Roman"/>
                <a:cs typeface="Times New Roman"/>
              </a:rPr>
              <a:t>often  </a:t>
            </a:r>
            <a:r>
              <a:rPr sz="1050" spc="20" dirty="0">
                <a:latin typeface="Times New Roman"/>
                <a:cs typeface="Times New Roman"/>
              </a:rPr>
              <a:t>necessary </a:t>
            </a:r>
            <a:r>
              <a:rPr sz="1050" spc="15" dirty="0">
                <a:latin typeface="Times New Roman"/>
                <a:cs typeface="Times New Roman"/>
              </a:rPr>
              <a:t>to  </a:t>
            </a:r>
            <a:r>
              <a:rPr sz="1050" spc="-20" dirty="0">
                <a:latin typeface="Times New Roman"/>
                <a:cs typeface="Times New Roman"/>
              </a:rPr>
              <a:t>pass  </a:t>
            </a:r>
            <a:r>
              <a:rPr sz="1050" spc="-40" dirty="0">
                <a:latin typeface="Times New Roman"/>
                <a:cs typeface="Times New Roman"/>
              </a:rPr>
              <a:t>a  </a:t>
            </a:r>
            <a:r>
              <a:rPr sz="1050" spc="30" dirty="0">
                <a:latin typeface="Times New Roman"/>
                <a:cs typeface="Times New Roman"/>
              </a:rPr>
              <a:t>parameter </a:t>
            </a:r>
            <a:r>
              <a:rPr sz="1050" dirty="0">
                <a:latin typeface="Times New Roman"/>
                <a:cs typeface="Times New Roman"/>
              </a:rPr>
              <a:t>that</a:t>
            </a:r>
            <a:r>
              <a:rPr sz="1050" spc="16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holds 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10" dirty="0">
                <a:latin typeface="Times New Roman"/>
                <a:cs typeface="Times New Roman"/>
              </a:rPr>
              <a:t>of</a:t>
            </a:r>
            <a:endParaRPr sz="105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  <a:spcBef>
                <a:spcPts val="45"/>
              </a:spcBef>
              <a:tabLst>
                <a:tab pos="1265555" algn="l"/>
              </a:tabLst>
            </a:pP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-15" dirty="0">
                <a:latin typeface="Times New Roman"/>
                <a:cs typeface="Times New Roman"/>
              </a:rPr>
              <a:t>used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-5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array.</a:t>
            </a:r>
            <a:endParaRPr sz="1050">
              <a:latin typeface="Times New Roman"/>
              <a:cs typeface="Times New Roman"/>
            </a:endParaRPr>
          </a:p>
          <a:p>
            <a:pPr marL="251460" indent="-179705">
              <a:lnSpc>
                <a:spcPct val="100000"/>
              </a:lnSpc>
              <a:spcBef>
                <a:spcPts val="840"/>
              </a:spcBef>
              <a:buAutoNum type="arabicPeriod" startAt="8"/>
              <a:tabLst>
                <a:tab pos="252095" algn="l"/>
                <a:tab pos="2524125" algn="l"/>
              </a:tabLst>
            </a:pPr>
            <a:r>
              <a:rPr sz="1050" spc="-45" dirty="0">
                <a:latin typeface="Times New Roman"/>
                <a:cs typeface="Times New Roman"/>
              </a:rPr>
              <a:t>A  </a:t>
            </a:r>
            <a:r>
              <a:rPr sz="1050" spc="-20" dirty="0">
                <a:latin typeface="Times New Roman"/>
                <a:cs typeface="Times New Roman"/>
              </a:rPr>
              <a:t>string  </a:t>
            </a:r>
            <a:r>
              <a:rPr sz="1050" spc="-40" dirty="0">
                <a:latin typeface="Times New Roman"/>
                <a:cs typeface="Times New Roman"/>
              </a:rPr>
              <a:t>is  </a:t>
            </a:r>
            <a:r>
              <a:rPr sz="1050" spc="-15" dirty="0">
                <a:latin typeface="Times New Roman"/>
                <a:cs typeface="Times New Roman"/>
              </a:rPr>
              <a:t>an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of</a:t>
            </a: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5" dirty="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241300" marR="190500" indent="-181610">
              <a:lnSpc>
                <a:spcPct val="102899"/>
              </a:lnSpc>
              <a:spcBef>
                <a:spcPts val="805"/>
              </a:spcBef>
              <a:buAutoNum type="arabicPeriod" startAt="8"/>
              <a:tabLst>
                <a:tab pos="240029" algn="l"/>
                <a:tab pos="1510665" algn="l"/>
              </a:tabLst>
            </a:pPr>
            <a:r>
              <a:rPr sz="1050" dirty="0">
                <a:latin typeface="Times New Roman"/>
                <a:cs typeface="Times New Roman"/>
              </a:rPr>
              <a:t>Upon </a:t>
            </a:r>
            <a:r>
              <a:rPr sz="1050" spc="15" dirty="0">
                <a:latin typeface="Times New Roman"/>
                <a:cs typeface="Times New Roman"/>
              </a:rPr>
              <a:t>exiting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loop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0" dirty="0">
                <a:latin typeface="Times New Roman"/>
                <a:cs typeface="Times New Roman"/>
              </a:rPr>
              <a:t>reads </a:t>
            </a:r>
            <a:r>
              <a:rPr sz="1050" spc="15" dirty="0">
                <a:latin typeface="Times New Roman"/>
                <a:cs typeface="Times New Roman"/>
              </a:rPr>
              <a:t>values </a:t>
            </a:r>
            <a:r>
              <a:rPr sz="1050" spc="-5" dirty="0">
                <a:latin typeface="Times New Roman"/>
                <a:cs typeface="Times New Roman"/>
              </a:rPr>
              <a:t>into </a:t>
            </a:r>
            <a:r>
              <a:rPr sz="1050" spc="-20" dirty="0">
                <a:latin typeface="Times New Roman"/>
                <a:cs typeface="Times New Roman"/>
              </a:rPr>
              <a:t>an </a:t>
            </a:r>
            <a:r>
              <a:rPr sz="1050" spc="-35" dirty="0">
                <a:latin typeface="Times New Roman"/>
                <a:cs typeface="Times New Roman"/>
              </a:rPr>
              <a:t>array,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variable </a:t>
            </a:r>
            <a:r>
              <a:rPr sz="1050" spc="-20" dirty="0">
                <a:latin typeface="Times New Roman"/>
                <a:cs typeface="Times New Roman"/>
              </a:rPr>
              <a:t>used </a:t>
            </a:r>
            <a:r>
              <a:rPr sz="1050" spc="15" dirty="0">
                <a:latin typeface="Times New Roman"/>
                <a:cs typeface="Times New Roman"/>
              </a:rPr>
              <a:t>as  </a:t>
            </a:r>
            <a:r>
              <a:rPr sz="1050" spc="-35" dirty="0">
                <a:latin typeface="Times New Roman"/>
                <a:cs typeface="Times New Roman"/>
              </a:rPr>
              <a:t>a(n)</a:t>
            </a:r>
            <a:r>
              <a:rPr sz="10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5" dirty="0">
                <a:latin typeface="Times New Roman"/>
                <a:cs typeface="Times New Roman"/>
              </a:rPr>
              <a:t>contain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size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that</a:t>
            </a:r>
            <a:r>
              <a:rPr sz="1050" spc="-5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array.</a:t>
            </a:r>
            <a:endParaRPr sz="1050">
              <a:latin typeface="Times New Roman"/>
              <a:cs typeface="Times New Roman"/>
            </a:endParaRPr>
          </a:p>
          <a:p>
            <a:pPr marL="241300" marR="130175" indent="-228600">
              <a:lnSpc>
                <a:spcPct val="102899"/>
              </a:lnSpc>
              <a:spcBef>
                <a:spcPts val="805"/>
              </a:spcBef>
              <a:buAutoNum type="arabicPeriod" startAt="8"/>
              <a:tabLst>
                <a:tab pos="240029" algn="l"/>
                <a:tab pos="4077335" algn="l"/>
              </a:tabLst>
            </a:pPr>
            <a:r>
              <a:rPr sz="1050" spc="-15" dirty="0">
                <a:latin typeface="Times New Roman"/>
                <a:cs typeface="Times New Roman"/>
              </a:rPr>
              <a:t>An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i="1" spc="120" dirty="0">
                <a:latin typeface="Times New Roman"/>
                <a:cs typeface="Times New Roman"/>
              </a:rPr>
              <a:t>n</a:t>
            </a:r>
            <a:r>
              <a:rPr sz="1050" spc="5" dirty="0">
                <a:latin typeface="Times New Roman"/>
                <a:cs typeface="Times New Roman"/>
              </a:rPr>
              <a:t>-</a:t>
            </a:r>
            <a:r>
              <a:rPr sz="1050" spc="20" dirty="0">
                <a:latin typeface="Times New Roman"/>
                <a:cs typeface="Times New Roman"/>
              </a:rPr>
              <a:t>di</a:t>
            </a:r>
            <a:r>
              <a:rPr sz="1050" spc="55" dirty="0">
                <a:latin typeface="Times New Roman"/>
                <a:cs typeface="Times New Roman"/>
              </a:rPr>
              <a:t>m</a:t>
            </a:r>
            <a:r>
              <a:rPr sz="1050" spc="30" dirty="0">
                <a:latin typeface="Times New Roman"/>
                <a:cs typeface="Times New Roman"/>
              </a:rPr>
              <a:t>e</a:t>
            </a:r>
            <a:r>
              <a:rPr sz="1050" spc="45" dirty="0">
                <a:latin typeface="Times New Roman"/>
                <a:cs typeface="Times New Roman"/>
              </a:rPr>
              <a:t>n</a:t>
            </a:r>
            <a:r>
              <a:rPr sz="1050" spc="-15" dirty="0">
                <a:latin typeface="Times New Roman"/>
                <a:cs typeface="Times New Roman"/>
              </a:rPr>
              <a:t>s</a:t>
            </a:r>
            <a:r>
              <a:rPr sz="1050" dirty="0">
                <a:latin typeface="Times New Roman"/>
                <a:cs typeface="Times New Roman"/>
              </a:rPr>
              <a:t>i</a:t>
            </a:r>
            <a:r>
              <a:rPr sz="1050" spc="55" dirty="0">
                <a:latin typeface="Times New Roman"/>
                <a:cs typeface="Times New Roman"/>
              </a:rPr>
              <a:t>o</a:t>
            </a:r>
            <a:r>
              <a:rPr sz="1050" spc="70" dirty="0">
                <a:latin typeface="Times New Roman"/>
                <a:cs typeface="Times New Roman"/>
              </a:rPr>
              <a:t>n</a:t>
            </a:r>
            <a:r>
              <a:rPr sz="1050" spc="-25" dirty="0">
                <a:latin typeface="Times New Roman"/>
                <a:cs typeface="Times New Roman"/>
              </a:rPr>
              <a:t>a</a:t>
            </a:r>
            <a:r>
              <a:rPr sz="1050" spc="-15" dirty="0">
                <a:latin typeface="Times New Roman"/>
                <a:cs typeface="Times New Roman"/>
              </a:rPr>
              <a:t>l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spc="-40" dirty="0">
                <a:latin typeface="Times New Roman"/>
                <a:cs typeface="Times New Roman"/>
              </a:rPr>
              <a:t>a</a:t>
            </a:r>
            <a:r>
              <a:rPr sz="1050" spc="-5" dirty="0">
                <a:latin typeface="Times New Roman"/>
                <a:cs typeface="Times New Roman"/>
              </a:rPr>
              <a:t>rr</a:t>
            </a:r>
            <a:r>
              <a:rPr sz="1050" spc="-40" dirty="0">
                <a:latin typeface="Times New Roman"/>
                <a:cs typeface="Times New Roman"/>
              </a:rPr>
              <a:t>a</a:t>
            </a:r>
            <a:r>
              <a:rPr sz="1050" spc="-90" dirty="0">
                <a:latin typeface="Times New Roman"/>
                <a:cs typeface="Times New Roman"/>
              </a:rPr>
              <a:t>y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spc="-55" dirty="0">
                <a:latin typeface="Times New Roman"/>
                <a:cs typeface="Times New Roman"/>
              </a:rPr>
              <a:t>w</a:t>
            </a:r>
            <a:r>
              <a:rPr sz="1050" spc="-50" dirty="0">
                <a:latin typeface="Times New Roman"/>
                <a:cs typeface="Times New Roman"/>
              </a:rPr>
              <a:t>i</a:t>
            </a:r>
            <a:r>
              <a:rPr sz="1050" spc="-55" dirty="0">
                <a:latin typeface="Times New Roman"/>
                <a:cs typeface="Times New Roman"/>
              </a:rPr>
              <a:t>l</a:t>
            </a:r>
            <a:r>
              <a:rPr sz="1050" spc="-50" dirty="0">
                <a:latin typeface="Times New Roman"/>
                <a:cs typeface="Times New Roman"/>
              </a:rPr>
              <a:t>l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b</a:t>
            </a:r>
            <a:r>
              <a:rPr sz="1050" spc="-10" dirty="0">
                <a:latin typeface="Times New Roman"/>
                <a:cs typeface="Times New Roman"/>
              </a:rPr>
              <a:t>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p</a:t>
            </a:r>
            <a:r>
              <a:rPr sz="1050" spc="30" dirty="0">
                <a:latin typeface="Times New Roman"/>
                <a:cs typeface="Times New Roman"/>
              </a:rPr>
              <a:t>roce</a:t>
            </a:r>
            <a:r>
              <a:rPr sz="1050" spc="20" dirty="0">
                <a:latin typeface="Times New Roman"/>
                <a:cs typeface="Times New Roman"/>
              </a:rPr>
              <a:t>s</a:t>
            </a:r>
            <a:r>
              <a:rPr sz="1050" spc="35" dirty="0">
                <a:latin typeface="Times New Roman"/>
                <a:cs typeface="Times New Roman"/>
              </a:rPr>
              <a:t>sed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-55" dirty="0">
                <a:latin typeface="Times New Roman"/>
                <a:cs typeface="Times New Roman"/>
              </a:rPr>
              <a:t>w</a:t>
            </a:r>
            <a:r>
              <a:rPr sz="1050" spc="-65" dirty="0">
                <a:latin typeface="Times New Roman"/>
                <a:cs typeface="Times New Roman"/>
              </a:rPr>
              <a:t>i</a:t>
            </a:r>
            <a:r>
              <a:rPr sz="1050" spc="15" dirty="0">
                <a:latin typeface="Times New Roman"/>
                <a:cs typeface="Times New Roman"/>
              </a:rPr>
              <a:t>t</a:t>
            </a:r>
            <a:r>
              <a:rPr sz="1050" spc="-15" dirty="0">
                <a:latin typeface="Times New Roman"/>
                <a:cs typeface="Times New Roman"/>
              </a:rPr>
              <a:t>hi</a:t>
            </a:r>
            <a:r>
              <a:rPr sz="1050" spc="-10" dirty="0">
                <a:latin typeface="Times New Roman"/>
                <a:cs typeface="Times New Roman"/>
              </a:rPr>
              <a:t>n</a:t>
            </a:r>
            <a:r>
              <a:rPr sz="1050" spc="100" dirty="0">
                <a:latin typeface="Times New Roman"/>
                <a:cs typeface="Times New Roman"/>
              </a:rPr>
              <a:t> </a:t>
            </a: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20" dirty="0">
                <a:latin typeface="Times New Roman"/>
                <a:cs typeface="Times New Roman"/>
              </a:rPr>
              <a:t>ne</a:t>
            </a:r>
            <a:r>
              <a:rPr sz="1050" spc="30" dirty="0">
                <a:latin typeface="Times New Roman"/>
                <a:cs typeface="Times New Roman"/>
              </a:rPr>
              <a:t>s</a:t>
            </a:r>
            <a:r>
              <a:rPr sz="1050" spc="20" dirty="0">
                <a:latin typeface="Times New Roman"/>
                <a:cs typeface="Times New Roman"/>
              </a:rPr>
              <a:t>t</a:t>
            </a:r>
            <a:r>
              <a:rPr sz="1050" spc="40" dirty="0">
                <a:latin typeface="Times New Roman"/>
                <a:cs typeface="Times New Roman"/>
              </a:rPr>
              <a:t>e</a:t>
            </a:r>
            <a:r>
              <a:rPr sz="1050" spc="30" dirty="0">
                <a:latin typeface="Times New Roman"/>
                <a:cs typeface="Times New Roman"/>
              </a:rPr>
              <a:t>d  </a:t>
            </a:r>
            <a:r>
              <a:rPr sz="1050" spc="-10" dirty="0">
                <a:latin typeface="Times New Roman"/>
                <a:cs typeface="Times New Roman"/>
              </a:rPr>
              <a:t>loops </a:t>
            </a:r>
            <a:r>
              <a:rPr sz="1050" spc="-20" dirty="0">
                <a:latin typeface="Times New Roman"/>
                <a:cs typeface="Times New Roman"/>
              </a:rPr>
              <a:t>when </a:t>
            </a:r>
            <a:r>
              <a:rPr sz="1050" spc="15" dirty="0">
                <a:latin typeface="Times New Roman"/>
                <a:cs typeface="Times New Roman"/>
              </a:rPr>
              <a:t>accessing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35" dirty="0">
                <a:latin typeface="Times New Roman"/>
                <a:cs typeface="Times New Roman"/>
              </a:rPr>
              <a:t>members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14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array.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7753" y="3186430"/>
            <a:ext cx="6183630" cy="231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5" dirty="0">
                <a:latin typeface="Arial"/>
                <a:cs typeface="Arial"/>
              </a:rPr>
              <a:t>L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O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360" dirty="0">
                <a:latin typeface="Arial"/>
                <a:cs typeface="Arial"/>
              </a:rPr>
              <a:t>7  </a:t>
            </a:r>
            <a:r>
              <a:rPr sz="1400" spc="-5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  <a:spcBef>
                <a:spcPts val="1345"/>
              </a:spcBef>
              <a:tabLst>
                <a:tab pos="1619250" algn="l"/>
              </a:tabLst>
            </a:pPr>
            <a:r>
              <a:rPr sz="1200" spc="-160" dirty="0">
                <a:latin typeface="Arial"/>
                <a:cs typeface="Arial"/>
              </a:rPr>
              <a:t>LAB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7.1	</a:t>
            </a:r>
            <a:r>
              <a:rPr sz="1200" spc="-105" dirty="0">
                <a:latin typeface="Arial"/>
                <a:cs typeface="Arial"/>
              </a:rPr>
              <a:t>Working </a:t>
            </a:r>
            <a:r>
              <a:rPr sz="1200" spc="-60" dirty="0">
                <a:latin typeface="Arial"/>
                <a:cs typeface="Arial"/>
              </a:rPr>
              <a:t>with </a:t>
            </a:r>
            <a:r>
              <a:rPr sz="1200" spc="-100" dirty="0">
                <a:latin typeface="Arial"/>
                <a:cs typeface="Arial"/>
              </a:rPr>
              <a:t>One-Dimensional</a:t>
            </a:r>
            <a:r>
              <a:rPr sz="1200" spc="-19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Arrays</a:t>
            </a:r>
            <a:endParaRPr sz="1200">
              <a:latin typeface="Arial"/>
              <a:cs typeface="Arial"/>
            </a:endParaRPr>
          </a:p>
          <a:p>
            <a:pPr marL="1612900">
              <a:lnSpc>
                <a:spcPct val="100000"/>
              </a:lnSpc>
              <a:spcBef>
                <a:spcPts val="620"/>
              </a:spcBef>
            </a:pPr>
            <a:r>
              <a:rPr sz="1050" spc="-30" dirty="0">
                <a:latin typeface="Times New Roman"/>
                <a:cs typeface="Times New Roman"/>
              </a:rPr>
              <a:t>Retrieve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900" spc="-20" dirty="0">
                <a:latin typeface="Courier New"/>
                <a:cs typeface="Courier New"/>
              </a:rPr>
              <a:t>testscore.cpp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-25" dirty="0">
                <a:latin typeface="Times New Roman"/>
                <a:cs typeface="Times New Roman"/>
              </a:rPr>
              <a:t>Lab </a:t>
            </a:r>
            <a:r>
              <a:rPr sz="1050" spc="-30" dirty="0">
                <a:latin typeface="Times New Roman"/>
                <a:cs typeface="Times New Roman"/>
              </a:rPr>
              <a:t>7 folder.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as</a:t>
            </a:r>
            <a:r>
              <a:rPr sz="1050" spc="10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This program will read </a:t>
            </a:r>
            <a:r>
              <a:rPr sz="900" spc="-10" dirty="0">
                <a:latin typeface="Courier New"/>
                <a:cs typeface="Courier New"/>
              </a:rPr>
              <a:t>in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group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test scores (positive </a:t>
            </a:r>
            <a:r>
              <a:rPr sz="900" spc="-20" dirty="0">
                <a:latin typeface="Courier New"/>
                <a:cs typeface="Courier New"/>
              </a:rPr>
              <a:t>integers </a:t>
            </a:r>
            <a:r>
              <a:rPr sz="900" spc="-15" dirty="0">
                <a:latin typeface="Courier New"/>
                <a:cs typeface="Courier New"/>
              </a:rPr>
              <a:t>from </a:t>
            </a:r>
            <a:r>
              <a:rPr sz="900" dirty="0">
                <a:latin typeface="Courier New"/>
                <a:cs typeface="Courier New"/>
              </a:rPr>
              <a:t>1</a:t>
            </a:r>
            <a:r>
              <a:rPr sz="900" spc="-39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100)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from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keyboard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then calculate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output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average</a:t>
            </a:r>
            <a:r>
              <a:rPr sz="900" spc="-3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score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as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well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as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highest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and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lowest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score.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There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will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be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a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maximum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100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scores.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PLACE YOUR NAME</a:t>
            </a:r>
            <a:r>
              <a:rPr sz="900" b="1" spc="5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4825365">
              <a:lnSpc>
                <a:spcPct val="121100"/>
              </a:lnSpc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using namespace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753" y="5667883"/>
            <a:ext cx="18307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typedef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9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GradeType[100];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5033" y="5638927"/>
            <a:ext cx="2364105" cy="3581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declares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0" dirty="0">
                <a:latin typeface="Courier New"/>
                <a:cs typeface="Courier New"/>
              </a:rPr>
              <a:t>new </a:t>
            </a: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1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type: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an </a:t>
            </a:r>
            <a:r>
              <a:rPr sz="900" spc="-15" dirty="0">
                <a:latin typeface="Courier New"/>
                <a:cs typeface="Courier New"/>
              </a:rPr>
              <a:t>integer array </a:t>
            </a:r>
            <a:r>
              <a:rPr sz="900" spc="-10" dirty="0">
                <a:latin typeface="Courier New"/>
                <a:cs typeface="Courier New"/>
              </a:rPr>
              <a:t>of 100</a:t>
            </a:r>
            <a:r>
              <a:rPr sz="900" spc="-2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elements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753" y="6331077"/>
            <a:ext cx="2775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float </a:t>
            </a:r>
            <a:r>
              <a:rPr sz="900" spc="-20" dirty="0">
                <a:latin typeface="Courier New"/>
                <a:cs typeface="Courier New"/>
              </a:rPr>
              <a:t>findAverage (const </a:t>
            </a:r>
            <a:r>
              <a:rPr sz="900" spc="-15" dirty="0">
                <a:latin typeface="Courier New"/>
                <a:cs typeface="Courier New"/>
              </a:rPr>
              <a:t>GradeType,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int);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7753" y="6468236"/>
            <a:ext cx="2776855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413384" algn="l"/>
                <a:tab pos="1213485" algn="l"/>
              </a:tabLst>
            </a:pPr>
            <a:r>
              <a:rPr sz="900" spc="-10" dirty="0">
                <a:latin typeface="Courier New"/>
                <a:cs typeface="Courier New"/>
              </a:rPr>
              <a:t>int	</a:t>
            </a:r>
            <a:r>
              <a:rPr sz="900" spc="-20" dirty="0">
                <a:latin typeface="Courier New"/>
                <a:cs typeface="Courier New"/>
              </a:rPr>
              <a:t>findHighest (const </a:t>
            </a:r>
            <a:r>
              <a:rPr sz="900" spc="-15" dirty="0">
                <a:latin typeface="Courier New"/>
                <a:cs typeface="Courier New"/>
              </a:rPr>
              <a:t>GradeType, int);  </a:t>
            </a:r>
            <a:r>
              <a:rPr sz="900" spc="-10" dirty="0">
                <a:latin typeface="Courier New"/>
                <a:cs typeface="Courier New"/>
              </a:rPr>
              <a:t>int	</a:t>
            </a:r>
            <a:r>
              <a:rPr sz="900" spc="-20" dirty="0">
                <a:latin typeface="Courier New"/>
                <a:cs typeface="Courier New"/>
              </a:rPr>
              <a:t>findLowest	(const </a:t>
            </a:r>
            <a:r>
              <a:rPr sz="900" spc="-15" dirty="0">
                <a:latin typeface="Courier New"/>
                <a:cs typeface="Courier New"/>
              </a:rPr>
              <a:t>GradeType,</a:t>
            </a:r>
            <a:r>
              <a:rPr sz="900" spc="-1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int);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6557" y="6303645"/>
            <a:ext cx="2058670" cy="5194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finds average </a:t>
            </a:r>
            <a:r>
              <a:rPr sz="900" spc="-10" dirty="0">
                <a:latin typeface="Courier New"/>
                <a:cs typeface="Courier New"/>
              </a:rPr>
              <a:t>of all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grades</a:t>
            </a:r>
            <a:endParaRPr sz="90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finds highest </a:t>
            </a:r>
            <a:r>
              <a:rPr sz="900" spc="-10" dirty="0">
                <a:latin typeface="Courier New"/>
                <a:cs typeface="Courier New"/>
              </a:rPr>
              <a:t>of all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grades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finds lowest </a:t>
            </a:r>
            <a:r>
              <a:rPr sz="900" spc="-10" dirty="0">
                <a:latin typeface="Courier New"/>
                <a:cs typeface="Courier New"/>
              </a:rPr>
              <a:t>of all</a:t>
            </a:r>
            <a:r>
              <a:rPr sz="900" spc="-2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7753" y="6990968"/>
            <a:ext cx="694690" cy="492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1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8566" y="7455789"/>
            <a:ext cx="1297305" cy="5207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10"/>
              </a:spcBef>
            </a:pPr>
            <a:r>
              <a:rPr sz="900" spc="-15" dirty="0">
                <a:latin typeface="Courier New"/>
                <a:cs typeface="Courier New"/>
              </a:rPr>
              <a:t>GradeType grades; 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numberOfGrades; 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pos;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22089" y="7455789"/>
            <a:ext cx="2162810" cy="5207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 the </a:t>
            </a:r>
            <a:r>
              <a:rPr sz="900" spc="-15" dirty="0">
                <a:latin typeface="Courier New"/>
                <a:cs typeface="Courier New"/>
              </a:rPr>
              <a:t>array holding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2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grades.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the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grades</a:t>
            </a:r>
            <a:r>
              <a:rPr sz="900" spc="-20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read.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index </a:t>
            </a:r>
            <a:r>
              <a:rPr sz="900" spc="-10" dirty="0">
                <a:latin typeface="Courier New"/>
                <a:cs typeface="Courier New"/>
              </a:rPr>
              <a:t>to the</a:t>
            </a:r>
            <a:r>
              <a:rPr sz="900" spc="-1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8566" y="8118347"/>
            <a:ext cx="1229995" cy="520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float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avgOfGrades; 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20" dirty="0">
                <a:latin typeface="Courier New"/>
                <a:cs typeface="Courier New"/>
              </a:rPr>
              <a:t>highestGrade; 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lowestGrade;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22089" y="8118347"/>
            <a:ext cx="2562225" cy="52006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contains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spc="-10" dirty="0">
                <a:latin typeface="Courier New"/>
                <a:cs typeface="Courier New"/>
              </a:rPr>
              <a:t>of the</a:t>
            </a:r>
            <a:r>
              <a:rPr sz="900" spc="-2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grades.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contains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highest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contains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lowest</a:t>
            </a:r>
            <a:r>
              <a:rPr sz="900" spc="-1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8566" y="8806433"/>
            <a:ext cx="4763135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Read </a:t>
            </a:r>
            <a:r>
              <a:rPr sz="900" spc="-10" dirty="0">
                <a:latin typeface="Courier New"/>
                <a:cs typeface="Courier New"/>
              </a:rPr>
              <a:t>in the </a:t>
            </a:r>
            <a:r>
              <a:rPr sz="900" spc="-15" dirty="0">
                <a:latin typeface="Courier New"/>
                <a:cs typeface="Courier New"/>
              </a:rPr>
              <a:t>values into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2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pos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cout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"Please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input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a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from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1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to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100,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(or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-99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to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stop)"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41285" y="9807702"/>
            <a:ext cx="550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65" dirty="0">
                <a:latin typeface="Times New Roman"/>
                <a:cs typeface="Times New Roman"/>
              </a:rPr>
              <a:t>c</a:t>
            </a:r>
            <a:r>
              <a:rPr sz="1000" i="1" spc="-15" dirty="0">
                <a:latin typeface="Times New Roman"/>
                <a:cs typeface="Times New Roman"/>
              </a:rPr>
              <a:t>o</a:t>
            </a:r>
            <a:r>
              <a:rPr sz="1000" i="1" spc="80" dirty="0">
                <a:latin typeface="Times New Roman"/>
                <a:cs typeface="Times New Roman"/>
              </a:rPr>
              <a:t>n</a:t>
            </a:r>
            <a:r>
              <a:rPr sz="1000" i="1" spc="65" dirty="0">
                <a:latin typeface="Times New Roman"/>
                <a:cs typeface="Times New Roman"/>
              </a:rPr>
              <a:t>t</a:t>
            </a:r>
            <a:r>
              <a:rPr sz="1000" i="1" spc="35" dirty="0">
                <a:latin typeface="Times New Roman"/>
                <a:cs typeface="Times New Roman"/>
              </a:rPr>
              <a:t>i</a:t>
            </a:r>
            <a:r>
              <a:rPr sz="1000" i="1" spc="95" dirty="0">
                <a:latin typeface="Times New Roman"/>
                <a:cs typeface="Times New Roman"/>
              </a:rPr>
              <a:t>nu</a:t>
            </a:r>
            <a:r>
              <a:rPr sz="1000" i="1" spc="-45" dirty="0">
                <a:latin typeface="Times New Roman"/>
                <a:cs typeface="Times New Roman"/>
              </a:rPr>
              <a:t>e</a:t>
            </a:r>
            <a:r>
              <a:rPr sz="1000" i="1" spc="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90"/>
              </a:spcBef>
            </a:pPr>
            <a:r>
              <a:rPr sz="900" spc="-105" dirty="0">
                <a:latin typeface="Arial"/>
                <a:cs typeface="Arial"/>
              </a:rPr>
              <a:t>124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0905" y="1095501"/>
            <a:ext cx="115824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7</a:t>
            </a:r>
            <a:r>
              <a:rPr sz="950" spc="-1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Arrays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9966" y="1435354"/>
            <a:ext cx="5031740" cy="2638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grades[pos];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while </a:t>
            </a:r>
            <a:r>
              <a:rPr sz="900" spc="-20" dirty="0">
                <a:latin typeface="Courier New"/>
                <a:cs typeface="Courier New"/>
              </a:rPr>
              <a:t>(grades[pos] </a:t>
            </a:r>
            <a:r>
              <a:rPr sz="900" spc="-10" dirty="0">
                <a:latin typeface="Courier New"/>
                <a:cs typeface="Courier New"/>
              </a:rPr>
              <a:t>!=</a:t>
            </a:r>
            <a:r>
              <a:rPr sz="900" spc="-9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-99)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Fill in the </a:t>
            </a:r>
            <a:r>
              <a:rPr sz="900" b="1" dirty="0">
                <a:latin typeface="Courier New"/>
                <a:cs typeface="Courier New"/>
              </a:rPr>
              <a:t>code </a:t>
            </a:r>
            <a:r>
              <a:rPr sz="900" b="1" spc="5" dirty="0">
                <a:latin typeface="Courier New"/>
                <a:cs typeface="Courier New"/>
              </a:rPr>
              <a:t>to read the</a:t>
            </a:r>
            <a:r>
              <a:rPr sz="900" b="1" spc="8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grades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733550" algn="l"/>
                <a:tab pos="1936114" algn="l"/>
              </a:tabLst>
            </a:pPr>
            <a:r>
              <a:rPr sz="900" spc="-20" dirty="0">
                <a:latin typeface="Courier New"/>
                <a:cs typeface="Courier New"/>
              </a:rPr>
              <a:t>numberOfGrades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900" dirty="0">
                <a:latin typeface="Courier New"/>
                <a:cs typeface="Courier New"/>
              </a:rPr>
              <a:t>;	</a:t>
            </a:r>
            <a:r>
              <a:rPr sz="900" b="1" spc="5" dirty="0">
                <a:latin typeface="Courier New"/>
                <a:cs typeface="Courier New"/>
              </a:rPr>
              <a:t>// Fill blank </a:t>
            </a:r>
            <a:r>
              <a:rPr sz="900" b="1" dirty="0">
                <a:latin typeface="Courier New"/>
                <a:cs typeface="Courier New"/>
              </a:rPr>
              <a:t>with </a:t>
            </a:r>
            <a:r>
              <a:rPr sz="900" b="1" spc="5" dirty="0">
                <a:latin typeface="Courier New"/>
                <a:cs typeface="Courier New"/>
              </a:rPr>
              <a:t>appropriate</a:t>
            </a:r>
            <a:r>
              <a:rPr sz="900" b="1" spc="70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identifier</a:t>
            </a:r>
            <a:endParaRPr sz="900">
              <a:latin typeface="Courier New"/>
              <a:cs typeface="Courier New"/>
            </a:endParaRPr>
          </a:p>
          <a:p>
            <a:pPr marL="12700" marR="1670685">
              <a:lnSpc>
                <a:spcPct val="241400"/>
              </a:lnSpc>
              <a:spcBef>
                <a:spcPts val="2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call </a:t>
            </a:r>
            <a:r>
              <a:rPr sz="900" spc="-10" dirty="0">
                <a:latin typeface="Courier New"/>
                <a:cs typeface="Courier New"/>
              </a:rPr>
              <a:t>to the </a:t>
            </a:r>
            <a:r>
              <a:rPr sz="900" spc="-15" dirty="0">
                <a:latin typeface="Courier New"/>
                <a:cs typeface="Courier New"/>
              </a:rPr>
              <a:t>function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find average  avgOfGrades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20" dirty="0">
                <a:latin typeface="Courier New"/>
                <a:cs typeface="Courier New"/>
              </a:rPr>
              <a:t>findAverage(grades,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numberOfGrades);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"The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average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all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grades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is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avgOfGrades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9966" y="4402963"/>
            <a:ext cx="4569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5" dirty="0">
                <a:latin typeface="Courier New"/>
                <a:cs typeface="Courier New"/>
              </a:rPr>
              <a:t>// Fill in the </a:t>
            </a:r>
            <a:r>
              <a:rPr sz="900" b="1" dirty="0">
                <a:latin typeface="Courier New"/>
                <a:cs typeface="Courier New"/>
              </a:rPr>
              <a:t>call </a:t>
            </a:r>
            <a:r>
              <a:rPr sz="900" b="1" spc="5" dirty="0">
                <a:latin typeface="Courier New"/>
                <a:cs typeface="Courier New"/>
              </a:rPr>
              <a:t>to the function that calculates highest</a:t>
            </a:r>
            <a:r>
              <a:rPr sz="900" b="1" spc="130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grade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153" y="4901310"/>
            <a:ext cx="5501640" cy="1484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"The highest grade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highestGrade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Fill in the </a:t>
            </a:r>
            <a:r>
              <a:rPr sz="900" b="1" dirty="0">
                <a:latin typeface="Courier New"/>
                <a:cs typeface="Courier New"/>
              </a:rPr>
              <a:t>call </a:t>
            </a:r>
            <a:r>
              <a:rPr sz="900" b="1" spc="5" dirty="0">
                <a:latin typeface="Courier New"/>
                <a:cs typeface="Courier New"/>
              </a:rPr>
              <a:t>to the function that calculates lowest</a:t>
            </a:r>
            <a:r>
              <a:rPr sz="900" b="1" spc="140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grade</a:t>
            </a:r>
            <a:endParaRPr sz="900">
              <a:latin typeface="Courier New"/>
              <a:cs typeface="Courier New"/>
            </a:endParaRPr>
          </a:p>
          <a:p>
            <a:pPr marL="431800">
              <a:lnSpc>
                <a:spcPct val="100000"/>
              </a:lnSpc>
              <a:spcBef>
                <a:spcPts val="250"/>
              </a:spcBef>
            </a:pPr>
            <a:r>
              <a:rPr sz="900" b="1" spc="5" dirty="0">
                <a:latin typeface="Courier New"/>
                <a:cs typeface="Courier New"/>
              </a:rPr>
              <a:t>// Fill in code to write the lowest to the</a:t>
            </a:r>
            <a:r>
              <a:rPr sz="900" b="1" spc="10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screen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3634" y="6388989"/>
            <a:ext cx="762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findAverage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153" y="6361557"/>
            <a:ext cx="762000" cy="8502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2445" y="6689216"/>
            <a:ext cx="4030345" cy="522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105"/>
              </a:spcBef>
            </a:pPr>
            <a:r>
              <a:rPr sz="900" spc="-10" dirty="0">
                <a:latin typeface="Courier New"/>
                <a:cs typeface="Courier New"/>
              </a:rPr>
              <a:t>This </a:t>
            </a:r>
            <a:r>
              <a:rPr sz="900" spc="-15" dirty="0">
                <a:latin typeface="Courier New"/>
                <a:cs typeface="Courier New"/>
              </a:rPr>
              <a:t>function receives </a:t>
            </a:r>
            <a:r>
              <a:rPr sz="900" spc="-10" dirty="0">
                <a:latin typeface="Courier New"/>
                <a:cs typeface="Courier New"/>
              </a:rPr>
              <a:t>an </a:t>
            </a:r>
            <a:r>
              <a:rPr sz="900" spc="-15" dirty="0">
                <a:latin typeface="Courier New"/>
                <a:cs typeface="Courier New"/>
              </a:rPr>
              <a:t>array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integers </a:t>
            </a:r>
            <a:r>
              <a:rPr sz="900" spc="-10" dirty="0">
                <a:latin typeface="Courier New"/>
                <a:cs typeface="Courier New"/>
              </a:rPr>
              <a:t>and its </a:t>
            </a:r>
            <a:r>
              <a:rPr sz="900" spc="-15" dirty="0">
                <a:latin typeface="Courier New"/>
                <a:cs typeface="Courier New"/>
              </a:rPr>
              <a:t>size.  </a:t>
            </a:r>
            <a:r>
              <a:rPr sz="900" spc="-5" dirty="0">
                <a:latin typeface="Courier New"/>
                <a:cs typeface="Courier New"/>
              </a:rPr>
              <a:t>It </a:t>
            </a:r>
            <a:r>
              <a:rPr sz="900" spc="-15" dirty="0">
                <a:latin typeface="Courier New"/>
                <a:cs typeface="Courier New"/>
              </a:rPr>
              <a:t>finds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returns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spc="-10" dirty="0">
                <a:latin typeface="Courier New"/>
                <a:cs typeface="Courier New"/>
              </a:rPr>
              <a:t>of the </a:t>
            </a:r>
            <a:r>
              <a:rPr sz="900" spc="-15" dirty="0">
                <a:latin typeface="Courier New"/>
                <a:cs typeface="Courier New"/>
              </a:rPr>
              <a:t>numbers </a:t>
            </a:r>
            <a:r>
              <a:rPr sz="900" spc="-10" dirty="0">
                <a:latin typeface="Courier New"/>
                <a:cs typeface="Courier New"/>
              </a:rPr>
              <a:t>in the</a:t>
            </a:r>
            <a:r>
              <a:rPr sz="900" spc="-3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  array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floating point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153" y="7184516"/>
            <a:ext cx="5501640" cy="28333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data returned: average </a:t>
            </a:r>
            <a:r>
              <a:rPr sz="900" spc="-10" dirty="0">
                <a:latin typeface="Courier New"/>
                <a:cs typeface="Courier New"/>
              </a:rPr>
              <a:t>of the </a:t>
            </a:r>
            <a:r>
              <a:rPr sz="900" spc="-15" dirty="0">
                <a:latin typeface="Courier New"/>
                <a:cs typeface="Courier New"/>
              </a:rPr>
              <a:t>numbers </a:t>
            </a:r>
            <a:r>
              <a:rPr sz="900" spc="-10" dirty="0">
                <a:latin typeface="Courier New"/>
                <a:cs typeface="Courier New"/>
              </a:rPr>
              <a:t>in the</a:t>
            </a:r>
            <a:r>
              <a:rPr sz="900" spc="-2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float </a:t>
            </a:r>
            <a:r>
              <a:rPr sz="900" spc="-20" dirty="0">
                <a:latin typeface="Courier New"/>
                <a:cs typeface="Courier New"/>
              </a:rPr>
              <a:t>findAverage </a:t>
            </a:r>
            <a:r>
              <a:rPr sz="900" spc="-15" dirty="0">
                <a:latin typeface="Courier New"/>
                <a:cs typeface="Courier New"/>
              </a:rPr>
              <a:t>(const GradeType array,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2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size)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79400" marR="1746250">
              <a:lnSpc>
                <a:spcPct val="241100"/>
              </a:lnSpc>
              <a:spcBef>
                <a:spcPts val="5"/>
              </a:spcBef>
              <a:tabLst>
                <a:tab pos="1410335" algn="l"/>
              </a:tabLst>
            </a:pPr>
            <a:r>
              <a:rPr sz="900" spc="-15" dirty="0">
                <a:latin typeface="Courier New"/>
                <a:cs typeface="Courier New"/>
              </a:rPr>
              <a:t>float </a:t>
            </a:r>
            <a:r>
              <a:rPr sz="900" spc="-10" dirty="0">
                <a:latin typeface="Courier New"/>
                <a:cs typeface="Courier New"/>
              </a:rPr>
              <a:t>sum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0;	// </a:t>
            </a:r>
            <a:r>
              <a:rPr sz="900" spc="-15" dirty="0">
                <a:latin typeface="Courier New"/>
                <a:cs typeface="Courier New"/>
              </a:rPr>
              <a:t>holds </a:t>
            </a:r>
            <a:r>
              <a:rPr sz="900" spc="-10" dirty="0">
                <a:latin typeface="Courier New"/>
                <a:cs typeface="Courier New"/>
              </a:rPr>
              <a:t>the sum of all the</a:t>
            </a:r>
            <a:r>
              <a:rPr sz="900" spc="-2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numbers  </a:t>
            </a: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(int </a:t>
            </a:r>
            <a:r>
              <a:rPr sz="900" spc="-10" dirty="0">
                <a:latin typeface="Courier New"/>
                <a:cs typeface="Courier New"/>
              </a:rPr>
              <a:t>pos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0; pos </a:t>
            </a:r>
            <a:r>
              <a:rPr sz="900" dirty="0">
                <a:latin typeface="Courier New"/>
                <a:cs typeface="Courier New"/>
              </a:rPr>
              <a:t>&lt; </a:t>
            </a:r>
            <a:r>
              <a:rPr sz="900" spc="-15" dirty="0">
                <a:latin typeface="Courier New"/>
                <a:cs typeface="Courier New"/>
              </a:rPr>
              <a:t>size;</a:t>
            </a:r>
            <a:r>
              <a:rPr sz="900" spc="-2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pos++)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sum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sum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-1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array[pos];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return (sum </a:t>
            </a:r>
            <a:r>
              <a:rPr sz="900" dirty="0">
                <a:latin typeface="Courier New"/>
                <a:cs typeface="Courier New"/>
              </a:rPr>
              <a:t>/ </a:t>
            </a:r>
            <a:r>
              <a:rPr sz="900" spc="-15" dirty="0">
                <a:latin typeface="Courier New"/>
                <a:cs typeface="Courier New"/>
              </a:rPr>
              <a:t>size); //returns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2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average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725233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0400" y="8087994"/>
            <a:ext cx="3933825" cy="0"/>
          </a:xfrm>
          <a:custGeom>
            <a:avLst/>
            <a:gdLst/>
            <a:ahLst/>
            <a:cxnLst/>
            <a:rect l="l" t="t" r="r" b="b"/>
            <a:pathLst>
              <a:path w="3933825">
                <a:moveTo>
                  <a:pt x="0" y="0"/>
                </a:moveTo>
                <a:lnTo>
                  <a:pt x="3933825" y="0"/>
                </a:lnTo>
              </a:path>
            </a:pathLst>
          </a:custGeom>
          <a:ln w="6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400" y="8372475"/>
            <a:ext cx="3933825" cy="0"/>
          </a:xfrm>
          <a:custGeom>
            <a:avLst/>
            <a:gdLst/>
            <a:ahLst/>
            <a:cxnLst/>
            <a:rect l="l" t="t" r="r" b="b"/>
            <a:pathLst>
              <a:path w="3933825">
                <a:moveTo>
                  <a:pt x="0" y="0"/>
                </a:moveTo>
                <a:lnTo>
                  <a:pt x="3933825" y="0"/>
                </a:lnTo>
              </a:path>
            </a:pathLst>
          </a:custGeom>
          <a:ln w="6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0400" y="8692515"/>
            <a:ext cx="3933825" cy="0"/>
          </a:xfrm>
          <a:custGeom>
            <a:avLst/>
            <a:gdLst/>
            <a:ahLst/>
            <a:cxnLst/>
            <a:rect l="l" t="t" r="r" b="b"/>
            <a:pathLst>
              <a:path w="3933825">
                <a:moveTo>
                  <a:pt x="0" y="0"/>
                </a:moveTo>
                <a:lnTo>
                  <a:pt x="3933825" y="0"/>
                </a:lnTo>
              </a:path>
            </a:pathLst>
          </a:custGeom>
          <a:ln w="6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47154" y="1093977"/>
            <a:ext cx="54800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Lesson</a:t>
            </a:r>
            <a:r>
              <a:rPr sz="950" spc="125" dirty="0">
                <a:latin typeface="Times New Roman"/>
                <a:cs typeface="Times New Roman"/>
              </a:rPr>
              <a:t> </a:t>
            </a:r>
            <a:r>
              <a:rPr sz="950" spc="-40" dirty="0">
                <a:latin typeface="Times New Roman"/>
                <a:cs typeface="Times New Roman"/>
              </a:rPr>
              <a:t>7A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  <a:spcBef>
                <a:spcPts val="575"/>
              </a:spcBef>
            </a:pPr>
            <a:r>
              <a:rPr sz="900" spc="-125" dirty="0">
                <a:latin typeface="Arial"/>
                <a:cs typeface="Arial"/>
              </a:rPr>
              <a:t>125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753" y="1435354"/>
            <a:ext cx="52349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2234" y="1599945"/>
            <a:ext cx="762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findHighest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7753" y="1570989"/>
            <a:ext cx="762000" cy="8515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1426" y="1903222"/>
            <a:ext cx="4432300" cy="5194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5" dirty="0">
                <a:latin typeface="Courier New"/>
                <a:cs typeface="Courier New"/>
              </a:rPr>
              <a:t>This function receives </a:t>
            </a:r>
            <a:r>
              <a:rPr sz="900" spc="-10" dirty="0">
                <a:latin typeface="Courier New"/>
                <a:cs typeface="Courier New"/>
              </a:rPr>
              <a:t>an </a:t>
            </a:r>
            <a:r>
              <a:rPr sz="900" spc="-15" dirty="0">
                <a:latin typeface="Courier New"/>
                <a:cs typeface="Courier New"/>
              </a:rPr>
              <a:t>array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integers </a:t>
            </a:r>
            <a:r>
              <a:rPr sz="900" spc="-10" dirty="0">
                <a:latin typeface="Courier New"/>
                <a:cs typeface="Courier New"/>
              </a:rPr>
              <a:t>and its</a:t>
            </a:r>
            <a:r>
              <a:rPr sz="900" spc="-2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size.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</a:pPr>
            <a:r>
              <a:rPr sz="900" spc="-10" dirty="0">
                <a:latin typeface="Courier New"/>
                <a:cs typeface="Courier New"/>
              </a:rPr>
              <a:t>It </a:t>
            </a:r>
            <a:r>
              <a:rPr sz="900" spc="-15" dirty="0">
                <a:latin typeface="Courier New"/>
                <a:cs typeface="Courier New"/>
              </a:rPr>
              <a:t>finds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returns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highest value </a:t>
            </a:r>
            <a:r>
              <a:rPr sz="900" spc="-10" dirty="0">
                <a:latin typeface="Courier New"/>
                <a:cs typeface="Courier New"/>
              </a:rPr>
              <a:t>of the </a:t>
            </a:r>
            <a:r>
              <a:rPr sz="900" spc="-15" dirty="0">
                <a:latin typeface="Courier New"/>
                <a:cs typeface="Courier New"/>
              </a:rPr>
              <a:t>numbers </a:t>
            </a:r>
            <a:r>
              <a:rPr sz="900" spc="-10" dirty="0">
                <a:latin typeface="Courier New"/>
                <a:cs typeface="Courier New"/>
              </a:rPr>
              <a:t>in the</a:t>
            </a:r>
            <a:r>
              <a:rPr sz="900" spc="-3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  array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floating point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7753" y="2398522"/>
            <a:ext cx="5234940" cy="18395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data returned: highest value </a:t>
            </a:r>
            <a:r>
              <a:rPr sz="900" spc="-10" dirty="0">
                <a:latin typeface="Courier New"/>
                <a:cs typeface="Courier New"/>
              </a:rPr>
              <a:t>of the </a:t>
            </a:r>
            <a:r>
              <a:rPr sz="900" spc="-15" dirty="0">
                <a:latin typeface="Courier New"/>
                <a:cs typeface="Courier New"/>
              </a:rPr>
              <a:t>numbers </a:t>
            </a:r>
            <a:r>
              <a:rPr sz="900" spc="-10" dirty="0">
                <a:latin typeface="Courier New"/>
                <a:cs typeface="Courier New"/>
              </a:rPr>
              <a:t>in the</a:t>
            </a:r>
            <a:r>
              <a:rPr sz="900" spc="-3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05765" algn="l"/>
              </a:tabLst>
            </a:pPr>
            <a:r>
              <a:rPr sz="900" spc="-10" dirty="0">
                <a:latin typeface="Courier New"/>
                <a:cs typeface="Courier New"/>
              </a:rPr>
              <a:t>int	</a:t>
            </a:r>
            <a:r>
              <a:rPr sz="900" spc="-15" dirty="0">
                <a:latin typeface="Courier New"/>
                <a:cs typeface="Courier New"/>
              </a:rPr>
              <a:t>findHighest (const GradeType array,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1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size)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R="1835150" algn="ctr">
              <a:lnSpc>
                <a:spcPct val="100000"/>
              </a:lnSpc>
            </a:pPr>
            <a:r>
              <a:rPr sz="900" b="1" dirty="0">
                <a:latin typeface="Courier New"/>
                <a:cs typeface="Courier New"/>
              </a:rPr>
              <a:t>/ </a:t>
            </a:r>
            <a:r>
              <a:rPr sz="900" b="1" spc="5" dirty="0">
                <a:latin typeface="Courier New"/>
                <a:cs typeface="Courier New"/>
              </a:rPr>
              <a:t>Fill in the </a:t>
            </a:r>
            <a:r>
              <a:rPr sz="900" b="1" dirty="0">
                <a:latin typeface="Courier New"/>
                <a:cs typeface="Courier New"/>
              </a:rPr>
              <a:t>code </a:t>
            </a:r>
            <a:r>
              <a:rPr sz="900" b="1" spc="5" dirty="0">
                <a:latin typeface="Courier New"/>
                <a:cs typeface="Courier New"/>
              </a:rPr>
              <a:t>for this</a:t>
            </a:r>
            <a:r>
              <a:rPr sz="900" b="1" spc="7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7753" y="4570603"/>
            <a:ext cx="52349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2234" y="4736719"/>
            <a:ext cx="6965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findL</a:t>
            </a:r>
            <a:r>
              <a:rPr sz="900" spc="-2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wes</a:t>
            </a:r>
            <a:r>
              <a:rPr sz="900" dirty="0">
                <a:latin typeface="Courier New"/>
                <a:cs typeface="Courier New"/>
              </a:rPr>
              <a:t>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7753" y="4709286"/>
            <a:ext cx="762000" cy="8502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81426" y="5039995"/>
            <a:ext cx="4364990" cy="5194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5" dirty="0">
                <a:latin typeface="Courier New"/>
                <a:cs typeface="Courier New"/>
              </a:rPr>
              <a:t>This function receives </a:t>
            </a:r>
            <a:r>
              <a:rPr sz="900" spc="-10" dirty="0">
                <a:latin typeface="Courier New"/>
                <a:cs typeface="Courier New"/>
              </a:rPr>
              <a:t>an </a:t>
            </a:r>
            <a:r>
              <a:rPr sz="900" spc="-15" dirty="0">
                <a:latin typeface="Courier New"/>
                <a:cs typeface="Courier New"/>
              </a:rPr>
              <a:t>array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integers </a:t>
            </a:r>
            <a:r>
              <a:rPr sz="900" spc="-10" dirty="0">
                <a:latin typeface="Courier New"/>
                <a:cs typeface="Courier New"/>
              </a:rPr>
              <a:t>and its</a:t>
            </a:r>
            <a:r>
              <a:rPr sz="900" spc="-2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size.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</a:pPr>
            <a:r>
              <a:rPr sz="900" spc="-10" dirty="0">
                <a:latin typeface="Courier New"/>
                <a:cs typeface="Courier New"/>
              </a:rPr>
              <a:t>It </a:t>
            </a:r>
            <a:r>
              <a:rPr sz="900" spc="-15" dirty="0">
                <a:latin typeface="Courier New"/>
                <a:cs typeface="Courier New"/>
              </a:rPr>
              <a:t>finds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returns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lowest value </a:t>
            </a:r>
            <a:r>
              <a:rPr sz="900" spc="-10" dirty="0">
                <a:latin typeface="Courier New"/>
                <a:cs typeface="Courier New"/>
              </a:rPr>
              <a:t>of the </a:t>
            </a:r>
            <a:r>
              <a:rPr sz="900" spc="-15" dirty="0">
                <a:latin typeface="Courier New"/>
                <a:cs typeface="Courier New"/>
              </a:rPr>
              <a:t>numbers </a:t>
            </a:r>
            <a:r>
              <a:rPr sz="900" spc="-10" dirty="0">
                <a:latin typeface="Courier New"/>
                <a:cs typeface="Courier New"/>
              </a:rPr>
              <a:t>in the</a:t>
            </a:r>
            <a:r>
              <a:rPr sz="900" spc="-3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  array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floating point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87753" y="5535295"/>
            <a:ext cx="5822950" cy="24149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data returned: lowest value </a:t>
            </a:r>
            <a:r>
              <a:rPr sz="900" spc="-10" dirty="0">
                <a:latin typeface="Courier New"/>
                <a:cs typeface="Courier New"/>
              </a:rPr>
              <a:t>of the </a:t>
            </a:r>
            <a:r>
              <a:rPr sz="900" spc="-15" dirty="0">
                <a:latin typeface="Courier New"/>
                <a:cs typeface="Courier New"/>
              </a:rPr>
              <a:t>numbers </a:t>
            </a:r>
            <a:r>
              <a:rPr sz="900" spc="-10" dirty="0">
                <a:latin typeface="Courier New"/>
                <a:cs typeface="Courier New"/>
              </a:rPr>
              <a:t>in the</a:t>
            </a:r>
            <a:r>
              <a:rPr sz="900" spc="-2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05765" algn="l"/>
                <a:tab pos="1205865" algn="l"/>
              </a:tabLst>
            </a:pPr>
            <a:r>
              <a:rPr sz="900" spc="-10" dirty="0">
                <a:latin typeface="Courier New"/>
                <a:cs typeface="Courier New"/>
              </a:rPr>
              <a:t>int	</a:t>
            </a:r>
            <a:r>
              <a:rPr sz="900" spc="-15" dirty="0">
                <a:latin typeface="Courier New"/>
                <a:cs typeface="Courier New"/>
              </a:rPr>
              <a:t>findLowest	(const </a:t>
            </a:r>
            <a:r>
              <a:rPr sz="900" spc="-20" dirty="0">
                <a:latin typeface="Courier New"/>
                <a:cs typeface="Courier New"/>
              </a:rPr>
              <a:t>GradeType </a:t>
            </a:r>
            <a:r>
              <a:rPr sz="900" spc="-15" dirty="0">
                <a:latin typeface="Courier New"/>
                <a:cs typeface="Courier New"/>
              </a:rPr>
              <a:t>array,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1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size)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R="2365375" algn="ctr">
              <a:lnSpc>
                <a:spcPct val="100000"/>
              </a:lnSpc>
              <a:spcBef>
                <a:spcPts val="229"/>
              </a:spcBef>
            </a:pPr>
            <a:r>
              <a:rPr sz="900" b="1" spc="5" dirty="0">
                <a:latin typeface="Courier New"/>
                <a:cs typeface="Courier New"/>
              </a:rPr>
              <a:t>// Fill in the </a:t>
            </a:r>
            <a:r>
              <a:rPr sz="900" b="1" dirty="0">
                <a:latin typeface="Courier New"/>
                <a:cs typeface="Courier New"/>
              </a:rPr>
              <a:t>code for </a:t>
            </a:r>
            <a:r>
              <a:rPr sz="900" b="1" spc="5" dirty="0">
                <a:latin typeface="Courier New"/>
                <a:cs typeface="Courier New"/>
              </a:rPr>
              <a:t>this</a:t>
            </a:r>
            <a:r>
              <a:rPr sz="900" b="1" spc="8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1: </a:t>
            </a:r>
            <a:r>
              <a:rPr sz="1050" spc="15" dirty="0">
                <a:latin typeface="Times New Roman"/>
                <a:cs typeface="Times New Roman"/>
              </a:rPr>
              <a:t>Complete </a:t>
            </a:r>
            <a:r>
              <a:rPr sz="1050" spc="-15" dirty="0">
                <a:latin typeface="Times New Roman"/>
                <a:cs typeface="Times New Roman"/>
              </a:rPr>
              <a:t>this program </a:t>
            </a:r>
            <a:r>
              <a:rPr sz="1050" spc="-35" dirty="0">
                <a:latin typeface="Times New Roman"/>
                <a:cs typeface="Times New Roman"/>
              </a:rPr>
              <a:t>as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directed.</a:t>
            </a:r>
            <a:endParaRPr sz="1050">
              <a:latin typeface="Times New Roman"/>
              <a:cs typeface="Times New Roman"/>
            </a:endParaRPr>
          </a:p>
          <a:p>
            <a:pPr marL="2298700" marR="5080" indent="-685800">
              <a:lnSpc>
                <a:spcPts val="1610"/>
              </a:lnSpc>
              <a:spcBef>
                <a:spcPts val="95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2: </a:t>
            </a:r>
            <a:r>
              <a:rPr sz="1050" spc="-15" dirty="0">
                <a:latin typeface="Times New Roman"/>
                <a:cs typeface="Times New Roman"/>
              </a:rPr>
              <a:t>Run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25" dirty="0">
                <a:latin typeface="Times New Roman"/>
                <a:cs typeface="Times New Roman"/>
              </a:rPr>
              <a:t>with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following </a:t>
            </a:r>
            <a:r>
              <a:rPr sz="1050" spc="-25" dirty="0">
                <a:latin typeface="Times New Roman"/>
                <a:cs typeface="Times New Roman"/>
              </a:rPr>
              <a:t>data: </a:t>
            </a:r>
            <a:r>
              <a:rPr sz="1050" spc="-35" dirty="0">
                <a:latin typeface="Times New Roman"/>
                <a:cs typeface="Times New Roman"/>
              </a:rPr>
              <a:t>90 45 73 62 </a:t>
            </a:r>
            <a:r>
              <a:rPr sz="1050" spc="-15" dirty="0">
                <a:latin typeface="Times New Roman"/>
                <a:cs typeface="Times New Roman"/>
              </a:rPr>
              <a:t>-99  </a:t>
            </a:r>
            <a:r>
              <a:rPr sz="1050" spc="-10" dirty="0">
                <a:latin typeface="Times New Roman"/>
                <a:cs typeface="Times New Roman"/>
              </a:rPr>
              <a:t>and record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output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here: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88335" y="8698230"/>
            <a:ext cx="4462780" cy="6819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41300" marR="5080" indent="-228600">
              <a:lnSpc>
                <a:spcPct val="103200"/>
              </a:lnSpc>
              <a:spcBef>
                <a:spcPts val="65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3: </a:t>
            </a:r>
            <a:r>
              <a:rPr sz="1050" spc="-40" dirty="0">
                <a:latin typeface="Times New Roman"/>
                <a:cs typeface="Times New Roman"/>
              </a:rPr>
              <a:t>Modify </a:t>
            </a:r>
            <a:r>
              <a:rPr sz="1050" spc="-25" dirty="0">
                <a:latin typeface="Times New Roman"/>
                <a:cs typeface="Times New Roman"/>
              </a:rPr>
              <a:t>your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5" dirty="0">
                <a:latin typeface="Times New Roman"/>
                <a:cs typeface="Times New Roman"/>
              </a:rPr>
              <a:t>from </a:t>
            </a:r>
            <a:r>
              <a:rPr sz="1050" spc="-25" dirty="0">
                <a:latin typeface="Times New Roman"/>
                <a:cs typeface="Times New Roman"/>
              </a:rPr>
              <a:t>Exercise </a:t>
            </a:r>
            <a:r>
              <a:rPr sz="1050" spc="-30" dirty="0">
                <a:latin typeface="Times New Roman"/>
                <a:cs typeface="Times New Roman"/>
              </a:rPr>
              <a:t>1 </a:t>
            </a:r>
            <a:r>
              <a:rPr sz="1050" spc="-10" dirty="0">
                <a:latin typeface="Times New Roman"/>
                <a:cs typeface="Times New Roman"/>
              </a:rPr>
              <a:t>so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5" dirty="0">
                <a:latin typeface="Times New Roman"/>
                <a:cs typeface="Times New Roman"/>
              </a:rPr>
              <a:t>it reads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informa-  </a:t>
            </a:r>
            <a:r>
              <a:rPr sz="1050" spc="-5" dirty="0">
                <a:latin typeface="Times New Roman"/>
                <a:cs typeface="Times New Roman"/>
              </a:rPr>
              <a:t>tion from the </a:t>
            </a:r>
            <a:r>
              <a:rPr sz="900" spc="-20" dirty="0">
                <a:latin typeface="Courier New"/>
                <a:cs typeface="Courier New"/>
              </a:rPr>
              <a:t>gradfile.txt </a:t>
            </a:r>
            <a:r>
              <a:rPr sz="1050" spc="-40" dirty="0">
                <a:latin typeface="Times New Roman"/>
                <a:cs typeface="Times New Roman"/>
              </a:rPr>
              <a:t>file, </a:t>
            </a:r>
            <a:r>
              <a:rPr sz="1050" spc="25" dirty="0">
                <a:latin typeface="Times New Roman"/>
                <a:cs typeface="Times New Roman"/>
              </a:rPr>
              <a:t>reading </a:t>
            </a:r>
            <a:r>
              <a:rPr sz="1050" spc="-20" dirty="0">
                <a:latin typeface="Times New Roman"/>
                <a:cs typeface="Times New Roman"/>
              </a:rPr>
              <a:t>until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end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file is </a:t>
            </a:r>
            <a:r>
              <a:rPr sz="1050" spc="35" dirty="0">
                <a:latin typeface="Times New Roman"/>
                <a:cs typeface="Times New Roman"/>
              </a:rPr>
              <a:t>encoun-  </a:t>
            </a:r>
            <a:r>
              <a:rPr sz="1050" spc="-15" dirty="0">
                <a:latin typeface="Times New Roman"/>
                <a:cs typeface="Times New Roman"/>
              </a:rPr>
              <a:t>tered. </a:t>
            </a:r>
            <a:r>
              <a:rPr sz="1050" spc="-50" dirty="0">
                <a:latin typeface="Times New Roman"/>
                <a:cs typeface="Times New Roman"/>
              </a:rPr>
              <a:t>You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5" dirty="0">
                <a:latin typeface="Times New Roman"/>
                <a:cs typeface="Times New Roman"/>
              </a:rPr>
              <a:t>need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0" dirty="0">
                <a:latin typeface="Times New Roman"/>
                <a:cs typeface="Times New Roman"/>
              </a:rPr>
              <a:t>first </a:t>
            </a:r>
            <a:r>
              <a:rPr sz="1050" spc="-25" dirty="0">
                <a:latin typeface="Times New Roman"/>
                <a:cs typeface="Times New Roman"/>
              </a:rPr>
              <a:t>retrieve </a:t>
            </a:r>
            <a:r>
              <a:rPr sz="1050" spc="-20" dirty="0">
                <a:latin typeface="Times New Roman"/>
                <a:cs typeface="Times New Roman"/>
              </a:rPr>
              <a:t>this </a:t>
            </a:r>
            <a:r>
              <a:rPr sz="1050" spc="-40" dirty="0">
                <a:latin typeface="Times New Roman"/>
                <a:cs typeface="Times New Roman"/>
              </a:rPr>
              <a:t>file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-25" dirty="0">
                <a:latin typeface="Times New Roman"/>
                <a:cs typeface="Times New Roman"/>
              </a:rPr>
              <a:t>Lab </a:t>
            </a:r>
            <a:r>
              <a:rPr sz="1050" spc="-30" dirty="0">
                <a:latin typeface="Times New Roman"/>
                <a:cs typeface="Times New Roman"/>
              </a:rPr>
              <a:t>7 </a:t>
            </a:r>
            <a:r>
              <a:rPr sz="1050" spc="-20" dirty="0">
                <a:latin typeface="Times New Roman"/>
                <a:cs typeface="Times New Roman"/>
              </a:rPr>
              <a:t>folder </a:t>
            </a:r>
            <a:r>
              <a:rPr sz="1050" spc="45" dirty="0">
                <a:latin typeface="Times New Roman"/>
                <a:cs typeface="Times New Roman"/>
              </a:rPr>
              <a:t>and  </a:t>
            </a:r>
            <a:r>
              <a:rPr sz="1050" spc="-35" dirty="0">
                <a:latin typeface="Times New Roman"/>
                <a:cs typeface="Times New Roman"/>
              </a:rPr>
              <a:t>place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same </a:t>
            </a:r>
            <a:r>
              <a:rPr sz="1050" spc="-20" dirty="0">
                <a:latin typeface="Times New Roman"/>
                <a:cs typeface="Times New Roman"/>
              </a:rPr>
              <a:t>folder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25" dirty="0">
                <a:latin typeface="Times New Roman"/>
                <a:cs typeface="Times New Roman"/>
              </a:rPr>
              <a:t>your </a:t>
            </a:r>
            <a:r>
              <a:rPr sz="1050" spc="-35" dirty="0">
                <a:latin typeface="Times New Roman"/>
                <a:cs typeface="Times New Roman"/>
              </a:rPr>
              <a:t>C++ </a:t>
            </a:r>
            <a:r>
              <a:rPr sz="1050" spc="-15" dirty="0">
                <a:latin typeface="Times New Roman"/>
                <a:cs typeface="Times New Roman"/>
              </a:rPr>
              <a:t>source </a:t>
            </a:r>
            <a:r>
              <a:rPr sz="1050" spc="-20" dirty="0">
                <a:latin typeface="Times New Roman"/>
                <a:cs typeface="Times New Roman"/>
              </a:rPr>
              <a:t>code. </a:t>
            </a:r>
            <a:r>
              <a:rPr sz="1050" spc="-15" dirty="0">
                <a:latin typeface="Times New Roman"/>
                <a:cs typeface="Times New Roman"/>
              </a:rPr>
              <a:t>Run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22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program.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00215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1447800" cy="81026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</a:pPr>
            <a:r>
              <a:rPr sz="900" spc="-105" dirty="0">
                <a:latin typeface="Arial"/>
                <a:cs typeface="Arial"/>
              </a:rPr>
              <a:t>126 </a:t>
            </a: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7</a:t>
            </a:r>
            <a:r>
              <a:rPr sz="950" spc="-3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Arrays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153" y="1321330"/>
            <a:ext cx="4678680" cy="317309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R="185420" algn="ctr">
              <a:lnSpc>
                <a:spcPct val="100000"/>
              </a:lnSpc>
              <a:spcBef>
                <a:spcPts val="780"/>
              </a:spcBef>
              <a:tabLst>
                <a:tab pos="632460" algn="l"/>
              </a:tabLst>
            </a:pPr>
            <a:r>
              <a:rPr sz="1200" spc="-120" dirty="0">
                <a:latin typeface="Arial"/>
                <a:cs typeface="Arial"/>
              </a:rPr>
              <a:t>Lab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7.2	</a:t>
            </a:r>
            <a:r>
              <a:rPr sz="1200" spc="-75" dirty="0">
                <a:latin typeface="Arial"/>
                <a:cs typeface="Arial"/>
              </a:rPr>
              <a:t>Strings </a:t>
            </a:r>
            <a:r>
              <a:rPr sz="1200" spc="-105" dirty="0">
                <a:latin typeface="Arial"/>
                <a:cs typeface="Arial"/>
              </a:rPr>
              <a:t>as </a:t>
            </a:r>
            <a:r>
              <a:rPr sz="1200" spc="-114" dirty="0">
                <a:latin typeface="Arial"/>
                <a:cs typeface="Arial"/>
              </a:rPr>
              <a:t>Arrays </a:t>
            </a:r>
            <a:r>
              <a:rPr sz="1200" spc="-55" dirty="0">
                <a:latin typeface="Arial"/>
                <a:cs typeface="Arial"/>
              </a:rPr>
              <a:t>of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Characters</a:t>
            </a:r>
            <a:endParaRPr sz="1200">
              <a:latin typeface="Arial"/>
              <a:cs typeface="Arial"/>
            </a:endParaRPr>
          </a:p>
          <a:p>
            <a:pPr marL="1612900">
              <a:lnSpc>
                <a:spcPct val="100000"/>
              </a:lnSpc>
              <a:spcBef>
                <a:spcPts val="605"/>
              </a:spcBef>
            </a:pPr>
            <a:r>
              <a:rPr sz="1050" spc="-30" dirty="0">
                <a:latin typeface="Times New Roman"/>
                <a:cs typeface="Times New Roman"/>
              </a:rPr>
              <a:t>Retrieve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900" spc="-20" dirty="0">
                <a:latin typeface="Courier New"/>
                <a:cs typeface="Courier New"/>
              </a:rPr>
              <a:t>student.cpp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-25" dirty="0">
                <a:latin typeface="Times New Roman"/>
                <a:cs typeface="Times New Roman"/>
              </a:rPr>
              <a:t>Lab </a:t>
            </a:r>
            <a:r>
              <a:rPr sz="1050" spc="-30" dirty="0">
                <a:latin typeface="Times New Roman"/>
                <a:cs typeface="Times New Roman"/>
              </a:rPr>
              <a:t>7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folder.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This program will input </a:t>
            </a:r>
            <a:r>
              <a:rPr sz="900" spc="-10" dirty="0">
                <a:latin typeface="Courier New"/>
                <a:cs typeface="Courier New"/>
              </a:rPr>
              <a:t>an </a:t>
            </a:r>
            <a:r>
              <a:rPr sz="900" spc="-15" dirty="0">
                <a:latin typeface="Courier New"/>
                <a:cs typeface="Courier New"/>
              </a:rPr>
              <a:t>undetermined 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student</a:t>
            </a:r>
            <a:r>
              <a:rPr sz="900" spc="-2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names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and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grades </a:t>
            </a: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each student.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grades</a:t>
            </a:r>
            <a:r>
              <a:rPr sz="900" spc="-3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given </a:t>
            </a:r>
            <a:r>
              <a:rPr sz="900" spc="-10" dirty="0">
                <a:latin typeface="Courier New"/>
                <a:cs typeface="Courier New"/>
              </a:rPr>
              <a:t>by the </a:t>
            </a:r>
            <a:r>
              <a:rPr sz="900" spc="-15" dirty="0">
                <a:latin typeface="Courier New"/>
                <a:cs typeface="Courier New"/>
              </a:rPr>
              <a:t>user.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grades </a:t>
            </a:r>
            <a:r>
              <a:rPr sz="900" spc="-10" dirty="0">
                <a:latin typeface="Courier New"/>
                <a:cs typeface="Courier New"/>
              </a:rPr>
              <a:t>are </a:t>
            </a:r>
            <a:r>
              <a:rPr sz="900" spc="-15" dirty="0">
                <a:latin typeface="Courier New"/>
                <a:cs typeface="Courier New"/>
              </a:rPr>
              <a:t>stored </a:t>
            </a:r>
            <a:r>
              <a:rPr sz="900" spc="-10" dirty="0">
                <a:latin typeface="Courier New"/>
                <a:cs typeface="Courier New"/>
              </a:rPr>
              <a:t>in an</a:t>
            </a:r>
            <a:r>
              <a:rPr sz="900" spc="-3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Two </a:t>
            </a:r>
            <a:r>
              <a:rPr sz="900" spc="-15" dirty="0">
                <a:latin typeface="Courier New"/>
                <a:cs typeface="Courier New"/>
              </a:rPr>
              <a:t>functions </a:t>
            </a:r>
            <a:r>
              <a:rPr sz="900" spc="-10" dirty="0">
                <a:latin typeface="Courier New"/>
                <a:cs typeface="Courier New"/>
              </a:rPr>
              <a:t>are </a:t>
            </a:r>
            <a:r>
              <a:rPr sz="900" spc="-15" dirty="0">
                <a:latin typeface="Courier New"/>
                <a:cs typeface="Courier New"/>
              </a:rPr>
              <a:t>called </a:t>
            </a: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each</a:t>
            </a:r>
            <a:r>
              <a:rPr sz="900" spc="-2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student.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One </a:t>
            </a:r>
            <a:r>
              <a:rPr sz="900" spc="-15" dirty="0">
                <a:latin typeface="Courier New"/>
                <a:cs typeface="Courier New"/>
              </a:rPr>
              <a:t>function will give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numeric average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their</a:t>
            </a:r>
            <a:r>
              <a:rPr sz="900" spc="-29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grades.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The </a:t>
            </a:r>
            <a:r>
              <a:rPr sz="900" spc="-15" dirty="0">
                <a:latin typeface="Courier New"/>
                <a:cs typeface="Courier New"/>
              </a:rPr>
              <a:t>other function will give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letter grade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that</a:t>
            </a:r>
            <a:r>
              <a:rPr sz="900" spc="-3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average.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Grades </a:t>
            </a:r>
            <a:r>
              <a:rPr sz="900" spc="-10" dirty="0">
                <a:latin typeface="Courier New"/>
                <a:cs typeface="Courier New"/>
              </a:rPr>
              <a:t>are </a:t>
            </a:r>
            <a:r>
              <a:rPr sz="900" spc="-15" dirty="0">
                <a:latin typeface="Courier New"/>
                <a:cs typeface="Courier New"/>
              </a:rPr>
              <a:t>assigned </a:t>
            </a:r>
            <a:r>
              <a:rPr sz="900" spc="-10" dirty="0">
                <a:latin typeface="Courier New"/>
                <a:cs typeface="Courier New"/>
              </a:rPr>
              <a:t>on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0" dirty="0">
                <a:latin typeface="Courier New"/>
                <a:cs typeface="Courier New"/>
              </a:rPr>
              <a:t>10 </a:t>
            </a:r>
            <a:r>
              <a:rPr sz="900" spc="-15" dirty="0">
                <a:latin typeface="Courier New"/>
                <a:cs typeface="Courier New"/>
              </a:rPr>
              <a:t>point</a:t>
            </a:r>
            <a:r>
              <a:rPr sz="900" spc="-26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spread.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939165" algn="l"/>
                <a:tab pos="1536700" algn="l"/>
                <a:tab pos="2210435" algn="l"/>
                <a:tab pos="2870200" algn="l"/>
              </a:tabLst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90-100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A	</a:t>
            </a:r>
            <a:r>
              <a:rPr sz="900" spc="-15" dirty="0">
                <a:latin typeface="Courier New"/>
                <a:cs typeface="Courier New"/>
              </a:rPr>
              <a:t>80-89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B	</a:t>
            </a:r>
            <a:r>
              <a:rPr sz="900" spc="-15" dirty="0">
                <a:latin typeface="Courier New"/>
                <a:cs typeface="Courier New"/>
              </a:rPr>
              <a:t>70-79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C	</a:t>
            </a:r>
            <a:r>
              <a:rPr sz="900" spc="-15" dirty="0">
                <a:latin typeface="Courier New"/>
                <a:cs typeface="Courier New"/>
              </a:rPr>
              <a:t>60-69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D	</a:t>
            </a:r>
            <a:r>
              <a:rPr sz="900" spc="-15" dirty="0">
                <a:latin typeface="Courier New"/>
                <a:cs typeface="Courier New"/>
              </a:rPr>
              <a:t>Below </a:t>
            </a:r>
            <a:r>
              <a:rPr sz="900" spc="-10" dirty="0">
                <a:latin typeface="Courier New"/>
                <a:cs typeface="Courier New"/>
              </a:rPr>
              <a:t>60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F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PLACE YOUR </a:t>
            </a:r>
            <a:r>
              <a:rPr sz="900" b="1" dirty="0">
                <a:latin typeface="Courier New"/>
                <a:cs typeface="Courier New"/>
              </a:rPr>
              <a:t>NAME</a:t>
            </a:r>
            <a:r>
              <a:rPr sz="900" b="1" spc="55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3321050">
              <a:lnSpc>
                <a:spcPct val="1206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#include &lt;iomanip&gt;  using namespace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3" y="4634611"/>
            <a:ext cx="1685925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const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MAXGRADE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25;  </a:t>
            </a:r>
            <a:r>
              <a:rPr sz="900" spc="-15" dirty="0">
                <a:latin typeface="Courier New"/>
                <a:cs typeface="Courier New"/>
              </a:rPr>
              <a:t>const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MAXCHAR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254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30;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0334" y="4634611"/>
            <a:ext cx="2630805" cy="3549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maximum 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grades </a:t>
            </a:r>
            <a:r>
              <a:rPr sz="900" spc="-10" dirty="0">
                <a:latin typeface="Courier New"/>
                <a:cs typeface="Courier New"/>
              </a:rPr>
              <a:t>per</a:t>
            </a:r>
            <a:r>
              <a:rPr sz="900" spc="-2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student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maximum </a:t>
            </a:r>
            <a:r>
              <a:rPr sz="900" spc="-20" dirty="0">
                <a:latin typeface="Courier New"/>
                <a:cs typeface="Courier New"/>
              </a:rPr>
              <a:t>characters </a:t>
            </a:r>
            <a:r>
              <a:rPr sz="900" spc="-15" dirty="0">
                <a:latin typeface="Courier New"/>
                <a:cs typeface="Courier New"/>
              </a:rPr>
              <a:t>used </a:t>
            </a:r>
            <a:r>
              <a:rPr sz="900" spc="-10" dirty="0">
                <a:latin typeface="Courier New"/>
                <a:cs typeface="Courier New"/>
              </a:rPr>
              <a:t>in </a:t>
            </a:r>
            <a:r>
              <a:rPr sz="900" dirty="0">
                <a:latin typeface="Courier New"/>
                <a:cs typeface="Courier New"/>
              </a:rPr>
              <a:t>a</a:t>
            </a:r>
            <a:r>
              <a:rPr sz="900" spc="-1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name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153" y="5126863"/>
            <a:ext cx="5421630" cy="5226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5" dirty="0">
                <a:latin typeface="Courier New"/>
                <a:cs typeface="Courier New"/>
              </a:rPr>
              <a:t>typedef char </a:t>
            </a:r>
            <a:r>
              <a:rPr sz="900" spc="-20" dirty="0">
                <a:latin typeface="Courier New"/>
                <a:cs typeface="Courier New"/>
              </a:rPr>
              <a:t>StringType30[MAXCHAR </a:t>
            </a:r>
            <a:r>
              <a:rPr sz="900" dirty="0">
                <a:latin typeface="Courier New"/>
                <a:cs typeface="Courier New"/>
              </a:rPr>
              <a:t>+ </a:t>
            </a:r>
            <a:r>
              <a:rPr sz="900" spc="-15" dirty="0">
                <a:latin typeface="Courier New"/>
                <a:cs typeface="Courier New"/>
              </a:rPr>
              <a:t>1];// character array data type </a:t>
            </a:r>
            <a:r>
              <a:rPr sz="900" spc="-10" dirty="0">
                <a:latin typeface="Courier New"/>
                <a:cs typeface="Courier New"/>
              </a:rPr>
              <a:t>for</a:t>
            </a:r>
            <a:r>
              <a:rPr sz="900" spc="-229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names</a:t>
            </a:r>
            <a:endParaRPr sz="900">
              <a:latin typeface="Courier New"/>
              <a:cs typeface="Courier New"/>
            </a:endParaRPr>
          </a:p>
          <a:p>
            <a:pPr marL="2613025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having </a:t>
            </a:r>
            <a:r>
              <a:rPr sz="900" spc="-10" dirty="0">
                <a:latin typeface="Courier New"/>
                <a:cs typeface="Courier New"/>
              </a:rPr>
              <a:t>30 </a:t>
            </a:r>
            <a:r>
              <a:rPr sz="900" spc="-15" dirty="0">
                <a:latin typeface="Courier New"/>
                <a:cs typeface="Courier New"/>
              </a:rPr>
              <a:t>characters </a:t>
            </a:r>
            <a:r>
              <a:rPr sz="900" spc="-10" dirty="0">
                <a:latin typeface="Courier New"/>
                <a:cs typeface="Courier New"/>
              </a:rPr>
              <a:t>or</a:t>
            </a:r>
            <a:r>
              <a:rPr sz="900" spc="-1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less.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603500" algn="l"/>
              </a:tabLst>
            </a:pPr>
            <a:r>
              <a:rPr sz="900" spc="-15" dirty="0">
                <a:latin typeface="Courier New"/>
                <a:cs typeface="Courier New"/>
              </a:rPr>
              <a:t>typedef</a:t>
            </a:r>
            <a:r>
              <a:rPr sz="900" spc="5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float </a:t>
            </a:r>
            <a:r>
              <a:rPr sz="900" spc="-20" dirty="0">
                <a:latin typeface="Courier New"/>
                <a:cs typeface="Courier New"/>
              </a:rPr>
              <a:t>GradeType[MAXGRADE];	</a:t>
            </a:r>
            <a:r>
              <a:rPr sz="900" spc="-10" dirty="0">
                <a:latin typeface="Courier New"/>
                <a:cs typeface="Courier New"/>
              </a:rPr>
              <a:t>// one </a:t>
            </a:r>
            <a:r>
              <a:rPr sz="900" spc="-15" dirty="0">
                <a:latin typeface="Courier New"/>
                <a:cs typeface="Courier New"/>
              </a:rPr>
              <a:t>dimensional integer array data</a:t>
            </a:r>
            <a:r>
              <a:rPr sz="900" spc="-2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type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153" y="5815710"/>
            <a:ext cx="23641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float </a:t>
            </a:r>
            <a:r>
              <a:rPr sz="900" spc="-20" dirty="0">
                <a:latin typeface="Courier New"/>
                <a:cs typeface="Courier New"/>
              </a:rPr>
              <a:t>findGradeAvg(GradeType,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int);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0334" y="5786500"/>
            <a:ext cx="2974340" cy="3581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finds grade average </a:t>
            </a:r>
            <a:r>
              <a:rPr sz="900" spc="-10" dirty="0">
                <a:latin typeface="Courier New"/>
                <a:cs typeface="Courier New"/>
              </a:rPr>
              <a:t>by </a:t>
            </a:r>
            <a:r>
              <a:rPr sz="900" spc="-15" dirty="0">
                <a:latin typeface="Courier New"/>
                <a:cs typeface="Courier New"/>
              </a:rPr>
              <a:t>taking array</a:t>
            </a:r>
            <a:r>
              <a:rPr sz="900" spc="-2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of</a:t>
            </a:r>
            <a:endParaRPr sz="900">
              <a:latin typeface="Courier New"/>
              <a:cs typeface="Courier New"/>
            </a:endParaRPr>
          </a:p>
          <a:p>
            <a:pPr marL="2159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grades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grades </a:t>
            </a:r>
            <a:r>
              <a:rPr sz="900" spc="-10" dirty="0">
                <a:latin typeface="Courier New"/>
                <a:cs typeface="Courier New"/>
              </a:rPr>
              <a:t>as</a:t>
            </a:r>
            <a:r>
              <a:rPr sz="900" spc="-2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parameters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153" y="6311265"/>
            <a:ext cx="195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char</a:t>
            </a:r>
            <a:r>
              <a:rPr sz="900" spc="43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findLetterGrade(float);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50334" y="6283833"/>
            <a:ext cx="2698115" cy="3549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finds letter grade from average</a:t>
            </a:r>
            <a:r>
              <a:rPr sz="900" spc="-19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given</a:t>
            </a:r>
            <a:endParaRPr sz="900">
              <a:latin typeface="Courier New"/>
              <a:cs typeface="Courier New"/>
            </a:endParaRPr>
          </a:p>
          <a:p>
            <a:pPr marL="2159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to it as </a:t>
            </a:r>
            <a:r>
              <a:rPr sz="900" dirty="0">
                <a:latin typeface="Courier New"/>
                <a:cs typeface="Courier New"/>
              </a:rPr>
              <a:t>a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parameter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9153" y="6806565"/>
            <a:ext cx="694690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1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645666" y="7333708"/>
          <a:ext cx="5391150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798">
                <a:tc>
                  <a:txBody>
                    <a:bodyPr/>
                    <a:lstStyle/>
                    <a:p>
                      <a:pPr marL="127000">
                        <a:lnSpc>
                          <a:spcPts val="93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StringType30</a:t>
                      </a:r>
                      <a:r>
                        <a:rPr sz="9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firstname,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93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lastn</a:t>
                      </a:r>
                      <a:r>
                        <a:rPr sz="900" spc="-2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me;</a:t>
                      </a:r>
                      <a:r>
                        <a:rPr sz="900" spc="-25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930"/>
                        </a:lnSpc>
                      </a:pPr>
                      <a:r>
                        <a:rPr sz="900" spc="-10" dirty="0">
                          <a:latin typeface="Courier New"/>
                          <a:cs typeface="Courier New"/>
                        </a:rPr>
                        <a:t>two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arrays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characters</a:t>
                      </a:r>
                      <a:r>
                        <a:rPr sz="900" spc="-1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defined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353">
                <a:tc>
                  <a:txBody>
                    <a:bodyPr/>
                    <a:lstStyle/>
                    <a:p>
                      <a:pPr marL="127000">
                        <a:lnSpc>
                          <a:spcPts val="1075"/>
                        </a:lnSpc>
                      </a:pPr>
                      <a:r>
                        <a:rPr sz="900" spc="-10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9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numOfGrades;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1075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1075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holds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number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900" spc="-1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grades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353">
                <a:tc>
                  <a:txBody>
                    <a:bodyPr/>
                    <a:lstStyle/>
                    <a:p>
                      <a:pPr marL="127000">
                        <a:lnSpc>
                          <a:spcPts val="107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GradeType</a:t>
                      </a:r>
                      <a:r>
                        <a:rPr sz="900" spc="3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grades;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107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107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grades defined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as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one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dimensional</a:t>
                      </a:r>
                      <a:r>
                        <a:rPr sz="900" spc="-2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array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353">
                <a:tc>
                  <a:txBody>
                    <a:bodyPr/>
                    <a:lstStyle/>
                    <a:p>
                      <a:pPr marL="127000">
                        <a:lnSpc>
                          <a:spcPts val="1075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float</a:t>
                      </a:r>
                      <a:r>
                        <a:rPr sz="9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average;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1075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1075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holds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average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student's</a:t>
                      </a:r>
                      <a:r>
                        <a:rPr sz="900" spc="-2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grade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036">
                <a:tc>
                  <a:txBody>
                    <a:bodyPr/>
                    <a:lstStyle/>
                    <a:p>
                      <a:pPr marL="127000">
                        <a:lnSpc>
                          <a:spcPts val="106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char</a:t>
                      </a:r>
                      <a:r>
                        <a:rPr sz="9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moreInput;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106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106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determines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there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is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more</a:t>
                      </a:r>
                      <a:r>
                        <a:rPr sz="9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input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625854" y="8292845"/>
            <a:ext cx="5365115" cy="148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20" dirty="0">
                <a:latin typeface="Courier New"/>
                <a:cs typeface="Courier New"/>
              </a:rPr>
              <a:t>setprecision(2)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fixed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7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showpoint;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Input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grades </a:t>
            </a: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each</a:t>
            </a:r>
            <a:r>
              <a:rPr sz="900" spc="-2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student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46685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input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grades each student will </a:t>
            </a:r>
            <a:r>
              <a:rPr sz="900" spc="-20" dirty="0">
                <a:latin typeface="Courier New"/>
                <a:cs typeface="Courier New"/>
              </a:rPr>
              <a:t>receive."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</a:t>
            </a:r>
            <a:endParaRPr sz="900">
              <a:latin typeface="Courier New"/>
              <a:cs typeface="Courier New"/>
            </a:endParaRPr>
          </a:p>
          <a:p>
            <a:pPr marL="47879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"This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must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be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a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between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1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and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MAXGRADE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inclusive”</a:t>
            </a:r>
            <a:endParaRPr sz="900">
              <a:latin typeface="Courier New"/>
              <a:cs typeface="Courier New"/>
            </a:endParaRPr>
          </a:p>
          <a:p>
            <a:pPr marL="478790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46685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numOfGrades;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7154" y="1093977"/>
            <a:ext cx="54800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Lesson</a:t>
            </a:r>
            <a:r>
              <a:rPr sz="950" spc="125" dirty="0">
                <a:latin typeface="Times New Roman"/>
                <a:cs typeface="Times New Roman"/>
              </a:rPr>
              <a:t> </a:t>
            </a:r>
            <a:r>
              <a:rPr sz="950" spc="-40" dirty="0">
                <a:latin typeface="Times New Roman"/>
                <a:cs typeface="Times New Roman"/>
              </a:rPr>
              <a:t>7A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  <a:spcBef>
                <a:spcPts val="575"/>
              </a:spcBef>
            </a:pPr>
            <a:r>
              <a:rPr sz="900" spc="-125" dirty="0">
                <a:latin typeface="Arial"/>
                <a:cs typeface="Arial"/>
              </a:rPr>
              <a:t>127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753" y="1570989"/>
            <a:ext cx="6203950" cy="84124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325"/>
              </a:spcBef>
            </a:pPr>
            <a:r>
              <a:rPr sz="900" spc="-15" dirty="0">
                <a:latin typeface="Courier New"/>
                <a:cs typeface="Courier New"/>
              </a:rPr>
              <a:t>while </a:t>
            </a:r>
            <a:r>
              <a:rPr sz="900" spc="-20" dirty="0">
                <a:latin typeface="Courier New"/>
                <a:cs typeface="Courier New"/>
              </a:rPr>
              <a:t>(numOfGrades </a:t>
            </a:r>
            <a:r>
              <a:rPr sz="900" dirty="0">
                <a:latin typeface="Courier New"/>
                <a:cs typeface="Courier New"/>
              </a:rPr>
              <a:t>&gt; </a:t>
            </a:r>
            <a:r>
              <a:rPr sz="900" spc="-15" dirty="0">
                <a:latin typeface="Courier New"/>
                <a:cs typeface="Courier New"/>
              </a:rPr>
              <a:t>MAXGRADE </a:t>
            </a:r>
            <a:r>
              <a:rPr sz="900" spc="-10" dirty="0">
                <a:latin typeface="Courier New"/>
                <a:cs typeface="Courier New"/>
              </a:rPr>
              <a:t>|| </a:t>
            </a:r>
            <a:r>
              <a:rPr sz="900" spc="-20" dirty="0">
                <a:latin typeface="Courier New"/>
                <a:cs typeface="Courier New"/>
              </a:rPr>
              <a:t>numOfGrades </a:t>
            </a:r>
            <a:r>
              <a:rPr sz="900" dirty="0">
                <a:latin typeface="Courier New"/>
                <a:cs typeface="Courier New"/>
              </a:rPr>
              <a:t>&lt;</a:t>
            </a:r>
            <a:r>
              <a:rPr sz="900" spc="-1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1)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802005">
              <a:lnSpc>
                <a:spcPct val="100000"/>
              </a:lnSpc>
              <a:spcBef>
                <a:spcPts val="204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input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grades </a:t>
            </a: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each student."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</a:t>
            </a:r>
            <a:endParaRPr sz="900">
              <a:latin typeface="Courier New"/>
              <a:cs typeface="Courier New"/>
            </a:endParaRPr>
          </a:p>
          <a:p>
            <a:pPr marL="1146810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"This must </a:t>
            </a:r>
            <a:r>
              <a:rPr sz="900" spc="-10" dirty="0">
                <a:latin typeface="Courier New"/>
                <a:cs typeface="Courier New"/>
              </a:rPr>
              <a:t>be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number between </a:t>
            </a:r>
            <a:r>
              <a:rPr sz="900" dirty="0">
                <a:latin typeface="Courier New"/>
                <a:cs typeface="Courier New"/>
              </a:rPr>
              <a:t>1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MAXGRADE</a:t>
            </a:r>
            <a:endParaRPr sz="900">
              <a:latin typeface="Courier New"/>
              <a:cs typeface="Courier New"/>
            </a:endParaRPr>
          </a:p>
          <a:p>
            <a:pPr marL="1146810">
              <a:lnSpc>
                <a:spcPct val="100000"/>
              </a:lnSpc>
              <a:spcBef>
                <a:spcPts val="219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inclusive\n";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802005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numOfGrades;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Input names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grades </a:t>
            </a: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each</a:t>
            </a:r>
            <a:r>
              <a:rPr sz="900" spc="-2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student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input </a:t>
            </a:r>
            <a:r>
              <a:rPr sz="900" dirty="0">
                <a:latin typeface="Courier New"/>
                <a:cs typeface="Courier New"/>
              </a:rPr>
              <a:t>a y </a:t>
            </a:r>
            <a:r>
              <a:rPr sz="900" spc="-10" dirty="0">
                <a:latin typeface="Courier New"/>
                <a:cs typeface="Courier New"/>
              </a:rPr>
              <a:t>if you </a:t>
            </a:r>
            <a:r>
              <a:rPr sz="900" spc="-15" dirty="0">
                <a:latin typeface="Courier New"/>
                <a:cs typeface="Courier New"/>
              </a:rPr>
              <a:t>want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input more</a:t>
            </a:r>
            <a:r>
              <a:rPr sz="900" spc="-3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students"</a:t>
            </a:r>
            <a:endParaRPr sz="900">
              <a:latin typeface="Courier New"/>
              <a:cs typeface="Courier New"/>
            </a:endParaRPr>
          </a:p>
          <a:p>
            <a:pPr marL="413384" marR="1844675" indent="332105">
              <a:lnSpc>
                <a:spcPct val="121100"/>
              </a:lnSpc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any </a:t>
            </a:r>
            <a:r>
              <a:rPr sz="900" spc="-15" dirty="0">
                <a:latin typeface="Courier New"/>
                <a:cs typeface="Courier New"/>
              </a:rPr>
              <a:t>other character will stop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input"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moreInput;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while </a:t>
            </a:r>
            <a:r>
              <a:rPr sz="900" spc="-20" dirty="0">
                <a:latin typeface="Courier New"/>
                <a:cs typeface="Courier New"/>
              </a:rPr>
              <a:t>(moreInput </a:t>
            </a:r>
            <a:r>
              <a:rPr sz="900" spc="-10" dirty="0">
                <a:latin typeface="Courier New"/>
                <a:cs typeface="Courier New"/>
              </a:rPr>
              <a:t>== 'y' || </a:t>
            </a:r>
            <a:r>
              <a:rPr sz="900" spc="-15" dirty="0">
                <a:latin typeface="Courier New"/>
                <a:cs typeface="Courier New"/>
              </a:rPr>
              <a:t>moreInput </a:t>
            </a:r>
            <a:r>
              <a:rPr sz="900" spc="-10" dirty="0">
                <a:latin typeface="Courier New"/>
                <a:cs typeface="Courier New"/>
              </a:rPr>
              <a:t>==</a:t>
            </a:r>
            <a:r>
              <a:rPr sz="900" spc="-2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'Y')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745490" marR="1377315">
              <a:lnSpc>
                <a:spcPct val="12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input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first name </a:t>
            </a:r>
            <a:r>
              <a:rPr sz="900" spc="-10" dirty="0">
                <a:latin typeface="Courier New"/>
                <a:cs typeface="Courier New"/>
              </a:rPr>
              <a:t>of the </a:t>
            </a:r>
            <a:r>
              <a:rPr sz="900" spc="-15" dirty="0">
                <a:latin typeface="Courier New"/>
                <a:cs typeface="Courier New"/>
              </a:rPr>
              <a:t>student"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</a:t>
            </a:r>
            <a:r>
              <a:rPr sz="900" spc="-5" dirty="0">
                <a:latin typeface="Courier New"/>
                <a:cs typeface="Courier New"/>
              </a:rPr>
              <a:t>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firstname;</a:t>
            </a:r>
            <a:endParaRPr sz="900">
              <a:latin typeface="Courier New"/>
              <a:cs typeface="Courier New"/>
            </a:endParaRPr>
          </a:p>
          <a:p>
            <a:pPr marL="745490" marR="910590">
              <a:lnSpc>
                <a:spcPct val="120000"/>
              </a:lnSpc>
              <a:spcBef>
                <a:spcPts val="10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input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last name </a:t>
            </a:r>
            <a:r>
              <a:rPr sz="900" spc="-10" dirty="0">
                <a:latin typeface="Courier New"/>
                <a:cs typeface="Courier New"/>
              </a:rPr>
              <a:t>of the </a:t>
            </a:r>
            <a:r>
              <a:rPr sz="900" spc="-15" dirty="0">
                <a:latin typeface="Courier New"/>
                <a:cs typeface="Courier New"/>
              </a:rPr>
              <a:t>student"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</a:t>
            </a:r>
            <a:r>
              <a:rPr sz="900" spc="-5" dirty="0">
                <a:latin typeface="Courier New"/>
                <a:cs typeface="Courier New"/>
              </a:rPr>
              <a:t>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lastname;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74549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for (int </a:t>
            </a:r>
            <a:r>
              <a:rPr sz="900" spc="-15" dirty="0">
                <a:latin typeface="Courier New"/>
                <a:cs typeface="Courier New"/>
              </a:rPr>
              <a:t>count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0; </a:t>
            </a:r>
            <a:r>
              <a:rPr sz="900" spc="-15" dirty="0">
                <a:latin typeface="Courier New"/>
                <a:cs typeface="Courier New"/>
              </a:rPr>
              <a:t>count </a:t>
            </a:r>
            <a:r>
              <a:rPr sz="900" dirty="0">
                <a:latin typeface="Courier New"/>
                <a:cs typeface="Courier New"/>
              </a:rPr>
              <a:t>&lt; </a:t>
            </a:r>
            <a:r>
              <a:rPr sz="900" spc="-15" dirty="0">
                <a:latin typeface="Courier New"/>
                <a:cs typeface="Courier New"/>
              </a:rPr>
              <a:t>numOfGrades;</a:t>
            </a:r>
            <a:r>
              <a:rPr sz="900" spc="-2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count++)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74549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14681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input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grade"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2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0015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Fill in the input statement to place grade in the</a:t>
            </a:r>
            <a:r>
              <a:rPr sz="900" b="1" spc="114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74549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firstname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lastname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has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an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average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";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8509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Fill in code to get and print average of student to</a:t>
            </a:r>
            <a:r>
              <a:rPr sz="900" b="1" spc="110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screen</a:t>
            </a:r>
            <a:endParaRPr sz="900">
              <a:latin typeface="Courier New"/>
              <a:cs typeface="Courier New"/>
            </a:endParaRPr>
          </a:p>
          <a:p>
            <a:pPr marL="850900">
              <a:lnSpc>
                <a:spcPct val="100000"/>
              </a:lnSpc>
              <a:spcBef>
                <a:spcPts val="229"/>
              </a:spcBef>
            </a:pPr>
            <a:r>
              <a:rPr sz="900" b="1" spc="5" dirty="0">
                <a:latin typeface="Courier New"/>
                <a:cs typeface="Courier New"/>
              </a:rPr>
              <a:t>// Fill in call to get and print letter </a:t>
            </a:r>
            <a:r>
              <a:rPr sz="900" b="1" dirty="0">
                <a:latin typeface="Courier New"/>
                <a:cs typeface="Courier New"/>
              </a:rPr>
              <a:t>grade </a:t>
            </a:r>
            <a:r>
              <a:rPr sz="900" b="1" spc="5" dirty="0">
                <a:latin typeface="Courier New"/>
                <a:cs typeface="Courier New"/>
              </a:rPr>
              <a:t>of student to</a:t>
            </a:r>
            <a:r>
              <a:rPr sz="900" b="1" spc="155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screen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input </a:t>
            </a:r>
            <a:r>
              <a:rPr sz="900" dirty="0">
                <a:latin typeface="Courier New"/>
                <a:cs typeface="Courier New"/>
              </a:rPr>
              <a:t>a y </a:t>
            </a:r>
            <a:r>
              <a:rPr sz="900" spc="-10" dirty="0">
                <a:latin typeface="Courier New"/>
                <a:cs typeface="Courier New"/>
              </a:rPr>
              <a:t>if you </a:t>
            </a:r>
            <a:r>
              <a:rPr sz="900" spc="-15" dirty="0">
                <a:latin typeface="Courier New"/>
                <a:cs typeface="Courier New"/>
              </a:rPr>
              <a:t>want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input more</a:t>
            </a:r>
            <a:r>
              <a:rPr sz="900" spc="-3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students"</a:t>
            </a:r>
            <a:endParaRPr sz="900">
              <a:latin typeface="Courier New"/>
              <a:cs typeface="Courier New"/>
            </a:endParaRPr>
          </a:p>
          <a:p>
            <a:pPr marL="812800" marR="1443990" indent="334010">
              <a:lnSpc>
                <a:spcPct val="120000"/>
              </a:lnSpc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any </a:t>
            </a:r>
            <a:r>
              <a:rPr sz="900" spc="-15" dirty="0">
                <a:latin typeface="Courier New"/>
                <a:cs typeface="Courier New"/>
              </a:rPr>
              <a:t>other character will stop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input"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moreInput;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i="1" spc="-65" dirty="0">
                <a:latin typeface="Times New Roman"/>
                <a:cs typeface="Times New Roman"/>
              </a:rPr>
              <a:t>c</a:t>
            </a:r>
            <a:r>
              <a:rPr sz="1000" i="1" spc="-15" dirty="0">
                <a:latin typeface="Times New Roman"/>
                <a:cs typeface="Times New Roman"/>
              </a:rPr>
              <a:t>o</a:t>
            </a:r>
            <a:r>
              <a:rPr sz="1000" i="1" spc="80" dirty="0">
                <a:latin typeface="Times New Roman"/>
                <a:cs typeface="Times New Roman"/>
              </a:rPr>
              <a:t>n</a:t>
            </a:r>
            <a:r>
              <a:rPr sz="1000" i="1" spc="65" dirty="0">
                <a:latin typeface="Times New Roman"/>
                <a:cs typeface="Times New Roman"/>
              </a:rPr>
              <a:t>t</a:t>
            </a:r>
            <a:r>
              <a:rPr sz="1000" i="1" spc="35" dirty="0">
                <a:latin typeface="Times New Roman"/>
                <a:cs typeface="Times New Roman"/>
              </a:rPr>
              <a:t>i</a:t>
            </a:r>
            <a:r>
              <a:rPr sz="1000" i="1" spc="95" dirty="0">
                <a:latin typeface="Times New Roman"/>
                <a:cs typeface="Times New Roman"/>
              </a:rPr>
              <a:t>nu</a:t>
            </a:r>
            <a:r>
              <a:rPr sz="1000" i="1" spc="-45" dirty="0">
                <a:latin typeface="Times New Roman"/>
                <a:cs typeface="Times New Roman"/>
              </a:rPr>
              <a:t>e</a:t>
            </a:r>
            <a:r>
              <a:rPr sz="1000" i="1" spc="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7242809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1447800" cy="80899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"/>
              </a:spcBef>
            </a:pPr>
            <a:r>
              <a:rPr sz="900" spc="-105" dirty="0">
                <a:latin typeface="Arial"/>
                <a:cs typeface="Arial"/>
              </a:rPr>
              <a:t>128 </a:t>
            </a: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7</a:t>
            </a:r>
            <a:r>
              <a:rPr sz="950" spc="-3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Arrays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153" y="1435354"/>
            <a:ext cx="4900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0942" y="1599945"/>
            <a:ext cx="829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findGradeAvg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0842" y="1903222"/>
            <a:ext cx="2561590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This function finds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2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the  numbers stored </a:t>
            </a:r>
            <a:r>
              <a:rPr sz="900" spc="-10" dirty="0">
                <a:latin typeface="Courier New"/>
                <a:cs typeface="Courier New"/>
              </a:rPr>
              <a:t>in an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0842" y="2398522"/>
            <a:ext cx="2628900" cy="3549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Courier New"/>
                <a:cs typeface="Courier New"/>
              </a:rPr>
              <a:t>an </a:t>
            </a:r>
            <a:r>
              <a:rPr sz="900" spc="-15" dirty="0">
                <a:latin typeface="Courier New"/>
                <a:cs typeface="Courier New"/>
              </a:rPr>
              <a:t>array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integer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spc="-10" dirty="0">
                <a:latin typeface="Courier New"/>
                <a:cs typeface="Courier New"/>
              </a:rPr>
              <a:t>of all </a:t>
            </a:r>
            <a:r>
              <a:rPr sz="900" spc="-15" dirty="0">
                <a:latin typeface="Courier New"/>
                <a:cs typeface="Courier New"/>
              </a:rPr>
              <a:t>numbers </a:t>
            </a:r>
            <a:r>
              <a:rPr sz="900" spc="-10" dirty="0">
                <a:latin typeface="Courier New"/>
                <a:cs typeface="Courier New"/>
              </a:rPr>
              <a:t>in the</a:t>
            </a:r>
            <a:r>
              <a:rPr sz="900" spc="-2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153" y="1570989"/>
            <a:ext cx="1217295" cy="13468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3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5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19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2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returned: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153" y="2921254"/>
            <a:ext cx="4900930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float </a:t>
            </a:r>
            <a:r>
              <a:rPr sz="900" spc="-20" dirty="0">
                <a:latin typeface="Courier New"/>
                <a:cs typeface="Courier New"/>
              </a:rPr>
              <a:t>findGradeAvg(GradeType </a:t>
            </a:r>
            <a:r>
              <a:rPr sz="900" spc="-15" dirty="0">
                <a:latin typeface="Courier New"/>
                <a:cs typeface="Courier New"/>
              </a:rPr>
              <a:t>array,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1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numGrades)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91465">
              <a:lnSpc>
                <a:spcPct val="100000"/>
              </a:lnSpc>
              <a:spcBef>
                <a:spcPts val="190"/>
              </a:spcBef>
            </a:pPr>
            <a:r>
              <a:rPr sz="900" b="1" spc="5" dirty="0">
                <a:latin typeface="Courier New"/>
                <a:cs typeface="Courier New"/>
              </a:rPr>
              <a:t>// Fill in the </a:t>
            </a:r>
            <a:r>
              <a:rPr sz="900" b="1" dirty="0">
                <a:latin typeface="Courier New"/>
                <a:cs typeface="Courier New"/>
              </a:rPr>
              <a:t>code for </a:t>
            </a:r>
            <a:r>
              <a:rPr sz="900" b="1" spc="5" dirty="0">
                <a:latin typeface="Courier New"/>
                <a:cs typeface="Courier New"/>
              </a:rPr>
              <a:t>this</a:t>
            </a:r>
            <a:r>
              <a:rPr sz="900" b="1" spc="10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0942" y="4406010"/>
            <a:ext cx="1028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findLetterGrade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0842" y="4709286"/>
            <a:ext cx="3430904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This function finds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letter grade </a:t>
            </a:r>
            <a:r>
              <a:rPr sz="900" spc="-10" dirty="0">
                <a:latin typeface="Courier New"/>
                <a:cs typeface="Courier New"/>
              </a:rPr>
              <a:t>for the</a:t>
            </a:r>
            <a:r>
              <a:rPr sz="900" spc="-26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  passed </a:t>
            </a:r>
            <a:r>
              <a:rPr sz="900" spc="-10" dirty="0">
                <a:latin typeface="Courier New"/>
                <a:cs typeface="Courier New"/>
              </a:rPr>
              <a:t>to it by the </a:t>
            </a:r>
            <a:r>
              <a:rPr sz="900" spc="-15" dirty="0">
                <a:latin typeface="Courier New"/>
                <a:cs typeface="Courier New"/>
              </a:rPr>
              <a:t>calling</a:t>
            </a:r>
            <a:r>
              <a:rPr sz="900" spc="-2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0842" y="5204586"/>
            <a:ext cx="3896995" cy="5194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floating point</a:t>
            </a:r>
            <a:r>
              <a:rPr sz="900" spc="-11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</a:pP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grade (based </a:t>
            </a:r>
            <a:r>
              <a:rPr sz="900" spc="-10" dirty="0">
                <a:latin typeface="Courier New"/>
                <a:cs typeface="Courier New"/>
              </a:rPr>
              <a:t>on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5" dirty="0">
                <a:latin typeface="Courier New"/>
                <a:cs typeface="Courier New"/>
              </a:rPr>
              <a:t>10 </a:t>
            </a:r>
            <a:r>
              <a:rPr sz="900" spc="-15" dirty="0">
                <a:latin typeface="Courier New"/>
                <a:cs typeface="Courier New"/>
              </a:rPr>
              <a:t>point spread) based </a:t>
            </a:r>
            <a:r>
              <a:rPr sz="900" spc="-10" dirty="0">
                <a:latin typeface="Courier New"/>
                <a:cs typeface="Courier New"/>
              </a:rPr>
              <a:t>on the</a:t>
            </a:r>
            <a:r>
              <a:rPr sz="900" spc="-35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  passed </a:t>
            </a:r>
            <a:r>
              <a:rPr sz="900" spc="-10" dirty="0">
                <a:latin typeface="Courier New"/>
                <a:cs typeface="Courier New"/>
              </a:rPr>
              <a:t>to the</a:t>
            </a:r>
            <a:r>
              <a:rPr sz="900" spc="-1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9153" y="4377054"/>
            <a:ext cx="1229995" cy="15132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787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19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787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1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returned: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9153" y="5892165"/>
            <a:ext cx="6057265" cy="2087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char </a:t>
            </a:r>
            <a:r>
              <a:rPr sz="900" spc="-20" dirty="0">
                <a:latin typeface="Courier New"/>
                <a:cs typeface="Courier New"/>
              </a:rPr>
              <a:t>findLetterGrade(float</a:t>
            </a:r>
            <a:r>
              <a:rPr sz="900" spc="-1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numGrade)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  <a:spcBef>
                <a:spcPts val="229"/>
              </a:spcBef>
            </a:pPr>
            <a:r>
              <a:rPr sz="900" b="1" spc="5" dirty="0">
                <a:latin typeface="Courier New"/>
                <a:cs typeface="Courier New"/>
              </a:rPr>
              <a:t>// Fill in the code </a:t>
            </a:r>
            <a:r>
              <a:rPr sz="900" b="1" dirty="0">
                <a:latin typeface="Courier New"/>
                <a:cs typeface="Courier New"/>
              </a:rPr>
              <a:t>for </a:t>
            </a:r>
            <a:r>
              <a:rPr sz="900" b="1" spc="5" dirty="0">
                <a:latin typeface="Courier New"/>
                <a:cs typeface="Courier New"/>
              </a:rPr>
              <a:t>this</a:t>
            </a:r>
            <a:r>
              <a:rPr sz="900" b="1" spc="9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5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1: </a:t>
            </a:r>
            <a:r>
              <a:rPr sz="1050" spc="15" dirty="0">
                <a:latin typeface="Times New Roman"/>
                <a:cs typeface="Times New Roman"/>
              </a:rPr>
              <a:t>Complete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-40" dirty="0">
                <a:latin typeface="Times New Roman"/>
                <a:cs typeface="Times New Roman"/>
              </a:rPr>
              <a:t>filling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code. </a:t>
            </a:r>
            <a:r>
              <a:rPr sz="1050" spc="-35" dirty="0">
                <a:latin typeface="Times New Roman"/>
                <a:cs typeface="Times New Roman"/>
              </a:rPr>
              <a:t>(Areas </a:t>
            </a:r>
            <a:r>
              <a:rPr sz="1050" spc="-30" dirty="0">
                <a:latin typeface="Times New Roman"/>
                <a:cs typeface="Times New Roman"/>
              </a:rPr>
              <a:t>in</a:t>
            </a:r>
            <a:r>
              <a:rPr sz="1050" spc="18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bold)</a:t>
            </a:r>
            <a:endParaRPr sz="10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45"/>
              </a:spcBef>
            </a:pPr>
            <a:r>
              <a:rPr sz="1050" spc="-15" dirty="0">
                <a:latin typeface="Times New Roman"/>
                <a:cs typeface="Times New Roman"/>
              </a:rPr>
              <a:t>Run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25" dirty="0">
                <a:latin typeface="Times New Roman"/>
                <a:cs typeface="Times New Roman"/>
              </a:rPr>
              <a:t>with </a:t>
            </a:r>
            <a:r>
              <a:rPr sz="1050" spc="-30" dirty="0">
                <a:latin typeface="Times New Roman"/>
                <a:cs typeface="Times New Roman"/>
              </a:rPr>
              <a:t>3 </a:t>
            </a:r>
            <a:r>
              <a:rPr sz="1050" spc="20" dirty="0">
                <a:latin typeface="Times New Roman"/>
                <a:cs typeface="Times New Roman"/>
              </a:rPr>
              <a:t>grades </a:t>
            </a:r>
            <a:r>
              <a:rPr sz="1050" spc="-5" dirty="0">
                <a:latin typeface="Times New Roman"/>
                <a:cs typeface="Times New Roman"/>
              </a:rPr>
              <a:t>per </a:t>
            </a:r>
            <a:r>
              <a:rPr sz="1050" spc="-10" dirty="0">
                <a:latin typeface="Times New Roman"/>
                <a:cs typeface="Times New Roman"/>
              </a:rPr>
              <a:t>student </a:t>
            </a:r>
            <a:r>
              <a:rPr sz="1050" spc="-30" dirty="0">
                <a:latin typeface="Times New Roman"/>
                <a:cs typeface="Times New Roman"/>
              </a:rPr>
              <a:t>using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sample </a:t>
            </a:r>
            <a:r>
              <a:rPr sz="1050" spc="-20" dirty="0">
                <a:latin typeface="Times New Roman"/>
                <a:cs typeface="Times New Roman"/>
              </a:rPr>
              <a:t>data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below.</a:t>
            </a:r>
            <a:endParaRPr sz="1050">
              <a:latin typeface="Times New Roman"/>
              <a:cs typeface="Times New Roman"/>
            </a:endParaRPr>
          </a:p>
          <a:p>
            <a:pPr marR="485775" algn="ctr">
              <a:lnSpc>
                <a:spcPct val="100000"/>
              </a:lnSpc>
              <a:spcBef>
                <a:spcPts val="650"/>
              </a:spcBef>
              <a:tabLst>
                <a:tab pos="827405" algn="l"/>
              </a:tabLst>
            </a:pPr>
            <a:r>
              <a:rPr sz="1050" spc="-50" dirty="0">
                <a:latin typeface="Times New Roman"/>
                <a:cs typeface="Times New Roman"/>
              </a:rPr>
              <a:t>Mary 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Brown	</a:t>
            </a:r>
            <a:r>
              <a:rPr sz="1050" spc="-35" dirty="0">
                <a:latin typeface="Times New Roman"/>
                <a:cs typeface="Times New Roman"/>
              </a:rPr>
              <a:t>100   90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90</a:t>
            </a:r>
            <a:endParaRPr sz="105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302634" y="7986893"/>
          <a:ext cx="1662430" cy="647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734">
                <a:tc>
                  <a:txBody>
                    <a:bodyPr/>
                    <a:lstStyle/>
                    <a:p>
                      <a:pPr marL="127000">
                        <a:lnSpc>
                          <a:spcPts val="1120"/>
                        </a:lnSpc>
                      </a:pPr>
                      <a:r>
                        <a:rPr sz="1050" spc="-15" dirty="0">
                          <a:latin typeface="Times New Roman"/>
                          <a:cs typeface="Times New Roman"/>
                        </a:rPr>
                        <a:t>George</a:t>
                      </a:r>
                      <a:r>
                        <a:rPr sz="105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Smith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120"/>
                        </a:lnSpc>
                      </a:pPr>
                      <a:r>
                        <a:rPr sz="1050" spc="-35" dirty="0">
                          <a:latin typeface="Times New Roman"/>
                          <a:cs typeface="Times New Roman"/>
                        </a:rPr>
                        <a:t>90 30</a:t>
                      </a:r>
                      <a:r>
                        <a:rPr sz="10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544">
                <a:tc>
                  <a:txBody>
                    <a:bodyPr/>
                    <a:lstStyle/>
                    <a:p>
                      <a:pPr marL="127000">
                        <a:lnSpc>
                          <a:spcPts val="1175"/>
                        </a:lnSpc>
                      </a:pPr>
                      <a:r>
                        <a:rPr sz="1050" spc="-15" dirty="0">
                          <a:latin typeface="Times New Roman"/>
                          <a:cs typeface="Times New Roman"/>
                        </a:rPr>
                        <a:t>Dale</a:t>
                      </a:r>
                      <a:r>
                        <a:rPr sz="105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15" dirty="0">
                          <a:latin typeface="Times New Roman"/>
                          <a:cs typeface="Times New Roman"/>
                        </a:rPr>
                        <a:t>Barnes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175"/>
                        </a:lnSpc>
                      </a:pPr>
                      <a:r>
                        <a:rPr sz="1050" spc="-35" dirty="0">
                          <a:latin typeface="Times New Roman"/>
                          <a:cs typeface="Times New Roman"/>
                        </a:rPr>
                        <a:t>80 78</a:t>
                      </a:r>
                      <a:r>
                        <a:rPr sz="10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82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544">
                <a:tc>
                  <a:txBody>
                    <a:bodyPr/>
                    <a:lstStyle/>
                    <a:p>
                      <a:pPr marL="127000">
                        <a:lnSpc>
                          <a:spcPts val="1180"/>
                        </a:lnSpc>
                      </a:pPr>
                      <a:r>
                        <a:rPr sz="1050" spc="-60" dirty="0">
                          <a:latin typeface="Times New Roman"/>
                          <a:cs typeface="Times New Roman"/>
                        </a:rPr>
                        <a:t>Sally</a:t>
                      </a:r>
                      <a:r>
                        <a:rPr sz="105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Dolittle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180"/>
                        </a:lnSpc>
                      </a:pPr>
                      <a:r>
                        <a:rPr sz="1050" spc="-35" dirty="0">
                          <a:latin typeface="Times New Roman"/>
                          <a:cs typeface="Times New Roman"/>
                        </a:rPr>
                        <a:t>70 65</a:t>
                      </a:r>
                      <a:r>
                        <a:rPr sz="10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80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marL="127000">
                        <a:lnSpc>
                          <a:spcPts val="114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Conrad</a:t>
                      </a:r>
                      <a:r>
                        <a:rPr sz="1050" spc="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Bailer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140"/>
                        </a:lnSpc>
                      </a:pPr>
                      <a:r>
                        <a:rPr sz="1050" spc="-35" dirty="0">
                          <a:latin typeface="Times New Roman"/>
                          <a:cs typeface="Times New Roman"/>
                        </a:rPr>
                        <a:t>60 58</a:t>
                      </a:r>
                      <a:r>
                        <a:rPr sz="10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71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3188335" y="8610752"/>
            <a:ext cx="4358640" cy="11703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745"/>
              </a:spcBef>
            </a:pPr>
            <a:r>
              <a:rPr sz="1050" spc="-50" dirty="0">
                <a:latin typeface="Times New Roman"/>
                <a:cs typeface="Times New Roman"/>
              </a:rPr>
              <a:t>You </a:t>
            </a:r>
            <a:r>
              <a:rPr sz="1050" spc="-15" dirty="0">
                <a:latin typeface="Times New Roman"/>
                <a:cs typeface="Times New Roman"/>
              </a:rPr>
              <a:t>should </a:t>
            </a:r>
            <a:r>
              <a:rPr sz="1050" spc="-30" dirty="0">
                <a:latin typeface="Times New Roman"/>
                <a:cs typeface="Times New Roman"/>
              </a:rPr>
              <a:t>get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following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results:</a:t>
            </a:r>
            <a:endParaRPr sz="1050">
              <a:latin typeface="Times New Roman"/>
              <a:cs typeface="Times New Roman"/>
            </a:endParaRPr>
          </a:p>
          <a:p>
            <a:pPr marL="12700" marR="5080">
              <a:lnSpc>
                <a:spcPct val="103099"/>
              </a:lnSpc>
              <a:spcBef>
                <a:spcPts val="610"/>
              </a:spcBef>
            </a:pPr>
            <a:r>
              <a:rPr sz="1050" b="1" spc="-60" dirty="0">
                <a:latin typeface="Times New Roman"/>
                <a:cs typeface="Times New Roman"/>
              </a:rPr>
              <a:t>Mary </a:t>
            </a:r>
            <a:r>
              <a:rPr sz="1050" b="1" spc="35" dirty="0">
                <a:latin typeface="Times New Roman"/>
                <a:cs typeface="Times New Roman"/>
              </a:rPr>
              <a:t>Brown </a:t>
            </a:r>
            <a:r>
              <a:rPr sz="1050" b="1" spc="-5" dirty="0">
                <a:latin typeface="Times New Roman"/>
                <a:cs typeface="Times New Roman"/>
              </a:rPr>
              <a:t>has </a:t>
            </a:r>
            <a:r>
              <a:rPr sz="1050" b="1" spc="-25" dirty="0">
                <a:latin typeface="Times New Roman"/>
                <a:cs typeface="Times New Roman"/>
              </a:rPr>
              <a:t>an </a:t>
            </a:r>
            <a:r>
              <a:rPr sz="1050" b="1" spc="20" dirty="0">
                <a:latin typeface="Times New Roman"/>
                <a:cs typeface="Times New Roman"/>
              </a:rPr>
              <a:t>average </a:t>
            </a:r>
            <a:r>
              <a:rPr sz="1050" b="1" spc="-15" dirty="0">
                <a:latin typeface="Times New Roman"/>
                <a:cs typeface="Times New Roman"/>
              </a:rPr>
              <a:t>of </a:t>
            </a:r>
            <a:r>
              <a:rPr sz="1050" b="1" spc="25" dirty="0">
                <a:latin typeface="Times New Roman"/>
                <a:cs typeface="Times New Roman"/>
              </a:rPr>
              <a:t>93.33 </a:t>
            </a:r>
            <a:r>
              <a:rPr sz="1050" b="1" spc="70" dirty="0">
                <a:latin typeface="Times New Roman"/>
                <a:cs typeface="Times New Roman"/>
              </a:rPr>
              <a:t>which </a:t>
            </a:r>
            <a:r>
              <a:rPr sz="1050" b="1" dirty="0">
                <a:latin typeface="Times New Roman"/>
                <a:cs typeface="Times New Roman"/>
              </a:rPr>
              <a:t>gives </a:t>
            </a:r>
            <a:r>
              <a:rPr sz="1050" b="1" spc="-10" dirty="0">
                <a:latin typeface="Times New Roman"/>
                <a:cs typeface="Times New Roman"/>
              </a:rPr>
              <a:t>the </a:t>
            </a:r>
            <a:r>
              <a:rPr sz="1050" b="1" spc="20" dirty="0">
                <a:latin typeface="Times New Roman"/>
                <a:cs typeface="Times New Roman"/>
              </a:rPr>
              <a:t>letter </a:t>
            </a:r>
            <a:r>
              <a:rPr sz="1050" b="1" spc="-25" dirty="0">
                <a:latin typeface="Times New Roman"/>
                <a:cs typeface="Times New Roman"/>
              </a:rPr>
              <a:t>grade </a:t>
            </a:r>
            <a:r>
              <a:rPr sz="1050" b="1" spc="-20" dirty="0">
                <a:latin typeface="Times New Roman"/>
                <a:cs typeface="Times New Roman"/>
              </a:rPr>
              <a:t>of </a:t>
            </a:r>
            <a:r>
              <a:rPr sz="1050" b="1" spc="-70" dirty="0">
                <a:latin typeface="Times New Roman"/>
                <a:cs typeface="Times New Roman"/>
              </a:rPr>
              <a:t>A  </a:t>
            </a:r>
            <a:r>
              <a:rPr sz="1050" b="1" spc="-25" dirty="0">
                <a:latin typeface="Times New Roman"/>
                <a:cs typeface="Times New Roman"/>
              </a:rPr>
              <a:t>George </a:t>
            </a:r>
            <a:r>
              <a:rPr sz="1050" b="1" spc="-35" dirty="0">
                <a:latin typeface="Times New Roman"/>
                <a:cs typeface="Times New Roman"/>
              </a:rPr>
              <a:t>Smith </a:t>
            </a:r>
            <a:r>
              <a:rPr sz="1050" b="1" spc="-20" dirty="0">
                <a:latin typeface="Times New Roman"/>
                <a:cs typeface="Times New Roman"/>
              </a:rPr>
              <a:t>has </a:t>
            </a:r>
            <a:r>
              <a:rPr sz="1050" b="1" spc="-30" dirty="0">
                <a:latin typeface="Times New Roman"/>
                <a:cs typeface="Times New Roman"/>
              </a:rPr>
              <a:t>an </a:t>
            </a:r>
            <a:r>
              <a:rPr sz="1050" b="1" spc="10" dirty="0">
                <a:latin typeface="Times New Roman"/>
                <a:cs typeface="Times New Roman"/>
              </a:rPr>
              <a:t>average </a:t>
            </a:r>
            <a:r>
              <a:rPr sz="1050" b="1" spc="-20" dirty="0">
                <a:latin typeface="Times New Roman"/>
                <a:cs typeface="Times New Roman"/>
              </a:rPr>
              <a:t>of </a:t>
            </a:r>
            <a:r>
              <a:rPr sz="1050" b="1" spc="15" dirty="0">
                <a:latin typeface="Times New Roman"/>
                <a:cs typeface="Times New Roman"/>
              </a:rPr>
              <a:t>56.67 </a:t>
            </a:r>
            <a:r>
              <a:rPr sz="1050" b="1" spc="55" dirty="0">
                <a:latin typeface="Times New Roman"/>
                <a:cs typeface="Times New Roman"/>
              </a:rPr>
              <a:t>which </a:t>
            </a:r>
            <a:r>
              <a:rPr sz="1050" b="1" spc="-10" dirty="0">
                <a:latin typeface="Times New Roman"/>
                <a:cs typeface="Times New Roman"/>
              </a:rPr>
              <a:t>gives </a:t>
            </a:r>
            <a:r>
              <a:rPr sz="1050" b="1" spc="-15" dirty="0">
                <a:latin typeface="Times New Roman"/>
                <a:cs typeface="Times New Roman"/>
              </a:rPr>
              <a:t>the </a:t>
            </a:r>
            <a:r>
              <a:rPr sz="1050" b="1" spc="5" dirty="0">
                <a:latin typeface="Times New Roman"/>
                <a:cs typeface="Times New Roman"/>
              </a:rPr>
              <a:t>letter </a:t>
            </a:r>
            <a:r>
              <a:rPr sz="1050" b="1" spc="-30" dirty="0">
                <a:latin typeface="Times New Roman"/>
                <a:cs typeface="Times New Roman"/>
              </a:rPr>
              <a:t>grade </a:t>
            </a:r>
            <a:r>
              <a:rPr sz="1050" b="1" spc="-25" dirty="0">
                <a:latin typeface="Times New Roman"/>
                <a:cs typeface="Times New Roman"/>
              </a:rPr>
              <a:t>of </a:t>
            </a:r>
            <a:r>
              <a:rPr sz="1050" b="1" spc="5" dirty="0">
                <a:latin typeface="Times New Roman"/>
                <a:cs typeface="Times New Roman"/>
              </a:rPr>
              <a:t>F  </a:t>
            </a:r>
            <a:r>
              <a:rPr sz="1050" b="1" dirty="0">
                <a:latin typeface="Times New Roman"/>
                <a:cs typeface="Times New Roman"/>
              </a:rPr>
              <a:t>Dale </a:t>
            </a:r>
            <a:r>
              <a:rPr sz="1050" b="1" spc="30" dirty="0">
                <a:latin typeface="Times New Roman"/>
                <a:cs typeface="Times New Roman"/>
              </a:rPr>
              <a:t>Barnes </a:t>
            </a:r>
            <a:r>
              <a:rPr sz="1050" b="1" spc="-5" dirty="0">
                <a:latin typeface="Times New Roman"/>
                <a:cs typeface="Times New Roman"/>
              </a:rPr>
              <a:t>has </a:t>
            </a:r>
            <a:r>
              <a:rPr sz="1050" b="1" spc="-25" dirty="0">
                <a:latin typeface="Times New Roman"/>
                <a:cs typeface="Times New Roman"/>
              </a:rPr>
              <a:t>an </a:t>
            </a:r>
            <a:r>
              <a:rPr sz="1050" b="1" spc="20" dirty="0">
                <a:latin typeface="Times New Roman"/>
                <a:cs typeface="Times New Roman"/>
              </a:rPr>
              <a:t>average </a:t>
            </a:r>
            <a:r>
              <a:rPr sz="1050" b="1" spc="-15" dirty="0">
                <a:latin typeface="Times New Roman"/>
                <a:cs typeface="Times New Roman"/>
              </a:rPr>
              <a:t>of </a:t>
            </a:r>
            <a:r>
              <a:rPr sz="1050" b="1" spc="25" dirty="0">
                <a:latin typeface="Times New Roman"/>
                <a:cs typeface="Times New Roman"/>
              </a:rPr>
              <a:t>80.00 </a:t>
            </a:r>
            <a:r>
              <a:rPr sz="1050" b="1" spc="70" dirty="0">
                <a:latin typeface="Times New Roman"/>
                <a:cs typeface="Times New Roman"/>
              </a:rPr>
              <a:t>which </a:t>
            </a:r>
            <a:r>
              <a:rPr sz="1050" b="1" dirty="0">
                <a:latin typeface="Times New Roman"/>
                <a:cs typeface="Times New Roman"/>
              </a:rPr>
              <a:t>gives </a:t>
            </a:r>
            <a:r>
              <a:rPr sz="1050" b="1" spc="-10" dirty="0">
                <a:latin typeface="Times New Roman"/>
                <a:cs typeface="Times New Roman"/>
              </a:rPr>
              <a:t>the </a:t>
            </a:r>
            <a:r>
              <a:rPr sz="1050" b="1" spc="20" dirty="0">
                <a:latin typeface="Times New Roman"/>
                <a:cs typeface="Times New Roman"/>
              </a:rPr>
              <a:t>letter </a:t>
            </a:r>
            <a:r>
              <a:rPr sz="1050" b="1" spc="-25" dirty="0">
                <a:latin typeface="Times New Roman"/>
                <a:cs typeface="Times New Roman"/>
              </a:rPr>
              <a:t>grade </a:t>
            </a:r>
            <a:r>
              <a:rPr sz="1050" b="1" spc="-20" dirty="0">
                <a:latin typeface="Times New Roman"/>
                <a:cs typeface="Times New Roman"/>
              </a:rPr>
              <a:t>of </a:t>
            </a:r>
            <a:r>
              <a:rPr sz="1050" b="1" spc="10" dirty="0">
                <a:latin typeface="Times New Roman"/>
                <a:cs typeface="Times New Roman"/>
              </a:rPr>
              <a:t>B  </a:t>
            </a:r>
            <a:r>
              <a:rPr sz="1050" b="1" spc="-40" dirty="0">
                <a:latin typeface="Times New Roman"/>
                <a:cs typeface="Times New Roman"/>
              </a:rPr>
              <a:t>Sally </a:t>
            </a:r>
            <a:r>
              <a:rPr sz="1050" b="1" spc="25" dirty="0">
                <a:latin typeface="Times New Roman"/>
                <a:cs typeface="Times New Roman"/>
              </a:rPr>
              <a:t>Dolittle </a:t>
            </a:r>
            <a:r>
              <a:rPr sz="1050" b="1" spc="-5" dirty="0">
                <a:latin typeface="Times New Roman"/>
                <a:cs typeface="Times New Roman"/>
              </a:rPr>
              <a:t>has </a:t>
            </a:r>
            <a:r>
              <a:rPr sz="1050" b="1" spc="-25" dirty="0">
                <a:latin typeface="Times New Roman"/>
                <a:cs typeface="Times New Roman"/>
              </a:rPr>
              <a:t>an </a:t>
            </a:r>
            <a:r>
              <a:rPr sz="1050" b="1" spc="20" dirty="0">
                <a:latin typeface="Times New Roman"/>
                <a:cs typeface="Times New Roman"/>
              </a:rPr>
              <a:t>average </a:t>
            </a:r>
            <a:r>
              <a:rPr sz="1050" b="1" spc="-15" dirty="0">
                <a:latin typeface="Times New Roman"/>
                <a:cs typeface="Times New Roman"/>
              </a:rPr>
              <a:t>of </a:t>
            </a:r>
            <a:r>
              <a:rPr sz="1050" b="1" spc="15" dirty="0">
                <a:latin typeface="Times New Roman"/>
                <a:cs typeface="Times New Roman"/>
              </a:rPr>
              <a:t>71.67 </a:t>
            </a:r>
            <a:r>
              <a:rPr sz="1050" b="1" spc="75" dirty="0">
                <a:latin typeface="Times New Roman"/>
                <a:cs typeface="Times New Roman"/>
              </a:rPr>
              <a:t>which </a:t>
            </a:r>
            <a:r>
              <a:rPr sz="1050" b="1" dirty="0">
                <a:latin typeface="Times New Roman"/>
                <a:cs typeface="Times New Roman"/>
              </a:rPr>
              <a:t>gives </a:t>
            </a:r>
            <a:r>
              <a:rPr sz="1050" b="1" spc="-10" dirty="0">
                <a:latin typeface="Times New Roman"/>
                <a:cs typeface="Times New Roman"/>
              </a:rPr>
              <a:t>the </a:t>
            </a:r>
            <a:r>
              <a:rPr sz="1050" b="1" spc="20" dirty="0">
                <a:latin typeface="Times New Roman"/>
                <a:cs typeface="Times New Roman"/>
              </a:rPr>
              <a:t>letter </a:t>
            </a:r>
            <a:r>
              <a:rPr sz="1050" b="1" spc="-25" dirty="0">
                <a:latin typeface="Times New Roman"/>
                <a:cs typeface="Times New Roman"/>
              </a:rPr>
              <a:t>grade </a:t>
            </a:r>
            <a:r>
              <a:rPr sz="1050" b="1" spc="-20" dirty="0">
                <a:latin typeface="Times New Roman"/>
                <a:cs typeface="Times New Roman"/>
              </a:rPr>
              <a:t>of </a:t>
            </a:r>
            <a:r>
              <a:rPr sz="1050" b="1" spc="-45" dirty="0">
                <a:latin typeface="Times New Roman"/>
                <a:cs typeface="Times New Roman"/>
              </a:rPr>
              <a:t>C  </a:t>
            </a:r>
            <a:r>
              <a:rPr sz="1050" b="1" spc="20" dirty="0">
                <a:latin typeface="Times New Roman"/>
                <a:cs typeface="Times New Roman"/>
              </a:rPr>
              <a:t>Conrad </a:t>
            </a:r>
            <a:r>
              <a:rPr sz="1050" b="1" spc="-30" dirty="0">
                <a:latin typeface="Times New Roman"/>
                <a:cs typeface="Times New Roman"/>
              </a:rPr>
              <a:t>Bailer </a:t>
            </a:r>
            <a:r>
              <a:rPr sz="1050" b="1" spc="-10" dirty="0">
                <a:latin typeface="Times New Roman"/>
                <a:cs typeface="Times New Roman"/>
              </a:rPr>
              <a:t>has </a:t>
            </a:r>
            <a:r>
              <a:rPr sz="1050" b="1" spc="-20" dirty="0">
                <a:latin typeface="Times New Roman"/>
                <a:cs typeface="Times New Roman"/>
              </a:rPr>
              <a:t>an </a:t>
            </a:r>
            <a:r>
              <a:rPr sz="1050" b="1" spc="20" dirty="0">
                <a:latin typeface="Times New Roman"/>
                <a:cs typeface="Times New Roman"/>
              </a:rPr>
              <a:t>average </a:t>
            </a:r>
            <a:r>
              <a:rPr sz="1050" b="1" spc="-15" dirty="0">
                <a:latin typeface="Times New Roman"/>
                <a:cs typeface="Times New Roman"/>
              </a:rPr>
              <a:t>of </a:t>
            </a:r>
            <a:r>
              <a:rPr sz="1050" b="1" spc="25" dirty="0">
                <a:latin typeface="Times New Roman"/>
                <a:cs typeface="Times New Roman"/>
              </a:rPr>
              <a:t>63.00 </a:t>
            </a:r>
            <a:r>
              <a:rPr sz="1050" b="1" spc="70" dirty="0">
                <a:latin typeface="Times New Roman"/>
                <a:cs typeface="Times New Roman"/>
              </a:rPr>
              <a:t>which </a:t>
            </a:r>
            <a:r>
              <a:rPr sz="1050" b="1" dirty="0">
                <a:latin typeface="Times New Roman"/>
                <a:cs typeface="Times New Roman"/>
              </a:rPr>
              <a:t>gives </a:t>
            </a:r>
            <a:r>
              <a:rPr sz="1050" b="1" spc="-10" dirty="0">
                <a:latin typeface="Times New Roman"/>
                <a:cs typeface="Times New Roman"/>
              </a:rPr>
              <a:t>the </a:t>
            </a:r>
            <a:r>
              <a:rPr sz="1050" b="1" spc="20" dirty="0">
                <a:latin typeface="Times New Roman"/>
                <a:cs typeface="Times New Roman"/>
              </a:rPr>
              <a:t>letter </a:t>
            </a:r>
            <a:r>
              <a:rPr sz="1050" b="1" spc="-25" dirty="0">
                <a:latin typeface="Times New Roman"/>
                <a:cs typeface="Times New Roman"/>
              </a:rPr>
              <a:t>grade </a:t>
            </a:r>
            <a:r>
              <a:rPr sz="1050" b="1" spc="-20" dirty="0">
                <a:latin typeface="Times New Roman"/>
                <a:cs typeface="Times New Roman"/>
              </a:rPr>
              <a:t>of</a:t>
            </a:r>
            <a:r>
              <a:rPr sz="1050" b="1" spc="30" dirty="0">
                <a:latin typeface="Times New Roman"/>
                <a:cs typeface="Times New Roman"/>
              </a:rPr>
              <a:t> </a:t>
            </a:r>
            <a:r>
              <a:rPr sz="1050" b="1" spc="65" dirty="0">
                <a:latin typeface="Times New Roman"/>
                <a:cs typeface="Times New Roman"/>
              </a:rPr>
              <a:t>D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168211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0200" y="3350895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47154" y="1093977"/>
            <a:ext cx="54038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Lesson</a:t>
            </a:r>
            <a:r>
              <a:rPr sz="950" spc="125" dirty="0">
                <a:latin typeface="Times New Roman"/>
                <a:cs typeface="Times New Roman"/>
              </a:rPr>
              <a:t> </a:t>
            </a:r>
            <a:r>
              <a:rPr sz="950" spc="-45" dirty="0">
                <a:latin typeface="Times New Roman"/>
                <a:cs typeface="Times New Roman"/>
              </a:rPr>
              <a:t>7B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  <a:spcBef>
                <a:spcPts val="575"/>
              </a:spcBef>
            </a:pPr>
            <a:r>
              <a:rPr sz="900" spc="-125" dirty="0">
                <a:latin typeface="Arial"/>
                <a:cs typeface="Arial"/>
              </a:rPr>
              <a:t>129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753" y="1395730"/>
            <a:ext cx="5154295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5" dirty="0">
                <a:latin typeface="Arial"/>
                <a:cs typeface="Arial"/>
              </a:rPr>
              <a:t>L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O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360" dirty="0">
                <a:latin typeface="Arial"/>
                <a:cs typeface="Arial"/>
              </a:rPr>
              <a:t>7  </a:t>
            </a:r>
            <a:r>
              <a:rPr sz="1400" spc="-47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  <a:p>
            <a:pPr marL="998219">
              <a:lnSpc>
                <a:spcPct val="100000"/>
              </a:lnSpc>
              <a:spcBef>
                <a:spcPts val="1330"/>
              </a:spcBef>
              <a:tabLst>
                <a:tab pos="1612900" algn="l"/>
              </a:tabLst>
            </a:pPr>
            <a:r>
              <a:rPr sz="1200" spc="-160" dirty="0">
                <a:latin typeface="Arial"/>
                <a:cs typeface="Arial"/>
              </a:rPr>
              <a:t>LAB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7.3	</a:t>
            </a:r>
            <a:r>
              <a:rPr sz="1200" spc="-105" dirty="0">
                <a:latin typeface="Arial"/>
                <a:cs typeface="Arial"/>
              </a:rPr>
              <a:t>Working </a:t>
            </a:r>
            <a:r>
              <a:rPr sz="1200" spc="-60" dirty="0">
                <a:latin typeface="Arial"/>
                <a:cs typeface="Arial"/>
              </a:rPr>
              <a:t>with </a:t>
            </a:r>
            <a:r>
              <a:rPr sz="1200" spc="-110" dirty="0">
                <a:latin typeface="Arial"/>
                <a:cs typeface="Arial"/>
              </a:rPr>
              <a:t>Two-Dimensional</a:t>
            </a:r>
            <a:r>
              <a:rPr sz="1200" spc="-254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Arrays</a:t>
            </a:r>
            <a:endParaRPr sz="1200">
              <a:latin typeface="Arial"/>
              <a:cs typeface="Arial"/>
            </a:endParaRPr>
          </a:p>
          <a:p>
            <a:pPr marL="1612900">
              <a:lnSpc>
                <a:spcPct val="100000"/>
              </a:lnSpc>
              <a:spcBef>
                <a:spcPts val="620"/>
              </a:spcBef>
            </a:pPr>
            <a:r>
              <a:rPr sz="1050" spc="-15" dirty="0">
                <a:latin typeface="Times New Roman"/>
                <a:cs typeface="Times New Roman"/>
              </a:rPr>
              <a:t>Look </a:t>
            </a:r>
            <a:r>
              <a:rPr sz="1050" spc="-20" dirty="0">
                <a:latin typeface="Times New Roman"/>
                <a:cs typeface="Times New Roman"/>
              </a:rPr>
              <a:t>at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following </a:t>
            </a:r>
            <a:r>
              <a:rPr sz="1050" spc="-20" dirty="0">
                <a:latin typeface="Times New Roman"/>
                <a:cs typeface="Times New Roman"/>
              </a:rPr>
              <a:t>table </a:t>
            </a:r>
            <a:r>
              <a:rPr sz="1050" spc="20" dirty="0">
                <a:latin typeface="Times New Roman"/>
                <a:cs typeface="Times New Roman"/>
              </a:rPr>
              <a:t>containing </a:t>
            </a:r>
            <a:r>
              <a:rPr sz="1050" spc="-25" dirty="0">
                <a:latin typeface="Times New Roman"/>
                <a:cs typeface="Times New Roman"/>
              </a:rPr>
              <a:t>prices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0" dirty="0">
                <a:latin typeface="Times New Roman"/>
                <a:cs typeface="Times New Roman"/>
              </a:rPr>
              <a:t>certain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items:</a:t>
            </a:r>
            <a:endParaRPr sz="105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426840" y="2312406"/>
          <a:ext cx="1725930" cy="480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733">
                <a:tc>
                  <a:txBody>
                    <a:bodyPr/>
                    <a:lstStyle/>
                    <a:p>
                      <a:pPr marR="80645" algn="r">
                        <a:lnSpc>
                          <a:spcPts val="1120"/>
                        </a:lnSpc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12.78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sz="1050" spc="-40" dirty="0">
                          <a:latin typeface="Times New Roman"/>
                          <a:cs typeface="Times New Roman"/>
                        </a:rPr>
                        <a:t>23.78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sz="1050" spc="-40" dirty="0">
                          <a:latin typeface="Times New Roman"/>
                          <a:cs typeface="Times New Roman"/>
                        </a:rPr>
                        <a:t>45.67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20"/>
                        </a:lnSpc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67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 marR="74930" algn="r">
                        <a:lnSpc>
                          <a:spcPts val="1175"/>
                        </a:lnSpc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7.83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175"/>
                        </a:lnSpc>
                      </a:pPr>
                      <a:r>
                        <a:rPr sz="1050" spc="-40" dirty="0">
                          <a:latin typeface="Times New Roman"/>
                          <a:cs typeface="Times New Roman"/>
                        </a:rPr>
                        <a:t>4.89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1175"/>
                        </a:lnSpc>
                      </a:pPr>
                      <a:r>
                        <a:rPr sz="1050" spc="-40" dirty="0">
                          <a:latin typeface="Times New Roman"/>
                          <a:cs typeface="Times New Roman"/>
                        </a:rPr>
                        <a:t>5.99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75"/>
                        </a:lnSpc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56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84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marR="80645" algn="r">
                        <a:lnSpc>
                          <a:spcPts val="1140"/>
                        </a:lnSpc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13.67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spc="-40" dirty="0">
                          <a:latin typeface="Times New Roman"/>
                          <a:cs typeface="Times New Roman"/>
                        </a:rPr>
                        <a:t>34.84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spc="-40" dirty="0">
                          <a:latin typeface="Times New Roman"/>
                          <a:cs typeface="Times New Roman"/>
                        </a:rPr>
                        <a:t>16.71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40"/>
                        </a:lnSpc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89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587753" y="2851150"/>
            <a:ext cx="5612130" cy="2496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129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latin typeface="Times New Roman"/>
                <a:cs typeface="Times New Roman"/>
              </a:rPr>
              <a:t>These </a:t>
            </a:r>
            <a:r>
              <a:rPr sz="1050" spc="35" dirty="0">
                <a:latin typeface="Times New Roman"/>
                <a:cs typeface="Times New Roman"/>
              </a:rPr>
              <a:t>numbers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-25" dirty="0">
                <a:latin typeface="Times New Roman"/>
                <a:cs typeface="Times New Roman"/>
              </a:rPr>
              <a:t>read </a:t>
            </a:r>
            <a:r>
              <a:rPr sz="1050" spc="-5" dirty="0">
                <a:latin typeface="Times New Roman"/>
                <a:cs typeface="Times New Roman"/>
              </a:rPr>
              <a:t>into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20" dirty="0">
                <a:latin typeface="Times New Roman"/>
                <a:cs typeface="Times New Roman"/>
              </a:rPr>
              <a:t>two-dimensional</a:t>
            </a:r>
            <a:r>
              <a:rPr sz="1050" spc="-7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array.</a:t>
            </a:r>
            <a:endParaRPr sz="10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0"/>
              </a:spcBef>
            </a:pPr>
            <a:r>
              <a:rPr sz="1050" spc="-30" dirty="0">
                <a:latin typeface="Times New Roman"/>
                <a:cs typeface="Times New Roman"/>
              </a:rPr>
              <a:t>Retrieve </a:t>
            </a:r>
            <a:r>
              <a:rPr sz="900" spc="-20" dirty="0">
                <a:latin typeface="Courier New"/>
                <a:cs typeface="Courier New"/>
              </a:rPr>
              <a:t>price.cpp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-30" dirty="0">
                <a:latin typeface="Times New Roman"/>
                <a:cs typeface="Times New Roman"/>
              </a:rPr>
              <a:t>Lab 7 </a:t>
            </a:r>
            <a:r>
              <a:rPr sz="1050" spc="-25" dirty="0">
                <a:latin typeface="Times New Roman"/>
                <a:cs typeface="Times New Roman"/>
              </a:rPr>
              <a:t>folder.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as</a:t>
            </a:r>
            <a:r>
              <a:rPr sz="1050" spc="-11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This program will read </a:t>
            </a:r>
            <a:r>
              <a:rPr sz="900" spc="-10" dirty="0">
                <a:latin typeface="Courier New"/>
                <a:cs typeface="Courier New"/>
              </a:rPr>
              <a:t>in </a:t>
            </a:r>
            <a:r>
              <a:rPr sz="900" spc="-15" dirty="0">
                <a:latin typeface="Courier New"/>
                <a:cs typeface="Courier New"/>
              </a:rPr>
              <a:t>prices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store them into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20" dirty="0">
                <a:latin typeface="Courier New"/>
                <a:cs typeface="Courier New"/>
              </a:rPr>
              <a:t>two-dimensional</a:t>
            </a:r>
            <a:r>
              <a:rPr sz="900" spc="-2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It </a:t>
            </a:r>
            <a:r>
              <a:rPr sz="900" spc="-15" dirty="0">
                <a:latin typeface="Courier New"/>
                <a:cs typeface="Courier New"/>
              </a:rPr>
              <a:t>will print those prices </a:t>
            </a:r>
            <a:r>
              <a:rPr sz="900" spc="-10" dirty="0">
                <a:latin typeface="Courier New"/>
                <a:cs typeface="Courier New"/>
              </a:rPr>
              <a:t>in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table</a:t>
            </a:r>
            <a:r>
              <a:rPr sz="900" spc="-2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form.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PLACE YOUR NAME</a:t>
            </a:r>
            <a:r>
              <a:rPr sz="900" b="1" spc="5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4253865">
              <a:lnSpc>
                <a:spcPct val="120600"/>
              </a:lnSpc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#include &lt;iomanip&gt;  using namespace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264660">
              <a:lnSpc>
                <a:spcPct val="121100"/>
              </a:lnSpc>
            </a:pPr>
            <a:r>
              <a:rPr sz="900" spc="-15" dirty="0">
                <a:latin typeface="Courier New"/>
                <a:cs typeface="Courier New"/>
              </a:rPr>
              <a:t>const MAXROWS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10;  const  MAXCOLS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2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10;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7753" y="5513959"/>
            <a:ext cx="2832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typedef float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PriceType[MAXROWS][MAXCOLS];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6596" y="5485003"/>
            <a:ext cx="1776095" cy="3581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creates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0" dirty="0">
                <a:latin typeface="Courier New"/>
                <a:cs typeface="Courier New"/>
              </a:rPr>
              <a:t>new data</a:t>
            </a:r>
            <a:r>
              <a:rPr sz="900" spc="-2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type</a:t>
            </a:r>
            <a:endParaRPr sz="9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of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0" dirty="0">
                <a:latin typeface="Courier New"/>
                <a:cs typeface="Courier New"/>
              </a:rPr>
              <a:t>2D </a:t>
            </a:r>
            <a:r>
              <a:rPr sz="900" spc="-15" dirty="0">
                <a:latin typeface="Courier New"/>
                <a:cs typeface="Courier New"/>
              </a:rPr>
              <a:t>array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229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floats</a:t>
            </a:r>
            <a:endParaRPr sz="9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68703" y="6042879"/>
          <a:ext cx="5467350" cy="29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036">
                <a:tc>
                  <a:txBody>
                    <a:bodyPr/>
                    <a:lstStyle/>
                    <a:p>
                      <a:pPr marL="31750">
                        <a:lnSpc>
                          <a:spcPts val="93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void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93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getPrices(PriceType,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int&amp;,</a:t>
                      </a:r>
                      <a:r>
                        <a:rPr sz="9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int&amp;);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ts val="930"/>
                        </a:lnSpc>
                      </a:pPr>
                      <a:r>
                        <a:rPr sz="900" spc="-10" dirty="0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gets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prices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into the</a:t>
                      </a:r>
                      <a:r>
                        <a:rPr sz="900" spc="-2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array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036">
                <a:tc>
                  <a:txBody>
                    <a:bodyPr/>
                    <a:lstStyle/>
                    <a:p>
                      <a:pPr marL="31750">
                        <a:lnSpc>
                          <a:spcPts val="106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void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06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printPrices(PriceType,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int,</a:t>
                      </a:r>
                      <a:r>
                        <a:rPr sz="9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int);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1060"/>
                        </a:lnSpc>
                      </a:pPr>
                      <a:r>
                        <a:rPr sz="900" spc="-10" dirty="0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prints data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as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table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587753" y="6670929"/>
            <a:ext cx="694690" cy="492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1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54454" y="7138796"/>
            <a:ext cx="143002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8480">
              <a:lnSpc>
                <a:spcPct val="12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1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rowsUsed; 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1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colsUsed;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5" dirty="0">
                <a:latin typeface="Courier New"/>
                <a:cs typeface="Courier New"/>
              </a:rPr>
              <a:t>PriceType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priceTable;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88789" y="7138796"/>
            <a:ext cx="2364105" cy="5207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holds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rows</a:t>
            </a:r>
            <a:r>
              <a:rPr sz="900" spc="-20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used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holds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columns</a:t>
            </a:r>
            <a:r>
              <a:rPr sz="900" spc="-2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used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0" dirty="0">
                <a:latin typeface="Courier New"/>
                <a:cs typeface="Courier New"/>
              </a:rPr>
              <a:t>2D </a:t>
            </a:r>
            <a:r>
              <a:rPr sz="900" spc="-15" dirty="0">
                <a:latin typeface="Courier New"/>
                <a:cs typeface="Courier New"/>
              </a:rPr>
              <a:t>array holding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2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prices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7753" y="7797165"/>
            <a:ext cx="569912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5080">
              <a:lnSpc>
                <a:spcPct val="1211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getPrices(priceTable, </a:t>
            </a:r>
            <a:r>
              <a:rPr sz="900" spc="-15" dirty="0">
                <a:latin typeface="Courier New"/>
                <a:cs typeface="Courier New"/>
              </a:rPr>
              <a:t>rowsUsed, colsUsed); </a:t>
            </a: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calls getPrices </a:t>
            </a:r>
            <a:r>
              <a:rPr sz="900" spc="-5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fill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array  </a:t>
            </a:r>
            <a:r>
              <a:rPr sz="900" spc="-20" dirty="0">
                <a:latin typeface="Courier New"/>
                <a:cs typeface="Courier New"/>
              </a:rPr>
              <a:t>printPrices(priceTable, </a:t>
            </a:r>
            <a:r>
              <a:rPr sz="900" spc="-15" dirty="0">
                <a:latin typeface="Courier New"/>
                <a:cs typeface="Courier New"/>
              </a:rPr>
              <a:t>rowsUsed, </a:t>
            </a:r>
            <a:r>
              <a:rPr sz="900" spc="-20" dirty="0">
                <a:latin typeface="Courier New"/>
                <a:cs typeface="Courier New"/>
              </a:rPr>
              <a:t>colsUsed);// </a:t>
            </a:r>
            <a:r>
              <a:rPr sz="900" spc="-15" dirty="0">
                <a:latin typeface="Courier New"/>
                <a:cs typeface="Courier New"/>
              </a:rPr>
              <a:t>calls printPrices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display</a:t>
            </a:r>
            <a:r>
              <a:rPr sz="900" spc="-11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41285" y="9800081"/>
            <a:ext cx="550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65" dirty="0">
                <a:latin typeface="Times New Roman"/>
                <a:cs typeface="Times New Roman"/>
              </a:rPr>
              <a:t>c</a:t>
            </a:r>
            <a:r>
              <a:rPr sz="1000" i="1" spc="-15" dirty="0">
                <a:latin typeface="Times New Roman"/>
                <a:cs typeface="Times New Roman"/>
              </a:rPr>
              <a:t>o</a:t>
            </a:r>
            <a:r>
              <a:rPr sz="1000" i="1" spc="80" dirty="0">
                <a:latin typeface="Times New Roman"/>
                <a:cs typeface="Times New Roman"/>
              </a:rPr>
              <a:t>n</a:t>
            </a:r>
            <a:r>
              <a:rPr sz="1000" i="1" spc="65" dirty="0">
                <a:latin typeface="Times New Roman"/>
                <a:cs typeface="Times New Roman"/>
              </a:rPr>
              <a:t>t</a:t>
            </a:r>
            <a:r>
              <a:rPr sz="1000" i="1" spc="35" dirty="0">
                <a:latin typeface="Times New Roman"/>
                <a:cs typeface="Times New Roman"/>
              </a:rPr>
              <a:t>i</a:t>
            </a:r>
            <a:r>
              <a:rPr sz="1000" i="1" spc="95" dirty="0">
                <a:latin typeface="Times New Roman"/>
                <a:cs typeface="Times New Roman"/>
              </a:rPr>
              <a:t>nu</a:t>
            </a:r>
            <a:r>
              <a:rPr sz="1000" i="1" spc="-45" dirty="0">
                <a:latin typeface="Times New Roman"/>
                <a:cs typeface="Times New Roman"/>
              </a:rPr>
              <a:t>e</a:t>
            </a:r>
            <a:r>
              <a:rPr sz="1000" i="1" spc="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0057765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1447800" cy="80899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"/>
              </a:spcBef>
            </a:pPr>
            <a:r>
              <a:rPr sz="900" spc="-105" dirty="0">
                <a:latin typeface="Arial"/>
                <a:cs typeface="Arial"/>
              </a:rPr>
              <a:t>130 </a:t>
            </a: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7</a:t>
            </a:r>
            <a:r>
              <a:rPr sz="950" spc="-3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Arrays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153" y="1435354"/>
            <a:ext cx="54343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0442" y="1599945"/>
            <a:ext cx="629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getPr</a:t>
            </a:r>
            <a:r>
              <a:rPr sz="900" spc="-2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ce</a:t>
            </a:r>
            <a:r>
              <a:rPr sz="900" dirty="0">
                <a:latin typeface="Courier New"/>
                <a:cs typeface="Courier New"/>
              </a:rPr>
              <a:t>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5854" y="2563113"/>
            <a:ext cx="4097020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2465" marR="5080" indent="-660400">
              <a:lnSpc>
                <a:spcPct val="12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data out: </a:t>
            </a:r>
            <a:r>
              <a:rPr sz="900" spc="-10" dirty="0">
                <a:latin typeface="Courier New"/>
                <a:cs typeface="Courier New"/>
              </a:rPr>
              <a:t>an </a:t>
            </a:r>
            <a:r>
              <a:rPr sz="900" spc="-15" dirty="0">
                <a:latin typeface="Courier New"/>
                <a:cs typeface="Courier New"/>
              </a:rPr>
              <a:t>array filled with numbers </a:t>
            </a:r>
            <a:r>
              <a:rPr sz="900" spc="-10" dirty="0">
                <a:latin typeface="Courier New"/>
                <a:cs typeface="Courier New"/>
              </a:rPr>
              <a:t>and the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3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rows 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columns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used.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153" y="1570989"/>
            <a:ext cx="5357495" cy="15132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78765" algn="l"/>
                <a:tab pos="9391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task:	This procedure asks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user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input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rows</a:t>
            </a:r>
            <a:r>
              <a:rPr sz="900" spc="-3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and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9391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columns. </a:t>
            </a:r>
            <a:r>
              <a:rPr sz="900" spc="-10" dirty="0">
                <a:latin typeface="Courier New"/>
                <a:cs typeface="Courier New"/>
              </a:rPr>
              <a:t>It </a:t>
            </a:r>
            <a:r>
              <a:rPr sz="900" spc="-15" dirty="0">
                <a:latin typeface="Courier New"/>
                <a:cs typeface="Courier New"/>
              </a:rPr>
              <a:t>then asks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user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input (rows </a:t>
            </a:r>
            <a:r>
              <a:rPr sz="900" dirty="0">
                <a:latin typeface="Courier New"/>
                <a:cs typeface="Courier New"/>
              </a:rPr>
              <a:t>* </a:t>
            </a:r>
            <a:r>
              <a:rPr sz="900" spc="-15" dirty="0">
                <a:latin typeface="Courier New"/>
                <a:cs typeface="Courier New"/>
              </a:rPr>
              <a:t>columns) number</a:t>
            </a:r>
            <a:r>
              <a:rPr sz="900" spc="-3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of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9391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prices.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data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spc="-15" dirty="0">
                <a:latin typeface="Courier New"/>
                <a:cs typeface="Courier New"/>
              </a:rPr>
              <a:t>placed </a:t>
            </a:r>
            <a:r>
              <a:rPr sz="900" spc="-10" dirty="0">
                <a:latin typeface="Courier New"/>
                <a:cs typeface="Courier New"/>
              </a:rPr>
              <a:t>in the</a:t>
            </a:r>
            <a:r>
              <a:rPr sz="900" spc="-2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939165" algn="l"/>
              </a:tabLst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4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in:	</a:t>
            </a:r>
            <a:r>
              <a:rPr sz="900" spc="-15" dirty="0">
                <a:latin typeface="Courier New"/>
                <a:cs typeface="Courier New"/>
              </a:rPr>
              <a:t>none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153" y="3085845"/>
            <a:ext cx="5434330" cy="346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900" spc="-15" dirty="0">
                <a:latin typeface="Courier New"/>
                <a:cs typeface="Courier New"/>
              </a:rPr>
              <a:t>void	</a:t>
            </a:r>
            <a:r>
              <a:rPr sz="900" spc="-20" dirty="0">
                <a:latin typeface="Courier New"/>
                <a:cs typeface="Courier New"/>
              </a:rPr>
              <a:t>getPrices(PriceType </a:t>
            </a:r>
            <a:r>
              <a:rPr sz="900" spc="-15" dirty="0">
                <a:latin typeface="Courier New"/>
                <a:cs typeface="Courier New"/>
              </a:rPr>
              <a:t>table, int&amp; numOfRows, int&amp;</a:t>
            </a:r>
            <a:r>
              <a:rPr sz="900" spc="-12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numOfCols)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273685">
              <a:lnSpc>
                <a:spcPct val="1211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input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rows from </a:t>
            </a:r>
            <a:r>
              <a:rPr sz="900" dirty="0">
                <a:latin typeface="Courier New"/>
                <a:cs typeface="Courier New"/>
              </a:rPr>
              <a:t>1 </a:t>
            </a:r>
            <a:r>
              <a:rPr sz="900" spc="-10" dirty="0">
                <a:latin typeface="Courier New"/>
                <a:cs typeface="Courier New"/>
              </a:rPr>
              <a:t>to "&lt;&lt; </a:t>
            </a:r>
            <a:r>
              <a:rPr sz="900" spc="-15" dirty="0">
                <a:latin typeface="Courier New"/>
                <a:cs typeface="Courier New"/>
              </a:rPr>
              <a:t>MAXROWS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numOfRows;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72390">
              <a:lnSpc>
                <a:spcPct val="1211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input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columns from </a:t>
            </a:r>
            <a:r>
              <a:rPr sz="900" dirty="0">
                <a:latin typeface="Courier New"/>
                <a:cs typeface="Courier New"/>
              </a:rPr>
              <a:t>1 </a:t>
            </a:r>
            <a:r>
              <a:rPr sz="900" spc="-10" dirty="0">
                <a:latin typeface="Courier New"/>
                <a:cs typeface="Courier New"/>
              </a:rPr>
              <a:t>to "&lt;&lt; </a:t>
            </a:r>
            <a:r>
              <a:rPr sz="900" spc="-15" dirty="0">
                <a:latin typeface="Courier New"/>
                <a:cs typeface="Courier New"/>
              </a:rPr>
              <a:t>MAXCOLS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numOfCols;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  <a:tabLst>
                <a:tab pos="1677035" algn="l"/>
              </a:tabLst>
            </a:pP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(int </a:t>
            </a:r>
            <a:r>
              <a:rPr sz="900" spc="-10" dirty="0">
                <a:latin typeface="Courier New"/>
                <a:cs typeface="Courier New"/>
              </a:rPr>
              <a:t>row</a:t>
            </a:r>
            <a:r>
              <a:rPr sz="900" spc="-8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0;	row </a:t>
            </a:r>
            <a:r>
              <a:rPr sz="900" dirty="0">
                <a:latin typeface="Courier New"/>
                <a:cs typeface="Courier New"/>
              </a:rPr>
              <a:t>&lt; </a:t>
            </a:r>
            <a:r>
              <a:rPr sz="900" spc="-15" dirty="0">
                <a:latin typeface="Courier New"/>
                <a:cs typeface="Courier New"/>
              </a:rPr>
              <a:t>numOfRows;</a:t>
            </a:r>
            <a:r>
              <a:rPr sz="900" spc="3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row++)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12775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(int </a:t>
            </a:r>
            <a:r>
              <a:rPr sz="900" spc="-10" dirty="0">
                <a:latin typeface="Courier New"/>
                <a:cs typeface="Courier New"/>
              </a:rPr>
              <a:t>col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0; col </a:t>
            </a:r>
            <a:r>
              <a:rPr sz="900" dirty="0">
                <a:latin typeface="Courier New"/>
                <a:cs typeface="Courier New"/>
              </a:rPr>
              <a:t>&lt; </a:t>
            </a:r>
            <a:r>
              <a:rPr sz="900" spc="-15" dirty="0">
                <a:latin typeface="Courier New"/>
                <a:cs typeface="Courier New"/>
              </a:rPr>
              <a:t>numOfCols;</a:t>
            </a:r>
            <a:r>
              <a:rPr sz="900" spc="2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col++)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8509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Fill in the </a:t>
            </a:r>
            <a:r>
              <a:rPr sz="900" b="1" dirty="0">
                <a:latin typeface="Courier New"/>
                <a:cs typeface="Courier New"/>
              </a:rPr>
              <a:t>code </a:t>
            </a:r>
            <a:r>
              <a:rPr sz="900" b="1" spc="5" dirty="0">
                <a:latin typeface="Courier New"/>
                <a:cs typeface="Courier New"/>
              </a:rPr>
              <a:t>to read and store the </a:t>
            </a:r>
            <a:r>
              <a:rPr sz="900" b="1" dirty="0">
                <a:latin typeface="Courier New"/>
                <a:cs typeface="Courier New"/>
              </a:rPr>
              <a:t>next </a:t>
            </a:r>
            <a:r>
              <a:rPr sz="900" b="1" spc="5" dirty="0">
                <a:latin typeface="Courier New"/>
                <a:cs typeface="Courier New"/>
              </a:rPr>
              <a:t>value in the</a:t>
            </a:r>
            <a:r>
              <a:rPr sz="900" b="1" spc="155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4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0442" y="6552057"/>
            <a:ext cx="762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printPrices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3661" y="7378065"/>
            <a:ext cx="961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data out:</a:t>
            </a:r>
            <a:r>
              <a:rPr sz="900" spc="-1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none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9153" y="6523101"/>
            <a:ext cx="4756785" cy="11823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939165" algn="l"/>
              </a:tabLst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4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task:	This procedure prints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table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1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prices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787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data </a:t>
            </a:r>
            <a:r>
              <a:rPr sz="900" spc="-10" dirty="0">
                <a:latin typeface="Courier New"/>
                <a:cs typeface="Courier New"/>
              </a:rPr>
              <a:t>in: an </a:t>
            </a:r>
            <a:r>
              <a:rPr sz="900" spc="-15" dirty="0">
                <a:latin typeface="Courier New"/>
                <a:cs typeface="Courier New"/>
              </a:rPr>
              <a:t>array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floating point numbers </a:t>
            </a:r>
            <a:r>
              <a:rPr sz="900" spc="-10" dirty="0">
                <a:latin typeface="Courier New"/>
                <a:cs typeface="Courier New"/>
              </a:rPr>
              <a:t>and the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1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rows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939165" algn="l"/>
              </a:tabLst>
            </a:pPr>
            <a:r>
              <a:rPr sz="900" spc="-10" dirty="0">
                <a:latin typeface="Courier New"/>
                <a:cs typeface="Courier New"/>
              </a:rPr>
              <a:t>//	and </a:t>
            </a:r>
            <a:r>
              <a:rPr sz="900" spc="-15" dirty="0">
                <a:latin typeface="Courier New"/>
                <a:cs typeface="Courier New"/>
              </a:rPr>
              <a:t>columns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used.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9153" y="7708772"/>
            <a:ext cx="5234940" cy="230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900" spc="-15" dirty="0">
                <a:latin typeface="Courier New"/>
                <a:cs typeface="Courier New"/>
              </a:rPr>
              <a:t>void	</a:t>
            </a:r>
            <a:r>
              <a:rPr sz="900" spc="-20" dirty="0">
                <a:latin typeface="Courier New"/>
                <a:cs typeface="Courier New"/>
              </a:rPr>
              <a:t>printPrices(PriceType </a:t>
            </a:r>
            <a:r>
              <a:rPr sz="900" spc="-15" dirty="0">
                <a:latin typeface="Courier New"/>
                <a:cs typeface="Courier New"/>
              </a:rPr>
              <a:t>table,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20" dirty="0">
                <a:latin typeface="Courier New"/>
                <a:cs typeface="Courier New"/>
              </a:rPr>
              <a:t>numOfRows,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114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numOfCols)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 marR="1739900">
              <a:lnSpc>
                <a:spcPts val="2600"/>
              </a:lnSpc>
              <a:spcBef>
                <a:spcPts val="335"/>
              </a:spcBef>
              <a:tabLst>
                <a:tab pos="1677035" algn="l"/>
              </a:tabLst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fixed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showpoint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15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setprecision(2);  </a:t>
            </a: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(int </a:t>
            </a:r>
            <a:r>
              <a:rPr sz="900" spc="-10" dirty="0">
                <a:latin typeface="Courier New"/>
                <a:cs typeface="Courier New"/>
              </a:rPr>
              <a:t>row</a:t>
            </a:r>
            <a:r>
              <a:rPr sz="900" spc="-8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0;	row </a:t>
            </a:r>
            <a:r>
              <a:rPr sz="900" dirty="0">
                <a:latin typeface="Courier New"/>
                <a:cs typeface="Courier New"/>
              </a:rPr>
              <a:t>&lt; </a:t>
            </a:r>
            <a:r>
              <a:rPr sz="900" spc="-15" dirty="0">
                <a:latin typeface="Courier New"/>
                <a:cs typeface="Courier New"/>
              </a:rPr>
              <a:t>numOfRows;</a:t>
            </a:r>
            <a:r>
              <a:rPr sz="900" spc="-1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row++)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ts val="969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R="807085" algn="ctr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for (int col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0; col </a:t>
            </a:r>
            <a:r>
              <a:rPr sz="900" dirty="0">
                <a:latin typeface="Courier New"/>
                <a:cs typeface="Courier New"/>
              </a:rPr>
              <a:t>&lt; </a:t>
            </a:r>
            <a:r>
              <a:rPr sz="900" spc="-15" dirty="0">
                <a:latin typeface="Courier New"/>
                <a:cs typeface="Courier New"/>
              </a:rPr>
              <a:t>numOfCols;</a:t>
            </a:r>
            <a:r>
              <a:rPr sz="900" spc="-3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col++)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R="31115" algn="ctr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Fill in the </a:t>
            </a:r>
            <a:r>
              <a:rPr sz="900" b="1" dirty="0">
                <a:latin typeface="Courier New"/>
                <a:cs typeface="Courier New"/>
              </a:rPr>
              <a:t>code </a:t>
            </a:r>
            <a:r>
              <a:rPr sz="900" b="1" spc="5" dirty="0">
                <a:latin typeface="Courier New"/>
                <a:cs typeface="Courier New"/>
              </a:rPr>
              <a:t>to print </a:t>
            </a:r>
            <a:r>
              <a:rPr sz="900" b="1" dirty="0">
                <a:latin typeface="Courier New"/>
                <a:cs typeface="Courier New"/>
              </a:rPr>
              <a:t>the</a:t>
            </a:r>
            <a:r>
              <a:rPr sz="900" b="1" spc="10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table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4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7154" y="1089406"/>
            <a:ext cx="54038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Lesson</a:t>
            </a:r>
            <a:r>
              <a:rPr sz="950" spc="125" dirty="0">
                <a:latin typeface="Times New Roman"/>
                <a:cs typeface="Times New Roman"/>
              </a:rPr>
              <a:t> </a:t>
            </a:r>
            <a:r>
              <a:rPr sz="950" spc="-45" dirty="0">
                <a:latin typeface="Times New Roman"/>
                <a:cs typeface="Times New Roman"/>
              </a:rPr>
              <a:t>7B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900" spc="-125" dirty="0">
                <a:latin typeface="Arial"/>
                <a:cs typeface="Arial"/>
              </a:rPr>
              <a:t>131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8335" y="1430781"/>
            <a:ext cx="4034790" cy="351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1: </a:t>
            </a:r>
            <a:r>
              <a:rPr sz="1050" spc="-40" dirty="0">
                <a:latin typeface="Times New Roman"/>
                <a:cs typeface="Times New Roman"/>
              </a:rPr>
              <a:t>Fill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code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30" dirty="0">
                <a:latin typeface="Times New Roman"/>
                <a:cs typeface="Times New Roman"/>
              </a:rPr>
              <a:t>complete </a:t>
            </a:r>
            <a:r>
              <a:rPr sz="1050" spc="10" dirty="0">
                <a:latin typeface="Times New Roman"/>
                <a:cs typeface="Times New Roman"/>
              </a:rPr>
              <a:t>both </a:t>
            </a:r>
            <a:r>
              <a:rPr sz="1050" spc="-15" dirty="0">
                <a:latin typeface="Times New Roman"/>
                <a:cs typeface="Times New Roman"/>
              </a:rPr>
              <a:t>functions </a:t>
            </a:r>
            <a:r>
              <a:rPr sz="900" spc="-15" dirty="0">
                <a:latin typeface="Courier New"/>
                <a:cs typeface="Courier New"/>
              </a:rPr>
              <a:t>getPrices</a:t>
            </a:r>
            <a:r>
              <a:rPr sz="900" spc="-325" dirty="0">
                <a:latin typeface="Courier New"/>
                <a:cs typeface="Courier New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and</a:t>
            </a:r>
            <a:endParaRPr sz="1050">
              <a:latin typeface="Times New Roman"/>
              <a:cs typeface="Times New Roman"/>
            </a:endParaRPr>
          </a:p>
          <a:p>
            <a:pPr marR="67945" algn="ctr">
              <a:lnSpc>
                <a:spcPct val="100000"/>
              </a:lnSpc>
              <a:spcBef>
                <a:spcPts val="35"/>
              </a:spcBef>
            </a:pPr>
            <a:r>
              <a:rPr sz="900" spc="-20" dirty="0">
                <a:latin typeface="Courier New"/>
                <a:cs typeface="Courier New"/>
              </a:rPr>
              <a:t>printPrices</a:t>
            </a:r>
            <a:r>
              <a:rPr sz="1050" spc="-20" dirty="0">
                <a:latin typeface="Times New Roman"/>
                <a:cs typeface="Times New Roman"/>
              </a:rPr>
              <a:t>, </a:t>
            </a:r>
            <a:r>
              <a:rPr sz="1050" spc="-5" dirty="0">
                <a:latin typeface="Times New Roman"/>
                <a:cs typeface="Times New Roman"/>
              </a:rPr>
              <a:t>then </a:t>
            </a:r>
            <a:r>
              <a:rPr sz="1050" dirty="0">
                <a:latin typeface="Times New Roman"/>
                <a:cs typeface="Times New Roman"/>
              </a:rPr>
              <a:t>run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25" dirty="0">
                <a:latin typeface="Times New Roman"/>
                <a:cs typeface="Times New Roman"/>
              </a:rPr>
              <a:t>with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following</a:t>
            </a:r>
            <a:r>
              <a:rPr sz="1050" spc="-13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data: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4935" y="5798947"/>
            <a:ext cx="5136515" cy="418020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774700" marR="19685" indent="-220979">
              <a:lnSpc>
                <a:spcPct val="103400"/>
              </a:lnSpc>
              <a:spcBef>
                <a:spcPts val="60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2: </a:t>
            </a:r>
            <a:r>
              <a:rPr sz="1050" spc="-50" dirty="0">
                <a:latin typeface="Times New Roman"/>
                <a:cs typeface="Times New Roman"/>
              </a:rPr>
              <a:t>Why </a:t>
            </a:r>
            <a:r>
              <a:rPr sz="1050" spc="-15" dirty="0">
                <a:latin typeface="Times New Roman"/>
                <a:cs typeface="Times New Roman"/>
              </a:rPr>
              <a:t>does </a:t>
            </a:r>
            <a:r>
              <a:rPr sz="900" spc="-15" dirty="0">
                <a:latin typeface="Courier New"/>
                <a:cs typeface="Courier New"/>
              </a:rPr>
              <a:t>getPrices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parameters </a:t>
            </a:r>
            <a:r>
              <a:rPr sz="900" spc="-15" dirty="0">
                <a:latin typeface="Courier New"/>
                <a:cs typeface="Courier New"/>
              </a:rPr>
              <a:t>numOfRows </a:t>
            </a:r>
            <a:r>
              <a:rPr sz="1050" spc="45" dirty="0">
                <a:latin typeface="Times New Roman"/>
                <a:cs typeface="Times New Roman"/>
              </a:rPr>
              <a:t>and  </a:t>
            </a:r>
            <a:r>
              <a:rPr sz="900" spc="-15" dirty="0">
                <a:latin typeface="Courier New"/>
                <a:cs typeface="Courier New"/>
              </a:rPr>
              <a:t>numOfCols </a:t>
            </a:r>
            <a:r>
              <a:rPr sz="1050" spc="30" dirty="0">
                <a:latin typeface="Times New Roman"/>
                <a:cs typeface="Times New Roman"/>
              </a:rPr>
              <a:t>passed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30" dirty="0">
                <a:latin typeface="Times New Roman"/>
                <a:cs typeface="Times New Roman"/>
              </a:rPr>
              <a:t>reference </a:t>
            </a:r>
            <a:r>
              <a:rPr sz="1050" spc="25" dirty="0">
                <a:latin typeface="Times New Roman"/>
                <a:cs typeface="Times New Roman"/>
              </a:rPr>
              <a:t>whereas </a:t>
            </a:r>
            <a:r>
              <a:rPr sz="900" spc="-20" dirty="0">
                <a:latin typeface="Courier New"/>
                <a:cs typeface="Courier New"/>
              </a:rPr>
              <a:t>printPrices </a:t>
            </a:r>
            <a:r>
              <a:rPr sz="1050" spc="-20" dirty="0">
                <a:latin typeface="Times New Roman"/>
                <a:cs typeface="Times New Roman"/>
              </a:rPr>
              <a:t>has </a:t>
            </a:r>
            <a:r>
              <a:rPr sz="1050" spc="-10" dirty="0">
                <a:latin typeface="Times New Roman"/>
                <a:cs typeface="Times New Roman"/>
              </a:rPr>
              <a:t>those </a:t>
            </a:r>
            <a:r>
              <a:rPr sz="1050" spc="25" dirty="0">
                <a:latin typeface="Times New Roman"/>
                <a:cs typeface="Times New Roman"/>
              </a:rPr>
              <a:t>parameters  </a:t>
            </a:r>
            <a:r>
              <a:rPr sz="1050" spc="30" dirty="0">
                <a:latin typeface="Times New Roman"/>
                <a:cs typeface="Times New Roman"/>
              </a:rPr>
              <a:t>passed </a:t>
            </a:r>
            <a:r>
              <a:rPr sz="1050" spc="-40" dirty="0">
                <a:latin typeface="Times New Roman"/>
                <a:cs typeface="Times New Roman"/>
              </a:rPr>
              <a:t>by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value?</a:t>
            </a:r>
            <a:endParaRPr sz="1050">
              <a:latin typeface="Times New Roman"/>
              <a:cs typeface="Times New Roman"/>
            </a:endParaRPr>
          </a:p>
          <a:p>
            <a:pPr marL="774700" marR="172720" indent="-228600">
              <a:lnSpc>
                <a:spcPct val="103299"/>
              </a:lnSpc>
              <a:spcBef>
                <a:spcPts val="295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3: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following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-40" dirty="0">
                <a:latin typeface="Times New Roman"/>
                <a:cs typeface="Times New Roman"/>
              </a:rPr>
              <a:t>is a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10" dirty="0">
                <a:latin typeface="Times New Roman"/>
                <a:cs typeface="Times New Roman"/>
              </a:rPr>
              <a:t>returns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highest </a:t>
            </a:r>
            <a:r>
              <a:rPr sz="1050" spc="-25" dirty="0">
                <a:latin typeface="Times New Roman"/>
                <a:cs typeface="Times New Roman"/>
              </a:rPr>
              <a:t>price </a:t>
            </a:r>
            <a:r>
              <a:rPr sz="1050" spc="15" dirty="0">
                <a:latin typeface="Times New Roman"/>
                <a:cs typeface="Times New Roman"/>
              </a:rPr>
              <a:t>in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array. </a:t>
            </a:r>
            <a:r>
              <a:rPr sz="1050" spc="-20" dirty="0">
                <a:latin typeface="Times New Roman"/>
                <a:cs typeface="Times New Roman"/>
              </a:rPr>
              <a:t>After </a:t>
            </a:r>
            <a:r>
              <a:rPr sz="1050" spc="15" dirty="0">
                <a:latin typeface="Times New Roman"/>
                <a:cs typeface="Times New Roman"/>
              </a:rPr>
              <a:t>studying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-40" dirty="0">
                <a:latin typeface="Times New Roman"/>
                <a:cs typeface="Times New Roman"/>
              </a:rPr>
              <a:t>very </a:t>
            </a:r>
            <a:r>
              <a:rPr sz="1050" spc="5" dirty="0">
                <a:latin typeface="Times New Roman"/>
                <a:cs typeface="Times New Roman"/>
              </a:rPr>
              <a:t>carefully, </a:t>
            </a:r>
            <a:r>
              <a:rPr sz="1050" spc="-30" dirty="0">
                <a:latin typeface="Times New Roman"/>
                <a:cs typeface="Times New Roman"/>
              </a:rPr>
              <a:t>place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above  </a:t>
            </a:r>
            <a:r>
              <a:rPr sz="1050" spc="-15" dirty="0">
                <a:latin typeface="Times New Roman"/>
                <a:cs typeface="Times New Roman"/>
              </a:rPr>
              <a:t>program and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10" dirty="0">
                <a:latin typeface="Times New Roman"/>
                <a:cs typeface="Times New Roman"/>
              </a:rPr>
              <a:t>print </a:t>
            </a:r>
            <a:r>
              <a:rPr sz="1050" dirty="0">
                <a:latin typeface="Times New Roman"/>
                <a:cs typeface="Times New Roman"/>
              </a:rPr>
              <a:t>out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highest</a:t>
            </a:r>
            <a:r>
              <a:rPr sz="1050" spc="225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value.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900" spc="-15" dirty="0">
                <a:latin typeface="Courier New"/>
                <a:cs typeface="Courier New"/>
              </a:rPr>
              <a:t>float </a:t>
            </a:r>
            <a:r>
              <a:rPr sz="900" spc="-20" dirty="0">
                <a:latin typeface="Courier New"/>
                <a:cs typeface="Courier New"/>
              </a:rPr>
              <a:t>findHighestPrice(PriceType </a:t>
            </a:r>
            <a:r>
              <a:rPr sz="900" spc="-15" dirty="0">
                <a:latin typeface="Courier New"/>
                <a:cs typeface="Courier New"/>
              </a:rPr>
              <a:t>table,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20" dirty="0">
                <a:latin typeface="Courier New"/>
                <a:cs typeface="Courier New"/>
              </a:rPr>
              <a:t>numOfRows,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20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numOfCols)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This function returns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highest price </a:t>
            </a:r>
            <a:r>
              <a:rPr sz="900" spc="-10" dirty="0">
                <a:latin typeface="Courier New"/>
                <a:cs typeface="Courier New"/>
              </a:rPr>
              <a:t>in the</a:t>
            </a:r>
            <a:r>
              <a:rPr sz="900" spc="-26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08305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float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highestPrice;</a:t>
            </a:r>
            <a:endParaRPr sz="900">
              <a:latin typeface="Courier New"/>
              <a:cs typeface="Courier New"/>
            </a:endParaRPr>
          </a:p>
          <a:p>
            <a:pPr marL="402590" marR="186690">
              <a:lnSpc>
                <a:spcPct val="241100"/>
              </a:lnSpc>
              <a:tabLst>
                <a:tab pos="2336800" algn="l"/>
              </a:tabLst>
            </a:pPr>
            <a:r>
              <a:rPr sz="900" spc="-20" dirty="0">
                <a:latin typeface="Courier New"/>
                <a:cs typeface="Courier New"/>
              </a:rPr>
              <a:t>highestPrice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table[0][0];	</a:t>
            </a: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make first element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highest</a:t>
            </a:r>
            <a:r>
              <a:rPr sz="900" spc="-20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price  </a:t>
            </a: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(int </a:t>
            </a:r>
            <a:r>
              <a:rPr sz="900" spc="-10" dirty="0">
                <a:latin typeface="Courier New"/>
                <a:cs typeface="Courier New"/>
              </a:rPr>
              <a:t>row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0; row </a:t>
            </a:r>
            <a:r>
              <a:rPr sz="900" dirty="0">
                <a:latin typeface="Courier New"/>
                <a:cs typeface="Courier New"/>
              </a:rPr>
              <a:t>&lt; </a:t>
            </a:r>
            <a:r>
              <a:rPr sz="900" spc="-15" dirty="0">
                <a:latin typeface="Courier New"/>
                <a:cs typeface="Courier New"/>
              </a:rPr>
              <a:t>numOfRows;</a:t>
            </a:r>
            <a:r>
              <a:rPr sz="900" spc="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row++)</a:t>
            </a:r>
            <a:endParaRPr sz="900">
              <a:latin typeface="Courier New"/>
              <a:cs typeface="Courier New"/>
            </a:endParaRPr>
          </a:p>
          <a:p>
            <a:pPr marL="1184275" marR="1472565" indent="-390525">
              <a:lnSpc>
                <a:spcPts val="1310"/>
              </a:lnSpc>
              <a:spcBef>
                <a:spcPts val="70"/>
              </a:spcBef>
              <a:tabLst>
                <a:tab pos="2058035" algn="l"/>
              </a:tabLst>
            </a:pP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(int </a:t>
            </a:r>
            <a:r>
              <a:rPr sz="900" spc="-10" dirty="0">
                <a:latin typeface="Courier New"/>
                <a:cs typeface="Courier New"/>
              </a:rPr>
              <a:t>col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0;	col </a:t>
            </a:r>
            <a:r>
              <a:rPr sz="900" dirty="0">
                <a:latin typeface="Courier New"/>
                <a:cs typeface="Courier New"/>
              </a:rPr>
              <a:t>&lt; </a:t>
            </a:r>
            <a:r>
              <a:rPr sz="900" spc="-15" dirty="0">
                <a:latin typeface="Courier New"/>
                <a:cs typeface="Courier New"/>
              </a:rPr>
              <a:t>numOfCols; col++)  </a:t>
            </a:r>
            <a:r>
              <a:rPr sz="900" spc="-10" dirty="0">
                <a:latin typeface="Courier New"/>
                <a:cs typeface="Courier New"/>
              </a:rPr>
              <a:t>if </a:t>
            </a:r>
            <a:r>
              <a:rPr sz="900" dirty="0">
                <a:latin typeface="Courier New"/>
                <a:cs typeface="Courier New"/>
              </a:rPr>
              <a:t>( </a:t>
            </a:r>
            <a:r>
              <a:rPr sz="900" spc="-15" dirty="0">
                <a:latin typeface="Courier New"/>
                <a:cs typeface="Courier New"/>
              </a:rPr>
              <a:t>highestPrice </a:t>
            </a:r>
            <a:r>
              <a:rPr sz="900" dirty="0">
                <a:latin typeface="Courier New"/>
                <a:cs typeface="Courier New"/>
              </a:rPr>
              <a:t>&lt; </a:t>
            </a:r>
            <a:r>
              <a:rPr sz="900" spc="-15" dirty="0">
                <a:latin typeface="Courier New"/>
                <a:cs typeface="Courier New"/>
              </a:rPr>
              <a:t>table[row][col]</a:t>
            </a:r>
            <a:r>
              <a:rPr sz="900" spc="-26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408305" marR="1544955" indent="1104900">
              <a:lnSpc>
                <a:spcPts val="2590"/>
              </a:lnSpc>
              <a:spcBef>
                <a:spcPts val="270"/>
              </a:spcBef>
            </a:pPr>
            <a:r>
              <a:rPr sz="900" spc="-20" dirty="0">
                <a:latin typeface="Courier New"/>
                <a:cs typeface="Courier New"/>
              </a:rPr>
              <a:t>highestPrice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20" dirty="0">
                <a:latin typeface="Courier New"/>
                <a:cs typeface="Courier New"/>
              </a:rPr>
              <a:t>table[row][col];  </a:t>
            </a: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highestPrice;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960"/>
              </a:lnSpc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i="1" spc="-65" dirty="0">
                <a:latin typeface="Times New Roman"/>
                <a:cs typeface="Times New Roman"/>
              </a:rPr>
              <a:t>c</a:t>
            </a:r>
            <a:r>
              <a:rPr sz="1000" i="1" spc="-15" dirty="0">
                <a:latin typeface="Times New Roman"/>
                <a:cs typeface="Times New Roman"/>
              </a:rPr>
              <a:t>o</a:t>
            </a:r>
            <a:r>
              <a:rPr sz="1000" i="1" spc="80" dirty="0">
                <a:latin typeface="Times New Roman"/>
                <a:cs typeface="Times New Roman"/>
              </a:rPr>
              <a:t>n</a:t>
            </a:r>
            <a:r>
              <a:rPr sz="1000" i="1" spc="65" dirty="0">
                <a:latin typeface="Times New Roman"/>
                <a:cs typeface="Times New Roman"/>
              </a:rPr>
              <a:t>t</a:t>
            </a:r>
            <a:r>
              <a:rPr sz="1000" i="1" spc="35" dirty="0">
                <a:latin typeface="Times New Roman"/>
                <a:cs typeface="Times New Roman"/>
              </a:rPr>
              <a:t>i</a:t>
            </a:r>
            <a:r>
              <a:rPr sz="1000" i="1" spc="95" dirty="0">
                <a:latin typeface="Times New Roman"/>
                <a:cs typeface="Times New Roman"/>
              </a:rPr>
              <a:t>nu</a:t>
            </a:r>
            <a:r>
              <a:rPr sz="1000" i="1" spc="-45" dirty="0">
                <a:latin typeface="Times New Roman"/>
                <a:cs typeface="Times New Roman"/>
              </a:rPr>
              <a:t>e</a:t>
            </a:r>
            <a:r>
              <a:rPr sz="1000" i="1" spc="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31234" y="5351398"/>
          <a:ext cx="1708785" cy="299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213231" y="1937257"/>
            <a:ext cx="2484982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7798" y="2089657"/>
            <a:ext cx="35051" cy="83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3232" y="2368550"/>
            <a:ext cx="2655918" cy="108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4751" y="2520950"/>
            <a:ext cx="39624" cy="85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4755" y="2798317"/>
            <a:ext cx="3110074" cy="108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9339" y="2952242"/>
            <a:ext cx="204490" cy="85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3231" y="3232657"/>
            <a:ext cx="3110074" cy="108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17813" y="3383534"/>
            <a:ext cx="206016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13231" y="3664330"/>
            <a:ext cx="3110074" cy="108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19344" y="3816730"/>
            <a:ext cx="264122" cy="85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13231" y="4095622"/>
            <a:ext cx="3110074" cy="108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14764" y="4248022"/>
            <a:ext cx="267176" cy="85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14755" y="4526915"/>
            <a:ext cx="3110074" cy="1082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19338" y="4679315"/>
            <a:ext cx="318922" cy="85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13231" y="4959730"/>
            <a:ext cx="3110074" cy="1082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16291" y="5113654"/>
            <a:ext cx="265649" cy="853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68917" y="5378830"/>
            <a:ext cx="206016" cy="853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24591" y="5378830"/>
            <a:ext cx="209068" cy="853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13685" y="5378830"/>
            <a:ext cx="266809" cy="853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64341" y="5534044"/>
            <a:ext cx="270229" cy="844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26116" y="5534044"/>
            <a:ext cx="321974" cy="8440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12160" y="5534044"/>
            <a:ext cx="265284" cy="8440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68211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1800" y="9370694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49575" y="8037830"/>
          <a:ext cx="45720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59153" y="455294"/>
            <a:ext cx="1828164" cy="117983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5"/>
              </a:spcBef>
            </a:pPr>
            <a:r>
              <a:rPr sz="900" spc="-105" dirty="0">
                <a:latin typeface="Arial"/>
                <a:cs typeface="Arial"/>
              </a:rPr>
              <a:t>114 </a:t>
            </a: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7</a:t>
            </a:r>
            <a:r>
              <a:rPr sz="950" spc="-1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Arrays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490" dirty="0">
                <a:latin typeface="Arial"/>
                <a:cs typeface="Arial"/>
              </a:rPr>
              <a:t>P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25" dirty="0">
                <a:latin typeface="Arial"/>
                <a:cs typeface="Arial"/>
              </a:rPr>
              <a:t>R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275" dirty="0">
                <a:latin typeface="Arial"/>
                <a:cs typeface="Arial"/>
              </a:rPr>
              <a:t>- </a:t>
            </a:r>
            <a:r>
              <a:rPr sz="1400" spc="-375" dirty="0">
                <a:latin typeface="Arial"/>
                <a:cs typeface="Arial"/>
              </a:rPr>
              <a:t>LA </a:t>
            </a:r>
            <a:r>
              <a:rPr sz="1400" spc="-450" dirty="0">
                <a:latin typeface="Arial"/>
                <a:cs typeface="Arial"/>
              </a:rPr>
              <a:t>B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525" dirty="0">
                <a:latin typeface="Arial"/>
                <a:cs typeface="Arial"/>
              </a:rPr>
              <a:t>R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-484" dirty="0">
                <a:latin typeface="Arial"/>
                <a:cs typeface="Arial"/>
              </a:rPr>
              <a:t>A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30" dirty="0">
                <a:latin typeface="Arial"/>
                <a:cs typeface="Arial"/>
              </a:rPr>
              <a:t>D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I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45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G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484" dirty="0">
                <a:latin typeface="Arial"/>
                <a:cs typeface="Arial"/>
              </a:rPr>
              <a:t>A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05" dirty="0">
                <a:latin typeface="Arial"/>
                <a:cs typeface="Arial"/>
              </a:rPr>
              <a:t>S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I</a:t>
            </a:r>
            <a:r>
              <a:rPr sz="1400" spc="-305" dirty="0">
                <a:latin typeface="Arial"/>
                <a:cs typeface="Arial"/>
              </a:rPr>
              <a:t> </a:t>
            </a:r>
            <a:r>
              <a:rPr sz="1400" spc="-615" dirty="0">
                <a:latin typeface="Arial"/>
                <a:cs typeface="Arial"/>
              </a:rPr>
              <a:t>G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30" dirty="0">
                <a:latin typeface="Arial"/>
                <a:cs typeface="Arial"/>
              </a:rPr>
              <a:t>M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15" dirty="0">
                <a:latin typeface="Arial"/>
                <a:cs typeface="Arial"/>
              </a:rPr>
              <a:t>E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35" dirty="0">
                <a:latin typeface="Arial"/>
                <a:cs typeface="Arial"/>
              </a:rPr>
              <a:t>N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-495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153" y="1689932"/>
            <a:ext cx="6236970" cy="29203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200" spc="-100" dirty="0">
                <a:latin typeface="Arial"/>
                <a:cs typeface="Arial"/>
              </a:rPr>
              <a:t>One-Dimensional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Arrays</a:t>
            </a:r>
            <a:endParaRPr sz="1200" dirty="0">
              <a:latin typeface="Arial"/>
              <a:cs typeface="Arial"/>
            </a:endParaRPr>
          </a:p>
          <a:p>
            <a:pPr marL="1612900" marR="5080" algn="just">
              <a:lnSpc>
                <a:spcPct val="103200"/>
              </a:lnSpc>
              <a:spcBef>
                <a:spcPts val="575"/>
              </a:spcBef>
            </a:pPr>
            <a:r>
              <a:rPr sz="1050" spc="-35" dirty="0">
                <a:latin typeface="Times New Roman"/>
                <a:cs typeface="Times New Roman"/>
              </a:rPr>
              <a:t>So </a:t>
            </a:r>
            <a:r>
              <a:rPr sz="1050" spc="-20" dirty="0">
                <a:latin typeface="Times New Roman"/>
                <a:cs typeface="Times New Roman"/>
              </a:rPr>
              <a:t>far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25" dirty="0">
                <a:latin typeface="Times New Roman"/>
                <a:cs typeface="Times New Roman"/>
              </a:rPr>
              <a:t>talked </a:t>
            </a:r>
            <a:r>
              <a:rPr sz="1050" spc="-5" dirty="0">
                <a:latin typeface="Times New Roman"/>
                <a:cs typeface="Times New Roman"/>
              </a:rPr>
              <a:t>about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5" dirty="0">
                <a:latin typeface="Times New Roman"/>
                <a:cs typeface="Times New Roman"/>
              </a:rPr>
              <a:t>variable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40" dirty="0">
                <a:latin typeface="Times New Roman"/>
                <a:cs typeface="Times New Roman"/>
              </a:rPr>
              <a:t>a single </a:t>
            </a:r>
            <a:r>
              <a:rPr sz="1050" spc="15" dirty="0">
                <a:latin typeface="Times New Roman"/>
                <a:cs typeface="Times New Roman"/>
              </a:rPr>
              <a:t>location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computer’s  </a:t>
            </a:r>
            <a:r>
              <a:rPr sz="1050" spc="25" dirty="0">
                <a:latin typeface="Times New Roman"/>
                <a:cs typeface="Times New Roman"/>
              </a:rPr>
              <a:t>memory. </a:t>
            </a:r>
            <a:r>
              <a:rPr sz="1050" spc="15" dirty="0">
                <a:latin typeface="Times New Roman"/>
                <a:cs typeface="Times New Roman"/>
              </a:rPr>
              <a:t>It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25" dirty="0">
                <a:latin typeface="Times New Roman"/>
                <a:cs typeface="Times New Roman"/>
              </a:rPr>
              <a:t>possible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5" dirty="0">
                <a:latin typeface="Times New Roman"/>
                <a:cs typeface="Times New Roman"/>
              </a:rPr>
              <a:t>collection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5" dirty="0">
                <a:latin typeface="Times New Roman"/>
                <a:cs typeface="Times New Roman"/>
              </a:rPr>
              <a:t>memory </a:t>
            </a:r>
            <a:r>
              <a:rPr sz="1050" spc="15" dirty="0">
                <a:latin typeface="Times New Roman"/>
                <a:cs typeface="Times New Roman"/>
              </a:rPr>
              <a:t>locations,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30" dirty="0">
                <a:latin typeface="Times New Roman"/>
                <a:cs typeface="Times New Roman"/>
              </a:rPr>
              <a:t>which 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same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30" dirty="0">
                <a:latin typeface="Times New Roman"/>
                <a:cs typeface="Times New Roman"/>
              </a:rPr>
              <a:t>type, </a:t>
            </a:r>
            <a:r>
              <a:rPr sz="1050" spc="45" dirty="0">
                <a:latin typeface="Times New Roman"/>
                <a:cs typeface="Times New Roman"/>
              </a:rPr>
              <a:t>grouped </a:t>
            </a:r>
            <a:r>
              <a:rPr sz="1050" spc="-15" dirty="0">
                <a:latin typeface="Times New Roman"/>
                <a:cs typeface="Times New Roman"/>
              </a:rPr>
              <a:t>together </a:t>
            </a:r>
            <a:r>
              <a:rPr sz="1050" spc="-10" dirty="0">
                <a:latin typeface="Times New Roman"/>
                <a:cs typeface="Times New Roman"/>
              </a:rPr>
              <a:t>under one </a:t>
            </a:r>
            <a:r>
              <a:rPr sz="1050" spc="-20" dirty="0">
                <a:latin typeface="Times New Roman"/>
                <a:cs typeface="Times New Roman"/>
              </a:rPr>
              <a:t>name. </a:t>
            </a:r>
            <a:r>
              <a:rPr sz="1050" spc="-30" dirty="0">
                <a:latin typeface="Times New Roman"/>
                <a:cs typeface="Times New Roman"/>
              </a:rPr>
              <a:t>Such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5" dirty="0">
                <a:latin typeface="Times New Roman"/>
                <a:cs typeface="Times New Roman"/>
              </a:rPr>
              <a:t>collection 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10" dirty="0">
                <a:latin typeface="Times New Roman"/>
                <a:cs typeface="Times New Roman"/>
              </a:rPr>
              <a:t>called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b="1" spc="15" dirty="0">
                <a:latin typeface="Times New Roman"/>
                <a:cs typeface="Times New Roman"/>
              </a:rPr>
              <a:t>array</a:t>
            </a:r>
            <a:r>
              <a:rPr sz="1050" spc="15" dirty="0">
                <a:latin typeface="Times New Roman"/>
                <a:cs typeface="Times New Roman"/>
              </a:rPr>
              <a:t>. </a:t>
            </a:r>
            <a:r>
              <a:rPr sz="1050" spc="-50" dirty="0">
                <a:latin typeface="Times New Roman"/>
                <a:cs typeface="Times New Roman"/>
              </a:rPr>
              <a:t>Like </a:t>
            </a:r>
            <a:r>
              <a:rPr sz="1050" spc="-40" dirty="0">
                <a:latin typeface="Times New Roman"/>
                <a:cs typeface="Times New Roman"/>
              </a:rPr>
              <a:t>every </a:t>
            </a:r>
            <a:r>
              <a:rPr sz="1050" spc="10" dirty="0">
                <a:latin typeface="Times New Roman"/>
                <a:cs typeface="Times New Roman"/>
              </a:rPr>
              <a:t>variable,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-40" dirty="0">
                <a:latin typeface="Times New Roman"/>
                <a:cs typeface="Times New Roman"/>
              </a:rPr>
              <a:t>array </a:t>
            </a:r>
            <a:r>
              <a:rPr sz="1050" spc="-15" dirty="0">
                <a:latin typeface="Times New Roman"/>
                <a:cs typeface="Times New Roman"/>
              </a:rPr>
              <a:t>must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25" dirty="0">
                <a:latin typeface="Times New Roman"/>
                <a:cs typeface="Times New Roman"/>
              </a:rPr>
              <a:t>defined </a:t>
            </a:r>
            <a:r>
              <a:rPr sz="1050" spc="-10" dirty="0">
                <a:latin typeface="Times New Roman"/>
                <a:cs typeface="Times New Roman"/>
              </a:rPr>
              <a:t>so </a:t>
            </a:r>
            <a:r>
              <a:rPr sz="1050" spc="-5" dirty="0">
                <a:latin typeface="Times New Roman"/>
                <a:cs typeface="Times New Roman"/>
              </a:rPr>
              <a:t>that the </a:t>
            </a:r>
            <a:r>
              <a:rPr sz="1050" spc="15" dirty="0">
                <a:latin typeface="Times New Roman"/>
                <a:cs typeface="Times New Roman"/>
              </a:rPr>
              <a:t>com</a:t>
            </a:r>
            <a:r>
              <a:rPr sz="1050" spc="-25" dirty="0">
                <a:latin typeface="Times New Roman"/>
                <a:cs typeface="Times New Roman"/>
              </a:rPr>
              <a:t>puter </a:t>
            </a:r>
            <a:r>
              <a:rPr sz="1050" spc="-40" dirty="0">
                <a:latin typeface="Times New Roman"/>
                <a:cs typeface="Times New Roman"/>
              </a:rPr>
              <a:t>can “reserve” </a:t>
            </a:r>
            <a:r>
              <a:rPr sz="1050" spc="-20" dirty="0">
                <a:latin typeface="Times New Roman"/>
                <a:cs typeface="Times New Roman"/>
              </a:rPr>
              <a:t>the </a:t>
            </a:r>
            <a:r>
              <a:rPr sz="1050" spc="5" dirty="0">
                <a:latin typeface="Times New Roman"/>
                <a:cs typeface="Times New Roman"/>
              </a:rPr>
              <a:t>appropriate </a:t>
            </a:r>
            <a:r>
              <a:rPr sz="1050" spc="-25" dirty="0">
                <a:latin typeface="Times New Roman"/>
                <a:cs typeface="Times New Roman"/>
              </a:rPr>
              <a:t>amount </a:t>
            </a:r>
            <a:r>
              <a:rPr sz="1050" spc="-10" dirty="0">
                <a:latin typeface="Times New Roman"/>
                <a:cs typeface="Times New Roman"/>
              </a:rPr>
              <a:t>of </a:t>
            </a:r>
            <a:r>
              <a:rPr sz="1050" spc="5" dirty="0">
                <a:latin typeface="Times New Roman"/>
                <a:cs typeface="Times New Roman"/>
              </a:rPr>
              <a:t>memory. </a:t>
            </a:r>
            <a:r>
              <a:rPr sz="1050" spc="-35" dirty="0">
                <a:latin typeface="Times New Roman"/>
                <a:cs typeface="Times New Roman"/>
              </a:rPr>
              <a:t>This </a:t>
            </a:r>
            <a:r>
              <a:rPr sz="1050" spc="-30" dirty="0">
                <a:latin typeface="Times New Roman"/>
                <a:cs typeface="Times New Roman"/>
              </a:rPr>
              <a:t>amount </a:t>
            </a:r>
            <a:r>
              <a:rPr sz="1050" spc="-55" dirty="0">
                <a:latin typeface="Times New Roman"/>
                <a:cs typeface="Times New Roman"/>
              </a:rPr>
              <a:t>is </a:t>
            </a:r>
            <a:r>
              <a:rPr sz="1050" spc="-40" dirty="0">
                <a:latin typeface="Times New Roman"/>
                <a:cs typeface="Times New Roman"/>
              </a:rPr>
              <a:t>based </a:t>
            </a:r>
            <a:r>
              <a:rPr sz="1050" spc="35" dirty="0">
                <a:latin typeface="Times New Roman"/>
                <a:cs typeface="Times New Roman"/>
              </a:rPr>
              <a:t>upon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type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0" dirty="0">
                <a:latin typeface="Times New Roman"/>
                <a:cs typeface="Times New Roman"/>
              </a:rPr>
              <a:t>be stored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15" dirty="0">
                <a:latin typeface="Times New Roman"/>
                <a:cs typeface="Times New Roman"/>
              </a:rPr>
              <a:t>locations, </a:t>
            </a:r>
            <a:r>
              <a:rPr sz="1050" spc="-40" dirty="0">
                <a:latin typeface="Times New Roman"/>
                <a:cs typeface="Times New Roman"/>
              </a:rPr>
              <a:t>i.e., </a:t>
            </a:r>
            <a:r>
              <a:rPr sz="1050" spc="-30" dirty="0">
                <a:latin typeface="Times New Roman"/>
                <a:cs typeface="Times New Roman"/>
              </a:rPr>
              <a:t>size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array,  </a:t>
            </a:r>
            <a:r>
              <a:rPr sz="1050" spc="-25" dirty="0">
                <a:latin typeface="Times New Roman"/>
                <a:cs typeface="Times New Roman"/>
              </a:rPr>
              <a:t>each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5" dirty="0">
                <a:latin typeface="Times New Roman"/>
                <a:cs typeface="Times New Roman"/>
              </a:rPr>
              <a:t>which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given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-10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definition.</a:t>
            </a:r>
            <a:endParaRPr sz="1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612900" marR="300355">
              <a:lnSpc>
                <a:spcPct val="103099"/>
              </a:lnSpc>
            </a:pPr>
            <a:r>
              <a:rPr sz="1050" i="1" spc="5" dirty="0">
                <a:latin typeface="Times New Roman"/>
                <a:cs typeface="Times New Roman"/>
              </a:rPr>
              <a:t>Example: </a:t>
            </a:r>
            <a:r>
              <a:rPr sz="1050" spc="-10" dirty="0">
                <a:latin typeface="Times New Roman"/>
                <a:cs typeface="Times New Roman"/>
              </a:rPr>
              <a:t>Given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5" dirty="0">
                <a:latin typeface="Times New Roman"/>
                <a:cs typeface="Times New Roman"/>
              </a:rPr>
              <a:t>list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ages </a:t>
            </a:r>
            <a:r>
              <a:rPr sz="1050" spc="-15" dirty="0">
                <a:latin typeface="Times New Roman"/>
                <a:cs typeface="Times New Roman"/>
              </a:rPr>
              <a:t>(from </a:t>
            </a:r>
            <a:r>
              <a:rPr sz="1050" spc="-40" dirty="0">
                <a:latin typeface="Times New Roman"/>
                <a:cs typeface="Times New Roman"/>
              </a:rPr>
              <a:t>a file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-10" dirty="0">
                <a:latin typeface="Times New Roman"/>
                <a:cs typeface="Times New Roman"/>
              </a:rPr>
              <a:t>input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15" dirty="0">
                <a:latin typeface="Times New Roman"/>
                <a:cs typeface="Times New Roman"/>
              </a:rPr>
              <a:t>keyboard), </a:t>
            </a:r>
            <a:r>
              <a:rPr sz="1050" spc="25" dirty="0">
                <a:latin typeface="Times New Roman"/>
                <a:cs typeface="Times New Roman"/>
              </a:rPr>
              <a:t>find 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15" dirty="0">
                <a:latin typeface="Times New Roman"/>
                <a:cs typeface="Times New Roman"/>
              </a:rPr>
              <a:t>display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45" dirty="0">
                <a:latin typeface="Times New Roman"/>
                <a:cs typeface="Times New Roman"/>
              </a:rPr>
              <a:t>people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-20" dirty="0">
                <a:latin typeface="Times New Roman"/>
                <a:cs typeface="Times New Roman"/>
              </a:rPr>
              <a:t>each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age.</a:t>
            </a:r>
            <a:endParaRPr sz="1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612900" marR="59690" algn="just">
              <a:lnSpc>
                <a:spcPct val="102899"/>
              </a:lnSpc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programmer </a:t>
            </a:r>
            <a:r>
              <a:rPr sz="1050" spc="-15" dirty="0">
                <a:latin typeface="Times New Roman"/>
                <a:cs typeface="Times New Roman"/>
              </a:rPr>
              <a:t>does </a:t>
            </a:r>
            <a:r>
              <a:rPr sz="1050" spc="5" dirty="0">
                <a:latin typeface="Times New Roman"/>
                <a:cs typeface="Times New Roman"/>
              </a:rPr>
              <a:t>not </a:t>
            </a:r>
            <a:r>
              <a:rPr sz="1050" spc="-20" dirty="0">
                <a:latin typeface="Times New Roman"/>
                <a:cs typeface="Times New Roman"/>
              </a:rPr>
              <a:t>know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ages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-20" dirty="0">
                <a:latin typeface="Times New Roman"/>
                <a:cs typeface="Times New Roman"/>
              </a:rPr>
              <a:t>read </a:t>
            </a:r>
            <a:r>
              <a:rPr sz="1050" dirty="0">
                <a:latin typeface="Times New Roman"/>
                <a:cs typeface="Times New Roman"/>
              </a:rPr>
              <a:t>but </a:t>
            </a:r>
            <a:r>
              <a:rPr sz="1050" spc="40" dirty="0">
                <a:latin typeface="Times New Roman"/>
                <a:cs typeface="Times New Roman"/>
              </a:rPr>
              <a:t>needs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space </a:t>
            </a:r>
            <a:r>
              <a:rPr sz="1050" spc="-10" dirty="0">
                <a:latin typeface="Times New Roman"/>
                <a:cs typeface="Times New Roman"/>
              </a:rPr>
              <a:t>for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-5" dirty="0">
                <a:latin typeface="Times New Roman"/>
                <a:cs typeface="Times New Roman"/>
              </a:rPr>
              <a:t>total </a:t>
            </a:r>
            <a:r>
              <a:rPr sz="1050" spc="50" dirty="0">
                <a:latin typeface="Times New Roman"/>
                <a:cs typeface="Times New Roman"/>
              </a:rPr>
              <a:t>number </a:t>
            </a:r>
            <a:r>
              <a:rPr sz="1050" spc="5" dirty="0">
                <a:latin typeface="Times New Roman"/>
                <a:cs typeface="Times New Roman"/>
              </a:rPr>
              <a:t>of </a:t>
            </a:r>
            <a:r>
              <a:rPr sz="1050" spc="35" dirty="0">
                <a:latin typeface="Times New Roman"/>
                <a:cs typeface="Times New Roman"/>
              </a:rPr>
              <a:t>occurrences </a:t>
            </a:r>
            <a:r>
              <a:rPr sz="1050" spc="5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each </a:t>
            </a:r>
            <a:r>
              <a:rPr sz="1050" spc="5" dirty="0">
                <a:latin typeface="Times New Roman"/>
                <a:cs typeface="Times New Roman"/>
              </a:rPr>
              <a:t>“legitimate </a:t>
            </a:r>
            <a:r>
              <a:rPr sz="1050" spc="-25" dirty="0">
                <a:latin typeface="Times New Roman"/>
                <a:cs typeface="Times New Roman"/>
              </a:rPr>
              <a:t>age.” </a:t>
            </a:r>
            <a:r>
              <a:rPr sz="1050" spc="-20" dirty="0">
                <a:latin typeface="Times New Roman"/>
                <a:cs typeface="Times New Roman"/>
              </a:rPr>
              <a:t>Assuming </a:t>
            </a:r>
            <a:r>
              <a:rPr sz="1050" spc="5" dirty="0">
                <a:latin typeface="Times New Roman"/>
                <a:cs typeface="Times New Roman"/>
              </a:rPr>
              <a:t>that </a:t>
            </a:r>
            <a:r>
              <a:rPr sz="1050" spc="-30" dirty="0">
                <a:latin typeface="Times New Roman"/>
                <a:cs typeface="Times New Roman"/>
              </a:rPr>
              <a:t>ages </a:t>
            </a:r>
            <a:r>
              <a:rPr sz="1050" spc="10" dirty="0">
                <a:latin typeface="Times New Roman"/>
                <a:cs typeface="Times New Roman"/>
              </a:rPr>
              <a:t>1,  </a:t>
            </a:r>
            <a:r>
              <a:rPr sz="1050" spc="-35" dirty="0">
                <a:latin typeface="Times New Roman"/>
                <a:cs typeface="Times New Roman"/>
              </a:rPr>
              <a:t>2, . . . , 100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20" dirty="0">
                <a:latin typeface="Times New Roman"/>
                <a:cs typeface="Times New Roman"/>
              </a:rPr>
              <a:t>possible,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following </a:t>
            </a: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spc="15" dirty="0">
                <a:latin typeface="Times New Roman"/>
                <a:cs typeface="Times New Roman"/>
              </a:rPr>
              <a:t>definition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5" dirty="0">
                <a:latin typeface="Times New Roman"/>
                <a:cs typeface="Times New Roman"/>
              </a:rPr>
              <a:t>be</a:t>
            </a:r>
            <a:r>
              <a:rPr sz="1050" spc="-9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used.</a:t>
            </a:r>
            <a:endParaRPr sz="1050" dirty="0">
              <a:latin typeface="Times New Roman"/>
              <a:cs typeface="Times New Roman"/>
            </a:endParaRPr>
          </a:p>
          <a:p>
            <a:pPr marL="1612900" algn="just">
              <a:lnSpc>
                <a:spcPct val="100000"/>
              </a:lnSpc>
              <a:spcBef>
                <a:spcPts val="795"/>
              </a:spcBef>
            </a:pPr>
            <a:r>
              <a:rPr sz="900" spc="-15" dirty="0">
                <a:latin typeface="Courier New"/>
                <a:cs typeface="Courier New"/>
              </a:rPr>
              <a:t>const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20" dirty="0">
                <a:latin typeface="Courier New"/>
                <a:cs typeface="Courier New"/>
              </a:rPr>
              <a:t>TOTALYEARS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100;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2396" y="5105527"/>
            <a:ext cx="2028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//reserves memory </a:t>
            </a:r>
            <a:r>
              <a:rPr sz="900" spc="-10" dirty="0">
                <a:latin typeface="Courier New"/>
                <a:cs typeface="Courier New"/>
              </a:rPr>
              <a:t>for 100</a:t>
            </a:r>
            <a:r>
              <a:rPr sz="900" spc="-2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ints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9735" y="4748910"/>
            <a:ext cx="2263140" cy="8534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22885">
              <a:lnSpc>
                <a:spcPct val="100000"/>
              </a:lnSpc>
              <a:spcBef>
                <a:spcPts val="190"/>
              </a:spcBef>
            </a:pPr>
            <a:r>
              <a:rPr sz="900" b="1" spc="5" dirty="0">
                <a:latin typeface="Courier New"/>
                <a:cs typeface="Courier New"/>
              </a:rPr>
              <a:t>int</a:t>
            </a:r>
            <a:r>
              <a:rPr sz="900" b="1" spc="20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ageFrequency[TOTALYEARS];</a:t>
            </a:r>
            <a:endParaRPr sz="900">
              <a:latin typeface="Courier New"/>
              <a:cs typeface="Courier New"/>
            </a:endParaRPr>
          </a:p>
          <a:p>
            <a:pPr marL="247015">
              <a:lnSpc>
                <a:spcPct val="100000"/>
              </a:lnSpc>
              <a:spcBef>
                <a:spcPts val="254"/>
              </a:spcBef>
            </a:pPr>
            <a:r>
              <a:rPr sz="900" dirty="0">
                <a:latin typeface="Courier New"/>
                <a:cs typeface="Courier New"/>
              </a:rPr>
              <a:t>:</a:t>
            </a:r>
            <a:endParaRPr sz="900">
              <a:latin typeface="Courier New"/>
              <a:cs typeface="Courier New"/>
            </a:endParaRPr>
          </a:p>
          <a:p>
            <a:pPr marL="247015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9735" y="5698111"/>
            <a:ext cx="4636135" cy="425704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65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 marR="6350" algn="just">
              <a:lnSpc>
                <a:spcPct val="103200"/>
              </a:lnSpc>
              <a:spcBef>
                <a:spcPts val="620"/>
              </a:spcBef>
            </a:pPr>
            <a:r>
              <a:rPr sz="1050" spc="15" dirty="0">
                <a:latin typeface="Times New Roman"/>
                <a:cs typeface="Times New Roman"/>
              </a:rPr>
              <a:t>Following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rules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5" dirty="0">
                <a:latin typeface="Times New Roman"/>
                <a:cs typeface="Times New Roman"/>
              </a:rPr>
              <a:t>variable </a:t>
            </a:r>
            <a:r>
              <a:rPr sz="1050" spc="15" dirty="0">
                <a:latin typeface="Times New Roman"/>
                <a:cs typeface="Times New Roman"/>
              </a:rPr>
              <a:t>definition,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25" dirty="0">
                <a:latin typeface="Times New Roman"/>
                <a:cs typeface="Times New Roman"/>
              </a:rPr>
              <a:t>type </a:t>
            </a:r>
            <a:r>
              <a:rPr sz="1050" spc="20" dirty="0">
                <a:latin typeface="Times New Roman"/>
                <a:cs typeface="Times New Roman"/>
              </a:rPr>
              <a:t>(integer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-35" dirty="0">
                <a:latin typeface="Times New Roman"/>
                <a:cs typeface="Times New Roman"/>
              </a:rPr>
              <a:t>case) </a:t>
            </a:r>
            <a:r>
              <a:rPr sz="1050" spc="-10" dirty="0">
                <a:latin typeface="Times New Roman"/>
                <a:cs typeface="Times New Roman"/>
              </a:rPr>
              <a:t>is  </a:t>
            </a:r>
            <a:r>
              <a:rPr sz="1050" spc="-35" dirty="0">
                <a:latin typeface="Times New Roman"/>
                <a:cs typeface="Times New Roman"/>
              </a:rPr>
              <a:t>given </a:t>
            </a:r>
            <a:r>
              <a:rPr sz="1050" spc="-25" dirty="0">
                <a:latin typeface="Times New Roman"/>
                <a:cs typeface="Times New Roman"/>
              </a:rPr>
              <a:t>first, </a:t>
            </a:r>
            <a:r>
              <a:rPr sz="1050" spc="15" dirty="0">
                <a:latin typeface="Times New Roman"/>
                <a:cs typeface="Times New Roman"/>
              </a:rPr>
              <a:t>followed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name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array </a:t>
            </a:r>
            <a:r>
              <a:rPr sz="1050" spc="-25" dirty="0">
                <a:latin typeface="Times New Roman"/>
                <a:cs typeface="Times New Roman"/>
              </a:rPr>
              <a:t>(</a:t>
            </a:r>
            <a:r>
              <a:rPr sz="900" spc="-25" dirty="0">
                <a:latin typeface="Courier New"/>
                <a:cs typeface="Courier New"/>
              </a:rPr>
              <a:t>ageFrequency</a:t>
            </a:r>
            <a:r>
              <a:rPr sz="1050" spc="-25" dirty="0">
                <a:latin typeface="Times New Roman"/>
                <a:cs typeface="Times New Roman"/>
              </a:rPr>
              <a:t>),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then the </a:t>
            </a:r>
            <a:r>
              <a:rPr sz="1050" spc="5" dirty="0">
                <a:latin typeface="Times New Roman"/>
                <a:cs typeface="Times New Roman"/>
              </a:rPr>
              <a:t>total 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5" dirty="0">
                <a:latin typeface="Times New Roman"/>
                <a:cs typeface="Times New Roman"/>
              </a:rPr>
              <a:t>memory </a:t>
            </a:r>
            <a:r>
              <a:rPr sz="1050" spc="15" dirty="0">
                <a:latin typeface="Times New Roman"/>
                <a:cs typeface="Times New Roman"/>
              </a:rPr>
              <a:t>locations </a:t>
            </a:r>
            <a:r>
              <a:rPr sz="1050" spc="20" dirty="0">
                <a:latin typeface="Times New Roman"/>
                <a:cs typeface="Times New Roman"/>
              </a:rPr>
              <a:t>enclosed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15" dirty="0">
                <a:latin typeface="Times New Roman"/>
                <a:cs typeface="Times New Roman"/>
              </a:rPr>
              <a:t>brackets.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30" dirty="0">
                <a:latin typeface="Times New Roman"/>
                <a:cs typeface="Times New Roman"/>
              </a:rPr>
              <a:t>memory </a:t>
            </a:r>
            <a:r>
              <a:rPr sz="1050" spc="5" dirty="0">
                <a:latin typeface="Times New Roman"/>
                <a:cs typeface="Times New Roman"/>
              </a:rPr>
              <a:t>loca-  </a:t>
            </a:r>
            <a:r>
              <a:rPr sz="1050" spc="-10" dirty="0">
                <a:latin typeface="Times New Roman"/>
                <a:cs typeface="Times New Roman"/>
              </a:rPr>
              <a:t>tions </a:t>
            </a:r>
            <a:r>
              <a:rPr sz="1050" spc="-5" dirty="0">
                <a:latin typeface="Times New Roman"/>
                <a:cs typeface="Times New Roman"/>
              </a:rPr>
              <a:t>must </a:t>
            </a:r>
            <a:r>
              <a:rPr sz="1050" spc="-15" dirty="0">
                <a:latin typeface="Times New Roman"/>
                <a:cs typeface="Times New Roman"/>
              </a:rPr>
              <a:t>be an </a:t>
            </a:r>
            <a:r>
              <a:rPr sz="1050" spc="-25" dirty="0">
                <a:latin typeface="Times New Roman"/>
                <a:cs typeface="Times New Roman"/>
              </a:rPr>
              <a:t>integer </a:t>
            </a:r>
            <a:r>
              <a:rPr sz="1050" spc="30" dirty="0">
                <a:latin typeface="Times New Roman"/>
                <a:cs typeface="Times New Roman"/>
              </a:rPr>
              <a:t>expression </a:t>
            </a:r>
            <a:r>
              <a:rPr sz="1050" spc="-25" dirty="0">
                <a:latin typeface="Times New Roman"/>
                <a:cs typeface="Times New Roman"/>
              </a:rPr>
              <a:t>greater </a:t>
            </a:r>
            <a:r>
              <a:rPr sz="1050" spc="-5" dirty="0">
                <a:latin typeface="Times New Roman"/>
                <a:cs typeface="Times New Roman"/>
              </a:rPr>
              <a:t>than </a:t>
            </a:r>
            <a:r>
              <a:rPr sz="1050" spc="-10" dirty="0">
                <a:latin typeface="Times New Roman"/>
                <a:cs typeface="Times New Roman"/>
              </a:rPr>
              <a:t>zero and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-35" dirty="0">
                <a:latin typeface="Times New Roman"/>
                <a:cs typeface="Times New Roman"/>
              </a:rPr>
              <a:t>given </a:t>
            </a:r>
            <a:r>
              <a:rPr sz="1050" spc="-20" dirty="0">
                <a:latin typeface="Times New Roman"/>
                <a:cs typeface="Times New Roman"/>
              </a:rPr>
              <a:t>either </a:t>
            </a:r>
            <a:r>
              <a:rPr sz="1050" spc="15" dirty="0">
                <a:latin typeface="Times New Roman"/>
                <a:cs typeface="Times New Roman"/>
              </a:rPr>
              <a:t>as 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50" dirty="0">
                <a:latin typeface="Times New Roman"/>
                <a:cs typeface="Times New Roman"/>
              </a:rPr>
              <a:t>named </a:t>
            </a:r>
            <a:r>
              <a:rPr sz="1050" spc="-10" dirty="0">
                <a:latin typeface="Times New Roman"/>
                <a:cs typeface="Times New Roman"/>
              </a:rPr>
              <a:t>constant </a:t>
            </a:r>
            <a:r>
              <a:rPr sz="1050" spc="-40" dirty="0">
                <a:latin typeface="Times New Roman"/>
                <a:cs typeface="Times New Roman"/>
              </a:rPr>
              <a:t>(as </a:t>
            </a:r>
            <a:r>
              <a:rPr sz="1050" spc="-15" dirty="0">
                <a:latin typeface="Times New Roman"/>
                <a:cs typeface="Times New Roman"/>
              </a:rPr>
              <a:t>shown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above </a:t>
            </a:r>
            <a:r>
              <a:rPr sz="1050" spc="30" dirty="0">
                <a:latin typeface="Times New Roman"/>
                <a:cs typeface="Times New Roman"/>
              </a:rPr>
              <a:t>example)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0" dirty="0">
                <a:latin typeface="Times New Roman"/>
                <a:cs typeface="Times New Roman"/>
              </a:rPr>
              <a:t>literal </a:t>
            </a:r>
            <a:r>
              <a:rPr sz="1050" spc="-10" dirty="0">
                <a:latin typeface="Times New Roman"/>
                <a:cs typeface="Times New Roman"/>
              </a:rPr>
              <a:t>constant </a:t>
            </a:r>
            <a:r>
              <a:rPr sz="1050" spc="30" dirty="0">
                <a:latin typeface="Times New Roman"/>
                <a:cs typeface="Times New Roman"/>
              </a:rPr>
              <a:t>(an  </a:t>
            </a:r>
            <a:r>
              <a:rPr sz="1050" spc="-30" dirty="0">
                <a:latin typeface="Times New Roman"/>
                <a:cs typeface="Times New Roman"/>
              </a:rPr>
              <a:t>actual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spc="-15" dirty="0">
                <a:latin typeface="Times New Roman"/>
                <a:cs typeface="Times New Roman"/>
              </a:rPr>
              <a:t>such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dirty="0">
                <a:latin typeface="Times New Roman"/>
                <a:cs typeface="Times New Roman"/>
              </a:rPr>
              <a:t>100).</a:t>
            </a:r>
            <a:endParaRPr sz="1050">
              <a:latin typeface="Times New Roman"/>
              <a:cs typeface="Times New Roman"/>
            </a:endParaRPr>
          </a:p>
          <a:p>
            <a:pPr marL="12700" marR="5080" indent="228600" algn="just">
              <a:lnSpc>
                <a:spcPct val="102899"/>
              </a:lnSpc>
            </a:pPr>
            <a:r>
              <a:rPr sz="1050" spc="-5" dirty="0">
                <a:latin typeface="Times New Roman"/>
                <a:cs typeface="Times New Roman"/>
              </a:rPr>
              <a:t>Each </a:t>
            </a:r>
            <a:r>
              <a:rPr sz="1050" spc="30" dirty="0">
                <a:latin typeface="Times New Roman"/>
                <a:cs typeface="Times New Roman"/>
              </a:rPr>
              <a:t>element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-40" dirty="0">
                <a:latin typeface="Times New Roman"/>
                <a:cs typeface="Times New Roman"/>
              </a:rPr>
              <a:t>array, </a:t>
            </a:r>
            <a:r>
              <a:rPr sz="1050" spc="10" dirty="0">
                <a:latin typeface="Times New Roman"/>
                <a:cs typeface="Times New Roman"/>
              </a:rPr>
              <a:t>consisting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0" dirty="0">
                <a:latin typeface="Times New Roman"/>
                <a:cs typeface="Times New Roman"/>
              </a:rPr>
              <a:t>particular </a:t>
            </a:r>
            <a:r>
              <a:rPr sz="1050" spc="-25" dirty="0">
                <a:latin typeface="Times New Roman"/>
                <a:cs typeface="Times New Roman"/>
              </a:rPr>
              <a:t>memory </a:t>
            </a:r>
            <a:r>
              <a:rPr sz="1050" spc="15" dirty="0">
                <a:latin typeface="Times New Roman"/>
                <a:cs typeface="Times New Roman"/>
              </a:rPr>
              <a:t>location within  </a:t>
            </a:r>
            <a:r>
              <a:rPr sz="1050" spc="-20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group, </a:t>
            </a:r>
            <a:r>
              <a:rPr sz="1050" spc="-55" dirty="0">
                <a:latin typeface="Times New Roman"/>
                <a:cs typeface="Times New Roman"/>
              </a:rPr>
              <a:t>is </a:t>
            </a:r>
            <a:r>
              <a:rPr sz="1050" dirty="0">
                <a:latin typeface="Times New Roman"/>
                <a:cs typeface="Times New Roman"/>
              </a:rPr>
              <a:t>accessed </a:t>
            </a:r>
            <a:r>
              <a:rPr sz="1050" spc="-50" dirty="0">
                <a:latin typeface="Times New Roman"/>
                <a:cs typeface="Times New Roman"/>
              </a:rPr>
              <a:t>by </a:t>
            </a:r>
            <a:r>
              <a:rPr sz="1050" spc="-65" dirty="0">
                <a:latin typeface="Times New Roman"/>
                <a:cs typeface="Times New Roman"/>
              </a:rPr>
              <a:t>giving </a:t>
            </a:r>
            <a:r>
              <a:rPr sz="1050" spc="-20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name </a:t>
            </a:r>
            <a:r>
              <a:rPr sz="1050" spc="-10" dirty="0">
                <a:latin typeface="Times New Roman"/>
                <a:cs typeface="Times New Roman"/>
              </a:rPr>
              <a:t>of </a:t>
            </a:r>
            <a:r>
              <a:rPr sz="1050" spc="-20" dirty="0">
                <a:latin typeface="Times New Roman"/>
                <a:cs typeface="Times New Roman"/>
              </a:rPr>
              <a:t>the </a:t>
            </a:r>
            <a:r>
              <a:rPr sz="1050" spc="-55" dirty="0">
                <a:latin typeface="Times New Roman"/>
                <a:cs typeface="Times New Roman"/>
              </a:rPr>
              <a:t>array </a:t>
            </a:r>
            <a:r>
              <a:rPr sz="1050" spc="-25" dirty="0">
                <a:latin typeface="Times New Roman"/>
                <a:cs typeface="Times New Roman"/>
              </a:rPr>
              <a:t>and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5" dirty="0">
                <a:latin typeface="Times New Roman"/>
                <a:cs typeface="Times New Roman"/>
              </a:rPr>
              <a:t>position </a:t>
            </a:r>
            <a:r>
              <a:rPr sz="1050" spc="-40" dirty="0">
                <a:latin typeface="Times New Roman"/>
                <a:cs typeface="Times New Roman"/>
              </a:rPr>
              <a:t>with </a:t>
            </a:r>
            <a:r>
              <a:rPr sz="1050" spc="-20" dirty="0">
                <a:latin typeface="Times New Roman"/>
                <a:cs typeface="Times New Roman"/>
              </a:rPr>
              <a:t>the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array</a:t>
            </a:r>
            <a:endParaRPr sz="1050">
              <a:latin typeface="Times New Roman"/>
              <a:cs typeface="Times New Roman"/>
            </a:endParaRPr>
          </a:p>
          <a:p>
            <a:pPr marL="12700" marR="5080">
              <a:lnSpc>
                <a:spcPct val="103200"/>
              </a:lnSpc>
              <a:spcBef>
                <a:spcPts val="5"/>
              </a:spcBef>
            </a:pPr>
            <a:r>
              <a:rPr sz="1050" spc="15" dirty="0">
                <a:latin typeface="Times New Roman"/>
                <a:cs typeface="Times New Roman"/>
              </a:rPr>
              <a:t>(subscript). In </a:t>
            </a:r>
            <a:r>
              <a:rPr sz="1050" spc="-40" dirty="0">
                <a:latin typeface="Times New Roman"/>
                <a:cs typeface="Times New Roman"/>
              </a:rPr>
              <a:t>C++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subscript, </a:t>
            </a:r>
            <a:r>
              <a:rPr sz="1050" spc="20" dirty="0">
                <a:latin typeface="Times New Roman"/>
                <a:cs typeface="Times New Roman"/>
              </a:rPr>
              <a:t>sometimes </a:t>
            </a:r>
            <a:r>
              <a:rPr sz="1050" spc="-20" dirty="0">
                <a:latin typeface="Times New Roman"/>
                <a:cs typeface="Times New Roman"/>
              </a:rPr>
              <a:t>referred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20" dirty="0">
                <a:latin typeface="Times New Roman"/>
                <a:cs typeface="Times New Roman"/>
              </a:rPr>
              <a:t>index,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30" dirty="0">
                <a:latin typeface="Times New Roman"/>
                <a:cs typeface="Times New Roman"/>
              </a:rPr>
              <a:t>enclosed </a:t>
            </a:r>
            <a:r>
              <a:rPr sz="1050" dirty="0">
                <a:latin typeface="Times New Roman"/>
                <a:cs typeface="Times New Roman"/>
              </a:rPr>
              <a:t>in  </a:t>
            </a:r>
            <a:r>
              <a:rPr sz="1050" spc="10" dirty="0">
                <a:latin typeface="Times New Roman"/>
                <a:cs typeface="Times New Roman"/>
              </a:rPr>
              <a:t>square </a:t>
            </a:r>
            <a:r>
              <a:rPr sz="1050" spc="5" dirty="0">
                <a:latin typeface="Times New Roman"/>
                <a:cs typeface="Times New Roman"/>
              </a:rPr>
              <a:t>brackets. </a:t>
            </a:r>
            <a:r>
              <a:rPr sz="1050" spc="-20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numbering </a:t>
            </a:r>
            <a:r>
              <a:rPr sz="1050" spc="-10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subscripts </a:t>
            </a:r>
            <a:r>
              <a:rPr sz="1050" spc="-20" dirty="0">
                <a:latin typeface="Times New Roman"/>
                <a:cs typeface="Times New Roman"/>
              </a:rPr>
              <a:t>always </a:t>
            </a:r>
            <a:r>
              <a:rPr sz="1050" spc="-45" dirty="0">
                <a:latin typeface="Times New Roman"/>
                <a:cs typeface="Times New Roman"/>
              </a:rPr>
              <a:t>begins </a:t>
            </a:r>
            <a:r>
              <a:rPr sz="1050" spc="-25" dirty="0">
                <a:latin typeface="Times New Roman"/>
                <a:cs typeface="Times New Roman"/>
              </a:rPr>
              <a:t>at </a:t>
            </a:r>
            <a:r>
              <a:rPr sz="1050" spc="-30" dirty="0">
                <a:latin typeface="Times New Roman"/>
                <a:cs typeface="Times New Roman"/>
              </a:rPr>
              <a:t>0 </a:t>
            </a:r>
            <a:r>
              <a:rPr sz="1050" spc="-25" dirty="0">
                <a:latin typeface="Times New Roman"/>
                <a:cs typeface="Times New Roman"/>
              </a:rPr>
              <a:t>and </a:t>
            </a:r>
            <a:r>
              <a:rPr sz="1050" spc="-30" dirty="0">
                <a:latin typeface="Times New Roman"/>
                <a:cs typeface="Times New Roman"/>
              </a:rPr>
              <a:t>ends </a:t>
            </a:r>
            <a:r>
              <a:rPr sz="1050" dirty="0">
                <a:latin typeface="Times New Roman"/>
                <a:cs typeface="Times New Roman"/>
              </a:rPr>
              <a:t>with  </a:t>
            </a:r>
            <a:r>
              <a:rPr sz="1050" spc="-20" dirty="0">
                <a:latin typeface="Times New Roman"/>
                <a:cs typeface="Times New Roman"/>
              </a:rPr>
              <a:t>one </a:t>
            </a:r>
            <a:r>
              <a:rPr sz="1050" spc="-55" dirty="0">
                <a:latin typeface="Times New Roman"/>
                <a:cs typeface="Times New Roman"/>
              </a:rPr>
              <a:t>less </a:t>
            </a:r>
            <a:r>
              <a:rPr sz="1050" spc="-20" dirty="0">
                <a:latin typeface="Times New Roman"/>
                <a:cs typeface="Times New Roman"/>
              </a:rPr>
              <a:t>than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total </a:t>
            </a:r>
            <a:r>
              <a:rPr sz="1050" spc="25" dirty="0">
                <a:latin typeface="Times New Roman"/>
                <a:cs typeface="Times New Roman"/>
              </a:rPr>
              <a:t>number </a:t>
            </a:r>
            <a:r>
              <a:rPr sz="1050" spc="-1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locations. </a:t>
            </a:r>
            <a:r>
              <a:rPr sz="1050" spc="-25" dirty="0">
                <a:latin typeface="Times New Roman"/>
                <a:cs typeface="Times New Roman"/>
              </a:rPr>
              <a:t>Thus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5" dirty="0">
                <a:latin typeface="Times New Roman"/>
                <a:cs typeface="Times New Roman"/>
              </a:rPr>
              <a:t>elements </a:t>
            </a:r>
            <a:r>
              <a:rPr sz="1050" spc="-35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900" spc="-40" dirty="0">
                <a:latin typeface="Courier New"/>
                <a:cs typeface="Courier New"/>
              </a:rPr>
              <a:t>ageFrequency  </a:t>
            </a:r>
            <a:r>
              <a:rPr sz="1050" spc="-65" dirty="0">
                <a:latin typeface="Times New Roman"/>
                <a:cs typeface="Times New Roman"/>
              </a:rPr>
              <a:t>array </a:t>
            </a:r>
            <a:r>
              <a:rPr sz="1050" spc="-5" dirty="0">
                <a:latin typeface="Times New Roman"/>
                <a:cs typeface="Times New Roman"/>
              </a:rPr>
              <a:t>defined </a:t>
            </a:r>
            <a:r>
              <a:rPr sz="1050" spc="-45" dirty="0">
                <a:latin typeface="Times New Roman"/>
                <a:cs typeface="Times New Roman"/>
              </a:rPr>
              <a:t>above </a:t>
            </a:r>
            <a:r>
              <a:rPr sz="1050" spc="-50" dirty="0">
                <a:latin typeface="Times New Roman"/>
                <a:cs typeface="Times New Roman"/>
              </a:rPr>
              <a:t>are </a:t>
            </a:r>
            <a:r>
              <a:rPr sz="1050" spc="-5" dirty="0">
                <a:latin typeface="Times New Roman"/>
                <a:cs typeface="Times New Roman"/>
              </a:rPr>
              <a:t>referenced </a:t>
            </a:r>
            <a:r>
              <a:rPr sz="1050" spc="-50" dirty="0">
                <a:latin typeface="Times New Roman"/>
                <a:cs typeface="Times New Roman"/>
              </a:rPr>
              <a:t>as </a:t>
            </a:r>
            <a:r>
              <a:rPr sz="900" spc="-40" dirty="0">
                <a:latin typeface="Courier New"/>
                <a:cs typeface="Courier New"/>
              </a:rPr>
              <a:t>ageFrequency[0] </a:t>
            </a:r>
            <a:r>
              <a:rPr sz="1050" spc="-35" dirty="0">
                <a:latin typeface="Times New Roman"/>
                <a:cs typeface="Times New Roman"/>
              </a:rPr>
              <a:t>through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900" spc="-40" dirty="0">
                <a:latin typeface="Courier New"/>
                <a:cs typeface="Courier New"/>
              </a:rPr>
              <a:t>ageFrequency[99]</a:t>
            </a:r>
            <a:r>
              <a:rPr sz="1050" spc="-40" dirty="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86055">
              <a:lnSpc>
                <a:spcPct val="100000"/>
              </a:lnSpc>
              <a:spcBef>
                <a:spcPts val="900"/>
              </a:spcBef>
              <a:tabLst>
                <a:tab pos="634365" algn="l"/>
                <a:tab pos="1091565" algn="l"/>
                <a:tab pos="1548765" algn="l"/>
                <a:tab pos="2005964" algn="l"/>
                <a:tab pos="2463165" algn="l"/>
                <a:tab pos="2767965" algn="l"/>
                <a:tab pos="3340100" algn="l"/>
                <a:tab pos="3797300" algn="l"/>
                <a:tab pos="4254500" algn="l"/>
              </a:tabLst>
            </a:pPr>
            <a:r>
              <a:rPr sz="1100" spc="35" dirty="0">
                <a:solidFill>
                  <a:srgbClr val="221F1F"/>
                </a:solidFill>
                <a:latin typeface="Arial"/>
                <a:cs typeface="Arial"/>
              </a:rPr>
              <a:t>0	1	2	3	4	5	</a:t>
            </a:r>
            <a:r>
              <a:rPr sz="1100" spc="-30" dirty="0">
                <a:solidFill>
                  <a:srgbClr val="221F1F"/>
                </a:solidFill>
                <a:latin typeface="Arial"/>
                <a:cs typeface="Arial"/>
              </a:rPr>
              <a:t>. . . .</a:t>
            </a:r>
            <a:r>
              <a:rPr sz="1100" spc="-10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221F1F"/>
                </a:solidFill>
                <a:latin typeface="Arial"/>
                <a:cs typeface="Arial"/>
              </a:rPr>
              <a:t>.</a:t>
            </a:r>
            <a:r>
              <a:rPr sz="1100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221F1F"/>
                </a:solidFill>
                <a:latin typeface="Arial"/>
                <a:cs typeface="Arial"/>
              </a:rPr>
              <a:t>.	</a:t>
            </a:r>
            <a:r>
              <a:rPr sz="1100" spc="35" dirty="0">
                <a:solidFill>
                  <a:srgbClr val="221F1F"/>
                </a:solidFill>
                <a:latin typeface="Arial"/>
                <a:cs typeface="Arial"/>
              </a:rPr>
              <a:t>97	98	99</a:t>
            </a:r>
            <a:endParaRPr sz="1100">
              <a:latin typeface="Arial"/>
              <a:cs typeface="Arial"/>
            </a:endParaRPr>
          </a:p>
          <a:p>
            <a:pPr marL="12700" marR="5715" indent="228600" algn="just">
              <a:lnSpc>
                <a:spcPct val="103200"/>
              </a:lnSpc>
              <a:spcBef>
                <a:spcPts val="285"/>
              </a:spcBef>
            </a:pPr>
            <a:r>
              <a:rPr sz="1050" spc="5" dirty="0">
                <a:latin typeface="Times New Roman"/>
                <a:cs typeface="Times New Roman"/>
              </a:rPr>
              <a:t>If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our </a:t>
            </a:r>
            <a:r>
              <a:rPr sz="1050" spc="30" dirty="0">
                <a:latin typeface="Times New Roman"/>
                <a:cs typeface="Times New Roman"/>
              </a:rPr>
              <a:t>example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-25" dirty="0">
                <a:latin typeface="Times New Roman"/>
                <a:cs typeface="Times New Roman"/>
              </a:rPr>
              <a:t>want </a:t>
            </a:r>
            <a:r>
              <a:rPr sz="1050" spc="-45" dirty="0">
                <a:latin typeface="Times New Roman"/>
                <a:cs typeface="Times New Roman"/>
              </a:rPr>
              <a:t>ages </a:t>
            </a:r>
            <a:r>
              <a:rPr sz="1050" spc="-10" dirty="0">
                <a:latin typeface="Times New Roman"/>
                <a:cs typeface="Times New Roman"/>
              </a:rPr>
              <a:t>from </a:t>
            </a:r>
            <a:r>
              <a:rPr sz="1050" spc="-30" dirty="0">
                <a:latin typeface="Times New Roman"/>
                <a:cs typeface="Times New Roman"/>
              </a:rPr>
              <a:t>1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35" dirty="0">
                <a:latin typeface="Times New Roman"/>
                <a:cs typeface="Times New Roman"/>
              </a:rPr>
              <a:t>100,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25" dirty="0">
                <a:latin typeface="Times New Roman"/>
                <a:cs typeface="Times New Roman"/>
              </a:rPr>
              <a:t>occurrences </a:t>
            </a:r>
            <a:r>
              <a:rPr sz="1050" spc="10" dirty="0">
                <a:latin typeface="Times New Roman"/>
                <a:cs typeface="Times New Roman"/>
              </a:rPr>
              <a:t>of  </a:t>
            </a:r>
            <a:r>
              <a:rPr sz="1050" spc="-45" dirty="0">
                <a:latin typeface="Times New Roman"/>
                <a:cs typeface="Times New Roman"/>
              </a:rPr>
              <a:t>age </a:t>
            </a:r>
            <a:r>
              <a:rPr sz="1050" spc="-30" dirty="0">
                <a:latin typeface="Times New Roman"/>
                <a:cs typeface="Times New Roman"/>
              </a:rPr>
              <a:t>4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placed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25" dirty="0">
                <a:latin typeface="Times New Roman"/>
                <a:cs typeface="Times New Roman"/>
              </a:rPr>
              <a:t>subscript </a:t>
            </a:r>
            <a:r>
              <a:rPr sz="1050" spc="-30" dirty="0">
                <a:latin typeface="Times New Roman"/>
                <a:cs typeface="Times New Roman"/>
              </a:rPr>
              <a:t>3 since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“fourth” </a:t>
            </a:r>
            <a:r>
              <a:rPr sz="1050" spc="20" dirty="0">
                <a:latin typeface="Times New Roman"/>
                <a:cs typeface="Times New Roman"/>
              </a:rPr>
              <a:t>location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array. 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-5" dirty="0">
                <a:latin typeface="Times New Roman"/>
                <a:cs typeface="Times New Roman"/>
              </a:rPr>
              <a:t>odd </a:t>
            </a:r>
            <a:r>
              <a:rPr sz="1050" spc="-65" dirty="0">
                <a:latin typeface="Times New Roman"/>
                <a:cs typeface="Times New Roman"/>
              </a:rPr>
              <a:t>way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30" dirty="0">
                <a:latin typeface="Times New Roman"/>
                <a:cs typeface="Times New Roman"/>
              </a:rPr>
              <a:t>numbering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often </a:t>
            </a:r>
            <a:r>
              <a:rPr sz="1050" spc="20" dirty="0">
                <a:latin typeface="Times New Roman"/>
                <a:cs typeface="Times New Roman"/>
              </a:rPr>
              <a:t>confusing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0" dirty="0">
                <a:latin typeface="Times New Roman"/>
                <a:cs typeface="Times New Roman"/>
              </a:rPr>
              <a:t>new </a:t>
            </a:r>
            <a:r>
              <a:rPr sz="1050" spc="15" dirty="0">
                <a:latin typeface="Times New Roman"/>
                <a:cs typeface="Times New Roman"/>
              </a:rPr>
              <a:t>programmers; </a:t>
            </a:r>
            <a:r>
              <a:rPr sz="1050" spc="5" dirty="0">
                <a:latin typeface="Times New Roman"/>
                <a:cs typeface="Times New Roman"/>
              </a:rPr>
              <a:t>however, </a:t>
            </a:r>
            <a:r>
              <a:rPr sz="1050" spc="-5" dirty="0">
                <a:latin typeface="Times New Roman"/>
                <a:cs typeface="Times New Roman"/>
              </a:rPr>
              <a:t>it  </a:t>
            </a:r>
            <a:r>
              <a:rPr sz="1050" spc="5" dirty="0">
                <a:latin typeface="Times New Roman"/>
                <a:cs typeface="Times New Roman"/>
              </a:rPr>
              <a:t>quickly </a:t>
            </a:r>
            <a:r>
              <a:rPr sz="1050" spc="45" dirty="0">
                <a:latin typeface="Times New Roman"/>
                <a:cs typeface="Times New Roman"/>
              </a:rPr>
              <a:t>becomes</a:t>
            </a:r>
            <a:r>
              <a:rPr sz="1050" spc="-10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routine.</a:t>
            </a:r>
            <a:r>
              <a:rPr sz="900" spc="37" baseline="32407" dirty="0">
                <a:latin typeface="Times New Roman"/>
                <a:cs typeface="Times New Roman"/>
              </a:rPr>
              <a:t>1</a:t>
            </a:r>
            <a:endParaRPr sz="900" baseline="3240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105410" algn="just">
              <a:lnSpc>
                <a:spcPct val="101499"/>
              </a:lnSpc>
            </a:pPr>
            <a:r>
              <a:rPr sz="825" spc="-30" baseline="30303" dirty="0">
                <a:latin typeface="Times New Roman"/>
                <a:cs typeface="Times New Roman"/>
              </a:rPr>
              <a:t>1 </a:t>
            </a:r>
            <a:r>
              <a:rPr sz="900" spc="-25" dirty="0">
                <a:latin typeface="Times New Roman"/>
                <a:cs typeface="Times New Roman"/>
              </a:rPr>
              <a:t>Some </a:t>
            </a:r>
            <a:r>
              <a:rPr sz="900" spc="-10" dirty="0">
                <a:latin typeface="Times New Roman"/>
                <a:cs typeface="Times New Roman"/>
              </a:rPr>
              <a:t>students </a:t>
            </a:r>
            <a:r>
              <a:rPr sz="900" spc="5" dirty="0">
                <a:latin typeface="Times New Roman"/>
                <a:cs typeface="Times New Roman"/>
              </a:rPr>
              <a:t>actually </a:t>
            </a:r>
            <a:r>
              <a:rPr sz="900" spc="-15" dirty="0">
                <a:latin typeface="Times New Roman"/>
                <a:cs typeface="Times New Roman"/>
              </a:rPr>
              <a:t>add </a:t>
            </a:r>
            <a:r>
              <a:rPr sz="900" spc="-10" dirty="0">
                <a:latin typeface="Times New Roman"/>
                <a:cs typeface="Times New Roman"/>
              </a:rPr>
              <a:t>one more </a:t>
            </a:r>
            <a:r>
              <a:rPr sz="900" spc="15" dirty="0">
                <a:latin typeface="Times New Roman"/>
                <a:cs typeface="Times New Roman"/>
              </a:rPr>
              <a:t>location </a:t>
            </a:r>
            <a:r>
              <a:rPr sz="900" spc="-15" dirty="0">
                <a:latin typeface="Times New Roman"/>
                <a:cs typeface="Times New Roman"/>
              </a:rPr>
              <a:t>and </a:t>
            </a:r>
            <a:r>
              <a:rPr sz="900" dirty="0">
                <a:latin typeface="Times New Roman"/>
                <a:cs typeface="Times New Roman"/>
              </a:rPr>
              <a:t>then </a:t>
            </a:r>
            <a:r>
              <a:rPr sz="900" spc="-15" dirty="0">
                <a:latin typeface="Times New Roman"/>
                <a:cs typeface="Times New Roman"/>
              </a:rPr>
              <a:t>ignore </a:t>
            </a:r>
            <a:r>
              <a:rPr sz="900" spc="15" dirty="0">
                <a:latin typeface="Times New Roman"/>
                <a:cs typeface="Times New Roman"/>
              </a:rPr>
              <a:t>location </a:t>
            </a:r>
            <a:r>
              <a:rPr sz="900" spc="-25" dirty="0">
                <a:latin typeface="Times New Roman"/>
                <a:cs typeface="Times New Roman"/>
              </a:rPr>
              <a:t>0, </a:t>
            </a:r>
            <a:r>
              <a:rPr sz="900" spc="-20" dirty="0">
                <a:latin typeface="Times New Roman"/>
                <a:cs typeface="Times New Roman"/>
              </a:rPr>
              <a:t>letting </a:t>
            </a:r>
            <a:r>
              <a:rPr sz="900" spc="-30" dirty="0">
                <a:latin typeface="Times New Roman"/>
                <a:cs typeface="Times New Roman"/>
              </a:rPr>
              <a:t>1 </a:t>
            </a:r>
            <a:r>
              <a:rPr sz="900" spc="-15" dirty="0">
                <a:latin typeface="Times New Roman"/>
                <a:cs typeface="Times New Roman"/>
              </a:rPr>
              <a:t>be </a:t>
            </a:r>
            <a:r>
              <a:rPr sz="900" spc="25" dirty="0">
                <a:latin typeface="Times New Roman"/>
                <a:cs typeface="Times New Roman"/>
              </a:rPr>
              <a:t>the  </a:t>
            </a:r>
            <a:r>
              <a:rPr sz="900" spc="-20" dirty="0">
                <a:latin typeface="Times New Roman"/>
                <a:cs typeface="Times New Roman"/>
              </a:rPr>
              <a:t>first </a:t>
            </a:r>
            <a:r>
              <a:rPr sz="900" spc="10" dirty="0">
                <a:latin typeface="Times New Roman"/>
                <a:cs typeface="Times New Roman"/>
              </a:rPr>
              <a:t>location. </a:t>
            </a:r>
            <a:r>
              <a:rPr sz="900" spc="15" dirty="0">
                <a:latin typeface="Times New Roman"/>
                <a:cs typeface="Times New Roman"/>
              </a:rPr>
              <a:t>In </a:t>
            </a:r>
            <a:r>
              <a:rPr sz="900" spc="-5" dirty="0">
                <a:latin typeface="Times New Roman"/>
                <a:cs typeface="Times New Roman"/>
              </a:rPr>
              <a:t>the </a:t>
            </a:r>
            <a:r>
              <a:rPr sz="900" spc="-15" dirty="0">
                <a:latin typeface="Times New Roman"/>
                <a:cs typeface="Times New Roman"/>
              </a:rPr>
              <a:t>above </a:t>
            </a:r>
            <a:r>
              <a:rPr sz="900" spc="30" dirty="0">
                <a:latin typeface="Times New Roman"/>
                <a:cs typeface="Times New Roman"/>
              </a:rPr>
              <a:t>example </a:t>
            </a:r>
            <a:r>
              <a:rPr sz="900" spc="-15" dirty="0">
                <a:latin typeface="Times New Roman"/>
                <a:cs typeface="Times New Roman"/>
              </a:rPr>
              <a:t>such </a:t>
            </a:r>
            <a:r>
              <a:rPr sz="900" spc="-35" dirty="0">
                <a:latin typeface="Times New Roman"/>
                <a:cs typeface="Times New Roman"/>
              </a:rPr>
              <a:t>a </a:t>
            </a:r>
            <a:r>
              <a:rPr sz="900" spc="30" dirty="0">
                <a:latin typeface="Times New Roman"/>
                <a:cs typeface="Times New Roman"/>
              </a:rPr>
              <a:t>process </a:t>
            </a:r>
            <a:r>
              <a:rPr sz="900" spc="25" dirty="0">
                <a:latin typeface="Times New Roman"/>
                <a:cs typeface="Times New Roman"/>
              </a:rPr>
              <a:t>would </a:t>
            </a:r>
            <a:r>
              <a:rPr sz="900" spc="-20" dirty="0">
                <a:latin typeface="Times New Roman"/>
                <a:cs typeface="Times New Roman"/>
              </a:rPr>
              <a:t>use </a:t>
            </a:r>
            <a:r>
              <a:rPr sz="900" spc="-5" dirty="0">
                <a:latin typeface="Times New Roman"/>
                <a:cs typeface="Times New Roman"/>
              </a:rPr>
              <a:t>the </a:t>
            </a:r>
            <a:r>
              <a:rPr sz="900" spc="5" dirty="0">
                <a:latin typeface="Times New Roman"/>
                <a:cs typeface="Times New Roman"/>
              </a:rPr>
              <a:t>following </a:t>
            </a:r>
            <a:r>
              <a:rPr sz="900" spc="10" dirty="0">
                <a:latin typeface="Times New Roman"/>
                <a:cs typeface="Times New Roman"/>
              </a:rPr>
              <a:t>definition: </a:t>
            </a:r>
            <a:r>
              <a:rPr sz="900" spc="-25" dirty="0">
                <a:latin typeface="Courier New"/>
                <a:cs typeface="Courier New"/>
              </a:rPr>
              <a:t>int  </a:t>
            </a:r>
            <a:r>
              <a:rPr sz="900" spc="-20" dirty="0">
                <a:latin typeface="Courier New"/>
                <a:cs typeface="Courier New"/>
              </a:rPr>
              <a:t>agefrequency[101]; </a:t>
            </a:r>
            <a:r>
              <a:rPr sz="900" spc="-15" dirty="0">
                <a:latin typeface="Times New Roman"/>
                <a:cs typeface="Times New Roman"/>
              </a:rPr>
              <a:t>and </a:t>
            </a:r>
            <a:r>
              <a:rPr sz="900" spc="-30" dirty="0">
                <a:latin typeface="Times New Roman"/>
                <a:cs typeface="Times New Roman"/>
              </a:rPr>
              <a:t>use only </a:t>
            </a:r>
            <a:r>
              <a:rPr sz="900" spc="-5" dirty="0">
                <a:latin typeface="Times New Roman"/>
                <a:cs typeface="Times New Roman"/>
              </a:rPr>
              <a:t>the </a:t>
            </a:r>
            <a:r>
              <a:rPr sz="900" spc="15" dirty="0">
                <a:latin typeface="Times New Roman"/>
                <a:cs typeface="Times New Roman"/>
              </a:rPr>
              <a:t>subscripts </a:t>
            </a:r>
            <a:r>
              <a:rPr sz="900" spc="-30" dirty="0">
                <a:latin typeface="Times New Roman"/>
                <a:cs typeface="Times New Roman"/>
              </a:rPr>
              <a:t>1 </a:t>
            </a:r>
            <a:r>
              <a:rPr sz="900" spc="-5" dirty="0">
                <a:latin typeface="Times New Roman"/>
                <a:cs typeface="Times New Roman"/>
              </a:rPr>
              <a:t>through </a:t>
            </a:r>
            <a:r>
              <a:rPr sz="900" spc="-35" dirty="0">
                <a:latin typeface="Times New Roman"/>
                <a:cs typeface="Times New Roman"/>
              </a:rPr>
              <a:t>100. </a:t>
            </a:r>
            <a:r>
              <a:rPr sz="900" spc="10" dirty="0">
                <a:latin typeface="Times New Roman"/>
                <a:cs typeface="Times New Roman"/>
              </a:rPr>
              <a:t>Our </a:t>
            </a:r>
            <a:r>
              <a:rPr sz="900" spc="20" dirty="0">
                <a:latin typeface="Times New Roman"/>
                <a:cs typeface="Times New Roman"/>
              </a:rPr>
              <a:t>examples </a:t>
            </a:r>
            <a:r>
              <a:rPr sz="900" spc="-45" dirty="0">
                <a:latin typeface="Times New Roman"/>
                <a:cs typeface="Times New Roman"/>
              </a:rPr>
              <a:t>will </a:t>
            </a:r>
            <a:r>
              <a:rPr sz="900" spc="30" dirty="0">
                <a:latin typeface="Times New Roman"/>
                <a:cs typeface="Times New Roman"/>
              </a:rPr>
              <a:t>use  </a:t>
            </a:r>
            <a:r>
              <a:rPr sz="900" spc="15" dirty="0">
                <a:latin typeface="Times New Roman"/>
                <a:cs typeface="Times New Roman"/>
              </a:rPr>
              <a:t>location </a:t>
            </a:r>
            <a:r>
              <a:rPr sz="900" spc="-35" dirty="0">
                <a:latin typeface="Times New Roman"/>
                <a:cs typeface="Times New Roman"/>
              </a:rPr>
              <a:t>0. Your </a:t>
            </a:r>
            <a:r>
              <a:rPr sz="900" spc="-10" dirty="0">
                <a:latin typeface="Times New Roman"/>
                <a:cs typeface="Times New Roman"/>
              </a:rPr>
              <a:t>instructor </a:t>
            </a:r>
            <a:r>
              <a:rPr sz="900" spc="-50" dirty="0">
                <a:latin typeface="Times New Roman"/>
                <a:cs typeface="Times New Roman"/>
              </a:rPr>
              <a:t>will </a:t>
            </a:r>
            <a:r>
              <a:rPr sz="900" spc="-30" dirty="0">
                <a:latin typeface="Times New Roman"/>
                <a:cs typeface="Times New Roman"/>
              </a:rPr>
              <a:t>tell you </a:t>
            </a:r>
            <a:r>
              <a:rPr sz="900" spc="-25" dirty="0">
                <a:latin typeface="Times New Roman"/>
                <a:cs typeface="Times New Roman"/>
              </a:rPr>
              <a:t>which </a:t>
            </a:r>
            <a:r>
              <a:rPr sz="900" spc="-5" dirty="0">
                <a:latin typeface="Times New Roman"/>
                <a:cs typeface="Times New Roman"/>
              </a:rPr>
              <a:t>method </a:t>
            </a:r>
            <a:r>
              <a:rPr sz="900" spc="10" dirty="0">
                <a:latin typeface="Times New Roman"/>
                <a:cs typeface="Times New Roman"/>
              </a:rPr>
              <a:t>to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use.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4711065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sz="900" spc="-105" dirty="0">
                <a:latin typeface="Arial"/>
                <a:cs typeface="Arial"/>
              </a:rPr>
              <a:t>132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0905" y="1093977"/>
            <a:ext cx="115824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7</a:t>
            </a:r>
            <a:r>
              <a:rPr sz="950" spc="-1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Arrays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9735" y="1430781"/>
            <a:ext cx="4493260" cy="16205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41300" marR="25400">
              <a:lnSpc>
                <a:spcPct val="102899"/>
              </a:lnSpc>
              <a:spcBef>
                <a:spcPts val="70"/>
              </a:spcBef>
            </a:pPr>
            <a:r>
              <a:rPr sz="1050" spc="-25" dirty="0">
                <a:latin typeface="Times New Roman"/>
                <a:cs typeface="Times New Roman"/>
              </a:rPr>
              <a:t>NOTE: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-40" dirty="0">
                <a:latin typeface="Times New Roman"/>
                <a:cs typeface="Times New Roman"/>
              </a:rPr>
              <a:t>is a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20" dirty="0">
                <a:latin typeface="Times New Roman"/>
                <a:cs typeface="Times New Roman"/>
              </a:rPr>
              <a:t>returning </a:t>
            </a:r>
            <a:r>
              <a:rPr sz="1050" spc="-15" dirty="0">
                <a:latin typeface="Times New Roman"/>
                <a:cs typeface="Times New Roman"/>
              </a:rPr>
              <a:t>function. </a:t>
            </a:r>
            <a:r>
              <a:rPr sz="1050" spc="-50" dirty="0">
                <a:latin typeface="Times New Roman"/>
                <a:cs typeface="Times New Roman"/>
              </a:rPr>
              <a:t>Be </a:t>
            </a:r>
            <a:r>
              <a:rPr sz="1050" spc="-20" dirty="0">
                <a:latin typeface="Times New Roman"/>
                <a:cs typeface="Times New Roman"/>
              </a:rPr>
              <a:t>sure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25" dirty="0">
                <a:latin typeface="Times New Roman"/>
                <a:cs typeface="Times New Roman"/>
              </a:rPr>
              <a:t>include </a:t>
            </a:r>
            <a:r>
              <a:rPr sz="1050" spc="-20" dirty="0">
                <a:latin typeface="Times New Roman"/>
                <a:cs typeface="Times New Roman"/>
              </a:rPr>
              <a:t>its </a:t>
            </a:r>
            <a:r>
              <a:rPr sz="1050" spc="30" dirty="0">
                <a:latin typeface="Times New Roman"/>
                <a:cs typeface="Times New Roman"/>
              </a:rPr>
              <a:t>prototype 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5" dirty="0">
                <a:latin typeface="Times New Roman"/>
                <a:cs typeface="Times New Roman"/>
              </a:rPr>
              <a:t>global</a:t>
            </a:r>
            <a:r>
              <a:rPr sz="1050" spc="20" dirty="0">
                <a:latin typeface="Times New Roman"/>
                <a:cs typeface="Times New Roman"/>
              </a:rPr>
              <a:t> section.</a:t>
            </a:r>
            <a:endParaRPr sz="1050">
              <a:latin typeface="Times New Roman"/>
              <a:cs typeface="Times New Roman"/>
            </a:endParaRPr>
          </a:p>
          <a:p>
            <a:pPr marL="241300" marR="24130" indent="-228600">
              <a:lnSpc>
                <a:spcPct val="102899"/>
              </a:lnSpc>
              <a:spcBef>
                <a:spcPts val="310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4: </a:t>
            </a:r>
            <a:r>
              <a:rPr sz="1050" spc="-25" dirty="0">
                <a:latin typeface="Times New Roman"/>
                <a:cs typeface="Times New Roman"/>
              </a:rPr>
              <a:t>Create </a:t>
            </a:r>
            <a:r>
              <a:rPr sz="1050" spc="-5" dirty="0">
                <a:latin typeface="Times New Roman"/>
                <a:cs typeface="Times New Roman"/>
              </a:rPr>
              <a:t>another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25" dirty="0">
                <a:latin typeface="Times New Roman"/>
                <a:cs typeface="Times New Roman"/>
              </a:rPr>
              <a:t>returning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15" dirty="0">
                <a:latin typeface="Times New Roman"/>
                <a:cs typeface="Times New Roman"/>
              </a:rPr>
              <a:t>finds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lowest </a:t>
            </a:r>
            <a:r>
              <a:rPr sz="1050" spc="25" dirty="0">
                <a:latin typeface="Times New Roman"/>
                <a:cs typeface="Times New Roman"/>
              </a:rPr>
              <a:t>price 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10" dirty="0">
                <a:latin typeface="Times New Roman"/>
                <a:cs typeface="Times New Roman"/>
              </a:rPr>
              <a:t>print </a:t>
            </a:r>
            <a:r>
              <a:rPr sz="1050" spc="-5" dirty="0">
                <a:latin typeface="Times New Roman"/>
                <a:cs typeface="Times New Roman"/>
              </a:rPr>
              <a:t>that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value.</a:t>
            </a:r>
            <a:endParaRPr sz="1050">
              <a:latin typeface="Times New Roman"/>
              <a:cs typeface="Times New Roman"/>
            </a:endParaRPr>
          </a:p>
          <a:p>
            <a:pPr marL="241300" marR="166370" indent="-228600">
              <a:lnSpc>
                <a:spcPct val="102899"/>
              </a:lnSpc>
              <a:spcBef>
                <a:spcPts val="300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5: </a:t>
            </a:r>
            <a:r>
              <a:rPr sz="1050" spc="-15" dirty="0">
                <a:latin typeface="Times New Roman"/>
                <a:cs typeface="Times New Roman"/>
              </a:rPr>
              <a:t>After </a:t>
            </a:r>
            <a:r>
              <a:rPr sz="1050" spc="20" dirty="0">
                <a:latin typeface="Times New Roman"/>
                <a:cs typeface="Times New Roman"/>
              </a:rPr>
              <a:t>completing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exercises </a:t>
            </a:r>
            <a:r>
              <a:rPr sz="1050" spc="30" dirty="0">
                <a:latin typeface="Times New Roman"/>
                <a:cs typeface="Times New Roman"/>
              </a:rPr>
              <a:t>above, </a:t>
            </a:r>
            <a:r>
              <a:rPr sz="1050" spc="-5" dirty="0">
                <a:latin typeface="Times New Roman"/>
                <a:cs typeface="Times New Roman"/>
              </a:rPr>
              <a:t>run 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20" dirty="0">
                <a:latin typeface="Times New Roman"/>
                <a:cs typeface="Times New Roman"/>
              </a:rPr>
              <a:t>again  </a:t>
            </a:r>
            <a:r>
              <a:rPr sz="1050" spc="-20" dirty="0">
                <a:latin typeface="Times New Roman"/>
                <a:cs typeface="Times New Roman"/>
              </a:rPr>
              <a:t>with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values </a:t>
            </a:r>
            <a:r>
              <a:rPr sz="1050" spc="-5" dirty="0">
                <a:latin typeface="Times New Roman"/>
                <a:cs typeface="Times New Roman"/>
              </a:rPr>
              <a:t>from </a:t>
            </a:r>
            <a:r>
              <a:rPr sz="1050" spc="-25" dirty="0">
                <a:latin typeface="Times New Roman"/>
                <a:cs typeface="Times New Roman"/>
              </a:rPr>
              <a:t>Exercise </a:t>
            </a:r>
            <a:r>
              <a:rPr sz="1050" spc="-30" dirty="0">
                <a:latin typeface="Times New Roman"/>
                <a:cs typeface="Times New Roman"/>
              </a:rPr>
              <a:t>1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10" dirty="0">
                <a:latin typeface="Times New Roman"/>
                <a:cs typeface="Times New Roman"/>
              </a:rPr>
              <a:t>record </a:t>
            </a:r>
            <a:r>
              <a:rPr sz="1050" spc="-25" dirty="0">
                <a:latin typeface="Times New Roman"/>
                <a:cs typeface="Times New Roman"/>
              </a:rPr>
              <a:t>your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results.</a:t>
            </a:r>
            <a:endParaRPr sz="10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2899"/>
              </a:lnSpc>
              <a:spcBef>
                <a:spcPts val="310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6: </a:t>
            </a:r>
            <a:r>
              <a:rPr sz="1050" spc="25" dirty="0">
                <a:latin typeface="Times New Roman"/>
                <a:cs typeface="Times New Roman"/>
              </a:rPr>
              <a:t>(Optional) </a:t>
            </a:r>
            <a:r>
              <a:rPr sz="1050" spc="-15" dirty="0">
                <a:latin typeface="Times New Roman"/>
                <a:cs typeface="Times New Roman"/>
              </a:rPr>
              <a:t>Look at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following </a:t>
            </a:r>
            <a:r>
              <a:rPr sz="1050" spc="-20" dirty="0">
                <a:latin typeface="Times New Roman"/>
                <a:cs typeface="Times New Roman"/>
              </a:rPr>
              <a:t>table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15" dirty="0">
                <a:latin typeface="Times New Roman"/>
                <a:cs typeface="Times New Roman"/>
              </a:rPr>
              <a:t>contains </a:t>
            </a:r>
            <a:r>
              <a:rPr sz="1050" spc="25" dirty="0">
                <a:latin typeface="Times New Roman"/>
                <a:cs typeface="Times New Roman"/>
              </a:rPr>
              <a:t>quarterly </a:t>
            </a:r>
            <a:r>
              <a:rPr sz="1050" spc="10" dirty="0">
                <a:latin typeface="Times New Roman"/>
                <a:cs typeface="Times New Roman"/>
              </a:rPr>
              <a:t>sales  </a:t>
            </a:r>
            <a:r>
              <a:rPr sz="1050" spc="20" dirty="0">
                <a:latin typeface="Times New Roman"/>
                <a:cs typeface="Times New Roman"/>
              </a:rPr>
              <a:t>transactions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-15" dirty="0">
                <a:latin typeface="Times New Roman"/>
                <a:cs typeface="Times New Roman"/>
              </a:rPr>
              <a:t>three </a:t>
            </a:r>
            <a:r>
              <a:rPr sz="1050" spc="-40" dirty="0">
                <a:latin typeface="Times New Roman"/>
                <a:cs typeface="Times New Roman"/>
              </a:rPr>
              <a:t>years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small </a:t>
            </a:r>
            <a:r>
              <a:rPr sz="1050" spc="35" dirty="0">
                <a:latin typeface="Times New Roman"/>
                <a:cs typeface="Times New Roman"/>
              </a:rPr>
              <a:t>company. </a:t>
            </a:r>
            <a:r>
              <a:rPr sz="1050" spc="-5" dirty="0">
                <a:latin typeface="Times New Roman"/>
                <a:cs typeface="Times New Roman"/>
              </a:rPr>
              <a:t>Each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quarterly  transactions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15" dirty="0">
                <a:latin typeface="Times New Roman"/>
                <a:cs typeface="Times New Roman"/>
              </a:rPr>
              <a:t>integers </a:t>
            </a:r>
            <a:r>
              <a:rPr sz="1050" spc="40" dirty="0">
                <a:latin typeface="Times New Roman"/>
                <a:cs typeface="Times New Roman"/>
              </a:rPr>
              <a:t>(number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20" dirty="0">
                <a:latin typeface="Times New Roman"/>
                <a:cs typeface="Times New Roman"/>
              </a:rPr>
              <a:t>sales)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year is </a:t>
            </a:r>
            <a:r>
              <a:rPr sz="1050" spc="-30" dirty="0">
                <a:latin typeface="Times New Roman"/>
                <a:cs typeface="Times New Roman"/>
              </a:rPr>
              <a:t>also </a:t>
            </a:r>
            <a:r>
              <a:rPr sz="1050" spc="-15" dirty="0">
                <a:latin typeface="Times New Roman"/>
                <a:cs typeface="Times New Roman"/>
              </a:rPr>
              <a:t>an</a:t>
            </a:r>
            <a:r>
              <a:rPr sz="1050" spc="16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integer.</a:t>
            </a:r>
            <a:endParaRPr sz="10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074035" y="3138414"/>
          <a:ext cx="3542029" cy="683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6783">
                <a:tc>
                  <a:txBody>
                    <a:bodyPr/>
                    <a:lstStyle/>
                    <a:p>
                      <a:pPr marL="34925" algn="ctr">
                        <a:lnSpc>
                          <a:spcPts val="1120"/>
                        </a:lnSpc>
                      </a:pPr>
                      <a:r>
                        <a:rPr sz="1050" spc="-30" dirty="0">
                          <a:latin typeface="Times New Roman"/>
                          <a:cs typeface="Times New Roman"/>
                        </a:rPr>
                        <a:t>YEAR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120"/>
                        </a:lnSpc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Quarter 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ts val="1120"/>
                        </a:lnSpc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Quarter 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120"/>
                        </a:lnSpc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Quarter 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20"/>
                        </a:lnSpc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Quarter 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32"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2000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9525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72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80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60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7620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782">
                <a:tc>
                  <a:txBody>
                    <a:bodyPr/>
                    <a:lstStyle/>
                    <a:p>
                      <a:pPr marR="41275" algn="ctr">
                        <a:lnSpc>
                          <a:spcPts val="1175"/>
                        </a:lnSpc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2001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250" algn="ctr">
                        <a:lnSpc>
                          <a:spcPts val="1175"/>
                        </a:lnSpc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82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1175"/>
                        </a:lnSpc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90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75"/>
                        </a:lnSpc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43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1175"/>
                        </a:lnSpc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98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marR="41275" algn="ctr">
                        <a:lnSpc>
                          <a:spcPts val="1140"/>
                        </a:lnSpc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2002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250" algn="ctr">
                        <a:lnSpc>
                          <a:spcPts val="1140"/>
                        </a:lnSpc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64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1140"/>
                        </a:lnSpc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78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40"/>
                        </a:lnSpc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58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1140"/>
                        </a:lnSpc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84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59153" y="3881755"/>
            <a:ext cx="6162040" cy="28270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841500" marR="5080">
              <a:lnSpc>
                <a:spcPct val="103299"/>
              </a:lnSpc>
              <a:spcBef>
                <a:spcPts val="65"/>
              </a:spcBef>
            </a:pPr>
            <a:r>
              <a:rPr sz="1050" spc="-90" dirty="0">
                <a:latin typeface="Times New Roman"/>
                <a:cs typeface="Times New Roman"/>
              </a:rPr>
              <a:t>We </a:t>
            </a:r>
            <a:r>
              <a:rPr sz="1050" spc="-20" dirty="0">
                <a:latin typeface="Times New Roman"/>
                <a:cs typeface="Times New Roman"/>
              </a:rPr>
              <a:t>could </a:t>
            </a:r>
            <a:r>
              <a:rPr sz="1050" spc="-25" dirty="0">
                <a:latin typeface="Times New Roman"/>
                <a:cs typeface="Times New Roman"/>
              </a:rPr>
              <a:t>use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20" dirty="0">
                <a:latin typeface="Times New Roman"/>
                <a:cs typeface="Times New Roman"/>
              </a:rPr>
              <a:t>two-dimensional </a:t>
            </a: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spc="15" dirty="0">
                <a:latin typeface="Times New Roman"/>
                <a:cs typeface="Times New Roman"/>
              </a:rPr>
              <a:t>consisting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30" dirty="0">
                <a:latin typeface="Times New Roman"/>
                <a:cs typeface="Times New Roman"/>
              </a:rPr>
              <a:t>3 </a:t>
            </a:r>
            <a:r>
              <a:rPr sz="1050" spc="-20" dirty="0">
                <a:latin typeface="Times New Roman"/>
                <a:cs typeface="Times New Roman"/>
              </a:rPr>
              <a:t>rows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30" dirty="0">
                <a:latin typeface="Times New Roman"/>
                <a:cs typeface="Times New Roman"/>
              </a:rPr>
              <a:t>5 </a:t>
            </a:r>
            <a:r>
              <a:rPr sz="1050" spc="25" dirty="0">
                <a:latin typeface="Times New Roman"/>
                <a:cs typeface="Times New Roman"/>
              </a:rPr>
              <a:t>columns.  </a:t>
            </a:r>
            <a:r>
              <a:rPr sz="1050" dirty="0">
                <a:latin typeface="Times New Roman"/>
                <a:cs typeface="Times New Roman"/>
              </a:rPr>
              <a:t>Even </a:t>
            </a:r>
            <a:r>
              <a:rPr sz="1050" spc="-10" dirty="0">
                <a:latin typeface="Times New Roman"/>
                <a:cs typeface="Times New Roman"/>
              </a:rPr>
              <a:t>though there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-35" dirty="0">
                <a:latin typeface="Times New Roman"/>
                <a:cs typeface="Times New Roman"/>
              </a:rPr>
              <a:t>only </a:t>
            </a:r>
            <a:r>
              <a:rPr sz="1050" spc="-5" dirty="0">
                <a:latin typeface="Times New Roman"/>
                <a:cs typeface="Times New Roman"/>
              </a:rPr>
              <a:t>four </a:t>
            </a:r>
            <a:r>
              <a:rPr sz="1050" spc="25" dirty="0">
                <a:latin typeface="Times New Roman"/>
                <a:cs typeface="Times New Roman"/>
              </a:rPr>
              <a:t>quarters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-20" dirty="0">
                <a:latin typeface="Times New Roman"/>
                <a:cs typeface="Times New Roman"/>
              </a:rPr>
              <a:t>need </a:t>
            </a:r>
            <a:r>
              <a:rPr sz="1050" spc="-30" dirty="0">
                <a:latin typeface="Times New Roman"/>
                <a:cs typeface="Times New Roman"/>
              </a:rPr>
              <a:t>5 </a:t>
            </a:r>
            <a:r>
              <a:rPr sz="1050" spc="-20" dirty="0">
                <a:latin typeface="Times New Roman"/>
                <a:cs typeface="Times New Roman"/>
              </a:rPr>
              <a:t>columns </a:t>
            </a:r>
            <a:r>
              <a:rPr sz="1050" spc="-15" dirty="0">
                <a:latin typeface="Times New Roman"/>
                <a:cs typeface="Times New Roman"/>
              </a:rPr>
              <a:t>(the first  column holds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155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year).</a:t>
            </a:r>
            <a:endParaRPr sz="1050">
              <a:latin typeface="Times New Roman"/>
              <a:cs typeface="Times New Roman"/>
            </a:endParaRPr>
          </a:p>
          <a:p>
            <a:pPr marL="2070100">
              <a:lnSpc>
                <a:spcPct val="100000"/>
              </a:lnSpc>
              <a:spcBef>
                <a:spcPts val="35"/>
              </a:spcBef>
            </a:pPr>
            <a:r>
              <a:rPr sz="1050" spc="-30" dirty="0">
                <a:latin typeface="Times New Roman"/>
                <a:cs typeface="Times New Roman"/>
              </a:rPr>
              <a:t>Retrieve </a:t>
            </a:r>
            <a:r>
              <a:rPr sz="900" spc="-20" dirty="0">
                <a:latin typeface="Courier New"/>
                <a:cs typeface="Courier New"/>
              </a:rPr>
              <a:t>quartsal.cpp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-30" dirty="0">
                <a:latin typeface="Times New Roman"/>
                <a:cs typeface="Times New Roman"/>
              </a:rPr>
              <a:t>Lab 7 folder.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as</a:t>
            </a:r>
            <a:r>
              <a:rPr sz="1050" spc="-9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This program will read </a:t>
            </a:r>
            <a:r>
              <a:rPr sz="900" spc="-10" dirty="0">
                <a:latin typeface="Courier New"/>
                <a:cs typeface="Courier New"/>
              </a:rPr>
              <a:t>in the </a:t>
            </a:r>
            <a:r>
              <a:rPr sz="900" spc="-15" dirty="0">
                <a:latin typeface="Courier New"/>
                <a:cs typeface="Courier New"/>
              </a:rPr>
              <a:t>quarterly sales transactions </a:t>
            </a: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given</a:t>
            </a:r>
            <a:r>
              <a:rPr sz="900" spc="-3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of </a:t>
            </a:r>
            <a:r>
              <a:rPr sz="900" spc="-15" dirty="0">
                <a:latin typeface="Courier New"/>
                <a:cs typeface="Courier New"/>
              </a:rPr>
              <a:t>years. </a:t>
            </a:r>
            <a:r>
              <a:rPr sz="900" spc="-10" dirty="0">
                <a:latin typeface="Courier New"/>
                <a:cs typeface="Courier New"/>
              </a:rPr>
              <a:t>It will </a:t>
            </a:r>
            <a:r>
              <a:rPr sz="900" spc="-15" dirty="0">
                <a:latin typeface="Courier New"/>
                <a:cs typeface="Courier New"/>
              </a:rPr>
              <a:t>print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year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transactions </a:t>
            </a:r>
            <a:r>
              <a:rPr sz="900" spc="-10" dirty="0">
                <a:latin typeface="Courier New"/>
                <a:cs typeface="Courier New"/>
              </a:rPr>
              <a:t>in </a:t>
            </a:r>
            <a:r>
              <a:rPr sz="900" dirty="0">
                <a:latin typeface="Courier New"/>
                <a:cs typeface="Courier New"/>
              </a:rPr>
              <a:t>a</a:t>
            </a:r>
            <a:r>
              <a:rPr sz="900" spc="-3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table format.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It </a:t>
            </a:r>
            <a:r>
              <a:rPr sz="900" spc="-15" dirty="0">
                <a:latin typeface="Courier New"/>
                <a:cs typeface="Courier New"/>
              </a:rPr>
              <a:t>will calculate year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quarter total</a:t>
            </a:r>
            <a:r>
              <a:rPr sz="900" spc="-229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transactions.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spc="5" dirty="0">
                <a:latin typeface="Courier New"/>
                <a:cs typeface="Courier New"/>
              </a:rPr>
              <a:t>// PLACE YOUR </a:t>
            </a:r>
            <a:r>
              <a:rPr sz="900" b="1" dirty="0">
                <a:latin typeface="Courier New"/>
                <a:cs typeface="Courier New"/>
              </a:rPr>
              <a:t>NAME</a:t>
            </a:r>
            <a:r>
              <a:rPr sz="900" b="1" spc="55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4804410">
              <a:lnSpc>
                <a:spcPct val="121200"/>
              </a:lnSpc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#include &lt;iomanip&gt;  using namespace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4815205">
              <a:lnSpc>
                <a:spcPct val="121100"/>
              </a:lnSpc>
            </a:pPr>
            <a:r>
              <a:rPr sz="900" spc="-15" dirty="0">
                <a:latin typeface="Courier New"/>
                <a:cs typeface="Courier New"/>
              </a:rPr>
              <a:t>const MAXYEAR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5" dirty="0">
                <a:latin typeface="Courier New"/>
                <a:cs typeface="Courier New"/>
              </a:rPr>
              <a:t>10;  const MAXCOL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2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5;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53027" y="6875144"/>
            <a:ext cx="24980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creates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0" dirty="0">
                <a:latin typeface="Courier New"/>
                <a:cs typeface="Courier New"/>
              </a:rPr>
              <a:t>new 2D </a:t>
            </a:r>
            <a:r>
              <a:rPr sz="900" spc="-15" dirty="0">
                <a:latin typeface="Courier New"/>
                <a:cs typeface="Courier New"/>
              </a:rPr>
              <a:t>integer </a:t>
            </a:r>
            <a:r>
              <a:rPr sz="900" spc="-10" dirty="0">
                <a:latin typeface="Courier New"/>
                <a:cs typeface="Courier New"/>
              </a:rPr>
              <a:t>data</a:t>
            </a:r>
            <a:r>
              <a:rPr sz="900" spc="-2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type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153" y="6875144"/>
            <a:ext cx="2630805" cy="49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typedef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SalesType[MAXYEAR][MAXCOL];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900" spc="-15" dirty="0">
                <a:latin typeface="Courier New"/>
                <a:cs typeface="Courier New"/>
              </a:rPr>
              <a:t>void	</a:t>
            </a:r>
            <a:r>
              <a:rPr sz="900" spc="-20" dirty="0">
                <a:latin typeface="Courier New"/>
                <a:cs typeface="Courier New"/>
              </a:rPr>
              <a:t>getSales(SalesType,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int&amp;);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5219" y="7205853"/>
            <a:ext cx="2562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places sales figures into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2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244853" y="7402287"/>
          <a:ext cx="4723130" cy="29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036">
                <a:tc>
                  <a:txBody>
                    <a:bodyPr/>
                    <a:lstStyle/>
                    <a:p>
                      <a:pPr marL="28575" algn="ctr">
                        <a:lnSpc>
                          <a:spcPts val="93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void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93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printSales(SalesType,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93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int);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93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93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prints data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as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table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036">
                <a:tc>
                  <a:txBody>
                    <a:bodyPr/>
                    <a:lstStyle/>
                    <a:p>
                      <a:pPr marL="28575" algn="ctr">
                        <a:lnSpc>
                          <a:spcPts val="106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void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06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printTableHeading();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06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6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prints table</a:t>
                      </a:r>
                      <a:r>
                        <a:rPr sz="9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heading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359153" y="8031860"/>
            <a:ext cx="694690" cy="492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1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9966" y="8526017"/>
            <a:ext cx="96329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11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yearsUsed;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3027" y="8526017"/>
            <a:ext cx="22294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holds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years</a:t>
            </a:r>
            <a:r>
              <a:rPr sz="900" spc="-2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used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59966" y="8855202"/>
            <a:ext cx="10960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SalesType</a:t>
            </a:r>
            <a:r>
              <a:rPr sz="900" spc="-1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sales;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53027" y="8826245"/>
            <a:ext cx="1713230" cy="3581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 2D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r>
              <a:rPr sz="900" spc="-1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holding</a:t>
            </a:r>
            <a:endParaRPr sz="90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the </a:t>
            </a:r>
            <a:r>
              <a:rPr sz="900" spc="-15" dirty="0">
                <a:latin typeface="Courier New"/>
                <a:cs typeface="Courier New"/>
              </a:rPr>
              <a:t>sales</a:t>
            </a:r>
            <a:r>
              <a:rPr sz="900" spc="-12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transactions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9966" y="9516617"/>
            <a:ext cx="18307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getSales(sales,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yearsUsed);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53027" y="9516617"/>
            <a:ext cx="2562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calls getSales </a:t>
            </a:r>
            <a:r>
              <a:rPr sz="900" spc="-10" dirty="0">
                <a:latin typeface="Courier New"/>
                <a:cs typeface="Courier New"/>
              </a:rPr>
              <a:t>to put </a:t>
            </a:r>
            <a:r>
              <a:rPr sz="900" spc="-15" dirty="0">
                <a:latin typeface="Courier New"/>
                <a:cs typeface="Courier New"/>
              </a:rPr>
              <a:t>data </a:t>
            </a:r>
            <a:r>
              <a:rPr sz="900" spc="-10" dirty="0">
                <a:latin typeface="Courier New"/>
                <a:cs typeface="Courier New"/>
              </a:rPr>
              <a:t>in</a:t>
            </a:r>
            <a:r>
              <a:rPr sz="900" spc="-2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7154" y="1089406"/>
            <a:ext cx="54038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Lesson</a:t>
            </a:r>
            <a:r>
              <a:rPr sz="950" spc="125" dirty="0">
                <a:latin typeface="Times New Roman"/>
                <a:cs typeface="Times New Roman"/>
              </a:rPr>
              <a:t> </a:t>
            </a:r>
            <a:r>
              <a:rPr sz="950" spc="-45" dirty="0">
                <a:latin typeface="Times New Roman"/>
                <a:cs typeface="Times New Roman"/>
              </a:rPr>
              <a:t>7B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900" spc="-125" dirty="0">
                <a:latin typeface="Arial"/>
                <a:cs typeface="Arial"/>
              </a:rPr>
              <a:t>133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8566" y="1406398"/>
            <a:ext cx="1964689" cy="35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printTableHeading();  printSales(sales,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yearsUsed);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1880" y="1406398"/>
            <a:ext cx="2642870" cy="3581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calls procedure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print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2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heading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calls printSales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display</a:t>
            </a:r>
            <a:r>
              <a:rPr sz="900" spc="-1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table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753" y="1901698"/>
            <a:ext cx="1025525" cy="3581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325"/>
              </a:spcBef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110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7753" y="2590545"/>
            <a:ext cx="5302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345" y="2729229"/>
            <a:ext cx="2630805" cy="3549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017269">
              <a:lnSpc>
                <a:spcPct val="100000"/>
              </a:lnSpc>
              <a:spcBef>
                <a:spcPts val="315"/>
              </a:spcBef>
            </a:pPr>
            <a:r>
              <a:rPr sz="900" spc="-20" dirty="0">
                <a:latin typeface="Courier New"/>
                <a:cs typeface="Courier New"/>
              </a:rPr>
              <a:t>printTableHeading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This </a:t>
            </a:r>
            <a:r>
              <a:rPr sz="900" spc="-15" dirty="0">
                <a:latin typeface="Courier New"/>
                <a:cs typeface="Courier New"/>
              </a:rPr>
              <a:t>procedure prints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table</a:t>
            </a:r>
            <a:r>
              <a:rPr sz="900" spc="-2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heading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7753" y="2729229"/>
            <a:ext cx="1220470" cy="8502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3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939165" algn="l"/>
              </a:tabLst>
            </a:pP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dirty="0">
                <a:latin typeface="Courier New"/>
                <a:cs typeface="Courier New"/>
              </a:rPr>
              <a:t>/ 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dat</a:t>
            </a:r>
            <a:r>
              <a:rPr sz="900" dirty="0">
                <a:latin typeface="Courier New"/>
                <a:cs typeface="Courier New"/>
              </a:rPr>
              <a:t>a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</a:t>
            </a:r>
            <a:r>
              <a:rPr sz="900" dirty="0">
                <a:latin typeface="Courier New"/>
                <a:cs typeface="Courier New"/>
              </a:rPr>
              <a:t>:	</a:t>
            </a:r>
            <a:r>
              <a:rPr sz="900" spc="-15" dirty="0">
                <a:latin typeface="Courier New"/>
                <a:cs typeface="Courier New"/>
              </a:rPr>
              <a:t>none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 </a:t>
            </a:r>
            <a:r>
              <a:rPr sz="900" spc="-15" dirty="0">
                <a:latin typeface="Courier New"/>
                <a:cs typeface="Courier New"/>
              </a:rPr>
              <a:t>data out:</a:t>
            </a:r>
            <a:r>
              <a:rPr sz="900" spc="-25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none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7753" y="3581527"/>
            <a:ext cx="5302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7753" y="4078351"/>
            <a:ext cx="5031740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void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printTableHeading()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setw(30)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"YEARLY QUARTERLY SALES"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5" dirty="0">
                <a:latin typeface="Courier New"/>
                <a:cs typeface="Courier New"/>
              </a:rPr>
              <a:t>&lt;&lt;</a:t>
            </a:r>
            <a:r>
              <a:rPr sz="900" spc="-3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setw(10)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"YEAR"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setw(10)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"Quarter</a:t>
            </a:r>
            <a:r>
              <a:rPr sz="900" spc="-2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1"</a:t>
            </a:r>
            <a:endParaRPr sz="900">
              <a:latin typeface="Courier New"/>
              <a:cs typeface="Courier New"/>
            </a:endParaRPr>
          </a:p>
          <a:p>
            <a:pPr marL="745490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setw(10)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"Quarter </a:t>
            </a:r>
            <a:r>
              <a:rPr sz="900" spc="-10" dirty="0">
                <a:latin typeface="Courier New"/>
                <a:cs typeface="Courier New"/>
              </a:rPr>
              <a:t>2" &lt;&lt; </a:t>
            </a:r>
            <a:r>
              <a:rPr sz="900" spc="-15" dirty="0">
                <a:latin typeface="Courier New"/>
                <a:cs typeface="Courier New"/>
              </a:rPr>
              <a:t>setw(10)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"Quarter</a:t>
            </a:r>
            <a:r>
              <a:rPr sz="900" spc="-29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3"</a:t>
            </a:r>
            <a:endParaRPr sz="900">
              <a:latin typeface="Courier New"/>
              <a:cs typeface="Courier New"/>
            </a:endParaRPr>
          </a:p>
          <a:p>
            <a:pPr marL="74549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setw(10)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"Quarter </a:t>
            </a:r>
            <a:r>
              <a:rPr sz="900" spc="-10" dirty="0">
                <a:latin typeface="Courier New"/>
                <a:cs typeface="Courier New"/>
              </a:rPr>
              <a:t>4" &lt;&lt;</a:t>
            </a:r>
            <a:r>
              <a:rPr sz="900" spc="-2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7753" y="6058280"/>
            <a:ext cx="5302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19042" y="6222872"/>
            <a:ext cx="5626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getSa</a:t>
            </a:r>
            <a:r>
              <a:rPr sz="900" spc="-2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dirty="0">
                <a:latin typeface="Courier New"/>
                <a:cs typeface="Courier New"/>
              </a:rPr>
              <a:t>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2261" y="7379589"/>
            <a:ext cx="2362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data out: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total number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2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years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7753" y="6193916"/>
            <a:ext cx="4883785" cy="15132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78765" algn="l"/>
                <a:tab pos="9391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task:	</a:t>
            </a:r>
            <a:r>
              <a:rPr sz="900" spc="-10" dirty="0">
                <a:latin typeface="Courier New"/>
                <a:cs typeface="Courier New"/>
              </a:rPr>
              <a:t>This </a:t>
            </a:r>
            <a:r>
              <a:rPr sz="900" spc="-15" dirty="0">
                <a:latin typeface="Courier New"/>
                <a:cs typeface="Courier New"/>
              </a:rPr>
              <a:t>procedure asks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user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input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3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years.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939165" algn="l"/>
              </a:tabLst>
            </a:pPr>
            <a:r>
              <a:rPr sz="900" spc="-10" dirty="0">
                <a:latin typeface="Courier New"/>
                <a:cs typeface="Courier New"/>
              </a:rPr>
              <a:t>//	For </a:t>
            </a:r>
            <a:r>
              <a:rPr sz="900" spc="-15" dirty="0">
                <a:latin typeface="Courier New"/>
                <a:cs typeface="Courier New"/>
              </a:rPr>
              <a:t>each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those years </a:t>
            </a:r>
            <a:r>
              <a:rPr sz="900" spc="-10" dirty="0">
                <a:latin typeface="Courier New"/>
                <a:cs typeface="Courier New"/>
              </a:rPr>
              <a:t>it </a:t>
            </a:r>
            <a:r>
              <a:rPr sz="900" spc="-15" dirty="0">
                <a:latin typeface="Courier New"/>
                <a:cs typeface="Courier New"/>
              </a:rPr>
              <a:t>asks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user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input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3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year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9391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(e.g. 2004), followed </a:t>
            </a:r>
            <a:r>
              <a:rPr sz="900" spc="-10" dirty="0">
                <a:latin typeface="Courier New"/>
                <a:cs typeface="Courier New"/>
              </a:rPr>
              <a:t>by the </a:t>
            </a:r>
            <a:r>
              <a:rPr sz="900" spc="-15" dirty="0">
                <a:latin typeface="Courier New"/>
                <a:cs typeface="Courier New"/>
              </a:rPr>
              <a:t>sales figures </a:t>
            </a: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each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2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9391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dirty="0">
                <a:latin typeface="Courier New"/>
                <a:cs typeface="Courier New"/>
              </a:rPr>
              <a:t>4 </a:t>
            </a:r>
            <a:r>
              <a:rPr sz="900" spc="-15" dirty="0">
                <a:latin typeface="Courier New"/>
                <a:cs typeface="Courier New"/>
              </a:rPr>
              <a:t>quarters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that year. That data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spc="-15" dirty="0">
                <a:latin typeface="Courier New"/>
                <a:cs typeface="Courier New"/>
              </a:rPr>
              <a:t>placed </a:t>
            </a:r>
            <a:r>
              <a:rPr sz="900" spc="-10" dirty="0">
                <a:latin typeface="Courier New"/>
                <a:cs typeface="Courier New"/>
              </a:rPr>
              <a:t>in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0" dirty="0">
                <a:latin typeface="Courier New"/>
                <a:cs typeface="Courier New"/>
              </a:rPr>
              <a:t>2D</a:t>
            </a:r>
            <a:r>
              <a:rPr sz="900" spc="1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939165" algn="l"/>
              </a:tabLst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4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in:	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0" dirty="0">
                <a:latin typeface="Courier New"/>
                <a:cs typeface="Courier New"/>
              </a:rPr>
              <a:t>2D </a:t>
            </a:r>
            <a:r>
              <a:rPr sz="900" spc="-15" dirty="0">
                <a:latin typeface="Courier New"/>
                <a:cs typeface="Courier New"/>
              </a:rPr>
              <a:t>array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integers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87753" y="7708772"/>
            <a:ext cx="5302250" cy="115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  <a:tab pos="1803400" algn="l"/>
              </a:tabLst>
            </a:pPr>
            <a:r>
              <a:rPr sz="900" spc="-15" dirty="0">
                <a:latin typeface="Courier New"/>
                <a:cs typeface="Courier New"/>
              </a:rPr>
              <a:t>void	</a:t>
            </a:r>
            <a:r>
              <a:rPr sz="900" spc="-20" dirty="0">
                <a:latin typeface="Courier New"/>
                <a:cs typeface="Courier New"/>
              </a:rPr>
              <a:t>getSales(SalesType	</a:t>
            </a:r>
            <a:r>
              <a:rPr sz="900" spc="-15" dirty="0">
                <a:latin typeface="Courier New"/>
                <a:cs typeface="Courier New"/>
              </a:rPr>
              <a:t>table, int&amp;</a:t>
            </a:r>
            <a:r>
              <a:rPr sz="900" spc="42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numOfYears)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8255">
              <a:lnSpc>
                <a:spcPct val="1211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input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years (1-"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MAXYEAR </a:t>
            </a:r>
            <a:r>
              <a:rPr sz="900" spc="-10" dirty="0">
                <a:latin typeface="Courier New"/>
                <a:cs typeface="Courier New"/>
              </a:rPr>
              <a:t>&lt;&lt; ')' &lt;&lt;</a:t>
            </a:r>
            <a:r>
              <a:rPr sz="900" spc="-3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numOfYears;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06854" y="9195054"/>
            <a:ext cx="3660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5" dirty="0">
                <a:latin typeface="Courier New"/>
                <a:cs typeface="Courier New"/>
              </a:rPr>
              <a:t>// Fill in the </a:t>
            </a:r>
            <a:r>
              <a:rPr sz="900" b="1" dirty="0">
                <a:latin typeface="Courier New"/>
                <a:cs typeface="Courier New"/>
              </a:rPr>
              <a:t>code </a:t>
            </a:r>
            <a:r>
              <a:rPr sz="900" b="1" spc="5" dirty="0">
                <a:latin typeface="Courier New"/>
                <a:cs typeface="Courier New"/>
              </a:rPr>
              <a:t>to read and store the </a:t>
            </a:r>
            <a:r>
              <a:rPr sz="900" b="1" dirty="0">
                <a:latin typeface="Courier New"/>
                <a:cs typeface="Courier New"/>
              </a:rPr>
              <a:t>next</a:t>
            </a:r>
            <a:r>
              <a:rPr sz="900" b="1" spc="100" dirty="0">
                <a:latin typeface="Courier New"/>
                <a:cs typeface="Courier New"/>
              </a:rPr>
              <a:t> </a:t>
            </a:r>
            <a:r>
              <a:rPr sz="900" b="1" spc="10" dirty="0">
                <a:latin typeface="Courier New"/>
                <a:cs typeface="Courier New"/>
              </a:rPr>
              <a:t>value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41285" y="9800081"/>
            <a:ext cx="550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65" dirty="0">
                <a:latin typeface="Times New Roman"/>
                <a:cs typeface="Times New Roman"/>
              </a:rPr>
              <a:t>c</a:t>
            </a:r>
            <a:r>
              <a:rPr sz="1000" i="1" spc="-15" dirty="0">
                <a:latin typeface="Times New Roman"/>
                <a:cs typeface="Times New Roman"/>
              </a:rPr>
              <a:t>o</a:t>
            </a:r>
            <a:r>
              <a:rPr sz="1000" i="1" spc="80" dirty="0">
                <a:latin typeface="Times New Roman"/>
                <a:cs typeface="Times New Roman"/>
              </a:rPr>
              <a:t>n</a:t>
            </a:r>
            <a:r>
              <a:rPr sz="1000" i="1" spc="65" dirty="0">
                <a:latin typeface="Times New Roman"/>
                <a:cs typeface="Times New Roman"/>
              </a:rPr>
              <a:t>t</a:t>
            </a:r>
            <a:r>
              <a:rPr sz="1000" i="1" spc="35" dirty="0">
                <a:latin typeface="Times New Roman"/>
                <a:cs typeface="Times New Roman"/>
              </a:rPr>
              <a:t>i</a:t>
            </a:r>
            <a:r>
              <a:rPr sz="1000" i="1" spc="95" dirty="0">
                <a:latin typeface="Times New Roman"/>
                <a:cs typeface="Times New Roman"/>
              </a:rPr>
              <a:t>nu</a:t>
            </a:r>
            <a:r>
              <a:rPr sz="1000" i="1" spc="-45" dirty="0">
                <a:latin typeface="Times New Roman"/>
                <a:cs typeface="Times New Roman"/>
              </a:rPr>
              <a:t>e</a:t>
            </a:r>
            <a:r>
              <a:rPr sz="1000" i="1" spc="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4573270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</a:pPr>
            <a:r>
              <a:rPr sz="900" spc="-105" dirty="0">
                <a:latin typeface="Arial"/>
                <a:cs typeface="Arial"/>
              </a:rPr>
              <a:t>134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0905" y="1089406"/>
            <a:ext cx="115824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7</a:t>
            </a:r>
            <a:r>
              <a:rPr sz="950" spc="-1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Arrays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3" y="1435354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153" y="1930654"/>
            <a:ext cx="5302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0442" y="2096769"/>
            <a:ext cx="6965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print</a:t>
            </a:r>
            <a:r>
              <a:rPr sz="900" spc="-2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ale</a:t>
            </a:r>
            <a:r>
              <a:rPr sz="900" dirty="0">
                <a:latin typeface="Courier New"/>
                <a:cs typeface="Courier New"/>
              </a:rPr>
              <a:t>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153" y="2069337"/>
            <a:ext cx="4557395" cy="10147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78765" algn="l"/>
                <a:tab pos="9391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task:	This procedure prints </a:t>
            </a:r>
            <a:r>
              <a:rPr sz="900" spc="-10" dirty="0">
                <a:latin typeface="Courier New"/>
                <a:cs typeface="Courier New"/>
              </a:rPr>
              <a:t>out the </a:t>
            </a:r>
            <a:r>
              <a:rPr sz="900" spc="-15" dirty="0">
                <a:latin typeface="Courier New"/>
                <a:cs typeface="Courier New"/>
              </a:rPr>
              <a:t>information </a:t>
            </a:r>
            <a:r>
              <a:rPr sz="900" spc="-10" dirty="0">
                <a:latin typeface="Courier New"/>
                <a:cs typeface="Courier New"/>
              </a:rPr>
              <a:t>in the</a:t>
            </a:r>
            <a:r>
              <a:rPr sz="900" spc="-29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939165" algn="l"/>
              </a:tabLst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4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in:	an </a:t>
            </a:r>
            <a:r>
              <a:rPr sz="900" spc="-15" dirty="0">
                <a:latin typeface="Courier New"/>
                <a:cs typeface="Courier New"/>
              </a:rPr>
              <a:t>array containing sales</a:t>
            </a:r>
            <a:r>
              <a:rPr sz="900" spc="-13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information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data out:</a:t>
            </a:r>
            <a:r>
              <a:rPr sz="900" spc="-1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none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153" y="3085845"/>
            <a:ext cx="5302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153" y="3717162"/>
            <a:ext cx="6057265" cy="35318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469265" algn="l"/>
              </a:tabLst>
            </a:pPr>
            <a:r>
              <a:rPr sz="900" spc="-15" dirty="0">
                <a:latin typeface="Courier New"/>
                <a:cs typeface="Courier New"/>
              </a:rPr>
              <a:t>void	</a:t>
            </a:r>
            <a:r>
              <a:rPr sz="900" spc="-20" dirty="0">
                <a:latin typeface="Courier New"/>
                <a:cs typeface="Courier New"/>
              </a:rPr>
              <a:t>printSales(SalesType </a:t>
            </a:r>
            <a:r>
              <a:rPr sz="900" spc="-15" dirty="0">
                <a:latin typeface="Courier New"/>
                <a:cs typeface="Courier New"/>
              </a:rPr>
              <a:t>table,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numOfYears)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31800">
              <a:lnSpc>
                <a:spcPct val="100000"/>
              </a:lnSpc>
              <a:spcBef>
                <a:spcPts val="190"/>
              </a:spcBef>
            </a:pPr>
            <a:r>
              <a:rPr sz="900" b="1" spc="5" dirty="0">
                <a:latin typeface="Courier New"/>
                <a:cs typeface="Courier New"/>
              </a:rPr>
              <a:t>// Fill in the </a:t>
            </a:r>
            <a:r>
              <a:rPr sz="900" b="1" dirty="0">
                <a:latin typeface="Courier New"/>
                <a:cs typeface="Courier New"/>
              </a:rPr>
              <a:t>code </a:t>
            </a:r>
            <a:r>
              <a:rPr sz="900" b="1" spc="5" dirty="0">
                <a:latin typeface="Courier New"/>
                <a:cs typeface="Courier New"/>
              </a:rPr>
              <a:t>to print </a:t>
            </a:r>
            <a:r>
              <a:rPr sz="900" b="1" dirty="0">
                <a:latin typeface="Courier New"/>
                <a:cs typeface="Courier New"/>
              </a:rPr>
              <a:t>the</a:t>
            </a:r>
            <a:r>
              <a:rPr sz="900" b="1" spc="105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table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050" spc="-40" dirty="0">
                <a:latin typeface="Times New Roman"/>
                <a:cs typeface="Times New Roman"/>
              </a:rPr>
              <a:t>Fill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10" dirty="0">
                <a:latin typeface="Times New Roman"/>
                <a:cs typeface="Times New Roman"/>
              </a:rPr>
              <a:t>both </a:t>
            </a:r>
            <a:r>
              <a:rPr sz="900" spc="-15" dirty="0">
                <a:latin typeface="Courier New"/>
                <a:cs typeface="Courier New"/>
              </a:rPr>
              <a:t>getSales </a:t>
            </a:r>
            <a:r>
              <a:rPr sz="1050" spc="-10" dirty="0">
                <a:latin typeface="Times New Roman"/>
                <a:cs typeface="Times New Roman"/>
              </a:rPr>
              <a:t>and</a:t>
            </a:r>
            <a:r>
              <a:rPr sz="1050" spc="-55" dirty="0">
                <a:latin typeface="Times New Roman"/>
                <a:cs typeface="Times New Roman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printSales</a:t>
            </a:r>
            <a:r>
              <a:rPr sz="1050" spc="-15" dirty="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841500" marR="5080" indent="228600" algn="just">
              <a:lnSpc>
                <a:spcPts val="1310"/>
              </a:lnSpc>
              <a:spcBef>
                <a:spcPts val="25"/>
              </a:spcBef>
            </a:pP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similar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price.cpp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25" dirty="0">
                <a:latin typeface="Times New Roman"/>
                <a:cs typeface="Times New Roman"/>
              </a:rPr>
              <a:t>in Exercise </a:t>
            </a:r>
            <a:r>
              <a:rPr sz="1050" spc="-50" dirty="0">
                <a:latin typeface="Times New Roman"/>
                <a:cs typeface="Times New Roman"/>
              </a:rPr>
              <a:t>1; </a:t>
            </a:r>
            <a:r>
              <a:rPr sz="1050" spc="15" dirty="0">
                <a:latin typeface="Times New Roman"/>
                <a:cs typeface="Times New Roman"/>
              </a:rPr>
              <a:t>however,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5" dirty="0">
                <a:latin typeface="Times New Roman"/>
                <a:cs typeface="Times New Roman"/>
              </a:rPr>
              <a:t>be different. </a:t>
            </a:r>
            <a:r>
              <a:rPr sz="1050" spc="-25" dirty="0">
                <a:latin typeface="Times New Roman"/>
                <a:cs typeface="Times New Roman"/>
              </a:rPr>
              <a:t>This </a:t>
            </a:r>
            <a:r>
              <a:rPr sz="1050" spc="-40" dirty="0">
                <a:latin typeface="Times New Roman"/>
                <a:cs typeface="Times New Roman"/>
              </a:rPr>
              <a:t>is a </a:t>
            </a:r>
            <a:r>
              <a:rPr sz="1050" spc="-25" dirty="0">
                <a:latin typeface="Times New Roman"/>
                <a:cs typeface="Times New Roman"/>
              </a:rPr>
              <a:t>table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15" dirty="0">
                <a:latin typeface="Times New Roman"/>
                <a:cs typeface="Times New Roman"/>
              </a:rPr>
              <a:t>contains </a:t>
            </a:r>
            <a:r>
              <a:rPr sz="1050" spc="30" dirty="0">
                <a:latin typeface="Times New Roman"/>
                <a:cs typeface="Times New Roman"/>
              </a:rPr>
              <a:t>something </a:t>
            </a:r>
            <a:r>
              <a:rPr sz="1050" dirty="0">
                <a:latin typeface="Times New Roman"/>
                <a:cs typeface="Times New Roman"/>
              </a:rPr>
              <a:t>other </a:t>
            </a:r>
            <a:r>
              <a:rPr sz="1050" spc="35" dirty="0">
                <a:latin typeface="Times New Roman"/>
                <a:cs typeface="Times New Roman"/>
              </a:rPr>
              <a:t>than  </a:t>
            </a:r>
            <a:r>
              <a:rPr sz="1050" spc="-35" dirty="0">
                <a:latin typeface="Times New Roman"/>
                <a:cs typeface="Times New Roman"/>
              </a:rPr>
              <a:t>sales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20" dirty="0">
                <a:latin typeface="Times New Roman"/>
                <a:cs typeface="Times New Roman"/>
              </a:rPr>
              <a:t>column </a:t>
            </a:r>
            <a:r>
              <a:rPr sz="1050" spc="40" dirty="0">
                <a:latin typeface="Times New Roman"/>
                <a:cs typeface="Times New Roman"/>
              </a:rPr>
              <a:t>one.</a:t>
            </a:r>
            <a:endParaRPr sz="10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280"/>
              </a:spcBef>
            </a:pPr>
            <a:r>
              <a:rPr sz="1050" i="1" spc="-5" dirty="0">
                <a:latin typeface="Times New Roman"/>
                <a:cs typeface="Times New Roman"/>
              </a:rPr>
              <a:t>Exercise </a:t>
            </a:r>
            <a:r>
              <a:rPr sz="1050" i="1" spc="-80" dirty="0">
                <a:latin typeface="Times New Roman"/>
                <a:cs typeface="Times New Roman"/>
              </a:rPr>
              <a:t>7: </a:t>
            </a:r>
            <a:r>
              <a:rPr sz="1050" spc="-15" dirty="0">
                <a:latin typeface="Times New Roman"/>
                <a:cs typeface="Times New Roman"/>
              </a:rPr>
              <a:t>Run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so </a:t>
            </a:r>
            <a:r>
              <a:rPr sz="1050" spc="-5" dirty="0">
                <a:latin typeface="Times New Roman"/>
                <a:cs typeface="Times New Roman"/>
              </a:rPr>
              <a:t>that the </a:t>
            </a:r>
            <a:r>
              <a:rPr sz="1050" spc="-15" dirty="0">
                <a:latin typeface="Times New Roman"/>
                <a:cs typeface="Times New Roman"/>
              </a:rPr>
              <a:t>chart </a:t>
            </a:r>
            <a:r>
              <a:rPr sz="1050" spc="-5" dirty="0">
                <a:latin typeface="Times New Roman"/>
                <a:cs typeface="Times New Roman"/>
              </a:rPr>
              <a:t>from </a:t>
            </a:r>
            <a:r>
              <a:rPr sz="1050" spc="-25" dirty="0">
                <a:latin typeface="Times New Roman"/>
                <a:cs typeface="Times New Roman"/>
              </a:rPr>
              <a:t>Exercise </a:t>
            </a:r>
            <a:r>
              <a:rPr sz="1050" spc="-30" dirty="0">
                <a:latin typeface="Times New Roman"/>
                <a:cs typeface="Times New Roman"/>
              </a:rPr>
              <a:t>6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20" dirty="0">
                <a:latin typeface="Times New Roman"/>
                <a:cs typeface="Times New Roman"/>
              </a:rPr>
              <a:t>printed.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998219">
              <a:lnSpc>
                <a:spcPct val="100000"/>
              </a:lnSpc>
              <a:tabLst>
                <a:tab pos="1612900" algn="l"/>
              </a:tabLst>
            </a:pPr>
            <a:r>
              <a:rPr sz="1200" spc="-160" dirty="0">
                <a:latin typeface="Arial"/>
                <a:cs typeface="Arial"/>
              </a:rPr>
              <a:t>LAB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7.4	</a:t>
            </a:r>
            <a:r>
              <a:rPr sz="1200" spc="-80" dirty="0">
                <a:latin typeface="Arial"/>
                <a:cs typeface="Arial"/>
              </a:rPr>
              <a:t>Student </a:t>
            </a:r>
            <a:r>
              <a:rPr sz="1200" spc="-105" dirty="0">
                <a:latin typeface="Arial"/>
                <a:cs typeface="Arial"/>
              </a:rPr>
              <a:t>Generated </a:t>
            </a:r>
            <a:r>
              <a:rPr sz="1200" spc="-140" dirty="0">
                <a:latin typeface="Arial"/>
                <a:cs typeface="Arial"/>
              </a:rPr>
              <a:t>Code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Assignments</a:t>
            </a:r>
            <a:endParaRPr sz="1200">
              <a:latin typeface="Arial"/>
              <a:cs typeface="Arial"/>
            </a:endParaRPr>
          </a:p>
          <a:p>
            <a:pPr marL="1841500" marR="174625" indent="-228600">
              <a:lnSpc>
                <a:spcPct val="103800"/>
              </a:lnSpc>
              <a:spcBef>
                <a:spcPts val="570"/>
              </a:spcBef>
            </a:pPr>
            <a:r>
              <a:rPr sz="1050" i="1" spc="25" dirty="0">
                <a:latin typeface="Times New Roman"/>
                <a:cs typeface="Times New Roman"/>
              </a:rPr>
              <a:t>Option </a:t>
            </a:r>
            <a:r>
              <a:rPr sz="1050" i="1" spc="-80" dirty="0">
                <a:latin typeface="Times New Roman"/>
                <a:cs typeface="Times New Roman"/>
              </a:rPr>
              <a:t>1: </a:t>
            </a:r>
            <a:r>
              <a:rPr sz="1050" spc="-45" dirty="0">
                <a:latin typeface="Times New Roman"/>
                <a:cs typeface="Times New Roman"/>
              </a:rPr>
              <a:t>Write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complete </a:t>
            </a:r>
            <a:r>
              <a:rPr sz="1050" spc="-45" dirty="0">
                <a:latin typeface="Times New Roman"/>
                <a:cs typeface="Times New Roman"/>
              </a:rPr>
              <a:t>age </a:t>
            </a:r>
            <a:r>
              <a:rPr sz="1050" spc="35" dirty="0">
                <a:latin typeface="Times New Roman"/>
                <a:cs typeface="Times New Roman"/>
              </a:rPr>
              <a:t>population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35" dirty="0">
                <a:latin typeface="Times New Roman"/>
                <a:cs typeface="Times New Roman"/>
              </a:rPr>
              <a:t>given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Pre-lab  Reading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Assignment.</a:t>
            </a:r>
            <a:endParaRPr sz="10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25"/>
              </a:spcBef>
            </a:pPr>
            <a:r>
              <a:rPr sz="1050" spc="-20" dirty="0">
                <a:latin typeface="Times New Roman"/>
                <a:cs typeface="Times New Roman"/>
              </a:rPr>
              <a:t>Statement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-9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problem:</a:t>
            </a:r>
            <a:endParaRPr sz="1050">
              <a:latin typeface="Times New Roman"/>
              <a:cs typeface="Times New Roman"/>
            </a:endParaRPr>
          </a:p>
          <a:p>
            <a:pPr marL="1851025" marR="88265" indent="-9525">
              <a:lnSpc>
                <a:spcPct val="102899"/>
              </a:lnSpc>
              <a:spcBef>
                <a:spcPts val="310"/>
              </a:spcBef>
            </a:pPr>
            <a:r>
              <a:rPr sz="1050" spc="-10" dirty="0">
                <a:latin typeface="Times New Roman"/>
                <a:cs typeface="Times New Roman"/>
              </a:rPr>
              <a:t>Given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5" dirty="0">
                <a:latin typeface="Times New Roman"/>
                <a:cs typeface="Times New Roman"/>
              </a:rPr>
              <a:t>list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ages (1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40" dirty="0">
                <a:latin typeface="Times New Roman"/>
                <a:cs typeface="Times New Roman"/>
              </a:rPr>
              <a:t>100)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30" dirty="0">
                <a:latin typeface="Times New Roman"/>
                <a:cs typeface="Times New Roman"/>
              </a:rPr>
              <a:t>keyboard,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0" dirty="0">
                <a:latin typeface="Times New Roman"/>
                <a:cs typeface="Times New Roman"/>
              </a:rPr>
              <a:t>tally  </a:t>
            </a:r>
            <a:r>
              <a:rPr sz="1050" spc="-15" dirty="0">
                <a:latin typeface="Times New Roman"/>
                <a:cs typeface="Times New Roman"/>
              </a:rPr>
              <a:t>how </a:t>
            </a:r>
            <a:r>
              <a:rPr sz="1050" spc="-35" dirty="0">
                <a:latin typeface="Times New Roman"/>
                <a:cs typeface="Times New Roman"/>
              </a:rPr>
              <a:t>many </a:t>
            </a:r>
            <a:r>
              <a:rPr sz="1050" spc="40" dirty="0">
                <a:latin typeface="Times New Roman"/>
                <a:cs typeface="Times New Roman"/>
              </a:rPr>
              <a:t>people </a:t>
            </a:r>
            <a:r>
              <a:rPr sz="1050" spc="-25" dirty="0">
                <a:latin typeface="Times New Roman"/>
                <a:cs typeface="Times New Roman"/>
              </a:rPr>
              <a:t>are in each </a:t>
            </a:r>
            <a:r>
              <a:rPr sz="1050" spc="-50" dirty="0">
                <a:latin typeface="Times New Roman"/>
                <a:cs typeface="Times New Roman"/>
              </a:rPr>
              <a:t>age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group.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619250">
              <a:lnSpc>
                <a:spcPct val="100000"/>
              </a:lnSpc>
            </a:pPr>
            <a:r>
              <a:rPr sz="1050" i="1" dirty="0">
                <a:latin typeface="Times New Roman"/>
                <a:cs typeface="Times New Roman"/>
              </a:rPr>
              <a:t>Sample</a:t>
            </a:r>
            <a:r>
              <a:rPr sz="1050" i="1" spc="95" dirty="0">
                <a:latin typeface="Times New Roman"/>
                <a:cs typeface="Times New Roman"/>
              </a:rPr>
              <a:t> </a:t>
            </a:r>
            <a:r>
              <a:rPr sz="1050" i="1" spc="30" dirty="0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84631" y="7288656"/>
            <a:ext cx="2259408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21172" y="7328281"/>
            <a:ext cx="24384" cy="7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71472" y="7288656"/>
            <a:ext cx="553750" cy="108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0723" y="7456296"/>
            <a:ext cx="35051" cy="83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4631" y="7619365"/>
            <a:ext cx="2259408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21172" y="7658989"/>
            <a:ext cx="24384" cy="7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71472" y="7619365"/>
            <a:ext cx="553750" cy="108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90777" y="7785481"/>
            <a:ext cx="91848" cy="853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84631" y="7950072"/>
            <a:ext cx="2259408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21172" y="7989696"/>
            <a:ext cx="24384" cy="7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71472" y="7950072"/>
            <a:ext cx="553750" cy="108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90750" y="8114665"/>
            <a:ext cx="148158" cy="85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84631" y="8279256"/>
            <a:ext cx="2259408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21172" y="8318881"/>
            <a:ext cx="24384" cy="7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71472" y="8279256"/>
            <a:ext cx="553750" cy="108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89246" y="8445754"/>
            <a:ext cx="93379" cy="853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84631" y="8610345"/>
            <a:ext cx="2259408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21172" y="8649969"/>
            <a:ext cx="24384" cy="7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1472" y="8610345"/>
            <a:ext cx="553750" cy="108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90723" y="8776461"/>
            <a:ext cx="35051" cy="83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4631" y="8941054"/>
            <a:ext cx="2259408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21172" y="8980678"/>
            <a:ext cx="24384" cy="7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71472" y="8941054"/>
            <a:ext cx="553750" cy="108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6151" y="9105645"/>
            <a:ext cx="41148" cy="853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84631" y="9270238"/>
            <a:ext cx="2259408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21172" y="9309861"/>
            <a:ext cx="24384" cy="7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71472" y="9270238"/>
            <a:ext cx="553750" cy="108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89246" y="9436354"/>
            <a:ext cx="93379" cy="853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7154" y="1093977"/>
            <a:ext cx="54038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Lesson</a:t>
            </a:r>
            <a:r>
              <a:rPr sz="950" spc="125" dirty="0">
                <a:latin typeface="Times New Roman"/>
                <a:cs typeface="Times New Roman"/>
              </a:rPr>
              <a:t> </a:t>
            </a:r>
            <a:r>
              <a:rPr sz="950" spc="-45" dirty="0">
                <a:latin typeface="Times New Roman"/>
                <a:cs typeface="Times New Roman"/>
              </a:rPr>
              <a:t>7B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  <a:spcBef>
                <a:spcPts val="575"/>
              </a:spcBef>
            </a:pPr>
            <a:r>
              <a:rPr sz="900" spc="-125" dirty="0">
                <a:latin typeface="Arial"/>
                <a:cs typeface="Arial"/>
              </a:rPr>
              <a:t>135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14754" y="1477010"/>
            <a:ext cx="2259168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49772" y="1518158"/>
            <a:ext cx="24384" cy="7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0072" y="1478533"/>
            <a:ext cx="553750" cy="108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19323" y="1644650"/>
            <a:ext cx="35051" cy="83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3231" y="1807717"/>
            <a:ext cx="2259408" cy="108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9772" y="1847342"/>
            <a:ext cx="24384" cy="7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00072" y="1807717"/>
            <a:ext cx="553750" cy="108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6275" y="1973833"/>
            <a:ext cx="38100" cy="85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3231" y="2138426"/>
            <a:ext cx="2259408" cy="108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49772" y="2178050"/>
            <a:ext cx="24384" cy="7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00072" y="2138426"/>
            <a:ext cx="553750" cy="108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19377" y="2303017"/>
            <a:ext cx="90317" cy="838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13231" y="2469133"/>
            <a:ext cx="2259408" cy="108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49772" y="2508757"/>
            <a:ext cx="24384" cy="7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00072" y="2469133"/>
            <a:ext cx="553750" cy="108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23895" y="2674873"/>
            <a:ext cx="22860" cy="45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2703" y="2633726"/>
            <a:ext cx="94909" cy="85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16277" y="2962910"/>
            <a:ext cx="2093311" cy="1082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16278" y="3129026"/>
            <a:ext cx="1578161" cy="1082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68556" y="3129026"/>
            <a:ext cx="436510" cy="85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16277" y="3293617"/>
            <a:ext cx="2088737" cy="1082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16277" y="3458209"/>
            <a:ext cx="2145126" cy="1082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16277" y="3624707"/>
            <a:ext cx="2145126" cy="1082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16277" y="3789298"/>
            <a:ext cx="2148175" cy="1082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17801" y="3953890"/>
            <a:ext cx="2201515" cy="1082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188335" y="4221606"/>
            <a:ext cx="4533900" cy="15062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41300" marR="5080" indent="-228600">
              <a:lnSpc>
                <a:spcPct val="103200"/>
              </a:lnSpc>
              <a:spcBef>
                <a:spcPts val="65"/>
              </a:spcBef>
            </a:pPr>
            <a:r>
              <a:rPr sz="1050" i="1" spc="25" dirty="0">
                <a:latin typeface="Times New Roman"/>
                <a:cs typeface="Times New Roman"/>
              </a:rPr>
              <a:t>Option </a:t>
            </a:r>
            <a:r>
              <a:rPr sz="1050" i="1" spc="-80" dirty="0">
                <a:latin typeface="Times New Roman"/>
                <a:cs typeface="Times New Roman"/>
              </a:rPr>
              <a:t>2: </a:t>
            </a:r>
            <a:r>
              <a:rPr sz="1050" spc="-45" dirty="0">
                <a:latin typeface="Times New Roman"/>
                <a:cs typeface="Times New Roman"/>
              </a:rPr>
              <a:t>Write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5" dirty="0">
                <a:latin typeface="Times New Roman"/>
                <a:cs typeface="Times New Roman"/>
              </a:rPr>
              <a:t>input </a:t>
            </a:r>
            <a:r>
              <a:rPr sz="1050" spc="30" dirty="0">
                <a:latin typeface="Times New Roman"/>
                <a:cs typeface="Times New Roman"/>
              </a:rPr>
              <a:t>temperatures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25" dirty="0">
                <a:latin typeface="Times New Roman"/>
                <a:cs typeface="Times New Roman"/>
              </a:rPr>
              <a:t>consecutive </a:t>
            </a:r>
            <a:r>
              <a:rPr sz="1050" spc="15" dirty="0">
                <a:latin typeface="Times New Roman"/>
                <a:cs typeface="Times New Roman"/>
              </a:rPr>
              <a:t>days.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0" dirty="0">
                <a:latin typeface="Times New Roman"/>
                <a:cs typeface="Times New Roman"/>
              </a:rPr>
              <a:t>store </a:t>
            </a:r>
            <a:r>
              <a:rPr sz="1050" spc="-15" dirty="0">
                <a:latin typeface="Times New Roman"/>
                <a:cs typeface="Times New Roman"/>
              </a:rPr>
              <a:t>these </a:t>
            </a:r>
            <a:r>
              <a:rPr sz="1050" spc="15" dirty="0">
                <a:latin typeface="Times New Roman"/>
                <a:cs typeface="Times New Roman"/>
              </a:rPr>
              <a:t>values </a:t>
            </a:r>
            <a:r>
              <a:rPr sz="1050" spc="-5" dirty="0">
                <a:latin typeface="Times New Roman"/>
                <a:cs typeface="Times New Roman"/>
              </a:rPr>
              <a:t>into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20" dirty="0">
                <a:latin typeface="Times New Roman"/>
                <a:cs typeface="Times New Roman"/>
              </a:rPr>
              <a:t>that 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5" dirty="0">
                <a:latin typeface="Times New Roman"/>
                <a:cs typeface="Times New Roman"/>
              </a:rPr>
              <a:t>return the </a:t>
            </a:r>
            <a:r>
              <a:rPr sz="1050" spc="20" dirty="0">
                <a:latin typeface="Times New Roman"/>
                <a:cs typeface="Times New Roman"/>
              </a:rPr>
              <a:t>average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temperatures. </a:t>
            </a:r>
            <a:r>
              <a:rPr sz="1050" spc="15" dirty="0">
                <a:latin typeface="Times New Roman"/>
                <a:cs typeface="Times New Roman"/>
              </a:rPr>
              <a:t>It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30" dirty="0">
                <a:latin typeface="Times New Roman"/>
                <a:cs typeface="Times New Roman"/>
              </a:rPr>
              <a:t>also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20" dirty="0">
                <a:latin typeface="Times New Roman"/>
                <a:cs typeface="Times New Roman"/>
              </a:rPr>
              <a:t>that 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5" dirty="0">
                <a:latin typeface="Times New Roman"/>
                <a:cs typeface="Times New Roman"/>
              </a:rPr>
              <a:t>return the </a:t>
            </a:r>
            <a:r>
              <a:rPr sz="1050" spc="15" dirty="0">
                <a:latin typeface="Times New Roman"/>
                <a:cs typeface="Times New Roman"/>
              </a:rPr>
              <a:t>highest </a:t>
            </a:r>
            <a:r>
              <a:rPr sz="1050" spc="25" dirty="0">
                <a:latin typeface="Times New Roman"/>
                <a:cs typeface="Times New Roman"/>
              </a:rPr>
              <a:t>temperature </a:t>
            </a:r>
            <a:r>
              <a:rPr sz="1050" spc="-10" dirty="0">
                <a:latin typeface="Times New Roman"/>
                <a:cs typeface="Times New Roman"/>
              </a:rPr>
              <a:t>and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5" dirty="0">
                <a:latin typeface="Times New Roman"/>
                <a:cs typeface="Times New Roman"/>
              </a:rPr>
              <a:t>return </a:t>
            </a:r>
            <a:r>
              <a:rPr sz="1050" spc="30" dirty="0">
                <a:latin typeface="Times New Roman"/>
                <a:cs typeface="Times New Roman"/>
              </a:rPr>
              <a:t>the  </a:t>
            </a:r>
            <a:r>
              <a:rPr sz="1050" spc="20" dirty="0">
                <a:latin typeface="Times New Roman"/>
                <a:cs typeface="Times New Roman"/>
              </a:rPr>
              <a:t>lowest </a:t>
            </a:r>
            <a:r>
              <a:rPr sz="1050" spc="30" dirty="0">
                <a:latin typeface="Times New Roman"/>
                <a:cs typeface="Times New Roman"/>
              </a:rPr>
              <a:t>temperature.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user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0" dirty="0">
                <a:latin typeface="Times New Roman"/>
                <a:cs typeface="Times New Roman"/>
              </a:rPr>
              <a:t>input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spc="-5" dirty="0">
                <a:latin typeface="Times New Roman"/>
                <a:cs typeface="Times New Roman"/>
              </a:rPr>
              <a:t>of </a:t>
            </a:r>
            <a:r>
              <a:rPr sz="1050" spc="30" dirty="0">
                <a:latin typeface="Times New Roman"/>
                <a:cs typeface="Times New Roman"/>
              </a:rPr>
              <a:t>temperatures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45" dirty="0">
                <a:latin typeface="Times New Roman"/>
                <a:cs typeface="Times New Roman"/>
              </a:rPr>
              <a:t>be  </a:t>
            </a:r>
            <a:r>
              <a:rPr sz="1050" spc="-20" dirty="0">
                <a:latin typeface="Times New Roman"/>
                <a:cs typeface="Times New Roman"/>
              </a:rPr>
              <a:t>read. </a:t>
            </a:r>
            <a:r>
              <a:rPr sz="1050" spc="-10" dirty="0">
                <a:latin typeface="Times New Roman"/>
                <a:cs typeface="Times New Roman"/>
              </a:rPr>
              <a:t>There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10" dirty="0">
                <a:latin typeface="Times New Roman"/>
                <a:cs typeface="Times New Roman"/>
              </a:rPr>
              <a:t>no </a:t>
            </a:r>
            <a:r>
              <a:rPr sz="1050" spc="-15" dirty="0">
                <a:latin typeface="Times New Roman"/>
                <a:cs typeface="Times New Roman"/>
              </a:rPr>
              <a:t>more </a:t>
            </a:r>
            <a:r>
              <a:rPr sz="1050" spc="-5" dirty="0">
                <a:latin typeface="Times New Roman"/>
                <a:cs typeface="Times New Roman"/>
              </a:rPr>
              <a:t>than </a:t>
            </a:r>
            <a:r>
              <a:rPr sz="1050" spc="-35" dirty="0">
                <a:latin typeface="Times New Roman"/>
                <a:cs typeface="Times New Roman"/>
              </a:rPr>
              <a:t>50 </a:t>
            </a:r>
            <a:r>
              <a:rPr sz="1050" spc="25" dirty="0">
                <a:latin typeface="Times New Roman"/>
                <a:cs typeface="Times New Roman"/>
              </a:rPr>
              <a:t>temperatures. </a:t>
            </a:r>
            <a:r>
              <a:rPr sz="1050" spc="-20" dirty="0">
                <a:latin typeface="Times New Roman"/>
                <a:cs typeface="Times New Roman"/>
              </a:rPr>
              <a:t>Use </a:t>
            </a:r>
            <a:r>
              <a:rPr sz="900" spc="-15" dirty="0">
                <a:latin typeface="Courier New"/>
                <a:cs typeface="Courier New"/>
              </a:rPr>
              <a:t>typedef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25" dirty="0">
                <a:latin typeface="Times New Roman"/>
                <a:cs typeface="Times New Roman"/>
              </a:rPr>
              <a:t>declare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spc="-30" dirty="0">
                <a:latin typeface="Times New Roman"/>
                <a:cs typeface="Times New Roman"/>
              </a:rPr>
              <a:t>type.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average </a:t>
            </a:r>
            <a:r>
              <a:rPr sz="1050" spc="-10" dirty="0">
                <a:latin typeface="Times New Roman"/>
                <a:cs typeface="Times New Roman"/>
              </a:rPr>
              <a:t>should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20" dirty="0">
                <a:latin typeface="Times New Roman"/>
                <a:cs typeface="Times New Roman"/>
              </a:rPr>
              <a:t>displayed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0" dirty="0">
                <a:latin typeface="Times New Roman"/>
                <a:cs typeface="Times New Roman"/>
              </a:rPr>
              <a:t>two </a:t>
            </a:r>
            <a:r>
              <a:rPr sz="1050" spc="25" dirty="0">
                <a:latin typeface="Times New Roman"/>
                <a:cs typeface="Times New Roman"/>
              </a:rPr>
              <a:t>decimal</a:t>
            </a:r>
            <a:r>
              <a:rPr sz="1050" spc="254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places.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i="1" spc="5" dirty="0">
                <a:latin typeface="Times New Roman"/>
                <a:cs typeface="Times New Roman"/>
              </a:rPr>
              <a:t>Sample</a:t>
            </a:r>
            <a:r>
              <a:rPr sz="1050" i="1" spc="75" dirty="0">
                <a:latin typeface="Times New Roman"/>
                <a:cs typeface="Times New Roman"/>
              </a:rPr>
              <a:t> </a:t>
            </a:r>
            <a:r>
              <a:rPr sz="1050" i="1" spc="35" dirty="0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13231" y="5768975"/>
            <a:ext cx="2826608" cy="1082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19323" y="5936869"/>
            <a:ext cx="35051" cy="83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23905" y="6099936"/>
            <a:ext cx="1102636" cy="1082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16315" y="6264528"/>
            <a:ext cx="96440" cy="853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23905" y="6429121"/>
            <a:ext cx="1102636" cy="1082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17846" y="6596760"/>
            <a:ext cx="93379" cy="838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23905" y="6759829"/>
            <a:ext cx="1102636" cy="1082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14784" y="6924420"/>
            <a:ext cx="96440" cy="8534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23905" y="7090536"/>
            <a:ext cx="1102636" cy="1082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16315" y="7255129"/>
            <a:ext cx="90317" cy="8534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23905" y="7421244"/>
            <a:ext cx="1102636" cy="10668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14784" y="7585836"/>
            <a:ext cx="96440" cy="8534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133" y="7915020"/>
            <a:ext cx="1808319" cy="1082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133" y="8081136"/>
            <a:ext cx="1808319" cy="1082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07139" y="8245729"/>
            <a:ext cx="155656" cy="8534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38785" y="8245729"/>
            <a:ext cx="1518750" cy="10820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188335" y="8513826"/>
            <a:ext cx="4566920" cy="11760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41300" marR="5080" indent="-228600">
              <a:lnSpc>
                <a:spcPct val="103000"/>
              </a:lnSpc>
              <a:spcBef>
                <a:spcPts val="65"/>
              </a:spcBef>
            </a:pPr>
            <a:r>
              <a:rPr sz="1050" i="1" spc="25" dirty="0">
                <a:latin typeface="Times New Roman"/>
                <a:cs typeface="Times New Roman"/>
              </a:rPr>
              <a:t>Option </a:t>
            </a:r>
            <a:r>
              <a:rPr sz="1050" i="1" spc="-80" dirty="0">
                <a:latin typeface="Times New Roman"/>
                <a:cs typeface="Times New Roman"/>
              </a:rPr>
              <a:t>3: </a:t>
            </a:r>
            <a:r>
              <a:rPr sz="1050" spc="-45" dirty="0">
                <a:latin typeface="Times New Roman"/>
                <a:cs typeface="Times New Roman"/>
              </a:rPr>
              <a:t>Write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5" dirty="0">
                <a:latin typeface="Times New Roman"/>
                <a:cs typeface="Times New Roman"/>
              </a:rPr>
              <a:t>input </a:t>
            </a:r>
            <a:r>
              <a:rPr sz="1050" spc="-20" dirty="0">
                <a:latin typeface="Times New Roman"/>
                <a:cs typeface="Times New Roman"/>
              </a:rPr>
              <a:t>letter </a:t>
            </a:r>
            <a:r>
              <a:rPr sz="1050" spc="25" dirty="0">
                <a:latin typeface="Times New Roman"/>
                <a:cs typeface="Times New Roman"/>
              </a:rPr>
              <a:t>grades </a:t>
            </a:r>
            <a:r>
              <a:rPr sz="1050" spc="-40" dirty="0">
                <a:latin typeface="Times New Roman"/>
                <a:cs typeface="Times New Roman"/>
              </a:rPr>
              <a:t>(A, </a:t>
            </a:r>
            <a:r>
              <a:rPr sz="1050" spc="-45" dirty="0">
                <a:latin typeface="Times New Roman"/>
                <a:cs typeface="Times New Roman"/>
              </a:rPr>
              <a:t>B, </a:t>
            </a:r>
            <a:r>
              <a:rPr sz="1050" spc="-35" dirty="0">
                <a:latin typeface="Times New Roman"/>
                <a:cs typeface="Times New Roman"/>
              </a:rPr>
              <a:t>C, </a:t>
            </a:r>
            <a:r>
              <a:rPr sz="1050" spc="10" dirty="0">
                <a:latin typeface="Times New Roman"/>
                <a:cs typeface="Times New Roman"/>
              </a:rPr>
              <a:t>D, </a:t>
            </a:r>
            <a:r>
              <a:rPr sz="1050" spc="-25" dirty="0">
                <a:latin typeface="Times New Roman"/>
                <a:cs typeface="Times New Roman"/>
              </a:rPr>
              <a:t>F), </a:t>
            </a:r>
            <a:r>
              <a:rPr sz="1050" spc="30" dirty="0">
                <a:latin typeface="Times New Roman"/>
                <a:cs typeface="Times New Roman"/>
              </a:rPr>
              <a:t>the 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5" dirty="0">
                <a:latin typeface="Times New Roman"/>
                <a:cs typeface="Times New Roman"/>
              </a:rPr>
              <a:t>which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15" dirty="0">
                <a:latin typeface="Times New Roman"/>
                <a:cs typeface="Times New Roman"/>
              </a:rPr>
              <a:t>input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user </a:t>
            </a:r>
            <a:r>
              <a:rPr sz="1050" spc="-45" dirty="0">
                <a:latin typeface="Times New Roman"/>
                <a:cs typeface="Times New Roman"/>
              </a:rPr>
              <a:t>(a </a:t>
            </a:r>
            <a:r>
              <a:rPr sz="1050" spc="25" dirty="0">
                <a:latin typeface="Times New Roman"/>
                <a:cs typeface="Times New Roman"/>
              </a:rPr>
              <a:t>maximum </a:t>
            </a:r>
            <a:r>
              <a:rPr sz="1050" spc="-5" dirty="0">
                <a:latin typeface="Times New Roman"/>
                <a:cs typeface="Times New Roman"/>
              </a:rPr>
              <a:t>of </a:t>
            </a:r>
            <a:r>
              <a:rPr sz="1050" spc="-35" dirty="0">
                <a:latin typeface="Times New Roman"/>
                <a:cs typeface="Times New Roman"/>
              </a:rPr>
              <a:t>50 </a:t>
            </a:r>
            <a:r>
              <a:rPr sz="1050" spc="5" dirty="0">
                <a:latin typeface="Times New Roman"/>
                <a:cs typeface="Times New Roman"/>
              </a:rPr>
              <a:t>grades). </a:t>
            </a:r>
            <a:r>
              <a:rPr sz="1050" spc="45" dirty="0">
                <a:latin typeface="Times New Roman"/>
                <a:cs typeface="Times New Roman"/>
              </a:rPr>
              <a:t>The  </a:t>
            </a:r>
            <a:r>
              <a:rPr sz="1050" spc="25" dirty="0">
                <a:latin typeface="Times New Roman"/>
                <a:cs typeface="Times New Roman"/>
              </a:rPr>
              <a:t>grades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-20" dirty="0">
                <a:latin typeface="Times New Roman"/>
                <a:cs typeface="Times New Roman"/>
              </a:rPr>
              <a:t>read </a:t>
            </a:r>
            <a:r>
              <a:rPr sz="1050" spc="-10" dirty="0">
                <a:latin typeface="Times New Roman"/>
                <a:cs typeface="Times New Roman"/>
              </a:rPr>
              <a:t>into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-35" dirty="0">
                <a:latin typeface="Times New Roman"/>
                <a:cs typeface="Times New Roman"/>
              </a:rPr>
              <a:t>array. </a:t>
            </a:r>
            <a:r>
              <a:rPr sz="1050" spc="-45" dirty="0">
                <a:latin typeface="Times New Roman"/>
                <a:cs typeface="Times New Roman"/>
              </a:rPr>
              <a:t>A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15" dirty="0">
                <a:latin typeface="Times New Roman"/>
                <a:cs typeface="Times New Roman"/>
              </a:rPr>
              <a:t>called </a:t>
            </a:r>
            <a:r>
              <a:rPr sz="1050" spc="-35" dirty="0">
                <a:latin typeface="Times New Roman"/>
                <a:cs typeface="Times New Roman"/>
              </a:rPr>
              <a:t>five </a:t>
            </a:r>
            <a:r>
              <a:rPr sz="1050" spc="-20" dirty="0">
                <a:latin typeface="Times New Roman"/>
                <a:cs typeface="Times New Roman"/>
              </a:rPr>
              <a:t>times </a:t>
            </a:r>
            <a:r>
              <a:rPr sz="1050" spc="40" dirty="0">
                <a:latin typeface="Times New Roman"/>
                <a:cs typeface="Times New Roman"/>
              </a:rPr>
              <a:t>(once 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-25" dirty="0">
                <a:latin typeface="Times New Roman"/>
                <a:cs typeface="Times New Roman"/>
              </a:rPr>
              <a:t>each </a:t>
            </a:r>
            <a:r>
              <a:rPr sz="1050" spc="-20" dirty="0">
                <a:latin typeface="Times New Roman"/>
                <a:cs typeface="Times New Roman"/>
              </a:rPr>
              <a:t>letter </a:t>
            </a:r>
            <a:r>
              <a:rPr sz="1050" spc="30" dirty="0">
                <a:latin typeface="Times New Roman"/>
                <a:cs typeface="Times New Roman"/>
              </a:rPr>
              <a:t>grade)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5" dirty="0">
                <a:latin typeface="Times New Roman"/>
                <a:cs typeface="Times New Roman"/>
              </a:rPr>
              <a:t>return the </a:t>
            </a:r>
            <a:r>
              <a:rPr sz="1050" spc="-15" dirty="0">
                <a:latin typeface="Times New Roman"/>
                <a:cs typeface="Times New Roman"/>
              </a:rPr>
              <a:t>total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30" dirty="0">
                <a:latin typeface="Times New Roman"/>
                <a:cs typeface="Times New Roman"/>
              </a:rPr>
              <a:t>grades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20" dirty="0">
                <a:latin typeface="Times New Roman"/>
                <a:cs typeface="Times New Roman"/>
              </a:rPr>
              <a:t>that  category. </a:t>
            </a:r>
            <a:r>
              <a:rPr sz="1050" spc="-10" dirty="0">
                <a:latin typeface="Times New Roman"/>
                <a:cs typeface="Times New Roman"/>
              </a:rPr>
              <a:t>The input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25" dirty="0">
                <a:latin typeface="Times New Roman"/>
                <a:cs typeface="Times New Roman"/>
              </a:rPr>
              <a:t>include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array, </a:t>
            </a:r>
            <a:r>
              <a:rPr sz="1050" spc="25" dirty="0">
                <a:latin typeface="Times New Roman"/>
                <a:cs typeface="Times New Roman"/>
              </a:rPr>
              <a:t>number </a:t>
            </a:r>
            <a:r>
              <a:rPr sz="1050" spc="20" dirty="0">
                <a:latin typeface="Times New Roman"/>
                <a:cs typeface="Times New Roman"/>
              </a:rPr>
              <a:t>of  </a:t>
            </a:r>
            <a:r>
              <a:rPr sz="1050" spc="25" dirty="0">
                <a:latin typeface="Times New Roman"/>
                <a:cs typeface="Times New Roman"/>
              </a:rPr>
              <a:t>elements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letter </a:t>
            </a:r>
            <a:r>
              <a:rPr sz="1050" spc="20" dirty="0">
                <a:latin typeface="Times New Roman"/>
                <a:cs typeface="Times New Roman"/>
              </a:rPr>
              <a:t>category </a:t>
            </a:r>
            <a:r>
              <a:rPr sz="1050" spc="-45" dirty="0">
                <a:latin typeface="Times New Roman"/>
                <a:cs typeface="Times New Roman"/>
              </a:rPr>
              <a:t>(A, B, </a:t>
            </a:r>
            <a:r>
              <a:rPr sz="1050" spc="-35" dirty="0">
                <a:latin typeface="Times New Roman"/>
                <a:cs typeface="Times New Roman"/>
              </a:rPr>
              <a:t>C, </a:t>
            </a:r>
            <a:r>
              <a:rPr sz="1050" spc="55" dirty="0">
                <a:latin typeface="Times New Roman"/>
                <a:cs typeface="Times New Roman"/>
              </a:rPr>
              <a:t>D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-25" dirty="0">
                <a:latin typeface="Times New Roman"/>
                <a:cs typeface="Times New Roman"/>
              </a:rPr>
              <a:t>F).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pro-  </a:t>
            </a:r>
            <a:r>
              <a:rPr sz="1050" spc="-25" dirty="0">
                <a:latin typeface="Times New Roman"/>
                <a:cs typeface="Times New Roman"/>
              </a:rPr>
              <a:t>gram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0" dirty="0">
                <a:latin typeface="Times New Roman"/>
                <a:cs typeface="Times New Roman"/>
              </a:rPr>
              <a:t>print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25" dirty="0">
                <a:latin typeface="Times New Roman"/>
                <a:cs typeface="Times New Roman"/>
              </a:rPr>
              <a:t>grades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-40" dirty="0">
                <a:latin typeface="Times New Roman"/>
                <a:cs typeface="Times New Roman"/>
              </a:rPr>
              <a:t>A, </a:t>
            </a:r>
            <a:r>
              <a:rPr sz="1050" spc="-45" dirty="0">
                <a:latin typeface="Times New Roman"/>
                <a:cs typeface="Times New Roman"/>
              </a:rPr>
              <a:t>B,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etc.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sz="900" spc="-105" dirty="0">
                <a:latin typeface="Arial"/>
                <a:cs typeface="Arial"/>
              </a:rPr>
              <a:t>136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0905" y="1093977"/>
            <a:ext cx="115824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7</a:t>
            </a:r>
            <a:r>
              <a:rPr sz="950" spc="-1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Arrays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5830" y="1430781"/>
            <a:ext cx="7467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Sample</a:t>
            </a:r>
            <a:r>
              <a:rPr sz="1050" i="1" spc="50" dirty="0">
                <a:latin typeface="Times New Roman"/>
                <a:cs typeface="Times New Roman"/>
              </a:rPr>
              <a:t> </a:t>
            </a:r>
            <a:r>
              <a:rPr sz="1050" i="1" spc="30" dirty="0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4631" y="1656842"/>
            <a:ext cx="2878423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91148" y="1696466"/>
            <a:ext cx="24384" cy="7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1481" y="1656842"/>
            <a:ext cx="146954" cy="94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7675" y="1809242"/>
            <a:ext cx="38100" cy="85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7008" y="1957070"/>
            <a:ext cx="2379808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7683" y="2114042"/>
            <a:ext cx="716703" cy="108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4626" y="2263394"/>
            <a:ext cx="45720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95306" y="2417317"/>
            <a:ext cx="716804" cy="108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7675" y="2569717"/>
            <a:ext cx="38100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5306" y="2722117"/>
            <a:ext cx="716804" cy="108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4626" y="2872994"/>
            <a:ext cx="45720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95306" y="3026917"/>
            <a:ext cx="716804" cy="108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89198" y="3180842"/>
            <a:ext cx="36575" cy="822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95306" y="3331717"/>
            <a:ext cx="716804" cy="108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89198" y="3485641"/>
            <a:ext cx="36575" cy="822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95306" y="3636898"/>
            <a:ext cx="716804" cy="108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90723" y="3790822"/>
            <a:ext cx="36575" cy="822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92255" y="4060571"/>
            <a:ext cx="721380" cy="7010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0" y="9645015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23228" y="1093977"/>
            <a:ext cx="174942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Pre-lab </a:t>
            </a:r>
            <a:r>
              <a:rPr sz="950" dirty="0">
                <a:latin typeface="Times New Roman"/>
                <a:cs typeface="Times New Roman"/>
              </a:rPr>
              <a:t>Reading </a:t>
            </a:r>
            <a:r>
              <a:rPr sz="950" spc="10" dirty="0">
                <a:latin typeface="Times New Roman"/>
                <a:cs typeface="Times New Roman"/>
              </a:rPr>
              <a:t>Assignment</a:t>
            </a:r>
            <a:r>
              <a:rPr sz="950" spc="130" dirty="0">
                <a:latin typeface="Times New Roman"/>
                <a:cs typeface="Times New Roman"/>
              </a:rPr>
              <a:t> </a:t>
            </a:r>
            <a:r>
              <a:rPr sz="900" spc="-120" dirty="0">
                <a:latin typeface="Arial"/>
                <a:cs typeface="Arial"/>
              </a:rPr>
              <a:t>115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753" y="1318074"/>
            <a:ext cx="6236335" cy="465201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200" spc="-114" dirty="0">
                <a:latin typeface="Arial"/>
                <a:cs typeface="Arial"/>
              </a:rPr>
              <a:t>Array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Initialization</a:t>
            </a:r>
            <a:endParaRPr sz="1200">
              <a:latin typeface="Arial"/>
              <a:cs typeface="Arial"/>
            </a:endParaRPr>
          </a:p>
          <a:p>
            <a:pPr marL="1612900" marR="5080" algn="just">
              <a:lnSpc>
                <a:spcPct val="103000"/>
              </a:lnSpc>
              <a:spcBef>
                <a:spcPts val="580"/>
              </a:spcBef>
            </a:pP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our </a:t>
            </a:r>
            <a:r>
              <a:rPr sz="1050" spc="30" dirty="0">
                <a:latin typeface="Times New Roman"/>
                <a:cs typeface="Times New Roman"/>
              </a:rPr>
              <a:t>example, </a:t>
            </a:r>
            <a:r>
              <a:rPr sz="900" spc="-15" dirty="0">
                <a:latin typeface="Courier New"/>
                <a:cs typeface="Courier New"/>
              </a:rPr>
              <a:t>ageFrequency[0] </a:t>
            </a:r>
            <a:r>
              <a:rPr sz="1050" spc="45" dirty="0">
                <a:latin typeface="Times New Roman"/>
                <a:cs typeface="Times New Roman"/>
              </a:rPr>
              <a:t>keeps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5" dirty="0">
                <a:latin typeface="Times New Roman"/>
                <a:cs typeface="Times New Roman"/>
              </a:rPr>
              <a:t>count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how </a:t>
            </a:r>
            <a:r>
              <a:rPr sz="1050" spc="-35" dirty="0">
                <a:latin typeface="Times New Roman"/>
                <a:cs typeface="Times New Roman"/>
              </a:rPr>
              <a:t>many </a:t>
            </a:r>
            <a:r>
              <a:rPr sz="1050" spc="-30" dirty="0">
                <a:latin typeface="Times New Roman"/>
                <a:cs typeface="Times New Roman"/>
              </a:rPr>
              <a:t>1s </a:t>
            </a:r>
            <a:r>
              <a:rPr sz="1050" spc="-50" dirty="0">
                <a:latin typeface="Times New Roman"/>
                <a:cs typeface="Times New Roman"/>
              </a:rPr>
              <a:t>we </a:t>
            </a:r>
            <a:r>
              <a:rPr sz="1050" spc="-20" dirty="0">
                <a:latin typeface="Times New Roman"/>
                <a:cs typeface="Times New Roman"/>
              </a:rPr>
              <a:t>read </a:t>
            </a:r>
            <a:r>
              <a:rPr sz="1050" spc="10" dirty="0">
                <a:latin typeface="Times New Roman"/>
                <a:cs typeface="Times New Roman"/>
              </a:rPr>
              <a:t>in,  </a:t>
            </a:r>
            <a:r>
              <a:rPr sz="900" spc="-20" dirty="0">
                <a:latin typeface="Courier New"/>
                <a:cs typeface="Courier New"/>
              </a:rPr>
              <a:t>ageFrequency[1] </a:t>
            </a:r>
            <a:r>
              <a:rPr sz="1050" spc="40" dirty="0">
                <a:latin typeface="Times New Roman"/>
                <a:cs typeface="Times New Roman"/>
              </a:rPr>
              <a:t>keeps </a:t>
            </a:r>
            <a:r>
              <a:rPr sz="1050" spc="-5" dirty="0">
                <a:latin typeface="Times New Roman"/>
                <a:cs typeface="Times New Roman"/>
              </a:rPr>
              <a:t>count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how </a:t>
            </a:r>
            <a:r>
              <a:rPr sz="1050" spc="-35" dirty="0">
                <a:latin typeface="Times New Roman"/>
                <a:cs typeface="Times New Roman"/>
              </a:rPr>
              <a:t>many </a:t>
            </a:r>
            <a:r>
              <a:rPr sz="1050" spc="-30" dirty="0">
                <a:latin typeface="Times New Roman"/>
                <a:cs typeface="Times New Roman"/>
              </a:rPr>
              <a:t>2s </a:t>
            </a:r>
            <a:r>
              <a:rPr sz="1050" spc="-50" dirty="0">
                <a:latin typeface="Times New Roman"/>
                <a:cs typeface="Times New Roman"/>
              </a:rPr>
              <a:t>we </a:t>
            </a:r>
            <a:r>
              <a:rPr sz="1050" spc="-20" dirty="0">
                <a:latin typeface="Times New Roman"/>
                <a:cs typeface="Times New Roman"/>
              </a:rPr>
              <a:t>read </a:t>
            </a:r>
            <a:r>
              <a:rPr sz="1050" spc="-25" dirty="0">
                <a:latin typeface="Times New Roman"/>
                <a:cs typeface="Times New Roman"/>
              </a:rPr>
              <a:t>in, </a:t>
            </a:r>
            <a:r>
              <a:rPr sz="1050" spc="-20" dirty="0">
                <a:latin typeface="Times New Roman"/>
                <a:cs typeface="Times New Roman"/>
              </a:rPr>
              <a:t>etc. </a:t>
            </a:r>
            <a:r>
              <a:rPr sz="1050" spc="-10" dirty="0">
                <a:latin typeface="Times New Roman"/>
                <a:cs typeface="Times New Roman"/>
              </a:rPr>
              <a:t>Thus, </a:t>
            </a:r>
            <a:r>
              <a:rPr sz="1050" spc="40" dirty="0">
                <a:latin typeface="Times New Roman"/>
                <a:cs typeface="Times New Roman"/>
              </a:rPr>
              <a:t>keeping  </a:t>
            </a:r>
            <a:r>
              <a:rPr sz="1050" spc="-20" dirty="0">
                <a:latin typeface="Times New Roman"/>
                <a:cs typeface="Times New Roman"/>
              </a:rPr>
              <a:t>track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how </a:t>
            </a:r>
            <a:r>
              <a:rPr sz="1050" spc="-40" dirty="0">
                <a:latin typeface="Times New Roman"/>
                <a:cs typeface="Times New Roman"/>
              </a:rPr>
              <a:t>many </a:t>
            </a:r>
            <a:r>
              <a:rPr sz="1050" spc="40" dirty="0">
                <a:latin typeface="Times New Roman"/>
                <a:cs typeface="Times New Roman"/>
              </a:rPr>
              <a:t>people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5" dirty="0">
                <a:latin typeface="Times New Roman"/>
                <a:cs typeface="Times New Roman"/>
              </a:rPr>
              <a:t>particular </a:t>
            </a:r>
            <a:r>
              <a:rPr sz="1050" spc="-50" dirty="0">
                <a:latin typeface="Times New Roman"/>
                <a:cs typeface="Times New Roman"/>
              </a:rPr>
              <a:t>age </a:t>
            </a:r>
            <a:r>
              <a:rPr sz="1050" spc="-30" dirty="0">
                <a:latin typeface="Times New Roman"/>
                <a:cs typeface="Times New Roman"/>
              </a:rPr>
              <a:t>exist 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data read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25" dirty="0">
                <a:latin typeface="Times New Roman"/>
                <a:cs typeface="Times New Roman"/>
              </a:rPr>
              <a:t>requires  reading </a:t>
            </a:r>
            <a:r>
              <a:rPr sz="1050" spc="-20" dirty="0">
                <a:latin typeface="Times New Roman"/>
                <a:cs typeface="Times New Roman"/>
              </a:rPr>
              <a:t>each </a:t>
            </a:r>
            <a:r>
              <a:rPr sz="1050" spc="-50" dirty="0">
                <a:latin typeface="Times New Roman"/>
                <a:cs typeface="Times New Roman"/>
              </a:rPr>
              <a:t>age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dirty="0">
                <a:latin typeface="Times New Roman"/>
                <a:cs typeface="Times New Roman"/>
              </a:rPr>
              <a:t>then </a:t>
            </a:r>
            <a:r>
              <a:rPr sz="1050" spc="30" dirty="0">
                <a:latin typeface="Times New Roman"/>
                <a:cs typeface="Times New Roman"/>
              </a:rPr>
              <a:t>adding </a:t>
            </a:r>
            <a:r>
              <a:rPr sz="1050" dirty="0">
                <a:latin typeface="Times New Roman"/>
                <a:cs typeface="Times New Roman"/>
              </a:rPr>
              <a:t>one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location holding </a:t>
            </a:r>
            <a:r>
              <a:rPr sz="1050" spc="-5" dirty="0">
                <a:latin typeface="Times New Roman"/>
                <a:cs typeface="Times New Roman"/>
              </a:rPr>
              <a:t>the count for </a:t>
            </a:r>
            <a:r>
              <a:rPr sz="1050" spc="15" dirty="0">
                <a:latin typeface="Times New Roman"/>
                <a:cs typeface="Times New Roman"/>
              </a:rPr>
              <a:t>that  </a:t>
            </a:r>
            <a:r>
              <a:rPr sz="1050" spc="-45" dirty="0">
                <a:latin typeface="Times New Roman"/>
                <a:cs typeface="Times New Roman"/>
              </a:rPr>
              <a:t>age. </a:t>
            </a:r>
            <a:r>
              <a:rPr sz="1050" spc="25" dirty="0">
                <a:latin typeface="Times New Roman"/>
                <a:cs typeface="Times New Roman"/>
              </a:rPr>
              <a:t>Of </a:t>
            </a:r>
            <a:r>
              <a:rPr sz="1050" spc="-20" dirty="0">
                <a:latin typeface="Times New Roman"/>
                <a:cs typeface="Times New Roman"/>
              </a:rPr>
              <a:t>course </a:t>
            </a:r>
            <a:r>
              <a:rPr sz="1050" spc="-25" dirty="0">
                <a:latin typeface="Times New Roman"/>
                <a:cs typeface="Times New Roman"/>
              </a:rPr>
              <a:t>it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15" dirty="0">
                <a:latin typeface="Times New Roman"/>
                <a:cs typeface="Times New Roman"/>
              </a:rPr>
              <a:t>important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counters start </a:t>
            </a:r>
            <a:r>
              <a:rPr sz="1050" spc="-20" dirty="0">
                <a:latin typeface="Times New Roman"/>
                <a:cs typeface="Times New Roman"/>
              </a:rPr>
              <a:t>at </a:t>
            </a:r>
            <a:r>
              <a:rPr sz="1050" spc="-35" dirty="0">
                <a:latin typeface="Times New Roman"/>
                <a:cs typeface="Times New Roman"/>
              </a:rPr>
              <a:t>0.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following </a:t>
            </a:r>
            <a:r>
              <a:rPr sz="1050" spc="30" dirty="0">
                <a:latin typeface="Times New Roman"/>
                <a:cs typeface="Times New Roman"/>
              </a:rPr>
              <a:t>shows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5" dirty="0">
                <a:latin typeface="Times New Roman"/>
                <a:cs typeface="Times New Roman"/>
              </a:rPr>
              <a:t>initialization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elements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our </a:t>
            </a:r>
            <a:r>
              <a:rPr sz="1050" spc="30" dirty="0">
                <a:latin typeface="Times New Roman"/>
                <a:cs typeface="Times New Roman"/>
              </a:rPr>
              <a:t>sample </a:t>
            </a: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spc="15" dirty="0">
                <a:latin typeface="Times New Roman"/>
                <a:cs typeface="Times New Roman"/>
              </a:rPr>
              <a:t>to</a:t>
            </a:r>
            <a:r>
              <a:rPr sz="1050" spc="2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0.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1612900" algn="just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(int </a:t>
            </a:r>
            <a:r>
              <a:rPr sz="900" spc="-10" dirty="0">
                <a:latin typeface="Courier New"/>
                <a:cs typeface="Courier New"/>
              </a:rPr>
              <a:t>pos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0; pos </a:t>
            </a:r>
            <a:r>
              <a:rPr sz="900" dirty="0">
                <a:latin typeface="Courier New"/>
                <a:cs typeface="Courier New"/>
              </a:rPr>
              <a:t>&lt; </a:t>
            </a:r>
            <a:r>
              <a:rPr sz="900" spc="-15" dirty="0">
                <a:latin typeface="Courier New"/>
                <a:cs typeface="Courier New"/>
              </a:rPr>
              <a:t>TOTALYEARS;</a:t>
            </a:r>
            <a:r>
              <a:rPr sz="900" spc="2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pos++)</a:t>
            </a:r>
            <a:endParaRPr sz="900">
              <a:latin typeface="Courier New"/>
              <a:cs typeface="Courier New"/>
            </a:endParaRPr>
          </a:p>
          <a:p>
            <a:pPr marL="221361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pos </a:t>
            </a:r>
            <a:r>
              <a:rPr sz="900" spc="-15" dirty="0">
                <a:latin typeface="Courier New"/>
                <a:cs typeface="Courier New"/>
              </a:rPr>
              <a:t>acts </a:t>
            </a:r>
            <a:r>
              <a:rPr sz="900" spc="-10" dirty="0">
                <a:latin typeface="Courier New"/>
                <a:cs typeface="Courier New"/>
              </a:rPr>
              <a:t>as the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r>
              <a:rPr sz="900" spc="-1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subscript</a:t>
            </a:r>
            <a:endParaRPr sz="900">
              <a:latin typeface="Courier New"/>
              <a:cs typeface="Courier New"/>
            </a:endParaRPr>
          </a:p>
          <a:p>
            <a:pPr marL="1619250" algn="just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845945">
              <a:lnSpc>
                <a:spcPct val="100000"/>
              </a:lnSpc>
              <a:spcBef>
                <a:spcPts val="229"/>
              </a:spcBef>
            </a:pPr>
            <a:r>
              <a:rPr sz="900" spc="-20" dirty="0">
                <a:latin typeface="Courier New"/>
                <a:cs typeface="Courier New"/>
              </a:rPr>
              <a:t>ageFrequency[pos]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619250" algn="just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1612900" marR="5715" algn="just">
              <a:lnSpc>
                <a:spcPct val="103099"/>
              </a:lnSpc>
            </a:pPr>
            <a:r>
              <a:rPr sz="1050" spc="-45" dirty="0">
                <a:latin typeface="Times New Roman"/>
                <a:cs typeface="Times New Roman"/>
              </a:rPr>
              <a:t>A </a:t>
            </a:r>
            <a:r>
              <a:rPr sz="1050" spc="-30" dirty="0">
                <a:latin typeface="Times New Roman"/>
                <a:cs typeface="Times New Roman"/>
              </a:rPr>
              <a:t>simple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-10" dirty="0">
                <a:latin typeface="Times New Roman"/>
                <a:cs typeface="Times New Roman"/>
              </a:rPr>
              <a:t>loop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25" dirty="0">
                <a:latin typeface="Times New Roman"/>
                <a:cs typeface="Times New Roman"/>
              </a:rPr>
              <a:t>process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entire </a:t>
            </a:r>
            <a:r>
              <a:rPr sz="1050" spc="-35" dirty="0">
                <a:latin typeface="Times New Roman"/>
                <a:cs typeface="Times New Roman"/>
              </a:rPr>
              <a:t>array, </a:t>
            </a:r>
            <a:r>
              <a:rPr sz="1050" spc="30" dirty="0">
                <a:latin typeface="Times New Roman"/>
                <a:cs typeface="Times New Roman"/>
              </a:rPr>
              <a:t>adding </a:t>
            </a:r>
            <a:r>
              <a:rPr sz="1050" dirty="0">
                <a:latin typeface="Times New Roman"/>
                <a:cs typeface="Times New Roman"/>
              </a:rPr>
              <a:t>one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subscript </a:t>
            </a:r>
            <a:r>
              <a:rPr sz="1050" spc="35" dirty="0">
                <a:latin typeface="Times New Roman"/>
                <a:cs typeface="Times New Roman"/>
              </a:rPr>
              <a:t>each  </a:t>
            </a:r>
            <a:r>
              <a:rPr sz="1050" spc="-35" dirty="0">
                <a:latin typeface="Times New Roman"/>
                <a:cs typeface="Times New Roman"/>
              </a:rPr>
              <a:t>time </a:t>
            </a:r>
            <a:r>
              <a:rPr sz="1050" spc="-25" dirty="0">
                <a:latin typeface="Times New Roman"/>
                <a:cs typeface="Times New Roman"/>
              </a:rPr>
              <a:t>through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loop. </a:t>
            </a:r>
            <a:r>
              <a:rPr sz="1050" spc="-25" dirty="0">
                <a:latin typeface="Times New Roman"/>
                <a:cs typeface="Times New Roman"/>
              </a:rPr>
              <a:t>Notice </a:t>
            </a:r>
            <a:r>
              <a:rPr sz="1050" spc="-20" dirty="0">
                <a:latin typeface="Times New Roman"/>
                <a:cs typeface="Times New Roman"/>
              </a:rPr>
              <a:t>that the </a:t>
            </a:r>
            <a:r>
              <a:rPr sz="1050" dirty="0">
                <a:latin typeface="Times New Roman"/>
                <a:cs typeface="Times New Roman"/>
              </a:rPr>
              <a:t>subscript </a:t>
            </a:r>
            <a:r>
              <a:rPr sz="1050" spc="-40" dirty="0">
                <a:latin typeface="Times New Roman"/>
                <a:cs typeface="Times New Roman"/>
              </a:rPr>
              <a:t>(</a:t>
            </a:r>
            <a:r>
              <a:rPr sz="900" spc="-40" dirty="0">
                <a:latin typeface="Courier New"/>
                <a:cs typeface="Courier New"/>
              </a:rPr>
              <a:t>pos</a:t>
            </a:r>
            <a:r>
              <a:rPr sz="1050" spc="-40" dirty="0">
                <a:latin typeface="Times New Roman"/>
                <a:cs typeface="Times New Roman"/>
              </a:rPr>
              <a:t>) </a:t>
            </a:r>
            <a:r>
              <a:rPr sz="1050" spc="-35" dirty="0">
                <a:latin typeface="Times New Roman"/>
                <a:cs typeface="Times New Roman"/>
              </a:rPr>
              <a:t>starts </a:t>
            </a:r>
            <a:r>
              <a:rPr sz="1050" spc="-40" dirty="0">
                <a:latin typeface="Times New Roman"/>
                <a:cs typeface="Times New Roman"/>
              </a:rPr>
              <a:t>with </a:t>
            </a:r>
            <a:r>
              <a:rPr sz="1050" spc="-50" dirty="0">
                <a:latin typeface="Times New Roman"/>
                <a:cs typeface="Times New Roman"/>
              </a:rPr>
              <a:t>0. </a:t>
            </a:r>
            <a:r>
              <a:rPr sz="1050" spc="-65" dirty="0">
                <a:latin typeface="Times New Roman"/>
                <a:cs typeface="Times New Roman"/>
              </a:rPr>
              <a:t>Why </a:t>
            </a:r>
            <a:r>
              <a:rPr sz="1050" spc="-55" dirty="0">
                <a:latin typeface="Times New Roman"/>
                <a:cs typeface="Times New Roman"/>
              </a:rPr>
              <a:t>is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5" dirty="0">
                <a:latin typeface="Times New Roman"/>
                <a:cs typeface="Times New Roman"/>
              </a:rPr>
              <a:t>con-  </a:t>
            </a:r>
            <a:r>
              <a:rPr sz="1050" spc="-10" dirty="0">
                <a:latin typeface="Times New Roman"/>
                <a:cs typeface="Times New Roman"/>
              </a:rPr>
              <a:t>dition </a:t>
            </a:r>
            <a:r>
              <a:rPr sz="900" spc="-10" dirty="0">
                <a:latin typeface="Courier New"/>
                <a:cs typeface="Courier New"/>
              </a:rPr>
              <a:t>pos </a:t>
            </a:r>
            <a:r>
              <a:rPr sz="900" dirty="0">
                <a:latin typeface="Courier New"/>
                <a:cs typeface="Courier New"/>
              </a:rPr>
              <a:t>&lt; </a:t>
            </a:r>
            <a:r>
              <a:rPr sz="900" spc="-20" dirty="0">
                <a:latin typeface="Courier New"/>
                <a:cs typeface="Courier New"/>
              </a:rPr>
              <a:t>TOTALYEARS </a:t>
            </a:r>
            <a:r>
              <a:rPr sz="1050" spc="-15" dirty="0">
                <a:latin typeface="Times New Roman"/>
                <a:cs typeface="Times New Roman"/>
              </a:rPr>
              <a:t>used </a:t>
            </a:r>
            <a:r>
              <a:rPr sz="1050" spc="-20" dirty="0">
                <a:latin typeface="Times New Roman"/>
                <a:cs typeface="Times New Roman"/>
              </a:rPr>
              <a:t>instead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900" spc="-10" dirty="0">
                <a:latin typeface="Courier New"/>
                <a:cs typeface="Courier New"/>
              </a:rPr>
              <a:t>pos &lt;= </a:t>
            </a:r>
            <a:r>
              <a:rPr sz="900" spc="-35" dirty="0">
                <a:latin typeface="Courier New"/>
                <a:cs typeface="Courier New"/>
              </a:rPr>
              <a:t>TOTALYEARS</a:t>
            </a:r>
            <a:r>
              <a:rPr sz="1050" spc="-35" dirty="0">
                <a:latin typeface="Times New Roman"/>
                <a:cs typeface="Times New Roman"/>
              </a:rPr>
              <a:t>? </a:t>
            </a:r>
            <a:r>
              <a:rPr sz="1050" spc="15" dirty="0">
                <a:latin typeface="Times New Roman"/>
                <a:cs typeface="Times New Roman"/>
              </a:rPr>
              <a:t>Remember </a:t>
            </a:r>
            <a:r>
              <a:rPr sz="1050" spc="25" dirty="0">
                <a:latin typeface="Times New Roman"/>
                <a:cs typeface="Times New Roman"/>
              </a:rPr>
              <a:t>that  </a:t>
            </a:r>
            <a:r>
              <a:rPr sz="1050" spc="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last </a:t>
            </a:r>
            <a:r>
              <a:rPr sz="1050" spc="20" dirty="0">
                <a:latin typeface="Times New Roman"/>
                <a:cs typeface="Times New Roman"/>
              </a:rPr>
              <a:t>subscript </a:t>
            </a:r>
            <a:r>
              <a:rPr sz="1050" spc="-35" dirty="0">
                <a:latin typeface="Times New Roman"/>
                <a:cs typeface="Times New Roman"/>
              </a:rPr>
              <a:t>is </a:t>
            </a:r>
            <a:r>
              <a:rPr sz="1050" spc="5" dirty="0">
                <a:latin typeface="Times New Roman"/>
                <a:cs typeface="Times New Roman"/>
              </a:rPr>
              <a:t>one </a:t>
            </a:r>
            <a:r>
              <a:rPr sz="1050" spc="-30" dirty="0">
                <a:latin typeface="Times New Roman"/>
                <a:cs typeface="Times New Roman"/>
              </a:rPr>
              <a:t>less </a:t>
            </a:r>
            <a:r>
              <a:rPr sz="1050" spc="5" dirty="0">
                <a:latin typeface="Times New Roman"/>
                <a:cs typeface="Times New Roman"/>
              </a:rPr>
              <a:t>than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5" dirty="0">
                <a:latin typeface="Times New Roman"/>
                <a:cs typeface="Times New Roman"/>
              </a:rPr>
              <a:t>total </a:t>
            </a:r>
            <a:r>
              <a:rPr sz="1050" spc="50" dirty="0">
                <a:latin typeface="Times New Roman"/>
                <a:cs typeface="Times New Roman"/>
              </a:rPr>
              <a:t>number </a:t>
            </a:r>
            <a:r>
              <a:rPr sz="1050" spc="5" dirty="0">
                <a:latin typeface="Times New Roman"/>
                <a:cs typeface="Times New Roman"/>
              </a:rPr>
              <a:t>of </a:t>
            </a:r>
            <a:r>
              <a:rPr sz="1050" spc="30" dirty="0">
                <a:latin typeface="Times New Roman"/>
                <a:cs typeface="Times New Roman"/>
              </a:rPr>
              <a:t>elements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array.  </a:t>
            </a:r>
            <a:r>
              <a:rPr sz="1050" spc="-10" dirty="0">
                <a:latin typeface="Times New Roman"/>
                <a:cs typeface="Times New Roman"/>
              </a:rPr>
              <a:t>Hence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subscripts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0" dirty="0">
                <a:latin typeface="Times New Roman"/>
                <a:cs typeface="Times New Roman"/>
              </a:rPr>
              <a:t>this </a:t>
            </a: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spc="-30" dirty="0">
                <a:latin typeface="Times New Roman"/>
                <a:cs typeface="Times New Roman"/>
              </a:rPr>
              <a:t>go </a:t>
            </a:r>
            <a:r>
              <a:rPr sz="1050" spc="-5" dirty="0">
                <a:latin typeface="Times New Roman"/>
                <a:cs typeface="Times New Roman"/>
              </a:rPr>
              <a:t>from </a:t>
            </a:r>
            <a:r>
              <a:rPr sz="1050" spc="-30" dirty="0">
                <a:latin typeface="Times New Roman"/>
                <a:cs typeface="Times New Roman"/>
              </a:rPr>
              <a:t>0 </a:t>
            </a:r>
            <a:r>
              <a:rPr sz="1050" spc="15" dirty="0">
                <a:latin typeface="Times New Roman"/>
                <a:cs typeface="Times New Roman"/>
              </a:rPr>
              <a:t>to</a:t>
            </a:r>
            <a:r>
              <a:rPr sz="1050" spc="-11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99.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200" spc="-114" dirty="0">
                <a:latin typeface="Arial"/>
                <a:cs typeface="Arial"/>
              </a:rPr>
              <a:t>Array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Processing</a:t>
            </a:r>
            <a:endParaRPr sz="1200">
              <a:latin typeface="Arial"/>
              <a:cs typeface="Arial"/>
            </a:endParaRPr>
          </a:p>
          <a:p>
            <a:pPr marL="1612900" marR="5080" algn="just">
              <a:lnSpc>
                <a:spcPct val="103200"/>
              </a:lnSpc>
              <a:spcBef>
                <a:spcPts val="575"/>
              </a:spcBef>
            </a:pPr>
            <a:r>
              <a:rPr sz="1050" spc="-35" dirty="0">
                <a:latin typeface="Times New Roman"/>
                <a:cs typeface="Times New Roman"/>
              </a:rPr>
              <a:t>Arrays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10" dirty="0">
                <a:latin typeface="Times New Roman"/>
                <a:cs typeface="Times New Roman"/>
              </a:rPr>
              <a:t>generally </a:t>
            </a:r>
            <a:r>
              <a:rPr sz="1050" spc="40" dirty="0">
                <a:latin typeface="Times New Roman"/>
                <a:cs typeface="Times New Roman"/>
              </a:rPr>
              <a:t>processed </a:t>
            </a:r>
            <a:r>
              <a:rPr sz="1050" spc="-25" dirty="0">
                <a:latin typeface="Times New Roman"/>
                <a:cs typeface="Times New Roman"/>
              </a:rPr>
              <a:t>inside </a:t>
            </a:r>
            <a:r>
              <a:rPr sz="1050" spc="-15" dirty="0">
                <a:latin typeface="Times New Roman"/>
                <a:cs typeface="Times New Roman"/>
              </a:rPr>
              <a:t>loops </a:t>
            </a:r>
            <a:r>
              <a:rPr sz="1050" spc="-10" dirty="0">
                <a:latin typeface="Times New Roman"/>
                <a:cs typeface="Times New Roman"/>
              </a:rPr>
              <a:t>so </a:t>
            </a:r>
            <a:r>
              <a:rPr sz="1050" spc="-5" dirty="0">
                <a:latin typeface="Times New Roman"/>
                <a:cs typeface="Times New Roman"/>
              </a:rPr>
              <a:t>that the </a:t>
            </a:r>
            <a:r>
              <a:rPr sz="1050" spc="40" dirty="0">
                <a:latin typeface="Times New Roman"/>
                <a:cs typeface="Times New Roman"/>
              </a:rPr>
              <a:t>input/output </a:t>
            </a:r>
            <a:r>
              <a:rPr sz="1050" spc="20" dirty="0">
                <a:latin typeface="Times New Roman"/>
                <a:cs typeface="Times New Roman"/>
              </a:rPr>
              <a:t>processing 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5" dirty="0">
                <a:latin typeface="Times New Roman"/>
                <a:cs typeface="Times New Roman"/>
              </a:rPr>
              <a:t>each </a:t>
            </a:r>
            <a:r>
              <a:rPr sz="1050" spc="35" dirty="0">
                <a:latin typeface="Times New Roman"/>
                <a:cs typeface="Times New Roman"/>
              </a:rPr>
              <a:t>element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performed </a:t>
            </a:r>
            <a:r>
              <a:rPr sz="1050" spc="-20" dirty="0">
                <a:latin typeface="Times New Roman"/>
                <a:cs typeface="Times New Roman"/>
              </a:rPr>
              <a:t>with </a:t>
            </a:r>
            <a:r>
              <a:rPr sz="1050" dirty="0">
                <a:latin typeface="Times New Roman"/>
                <a:cs typeface="Times New Roman"/>
              </a:rPr>
              <a:t>minimal </a:t>
            </a:r>
            <a:r>
              <a:rPr sz="1050" spc="15" dirty="0">
                <a:latin typeface="Times New Roman"/>
                <a:cs typeface="Times New Roman"/>
              </a:rPr>
              <a:t>statements. </a:t>
            </a:r>
            <a:r>
              <a:rPr sz="1050" spc="50" dirty="0">
                <a:latin typeface="Times New Roman"/>
                <a:cs typeface="Times New Roman"/>
              </a:rPr>
              <a:t>Our  </a:t>
            </a:r>
            <a:r>
              <a:rPr sz="1050" spc="-50" dirty="0">
                <a:latin typeface="Times New Roman"/>
                <a:cs typeface="Times New Roman"/>
              </a:rPr>
              <a:t>age </a:t>
            </a:r>
            <a:r>
              <a:rPr sz="1050" spc="20" dirty="0">
                <a:latin typeface="Times New Roman"/>
                <a:cs typeface="Times New Roman"/>
              </a:rPr>
              <a:t>frequency </a:t>
            </a:r>
            <a:r>
              <a:rPr sz="1050" spc="-25" dirty="0">
                <a:latin typeface="Times New Roman"/>
                <a:cs typeface="Times New Roman"/>
              </a:rPr>
              <a:t>program </a:t>
            </a:r>
            <a:r>
              <a:rPr sz="1050" spc="-30" dirty="0">
                <a:latin typeface="Times New Roman"/>
                <a:cs typeface="Times New Roman"/>
              </a:rPr>
              <a:t>first </a:t>
            </a:r>
            <a:r>
              <a:rPr sz="1050" spc="35" dirty="0">
                <a:latin typeface="Times New Roman"/>
                <a:cs typeface="Times New Roman"/>
              </a:rPr>
              <a:t>needs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read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50" dirty="0">
                <a:latin typeface="Times New Roman"/>
                <a:cs typeface="Times New Roman"/>
              </a:rPr>
              <a:t>ages </a:t>
            </a:r>
            <a:r>
              <a:rPr sz="1050" spc="-15" dirty="0">
                <a:latin typeface="Times New Roman"/>
                <a:cs typeface="Times New Roman"/>
              </a:rPr>
              <a:t>from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50" dirty="0">
                <a:latin typeface="Times New Roman"/>
                <a:cs typeface="Times New Roman"/>
              </a:rPr>
              <a:t>file </a:t>
            </a:r>
            <a:r>
              <a:rPr sz="1050" dirty="0">
                <a:latin typeface="Times New Roman"/>
                <a:cs typeface="Times New Roman"/>
              </a:rPr>
              <a:t>or </a:t>
            </a:r>
            <a:r>
              <a:rPr sz="1050" spc="-15" dirty="0">
                <a:latin typeface="Times New Roman"/>
                <a:cs typeface="Times New Roman"/>
              </a:rPr>
              <a:t>from the </a:t>
            </a:r>
            <a:r>
              <a:rPr sz="1050" spc="5" dirty="0">
                <a:latin typeface="Times New Roman"/>
                <a:cs typeface="Times New Roman"/>
              </a:rPr>
              <a:t>key-  </a:t>
            </a:r>
            <a:r>
              <a:rPr sz="1050" spc="-15" dirty="0">
                <a:latin typeface="Times New Roman"/>
                <a:cs typeface="Times New Roman"/>
              </a:rPr>
              <a:t>board. </a:t>
            </a:r>
            <a:r>
              <a:rPr sz="1050" spc="5" dirty="0">
                <a:latin typeface="Times New Roman"/>
                <a:cs typeface="Times New Roman"/>
              </a:rPr>
              <a:t>For </a:t>
            </a:r>
            <a:r>
              <a:rPr sz="1050" spc="-25" dirty="0">
                <a:latin typeface="Times New Roman"/>
                <a:cs typeface="Times New Roman"/>
              </a:rPr>
              <a:t>each </a:t>
            </a:r>
            <a:r>
              <a:rPr sz="1050" spc="-45" dirty="0">
                <a:latin typeface="Times New Roman"/>
                <a:cs typeface="Times New Roman"/>
              </a:rPr>
              <a:t>age </a:t>
            </a:r>
            <a:r>
              <a:rPr sz="1050" spc="-25" dirty="0">
                <a:latin typeface="Times New Roman"/>
                <a:cs typeface="Times New Roman"/>
              </a:rPr>
              <a:t>read </a:t>
            </a:r>
            <a:r>
              <a:rPr sz="1050" spc="-30" dirty="0">
                <a:latin typeface="Times New Roman"/>
                <a:cs typeface="Times New Roman"/>
              </a:rPr>
              <a:t>in,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“appropriate” </a:t>
            </a:r>
            <a:r>
              <a:rPr sz="1050" spc="15" dirty="0">
                <a:latin typeface="Times New Roman"/>
                <a:cs typeface="Times New Roman"/>
              </a:rPr>
              <a:t>element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array </a:t>
            </a:r>
            <a:r>
              <a:rPr sz="1050" spc="-15" dirty="0">
                <a:latin typeface="Times New Roman"/>
                <a:cs typeface="Times New Roman"/>
              </a:rPr>
              <a:t>(the </a:t>
            </a:r>
            <a:r>
              <a:rPr sz="1050" spc="-5" dirty="0">
                <a:latin typeface="Times New Roman"/>
                <a:cs typeface="Times New Roman"/>
              </a:rPr>
              <a:t>one </a:t>
            </a:r>
            <a:r>
              <a:rPr sz="1050" spc="10" dirty="0">
                <a:latin typeface="Times New Roman"/>
                <a:cs typeface="Times New Roman"/>
              </a:rPr>
              <a:t>cor-  </a:t>
            </a:r>
            <a:r>
              <a:rPr sz="1050" spc="25" dirty="0">
                <a:latin typeface="Times New Roman"/>
                <a:cs typeface="Times New Roman"/>
              </a:rPr>
              <a:t>responding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10" dirty="0">
                <a:latin typeface="Times New Roman"/>
                <a:cs typeface="Times New Roman"/>
              </a:rPr>
              <a:t>that </a:t>
            </a:r>
            <a:r>
              <a:rPr sz="1050" spc="-55" dirty="0">
                <a:latin typeface="Times New Roman"/>
                <a:cs typeface="Times New Roman"/>
              </a:rPr>
              <a:t>age) </a:t>
            </a:r>
            <a:r>
              <a:rPr sz="1050" spc="35" dirty="0">
                <a:latin typeface="Times New Roman"/>
                <a:cs typeface="Times New Roman"/>
              </a:rPr>
              <a:t>needs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15" dirty="0">
                <a:latin typeface="Times New Roman"/>
                <a:cs typeface="Times New Roman"/>
              </a:rPr>
              <a:t>incremented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-20" dirty="0">
                <a:latin typeface="Times New Roman"/>
                <a:cs typeface="Times New Roman"/>
              </a:rPr>
              <a:t>one.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following </a:t>
            </a:r>
            <a:r>
              <a:rPr sz="1050" spc="20" dirty="0">
                <a:latin typeface="Times New Roman"/>
                <a:cs typeface="Times New Roman"/>
              </a:rPr>
              <a:t>examples  </a:t>
            </a:r>
            <a:r>
              <a:rPr sz="1050" spc="-15" dirty="0">
                <a:latin typeface="Times New Roman"/>
                <a:cs typeface="Times New Roman"/>
              </a:rPr>
              <a:t>show </a:t>
            </a:r>
            <a:r>
              <a:rPr sz="1050" spc="-20" dirty="0">
                <a:latin typeface="Times New Roman"/>
                <a:cs typeface="Times New Roman"/>
              </a:rPr>
              <a:t>how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0" dirty="0">
                <a:latin typeface="Times New Roman"/>
                <a:cs typeface="Times New Roman"/>
              </a:rPr>
              <a:t>be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accomplished: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4954" y="6024753"/>
            <a:ext cx="25774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55" dirty="0">
                <a:latin typeface="Times New Roman"/>
                <a:cs typeface="Times New Roman"/>
              </a:rPr>
              <a:t>from </a:t>
            </a:r>
            <a:r>
              <a:rPr sz="1050" b="1" spc="-20" dirty="0">
                <a:latin typeface="Times New Roman"/>
                <a:cs typeface="Times New Roman"/>
              </a:rPr>
              <a:t>a </a:t>
            </a:r>
            <a:r>
              <a:rPr sz="1050" b="1" spc="-5" dirty="0">
                <a:latin typeface="Times New Roman"/>
                <a:cs typeface="Times New Roman"/>
              </a:rPr>
              <a:t>file </a:t>
            </a:r>
            <a:r>
              <a:rPr sz="1050" b="1" spc="10" dirty="0">
                <a:latin typeface="Times New Roman"/>
                <a:cs typeface="Times New Roman"/>
              </a:rPr>
              <a:t>using </a:t>
            </a:r>
            <a:r>
              <a:rPr sz="900" spc="-25" dirty="0">
                <a:latin typeface="Courier New"/>
                <a:cs typeface="Courier New"/>
              </a:rPr>
              <a:t>infile </a:t>
            </a:r>
            <a:r>
              <a:rPr sz="1050" b="1" dirty="0">
                <a:latin typeface="Times New Roman"/>
                <a:cs typeface="Times New Roman"/>
              </a:rPr>
              <a:t>as </a:t>
            </a:r>
            <a:r>
              <a:rPr sz="1050" b="1" spc="-20" dirty="0">
                <a:latin typeface="Times New Roman"/>
                <a:cs typeface="Times New Roman"/>
              </a:rPr>
              <a:t>a </a:t>
            </a:r>
            <a:r>
              <a:rPr sz="1050" b="1" dirty="0">
                <a:latin typeface="Times New Roman"/>
                <a:cs typeface="Times New Roman"/>
              </a:rPr>
              <a:t>logical</a:t>
            </a:r>
            <a:r>
              <a:rPr sz="1050" b="1" spc="9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name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7389" y="5993639"/>
            <a:ext cx="2663190" cy="87693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050" b="1" spc="55" dirty="0">
                <a:latin typeface="Times New Roman"/>
                <a:cs typeface="Times New Roman"/>
              </a:rPr>
              <a:t>from </a:t>
            </a:r>
            <a:r>
              <a:rPr sz="1050" b="1" spc="-20" dirty="0">
                <a:latin typeface="Times New Roman"/>
                <a:cs typeface="Times New Roman"/>
              </a:rPr>
              <a:t>a </a:t>
            </a:r>
            <a:r>
              <a:rPr sz="1050" b="1" spc="45" dirty="0">
                <a:latin typeface="Times New Roman"/>
                <a:cs typeface="Times New Roman"/>
              </a:rPr>
              <a:t>keyboard </a:t>
            </a:r>
            <a:r>
              <a:rPr sz="1050" b="1" spc="-10" dirty="0">
                <a:latin typeface="Times New Roman"/>
                <a:cs typeface="Times New Roman"/>
              </a:rPr>
              <a:t>with </a:t>
            </a:r>
            <a:r>
              <a:rPr sz="1050" b="1" spc="-45" dirty="0">
                <a:latin typeface="Arial"/>
                <a:cs typeface="Arial"/>
              </a:rPr>
              <a:t>–</a:t>
            </a:r>
            <a:r>
              <a:rPr sz="1050" b="1" spc="-45" dirty="0">
                <a:latin typeface="Times New Roman"/>
                <a:cs typeface="Times New Roman"/>
              </a:rPr>
              <a:t>99 </a:t>
            </a:r>
            <a:r>
              <a:rPr sz="1050" b="1" dirty="0">
                <a:latin typeface="Times New Roman"/>
                <a:cs typeface="Times New Roman"/>
              </a:rPr>
              <a:t>as </a:t>
            </a:r>
            <a:r>
              <a:rPr sz="1050" b="1" spc="45" dirty="0">
                <a:latin typeface="Times New Roman"/>
                <a:cs typeface="Times New Roman"/>
              </a:rPr>
              <a:t>sentinel</a:t>
            </a:r>
            <a:r>
              <a:rPr sz="1050" b="1" spc="155" dirty="0">
                <a:latin typeface="Times New Roman"/>
                <a:cs typeface="Times New Roman"/>
              </a:rPr>
              <a:t> </a:t>
            </a:r>
            <a:r>
              <a:rPr sz="1050" b="1" spc="30" dirty="0">
                <a:latin typeface="Times New Roman"/>
                <a:cs typeface="Times New Roman"/>
              </a:rPr>
              <a:t>data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input </a:t>
            </a:r>
            <a:r>
              <a:rPr sz="900" spc="-10" dirty="0">
                <a:latin typeface="Courier New"/>
                <a:cs typeface="Courier New"/>
              </a:rPr>
              <a:t>an age </a:t>
            </a:r>
            <a:r>
              <a:rPr sz="900" spc="-15" dirty="0">
                <a:latin typeface="Courier New"/>
                <a:cs typeface="Courier New"/>
              </a:rPr>
              <a:t>from</a:t>
            </a:r>
            <a:r>
              <a:rPr sz="900" spc="-2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one"</a:t>
            </a:r>
            <a:endParaRPr sz="900">
              <a:latin typeface="Courier New"/>
              <a:cs typeface="Courier New"/>
            </a:endParaRPr>
          </a:p>
          <a:p>
            <a:pPr marL="346075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&lt;&lt; "to </a:t>
            </a:r>
            <a:r>
              <a:rPr sz="900" spc="-15" dirty="0">
                <a:latin typeface="Courier New"/>
                <a:cs typeface="Courier New"/>
              </a:rPr>
              <a:t>100. input </a:t>
            </a:r>
            <a:r>
              <a:rPr sz="900" spc="-10" dirty="0">
                <a:latin typeface="Courier New"/>
                <a:cs typeface="Courier New"/>
              </a:rPr>
              <a:t>-99 to</a:t>
            </a:r>
            <a:r>
              <a:rPr sz="900" spc="-2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stop"</a:t>
            </a:r>
            <a:endParaRPr sz="900">
              <a:latin typeface="Courier New"/>
              <a:cs typeface="Courier New"/>
            </a:endParaRPr>
          </a:p>
          <a:p>
            <a:pPr marL="346075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currentAge;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4954" y="6680072"/>
            <a:ext cx="1430020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infile </a:t>
            </a:r>
            <a:r>
              <a:rPr sz="900" spc="-10" dirty="0">
                <a:latin typeface="Courier New"/>
                <a:cs typeface="Courier New"/>
              </a:rPr>
              <a:t>&gt;&gt;</a:t>
            </a:r>
            <a:r>
              <a:rPr sz="900" spc="-9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currentAge;  </a:t>
            </a:r>
            <a:r>
              <a:rPr sz="900" spc="-15" dirty="0">
                <a:latin typeface="Courier New"/>
                <a:cs typeface="Courier New"/>
              </a:rPr>
              <a:t>while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(infile)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4954" y="7202805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9066" y="7338440"/>
            <a:ext cx="2095500" cy="522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105"/>
              </a:spcBef>
            </a:pPr>
            <a:r>
              <a:rPr sz="900" spc="-20" dirty="0">
                <a:latin typeface="Courier New"/>
                <a:cs typeface="Courier New"/>
              </a:rPr>
              <a:t>ageFrequency[currentAge-1] </a:t>
            </a:r>
            <a:r>
              <a:rPr sz="900" dirty="0">
                <a:latin typeface="Courier New"/>
                <a:cs typeface="Courier New"/>
              </a:rPr>
              <a:t>=  </a:t>
            </a:r>
            <a:r>
              <a:rPr sz="900" spc="-20" dirty="0">
                <a:latin typeface="Courier New"/>
                <a:cs typeface="Courier New"/>
              </a:rPr>
              <a:t>ageFrequency[currentAge-1] </a:t>
            </a:r>
            <a:r>
              <a:rPr sz="900" dirty="0">
                <a:latin typeface="Courier New"/>
                <a:cs typeface="Courier New"/>
              </a:rPr>
              <a:t>+ </a:t>
            </a:r>
            <a:r>
              <a:rPr sz="900" spc="-10" dirty="0">
                <a:latin typeface="Courier New"/>
                <a:cs typeface="Courier New"/>
              </a:rPr>
              <a:t>1;  </a:t>
            </a:r>
            <a:r>
              <a:rPr sz="900" spc="-15" dirty="0">
                <a:latin typeface="Courier New"/>
                <a:cs typeface="Courier New"/>
              </a:rPr>
              <a:t>infile </a:t>
            </a:r>
            <a:r>
              <a:rPr sz="900" spc="-10" dirty="0">
                <a:latin typeface="Courier New"/>
                <a:cs typeface="Courier New"/>
              </a:rPr>
              <a:t>&gt;&gt;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currentAge;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7389" y="7010781"/>
            <a:ext cx="2761615" cy="1345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5" dirty="0">
                <a:latin typeface="Courier New"/>
                <a:cs typeface="Courier New"/>
              </a:rPr>
              <a:t>while </a:t>
            </a:r>
            <a:r>
              <a:rPr sz="900" spc="-20" dirty="0">
                <a:latin typeface="Courier New"/>
                <a:cs typeface="Courier New"/>
              </a:rPr>
              <a:t>(currentAge </a:t>
            </a:r>
            <a:r>
              <a:rPr sz="900" spc="-10" dirty="0">
                <a:latin typeface="Courier New"/>
                <a:cs typeface="Courier New"/>
              </a:rPr>
              <a:t>!=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-99)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39065">
              <a:lnSpc>
                <a:spcPct val="100000"/>
              </a:lnSpc>
              <a:spcBef>
                <a:spcPts val="215"/>
              </a:spcBef>
            </a:pPr>
            <a:r>
              <a:rPr sz="900" spc="-20" dirty="0">
                <a:latin typeface="Courier New"/>
                <a:cs typeface="Courier New"/>
              </a:rPr>
              <a:t>ageFrequency[currentAge-1]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endParaRPr sz="900">
              <a:latin typeface="Courier New"/>
              <a:cs typeface="Courier New"/>
            </a:endParaRPr>
          </a:p>
          <a:p>
            <a:pPr marL="139065" marR="277495">
              <a:lnSpc>
                <a:spcPct val="120000"/>
              </a:lnSpc>
              <a:spcBef>
                <a:spcPts val="15"/>
              </a:spcBef>
            </a:pPr>
            <a:r>
              <a:rPr sz="900" spc="-20" dirty="0">
                <a:latin typeface="Courier New"/>
                <a:cs typeface="Courier New"/>
              </a:rPr>
              <a:t>ageFrequency[currentAge-1] </a:t>
            </a:r>
            <a:r>
              <a:rPr sz="900" dirty="0">
                <a:latin typeface="Courier New"/>
                <a:cs typeface="Courier New"/>
              </a:rPr>
              <a:t>+ </a:t>
            </a:r>
            <a:r>
              <a:rPr sz="900" spc="-15" dirty="0">
                <a:latin typeface="Courier New"/>
                <a:cs typeface="Courier New"/>
              </a:rPr>
              <a:t>1;  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input </a:t>
            </a:r>
            <a:r>
              <a:rPr sz="900" spc="-10" dirty="0">
                <a:latin typeface="Courier New"/>
                <a:cs typeface="Courier New"/>
              </a:rPr>
              <a:t>an age </a:t>
            </a:r>
            <a:r>
              <a:rPr sz="900" spc="-15" dirty="0">
                <a:latin typeface="Courier New"/>
                <a:cs typeface="Courier New"/>
              </a:rPr>
              <a:t>from</a:t>
            </a:r>
            <a:r>
              <a:rPr sz="900" spc="-2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47879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"one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100. input </a:t>
            </a:r>
            <a:r>
              <a:rPr sz="900" spc="-10" dirty="0">
                <a:latin typeface="Courier New"/>
                <a:cs typeface="Courier New"/>
              </a:rPr>
              <a:t>-99 to</a:t>
            </a:r>
            <a:r>
              <a:rPr sz="900" spc="-2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stop"</a:t>
            </a:r>
            <a:endParaRPr sz="900">
              <a:latin typeface="Courier New"/>
              <a:cs typeface="Courier New"/>
            </a:endParaRPr>
          </a:p>
          <a:p>
            <a:pPr marL="12700" marR="1536700" indent="466090">
              <a:lnSpc>
                <a:spcPct val="120000"/>
              </a:lnSpc>
              <a:spcBef>
                <a:spcPts val="10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15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currentAge;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4954" y="8484869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8335" y="8414731"/>
            <a:ext cx="4589145" cy="97155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65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while(infile) </a:t>
            </a:r>
            <a:r>
              <a:rPr sz="1050" spc="20" dirty="0">
                <a:latin typeface="Times New Roman"/>
                <a:cs typeface="Times New Roman"/>
              </a:rPr>
              <a:t>statement </a:t>
            </a:r>
            <a:r>
              <a:rPr sz="1050" spc="-20" dirty="0">
                <a:latin typeface="Times New Roman"/>
                <a:cs typeface="Times New Roman"/>
              </a:rPr>
              <a:t>means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15" dirty="0">
                <a:latin typeface="Times New Roman"/>
                <a:cs typeface="Times New Roman"/>
              </a:rPr>
              <a:t>while </a:t>
            </a:r>
            <a:r>
              <a:rPr sz="1050" spc="-5" dirty="0">
                <a:latin typeface="Times New Roman"/>
                <a:cs typeface="Times New Roman"/>
              </a:rPr>
              <a:t>there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more </a:t>
            </a:r>
            <a:r>
              <a:rPr sz="1050" spc="-15" dirty="0">
                <a:latin typeface="Times New Roman"/>
                <a:cs typeface="Times New Roman"/>
              </a:rPr>
              <a:t>data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file</a:t>
            </a:r>
            <a:endParaRPr sz="105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50"/>
              </a:spcBef>
            </a:pPr>
            <a:r>
              <a:rPr sz="900" spc="-25" dirty="0">
                <a:latin typeface="Courier New"/>
                <a:cs typeface="Courier New"/>
              </a:rPr>
              <a:t>infile</a:t>
            </a:r>
            <a:r>
              <a:rPr sz="1050" spc="-25" dirty="0">
                <a:latin typeface="Times New Roman"/>
                <a:cs typeface="Times New Roman"/>
              </a:rPr>
              <a:t>,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loop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30" dirty="0">
                <a:latin typeface="Times New Roman"/>
                <a:cs typeface="Times New Roman"/>
              </a:rPr>
              <a:t>continue </a:t>
            </a:r>
            <a:r>
              <a:rPr sz="1050" spc="15" dirty="0">
                <a:latin typeface="Times New Roman"/>
                <a:cs typeface="Times New Roman"/>
              </a:rPr>
              <a:t>to</a:t>
            </a:r>
            <a:r>
              <a:rPr sz="1050" spc="-5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process.</a:t>
            </a:r>
            <a:endParaRPr sz="1050">
              <a:latin typeface="Times New Roman"/>
              <a:cs typeface="Times New Roman"/>
            </a:endParaRPr>
          </a:p>
          <a:p>
            <a:pPr marL="12700" marR="18415" indent="228600">
              <a:lnSpc>
                <a:spcPct val="102899"/>
              </a:lnSpc>
            </a:pPr>
            <a:r>
              <a:rPr sz="1050" spc="-15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read </a:t>
            </a:r>
            <a:r>
              <a:rPr sz="1050" spc="-5" dirty="0">
                <a:latin typeface="Times New Roman"/>
                <a:cs typeface="Times New Roman"/>
              </a:rPr>
              <a:t>from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45" dirty="0">
                <a:latin typeface="Times New Roman"/>
                <a:cs typeface="Times New Roman"/>
              </a:rPr>
              <a:t>file </a:t>
            </a:r>
            <a:r>
              <a:rPr sz="1050" spc="5" dirty="0">
                <a:latin typeface="Times New Roman"/>
                <a:cs typeface="Times New Roman"/>
              </a:rPr>
              <a:t>or </a:t>
            </a:r>
            <a:r>
              <a:rPr sz="1050" spc="-5" dirty="0">
                <a:latin typeface="Times New Roman"/>
                <a:cs typeface="Times New Roman"/>
              </a:rPr>
              <a:t>from the </a:t>
            </a:r>
            <a:r>
              <a:rPr sz="1050" spc="30" dirty="0">
                <a:latin typeface="Times New Roman"/>
                <a:cs typeface="Times New Roman"/>
              </a:rPr>
              <a:t>keyboard </a:t>
            </a:r>
            <a:r>
              <a:rPr sz="1050" spc="-50" dirty="0">
                <a:latin typeface="Times New Roman"/>
                <a:cs typeface="Times New Roman"/>
              </a:rPr>
              <a:t>we </a:t>
            </a:r>
            <a:r>
              <a:rPr sz="1050" b="1" spc="55" dirty="0">
                <a:latin typeface="Times New Roman"/>
                <a:cs typeface="Times New Roman"/>
              </a:rPr>
              <a:t>prime </a:t>
            </a:r>
            <a:r>
              <a:rPr sz="1050" b="1" spc="-5" dirty="0">
                <a:latin typeface="Times New Roman"/>
                <a:cs typeface="Times New Roman"/>
              </a:rPr>
              <a:t>the </a:t>
            </a:r>
            <a:r>
              <a:rPr sz="1050" b="1" spc="20" dirty="0">
                <a:latin typeface="Times New Roman"/>
                <a:cs typeface="Times New Roman"/>
              </a:rPr>
              <a:t>read</a:t>
            </a:r>
            <a:r>
              <a:rPr sz="1050" spc="20" dirty="0">
                <a:latin typeface="Times New Roman"/>
                <a:cs typeface="Times New Roman"/>
              </a:rPr>
              <a:t>,</a:t>
            </a:r>
            <a:r>
              <a:rPr sz="900" spc="30" baseline="32407" dirty="0">
                <a:latin typeface="Times New Roman"/>
                <a:cs typeface="Times New Roman"/>
              </a:rPr>
              <a:t>2 </a:t>
            </a:r>
            <a:r>
              <a:rPr sz="1050" spc="-30" dirty="0">
                <a:latin typeface="Times New Roman"/>
                <a:cs typeface="Times New Roman"/>
              </a:rPr>
              <a:t>which </a:t>
            </a:r>
            <a:r>
              <a:rPr sz="1050" spc="25" dirty="0">
                <a:latin typeface="Times New Roman"/>
                <a:cs typeface="Times New Roman"/>
              </a:rPr>
              <a:t>means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first </a:t>
            </a:r>
            <a:r>
              <a:rPr sz="1050" spc="-40" dirty="0">
                <a:latin typeface="Times New Roman"/>
                <a:cs typeface="Times New Roman"/>
              </a:rPr>
              <a:t>value is </a:t>
            </a:r>
            <a:r>
              <a:rPr sz="1050" spc="-20" dirty="0">
                <a:latin typeface="Times New Roman"/>
                <a:cs typeface="Times New Roman"/>
              </a:rPr>
              <a:t>read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before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test </a:t>
            </a:r>
            <a:r>
              <a:rPr sz="1050" spc="25" dirty="0">
                <a:latin typeface="Times New Roman"/>
                <a:cs typeface="Times New Roman"/>
              </a:rPr>
              <a:t>condition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35" dirty="0">
                <a:latin typeface="Times New Roman"/>
                <a:cs typeface="Times New Roman"/>
              </a:rPr>
              <a:t>checked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5" dirty="0">
                <a:latin typeface="Times New Roman"/>
                <a:cs typeface="Times New Roman"/>
              </a:rPr>
              <a:t>see if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loop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88335" y="9650730"/>
            <a:ext cx="4467860" cy="302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sz="750" spc="-22" baseline="33333" dirty="0">
                <a:latin typeface="Times New Roman"/>
                <a:cs typeface="Times New Roman"/>
              </a:rPr>
              <a:t>2 </a:t>
            </a:r>
            <a:r>
              <a:rPr sz="900" spc="-25" dirty="0">
                <a:latin typeface="Times New Roman"/>
                <a:cs typeface="Times New Roman"/>
              </a:rPr>
              <a:t>Priming </a:t>
            </a:r>
            <a:r>
              <a:rPr sz="90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Times New Roman"/>
                <a:cs typeface="Times New Roman"/>
              </a:rPr>
              <a:t>read </a:t>
            </a:r>
            <a:r>
              <a:rPr sz="900" spc="-5" dirty="0">
                <a:latin typeface="Times New Roman"/>
                <a:cs typeface="Times New Roman"/>
              </a:rPr>
              <a:t>for </a:t>
            </a:r>
            <a:r>
              <a:rPr sz="900" spc="-35" dirty="0">
                <a:latin typeface="Times New Roman"/>
                <a:cs typeface="Times New Roman"/>
              </a:rPr>
              <a:t>a </a:t>
            </a:r>
            <a:r>
              <a:rPr sz="900" spc="-20" dirty="0">
                <a:latin typeface="Courier New"/>
                <a:cs typeface="Courier New"/>
              </a:rPr>
              <a:t>while </a:t>
            </a:r>
            <a:r>
              <a:rPr sz="900" spc="-10" dirty="0">
                <a:latin typeface="Times New Roman"/>
                <a:cs typeface="Times New Roman"/>
              </a:rPr>
              <a:t>loop </a:t>
            </a:r>
            <a:r>
              <a:rPr sz="900" spc="-20" dirty="0">
                <a:latin typeface="Times New Roman"/>
                <a:cs typeface="Times New Roman"/>
              </a:rPr>
              <a:t>means </a:t>
            </a:r>
            <a:r>
              <a:rPr sz="900" spc="-30" dirty="0">
                <a:latin typeface="Times New Roman"/>
                <a:cs typeface="Times New Roman"/>
              </a:rPr>
              <a:t>having </a:t>
            </a:r>
            <a:r>
              <a:rPr sz="900" spc="-20" dirty="0">
                <a:latin typeface="Times New Roman"/>
                <a:cs typeface="Times New Roman"/>
              </a:rPr>
              <a:t>an </a:t>
            </a:r>
            <a:r>
              <a:rPr sz="900" spc="-10" dirty="0">
                <a:latin typeface="Times New Roman"/>
                <a:cs typeface="Times New Roman"/>
              </a:rPr>
              <a:t>input </a:t>
            </a:r>
            <a:r>
              <a:rPr sz="900" spc="-15" dirty="0">
                <a:latin typeface="Times New Roman"/>
                <a:cs typeface="Times New Roman"/>
              </a:rPr>
              <a:t>just before </a:t>
            </a:r>
            <a:r>
              <a:rPr sz="900" spc="-5" dirty="0">
                <a:latin typeface="Times New Roman"/>
                <a:cs typeface="Times New Roman"/>
              </a:rPr>
              <a:t>the </a:t>
            </a:r>
            <a:r>
              <a:rPr sz="900" spc="-10" dirty="0">
                <a:latin typeface="Times New Roman"/>
                <a:cs typeface="Times New Roman"/>
              </a:rPr>
              <a:t>loop </a:t>
            </a:r>
            <a:r>
              <a:rPr sz="900" spc="20" dirty="0">
                <a:latin typeface="Times New Roman"/>
                <a:cs typeface="Times New Roman"/>
              </a:rPr>
              <a:t>condition  </a:t>
            </a:r>
            <a:r>
              <a:rPr sz="900" spc="-20" dirty="0">
                <a:latin typeface="Times New Roman"/>
                <a:cs typeface="Times New Roman"/>
              </a:rPr>
              <a:t>(just </a:t>
            </a:r>
            <a:r>
              <a:rPr sz="900" spc="-15" dirty="0">
                <a:latin typeface="Times New Roman"/>
                <a:cs typeface="Times New Roman"/>
              </a:rPr>
              <a:t>before </a:t>
            </a:r>
            <a:r>
              <a:rPr sz="900" spc="-5" dirty="0">
                <a:latin typeface="Times New Roman"/>
                <a:cs typeface="Times New Roman"/>
              </a:rPr>
              <a:t>the </a:t>
            </a:r>
            <a:r>
              <a:rPr sz="900" spc="-25" dirty="0">
                <a:latin typeface="Courier New"/>
                <a:cs typeface="Courier New"/>
              </a:rPr>
              <a:t>while</a:t>
            </a:r>
            <a:r>
              <a:rPr sz="900" spc="-25" dirty="0">
                <a:latin typeface="Times New Roman"/>
                <a:cs typeface="Times New Roman"/>
              </a:rPr>
              <a:t>) </a:t>
            </a:r>
            <a:r>
              <a:rPr sz="900" spc="-15" dirty="0">
                <a:latin typeface="Times New Roman"/>
                <a:cs typeface="Times New Roman"/>
              </a:rPr>
              <a:t>and </a:t>
            </a:r>
            <a:r>
              <a:rPr sz="900" spc="-25" dirty="0">
                <a:latin typeface="Times New Roman"/>
                <a:cs typeface="Times New Roman"/>
              </a:rPr>
              <a:t>having </a:t>
            </a:r>
            <a:r>
              <a:rPr sz="900" spc="-10" dirty="0">
                <a:latin typeface="Times New Roman"/>
                <a:cs typeface="Times New Roman"/>
              </a:rPr>
              <a:t>another one </a:t>
            </a:r>
            <a:r>
              <a:rPr sz="900" spc="-35" dirty="0">
                <a:latin typeface="Times New Roman"/>
                <a:cs typeface="Times New Roman"/>
              </a:rPr>
              <a:t>as </a:t>
            </a:r>
            <a:r>
              <a:rPr sz="900" dirty="0">
                <a:latin typeface="Times New Roman"/>
                <a:cs typeface="Times New Roman"/>
              </a:rPr>
              <a:t>the </a:t>
            </a:r>
            <a:r>
              <a:rPr sz="900" spc="-30" dirty="0">
                <a:latin typeface="Times New Roman"/>
                <a:cs typeface="Times New Roman"/>
              </a:rPr>
              <a:t>last </a:t>
            </a:r>
            <a:r>
              <a:rPr sz="900" spc="15" dirty="0">
                <a:latin typeface="Times New Roman"/>
                <a:cs typeface="Times New Roman"/>
              </a:rPr>
              <a:t>statement </a:t>
            </a:r>
            <a:r>
              <a:rPr sz="900" spc="-20" dirty="0">
                <a:latin typeface="Times New Roman"/>
                <a:cs typeface="Times New Roman"/>
              </a:rPr>
              <a:t>in </a:t>
            </a:r>
            <a:r>
              <a:rPr sz="900" spc="-5" dirty="0">
                <a:latin typeface="Times New Roman"/>
                <a:cs typeface="Times New Roman"/>
              </a:rPr>
              <a:t>the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Times New Roman"/>
                <a:cs typeface="Times New Roman"/>
              </a:rPr>
              <a:t>loop.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7932419"/>
            <a:ext cx="5791200" cy="0"/>
          </a:xfrm>
          <a:custGeom>
            <a:avLst/>
            <a:gdLst/>
            <a:ahLst/>
            <a:cxnLst/>
            <a:rect l="l" t="t" r="r" b="b"/>
            <a:pathLst>
              <a:path w="5791200">
                <a:moveTo>
                  <a:pt x="0" y="0"/>
                </a:moveTo>
                <a:lnTo>
                  <a:pt x="5791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90"/>
              </a:spcBef>
            </a:pPr>
            <a:r>
              <a:rPr sz="900" spc="-105" dirty="0">
                <a:latin typeface="Arial"/>
                <a:cs typeface="Arial"/>
              </a:rPr>
              <a:t>116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0905" y="1095501"/>
            <a:ext cx="115824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7</a:t>
            </a:r>
            <a:r>
              <a:rPr sz="950" spc="-1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Arrays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9735" y="1430781"/>
            <a:ext cx="4634865" cy="6819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3200"/>
              </a:lnSpc>
              <a:spcBef>
                <a:spcPts val="65"/>
              </a:spcBef>
            </a:pPr>
            <a:r>
              <a:rPr sz="1050" spc="-10" dirty="0">
                <a:latin typeface="Times New Roman"/>
                <a:cs typeface="Times New Roman"/>
              </a:rPr>
              <a:t>should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35" dirty="0">
                <a:latin typeface="Times New Roman"/>
                <a:cs typeface="Times New Roman"/>
              </a:rPr>
              <a:t>executed. </a:t>
            </a:r>
            <a:r>
              <a:rPr sz="1050" spc="-15" dirty="0">
                <a:latin typeface="Times New Roman"/>
                <a:cs typeface="Times New Roman"/>
              </a:rPr>
              <a:t>When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-20" dirty="0">
                <a:latin typeface="Times New Roman"/>
                <a:cs typeface="Times New Roman"/>
              </a:rPr>
              <a:t>read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-40" dirty="0">
                <a:latin typeface="Times New Roman"/>
                <a:cs typeface="Times New Roman"/>
              </a:rPr>
              <a:t>age, </a:t>
            </a:r>
            <a:r>
              <a:rPr sz="1050" spc="-50" dirty="0">
                <a:latin typeface="Times New Roman"/>
                <a:cs typeface="Times New Roman"/>
              </a:rPr>
              <a:t>we </a:t>
            </a:r>
            <a:r>
              <a:rPr sz="1050" spc="25" dirty="0">
                <a:latin typeface="Times New Roman"/>
                <a:cs typeface="Times New Roman"/>
              </a:rPr>
              <a:t>increment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location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35" dirty="0">
                <a:latin typeface="Times New Roman"/>
                <a:cs typeface="Times New Roman"/>
              </a:rPr>
              <a:t>the  </a:t>
            </a: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45" dirty="0">
                <a:latin typeface="Times New Roman"/>
                <a:cs typeface="Times New Roman"/>
              </a:rPr>
              <a:t>keeps </a:t>
            </a:r>
            <a:r>
              <a:rPr sz="1050" spc="-20" dirty="0">
                <a:latin typeface="Times New Roman"/>
                <a:cs typeface="Times New Roman"/>
              </a:rPr>
              <a:t>track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amount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40" dirty="0">
                <a:latin typeface="Times New Roman"/>
                <a:cs typeface="Times New Roman"/>
              </a:rPr>
              <a:t>people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corresponding </a:t>
            </a:r>
            <a:r>
              <a:rPr sz="1050" spc="-45" dirty="0">
                <a:latin typeface="Times New Roman"/>
                <a:cs typeface="Times New Roman"/>
              </a:rPr>
              <a:t>age </a:t>
            </a:r>
            <a:r>
              <a:rPr sz="1050" spc="40" dirty="0">
                <a:latin typeface="Times New Roman"/>
                <a:cs typeface="Times New Roman"/>
              </a:rPr>
              <a:t>group.  </a:t>
            </a:r>
            <a:r>
              <a:rPr sz="1050" spc="-40" dirty="0">
                <a:latin typeface="Times New Roman"/>
                <a:cs typeface="Times New Roman"/>
              </a:rPr>
              <a:t>Since </a:t>
            </a:r>
            <a:r>
              <a:rPr sz="1050" spc="-30" dirty="0">
                <a:latin typeface="Times New Roman"/>
                <a:cs typeface="Times New Roman"/>
              </a:rPr>
              <a:t>C++ </a:t>
            </a: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spc="25" dirty="0">
                <a:latin typeface="Times New Roman"/>
                <a:cs typeface="Times New Roman"/>
              </a:rPr>
              <a:t>indices </a:t>
            </a:r>
            <a:r>
              <a:rPr sz="1050" spc="5" dirty="0">
                <a:latin typeface="Times New Roman"/>
                <a:cs typeface="Times New Roman"/>
              </a:rPr>
              <a:t>always </a:t>
            </a:r>
            <a:r>
              <a:rPr sz="1050" spc="-10" dirty="0">
                <a:latin typeface="Times New Roman"/>
                <a:cs typeface="Times New Roman"/>
              </a:rPr>
              <a:t>start </a:t>
            </a:r>
            <a:r>
              <a:rPr sz="1050" spc="-25" dirty="0">
                <a:latin typeface="Times New Roman"/>
                <a:cs typeface="Times New Roman"/>
              </a:rPr>
              <a:t>with </a:t>
            </a:r>
            <a:r>
              <a:rPr sz="1050" spc="-35" dirty="0">
                <a:latin typeface="Times New Roman"/>
                <a:cs typeface="Times New Roman"/>
              </a:rPr>
              <a:t>0,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20" dirty="0">
                <a:latin typeface="Times New Roman"/>
                <a:cs typeface="Times New Roman"/>
              </a:rPr>
              <a:t>location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-15" dirty="0">
                <a:latin typeface="Times New Roman"/>
                <a:cs typeface="Times New Roman"/>
              </a:rPr>
              <a:t>at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subscript  </a:t>
            </a:r>
            <a:r>
              <a:rPr sz="1050" dirty="0">
                <a:latin typeface="Times New Roman"/>
                <a:cs typeface="Times New Roman"/>
              </a:rPr>
              <a:t>one </a:t>
            </a:r>
            <a:r>
              <a:rPr sz="1050" spc="-35" dirty="0">
                <a:latin typeface="Times New Roman"/>
                <a:cs typeface="Times New Roman"/>
              </a:rPr>
              <a:t>value less </a:t>
            </a:r>
            <a:r>
              <a:rPr sz="1050" spc="-5" dirty="0">
                <a:latin typeface="Times New Roman"/>
                <a:cs typeface="Times New Roman"/>
              </a:rPr>
              <a:t>than the </a:t>
            </a:r>
            <a:r>
              <a:rPr sz="1050" spc="-45" dirty="0">
                <a:latin typeface="Times New Roman"/>
                <a:cs typeface="Times New Roman"/>
              </a:rPr>
              <a:t>age </a:t>
            </a:r>
            <a:r>
              <a:rPr sz="1050" spc="-50" dirty="0">
                <a:latin typeface="Times New Roman"/>
                <a:cs typeface="Times New Roman"/>
              </a:rPr>
              <a:t>we </a:t>
            </a:r>
            <a:r>
              <a:rPr sz="1050" spc="-20" dirty="0">
                <a:latin typeface="Times New Roman"/>
                <a:cs typeface="Times New Roman"/>
              </a:rPr>
              <a:t>read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in.</a:t>
            </a:r>
            <a:endParaRPr sz="10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62910" y="2306065"/>
          <a:ext cx="4582795" cy="532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99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0124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-65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53">
                <a:tc>
                  <a:txBody>
                    <a:bodyPr/>
                    <a:lstStyle/>
                    <a:p>
                      <a:pPr marL="22860" algn="ctr">
                        <a:lnSpc>
                          <a:spcPts val="128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28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8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28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28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28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80"/>
                        </a:lnSpc>
                        <a:spcBef>
                          <a:spcPts val="25"/>
                        </a:spcBef>
                      </a:pPr>
                      <a:r>
                        <a:rPr sz="1100" spc="-3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. . . . .</a:t>
                      </a:r>
                      <a:r>
                        <a:rPr sz="1100" spc="-185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3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80"/>
                        </a:lnSpc>
                        <a:spcBef>
                          <a:spcPts val="25"/>
                        </a:spcBef>
                      </a:pPr>
                      <a:r>
                        <a:rPr sz="1100" spc="-65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98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ts val="1280"/>
                        </a:lnSpc>
                        <a:spcBef>
                          <a:spcPts val="25"/>
                        </a:spcBef>
                      </a:pPr>
                      <a:r>
                        <a:rPr sz="1100" spc="35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801">
                <a:tc>
                  <a:txBody>
                    <a:bodyPr/>
                    <a:lstStyle/>
                    <a:p>
                      <a:pPr marL="11430" algn="ctr">
                        <a:lnSpc>
                          <a:spcPts val="850"/>
                        </a:lnSpc>
                      </a:pPr>
                      <a:r>
                        <a:rPr sz="800" spc="25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800" spc="-10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 year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ts val="850"/>
                        </a:lnSpc>
                      </a:pPr>
                      <a:r>
                        <a:rPr sz="800" spc="25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800" spc="-10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4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years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850"/>
                        </a:lnSpc>
                      </a:pPr>
                      <a:r>
                        <a:rPr sz="800" spc="25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800" spc="-10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4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years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ts val="850"/>
                        </a:lnSpc>
                      </a:pPr>
                      <a:r>
                        <a:rPr sz="800" spc="25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800" spc="-10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4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years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850"/>
                        </a:lnSpc>
                      </a:pPr>
                      <a:r>
                        <a:rPr sz="800" spc="25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800" spc="-10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4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years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ts val="850"/>
                        </a:lnSpc>
                      </a:pPr>
                      <a:r>
                        <a:rPr sz="800" spc="25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800" spc="-10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4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years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850"/>
                        </a:lnSpc>
                      </a:pPr>
                      <a:r>
                        <a:rPr sz="800" spc="-45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99</a:t>
                      </a:r>
                      <a:r>
                        <a:rPr sz="800" spc="-55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4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years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850"/>
                        </a:lnSpc>
                      </a:pPr>
                      <a:r>
                        <a:rPr sz="800" spc="-45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100</a:t>
                      </a:r>
                      <a:r>
                        <a:rPr sz="800" spc="-50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5" dirty="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years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59153" y="3017266"/>
            <a:ext cx="6238875" cy="641858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612900" marR="8255" algn="just">
              <a:lnSpc>
                <a:spcPct val="103299"/>
              </a:lnSpc>
              <a:spcBef>
                <a:spcPts val="65"/>
              </a:spcBef>
            </a:pPr>
            <a:r>
              <a:rPr sz="1050" spc="-15" dirty="0">
                <a:latin typeface="Times New Roman"/>
                <a:cs typeface="Times New Roman"/>
              </a:rPr>
              <a:t>Each </a:t>
            </a:r>
            <a:r>
              <a:rPr sz="1050" spc="20" dirty="0">
                <a:latin typeface="Times New Roman"/>
                <a:cs typeface="Times New Roman"/>
              </a:rPr>
              <a:t>element </a:t>
            </a:r>
            <a:r>
              <a:rPr sz="1050" spc="-5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array </a:t>
            </a:r>
            <a:r>
              <a:rPr sz="1050" spc="-30" dirty="0">
                <a:latin typeface="Times New Roman"/>
                <a:cs typeface="Times New Roman"/>
              </a:rPr>
              <a:t>contains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number </a:t>
            </a:r>
            <a:r>
              <a:rPr sz="1050" spc="-5" dirty="0">
                <a:latin typeface="Times New Roman"/>
                <a:cs typeface="Times New Roman"/>
              </a:rPr>
              <a:t>of </a:t>
            </a:r>
            <a:r>
              <a:rPr sz="1050" spc="30" dirty="0">
                <a:latin typeface="Times New Roman"/>
                <a:cs typeface="Times New Roman"/>
              </a:rPr>
              <a:t>people </a:t>
            </a:r>
            <a:r>
              <a:rPr sz="1050" spc="-5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45" dirty="0">
                <a:latin typeface="Times New Roman"/>
                <a:cs typeface="Times New Roman"/>
              </a:rPr>
              <a:t>given </a:t>
            </a:r>
            <a:r>
              <a:rPr sz="1050" spc="-50" dirty="0">
                <a:latin typeface="Times New Roman"/>
                <a:cs typeface="Times New Roman"/>
              </a:rPr>
              <a:t>age.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20" dirty="0">
                <a:latin typeface="Times New Roman"/>
                <a:cs typeface="Times New Roman"/>
              </a:rPr>
              <a:t>data  </a:t>
            </a:r>
            <a:r>
              <a:rPr sz="1050" spc="-20" dirty="0">
                <a:latin typeface="Times New Roman"/>
                <a:cs typeface="Times New Roman"/>
              </a:rPr>
              <a:t>shown </a:t>
            </a:r>
            <a:r>
              <a:rPr sz="1050" spc="-25" dirty="0">
                <a:latin typeface="Times New Roman"/>
                <a:cs typeface="Times New Roman"/>
              </a:rPr>
              <a:t>here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-15" dirty="0">
                <a:latin typeface="Times New Roman"/>
                <a:cs typeface="Times New Roman"/>
              </a:rPr>
              <a:t>from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random </a:t>
            </a:r>
            <a:r>
              <a:rPr sz="1050" spc="20" dirty="0">
                <a:latin typeface="Times New Roman"/>
                <a:cs typeface="Times New Roman"/>
              </a:rPr>
              <a:t>sample </a:t>
            </a:r>
            <a:r>
              <a:rPr sz="1050" spc="-20" dirty="0">
                <a:latin typeface="Times New Roman"/>
                <a:cs typeface="Times New Roman"/>
              </a:rPr>
              <a:t>run. </a:t>
            </a:r>
            <a:r>
              <a:rPr sz="1050" spc="10" dirty="0">
                <a:latin typeface="Times New Roman"/>
                <a:cs typeface="Times New Roman"/>
              </a:rPr>
              <a:t>In </a:t>
            </a:r>
            <a:r>
              <a:rPr sz="1050" spc="-40" dirty="0">
                <a:latin typeface="Times New Roman"/>
                <a:cs typeface="Times New Roman"/>
              </a:rPr>
              <a:t>writing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5" dirty="0">
                <a:latin typeface="Times New Roman"/>
                <a:cs typeface="Times New Roman"/>
              </a:rPr>
              <a:t>information </a:t>
            </a:r>
            <a:r>
              <a:rPr sz="1050" spc="-15" dirty="0">
                <a:latin typeface="Times New Roman"/>
                <a:cs typeface="Times New Roman"/>
              </a:rPr>
              <a:t>stored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25" dirty="0">
                <a:latin typeface="Times New Roman"/>
                <a:cs typeface="Times New Roman"/>
              </a:rPr>
              <a:t>the  </a:t>
            </a:r>
            <a:r>
              <a:rPr sz="1050" spc="-35" dirty="0">
                <a:latin typeface="Times New Roman"/>
                <a:cs typeface="Times New Roman"/>
              </a:rPr>
              <a:t>array,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-20" dirty="0">
                <a:latin typeface="Times New Roman"/>
                <a:cs typeface="Times New Roman"/>
              </a:rPr>
              <a:t>want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0" dirty="0">
                <a:latin typeface="Times New Roman"/>
                <a:cs typeface="Times New Roman"/>
              </a:rPr>
              <a:t>make </a:t>
            </a:r>
            <a:r>
              <a:rPr sz="1050" spc="-20" dirty="0">
                <a:latin typeface="Times New Roman"/>
                <a:cs typeface="Times New Roman"/>
              </a:rPr>
              <a:t>sure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-30" dirty="0">
                <a:latin typeface="Times New Roman"/>
                <a:cs typeface="Times New Roman"/>
              </a:rPr>
              <a:t>only </a:t>
            </a:r>
            <a:r>
              <a:rPr sz="1050" spc="-5" dirty="0">
                <a:latin typeface="Times New Roman"/>
                <a:cs typeface="Times New Roman"/>
              </a:rPr>
              <a:t>those </a:t>
            </a: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spc="25" dirty="0">
                <a:latin typeface="Times New Roman"/>
                <a:cs typeface="Times New Roman"/>
              </a:rPr>
              <a:t>elements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-25" dirty="0">
                <a:latin typeface="Times New Roman"/>
                <a:cs typeface="Times New Roman"/>
              </a:rPr>
              <a:t>have </a:t>
            </a:r>
            <a:r>
              <a:rPr sz="1050" spc="20" dirty="0">
                <a:latin typeface="Times New Roman"/>
                <a:cs typeface="Times New Roman"/>
              </a:rPr>
              <a:t>values  </a:t>
            </a:r>
            <a:r>
              <a:rPr sz="1050" spc="-25" dirty="0">
                <a:latin typeface="Times New Roman"/>
                <a:cs typeface="Times New Roman"/>
              </a:rPr>
              <a:t>greater </a:t>
            </a:r>
            <a:r>
              <a:rPr sz="1050" spc="-5" dirty="0">
                <a:latin typeface="Times New Roman"/>
                <a:cs typeface="Times New Roman"/>
              </a:rPr>
              <a:t>than </a:t>
            </a:r>
            <a:r>
              <a:rPr sz="1050" spc="-30" dirty="0">
                <a:latin typeface="Times New Roman"/>
                <a:cs typeface="Times New Roman"/>
              </a:rPr>
              <a:t>0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-5" dirty="0">
                <a:latin typeface="Times New Roman"/>
                <a:cs typeface="Times New Roman"/>
              </a:rPr>
              <a:t>output. The </a:t>
            </a:r>
            <a:r>
              <a:rPr sz="1050" spc="15" dirty="0">
                <a:latin typeface="Times New Roman"/>
                <a:cs typeface="Times New Roman"/>
              </a:rPr>
              <a:t>following </a:t>
            </a:r>
            <a:r>
              <a:rPr sz="1050" spc="-15" dirty="0">
                <a:latin typeface="Times New Roman"/>
                <a:cs typeface="Times New Roman"/>
              </a:rPr>
              <a:t>code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dirty="0">
                <a:latin typeface="Times New Roman"/>
                <a:cs typeface="Times New Roman"/>
              </a:rPr>
              <a:t>do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this.</a:t>
            </a:r>
            <a:endParaRPr sz="1050">
              <a:latin typeface="Times New Roman"/>
              <a:cs typeface="Times New Roman"/>
            </a:endParaRPr>
          </a:p>
          <a:p>
            <a:pPr marL="1240790">
              <a:lnSpc>
                <a:spcPct val="100000"/>
              </a:lnSpc>
              <a:spcBef>
                <a:spcPts val="209"/>
              </a:spcBef>
            </a:pP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(int ageCounter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0; </a:t>
            </a:r>
            <a:r>
              <a:rPr sz="900" spc="-15" dirty="0">
                <a:latin typeface="Courier New"/>
                <a:cs typeface="Courier New"/>
              </a:rPr>
              <a:t>ageCounter </a:t>
            </a:r>
            <a:r>
              <a:rPr sz="900" dirty="0">
                <a:latin typeface="Courier New"/>
                <a:cs typeface="Courier New"/>
              </a:rPr>
              <a:t>&lt; </a:t>
            </a:r>
            <a:r>
              <a:rPr sz="900" spc="-15" dirty="0">
                <a:latin typeface="Courier New"/>
                <a:cs typeface="Courier New"/>
              </a:rPr>
              <a:t>TOTALYEARS;</a:t>
            </a:r>
            <a:r>
              <a:rPr sz="900" spc="-254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ageCounter++)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37541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if </a:t>
            </a:r>
            <a:r>
              <a:rPr sz="900" spc="-20" dirty="0">
                <a:latin typeface="Courier New"/>
                <a:cs typeface="Courier New"/>
              </a:rPr>
              <a:t>(ageFrequency[ageCounter] </a:t>
            </a:r>
            <a:r>
              <a:rPr sz="900" dirty="0">
                <a:latin typeface="Courier New"/>
                <a:cs typeface="Courier New"/>
              </a:rPr>
              <a:t>&gt;</a:t>
            </a:r>
            <a:r>
              <a:rPr sz="900" spc="-9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0)</a:t>
            </a:r>
            <a:endParaRPr sz="900">
              <a:latin typeface="Courier New"/>
              <a:cs typeface="Courier New"/>
            </a:endParaRPr>
          </a:p>
          <a:p>
            <a:pPr marL="1612900" algn="just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cout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"The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number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people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ageCounter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1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&lt;&lt;"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years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old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is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1937385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20" dirty="0">
                <a:latin typeface="Courier New"/>
                <a:cs typeface="Courier New"/>
              </a:rPr>
              <a:t>ageFrequency[ageCounter]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9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612900" marR="6350" algn="just">
              <a:lnSpc>
                <a:spcPct val="103099"/>
              </a:lnSpc>
              <a:spcBef>
                <a:spcPts val="615"/>
              </a:spcBef>
            </a:pPr>
            <a:r>
              <a:rPr sz="1050" spc="-20" dirty="0">
                <a:latin typeface="Times New Roman"/>
                <a:cs typeface="Times New Roman"/>
              </a:rPr>
              <a:t>The </a:t>
            </a:r>
            <a:r>
              <a:rPr sz="900" spc="-35" dirty="0">
                <a:latin typeface="Courier New"/>
                <a:cs typeface="Courier New"/>
              </a:rPr>
              <a:t>for </a:t>
            </a:r>
            <a:r>
              <a:rPr sz="1050" spc="-30" dirty="0">
                <a:latin typeface="Times New Roman"/>
                <a:cs typeface="Times New Roman"/>
              </a:rPr>
              <a:t>loop </a:t>
            </a:r>
            <a:r>
              <a:rPr sz="1050" spc="-45" dirty="0">
                <a:latin typeface="Times New Roman"/>
                <a:cs typeface="Times New Roman"/>
              </a:rPr>
              <a:t>goes </a:t>
            </a:r>
            <a:r>
              <a:rPr sz="1050" spc="-25" dirty="0">
                <a:latin typeface="Times New Roman"/>
                <a:cs typeface="Times New Roman"/>
              </a:rPr>
              <a:t>from </a:t>
            </a:r>
            <a:r>
              <a:rPr sz="1050" spc="-30" dirty="0">
                <a:latin typeface="Times New Roman"/>
                <a:cs typeface="Times New Roman"/>
              </a:rPr>
              <a:t>0 </a:t>
            </a:r>
            <a:r>
              <a:rPr sz="1050" spc="-5" dirty="0">
                <a:latin typeface="Times New Roman"/>
                <a:cs typeface="Times New Roman"/>
              </a:rPr>
              <a:t>to </a:t>
            </a:r>
            <a:r>
              <a:rPr sz="1050" spc="-20" dirty="0">
                <a:latin typeface="Times New Roman"/>
                <a:cs typeface="Times New Roman"/>
              </a:rPr>
              <a:t>one </a:t>
            </a:r>
            <a:r>
              <a:rPr sz="1050" spc="-55" dirty="0">
                <a:latin typeface="Times New Roman"/>
                <a:cs typeface="Times New Roman"/>
              </a:rPr>
              <a:t>less </a:t>
            </a:r>
            <a:r>
              <a:rPr sz="1050" spc="-25" dirty="0">
                <a:latin typeface="Times New Roman"/>
                <a:cs typeface="Times New Roman"/>
              </a:rPr>
              <a:t>than </a:t>
            </a:r>
            <a:r>
              <a:rPr sz="900" spc="-40" dirty="0">
                <a:latin typeface="Courier New"/>
                <a:cs typeface="Courier New"/>
              </a:rPr>
              <a:t>TOTALYEARS </a:t>
            </a:r>
            <a:r>
              <a:rPr sz="1050" spc="-50" dirty="0">
                <a:latin typeface="Times New Roman"/>
                <a:cs typeface="Times New Roman"/>
              </a:rPr>
              <a:t>(0 </a:t>
            </a:r>
            <a:r>
              <a:rPr sz="1050" spc="-5" dirty="0">
                <a:latin typeface="Times New Roman"/>
                <a:cs typeface="Times New Roman"/>
              </a:rPr>
              <a:t>to </a:t>
            </a:r>
            <a:r>
              <a:rPr sz="1050" spc="-55" dirty="0">
                <a:latin typeface="Times New Roman"/>
                <a:cs typeface="Times New Roman"/>
              </a:rPr>
              <a:t>99). </a:t>
            </a:r>
            <a:r>
              <a:rPr sz="1050" spc="-35" dirty="0">
                <a:latin typeface="Times New Roman"/>
                <a:cs typeface="Times New Roman"/>
              </a:rPr>
              <a:t>This </a:t>
            </a:r>
            <a:r>
              <a:rPr sz="1050" spc="-75" dirty="0">
                <a:latin typeface="Times New Roman"/>
                <a:cs typeface="Times New Roman"/>
              </a:rPr>
              <a:t>will </a:t>
            </a:r>
            <a:r>
              <a:rPr sz="1050" spc="-25" dirty="0">
                <a:latin typeface="Times New Roman"/>
                <a:cs typeface="Times New Roman"/>
              </a:rPr>
              <a:t>test </a:t>
            </a:r>
            <a:r>
              <a:rPr sz="1050" spc="-5" dirty="0">
                <a:latin typeface="Times New Roman"/>
                <a:cs typeface="Times New Roman"/>
              </a:rPr>
              <a:t>every  </a:t>
            </a:r>
            <a:r>
              <a:rPr sz="1050" spc="35" dirty="0">
                <a:latin typeface="Times New Roman"/>
                <a:cs typeface="Times New Roman"/>
              </a:rPr>
              <a:t>element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array. </a:t>
            </a:r>
            <a:r>
              <a:rPr sz="1050" spc="5" dirty="0">
                <a:latin typeface="Times New Roman"/>
                <a:cs typeface="Times New Roman"/>
              </a:rPr>
              <a:t>If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5" dirty="0">
                <a:latin typeface="Times New Roman"/>
                <a:cs typeface="Times New Roman"/>
              </a:rPr>
              <a:t>given </a:t>
            </a:r>
            <a:r>
              <a:rPr sz="1050" spc="35" dirty="0">
                <a:latin typeface="Times New Roman"/>
                <a:cs typeface="Times New Roman"/>
              </a:rPr>
              <a:t>element </a:t>
            </a:r>
            <a:r>
              <a:rPr sz="1050" spc="-25" dirty="0">
                <a:latin typeface="Times New Roman"/>
                <a:cs typeface="Times New Roman"/>
              </a:rPr>
              <a:t>has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spc="-25" dirty="0">
                <a:latin typeface="Times New Roman"/>
                <a:cs typeface="Times New Roman"/>
              </a:rPr>
              <a:t>greater </a:t>
            </a:r>
            <a:r>
              <a:rPr sz="1050" spc="-5" dirty="0">
                <a:latin typeface="Times New Roman"/>
                <a:cs typeface="Times New Roman"/>
              </a:rPr>
              <a:t>than </a:t>
            </a:r>
            <a:r>
              <a:rPr sz="1050" spc="-35" dirty="0">
                <a:latin typeface="Times New Roman"/>
                <a:cs typeface="Times New Roman"/>
              </a:rPr>
              <a:t>0,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45" dirty="0">
                <a:latin typeface="Times New Roman"/>
                <a:cs typeface="Times New Roman"/>
              </a:rPr>
              <a:t>be  </a:t>
            </a:r>
            <a:r>
              <a:rPr sz="1050" spc="-5" dirty="0">
                <a:latin typeface="Times New Roman"/>
                <a:cs typeface="Times New Roman"/>
              </a:rPr>
              <a:t>output. </a:t>
            </a:r>
            <a:r>
              <a:rPr sz="1050" spc="-20" dirty="0">
                <a:latin typeface="Times New Roman"/>
                <a:cs typeface="Times New Roman"/>
              </a:rPr>
              <a:t>What </a:t>
            </a:r>
            <a:r>
              <a:rPr sz="1050" spc="-15" dirty="0">
                <a:latin typeface="Times New Roman"/>
                <a:cs typeface="Times New Roman"/>
              </a:rPr>
              <a:t>does </a:t>
            </a:r>
            <a:r>
              <a:rPr sz="1050" spc="30" dirty="0">
                <a:latin typeface="Times New Roman"/>
                <a:cs typeface="Times New Roman"/>
              </a:rPr>
              <a:t>outputting </a:t>
            </a:r>
            <a:r>
              <a:rPr sz="900" spc="-20" dirty="0">
                <a:latin typeface="Courier New"/>
                <a:cs typeface="Courier New"/>
              </a:rPr>
              <a:t>ageCounter </a:t>
            </a:r>
            <a:r>
              <a:rPr sz="900" dirty="0">
                <a:latin typeface="Courier New"/>
                <a:cs typeface="Courier New"/>
              </a:rPr>
              <a:t>+ 1 </a:t>
            </a:r>
            <a:r>
              <a:rPr sz="1050" spc="-30" dirty="0">
                <a:latin typeface="Times New Roman"/>
                <a:cs typeface="Times New Roman"/>
              </a:rPr>
              <a:t>do? </a:t>
            </a:r>
            <a:r>
              <a:rPr sz="1050" spc="15" dirty="0">
                <a:latin typeface="Times New Roman"/>
                <a:cs typeface="Times New Roman"/>
              </a:rPr>
              <a:t>It </a:t>
            </a:r>
            <a:r>
              <a:rPr sz="1050" spc="-40" dirty="0">
                <a:latin typeface="Times New Roman"/>
                <a:cs typeface="Times New Roman"/>
              </a:rPr>
              <a:t>gives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age </a:t>
            </a:r>
            <a:r>
              <a:rPr sz="1050" spc="-50" dirty="0">
                <a:latin typeface="Times New Roman"/>
                <a:cs typeface="Times New Roman"/>
              </a:rPr>
              <a:t>we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15" dirty="0">
                <a:latin typeface="Times New Roman"/>
                <a:cs typeface="Times New Roman"/>
              </a:rPr>
              <a:t>deal-  </a:t>
            </a:r>
            <a:r>
              <a:rPr sz="1050" spc="-30" dirty="0">
                <a:latin typeface="Times New Roman"/>
                <a:cs typeface="Times New Roman"/>
              </a:rPr>
              <a:t>ing </a:t>
            </a:r>
            <a:r>
              <a:rPr sz="1050" spc="-25" dirty="0">
                <a:latin typeface="Times New Roman"/>
                <a:cs typeface="Times New Roman"/>
              </a:rPr>
              <a:t>with </a:t>
            </a:r>
            <a:r>
              <a:rPr sz="1050" spc="-15" dirty="0">
                <a:latin typeface="Times New Roman"/>
                <a:cs typeface="Times New Roman"/>
              </a:rPr>
              <a:t>at </a:t>
            </a:r>
            <a:r>
              <a:rPr sz="1050" spc="-45" dirty="0">
                <a:latin typeface="Times New Roman"/>
                <a:cs typeface="Times New Roman"/>
              </a:rPr>
              <a:t>any </a:t>
            </a:r>
            <a:r>
              <a:rPr sz="1050" spc="-35" dirty="0">
                <a:latin typeface="Times New Roman"/>
                <a:cs typeface="Times New Roman"/>
              </a:rPr>
              <a:t>given </a:t>
            </a:r>
            <a:r>
              <a:rPr sz="1050" spc="-25" dirty="0">
                <a:latin typeface="Times New Roman"/>
                <a:cs typeface="Times New Roman"/>
              </a:rPr>
              <a:t>time, </a:t>
            </a:r>
            <a:r>
              <a:rPr sz="1050" spc="25" dirty="0">
                <a:latin typeface="Times New Roman"/>
                <a:cs typeface="Times New Roman"/>
              </a:rPr>
              <a:t>while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value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900" spc="-20" dirty="0">
                <a:latin typeface="Courier New"/>
                <a:cs typeface="Courier New"/>
              </a:rPr>
              <a:t>ageFrequency[ageCounter] </a:t>
            </a:r>
            <a:r>
              <a:rPr sz="1050" spc="5" dirty="0">
                <a:latin typeface="Times New Roman"/>
                <a:cs typeface="Times New Roman"/>
              </a:rPr>
              <a:t>gives 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45" dirty="0">
                <a:latin typeface="Times New Roman"/>
                <a:cs typeface="Times New Roman"/>
              </a:rPr>
              <a:t>people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-45" dirty="0">
                <a:latin typeface="Times New Roman"/>
                <a:cs typeface="Times New Roman"/>
              </a:rPr>
              <a:t>age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40" dirty="0">
                <a:latin typeface="Times New Roman"/>
                <a:cs typeface="Times New Roman"/>
              </a:rPr>
              <a:t>group.</a:t>
            </a:r>
            <a:endParaRPr sz="1050">
              <a:latin typeface="Times New Roman"/>
              <a:cs typeface="Times New Roman"/>
            </a:endParaRPr>
          </a:p>
          <a:p>
            <a:pPr marL="1620520" marR="50800" indent="220979">
              <a:lnSpc>
                <a:spcPts val="1310"/>
              </a:lnSpc>
              <a:spcBef>
                <a:spcPts val="35"/>
              </a:spcBef>
            </a:pP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complete </a:t>
            </a:r>
            <a:r>
              <a:rPr sz="1050" spc="-45" dirty="0">
                <a:latin typeface="Times New Roman"/>
                <a:cs typeface="Times New Roman"/>
              </a:rPr>
              <a:t>age </a:t>
            </a:r>
            <a:r>
              <a:rPr sz="1050" spc="30" dirty="0">
                <a:latin typeface="Times New Roman"/>
                <a:cs typeface="Times New Roman"/>
              </a:rPr>
              <a:t>frequency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55" dirty="0">
                <a:latin typeface="Times New Roman"/>
                <a:cs typeface="Times New Roman"/>
              </a:rPr>
              <a:t>will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-35" dirty="0">
                <a:latin typeface="Times New Roman"/>
                <a:cs typeface="Times New Roman"/>
              </a:rPr>
              <a:t>given as </a:t>
            </a:r>
            <a:r>
              <a:rPr sz="1050" dirty="0">
                <a:latin typeface="Times New Roman"/>
                <a:cs typeface="Times New Roman"/>
              </a:rPr>
              <a:t>one 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lab </a:t>
            </a:r>
            <a:r>
              <a:rPr sz="1050" spc="5" dirty="0">
                <a:latin typeface="Times New Roman"/>
                <a:cs typeface="Times New Roman"/>
              </a:rPr>
              <a:t>assign-  </a:t>
            </a:r>
            <a:r>
              <a:rPr sz="1050" spc="-10" dirty="0">
                <a:latin typeface="Times New Roman"/>
                <a:cs typeface="Times New Roman"/>
              </a:rPr>
              <a:t>ments </a:t>
            </a:r>
            <a:r>
              <a:rPr sz="1050" spc="-30" dirty="0">
                <a:latin typeface="Times New Roman"/>
                <a:cs typeface="Times New Roman"/>
              </a:rPr>
              <a:t>in </a:t>
            </a:r>
            <a:r>
              <a:rPr sz="1050" spc="-25" dirty="0">
                <a:latin typeface="Times New Roman"/>
                <a:cs typeface="Times New Roman"/>
              </a:rPr>
              <a:t>Lab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7.4.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spc="-114" dirty="0">
                <a:latin typeface="Arial"/>
                <a:cs typeface="Arial"/>
              </a:rPr>
              <a:t>Arrays </a:t>
            </a:r>
            <a:r>
              <a:rPr sz="1200" spc="-105" dirty="0">
                <a:latin typeface="Arial"/>
                <a:cs typeface="Arial"/>
              </a:rPr>
              <a:t>as</a:t>
            </a:r>
            <a:r>
              <a:rPr sz="1200" spc="-22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Arguments</a:t>
            </a:r>
            <a:endParaRPr sz="1200">
              <a:latin typeface="Arial"/>
              <a:cs typeface="Arial"/>
            </a:endParaRPr>
          </a:p>
          <a:p>
            <a:pPr marL="1612900" marR="5080" algn="just">
              <a:lnSpc>
                <a:spcPct val="103099"/>
              </a:lnSpc>
              <a:spcBef>
                <a:spcPts val="580"/>
              </a:spcBef>
            </a:pPr>
            <a:r>
              <a:rPr sz="1050" spc="-40" dirty="0">
                <a:latin typeface="Times New Roman"/>
                <a:cs typeface="Times New Roman"/>
              </a:rPr>
              <a:t>Arrays </a:t>
            </a:r>
            <a:r>
              <a:rPr sz="1050" spc="-25" dirty="0">
                <a:latin typeface="Times New Roman"/>
                <a:cs typeface="Times New Roman"/>
              </a:rPr>
              <a:t>can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passed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25" dirty="0">
                <a:latin typeface="Times New Roman"/>
                <a:cs typeface="Times New Roman"/>
              </a:rPr>
              <a:t>arguments </a:t>
            </a:r>
            <a:r>
              <a:rPr sz="1050" spc="20" dirty="0">
                <a:latin typeface="Times New Roman"/>
                <a:cs typeface="Times New Roman"/>
              </a:rPr>
              <a:t>(parameters)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10" dirty="0">
                <a:latin typeface="Times New Roman"/>
                <a:cs typeface="Times New Roman"/>
              </a:rPr>
              <a:t>functions. </a:t>
            </a:r>
            <a:r>
              <a:rPr sz="1050" spc="-20" dirty="0">
                <a:latin typeface="Times New Roman"/>
                <a:cs typeface="Times New Roman"/>
              </a:rPr>
              <a:t>Although </a:t>
            </a:r>
            <a:r>
              <a:rPr sz="1050" spc="5" dirty="0">
                <a:latin typeface="Times New Roman"/>
                <a:cs typeface="Times New Roman"/>
              </a:rPr>
              <a:t>variables  </a:t>
            </a:r>
            <a:r>
              <a:rPr sz="1050" spc="-30" dirty="0">
                <a:latin typeface="Times New Roman"/>
                <a:cs typeface="Times New Roman"/>
              </a:rPr>
              <a:t>can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25" dirty="0">
                <a:latin typeface="Times New Roman"/>
                <a:cs typeface="Times New Roman"/>
              </a:rPr>
              <a:t>passed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-50" dirty="0">
                <a:latin typeface="Times New Roman"/>
                <a:cs typeface="Times New Roman"/>
              </a:rPr>
              <a:t>value </a:t>
            </a:r>
            <a:r>
              <a:rPr sz="1050" dirty="0">
                <a:latin typeface="Times New Roman"/>
                <a:cs typeface="Times New Roman"/>
              </a:rPr>
              <a:t>or </a:t>
            </a:r>
            <a:r>
              <a:rPr sz="1050" spc="10" dirty="0">
                <a:latin typeface="Times New Roman"/>
                <a:cs typeface="Times New Roman"/>
              </a:rPr>
              <a:t>reference, </a:t>
            </a:r>
            <a:r>
              <a:rPr sz="1050" spc="-50" dirty="0">
                <a:latin typeface="Times New Roman"/>
                <a:cs typeface="Times New Roman"/>
              </a:rPr>
              <a:t>arrays </a:t>
            </a:r>
            <a:r>
              <a:rPr sz="1050" spc="-35" dirty="0">
                <a:latin typeface="Times New Roman"/>
                <a:cs typeface="Times New Roman"/>
              </a:rPr>
              <a:t>are </a:t>
            </a:r>
            <a:r>
              <a:rPr sz="1050" dirty="0">
                <a:latin typeface="Times New Roman"/>
                <a:cs typeface="Times New Roman"/>
              </a:rPr>
              <a:t>always </a:t>
            </a:r>
            <a:r>
              <a:rPr sz="1050" b="1" spc="-5" dirty="0">
                <a:latin typeface="Times New Roman"/>
                <a:cs typeface="Times New Roman"/>
              </a:rPr>
              <a:t>passed </a:t>
            </a:r>
            <a:r>
              <a:rPr sz="1050" b="1" spc="-25" dirty="0">
                <a:latin typeface="Times New Roman"/>
                <a:cs typeface="Times New Roman"/>
              </a:rPr>
              <a:t>by </a:t>
            </a:r>
            <a:r>
              <a:rPr sz="1050" b="1" spc="35" dirty="0">
                <a:latin typeface="Times New Roman"/>
                <a:cs typeface="Times New Roman"/>
              </a:rPr>
              <a:t>pointer</a:t>
            </a:r>
            <a:r>
              <a:rPr sz="1050" spc="35" dirty="0">
                <a:latin typeface="Times New Roman"/>
                <a:cs typeface="Times New Roman"/>
              </a:rPr>
              <a:t>, </a:t>
            </a:r>
            <a:r>
              <a:rPr sz="1050" spc="25" dirty="0">
                <a:latin typeface="Times New Roman"/>
                <a:cs typeface="Times New Roman"/>
              </a:rPr>
              <a:t>which  </a:t>
            </a:r>
            <a:r>
              <a:rPr sz="1050" spc="-40" dirty="0">
                <a:latin typeface="Times New Roman"/>
                <a:cs typeface="Times New Roman"/>
              </a:rPr>
              <a:t>is similar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pass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20" dirty="0">
                <a:latin typeface="Times New Roman"/>
                <a:cs typeface="Times New Roman"/>
              </a:rPr>
              <a:t>reference, </a:t>
            </a:r>
            <a:r>
              <a:rPr sz="1050" spc="-30" dirty="0">
                <a:latin typeface="Times New Roman"/>
                <a:cs typeface="Times New Roman"/>
              </a:rPr>
              <a:t>since </a:t>
            </a:r>
            <a:r>
              <a:rPr sz="1050" spc="-25" dirty="0">
                <a:latin typeface="Times New Roman"/>
                <a:cs typeface="Times New Roman"/>
              </a:rPr>
              <a:t>it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5" dirty="0">
                <a:latin typeface="Times New Roman"/>
                <a:cs typeface="Times New Roman"/>
              </a:rPr>
              <a:t>not </a:t>
            </a:r>
            <a:r>
              <a:rPr sz="1050" spc="-25" dirty="0">
                <a:latin typeface="Times New Roman"/>
                <a:cs typeface="Times New Roman"/>
              </a:rPr>
              <a:t>efficient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5" dirty="0">
                <a:latin typeface="Times New Roman"/>
                <a:cs typeface="Times New Roman"/>
              </a:rPr>
              <a:t>make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“copy”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0" dirty="0">
                <a:latin typeface="Times New Roman"/>
                <a:cs typeface="Times New Roman"/>
              </a:rPr>
              <a:t>all </a:t>
            </a:r>
            <a:r>
              <a:rPr sz="1050" spc="5" dirty="0">
                <a:latin typeface="Times New Roman"/>
                <a:cs typeface="Times New Roman"/>
              </a:rPr>
              <a:t>ele-  </a:t>
            </a:r>
            <a:r>
              <a:rPr sz="1050" spc="-5" dirty="0">
                <a:latin typeface="Times New Roman"/>
                <a:cs typeface="Times New Roman"/>
              </a:rPr>
              <a:t>ments </a:t>
            </a:r>
            <a:r>
              <a:rPr sz="1050" dirty="0">
                <a:latin typeface="Times New Roman"/>
                <a:cs typeface="Times New Roman"/>
              </a:rPr>
              <a:t>of the </a:t>
            </a:r>
            <a:r>
              <a:rPr sz="1050" spc="-35" dirty="0">
                <a:latin typeface="Times New Roman"/>
                <a:cs typeface="Times New Roman"/>
              </a:rPr>
              <a:t>array. </a:t>
            </a:r>
            <a:r>
              <a:rPr sz="1050" spc="-20" dirty="0">
                <a:latin typeface="Times New Roman"/>
                <a:cs typeface="Times New Roman"/>
              </a:rPr>
              <a:t>Pass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5" dirty="0">
                <a:latin typeface="Times New Roman"/>
                <a:cs typeface="Times New Roman"/>
              </a:rPr>
              <a:t>pointer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25" dirty="0">
                <a:latin typeface="Times New Roman"/>
                <a:cs typeface="Times New Roman"/>
              </a:rPr>
              <a:t>discussed </a:t>
            </a:r>
            <a:r>
              <a:rPr sz="1050" spc="-5" dirty="0">
                <a:latin typeface="Times New Roman"/>
                <a:cs typeface="Times New Roman"/>
              </a:rPr>
              <a:t>further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Lesson </a:t>
            </a:r>
            <a:r>
              <a:rPr sz="1050" spc="-35" dirty="0">
                <a:latin typeface="Times New Roman"/>
                <a:cs typeface="Times New Roman"/>
              </a:rPr>
              <a:t>Set 9. </a:t>
            </a:r>
            <a:r>
              <a:rPr sz="1050" dirty="0">
                <a:latin typeface="Times New Roman"/>
                <a:cs typeface="Times New Roman"/>
              </a:rPr>
              <a:t>This  </a:t>
            </a:r>
            <a:r>
              <a:rPr sz="1050" spc="-20" dirty="0">
                <a:latin typeface="Times New Roman"/>
                <a:cs typeface="Times New Roman"/>
              </a:rPr>
              <a:t>means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35" dirty="0">
                <a:latin typeface="Times New Roman"/>
                <a:cs typeface="Times New Roman"/>
              </a:rPr>
              <a:t>arrays, </a:t>
            </a:r>
            <a:r>
              <a:rPr sz="1050" spc="-45" dirty="0">
                <a:latin typeface="Times New Roman"/>
                <a:cs typeface="Times New Roman"/>
              </a:rPr>
              <a:t>like </a:t>
            </a:r>
            <a:r>
              <a:rPr sz="1050" spc="-25" dirty="0">
                <a:latin typeface="Times New Roman"/>
                <a:cs typeface="Times New Roman"/>
              </a:rPr>
              <a:t>pass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20" dirty="0">
                <a:latin typeface="Times New Roman"/>
                <a:cs typeface="Times New Roman"/>
              </a:rPr>
              <a:t>reference </a:t>
            </a:r>
            <a:r>
              <a:rPr sz="1050" spc="25" dirty="0">
                <a:latin typeface="Times New Roman"/>
                <a:cs typeface="Times New Roman"/>
              </a:rPr>
              <a:t>parameters,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25" dirty="0">
                <a:latin typeface="Times New Roman"/>
                <a:cs typeface="Times New Roman"/>
              </a:rPr>
              <a:t>altered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call-  </a:t>
            </a:r>
            <a:r>
              <a:rPr sz="1050" spc="-50" dirty="0">
                <a:latin typeface="Times New Roman"/>
                <a:cs typeface="Times New Roman"/>
              </a:rPr>
              <a:t>ing </a:t>
            </a:r>
            <a:r>
              <a:rPr sz="1050" spc="-30" dirty="0">
                <a:latin typeface="Times New Roman"/>
                <a:cs typeface="Times New Roman"/>
              </a:rPr>
              <a:t>function. </a:t>
            </a:r>
            <a:r>
              <a:rPr sz="1050" dirty="0">
                <a:latin typeface="Times New Roman"/>
                <a:cs typeface="Times New Roman"/>
              </a:rPr>
              <a:t>However, </a:t>
            </a:r>
            <a:r>
              <a:rPr sz="1050" spc="-40" dirty="0">
                <a:latin typeface="Times New Roman"/>
                <a:cs typeface="Times New Roman"/>
              </a:rPr>
              <a:t>they </a:t>
            </a:r>
            <a:r>
              <a:rPr sz="1050" spc="-95" dirty="0">
                <a:latin typeface="Times New Roman"/>
                <a:cs typeface="Times New Roman"/>
              </a:rPr>
              <a:t>NEVER </a:t>
            </a:r>
            <a:r>
              <a:rPr sz="1050" spc="-40" dirty="0">
                <a:latin typeface="Times New Roman"/>
                <a:cs typeface="Times New Roman"/>
              </a:rPr>
              <a:t>have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50" dirty="0">
                <a:latin typeface="Times New Roman"/>
                <a:cs typeface="Times New Roman"/>
              </a:rPr>
              <a:t>&amp; </a:t>
            </a:r>
            <a:r>
              <a:rPr sz="1050" spc="-45" dirty="0">
                <a:latin typeface="Times New Roman"/>
                <a:cs typeface="Times New Roman"/>
              </a:rPr>
              <a:t>symbol </a:t>
            </a:r>
            <a:r>
              <a:rPr sz="1050" spc="25" dirty="0">
                <a:latin typeface="Times New Roman"/>
                <a:cs typeface="Times New Roman"/>
              </a:rPr>
              <a:t>between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data </a:t>
            </a:r>
            <a:r>
              <a:rPr sz="1050" spc="-40" dirty="0">
                <a:latin typeface="Times New Roman"/>
                <a:cs typeface="Times New Roman"/>
              </a:rPr>
              <a:t>type </a:t>
            </a:r>
            <a:r>
              <a:rPr sz="1050" spc="30" dirty="0">
                <a:latin typeface="Times New Roman"/>
                <a:cs typeface="Times New Roman"/>
              </a:rPr>
              <a:t>and  </a:t>
            </a:r>
            <a:r>
              <a:rPr sz="1050" spc="-25" dirty="0">
                <a:latin typeface="Times New Roman"/>
                <a:cs typeface="Times New Roman"/>
              </a:rPr>
              <a:t>name,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25" dirty="0">
                <a:latin typeface="Times New Roman"/>
                <a:cs typeface="Times New Roman"/>
              </a:rPr>
              <a:t>pass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25" dirty="0">
                <a:latin typeface="Times New Roman"/>
                <a:cs typeface="Times New Roman"/>
              </a:rPr>
              <a:t>reference </a:t>
            </a:r>
            <a:r>
              <a:rPr sz="1050" spc="30" dirty="0">
                <a:latin typeface="Times New Roman"/>
                <a:cs typeface="Times New Roman"/>
              </a:rPr>
              <a:t>parameters </a:t>
            </a:r>
            <a:r>
              <a:rPr sz="1050" spc="-5" dirty="0">
                <a:latin typeface="Times New Roman"/>
                <a:cs typeface="Times New Roman"/>
              </a:rPr>
              <a:t>do. </a:t>
            </a:r>
            <a:r>
              <a:rPr sz="1050" spc="-35" dirty="0">
                <a:latin typeface="Times New Roman"/>
                <a:cs typeface="Times New Roman"/>
              </a:rPr>
              <a:t>Sample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35" dirty="0">
                <a:latin typeface="Times New Roman"/>
                <a:cs typeface="Times New Roman"/>
              </a:rPr>
              <a:t>7.1 </a:t>
            </a:r>
            <a:r>
              <a:rPr sz="1050" spc="15" dirty="0">
                <a:latin typeface="Times New Roman"/>
                <a:cs typeface="Times New Roman"/>
              </a:rPr>
              <a:t>illustrates </a:t>
            </a:r>
            <a:r>
              <a:rPr sz="1050" spc="50" dirty="0">
                <a:latin typeface="Times New Roman"/>
                <a:cs typeface="Times New Roman"/>
              </a:rPr>
              <a:t>how  </a:t>
            </a:r>
            <a:r>
              <a:rPr sz="1050" spc="-35" dirty="0">
                <a:latin typeface="Times New Roman"/>
                <a:cs typeface="Times New Roman"/>
              </a:rPr>
              <a:t>arrays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30" dirty="0">
                <a:latin typeface="Times New Roman"/>
                <a:cs typeface="Times New Roman"/>
              </a:rPr>
              <a:t>passed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25" dirty="0">
                <a:latin typeface="Times New Roman"/>
                <a:cs typeface="Times New Roman"/>
              </a:rPr>
              <a:t>arguments </a:t>
            </a:r>
            <a:r>
              <a:rPr sz="1050" spc="15" dirty="0">
                <a:latin typeface="Times New Roman"/>
                <a:cs typeface="Times New Roman"/>
              </a:rPr>
              <a:t>to</a:t>
            </a:r>
            <a:r>
              <a:rPr sz="1050" spc="15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functions.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35"/>
              </a:spcBef>
            </a:pPr>
            <a:r>
              <a:rPr sz="1050" i="1" spc="20" dirty="0">
                <a:latin typeface="Times New Roman"/>
                <a:cs typeface="Times New Roman"/>
              </a:rPr>
              <a:t>Sample </a:t>
            </a:r>
            <a:r>
              <a:rPr sz="1050" i="1" spc="-5" dirty="0">
                <a:latin typeface="Times New Roman"/>
                <a:cs typeface="Times New Roman"/>
              </a:rPr>
              <a:t>Program</a:t>
            </a:r>
            <a:r>
              <a:rPr sz="1050" i="1" spc="195" dirty="0">
                <a:latin typeface="Times New Roman"/>
                <a:cs typeface="Times New Roman"/>
              </a:rPr>
              <a:t> </a:t>
            </a:r>
            <a:r>
              <a:rPr sz="1050" i="1" spc="35" dirty="0">
                <a:latin typeface="Times New Roman"/>
                <a:cs typeface="Times New Roman"/>
              </a:rPr>
              <a:t>7.1:</a:t>
            </a:r>
            <a:endParaRPr sz="105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95"/>
              </a:spcBef>
            </a:pPr>
            <a:r>
              <a:rPr sz="900" spc="-10" dirty="0">
                <a:latin typeface="Courier New"/>
                <a:cs typeface="Courier New"/>
              </a:rPr>
              <a:t>// The </a:t>
            </a:r>
            <a:r>
              <a:rPr sz="900" spc="-15" dirty="0">
                <a:latin typeface="Courier New"/>
                <a:cs typeface="Courier New"/>
              </a:rPr>
              <a:t>grade average</a:t>
            </a:r>
            <a:r>
              <a:rPr sz="900" spc="-2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program</a:t>
            </a:r>
            <a:endParaRPr sz="9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  <a:spcBef>
                <a:spcPts val="229"/>
              </a:spcBef>
              <a:tabLst>
                <a:tab pos="6597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This program </a:t>
            </a:r>
            <a:r>
              <a:rPr sz="900" spc="-20" dirty="0">
                <a:latin typeface="Courier New"/>
                <a:cs typeface="Courier New"/>
              </a:rPr>
              <a:t>illustrates </a:t>
            </a:r>
            <a:r>
              <a:rPr sz="900" spc="-10" dirty="0">
                <a:latin typeface="Courier New"/>
                <a:cs typeface="Courier New"/>
              </a:rPr>
              <a:t>how </a:t>
            </a:r>
            <a:r>
              <a:rPr sz="900" spc="-20" dirty="0">
                <a:latin typeface="Courier New"/>
                <a:cs typeface="Courier New"/>
              </a:rPr>
              <a:t>one-dimensional </a:t>
            </a:r>
            <a:r>
              <a:rPr sz="900" spc="-15" dirty="0">
                <a:latin typeface="Courier New"/>
                <a:cs typeface="Courier New"/>
              </a:rPr>
              <a:t>arrays </a:t>
            </a:r>
            <a:r>
              <a:rPr sz="900" spc="-10" dirty="0">
                <a:latin typeface="Courier New"/>
                <a:cs typeface="Courier New"/>
              </a:rPr>
              <a:t>are </a:t>
            </a:r>
            <a:r>
              <a:rPr sz="900" spc="-15" dirty="0">
                <a:latin typeface="Courier New"/>
                <a:cs typeface="Courier New"/>
              </a:rPr>
              <a:t>used </a:t>
            </a:r>
            <a:r>
              <a:rPr sz="900" spc="-10" dirty="0">
                <a:latin typeface="Courier New"/>
                <a:cs typeface="Courier New"/>
              </a:rPr>
              <a:t>and</a:t>
            </a:r>
            <a:r>
              <a:rPr sz="900" spc="-2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how</a:t>
            </a:r>
            <a:endParaRPr sz="9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  <a:spcBef>
                <a:spcPts val="229"/>
              </a:spcBef>
              <a:tabLst>
                <a:tab pos="6597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they </a:t>
            </a:r>
            <a:r>
              <a:rPr sz="900" spc="-10" dirty="0">
                <a:latin typeface="Courier New"/>
                <a:cs typeface="Courier New"/>
              </a:rPr>
              <a:t>are </a:t>
            </a:r>
            <a:r>
              <a:rPr sz="900" spc="-15" dirty="0">
                <a:latin typeface="Courier New"/>
                <a:cs typeface="Courier New"/>
              </a:rPr>
              <a:t>passed </a:t>
            </a:r>
            <a:r>
              <a:rPr sz="900" spc="-10" dirty="0">
                <a:latin typeface="Courier New"/>
                <a:cs typeface="Courier New"/>
              </a:rPr>
              <a:t>as </a:t>
            </a:r>
            <a:r>
              <a:rPr sz="900" spc="-15" dirty="0">
                <a:latin typeface="Courier New"/>
                <a:cs typeface="Courier New"/>
              </a:rPr>
              <a:t>arguments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functions. </a:t>
            </a:r>
            <a:r>
              <a:rPr sz="900" spc="-10" dirty="0">
                <a:latin typeface="Courier New"/>
                <a:cs typeface="Courier New"/>
              </a:rPr>
              <a:t>It </a:t>
            </a:r>
            <a:r>
              <a:rPr sz="900" spc="-15" dirty="0">
                <a:latin typeface="Courier New"/>
                <a:cs typeface="Courier New"/>
              </a:rPr>
              <a:t>contains </a:t>
            </a:r>
            <a:r>
              <a:rPr sz="900" spc="-10" dirty="0">
                <a:latin typeface="Courier New"/>
                <a:cs typeface="Courier New"/>
              </a:rPr>
              <a:t>two</a:t>
            </a:r>
            <a:r>
              <a:rPr sz="900" spc="-39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functions.</a:t>
            </a:r>
            <a:endParaRPr sz="9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  <a:spcBef>
                <a:spcPts val="215"/>
              </a:spcBef>
              <a:tabLst>
                <a:tab pos="659765" algn="l"/>
              </a:tabLst>
            </a:pPr>
            <a:r>
              <a:rPr sz="900" spc="-10" dirty="0">
                <a:latin typeface="Courier New"/>
                <a:cs typeface="Courier New"/>
              </a:rPr>
              <a:t>//	The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first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function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is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called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to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allow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user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to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input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a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set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grades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and</a:t>
            </a:r>
            <a:endParaRPr sz="9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  <a:spcBef>
                <a:spcPts val="215"/>
              </a:spcBef>
              <a:tabLst>
                <a:tab pos="6597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store </a:t>
            </a:r>
            <a:r>
              <a:rPr sz="900" spc="-10" dirty="0">
                <a:latin typeface="Courier New"/>
                <a:cs typeface="Courier New"/>
              </a:rPr>
              <a:t>them in an </a:t>
            </a:r>
            <a:r>
              <a:rPr sz="900" spc="-15" dirty="0">
                <a:latin typeface="Courier New"/>
                <a:cs typeface="Courier New"/>
              </a:rPr>
              <a:t>array.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second function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spc="-15" dirty="0">
                <a:latin typeface="Courier New"/>
                <a:cs typeface="Courier New"/>
              </a:rPr>
              <a:t>called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find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39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average</a:t>
            </a:r>
            <a:endParaRPr sz="9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39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393700" marR="4499610">
              <a:lnSpc>
                <a:spcPct val="121100"/>
              </a:lnSpc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using namespace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3228" y="1093977"/>
            <a:ext cx="147383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Pre-lab </a:t>
            </a:r>
            <a:r>
              <a:rPr sz="950" dirty="0">
                <a:latin typeface="Times New Roman"/>
                <a:cs typeface="Times New Roman"/>
              </a:rPr>
              <a:t>Reading</a:t>
            </a:r>
            <a:r>
              <a:rPr sz="950" spc="160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Assignment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575"/>
              </a:spcBef>
            </a:pPr>
            <a:r>
              <a:rPr sz="900" spc="-120" dirty="0">
                <a:latin typeface="Arial"/>
                <a:cs typeface="Arial"/>
              </a:rPr>
              <a:t>117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8754" y="1435354"/>
            <a:ext cx="18288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const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20" dirty="0">
                <a:latin typeface="Courier New"/>
                <a:cs typeface="Courier New"/>
              </a:rPr>
              <a:t>TOTALGRADES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50;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6742" y="1435354"/>
            <a:ext cx="31642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TOTALGRADES </a:t>
            </a:r>
            <a:r>
              <a:rPr sz="900" spc="-10" dirty="0">
                <a:latin typeface="Courier New"/>
                <a:cs typeface="Courier New"/>
              </a:rPr>
              <a:t>is the </a:t>
            </a:r>
            <a:r>
              <a:rPr sz="900" spc="-15" dirty="0">
                <a:latin typeface="Courier New"/>
                <a:cs typeface="Courier New"/>
              </a:rPr>
              <a:t>maximum size </a:t>
            </a:r>
            <a:r>
              <a:rPr sz="900" spc="-10" dirty="0">
                <a:latin typeface="Courier New"/>
                <a:cs typeface="Courier New"/>
              </a:rPr>
              <a:t>of the</a:t>
            </a:r>
            <a:r>
              <a:rPr sz="900" spc="-2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8754" y="1764538"/>
            <a:ext cx="3700779" cy="197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function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prototypes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void </a:t>
            </a:r>
            <a:r>
              <a:rPr sz="900" spc="-20" dirty="0">
                <a:latin typeface="Courier New"/>
                <a:cs typeface="Courier New"/>
              </a:rPr>
              <a:t>getData(int </a:t>
            </a:r>
            <a:r>
              <a:rPr sz="900" spc="-15" dirty="0">
                <a:latin typeface="Courier New"/>
                <a:cs typeface="Courier New"/>
              </a:rPr>
              <a:t>array[], int&amp;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sizeOfArray);</a:t>
            </a:r>
            <a:endParaRPr sz="900">
              <a:latin typeface="Courier New"/>
              <a:cs typeface="Courier New"/>
            </a:endParaRPr>
          </a:p>
          <a:p>
            <a:pPr marL="136525" algn="ctr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the </a:t>
            </a:r>
            <a:r>
              <a:rPr sz="900" spc="-15" dirty="0">
                <a:latin typeface="Courier New"/>
                <a:cs typeface="Courier New"/>
              </a:rPr>
              <a:t>procedure that will read values into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2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float </a:t>
            </a:r>
            <a:r>
              <a:rPr sz="900" spc="-20" dirty="0">
                <a:latin typeface="Courier New"/>
                <a:cs typeface="Courier New"/>
              </a:rPr>
              <a:t>findAverage(const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array[],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9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sizeOfArray);</a:t>
            </a:r>
            <a:endParaRPr sz="90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the </a:t>
            </a:r>
            <a:r>
              <a:rPr sz="900" spc="-15" dirty="0">
                <a:latin typeface="Courier New"/>
                <a:cs typeface="Courier New"/>
              </a:rPr>
              <a:t>procedure that will find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2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values</a:t>
            </a:r>
            <a:endParaRPr sz="90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stored </a:t>
            </a:r>
            <a:r>
              <a:rPr sz="900" spc="-10" dirty="0">
                <a:latin typeface="Courier New"/>
                <a:cs typeface="Courier New"/>
              </a:rPr>
              <a:t>in an </a:t>
            </a:r>
            <a:r>
              <a:rPr sz="900" spc="-15" dirty="0">
                <a:latin typeface="Courier New"/>
                <a:cs typeface="Courier New"/>
              </a:rPr>
              <a:t>array.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word const </a:t>
            </a:r>
            <a:r>
              <a:rPr sz="900" spc="-10" dirty="0">
                <a:latin typeface="Courier New"/>
                <a:cs typeface="Courier New"/>
              </a:rPr>
              <a:t>in </a:t>
            </a:r>
            <a:r>
              <a:rPr sz="900" spc="-15" dirty="0">
                <a:latin typeface="Courier New"/>
                <a:cs typeface="Courier New"/>
              </a:rPr>
              <a:t>front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3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21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data </a:t>
            </a:r>
            <a:r>
              <a:rPr sz="900" spc="-10" dirty="0">
                <a:latin typeface="Courier New"/>
                <a:cs typeface="Courier New"/>
              </a:rPr>
              <a:t>type of the </a:t>
            </a:r>
            <a:r>
              <a:rPr sz="900" spc="-15" dirty="0">
                <a:latin typeface="Courier New"/>
                <a:cs typeface="Courier New"/>
              </a:rPr>
              <a:t>array prevents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function</a:t>
            </a:r>
            <a:r>
              <a:rPr sz="900" spc="-2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from</a:t>
            </a:r>
            <a:endParaRPr sz="90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altering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1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54454" y="3777962"/>
          <a:ext cx="5768975" cy="62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798">
                <a:tc>
                  <a:txBody>
                    <a:bodyPr/>
                    <a:lstStyle/>
                    <a:p>
                      <a:pPr marL="127000">
                        <a:lnSpc>
                          <a:spcPts val="93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{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353">
                <a:tc>
                  <a:txBody>
                    <a:bodyPr/>
                    <a:lstStyle/>
                    <a:p>
                      <a:pPr marL="527685">
                        <a:lnSpc>
                          <a:spcPts val="1075"/>
                        </a:lnSpc>
                      </a:pPr>
                      <a:r>
                        <a:rPr sz="900" spc="-10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9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grades[TOTALGRADES];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075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75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defines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an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array that holds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up to 50</a:t>
                      </a:r>
                      <a:r>
                        <a:rPr sz="900" spc="-2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ints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 marL="527685">
                        <a:lnSpc>
                          <a:spcPts val="1070"/>
                        </a:lnSpc>
                      </a:pPr>
                      <a:r>
                        <a:rPr sz="900" spc="-10" dirty="0"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numberOfGrades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9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0;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07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70"/>
                        </a:lnSpc>
                      </a:pPr>
                      <a:r>
                        <a:rPr sz="900" spc="-10" dirty="0"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number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grades read</a:t>
                      </a:r>
                      <a:r>
                        <a:rPr sz="9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in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036">
                <a:tc>
                  <a:txBody>
                    <a:bodyPr/>
                    <a:lstStyle/>
                    <a:p>
                      <a:pPr marL="527685">
                        <a:lnSpc>
                          <a:spcPts val="106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float</a:t>
                      </a:r>
                      <a:r>
                        <a:rPr sz="9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average;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060"/>
                        </a:lnSpc>
                      </a:pPr>
                      <a:r>
                        <a:rPr sz="900" spc="-15" dirty="0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60"/>
                        </a:lnSpc>
                      </a:pPr>
                      <a:r>
                        <a:rPr sz="900" spc="-10" dirty="0"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average 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of all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grades read</a:t>
                      </a:r>
                      <a:r>
                        <a:rPr sz="900" spc="-2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5" dirty="0">
                          <a:latin typeface="Courier New"/>
                          <a:cs typeface="Courier New"/>
                        </a:rPr>
                        <a:t>in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968754" y="4544695"/>
            <a:ext cx="5543550" cy="184086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315"/>
              </a:spcBef>
            </a:pPr>
            <a:r>
              <a:rPr sz="900" spc="-20" dirty="0">
                <a:latin typeface="Courier New"/>
                <a:cs typeface="Courier New"/>
              </a:rPr>
              <a:t>getData(grades, numberOfGrades); </a:t>
            </a: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getData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spc="-15" dirty="0">
                <a:latin typeface="Courier New"/>
                <a:cs typeface="Courier New"/>
              </a:rPr>
              <a:t>called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read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grades</a:t>
            </a:r>
            <a:r>
              <a:rPr sz="900" spc="-3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into</a:t>
            </a:r>
            <a:endParaRPr sz="900">
              <a:latin typeface="Courier New"/>
              <a:cs typeface="Courier New"/>
            </a:endParaRPr>
          </a:p>
          <a:p>
            <a:pPr marL="2591435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the </a:t>
            </a:r>
            <a:r>
              <a:rPr sz="900" spc="-15" dirty="0">
                <a:latin typeface="Courier New"/>
                <a:cs typeface="Courier New"/>
              </a:rPr>
              <a:t>array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store </a:t>
            </a:r>
            <a:r>
              <a:rPr sz="900" spc="-10" dirty="0">
                <a:latin typeface="Courier New"/>
                <a:cs typeface="Courier New"/>
              </a:rPr>
              <a:t>how </a:t>
            </a:r>
            <a:r>
              <a:rPr sz="900" spc="-15" dirty="0">
                <a:latin typeface="Courier New"/>
                <a:cs typeface="Courier New"/>
              </a:rPr>
              <a:t>many grades</a:t>
            </a:r>
            <a:r>
              <a:rPr sz="900" spc="-2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there</a:t>
            </a:r>
            <a:endParaRPr sz="900">
              <a:latin typeface="Courier New"/>
              <a:cs typeface="Courier New"/>
            </a:endParaRPr>
          </a:p>
          <a:p>
            <a:pPr marL="2591435">
              <a:lnSpc>
                <a:spcPct val="100000"/>
              </a:lnSpc>
              <a:spcBef>
                <a:spcPts val="204"/>
              </a:spcBef>
            </a:pPr>
            <a:r>
              <a:rPr sz="900" spc="-10" dirty="0">
                <a:latin typeface="Courier New"/>
                <a:cs typeface="Courier New"/>
              </a:rPr>
              <a:t>// are in</a:t>
            </a:r>
            <a:r>
              <a:rPr sz="900" spc="-10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numberOfGrades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20" dirty="0">
                <a:latin typeface="Courier New"/>
                <a:cs typeface="Courier New"/>
              </a:rPr>
              <a:t>findAverage(grades,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numberOfGrades);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"The average </a:t>
            </a:r>
            <a:r>
              <a:rPr sz="900" spc="-10" dirty="0">
                <a:latin typeface="Courier New"/>
                <a:cs typeface="Courier New"/>
              </a:rPr>
              <a:t>of the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8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numberOfGrades</a:t>
            </a:r>
            <a:endParaRPr sz="900">
              <a:latin typeface="Courier New"/>
              <a:cs typeface="Courier New"/>
            </a:endParaRPr>
          </a:p>
          <a:p>
            <a:pPr marL="746125">
              <a:lnSpc>
                <a:spcPct val="100000"/>
              </a:lnSpc>
              <a:spcBef>
                <a:spcPts val="225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5" dirty="0">
                <a:latin typeface="Courier New"/>
                <a:cs typeface="Courier New"/>
              </a:rPr>
              <a:t>grades read </a:t>
            </a:r>
            <a:r>
              <a:rPr sz="900" spc="-10" dirty="0">
                <a:latin typeface="Courier New"/>
                <a:cs typeface="Courier New"/>
              </a:rPr>
              <a:t>in is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38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spc="-10" dirty="0">
                <a:latin typeface="Courier New"/>
                <a:cs typeface="Courier New"/>
              </a:rPr>
              <a:t>&lt;&lt; "." 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8754" y="6882765"/>
            <a:ext cx="4900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9127" y="7048881"/>
            <a:ext cx="495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getDa</a:t>
            </a:r>
            <a:r>
              <a:rPr sz="900" spc="-25" dirty="0">
                <a:latin typeface="Courier New"/>
                <a:cs typeface="Courier New"/>
              </a:rPr>
              <a:t>t</a:t>
            </a:r>
            <a:r>
              <a:rPr sz="900" dirty="0">
                <a:latin typeface="Courier New"/>
                <a:cs typeface="Courier New"/>
              </a:rPr>
              <a:t>a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8754" y="7021448"/>
            <a:ext cx="762000" cy="8502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33242" y="7349109"/>
            <a:ext cx="3831590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This function inputs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stores data </a:t>
            </a:r>
            <a:r>
              <a:rPr sz="900" spc="-10" dirty="0">
                <a:latin typeface="Courier New"/>
                <a:cs typeface="Courier New"/>
              </a:rPr>
              <a:t>in the </a:t>
            </a:r>
            <a:r>
              <a:rPr sz="900" spc="-15" dirty="0">
                <a:latin typeface="Courier New"/>
                <a:cs typeface="Courier New"/>
              </a:rPr>
              <a:t>grades</a:t>
            </a:r>
            <a:r>
              <a:rPr sz="900" spc="-2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array.  none (the </a:t>
            </a:r>
            <a:r>
              <a:rPr sz="900" spc="-20" dirty="0">
                <a:latin typeface="Courier New"/>
                <a:cs typeface="Courier New"/>
              </a:rPr>
              <a:t>parameters </a:t>
            </a:r>
            <a:r>
              <a:rPr sz="900" spc="-15" dirty="0">
                <a:latin typeface="Courier New"/>
                <a:cs typeface="Courier New"/>
              </a:rPr>
              <a:t>contain </a:t>
            </a:r>
            <a:r>
              <a:rPr sz="900" spc="-10" dirty="0">
                <a:latin typeface="Courier New"/>
                <a:cs typeface="Courier New"/>
              </a:rPr>
              <a:t>no </a:t>
            </a:r>
            <a:r>
              <a:rPr sz="900" spc="-20" dirty="0">
                <a:latin typeface="Courier New"/>
                <a:cs typeface="Courier New"/>
              </a:rPr>
              <a:t>information </a:t>
            </a:r>
            <a:r>
              <a:rPr sz="900" spc="-15" dirty="0">
                <a:latin typeface="Courier New"/>
                <a:cs typeface="Courier New"/>
              </a:rPr>
              <a:t>needed </a:t>
            </a:r>
            <a:r>
              <a:rPr sz="900" spc="-10" dirty="0">
                <a:latin typeface="Courier New"/>
                <a:cs typeface="Courier New"/>
              </a:rPr>
              <a:t>by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405765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getData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function)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8754" y="7845933"/>
            <a:ext cx="4900930" cy="8502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data </a:t>
            </a:r>
            <a:r>
              <a:rPr sz="900" spc="-10" dirty="0">
                <a:latin typeface="Courier New"/>
                <a:cs typeface="Courier New"/>
              </a:rPr>
              <a:t>out: an </a:t>
            </a:r>
            <a:r>
              <a:rPr sz="900" spc="-15" dirty="0">
                <a:latin typeface="Courier New"/>
                <a:cs typeface="Courier New"/>
              </a:rPr>
              <a:t>array containing grades </a:t>
            </a:r>
            <a:r>
              <a:rPr sz="900" spc="-10" dirty="0">
                <a:latin typeface="Courier New"/>
                <a:cs typeface="Courier New"/>
              </a:rPr>
              <a:t>and the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3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void </a:t>
            </a:r>
            <a:r>
              <a:rPr sz="900" spc="-20" dirty="0">
                <a:latin typeface="Courier New"/>
                <a:cs typeface="Courier New"/>
              </a:rPr>
              <a:t>getData(int </a:t>
            </a:r>
            <a:r>
              <a:rPr sz="900" spc="-15" dirty="0">
                <a:latin typeface="Courier New"/>
                <a:cs typeface="Courier New"/>
              </a:rPr>
              <a:t>array[], int&amp;</a:t>
            </a:r>
            <a:r>
              <a:rPr sz="900" spc="-11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sizeOfArray)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9566" y="8669273"/>
            <a:ext cx="828040" cy="35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int pos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9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0;  int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95596" y="8669273"/>
            <a:ext cx="2562225" cy="3581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array index which starts </a:t>
            </a:r>
            <a:r>
              <a:rPr sz="900" spc="-10" dirty="0">
                <a:latin typeface="Courier New"/>
                <a:cs typeface="Courier New"/>
              </a:rPr>
              <a:t>at</a:t>
            </a:r>
            <a:r>
              <a:rPr sz="900" spc="-19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holds each </a:t>
            </a:r>
            <a:r>
              <a:rPr sz="900" spc="-20" dirty="0">
                <a:latin typeface="Courier New"/>
                <a:cs typeface="Courier New"/>
              </a:rPr>
              <a:t>individual </a:t>
            </a:r>
            <a:r>
              <a:rPr sz="900" spc="-15" dirty="0">
                <a:latin typeface="Courier New"/>
                <a:cs typeface="Courier New"/>
              </a:rPr>
              <a:t>grade read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9566" y="9164573"/>
            <a:ext cx="4095750" cy="35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input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grade </a:t>
            </a:r>
            <a:r>
              <a:rPr sz="900" spc="-10" dirty="0">
                <a:latin typeface="Courier New"/>
                <a:cs typeface="Courier New"/>
              </a:rPr>
              <a:t>or </a:t>
            </a:r>
            <a:r>
              <a:rPr sz="900" spc="-15" dirty="0">
                <a:latin typeface="Courier New"/>
                <a:cs typeface="Courier New"/>
              </a:rPr>
              <a:t>type </a:t>
            </a:r>
            <a:r>
              <a:rPr sz="900" spc="-10" dirty="0">
                <a:latin typeface="Courier New"/>
                <a:cs typeface="Courier New"/>
              </a:rPr>
              <a:t>-99 to </a:t>
            </a:r>
            <a:r>
              <a:rPr sz="900" spc="-15" dirty="0">
                <a:latin typeface="Courier New"/>
                <a:cs typeface="Courier New"/>
              </a:rPr>
              <a:t>stop: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41285" y="9787890"/>
            <a:ext cx="550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65" dirty="0">
                <a:latin typeface="Times New Roman"/>
                <a:cs typeface="Times New Roman"/>
              </a:rPr>
              <a:t>c</a:t>
            </a:r>
            <a:r>
              <a:rPr sz="1000" i="1" spc="-15" dirty="0">
                <a:latin typeface="Times New Roman"/>
                <a:cs typeface="Times New Roman"/>
              </a:rPr>
              <a:t>o</a:t>
            </a:r>
            <a:r>
              <a:rPr sz="1000" i="1" spc="80" dirty="0">
                <a:latin typeface="Times New Roman"/>
                <a:cs typeface="Times New Roman"/>
              </a:rPr>
              <a:t>n</a:t>
            </a:r>
            <a:r>
              <a:rPr sz="1000" i="1" spc="65" dirty="0">
                <a:latin typeface="Times New Roman"/>
                <a:cs typeface="Times New Roman"/>
              </a:rPr>
              <a:t>t</a:t>
            </a:r>
            <a:r>
              <a:rPr sz="1000" i="1" spc="35" dirty="0">
                <a:latin typeface="Times New Roman"/>
                <a:cs typeface="Times New Roman"/>
              </a:rPr>
              <a:t>i</a:t>
            </a:r>
            <a:r>
              <a:rPr sz="1000" i="1" spc="95" dirty="0">
                <a:latin typeface="Times New Roman"/>
                <a:cs typeface="Times New Roman"/>
              </a:rPr>
              <a:t>nu</a:t>
            </a:r>
            <a:r>
              <a:rPr sz="1000" i="1" spc="-45" dirty="0">
                <a:latin typeface="Times New Roman"/>
                <a:cs typeface="Times New Roman"/>
              </a:rPr>
              <a:t>e</a:t>
            </a:r>
            <a:r>
              <a:rPr sz="1000" i="1" spc="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7251700"/>
            <a:ext cx="5791200" cy="0"/>
          </a:xfrm>
          <a:custGeom>
            <a:avLst/>
            <a:gdLst/>
            <a:ahLst/>
            <a:cxnLst/>
            <a:rect l="l" t="t" r="r" b="b"/>
            <a:pathLst>
              <a:path w="5791200">
                <a:moveTo>
                  <a:pt x="0" y="0"/>
                </a:moveTo>
                <a:lnTo>
                  <a:pt x="5791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sz="900" spc="-105" dirty="0">
                <a:latin typeface="Arial"/>
                <a:cs typeface="Arial"/>
              </a:rPr>
              <a:t>118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0905" y="1093977"/>
            <a:ext cx="115824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7</a:t>
            </a:r>
            <a:r>
              <a:rPr sz="950" spc="-1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Arrays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0966" y="1407922"/>
            <a:ext cx="1696720" cy="6858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5" dirty="0">
                <a:latin typeface="Courier New"/>
                <a:cs typeface="Courier New"/>
              </a:rPr>
              <a:t>while (grade </a:t>
            </a:r>
            <a:r>
              <a:rPr sz="900" spc="-10" dirty="0">
                <a:latin typeface="Courier New"/>
                <a:cs typeface="Courier New"/>
              </a:rPr>
              <a:t>!=</a:t>
            </a:r>
            <a:r>
              <a:rPr sz="900" spc="-11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-99)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1480" marR="5080">
              <a:lnSpc>
                <a:spcPts val="1310"/>
              </a:lnSpc>
              <a:spcBef>
                <a:spcPts val="70"/>
              </a:spcBef>
            </a:pPr>
            <a:r>
              <a:rPr sz="900" spc="-15" dirty="0">
                <a:latin typeface="Courier New"/>
                <a:cs typeface="Courier New"/>
              </a:rPr>
              <a:t>array[pos]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grade;  </a:t>
            </a:r>
            <a:r>
              <a:rPr sz="900" spc="-10" dirty="0">
                <a:latin typeface="Courier New"/>
                <a:cs typeface="Courier New"/>
              </a:rPr>
              <a:t>pos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++;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734" y="1735581"/>
            <a:ext cx="3032125" cy="3581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store grade read </a:t>
            </a:r>
            <a:r>
              <a:rPr sz="900" spc="-10" dirty="0">
                <a:latin typeface="Courier New"/>
                <a:cs typeface="Courier New"/>
              </a:rPr>
              <a:t>in to </a:t>
            </a:r>
            <a:r>
              <a:rPr sz="900" spc="-15" dirty="0">
                <a:latin typeface="Courier New"/>
                <a:cs typeface="Courier New"/>
              </a:rPr>
              <a:t>next array</a:t>
            </a:r>
            <a:r>
              <a:rPr sz="900" spc="-229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location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increment array</a:t>
            </a:r>
            <a:r>
              <a:rPr sz="900" spc="-10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index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0966" y="2230881"/>
            <a:ext cx="4495165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" marR="5080">
              <a:lnSpc>
                <a:spcPct val="1211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cout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"Please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input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a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or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type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-99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to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stop: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0966" y="2921254"/>
            <a:ext cx="1229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sizeOfArray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pos;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734" y="2893822"/>
            <a:ext cx="2828925" cy="5194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upon exiting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loop, </a:t>
            </a:r>
            <a:r>
              <a:rPr sz="900" spc="-10" dirty="0">
                <a:latin typeface="Courier New"/>
                <a:cs typeface="Courier New"/>
              </a:rPr>
              <a:t>pos </a:t>
            </a:r>
            <a:r>
              <a:rPr sz="900" spc="-15" dirty="0">
                <a:latin typeface="Courier New"/>
                <a:cs typeface="Courier New"/>
              </a:rPr>
              <a:t>holds</a:t>
            </a:r>
            <a:r>
              <a:rPr sz="900" spc="-229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grades read </a:t>
            </a:r>
            <a:r>
              <a:rPr sz="900" spc="-10" dirty="0">
                <a:latin typeface="Courier New"/>
                <a:cs typeface="Courier New"/>
              </a:rPr>
              <a:t>in, </a:t>
            </a:r>
            <a:r>
              <a:rPr sz="900" spc="-15" dirty="0">
                <a:latin typeface="Courier New"/>
                <a:cs typeface="Courier New"/>
              </a:rPr>
              <a:t>which </a:t>
            </a:r>
            <a:r>
              <a:rPr sz="900" spc="-10" dirty="0">
                <a:latin typeface="Courier New"/>
                <a:cs typeface="Courier New"/>
              </a:rPr>
              <a:t>is</a:t>
            </a:r>
            <a:r>
              <a:rPr sz="900" spc="-2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sent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back </a:t>
            </a:r>
            <a:r>
              <a:rPr sz="900" spc="-10" dirty="0">
                <a:latin typeface="Courier New"/>
                <a:cs typeface="Courier New"/>
              </a:rPr>
              <a:t>to the </a:t>
            </a:r>
            <a:r>
              <a:rPr sz="900" spc="-15" dirty="0">
                <a:latin typeface="Courier New"/>
                <a:cs typeface="Courier New"/>
              </a:rPr>
              <a:t>calling</a:t>
            </a:r>
            <a:r>
              <a:rPr sz="900" spc="-1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0154" y="3416554"/>
            <a:ext cx="5234940" cy="492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8142" y="3912234"/>
            <a:ext cx="762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findAverage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3826" y="4241418"/>
            <a:ext cx="3830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This function finds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returns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spc="-10" dirty="0">
                <a:latin typeface="Courier New"/>
                <a:cs typeface="Courier New"/>
              </a:rPr>
              <a:t>of the</a:t>
            </a:r>
            <a:r>
              <a:rPr sz="900" spc="-3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values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0154" y="3884802"/>
            <a:ext cx="762000" cy="8502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3826" y="4572127"/>
            <a:ext cx="30968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array </a:t>
            </a:r>
            <a:r>
              <a:rPr sz="900" spc="-20" dirty="0">
                <a:latin typeface="Courier New"/>
                <a:cs typeface="Courier New"/>
              </a:rPr>
              <a:t>containing </a:t>
            </a:r>
            <a:r>
              <a:rPr sz="900" spc="-15" dirty="0">
                <a:latin typeface="Courier New"/>
                <a:cs typeface="Courier New"/>
              </a:rPr>
              <a:t>grades </a:t>
            </a:r>
            <a:r>
              <a:rPr sz="900" spc="-10" dirty="0">
                <a:latin typeface="Courier New"/>
                <a:cs typeface="Courier New"/>
              </a:rPr>
              <a:t>and the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r>
              <a:rPr sz="900" spc="-2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size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0154" y="4709286"/>
            <a:ext cx="5855970" cy="51847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data returned: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spc="-10" dirty="0">
                <a:latin typeface="Courier New"/>
                <a:cs typeface="Courier New"/>
              </a:rPr>
              <a:t>of the </a:t>
            </a:r>
            <a:r>
              <a:rPr sz="900" spc="-15" dirty="0">
                <a:latin typeface="Courier New"/>
                <a:cs typeface="Courier New"/>
              </a:rPr>
              <a:t>grades contained </a:t>
            </a:r>
            <a:r>
              <a:rPr sz="900" spc="-10" dirty="0">
                <a:latin typeface="Courier New"/>
                <a:cs typeface="Courier New"/>
              </a:rPr>
              <a:t>in </a:t>
            </a:r>
            <a:r>
              <a:rPr sz="900" spc="-15" dirty="0">
                <a:latin typeface="Courier New"/>
                <a:cs typeface="Courier New"/>
              </a:rPr>
              <a:t>that</a:t>
            </a:r>
            <a:r>
              <a:rPr sz="900" spc="-3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float </a:t>
            </a:r>
            <a:r>
              <a:rPr sz="900" spc="-20" dirty="0">
                <a:latin typeface="Courier New"/>
                <a:cs typeface="Courier New"/>
              </a:rPr>
              <a:t>findAverage </a:t>
            </a:r>
            <a:r>
              <a:rPr sz="900" spc="-15" dirty="0">
                <a:latin typeface="Courier New"/>
                <a:cs typeface="Courier New"/>
              </a:rPr>
              <a:t>(const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array[],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16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sizeOfArray)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5"/>
              </a:spcBef>
              <a:tabLst>
                <a:tab pos="2210435" algn="l"/>
              </a:tabLst>
            </a:pPr>
            <a:r>
              <a:rPr sz="900" spc="-10" dirty="0">
                <a:latin typeface="Courier New"/>
                <a:cs typeface="Courier New"/>
              </a:rPr>
              <a:t>int sum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0;	// </a:t>
            </a:r>
            <a:r>
              <a:rPr sz="900" spc="-15" dirty="0">
                <a:latin typeface="Courier New"/>
                <a:cs typeface="Courier New"/>
              </a:rPr>
              <a:t>holds </a:t>
            </a:r>
            <a:r>
              <a:rPr sz="900" spc="-10" dirty="0">
                <a:latin typeface="Courier New"/>
                <a:cs typeface="Courier New"/>
              </a:rPr>
              <a:t>the sum of all </a:t>
            </a:r>
            <a:r>
              <a:rPr sz="900" spc="-15" dirty="0">
                <a:latin typeface="Courier New"/>
                <a:cs typeface="Courier New"/>
              </a:rPr>
              <a:t>grades </a:t>
            </a:r>
            <a:r>
              <a:rPr sz="900" spc="-10" dirty="0">
                <a:latin typeface="Courier New"/>
                <a:cs typeface="Courier New"/>
              </a:rPr>
              <a:t>in the</a:t>
            </a:r>
            <a:r>
              <a:rPr sz="900" spc="-2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  <a:tabLst>
                <a:tab pos="1677035" algn="l"/>
                <a:tab pos="3010535" algn="l"/>
              </a:tabLst>
            </a:pPr>
            <a:r>
              <a:rPr sz="900" spc="-10" dirty="0">
                <a:latin typeface="Courier New"/>
                <a:cs typeface="Courier New"/>
              </a:rPr>
              <a:t>for (int pos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0;	pos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sizeOfArray;	pos++)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745490">
              <a:lnSpc>
                <a:spcPct val="100000"/>
              </a:lnSpc>
              <a:spcBef>
                <a:spcPts val="204"/>
              </a:spcBef>
            </a:pPr>
            <a:r>
              <a:rPr sz="900" spc="-10" dirty="0">
                <a:latin typeface="Courier New"/>
                <a:cs typeface="Courier New"/>
              </a:rPr>
              <a:t>sum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sum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-1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array[pos];</a:t>
            </a:r>
            <a:endParaRPr sz="900">
              <a:latin typeface="Courier New"/>
              <a:cs typeface="Courier New"/>
            </a:endParaRPr>
          </a:p>
          <a:p>
            <a:pPr marL="680085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add </a:t>
            </a:r>
            <a:r>
              <a:rPr sz="900" spc="-15" dirty="0">
                <a:latin typeface="Courier New"/>
                <a:cs typeface="Courier New"/>
              </a:rPr>
              <a:t>grade </a:t>
            </a:r>
            <a:r>
              <a:rPr sz="900" spc="-10" dirty="0">
                <a:latin typeface="Courier New"/>
                <a:cs typeface="Courier New"/>
              </a:rPr>
              <a:t>in </a:t>
            </a:r>
            <a:r>
              <a:rPr sz="900" spc="-15" dirty="0">
                <a:latin typeface="Courier New"/>
                <a:cs typeface="Courier New"/>
              </a:rPr>
              <a:t>array position </a:t>
            </a:r>
            <a:r>
              <a:rPr sz="900" spc="-10" dirty="0">
                <a:latin typeface="Courier New"/>
                <a:cs typeface="Courier New"/>
              </a:rPr>
              <a:t>pos to</a:t>
            </a:r>
            <a:r>
              <a:rPr sz="900" spc="-2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sum</a:t>
            </a:r>
            <a:endParaRPr sz="900">
              <a:latin typeface="Courier New"/>
              <a:cs typeface="Courier New"/>
            </a:endParaRPr>
          </a:p>
          <a:p>
            <a:pPr marL="431800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float(sum)/sizeOfArray;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marL="1231900" marR="6350" algn="just">
              <a:lnSpc>
                <a:spcPct val="102899"/>
              </a:lnSpc>
            </a:pPr>
            <a:r>
              <a:rPr sz="1050" spc="-10" dirty="0">
                <a:latin typeface="Times New Roman"/>
                <a:cs typeface="Times New Roman"/>
              </a:rPr>
              <a:t>Notice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set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5" dirty="0">
                <a:latin typeface="Times New Roman"/>
                <a:cs typeface="Times New Roman"/>
              </a:rPr>
              <a:t>empty </a:t>
            </a:r>
            <a:r>
              <a:rPr sz="1050" spc="20" dirty="0">
                <a:latin typeface="Times New Roman"/>
                <a:cs typeface="Times New Roman"/>
              </a:rPr>
              <a:t>brackets </a:t>
            </a:r>
            <a:r>
              <a:rPr sz="1050" spc="-65" dirty="0">
                <a:latin typeface="Times New Roman"/>
                <a:cs typeface="Times New Roman"/>
              </a:rPr>
              <a:t>[ ] </a:t>
            </a:r>
            <a:r>
              <a:rPr sz="1050" spc="-30" dirty="0">
                <a:latin typeface="Times New Roman"/>
                <a:cs typeface="Times New Roman"/>
              </a:rPr>
              <a:t>follows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parameter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spc="25" dirty="0">
                <a:latin typeface="Times New Roman"/>
                <a:cs typeface="Times New Roman"/>
              </a:rPr>
              <a:t>which  </a:t>
            </a:r>
            <a:r>
              <a:rPr sz="1050" spc="15" dirty="0">
                <a:latin typeface="Times New Roman"/>
                <a:cs typeface="Times New Roman"/>
              </a:rPr>
              <a:t>indicates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30" dirty="0">
                <a:latin typeface="Times New Roman"/>
                <a:cs typeface="Times New Roman"/>
              </a:rPr>
              <a:t>type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30" dirty="0">
                <a:latin typeface="Times New Roman"/>
                <a:cs typeface="Times New Roman"/>
              </a:rPr>
              <a:t>parameter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20" dirty="0">
                <a:latin typeface="Times New Roman"/>
                <a:cs typeface="Times New Roman"/>
              </a:rPr>
              <a:t>fact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-40" dirty="0">
                <a:latin typeface="Times New Roman"/>
                <a:cs typeface="Times New Roman"/>
              </a:rPr>
              <a:t>array. </a:t>
            </a:r>
            <a:r>
              <a:rPr sz="1050" spc="-10" dirty="0">
                <a:latin typeface="Times New Roman"/>
                <a:cs typeface="Times New Roman"/>
              </a:rPr>
              <a:t>Notice </a:t>
            </a:r>
            <a:r>
              <a:rPr sz="1050" spc="-30" dirty="0">
                <a:latin typeface="Times New Roman"/>
                <a:cs typeface="Times New Roman"/>
              </a:rPr>
              <a:t>also </a:t>
            </a:r>
            <a:r>
              <a:rPr sz="1050" spc="20" dirty="0">
                <a:latin typeface="Times New Roman"/>
                <a:cs typeface="Times New Roman"/>
              </a:rPr>
              <a:t>that  </a:t>
            </a:r>
            <a:r>
              <a:rPr sz="1050" spc="10" dirty="0">
                <a:latin typeface="Times New Roman"/>
                <a:cs typeface="Times New Roman"/>
              </a:rPr>
              <a:t>no </a:t>
            </a:r>
            <a:r>
              <a:rPr sz="1050" spc="30" dirty="0">
                <a:latin typeface="Times New Roman"/>
                <a:cs typeface="Times New Roman"/>
              </a:rPr>
              <a:t>brackets </a:t>
            </a:r>
            <a:r>
              <a:rPr sz="1050" spc="35" dirty="0">
                <a:latin typeface="Times New Roman"/>
                <a:cs typeface="Times New Roman"/>
              </a:rPr>
              <a:t>appear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call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functions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15" dirty="0">
                <a:latin typeface="Times New Roman"/>
                <a:cs typeface="Times New Roman"/>
              </a:rPr>
              <a:t>receive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array.</a:t>
            </a:r>
            <a:endParaRPr sz="1050">
              <a:latin typeface="Times New Roman"/>
              <a:cs typeface="Times New Roman"/>
            </a:endParaRPr>
          </a:p>
          <a:p>
            <a:pPr marL="1231900" marR="5080" algn="just">
              <a:lnSpc>
                <a:spcPct val="103200"/>
              </a:lnSpc>
              <a:spcBef>
                <a:spcPts val="980"/>
              </a:spcBef>
            </a:pPr>
            <a:r>
              <a:rPr sz="1050" spc="-40" dirty="0">
                <a:latin typeface="Times New Roman"/>
                <a:cs typeface="Times New Roman"/>
              </a:rPr>
              <a:t>Since </a:t>
            </a:r>
            <a:r>
              <a:rPr sz="1050" spc="-35" dirty="0">
                <a:latin typeface="Times New Roman"/>
                <a:cs typeface="Times New Roman"/>
              </a:rPr>
              <a:t>arrays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35" dirty="0">
                <a:latin typeface="Times New Roman"/>
                <a:cs typeface="Times New Roman"/>
              </a:rPr>
              <a:t>C++ </a:t>
            </a:r>
            <a:r>
              <a:rPr sz="1050" spc="-25" dirty="0">
                <a:latin typeface="Times New Roman"/>
                <a:cs typeface="Times New Roman"/>
              </a:rPr>
              <a:t>are </a:t>
            </a:r>
            <a:r>
              <a:rPr sz="1050" spc="35" dirty="0">
                <a:latin typeface="Times New Roman"/>
                <a:cs typeface="Times New Roman"/>
              </a:rPr>
              <a:t>passed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-20" dirty="0">
                <a:latin typeface="Times New Roman"/>
                <a:cs typeface="Times New Roman"/>
              </a:rPr>
              <a:t>pointer, </a:t>
            </a:r>
            <a:r>
              <a:rPr sz="1050" spc="-25" dirty="0">
                <a:latin typeface="Times New Roman"/>
                <a:cs typeface="Times New Roman"/>
              </a:rPr>
              <a:t>which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similar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pass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30" dirty="0">
                <a:latin typeface="Times New Roman"/>
                <a:cs typeface="Times New Roman"/>
              </a:rPr>
              <a:t>reference,  </a:t>
            </a:r>
            <a:r>
              <a:rPr sz="1050" spc="-20" dirty="0">
                <a:latin typeface="Times New Roman"/>
                <a:cs typeface="Times New Roman"/>
              </a:rPr>
              <a:t>it </a:t>
            </a:r>
            <a:r>
              <a:rPr sz="1050" spc="10" dirty="0">
                <a:latin typeface="Times New Roman"/>
                <a:cs typeface="Times New Roman"/>
              </a:rPr>
              <a:t>allows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5" dirty="0">
                <a:latin typeface="Times New Roman"/>
                <a:cs typeface="Times New Roman"/>
              </a:rPr>
              <a:t>original </a:t>
            </a: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20" dirty="0">
                <a:latin typeface="Times New Roman"/>
                <a:cs typeface="Times New Roman"/>
              </a:rPr>
              <a:t>altered, </a:t>
            </a:r>
            <a:r>
              <a:rPr sz="1050" spc="-20" dirty="0">
                <a:latin typeface="Times New Roman"/>
                <a:cs typeface="Times New Roman"/>
              </a:rPr>
              <a:t>even </a:t>
            </a:r>
            <a:r>
              <a:rPr sz="1050" spc="-10" dirty="0">
                <a:latin typeface="Times New Roman"/>
                <a:cs typeface="Times New Roman"/>
              </a:rPr>
              <a:t>though </a:t>
            </a:r>
            <a:r>
              <a:rPr sz="1050" spc="10" dirty="0">
                <a:latin typeface="Times New Roman"/>
                <a:cs typeface="Times New Roman"/>
              </a:rPr>
              <a:t>no </a:t>
            </a:r>
            <a:r>
              <a:rPr sz="900" dirty="0">
                <a:latin typeface="Courier New"/>
                <a:cs typeface="Courier New"/>
              </a:rPr>
              <a:t>&amp;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20" dirty="0">
                <a:latin typeface="Times New Roman"/>
                <a:cs typeface="Times New Roman"/>
              </a:rPr>
              <a:t>used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25" dirty="0">
                <a:latin typeface="Times New Roman"/>
                <a:cs typeface="Times New Roman"/>
              </a:rPr>
              <a:t>designate  </a:t>
            </a:r>
            <a:r>
              <a:rPr sz="1050" spc="-20" dirty="0">
                <a:latin typeface="Times New Roman"/>
                <a:cs typeface="Times New Roman"/>
              </a:rPr>
              <a:t>this.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getData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thus </a:t>
            </a:r>
            <a:r>
              <a:rPr sz="1050" spc="-30" dirty="0">
                <a:latin typeface="Times New Roman"/>
                <a:cs typeface="Times New Roman"/>
              </a:rPr>
              <a:t>able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10" dirty="0">
                <a:latin typeface="Times New Roman"/>
                <a:cs typeface="Times New Roman"/>
              </a:rPr>
              <a:t>store </a:t>
            </a:r>
            <a:r>
              <a:rPr sz="1050" spc="-30" dirty="0">
                <a:latin typeface="Times New Roman"/>
                <a:cs typeface="Times New Roman"/>
              </a:rPr>
              <a:t>new </a:t>
            </a:r>
            <a:r>
              <a:rPr sz="1050" spc="20" dirty="0">
                <a:latin typeface="Times New Roman"/>
                <a:cs typeface="Times New Roman"/>
              </a:rPr>
              <a:t>values </a:t>
            </a:r>
            <a:r>
              <a:rPr sz="1050" spc="-5" dirty="0">
                <a:latin typeface="Times New Roman"/>
                <a:cs typeface="Times New Roman"/>
              </a:rPr>
              <a:t>into the </a:t>
            </a:r>
            <a:r>
              <a:rPr sz="1050" spc="-35" dirty="0">
                <a:latin typeface="Times New Roman"/>
                <a:cs typeface="Times New Roman"/>
              </a:rPr>
              <a:t>array. </a:t>
            </a:r>
            <a:r>
              <a:rPr sz="1050" spc="20" dirty="0">
                <a:latin typeface="Times New Roman"/>
                <a:cs typeface="Times New Roman"/>
              </a:rPr>
              <a:t>There  </a:t>
            </a:r>
            <a:r>
              <a:rPr sz="1050" spc="-45" dirty="0">
                <a:latin typeface="Times New Roman"/>
                <a:cs typeface="Times New Roman"/>
              </a:rPr>
              <a:t>may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-25" dirty="0">
                <a:latin typeface="Times New Roman"/>
                <a:cs typeface="Times New Roman"/>
              </a:rPr>
              <a:t>times </a:t>
            </a:r>
            <a:r>
              <a:rPr sz="1050" spc="-20" dirty="0">
                <a:latin typeface="Times New Roman"/>
                <a:cs typeface="Times New Roman"/>
              </a:rPr>
              <a:t>when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5" dirty="0">
                <a:latin typeface="Times New Roman"/>
                <a:cs typeface="Times New Roman"/>
              </a:rPr>
              <a:t>do </a:t>
            </a:r>
            <a:r>
              <a:rPr sz="1050" spc="10" dirty="0">
                <a:latin typeface="Times New Roman"/>
                <a:cs typeface="Times New Roman"/>
              </a:rPr>
              <a:t>not </a:t>
            </a:r>
            <a:r>
              <a:rPr sz="1050" spc="-20" dirty="0">
                <a:latin typeface="Times New Roman"/>
                <a:cs typeface="Times New Roman"/>
              </a:rPr>
              <a:t>want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10" dirty="0">
                <a:latin typeface="Times New Roman"/>
                <a:cs typeface="Times New Roman"/>
              </a:rPr>
              <a:t>to </a:t>
            </a:r>
            <a:r>
              <a:rPr sz="1050" spc="-25" dirty="0">
                <a:latin typeface="Times New Roman"/>
                <a:cs typeface="Times New Roman"/>
              </a:rPr>
              <a:t>alter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values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array.  </a:t>
            </a:r>
            <a:r>
              <a:rPr sz="1050" spc="-15" dirty="0">
                <a:latin typeface="Times New Roman"/>
                <a:cs typeface="Times New Roman"/>
              </a:rPr>
              <a:t>Inserting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word </a:t>
            </a:r>
            <a:r>
              <a:rPr sz="900" b="1" spc="5" dirty="0">
                <a:latin typeface="Courier New"/>
                <a:cs typeface="Courier New"/>
              </a:rPr>
              <a:t>const </a:t>
            </a:r>
            <a:r>
              <a:rPr sz="1050" spc="-10" dirty="0">
                <a:latin typeface="Times New Roman"/>
                <a:cs typeface="Times New Roman"/>
              </a:rPr>
              <a:t>before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30" dirty="0">
                <a:latin typeface="Times New Roman"/>
                <a:cs typeface="Times New Roman"/>
              </a:rPr>
              <a:t>type </a:t>
            </a:r>
            <a:r>
              <a:rPr sz="1050" spc="10" dirty="0">
                <a:latin typeface="Times New Roman"/>
                <a:cs typeface="Times New Roman"/>
              </a:rPr>
              <a:t>on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formal </a:t>
            </a:r>
            <a:r>
              <a:rPr sz="1050" spc="30" dirty="0">
                <a:latin typeface="Times New Roman"/>
                <a:cs typeface="Times New Roman"/>
              </a:rPr>
              <a:t>parameter </a:t>
            </a:r>
            <a:r>
              <a:rPr sz="1050" spc="-35" dirty="0">
                <a:latin typeface="Times New Roman"/>
                <a:cs typeface="Times New Roman"/>
              </a:rPr>
              <a:t>list </a:t>
            </a:r>
            <a:r>
              <a:rPr sz="1050" spc="30" dirty="0">
                <a:latin typeface="Times New Roman"/>
                <a:cs typeface="Times New Roman"/>
              </a:rPr>
              <a:t>pre-  </a:t>
            </a:r>
            <a:r>
              <a:rPr sz="1050" spc="-25" dirty="0">
                <a:latin typeface="Times New Roman"/>
                <a:cs typeface="Times New Roman"/>
              </a:rPr>
              <a:t>vents </a:t>
            </a:r>
            <a:r>
              <a:rPr sz="1050" spc="-1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function </a:t>
            </a:r>
            <a:r>
              <a:rPr sz="1050" spc="-15" dirty="0">
                <a:latin typeface="Times New Roman"/>
                <a:cs typeface="Times New Roman"/>
              </a:rPr>
              <a:t>from </a:t>
            </a:r>
            <a:r>
              <a:rPr sz="1050" spc="-5" dirty="0">
                <a:latin typeface="Times New Roman"/>
                <a:cs typeface="Times New Roman"/>
              </a:rPr>
              <a:t>altering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50" dirty="0">
                <a:latin typeface="Times New Roman"/>
                <a:cs typeface="Times New Roman"/>
              </a:rPr>
              <a:t>array </a:t>
            </a:r>
            <a:r>
              <a:rPr sz="1050" spc="-35" dirty="0">
                <a:latin typeface="Times New Roman"/>
                <a:cs typeface="Times New Roman"/>
              </a:rPr>
              <a:t>even </a:t>
            </a:r>
            <a:r>
              <a:rPr sz="1050" spc="-20" dirty="0">
                <a:latin typeface="Times New Roman"/>
                <a:cs typeface="Times New Roman"/>
              </a:rPr>
              <a:t>though </a:t>
            </a:r>
            <a:r>
              <a:rPr sz="1050" spc="-25" dirty="0">
                <a:latin typeface="Times New Roman"/>
                <a:cs typeface="Times New Roman"/>
              </a:rPr>
              <a:t>it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25" dirty="0">
                <a:latin typeface="Times New Roman"/>
                <a:cs typeface="Times New Roman"/>
              </a:rPr>
              <a:t>passed </a:t>
            </a:r>
            <a:r>
              <a:rPr sz="1050" spc="-45" dirty="0">
                <a:latin typeface="Times New Roman"/>
                <a:cs typeface="Times New Roman"/>
              </a:rPr>
              <a:t>by </a:t>
            </a:r>
            <a:r>
              <a:rPr sz="1050" spc="-30" dirty="0">
                <a:latin typeface="Times New Roman"/>
                <a:cs typeface="Times New Roman"/>
              </a:rPr>
              <a:t>pointer. </a:t>
            </a:r>
            <a:r>
              <a:rPr sz="1050" spc="-15" dirty="0">
                <a:latin typeface="Times New Roman"/>
                <a:cs typeface="Times New Roman"/>
              </a:rPr>
              <a:t>This 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0" dirty="0">
                <a:latin typeface="Times New Roman"/>
                <a:cs typeface="Times New Roman"/>
              </a:rPr>
              <a:t>why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preceding sample </a:t>
            </a:r>
            <a:r>
              <a:rPr sz="1050" spc="-15" dirty="0">
                <a:latin typeface="Times New Roman"/>
                <a:cs typeface="Times New Roman"/>
              </a:rPr>
              <a:t>program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findAverage </a:t>
            </a:r>
            <a:r>
              <a:rPr sz="1050" spc="-10" dirty="0">
                <a:latin typeface="Times New Roman"/>
                <a:cs typeface="Times New Roman"/>
              </a:rPr>
              <a:t>function and </a:t>
            </a:r>
            <a:r>
              <a:rPr sz="1050" spc="35" dirty="0">
                <a:latin typeface="Times New Roman"/>
                <a:cs typeface="Times New Roman"/>
              </a:rPr>
              <a:t>header  </a:t>
            </a:r>
            <a:r>
              <a:rPr sz="1050" spc="-10" dirty="0">
                <a:latin typeface="Times New Roman"/>
                <a:cs typeface="Times New Roman"/>
              </a:rPr>
              <a:t>had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15" dirty="0">
                <a:latin typeface="Times New Roman"/>
                <a:cs typeface="Times New Roman"/>
              </a:rPr>
              <a:t>word </a:t>
            </a:r>
            <a:r>
              <a:rPr sz="900" spc="-20" dirty="0">
                <a:latin typeface="Courier New"/>
                <a:cs typeface="Courier New"/>
              </a:rPr>
              <a:t>const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dirty="0">
                <a:latin typeface="Times New Roman"/>
                <a:cs typeface="Times New Roman"/>
              </a:rPr>
              <a:t>front 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30" dirty="0">
                <a:latin typeface="Times New Roman"/>
                <a:cs typeface="Times New Roman"/>
              </a:rPr>
              <a:t>type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array.</a:t>
            </a:r>
            <a:endParaRPr sz="1050">
              <a:latin typeface="Times New Roman"/>
              <a:cs typeface="Times New Roman"/>
            </a:endParaRPr>
          </a:p>
          <a:p>
            <a:pPr marL="745490" marR="108585">
              <a:lnSpc>
                <a:spcPct val="121100"/>
              </a:lnSpc>
              <a:spcBef>
                <a:spcPts val="955"/>
              </a:spcBef>
              <a:tabLst>
                <a:tab pos="4535170" algn="l"/>
              </a:tabLst>
            </a:pPr>
            <a:r>
              <a:rPr sz="900" spc="-15" dirty="0">
                <a:latin typeface="Courier New"/>
                <a:cs typeface="Courier New"/>
              </a:rPr>
              <a:t>float </a:t>
            </a:r>
            <a:r>
              <a:rPr sz="900" spc="-20" dirty="0">
                <a:latin typeface="Courier New"/>
                <a:cs typeface="Courier New"/>
              </a:rPr>
              <a:t>findAverage </a:t>
            </a:r>
            <a:r>
              <a:rPr sz="900" spc="-15" dirty="0">
                <a:latin typeface="Courier New"/>
                <a:cs typeface="Courier New"/>
              </a:rPr>
              <a:t>(const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array[],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20" dirty="0">
                <a:latin typeface="Courier New"/>
                <a:cs typeface="Courier New"/>
              </a:rPr>
              <a:t>sizeOfArray); </a:t>
            </a: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prototype  float </a:t>
            </a:r>
            <a:r>
              <a:rPr sz="900" spc="-20" dirty="0">
                <a:latin typeface="Courier New"/>
                <a:cs typeface="Courier New"/>
              </a:rPr>
              <a:t>findAverage </a:t>
            </a:r>
            <a:r>
              <a:rPr sz="900" spc="-15" dirty="0">
                <a:latin typeface="Courier New"/>
                <a:cs typeface="Courier New"/>
              </a:rPr>
              <a:t>(const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15" dirty="0">
                <a:latin typeface="Courier New"/>
                <a:cs typeface="Courier New"/>
              </a:rPr>
              <a:t>array[],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20" dirty="0">
                <a:latin typeface="Courier New"/>
                <a:cs typeface="Courier New"/>
              </a:rPr>
              <a:t> sizeOfArray)	</a:t>
            </a: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function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header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7054850"/>
            <a:ext cx="5791200" cy="0"/>
          </a:xfrm>
          <a:custGeom>
            <a:avLst/>
            <a:gdLst/>
            <a:ahLst/>
            <a:cxnLst/>
            <a:rect l="l" t="t" r="r" b="b"/>
            <a:pathLst>
              <a:path w="5791200">
                <a:moveTo>
                  <a:pt x="0" y="0"/>
                </a:moveTo>
                <a:lnTo>
                  <a:pt x="5791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8754" y="1093977"/>
            <a:ext cx="5854700" cy="7297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7175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Pre-lab </a:t>
            </a:r>
            <a:r>
              <a:rPr sz="950" dirty="0">
                <a:latin typeface="Times New Roman"/>
                <a:cs typeface="Times New Roman"/>
              </a:rPr>
              <a:t>Reading </a:t>
            </a:r>
            <a:r>
              <a:rPr sz="950" spc="10" dirty="0">
                <a:latin typeface="Times New Roman"/>
                <a:cs typeface="Times New Roman"/>
              </a:rPr>
              <a:t>Assignment</a:t>
            </a:r>
            <a:r>
              <a:rPr sz="950" spc="135" dirty="0">
                <a:latin typeface="Times New Roman"/>
                <a:cs typeface="Times New Roman"/>
              </a:rPr>
              <a:t> </a:t>
            </a:r>
            <a:r>
              <a:rPr sz="900" spc="-120" dirty="0">
                <a:latin typeface="Arial"/>
                <a:cs typeface="Arial"/>
              </a:rPr>
              <a:t>119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1231900" marR="5080" algn="just">
              <a:lnSpc>
                <a:spcPct val="103099"/>
              </a:lnSpc>
            </a:pP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variable </a:t>
            </a:r>
            <a:r>
              <a:rPr sz="900" spc="40" dirty="0">
                <a:latin typeface="Courier New"/>
                <a:cs typeface="Courier New"/>
              </a:rPr>
              <a:t>numberOfGrades </a:t>
            </a:r>
            <a:r>
              <a:rPr sz="1050" spc="-20" dirty="0">
                <a:latin typeface="Times New Roman"/>
                <a:cs typeface="Times New Roman"/>
              </a:rPr>
              <a:t>contains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20" dirty="0">
                <a:latin typeface="Times New Roman"/>
                <a:cs typeface="Times New Roman"/>
              </a:rPr>
              <a:t>elements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array </a:t>
            </a:r>
            <a:r>
              <a:rPr sz="1050" spc="10" dirty="0">
                <a:latin typeface="Times New Roman"/>
                <a:cs typeface="Times New Roman"/>
              </a:rPr>
              <a:t>to  </a:t>
            </a:r>
            <a:r>
              <a:rPr sz="1050" spc="45" dirty="0">
                <a:latin typeface="Times New Roman"/>
                <a:cs typeface="Times New Roman"/>
              </a:rPr>
              <a:t>be </a:t>
            </a:r>
            <a:r>
              <a:rPr sz="1050" spc="20" dirty="0">
                <a:latin typeface="Times New Roman"/>
                <a:cs typeface="Times New Roman"/>
              </a:rPr>
              <a:t>processed. </a:t>
            </a:r>
            <a:r>
              <a:rPr sz="1050" spc="10" dirty="0">
                <a:latin typeface="Times New Roman"/>
                <a:cs typeface="Times New Roman"/>
              </a:rPr>
              <a:t>In </a:t>
            </a:r>
            <a:r>
              <a:rPr sz="1050" spc="-15" dirty="0">
                <a:latin typeface="Times New Roman"/>
                <a:cs typeface="Times New Roman"/>
              </a:rPr>
              <a:t>most </a:t>
            </a:r>
            <a:r>
              <a:rPr sz="1050" spc="-40" dirty="0">
                <a:latin typeface="Times New Roman"/>
                <a:cs typeface="Times New Roman"/>
              </a:rPr>
              <a:t>cases </a:t>
            </a:r>
            <a:r>
              <a:rPr sz="1050" dirty="0">
                <a:latin typeface="Times New Roman"/>
                <a:cs typeface="Times New Roman"/>
              </a:rPr>
              <a:t>not </a:t>
            </a:r>
            <a:r>
              <a:rPr sz="1050" spc="-50" dirty="0">
                <a:latin typeface="Times New Roman"/>
                <a:cs typeface="Times New Roman"/>
              </a:rPr>
              <a:t>every </a:t>
            </a:r>
            <a:r>
              <a:rPr sz="1050" spc="25" dirty="0">
                <a:latin typeface="Times New Roman"/>
                <a:cs typeface="Times New Roman"/>
              </a:rPr>
              <a:t>element </a:t>
            </a:r>
            <a:r>
              <a:rPr sz="1050" spc="-5" dirty="0">
                <a:latin typeface="Times New Roman"/>
                <a:cs typeface="Times New Roman"/>
              </a:rPr>
              <a:t>of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-45" dirty="0">
                <a:latin typeface="Times New Roman"/>
                <a:cs typeface="Times New Roman"/>
              </a:rPr>
              <a:t>array is </a:t>
            </a:r>
            <a:r>
              <a:rPr sz="1050" spc="-30" dirty="0">
                <a:latin typeface="Times New Roman"/>
                <a:cs typeface="Times New Roman"/>
              </a:rPr>
              <a:t>used, </a:t>
            </a:r>
            <a:r>
              <a:rPr sz="1050" spc="-35" dirty="0">
                <a:latin typeface="Times New Roman"/>
                <a:cs typeface="Times New Roman"/>
              </a:rPr>
              <a:t>which </a:t>
            </a:r>
            <a:r>
              <a:rPr sz="1050" spc="-30" dirty="0">
                <a:latin typeface="Times New Roman"/>
                <a:cs typeface="Times New Roman"/>
              </a:rPr>
              <a:t>means  </a:t>
            </a:r>
            <a:r>
              <a:rPr sz="1050" spc="25" dirty="0">
                <a:latin typeface="Times New Roman"/>
                <a:cs typeface="Times New Roman"/>
              </a:rPr>
              <a:t>the </a:t>
            </a:r>
            <a:r>
              <a:rPr sz="1050" spc="-30" dirty="0">
                <a:latin typeface="Times New Roman"/>
                <a:cs typeface="Times New Roman"/>
              </a:rPr>
              <a:t>size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array given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20" dirty="0">
                <a:latin typeface="Times New Roman"/>
                <a:cs typeface="Times New Roman"/>
              </a:rPr>
              <a:t>its </a:t>
            </a:r>
            <a:r>
              <a:rPr sz="1050" spc="15" dirty="0">
                <a:latin typeface="Times New Roman"/>
                <a:cs typeface="Times New Roman"/>
              </a:rPr>
              <a:t>definition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40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5" dirty="0">
                <a:latin typeface="Times New Roman"/>
                <a:cs typeface="Times New Roman"/>
              </a:rPr>
              <a:t>actual </a:t>
            </a:r>
            <a:r>
              <a:rPr sz="1050" spc="35" dirty="0">
                <a:latin typeface="Times New Roman"/>
                <a:cs typeface="Times New Roman"/>
              </a:rPr>
              <a:t>elements  </a:t>
            </a:r>
            <a:r>
              <a:rPr sz="1050" spc="40" dirty="0">
                <a:latin typeface="Times New Roman"/>
                <a:cs typeface="Times New Roman"/>
              </a:rPr>
              <a:t>used </a:t>
            </a:r>
            <a:r>
              <a:rPr sz="1050" spc="-20" dirty="0">
                <a:latin typeface="Times New Roman"/>
                <a:cs typeface="Times New Roman"/>
              </a:rPr>
              <a:t>are </a:t>
            </a:r>
            <a:r>
              <a:rPr sz="1050" spc="-35" dirty="0">
                <a:latin typeface="Times New Roman"/>
                <a:cs typeface="Times New Roman"/>
              </a:rPr>
              <a:t>rarely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same. </a:t>
            </a:r>
            <a:r>
              <a:rPr sz="1050" spc="10" dirty="0">
                <a:latin typeface="Times New Roman"/>
                <a:cs typeface="Times New Roman"/>
              </a:rPr>
              <a:t>For </a:t>
            </a:r>
            <a:r>
              <a:rPr sz="1050" dirty="0">
                <a:latin typeface="Times New Roman"/>
                <a:cs typeface="Times New Roman"/>
              </a:rPr>
              <a:t>that </a:t>
            </a:r>
            <a:r>
              <a:rPr sz="1050" spc="-15" dirty="0">
                <a:latin typeface="Times New Roman"/>
                <a:cs typeface="Times New Roman"/>
              </a:rPr>
              <a:t>reason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dirty="0">
                <a:latin typeface="Times New Roman"/>
                <a:cs typeface="Times New Roman"/>
              </a:rPr>
              <a:t>often </a:t>
            </a:r>
            <a:r>
              <a:rPr sz="1050" spc="-20" dirty="0">
                <a:latin typeface="Times New Roman"/>
                <a:cs typeface="Times New Roman"/>
              </a:rPr>
              <a:t>pass </a:t>
            </a: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actual </a:t>
            </a:r>
            <a:r>
              <a:rPr sz="1050" spc="45" dirty="0">
                <a:latin typeface="Times New Roman"/>
                <a:cs typeface="Times New Roman"/>
              </a:rPr>
              <a:t>number </a:t>
            </a:r>
            <a:r>
              <a:rPr sz="1050" dirty="0">
                <a:latin typeface="Times New Roman"/>
                <a:cs typeface="Times New Roman"/>
              </a:rPr>
              <a:t>of  </a:t>
            </a:r>
            <a:r>
              <a:rPr sz="1050" spc="15" dirty="0">
                <a:latin typeface="Times New Roman"/>
                <a:cs typeface="Times New Roman"/>
              </a:rPr>
              <a:t>ele- </a:t>
            </a:r>
            <a:r>
              <a:rPr sz="1050" spc="-10" dirty="0">
                <a:latin typeface="Times New Roman"/>
                <a:cs typeface="Times New Roman"/>
              </a:rPr>
              <a:t>ments </a:t>
            </a:r>
            <a:r>
              <a:rPr sz="1050" spc="-20" dirty="0">
                <a:latin typeface="Times New Roman"/>
                <a:cs typeface="Times New Roman"/>
              </a:rPr>
              <a:t>used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40" dirty="0">
                <a:latin typeface="Times New Roman"/>
                <a:cs typeface="Times New Roman"/>
              </a:rPr>
              <a:t>array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30" dirty="0">
                <a:latin typeface="Times New Roman"/>
                <a:cs typeface="Times New Roman"/>
              </a:rPr>
              <a:t>parameter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40" dirty="0">
                <a:latin typeface="Times New Roman"/>
                <a:cs typeface="Times New Roman"/>
              </a:rPr>
              <a:t>procedure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5" dirty="0">
                <a:latin typeface="Times New Roman"/>
                <a:cs typeface="Times New Roman"/>
              </a:rPr>
              <a:t>uses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35" dirty="0">
                <a:latin typeface="Times New Roman"/>
                <a:cs typeface="Times New Roman"/>
              </a:rPr>
              <a:t>array.  </a:t>
            </a:r>
            <a:r>
              <a:rPr sz="1050" spc="2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variable </a:t>
            </a:r>
            <a:r>
              <a:rPr sz="900" spc="-20" dirty="0">
                <a:latin typeface="Courier New"/>
                <a:cs typeface="Courier New"/>
              </a:rPr>
              <a:t>numberOfGrades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5" dirty="0">
                <a:latin typeface="Times New Roman"/>
                <a:cs typeface="Times New Roman"/>
              </a:rPr>
              <a:t>explicitly </a:t>
            </a:r>
            <a:r>
              <a:rPr sz="1050" spc="35" dirty="0">
                <a:latin typeface="Times New Roman"/>
                <a:cs typeface="Times New Roman"/>
              </a:rPr>
              <a:t>passed </a:t>
            </a:r>
            <a:r>
              <a:rPr sz="1050" spc="-40" dirty="0">
                <a:latin typeface="Times New Roman"/>
                <a:cs typeface="Times New Roman"/>
              </a:rPr>
              <a:t>by </a:t>
            </a:r>
            <a:r>
              <a:rPr sz="1050" spc="25" dirty="0">
                <a:latin typeface="Times New Roman"/>
                <a:cs typeface="Times New Roman"/>
              </a:rPr>
              <a:t>reference </a:t>
            </a:r>
            <a:r>
              <a:rPr sz="1050" spc="-40" dirty="0">
                <a:latin typeface="Times New Roman"/>
                <a:cs typeface="Times New Roman"/>
              </a:rPr>
              <a:t>(by </a:t>
            </a:r>
            <a:r>
              <a:rPr sz="1050" spc="-30" dirty="0">
                <a:latin typeface="Times New Roman"/>
                <a:cs typeface="Times New Roman"/>
              </a:rPr>
              <a:t>using </a:t>
            </a:r>
            <a:r>
              <a:rPr sz="1050" spc="-55" dirty="0">
                <a:latin typeface="Times New Roman"/>
                <a:cs typeface="Times New Roman"/>
              </a:rPr>
              <a:t>&amp;) </a:t>
            </a:r>
            <a:r>
              <a:rPr sz="1050" spc="15" dirty="0">
                <a:latin typeface="Times New Roman"/>
                <a:cs typeface="Times New Roman"/>
              </a:rPr>
              <a:t>to  </a:t>
            </a:r>
            <a:r>
              <a:rPr sz="1050" spc="35" dirty="0">
                <a:latin typeface="Times New Roman"/>
                <a:cs typeface="Times New Roman"/>
              </a:rPr>
              <a:t>the </a:t>
            </a:r>
            <a:r>
              <a:rPr sz="900" spc="-35" dirty="0">
                <a:latin typeface="Courier New"/>
                <a:cs typeface="Courier New"/>
              </a:rPr>
              <a:t>getData </a:t>
            </a:r>
            <a:r>
              <a:rPr sz="1050" spc="-30" dirty="0">
                <a:latin typeface="Times New Roman"/>
                <a:cs typeface="Times New Roman"/>
              </a:rPr>
              <a:t>function </a:t>
            </a:r>
            <a:r>
              <a:rPr sz="1050" spc="20" dirty="0">
                <a:latin typeface="Times New Roman"/>
                <a:cs typeface="Times New Roman"/>
              </a:rPr>
              <a:t>where </a:t>
            </a:r>
            <a:r>
              <a:rPr sz="1050" spc="-40" dirty="0">
                <a:latin typeface="Times New Roman"/>
                <a:cs typeface="Times New Roman"/>
              </a:rPr>
              <a:t>its </a:t>
            </a:r>
            <a:r>
              <a:rPr sz="1050" spc="10" dirty="0">
                <a:latin typeface="Times New Roman"/>
                <a:cs typeface="Times New Roman"/>
              </a:rPr>
              <a:t>corresponding </a:t>
            </a:r>
            <a:r>
              <a:rPr sz="1050" spc="-35" dirty="0">
                <a:latin typeface="Times New Roman"/>
                <a:cs typeface="Times New Roman"/>
              </a:rPr>
              <a:t>formal </a:t>
            </a:r>
            <a:r>
              <a:rPr sz="1050" spc="10" dirty="0">
                <a:latin typeface="Times New Roman"/>
                <a:cs typeface="Times New Roman"/>
              </a:rPr>
              <a:t>parameter </a:t>
            </a:r>
            <a:r>
              <a:rPr sz="1050" spc="-55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called  </a:t>
            </a:r>
            <a:r>
              <a:rPr sz="900" spc="40" dirty="0">
                <a:latin typeface="Courier New"/>
                <a:cs typeface="Courier New"/>
              </a:rPr>
              <a:t>sizeOfArray</a:t>
            </a:r>
            <a:r>
              <a:rPr sz="1050" spc="40" dirty="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1231900" marR="6985" algn="just">
              <a:lnSpc>
                <a:spcPct val="102899"/>
              </a:lnSpc>
            </a:pPr>
            <a:r>
              <a:rPr sz="1050" spc="20" dirty="0">
                <a:latin typeface="Times New Roman"/>
                <a:cs typeface="Times New Roman"/>
              </a:rPr>
              <a:t>Prototypes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-15" dirty="0">
                <a:latin typeface="Times New Roman"/>
                <a:cs typeface="Times New Roman"/>
              </a:rPr>
              <a:t>written </a:t>
            </a:r>
            <a:r>
              <a:rPr sz="1050" spc="-10" dirty="0">
                <a:latin typeface="Times New Roman"/>
                <a:cs typeface="Times New Roman"/>
              </a:rPr>
              <a:t>without </a:t>
            </a:r>
            <a:r>
              <a:rPr sz="1050" spc="40" dirty="0">
                <a:latin typeface="Times New Roman"/>
                <a:cs typeface="Times New Roman"/>
              </a:rPr>
              <a:t>named </a:t>
            </a:r>
            <a:r>
              <a:rPr sz="1050" spc="25" dirty="0">
                <a:latin typeface="Times New Roman"/>
                <a:cs typeface="Times New Roman"/>
              </a:rPr>
              <a:t>parameters. </a:t>
            </a:r>
            <a:r>
              <a:rPr sz="1050" spc="-5" dirty="0">
                <a:latin typeface="Times New Roman"/>
                <a:cs typeface="Times New Roman"/>
              </a:rPr>
              <a:t>Function </a:t>
            </a:r>
            <a:r>
              <a:rPr sz="1050" spc="35" dirty="0">
                <a:latin typeface="Times New Roman"/>
                <a:cs typeface="Times New Roman"/>
              </a:rPr>
              <a:t>headers </a:t>
            </a:r>
            <a:r>
              <a:rPr sz="1050" spc="30" dirty="0">
                <a:latin typeface="Times New Roman"/>
                <a:cs typeface="Times New Roman"/>
              </a:rPr>
              <a:t>must  </a:t>
            </a:r>
            <a:r>
              <a:rPr sz="1050" spc="20" dirty="0">
                <a:latin typeface="Times New Roman"/>
                <a:cs typeface="Times New Roman"/>
              </a:rPr>
              <a:t>include </a:t>
            </a:r>
            <a:r>
              <a:rPr sz="1050" spc="50" dirty="0">
                <a:latin typeface="Times New Roman"/>
                <a:cs typeface="Times New Roman"/>
              </a:rPr>
              <a:t>named</a:t>
            </a:r>
            <a:r>
              <a:rPr sz="1050" spc="-11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parameters.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612775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float </a:t>
            </a:r>
            <a:r>
              <a:rPr sz="900" spc="-20" dirty="0">
                <a:latin typeface="Courier New"/>
                <a:cs typeface="Courier New"/>
              </a:rPr>
              <a:t>findAverage </a:t>
            </a:r>
            <a:r>
              <a:rPr sz="900" spc="-15" dirty="0">
                <a:latin typeface="Courier New"/>
                <a:cs typeface="Courier New"/>
              </a:rPr>
              <a:t>(const </a:t>
            </a:r>
            <a:r>
              <a:rPr sz="900" spc="-10" dirty="0">
                <a:latin typeface="Courier New"/>
                <a:cs typeface="Courier New"/>
              </a:rPr>
              <a:t>int [], </a:t>
            </a:r>
            <a:r>
              <a:rPr sz="900" spc="-15" dirty="0">
                <a:latin typeface="Courier New"/>
                <a:cs typeface="Courier New"/>
              </a:rPr>
              <a:t>int); </a:t>
            </a: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prototype without named</a:t>
            </a:r>
            <a:r>
              <a:rPr sz="900" spc="-2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parameters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1231900" marR="5715" algn="just">
              <a:lnSpc>
                <a:spcPct val="103299"/>
              </a:lnSpc>
              <a:spcBef>
                <a:spcPts val="5"/>
              </a:spcBef>
            </a:pPr>
            <a:r>
              <a:rPr sz="1050" spc="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use </a:t>
            </a:r>
            <a:r>
              <a:rPr sz="1050" spc="5" dirty="0">
                <a:latin typeface="Times New Roman"/>
                <a:cs typeface="Times New Roman"/>
              </a:rPr>
              <a:t>of </a:t>
            </a:r>
            <a:r>
              <a:rPr sz="1050" spc="25" dirty="0">
                <a:latin typeface="Times New Roman"/>
                <a:cs typeface="Times New Roman"/>
              </a:rPr>
              <a:t>brackets </a:t>
            </a:r>
            <a:r>
              <a:rPr sz="1050" spc="-15" dirty="0">
                <a:latin typeface="Times New Roman"/>
                <a:cs typeface="Times New Roman"/>
              </a:rPr>
              <a:t>in </a:t>
            </a:r>
            <a:r>
              <a:rPr sz="1050" dirty="0">
                <a:latin typeface="Times New Roman"/>
                <a:cs typeface="Times New Roman"/>
              </a:rPr>
              <a:t>function </a:t>
            </a:r>
            <a:r>
              <a:rPr sz="1050" spc="35" dirty="0">
                <a:latin typeface="Times New Roman"/>
                <a:cs typeface="Times New Roman"/>
              </a:rPr>
              <a:t>prototypes </a:t>
            </a:r>
            <a:r>
              <a:rPr sz="1050" spc="-5" dirty="0">
                <a:latin typeface="Times New Roman"/>
                <a:cs typeface="Times New Roman"/>
              </a:rPr>
              <a:t>and </a:t>
            </a:r>
            <a:r>
              <a:rPr sz="1050" spc="35" dirty="0">
                <a:latin typeface="Times New Roman"/>
                <a:cs typeface="Times New Roman"/>
              </a:rPr>
              <a:t>headings </a:t>
            </a:r>
            <a:r>
              <a:rPr sz="1050" spc="-15" dirty="0">
                <a:latin typeface="Times New Roman"/>
                <a:cs typeface="Times New Roman"/>
              </a:rPr>
              <a:t>can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30" dirty="0">
                <a:latin typeface="Times New Roman"/>
                <a:cs typeface="Times New Roman"/>
              </a:rPr>
              <a:t>avoided by  </a:t>
            </a:r>
            <a:r>
              <a:rPr sz="1050" spc="20" dirty="0">
                <a:latin typeface="Times New Roman"/>
                <a:cs typeface="Times New Roman"/>
              </a:rPr>
              <a:t>declaring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35" dirty="0">
                <a:latin typeface="Times New Roman"/>
                <a:cs typeface="Times New Roman"/>
              </a:rPr>
              <a:t>programmer </a:t>
            </a:r>
            <a:r>
              <a:rPr sz="1050" spc="25" dirty="0">
                <a:latin typeface="Times New Roman"/>
                <a:cs typeface="Times New Roman"/>
              </a:rPr>
              <a:t>defined </a:t>
            </a:r>
            <a:r>
              <a:rPr sz="1050" spc="-15" dirty="0">
                <a:latin typeface="Times New Roman"/>
                <a:cs typeface="Times New Roman"/>
              </a:rPr>
              <a:t>data </a:t>
            </a:r>
            <a:r>
              <a:rPr sz="1050" spc="-30" dirty="0">
                <a:latin typeface="Times New Roman"/>
                <a:cs typeface="Times New Roman"/>
              </a:rPr>
              <a:t>type. </a:t>
            </a:r>
            <a:r>
              <a:rPr sz="1050" spc="-20" dirty="0">
                <a:latin typeface="Times New Roman"/>
                <a:cs typeface="Times New Roman"/>
              </a:rPr>
              <a:t>This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dirty="0">
                <a:latin typeface="Times New Roman"/>
                <a:cs typeface="Times New Roman"/>
              </a:rPr>
              <a:t>done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global </a:t>
            </a:r>
            <a:r>
              <a:rPr sz="1050" spc="25" dirty="0">
                <a:latin typeface="Times New Roman"/>
                <a:cs typeface="Times New Roman"/>
              </a:rPr>
              <a:t>section  </a:t>
            </a:r>
            <a:r>
              <a:rPr sz="1050" spc="-20" dirty="0">
                <a:latin typeface="Times New Roman"/>
                <a:cs typeface="Times New Roman"/>
              </a:rPr>
              <a:t>with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900" b="1" spc="5" dirty="0">
                <a:latin typeface="Courier New"/>
                <a:cs typeface="Courier New"/>
              </a:rPr>
              <a:t>typedef</a:t>
            </a:r>
            <a:r>
              <a:rPr sz="900" b="1" spc="-240" dirty="0">
                <a:latin typeface="Courier New"/>
                <a:cs typeface="Courier New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statement.</a:t>
            </a:r>
            <a:endParaRPr sz="1050">
              <a:latin typeface="Times New Roman"/>
              <a:cs typeface="Times New Roman"/>
            </a:endParaRPr>
          </a:p>
          <a:p>
            <a:pPr marL="1231900" algn="just">
              <a:lnSpc>
                <a:spcPct val="100000"/>
              </a:lnSpc>
              <a:spcBef>
                <a:spcPts val="1020"/>
              </a:spcBef>
            </a:pPr>
            <a:r>
              <a:rPr sz="1050" i="1" spc="5" dirty="0">
                <a:latin typeface="Times New Roman"/>
                <a:cs typeface="Times New Roman"/>
              </a:rPr>
              <a:t>Example:</a:t>
            </a:r>
            <a:r>
              <a:rPr sz="1050" i="1" spc="270" dirty="0">
                <a:latin typeface="Times New Roman"/>
                <a:cs typeface="Times New Roman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typedef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18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GradeType[50];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1231900" marR="5080" algn="just">
              <a:lnSpc>
                <a:spcPct val="102899"/>
              </a:lnSpc>
              <a:spcBef>
                <a:spcPts val="5"/>
              </a:spcBef>
            </a:pP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20" dirty="0">
                <a:latin typeface="Times New Roman"/>
                <a:cs typeface="Times New Roman"/>
              </a:rPr>
              <a:t>declares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15" dirty="0">
                <a:latin typeface="Times New Roman"/>
                <a:cs typeface="Times New Roman"/>
              </a:rPr>
              <a:t>data </a:t>
            </a:r>
            <a:r>
              <a:rPr sz="1050" spc="-30" dirty="0">
                <a:latin typeface="Times New Roman"/>
                <a:cs typeface="Times New Roman"/>
              </a:rPr>
              <a:t>type, </a:t>
            </a:r>
            <a:r>
              <a:rPr sz="1050" spc="15" dirty="0">
                <a:latin typeface="Times New Roman"/>
                <a:cs typeface="Times New Roman"/>
              </a:rPr>
              <a:t>called </a:t>
            </a:r>
            <a:r>
              <a:rPr sz="900" spc="-20" dirty="0">
                <a:latin typeface="Courier New"/>
                <a:cs typeface="Courier New"/>
              </a:rPr>
              <a:t>GradeType</a:t>
            </a:r>
            <a:r>
              <a:rPr sz="1050" spc="-20" dirty="0">
                <a:latin typeface="Times New Roman"/>
                <a:cs typeface="Times New Roman"/>
              </a:rPr>
              <a:t>,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20" dirty="0">
                <a:latin typeface="Times New Roman"/>
                <a:cs typeface="Times New Roman"/>
              </a:rPr>
              <a:t>an </a:t>
            </a: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spc="20" dirty="0">
                <a:latin typeface="Times New Roman"/>
                <a:cs typeface="Times New Roman"/>
              </a:rPr>
              <a:t>containing </a:t>
            </a:r>
            <a:r>
              <a:rPr sz="1050" spc="-35" dirty="0">
                <a:latin typeface="Times New Roman"/>
                <a:cs typeface="Times New Roman"/>
              </a:rPr>
              <a:t>50 </a:t>
            </a:r>
            <a:r>
              <a:rPr sz="1050" spc="15" dirty="0">
                <a:latin typeface="Times New Roman"/>
                <a:cs typeface="Times New Roman"/>
              </a:rPr>
              <a:t>inte-  </a:t>
            </a:r>
            <a:r>
              <a:rPr sz="1050" spc="-30" dirty="0">
                <a:latin typeface="Times New Roman"/>
                <a:cs typeface="Times New Roman"/>
              </a:rPr>
              <a:t>ger </a:t>
            </a:r>
            <a:r>
              <a:rPr sz="1050" spc="-25" dirty="0">
                <a:latin typeface="Times New Roman"/>
                <a:cs typeface="Times New Roman"/>
              </a:rPr>
              <a:t>memory </a:t>
            </a:r>
            <a:r>
              <a:rPr sz="1050" spc="15" dirty="0">
                <a:latin typeface="Times New Roman"/>
                <a:cs typeface="Times New Roman"/>
              </a:rPr>
              <a:t>locations. </a:t>
            </a:r>
            <a:r>
              <a:rPr sz="1050" spc="-40" dirty="0">
                <a:latin typeface="Times New Roman"/>
                <a:cs typeface="Times New Roman"/>
              </a:rPr>
              <a:t>Since </a:t>
            </a:r>
            <a:r>
              <a:rPr sz="900" spc="-15" dirty="0">
                <a:latin typeface="Courier New"/>
                <a:cs typeface="Courier New"/>
              </a:rPr>
              <a:t>GradeType </a:t>
            </a:r>
            <a:r>
              <a:rPr sz="1050" spc="-40" dirty="0">
                <a:latin typeface="Times New Roman"/>
                <a:cs typeface="Times New Roman"/>
              </a:rPr>
              <a:t>is a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30" dirty="0">
                <a:latin typeface="Times New Roman"/>
                <a:cs typeface="Times New Roman"/>
              </a:rPr>
              <a:t>type, </a:t>
            </a:r>
            <a:r>
              <a:rPr sz="1050" spc="-20" dirty="0">
                <a:latin typeface="Times New Roman"/>
                <a:cs typeface="Times New Roman"/>
              </a:rPr>
              <a:t>it can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-20" dirty="0">
                <a:latin typeface="Times New Roman"/>
                <a:cs typeface="Times New Roman"/>
              </a:rPr>
              <a:t>used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15" dirty="0">
                <a:latin typeface="Times New Roman"/>
                <a:cs typeface="Times New Roman"/>
              </a:rPr>
              <a:t>defining  variables.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following </a:t>
            </a:r>
            <a:r>
              <a:rPr sz="1050" spc="20" dirty="0">
                <a:latin typeface="Times New Roman"/>
                <a:cs typeface="Times New Roman"/>
              </a:rPr>
              <a:t>defines </a:t>
            </a:r>
            <a:r>
              <a:rPr sz="900" spc="-15" dirty="0">
                <a:latin typeface="Courier New"/>
                <a:cs typeface="Courier New"/>
              </a:rPr>
              <a:t>grades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-25" dirty="0">
                <a:latin typeface="Times New Roman"/>
                <a:cs typeface="Times New Roman"/>
              </a:rPr>
              <a:t>integer </a:t>
            </a:r>
            <a:r>
              <a:rPr sz="1050" spc="-35" dirty="0">
                <a:latin typeface="Times New Roman"/>
                <a:cs typeface="Times New Roman"/>
              </a:rPr>
              <a:t>array </a:t>
            </a:r>
            <a:r>
              <a:rPr sz="1050" spc="-25" dirty="0">
                <a:latin typeface="Times New Roman"/>
                <a:cs typeface="Times New Roman"/>
              </a:rPr>
              <a:t>with </a:t>
            </a:r>
            <a:r>
              <a:rPr sz="1050" spc="-35" dirty="0">
                <a:latin typeface="Times New Roman"/>
                <a:cs typeface="Times New Roman"/>
              </a:rPr>
              <a:t>50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elements.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1231900" algn="just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GradeType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1231900" marR="5080" algn="just">
              <a:lnSpc>
                <a:spcPct val="103400"/>
              </a:lnSpc>
            </a:pPr>
            <a:r>
              <a:rPr sz="1050" spc="15" dirty="0">
                <a:latin typeface="Times New Roman"/>
                <a:cs typeface="Times New Roman"/>
              </a:rPr>
              <a:t>It </a:t>
            </a:r>
            <a:r>
              <a:rPr sz="1050" spc="-25" dirty="0">
                <a:latin typeface="Times New Roman"/>
                <a:cs typeface="Times New Roman"/>
              </a:rPr>
              <a:t>has </a:t>
            </a:r>
            <a:r>
              <a:rPr sz="1050" spc="35" dirty="0">
                <a:latin typeface="Times New Roman"/>
                <a:cs typeface="Times New Roman"/>
              </a:rPr>
              <a:t>become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25" dirty="0">
                <a:latin typeface="Times New Roman"/>
                <a:cs typeface="Times New Roman"/>
              </a:rPr>
              <a:t>standard </a:t>
            </a:r>
            <a:r>
              <a:rPr sz="1050" spc="15" dirty="0">
                <a:latin typeface="Times New Roman"/>
                <a:cs typeface="Times New Roman"/>
              </a:rPr>
              <a:t>practice </a:t>
            </a:r>
            <a:r>
              <a:rPr sz="1050" spc="20" dirty="0">
                <a:latin typeface="Times New Roman"/>
                <a:cs typeface="Times New Roman"/>
              </a:rPr>
              <a:t>(although </a:t>
            </a:r>
            <a:r>
              <a:rPr sz="1050" spc="5" dirty="0">
                <a:latin typeface="Times New Roman"/>
                <a:cs typeface="Times New Roman"/>
              </a:rPr>
              <a:t>not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20" dirty="0">
                <a:latin typeface="Times New Roman"/>
                <a:cs typeface="Times New Roman"/>
              </a:rPr>
              <a:t>requirement)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0" dirty="0">
                <a:latin typeface="Times New Roman"/>
                <a:cs typeface="Times New Roman"/>
              </a:rPr>
              <a:t>use </a:t>
            </a:r>
            <a:r>
              <a:rPr sz="1050" spc="-15" dirty="0">
                <a:latin typeface="Times New Roman"/>
                <a:cs typeface="Times New Roman"/>
              </a:rPr>
              <a:t>an </a:t>
            </a:r>
            <a:r>
              <a:rPr sz="1050" spc="35" dirty="0">
                <a:latin typeface="Times New Roman"/>
                <a:cs typeface="Times New Roman"/>
              </a:rPr>
              <a:t>upper-  </a:t>
            </a:r>
            <a:r>
              <a:rPr sz="1050" spc="-35" dirty="0">
                <a:latin typeface="Times New Roman"/>
                <a:cs typeface="Times New Roman"/>
              </a:rPr>
              <a:t>case </a:t>
            </a:r>
            <a:r>
              <a:rPr sz="1050" spc="-20" dirty="0">
                <a:latin typeface="Times New Roman"/>
                <a:cs typeface="Times New Roman"/>
              </a:rPr>
              <a:t>letter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30" dirty="0">
                <a:latin typeface="Times New Roman"/>
                <a:cs typeface="Times New Roman"/>
              </a:rPr>
              <a:t>begin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name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30" dirty="0">
                <a:latin typeface="Times New Roman"/>
                <a:cs typeface="Times New Roman"/>
              </a:rPr>
              <a:t>type. </a:t>
            </a:r>
            <a:r>
              <a:rPr sz="1050" spc="10" dirty="0">
                <a:latin typeface="Times New Roman"/>
                <a:cs typeface="Times New Roman"/>
              </a:rPr>
              <a:t>It </a:t>
            </a:r>
            <a:r>
              <a:rPr sz="1050" spc="-45" dirty="0">
                <a:latin typeface="Times New Roman"/>
                <a:cs typeface="Times New Roman"/>
              </a:rPr>
              <a:t>is </a:t>
            </a:r>
            <a:r>
              <a:rPr sz="1050" spc="-35" dirty="0">
                <a:latin typeface="Times New Roman"/>
                <a:cs typeface="Times New Roman"/>
              </a:rPr>
              <a:t>also </a:t>
            </a:r>
            <a:r>
              <a:rPr sz="1050" spc="-25" dirty="0">
                <a:latin typeface="Times New Roman"/>
                <a:cs typeface="Times New Roman"/>
              </a:rPr>
              <a:t>helpful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20" dirty="0">
                <a:latin typeface="Times New Roman"/>
                <a:cs typeface="Times New Roman"/>
              </a:rPr>
              <a:t>include </a:t>
            </a:r>
            <a:r>
              <a:rPr sz="1050" spc="-10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word  </a:t>
            </a:r>
            <a:r>
              <a:rPr sz="1050" spc="-15" dirty="0">
                <a:latin typeface="Times New Roman"/>
                <a:cs typeface="Times New Roman"/>
              </a:rPr>
              <a:t>“type”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5" dirty="0">
                <a:latin typeface="Times New Roman"/>
                <a:cs typeface="Times New Roman"/>
              </a:rPr>
              <a:t>name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20" dirty="0">
                <a:latin typeface="Times New Roman"/>
                <a:cs typeface="Times New Roman"/>
              </a:rPr>
              <a:t>indicate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5" dirty="0">
                <a:latin typeface="Times New Roman"/>
                <a:cs typeface="Times New Roman"/>
              </a:rPr>
              <a:t>it </a:t>
            </a:r>
            <a:r>
              <a:rPr sz="1050" spc="-40" dirty="0">
                <a:latin typeface="Times New Roman"/>
                <a:cs typeface="Times New Roman"/>
              </a:rPr>
              <a:t>is a </a:t>
            </a:r>
            <a:r>
              <a:rPr sz="1050" spc="-20" dirty="0">
                <a:latin typeface="Times New Roman"/>
                <a:cs typeface="Times New Roman"/>
              </a:rPr>
              <a:t>data </a:t>
            </a:r>
            <a:r>
              <a:rPr sz="1050" spc="-25" dirty="0">
                <a:latin typeface="Times New Roman"/>
                <a:cs typeface="Times New Roman"/>
              </a:rPr>
              <a:t>type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10" dirty="0">
                <a:latin typeface="Times New Roman"/>
                <a:cs typeface="Times New Roman"/>
              </a:rPr>
              <a:t>not </a:t>
            </a:r>
            <a:r>
              <a:rPr sz="1050" spc="-40" dirty="0">
                <a:latin typeface="Times New Roman"/>
                <a:cs typeface="Times New Roman"/>
              </a:rPr>
              <a:t>a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variable.</a:t>
            </a:r>
            <a:endParaRPr sz="1050">
              <a:latin typeface="Times New Roman"/>
              <a:cs typeface="Times New Roman"/>
            </a:endParaRPr>
          </a:p>
          <a:p>
            <a:pPr marL="1231900" algn="just">
              <a:lnSpc>
                <a:spcPct val="100000"/>
              </a:lnSpc>
              <a:spcBef>
                <a:spcPts val="1019"/>
              </a:spcBef>
            </a:pPr>
            <a:r>
              <a:rPr sz="1050" spc="-55" dirty="0">
                <a:latin typeface="Times New Roman"/>
                <a:cs typeface="Times New Roman"/>
              </a:rPr>
              <a:t>Sample </a:t>
            </a:r>
            <a:r>
              <a:rPr sz="1050" spc="-35" dirty="0">
                <a:latin typeface="Times New Roman"/>
                <a:cs typeface="Times New Roman"/>
              </a:rPr>
              <a:t>Program </a:t>
            </a:r>
            <a:r>
              <a:rPr sz="1050" spc="-55" dirty="0">
                <a:latin typeface="Times New Roman"/>
                <a:cs typeface="Times New Roman"/>
              </a:rPr>
              <a:t>7.2 </a:t>
            </a:r>
            <a:r>
              <a:rPr sz="1050" spc="-35" dirty="0">
                <a:latin typeface="Times New Roman"/>
                <a:cs typeface="Times New Roman"/>
              </a:rPr>
              <a:t>shows </a:t>
            </a:r>
            <a:r>
              <a:rPr sz="1050" spc="-20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revised </a:t>
            </a:r>
            <a:r>
              <a:rPr sz="1050" spc="-30" dirty="0">
                <a:latin typeface="Times New Roman"/>
                <a:cs typeface="Times New Roman"/>
              </a:rPr>
              <a:t>code </a:t>
            </a:r>
            <a:r>
              <a:rPr sz="1050" spc="-45" dirty="0">
                <a:latin typeface="Times New Roman"/>
                <a:cs typeface="Times New Roman"/>
              </a:rPr>
              <a:t>(in </a:t>
            </a:r>
            <a:r>
              <a:rPr sz="1050" spc="-35" dirty="0">
                <a:latin typeface="Times New Roman"/>
                <a:cs typeface="Times New Roman"/>
              </a:rPr>
              <a:t>bold) </a:t>
            </a:r>
            <a:r>
              <a:rPr sz="1050" spc="-10" dirty="0">
                <a:latin typeface="Times New Roman"/>
                <a:cs typeface="Times New Roman"/>
              </a:rPr>
              <a:t>of </a:t>
            </a:r>
            <a:r>
              <a:rPr sz="1050" spc="-55" dirty="0">
                <a:latin typeface="Times New Roman"/>
                <a:cs typeface="Times New Roman"/>
              </a:rPr>
              <a:t>Sample </a:t>
            </a:r>
            <a:r>
              <a:rPr sz="1050" spc="-35" dirty="0">
                <a:latin typeface="Times New Roman"/>
                <a:cs typeface="Times New Roman"/>
              </a:rPr>
              <a:t>Program </a:t>
            </a:r>
            <a:r>
              <a:rPr sz="1050" spc="-55" dirty="0">
                <a:latin typeface="Times New Roman"/>
                <a:cs typeface="Times New Roman"/>
              </a:rPr>
              <a:t>7.1</a:t>
            </a:r>
            <a:r>
              <a:rPr sz="1050" dirty="0">
                <a:latin typeface="Times New Roman"/>
                <a:cs typeface="Times New Roman"/>
              </a:rPr>
              <a:t> using</a:t>
            </a:r>
            <a:endParaRPr sz="1050">
              <a:latin typeface="Times New Roman"/>
              <a:cs typeface="Times New Roman"/>
            </a:endParaRPr>
          </a:p>
          <a:p>
            <a:pPr marL="1231900" algn="just">
              <a:lnSpc>
                <a:spcPct val="100000"/>
              </a:lnSpc>
              <a:spcBef>
                <a:spcPts val="35"/>
              </a:spcBef>
            </a:pPr>
            <a:r>
              <a:rPr sz="900" spc="-15" dirty="0">
                <a:latin typeface="Courier New"/>
                <a:cs typeface="Courier New"/>
              </a:rPr>
              <a:t>typedef</a:t>
            </a:r>
            <a:r>
              <a:rPr sz="1050" spc="-15" dirty="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050" i="1" spc="20" dirty="0">
                <a:latin typeface="Times New Roman"/>
                <a:cs typeface="Times New Roman"/>
              </a:rPr>
              <a:t>Sample </a:t>
            </a:r>
            <a:r>
              <a:rPr sz="1050" i="1" spc="-5" dirty="0">
                <a:latin typeface="Times New Roman"/>
                <a:cs typeface="Times New Roman"/>
              </a:rPr>
              <a:t>Program</a:t>
            </a:r>
            <a:r>
              <a:rPr sz="1050" i="1" spc="195" dirty="0">
                <a:latin typeface="Times New Roman"/>
                <a:cs typeface="Times New Roman"/>
              </a:rPr>
              <a:t> </a:t>
            </a:r>
            <a:r>
              <a:rPr sz="1050" i="1" spc="35" dirty="0">
                <a:latin typeface="Times New Roman"/>
                <a:cs typeface="Times New Roman"/>
              </a:rPr>
              <a:t>7.2: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Grade average</a:t>
            </a:r>
            <a:r>
              <a:rPr sz="900" spc="-19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program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2787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This program </a:t>
            </a:r>
            <a:r>
              <a:rPr sz="900" spc="-20" dirty="0">
                <a:latin typeface="Courier New"/>
                <a:cs typeface="Courier New"/>
              </a:rPr>
              <a:t>illustrates </a:t>
            </a:r>
            <a:r>
              <a:rPr sz="900" spc="-10" dirty="0">
                <a:latin typeface="Courier New"/>
                <a:cs typeface="Courier New"/>
              </a:rPr>
              <a:t>how </a:t>
            </a:r>
            <a:r>
              <a:rPr sz="900" spc="-20" dirty="0">
                <a:latin typeface="Courier New"/>
                <a:cs typeface="Courier New"/>
              </a:rPr>
              <a:t>one-dimensional </a:t>
            </a:r>
            <a:r>
              <a:rPr sz="900" spc="-15" dirty="0">
                <a:latin typeface="Courier New"/>
                <a:cs typeface="Courier New"/>
              </a:rPr>
              <a:t>arrays </a:t>
            </a:r>
            <a:r>
              <a:rPr sz="900" spc="-10" dirty="0">
                <a:latin typeface="Courier New"/>
                <a:cs typeface="Courier New"/>
              </a:rPr>
              <a:t>are used and</a:t>
            </a:r>
            <a:r>
              <a:rPr sz="900" spc="-229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how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78765" algn="l"/>
              </a:tabLst>
            </a:pPr>
            <a:r>
              <a:rPr sz="900" spc="-10" dirty="0">
                <a:latin typeface="Courier New"/>
                <a:cs typeface="Courier New"/>
              </a:rPr>
              <a:t>//	</a:t>
            </a:r>
            <a:r>
              <a:rPr sz="900" spc="-15" dirty="0">
                <a:latin typeface="Courier New"/>
                <a:cs typeface="Courier New"/>
              </a:rPr>
              <a:t>they </a:t>
            </a:r>
            <a:r>
              <a:rPr sz="900" spc="-10" dirty="0">
                <a:latin typeface="Courier New"/>
                <a:cs typeface="Courier New"/>
              </a:rPr>
              <a:t>are </a:t>
            </a:r>
            <a:r>
              <a:rPr sz="900" spc="-15" dirty="0">
                <a:latin typeface="Courier New"/>
                <a:cs typeface="Courier New"/>
              </a:rPr>
              <a:t>passed </a:t>
            </a:r>
            <a:r>
              <a:rPr sz="900" spc="-10" dirty="0">
                <a:latin typeface="Courier New"/>
                <a:cs typeface="Courier New"/>
              </a:rPr>
              <a:t>as </a:t>
            </a:r>
            <a:r>
              <a:rPr sz="900" spc="-15" dirty="0">
                <a:latin typeface="Courier New"/>
                <a:cs typeface="Courier New"/>
              </a:rPr>
              <a:t>arguments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functions. </a:t>
            </a:r>
            <a:r>
              <a:rPr sz="900" spc="-10" dirty="0">
                <a:latin typeface="Courier New"/>
                <a:cs typeface="Courier New"/>
              </a:rPr>
              <a:t>It </a:t>
            </a:r>
            <a:r>
              <a:rPr sz="900" spc="-15" dirty="0">
                <a:latin typeface="Courier New"/>
                <a:cs typeface="Courier New"/>
              </a:rPr>
              <a:t>contains </a:t>
            </a:r>
            <a:r>
              <a:rPr sz="900" spc="-10" dirty="0">
                <a:latin typeface="Courier New"/>
                <a:cs typeface="Courier New"/>
              </a:rPr>
              <a:t>two</a:t>
            </a:r>
            <a:r>
              <a:rPr sz="900" spc="-38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functions.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78765" algn="l"/>
              </a:tabLst>
            </a:pPr>
            <a:r>
              <a:rPr sz="900" spc="-10" dirty="0">
                <a:latin typeface="Courier New"/>
                <a:cs typeface="Courier New"/>
              </a:rPr>
              <a:t>//	The </a:t>
            </a:r>
            <a:r>
              <a:rPr sz="900" spc="-15" dirty="0">
                <a:latin typeface="Courier New"/>
                <a:cs typeface="Courier New"/>
              </a:rPr>
              <a:t>first function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spc="-15" dirty="0">
                <a:latin typeface="Courier New"/>
                <a:cs typeface="Courier New"/>
              </a:rPr>
              <a:t>called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input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0" dirty="0">
                <a:latin typeface="Courier New"/>
                <a:cs typeface="Courier New"/>
              </a:rPr>
              <a:t>set of </a:t>
            </a:r>
            <a:r>
              <a:rPr sz="900" spc="-15" dirty="0">
                <a:latin typeface="Courier New"/>
                <a:cs typeface="Courier New"/>
              </a:rPr>
              <a:t>grades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store</a:t>
            </a:r>
            <a:r>
              <a:rPr sz="900" spc="-3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them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278765" algn="l"/>
              </a:tabLst>
            </a:pPr>
            <a:r>
              <a:rPr sz="900" spc="-10" dirty="0">
                <a:latin typeface="Courier New"/>
                <a:cs typeface="Courier New"/>
              </a:rPr>
              <a:t>//	in an </a:t>
            </a:r>
            <a:r>
              <a:rPr sz="900" spc="-15" dirty="0">
                <a:latin typeface="Courier New"/>
                <a:cs typeface="Courier New"/>
              </a:rPr>
              <a:t>array.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second function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spc="-15" dirty="0">
                <a:latin typeface="Courier New"/>
                <a:cs typeface="Courier New"/>
              </a:rPr>
              <a:t>called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find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average</a:t>
            </a:r>
            <a:r>
              <a:rPr sz="900" spc="12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4497070">
              <a:lnSpc>
                <a:spcPct val="1211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#include </a:t>
            </a:r>
            <a:r>
              <a:rPr sz="900" spc="-20" dirty="0">
                <a:latin typeface="Courier New"/>
                <a:cs typeface="Courier New"/>
              </a:rPr>
              <a:t>&lt;iostream&gt;  </a:t>
            </a:r>
            <a:r>
              <a:rPr sz="900" spc="-15" dirty="0">
                <a:latin typeface="Courier New"/>
                <a:cs typeface="Courier New"/>
              </a:rPr>
              <a:t>using namespace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8754" y="8724138"/>
            <a:ext cx="18288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const </a:t>
            </a: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20" dirty="0">
                <a:latin typeface="Courier New"/>
                <a:cs typeface="Courier New"/>
              </a:rPr>
              <a:t>TOTALGRADES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50;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6096" y="8724138"/>
            <a:ext cx="18961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maximum size </a:t>
            </a:r>
            <a:r>
              <a:rPr sz="900" spc="-10" dirty="0">
                <a:latin typeface="Courier New"/>
                <a:cs typeface="Courier New"/>
              </a:rPr>
              <a:t>of the</a:t>
            </a:r>
            <a:r>
              <a:rPr sz="900" spc="-20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8754" y="9054845"/>
            <a:ext cx="1496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function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prototypes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8754" y="9380982"/>
            <a:ext cx="24695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5" dirty="0">
                <a:latin typeface="Courier New"/>
                <a:cs typeface="Courier New"/>
              </a:rPr>
              <a:t>typedef </a:t>
            </a:r>
            <a:r>
              <a:rPr sz="900" b="1" dirty="0">
                <a:latin typeface="Courier New"/>
                <a:cs typeface="Courier New"/>
              </a:rPr>
              <a:t>int</a:t>
            </a:r>
            <a:r>
              <a:rPr sz="900" b="1" spc="25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GradeType[TOTALGRADES];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8289" y="9355073"/>
            <a:ext cx="2962910" cy="3581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declaration </a:t>
            </a:r>
            <a:r>
              <a:rPr sz="900" spc="-10" dirty="0">
                <a:latin typeface="Courier New"/>
                <a:cs typeface="Courier New"/>
              </a:rPr>
              <a:t>of an </a:t>
            </a:r>
            <a:r>
              <a:rPr sz="900" spc="-15" dirty="0">
                <a:latin typeface="Courier New"/>
                <a:cs typeface="Courier New"/>
              </a:rPr>
              <a:t>integer array data</a:t>
            </a:r>
            <a:r>
              <a:rPr sz="900" spc="-2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type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called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GradeType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41285" y="9952431"/>
            <a:ext cx="550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65" dirty="0">
                <a:latin typeface="Times New Roman"/>
                <a:cs typeface="Times New Roman"/>
              </a:rPr>
              <a:t>c</a:t>
            </a:r>
            <a:r>
              <a:rPr sz="1000" i="1" spc="-15" dirty="0">
                <a:latin typeface="Times New Roman"/>
                <a:cs typeface="Times New Roman"/>
              </a:rPr>
              <a:t>o</a:t>
            </a:r>
            <a:r>
              <a:rPr sz="1000" i="1" spc="80" dirty="0">
                <a:latin typeface="Times New Roman"/>
                <a:cs typeface="Times New Roman"/>
              </a:rPr>
              <a:t>n</a:t>
            </a:r>
            <a:r>
              <a:rPr sz="1000" i="1" spc="65" dirty="0">
                <a:latin typeface="Times New Roman"/>
                <a:cs typeface="Times New Roman"/>
              </a:rPr>
              <a:t>t</a:t>
            </a:r>
            <a:r>
              <a:rPr sz="1000" i="1" spc="35" dirty="0">
                <a:latin typeface="Times New Roman"/>
                <a:cs typeface="Times New Roman"/>
              </a:rPr>
              <a:t>i</a:t>
            </a:r>
            <a:r>
              <a:rPr sz="1000" i="1" spc="95" dirty="0">
                <a:latin typeface="Times New Roman"/>
                <a:cs typeface="Times New Roman"/>
              </a:rPr>
              <a:t>nu</a:t>
            </a:r>
            <a:r>
              <a:rPr sz="1000" i="1" spc="-45" dirty="0">
                <a:latin typeface="Times New Roman"/>
                <a:cs typeface="Times New Roman"/>
              </a:rPr>
              <a:t>e</a:t>
            </a:r>
            <a:r>
              <a:rPr sz="1000" i="1" spc="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sz="900" spc="-105" dirty="0">
                <a:latin typeface="Arial"/>
                <a:cs typeface="Arial"/>
              </a:rPr>
              <a:t>120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0905" y="1093977"/>
            <a:ext cx="115824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85" dirty="0">
                <a:latin typeface="Times New Roman"/>
                <a:cs typeface="Times New Roman"/>
              </a:rPr>
              <a:t>LESSON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SET </a:t>
            </a:r>
            <a:r>
              <a:rPr sz="950" spc="-35" dirty="0">
                <a:latin typeface="Times New Roman"/>
                <a:cs typeface="Times New Roman"/>
              </a:rPr>
              <a:t>7</a:t>
            </a:r>
            <a:r>
              <a:rPr sz="950" spc="-10" dirty="0">
                <a:latin typeface="Times New Roman"/>
                <a:cs typeface="Times New Roman"/>
              </a:rPr>
              <a:t> </a:t>
            </a:r>
            <a:r>
              <a:rPr sz="950" spc="-15" dirty="0">
                <a:latin typeface="Times New Roman"/>
                <a:cs typeface="Times New Roman"/>
              </a:rPr>
              <a:t>Arrays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0154" y="1401827"/>
            <a:ext cx="3946525" cy="13512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900" spc="-15" dirty="0">
                <a:latin typeface="Courier New"/>
                <a:cs typeface="Courier New"/>
              </a:rPr>
              <a:t>void </a:t>
            </a:r>
            <a:r>
              <a:rPr sz="900" spc="-5" dirty="0">
                <a:latin typeface="Courier New"/>
                <a:cs typeface="Courier New"/>
              </a:rPr>
              <a:t>getData(</a:t>
            </a:r>
            <a:r>
              <a:rPr sz="900" b="1" spc="-5" dirty="0">
                <a:latin typeface="Courier New"/>
                <a:cs typeface="Courier New"/>
              </a:rPr>
              <a:t>GradeType </a:t>
            </a:r>
            <a:r>
              <a:rPr sz="900" b="1" spc="5" dirty="0">
                <a:latin typeface="Courier New"/>
                <a:cs typeface="Courier New"/>
              </a:rPr>
              <a:t>array</a:t>
            </a:r>
            <a:r>
              <a:rPr sz="900" spc="5" dirty="0">
                <a:latin typeface="Courier New"/>
                <a:cs typeface="Courier New"/>
              </a:rPr>
              <a:t>, </a:t>
            </a:r>
            <a:r>
              <a:rPr sz="900" spc="-15" dirty="0">
                <a:latin typeface="Courier New"/>
                <a:cs typeface="Courier New"/>
              </a:rPr>
              <a:t>int&amp;</a:t>
            </a:r>
            <a:r>
              <a:rPr sz="900" spc="-8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sizeOfArray);</a:t>
            </a:r>
            <a:endParaRPr sz="90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240"/>
              </a:spcBef>
            </a:pPr>
            <a:r>
              <a:rPr sz="900" spc="-10" dirty="0">
                <a:latin typeface="Courier New"/>
                <a:cs typeface="Courier New"/>
              </a:rPr>
              <a:t>// the </a:t>
            </a:r>
            <a:r>
              <a:rPr sz="900" spc="-15" dirty="0">
                <a:latin typeface="Courier New"/>
                <a:cs typeface="Courier New"/>
              </a:rPr>
              <a:t>procedure that will read values into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26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float </a:t>
            </a:r>
            <a:r>
              <a:rPr sz="900" spc="-20" dirty="0">
                <a:latin typeface="Courier New"/>
                <a:cs typeface="Courier New"/>
              </a:rPr>
              <a:t>findAverage(const </a:t>
            </a:r>
            <a:r>
              <a:rPr sz="900" b="1" spc="5" dirty="0">
                <a:latin typeface="Courier New"/>
                <a:cs typeface="Courier New"/>
              </a:rPr>
              <a:t>GradeType array</a:t>
            </a:r>
            <a:r>
              <a:rPr sz="900" spc="5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sizeOfArray);</a:t>
            </a:r>
            <a:endParaRPr sz="90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250"/>
              </a:spcBef>
            </a:pPr>
            <a:r>
              <a:rPr sz="900" spc="-10" dirty="0">
                <a:latin typeface="Courier New"/>
                <a:cs typeface="Courier New"/>
              </a:rPr>
              <a:t>// the </a:t>
            </a:r>
            <a:r>
              <a:rPr sz="900" spc="-15" dirty="0">
                <a:latin typeface="Courier New"/>
                <a:cs typeface="Courier New"/>
              </a:rPr>
              <a:t>procedure that will find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2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values</a:t>
            </a:r>
            <a:endParaRPr sz="90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stored </a:t>
            </a:r>
            <a:r>
              <a:rPr sz="900" spc="-10" dirty="0">
                <a:latin typeface="Courier New"/>
                <a:cs typeface="Courier New"/>
              </a:rPr>
              <a:t>in an </a:t>
            </a:r>
            <a:r>
              <a:rPr sz="900" spc="-15" dirty="0">
                <a:latin typeface="Courier New"/>
                <a:cs typeface="Courier New"/>
              </a:rPr>
              <a:t>array.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word const </a:t>
            </a:r>
            <a:r>
              <a:rPr sz="900" spc="-10" dirty="0">
                <a:latin typeface="Courier New"/>
                <a:cs typeface="Courier New"/>
              </a:rPr>
              <a:t>in </a:t>
            </a:r>
            <a:r>
              <a:rPr sz="900" spc="-15" dirty="0">
                <a:latin typeface="Courier New"/>
                <a:cs typeface="Courier New"/>
              </a:rPr>
              <a:t>front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3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data type </a:t>
            </a:r>
            <a:r>
              <a:rPr sz="900" spc="-10" dirty="0">
                <a:latin typeface="Courier New"/>
                <a:cs typeface="Courier New"/>
              </a:rPr>
              <a:t>of the </a:t>
            </a:r>
            <a:r>
              <a:rPr sz="900" spc="-15" dirty="0">
                <a:latin typeface="Courier New"/>
                <a:cs typeface="Courier New"/>
              </a:rPr>
              <a:t>array prevents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20" dirty="0">
                <a:latin typeface="Courier New"/>
                <a:cs typeface="Courier New"/>
              </a:rPr>
              <a:t>function</a:t>
            </a:r>
            <a:r>
              <a:rPr sz="900" spc="-2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from</a:t>
            </a:r>
            <a:endParaRPr sz="90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altering </a:t>
            </a:r>
            <a:r>
              <a:rPr sz="900" spc="-10" dirty="0">
                <a:latin typeface="Courier New"/>
                <a:cs typeface="Courier New"/>
              </a:rPr>
              <a:t>the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0154" y="2890774"/>
            <a:ext cx="1963420" cy="85216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04"/>
              </a:spcBef>
            </a:pPr>
            <a:r>
              <a:rPr sz="900" b="1" spc="5" dirty="0">
                <a:latin typeface="Courier New"/>
                <a:cs typeface="Courier New"/>
              </a:rPr>
              <a:t>GradeType</a:t>
            </a:r>
            <a:r>
              <a:rPr sz="900" b="1" dirty="0">
                <a:latin typeface="Courier New"/>
                <a:cs typeface="Courier New"/>
              </a:rPr>
              <a:t> </a:t>
            </a:r>
            <a:r>
              <a:rPr sz="900" b="1" spc="5" dirty="0">
                <a:latin typeface="Courier New"/>
                <a:cs typeface="Courier New"/>
              </a:rPr>
              <a:t>grades;</a:t>
            </a:r>
            <a:endParaRPr sz="900">
              <a:latin typeface="Courier New"/>
              <a:cs typeface="Courier New"/>
            </a:endParaRPr>
          </a:p>
          <a:p>
            <a:pPr marL="413384" marR="5080">
              <a:lnSpc>
                <a:spcPct val="119200"/>
              </a:lnSpc>
              <a:spcBef>
                <a:spcPts val="30"/>
              </a:spcBef>
            </a:pPr>
            <a:r>
              <a:rPr sz="900" spc="-10" dirty="0">
                <a:latin typeface="Courier New"/>
                <a:cs typeface="Courier New"/>
              </a:rPr>
              <a:t>int </a:t>
            </a:r>
            <a:r>
              <a:rPr sz="900" spc="-20" dirty="0">
                <a:latin typeface="Courier New"/>
                <a:cs typeface="Courier New"/>
              </a:rPr>
              <a:t>numberOfGrades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0;  </a:t>
            </a:r>
            <a:r>
              <a:rPr sz="900" spc="-15" dirty="0">
                <a:latin typeface="Courier New"/>
                <a:cs typeface="Courier New"/>
              </a:rPr>
              <a:t>float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average;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7327" y="3218433"/>
            <a:ext cx="2961640" cy="5245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defines </a:t>
            </a:r>
            <a:r>
              <a:rPr sz="900" spc="-10" dirty="0">
                <a:latin typeface="Courier New"/>
                <a:cs typeface="Courier New"/>
              </a:rPr>
              <a:t>an </a:t>
            </a:r>
            <a:r>
              <a:rPr sz="900" spc="-15" dirty="0">
                <a:latin typeface="Courier New"/>
                <a:cs typeface="Courier New"/>
              </a:rPr>
              <a:t>array that holds </a:t>
            </a:r>
            <a:r>
              <a:rPr sz="900" spc="-10" dirty="0">
                <a:latin typeface="Courier New"/>
                <a:cs typeface="Courier New"/>
              </a:rPr>
              <a:t>up to 50</a:t>
            </a:r>
            <a:r>
              <a:rPr sz="900" spc="-2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ints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10" dirty="0">
                <a:latin typeface="Courier New"/>
                <a:cs typeface="Courier New"/>
              </a:rPr>
              <a:t>// the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grades read</a:t>
            </a:r>
            <a:r>
              <a:rPr sz="900" spc="-1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00" spc="-10" dirty="0">
                <a:latin typeface="Courier New"/>
                <a:cs typeface="Courier New"/>
              </a:rPr>
              <a:t>// the </a:t>
            </a: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spc="-10" dirty="0">
                <a:latin typeface="Courier New"/>
                <a:cs typeface="Courier New"/>
              </a:rPr>
              <a:t>of all </a:t>
            </a:r>
            <a:r>
              <a:rPr sz="900" spc="-15" dirty="0">
                <a:latin typeface="Courier New"/>
                <a:cs typeface="Courier New"/>
              </a:rPr>
              <a:t>grades read</a:t>
            </a:r>
            <a:r>
              <a:rPr sz="900" spc="-2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0154" y="3881754"/>
            <a:ext cx="5499100" cy="21729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325"/>
              </a:spcBef>
            </a:pPr>
            <a:r>
              <a:rPr sz="900" spc="-20" dirty="0">
                <a:latin typeface="Courier New"/>
                <a:cs typeface="Courier New"/>
              </a:rPr>
              <a:t>getData(grades, numberOfGrades);// </a:t>
            </a:r>
            <a:r>
              <a:rPr sz="900" spc="-15" dirty="0">
                <a:latin typeface="Courier New"/>
                <a:cs typeface="Courier New"/>
              </a:rPr>
              <a:t>getData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spc="-15" dirty="0">
                <a:latin typeface="Courier New"/>
                <a:cs typeface="Courier New"/>
              </a:rPr>
              <a:t>called </a:t>
            </a:r>
            <a:r>
              <a:rPr sz="900" spc="-10" dirty="0">
                <a:latin typeface="Courier New"/>
                <a:cs typeface="Courier New"/>
              </a:rPr>
              <a:t>to </a:t>
            </a:r>
            <a:r>
              <a:rPr sz="900" spc="-15" dirty="0">
                <a:latin typeface="Courier New"/>
                <a:cs typeface="Courier New"/>
              </a:rPr>
              <a:t>read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grades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into</a:t>
            </a:r>
            <a:endParaRPr sz="900">
              <a:latin typeface="Courier New"/>
              <a:cs typeface="Courier New"/>
            </a:endParaRPr>
          </a:p>
          <a:p>
            <a:pPr marL="2544445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the </a:t>
            </a:r>
            <a:r>
              <a:rPr sz="900" spc="-15" dirty="0">
                <a:latin typeface="Courier New"/>
                <a:cs typeface="Courier New"/>
              </a:rPr>
              <a:t>array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store </a:t>
            </a:r>
            <a:r>
              <a:rPr sz="900" spc="-10" dirty="0">
                <a:latin typeface="Courier New"/>
                <a:cs typeface="Courier New"/>
              </a:rPr>
              <a:t>how many </a:t>
            </a:r>
            <a:r>
              <a:rPr sz="900" spc="-15" dirty="0">
                <a:latin typeface="Courier New"/>
                <a:cs typeface="Courier New"/>
              </a:rPr>
              <a:t>grades</a:t>
            </a:r>
            <a:r>
              <a:rPr sz="900" spc="-28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there</a:t>
            </a:r>
            <a:endParaRPr sz="900">
              <a:latin typeface="Courier New"/>
              <a:cs typeface="Courier New"/>
            </a:endParaRPr>
          </a:p>
          <a:p>
            <a:pPr marL="2544445">
              <a:lnSpc>
                <a:spcPct val="100000"/>
              </a:lnSpc>
              <a:spcBef>
                <a:spcPts val="204"/>
              </a:spcBef>
            </a:pPr>
            <a:r>
              <a:rPr sz="900" spc="-10" dirty="0">
                <a:latin typeface="Courier New"/>
                <a:cs typeface="Courier New"/>
              </a:rPr>
              <a:t>// are in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numberOfGrades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20" dirty="0">
                <a:latin typeface="Courier New"/>
                <a:cs typeface="Courier New"/>
              </a:rPr>
              <a:t>findAverage(grades,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numberOfGrades);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"The average </a:t>
            </a:r>
            <a:r>
              <a:rPr sz="900" spc="-10" dirty="0">
                <a:latin typeface="Courier New"/>
                <a:cs typeface="Courier New"/>
              </a:rPr>
              <a:t>of the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8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numberOfGrade</a:t>
            </a:r>
            <a:endParaRPr sz="900">
              <a:latin typeface="Courier New"/>
              <a:cs typeface="Courier New"/>
            </a:endParaRPr>
          </a:p>
          <a:p>
            <a:pPr marL="749935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5" dirty="0">
                <a:latin typeface="Courier New"/>
                <a:cs typeface="Courier New"/>
              </a:rPr>
              <a:t>grades read </a:t>
            </a:r>
            <a:r>
              <a:rPr sz="900" spc="-10" dirty="0">
                <a:latin typeface="Courier New"/>
                <a:cs typeface="Courier New"/>
              </a:rPr>
              <a:t>in is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39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spc="-10" dirty="0">
                <a:latin typeface="Courier New"/>
                <a:cs typeface="Courier New"/>
              </a:rPr>
              <a:t>&lt;&lt; "." &lt;&lt; </a:t>
            </a:r>
            <a:r>
              <a:rPr sz="900" spc="-15" dirty="0">
                <a:latin typeface="Courier New"/>
                <a:cs typeface="Courier New"/>
              </a:rPr>
              <a:t>endl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0526" y="6058280"/>
            <a:ext cx="495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getDa</a:t>
            </a:r>
            <a:r>
              <a:rPr sz="900" spc="-25" dirty="0">
                <a:latin typeface="Courier New"/>
                <a:cs typeface="Courier New"/>
              </a:rPr>
              <a:t>t</a:t>
            </a:r>
            <a:r>
              <a:rPr sz="900" dirty="0">
                <a:latin typeface="Courier New"/>
                <a:cs typeface="Courier New"/>
              </a:rPr>
              <a:t>a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0154" y="6030848"/>
            <a:ext cx="762000" cy="6858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4261" y="6358509"/>
            <a:ext cx="3831590" cy="35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This </a:t>
            </a:r>
            <a:r>
              <a:rPr sz="900" spc="-15" dirty="0">
                <a:latin typeface="Courier New"/>
                <a:cs typeface="Courier New"/>
              </a:rPr>
              <a:t>function inputs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stores data </a:t>
            </a:r>
            <a:r>
              <a:rPr sz="900" spc="-10" dirty="0">
                <a:latin typeface="Courier New"/>
                <a:cs typeface="Courier New"/>
              </a:rPr>
              <a:t>in the </a:t>
            </a:r>
            <a:r>
              <a:rPr sz="900" spc="-15" dirty="0">
                <a:latin typeface="Courier New"/>
                <a:cs typeface="Courier New"/>
              </a:rPr>
              <a:t>grades</a:t>
            </a:r>
            <a:r>
              <a:rPr sz="900" spc="-29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array.  none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0154" y="6690740"/>
            <a:ext cx="4900930" cy="8515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data out: </a:t>
            </a:r>
            <a:r>
              <a:rPr sz="900" spc="-10" dirty="0">
                <a:latin typeface="Courier New"/>
                <a:cs typeface="Courier New"/>
              </a:rPr>
              <a:t>an </a:t>
            </a:r>
            <a:r>
              <a:rPr sz="900" spc="-15" dirty="0">
                <a:latin typeface="Courier New"/>
                <a:cs typeface="Courier New"/>
              </a:rPr>
              <a:t>array containing grades </a:t>
            </a:r>
            <a:r>
              <a:rPr sz="900" spc="-10" dirty="0">
                <a:latin typeface="Courier New"/>
                <a:cs typeface="Courier New"/>
              </a:rPr>
              <a:t>and the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3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void </a:t>
            </a:r>
            <a:r>
              <a:rPr sz="900" spc="-5" dirty="0">
                <a:latin typeface="Courier New"/>
                <a:cs typeface="Courier New"/>
              </a:rPr>
              <a:t>getData(</a:t>
            </a:r>
            <a:r>
              <a:rPr sz="900" b="1" spc="-5" dirty="0">
                <a:latin typeface="Courier New"/>
                <a:cs typeface="Courier New"/>
              </a:rPr>
              <a:t>GradeType </a:t>
            </a:r>
            <a:r>
              <a:rPr sz="900" b="1" spc="-15" dirty="0">
                <a:latin typeface="Courier New"/>
                <a:cs typeface="Courier New"/>
              </a:rPr>
              <a:t>array</a:t>
            </a:r>
            <a:r>
              <a:rPr sz="900" spc="-15" dirty="0">
                <a:latin typeface="Courier New"/>
                <a:cs typeface="Courier New"/>
              </a:rPr>
              <a:t>, int&amp;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sizeOfArray)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0966" y="7513701"/>
            <a:ext cx="828040" cy="35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int pos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9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0;  int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66742" y="7513701"/>
            <a:ext cx="2562225" cy="3581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array index which starts </a:t>
            </a:r>
            <a:r>
              <a:rPr sz="900" spc="-5" dirty="0">
                <a:latin typeface="Courier New"/>
                <a:cs typeface="Courier New"/>
              </a:rPr>
              <a:t>at</a:t>
            </a:r>
            <a:r>
              <a:rPr sz="900" spc="-19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holds each </a:t>
            </a:r>
            <a:r>
              <a:rPr sz="900" spc="-20" dirty="0">
                <a:latin typeface="Courier New"/>
                <a:cs typeface="Courier New"/>
              </a:rPr>
              <a:t>individual </a:t>
            </a:r>
            <a:r>
              <a:rPr sz="900" spc="-15" dirty="0">
                <a:latin typeface="Courier New"/>
                <a:cs typeface="Courier New"/>
              </a:rPr>
              <a:t>grade read</a:t>
            </a:r>
            <a:r>
              <a:rPr sz="900" spc="-15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0966" y="8009001"/>
            <a:ext cx="4095115" cy="35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cout </a:t>
            </a:r>
            <a:r>
              <a:rPr sz="900" spc="-10" dirty="0">
                <a:latin typeface="Courier New"/>
                <a:cs typeface="Courier New"/>
              </a:rPr>
              <a:t>&lt;&lt; </a:t>
            </a:r>
            <a:r>
              <a:rPr sz="900" spc="-15" dirty="0">
                <a:latin typeface="Courier New"/>
                <a:cs typeface="Courier New"/>
              </a:rPr>
              <a:t>"Please input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grade </a:t>
            </a:r>
            <a:r>
              <a:rPr sz="900" spc="-10" dirty="0">
                <a:latin typeface="Courier New"/>
                <a:cs typeface="Courier New"/>
              </a:rPr>
              <a:t>or </a:t>
            </a:r>
            <a:r>
              <a:rPr sz="900" spc="-15" dirty="0">
                <a:latin typeface="Courier New"/>
                <a:cs typeface="Courier New"/>
              </a:rPr>
              <a:t>type </a:t>
            </a:r>
            <a:r>
              <a:rPr sz="900" spc="-10" dirty="0">
                <a:latin typeface="Courier New"/>
                <a:cs typeface="Courier New"/>
              </a:rPr>
              <a:t>-99 to </a:t>
            </a:r>
            <a:r>
              <a:rPr sz="900" spc="-15" dirty="0">
                <a:latin typeface="Courier New"/>
                <a:cs typeface="Courier New"/>
              </a:rPr>
              <a:t>stop: </a:t>
            </a:r>
            <a:r>
              <a:rPr sz="900" dirty="0">
                <a:latin typeface="Courier New"/>
                <a:cs typeface="Courier New"/>
              </a:rPr>
              <a:t>"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3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0966" y="8504681"/>
            <a:ext cx="1696720" cy="6870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spc="-15" dirty="0">
                <a:latin typeface="Courier New"/>
                <a:cs typeface="Courier New"/>
              </a:rPr>
              <a:t>while (grade </a:t>
            </a:r>
            <a:r>
              <a:rPr sz="900" spc="-10" dirty="0">
                <a:latin typeface="Courier New"/>
                <a:cs typeface="Courier New"/>
              </a:rPr>
              <a:t>!=</a:t>
            </a:r>
            <a:r>
              <a:rPr sz="900" spc="-114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-99)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1480" marR="5080">
              <a:lnSpc>
                <a:spcPts val="1310"/>
              </a:lnSpc>
              <a:spcBef>
                <a:spcPts val="55"/>
              </a:spcBef>
            </a:pPr>
            <a:r>
              <a:rPr sz="900" spc="-15" dirty="0">
                <a:latin typeface="Courier New"/>
                <a:cs typeface="Courier New"/>
              </a:rPr>
              <a:t>array[pos]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grade;  </a:t>
            </a:r>
            <a:r>
              <a:rPr sz="900" spc="-10" dirty="0">
                <a:latin typeface="Courier New"/>
                <a:cs typeface="Courier New"/>
              </a:rPr>
              <a:t>pos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++;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66742" y="8833866"/>
            <a:ext cx="3070225" cy="3581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store grade read </a:t>
            </a:r>
            <a:r>
              <a:rPr sz="900" spc="-10" dirty="0">
                <a:latin typeface="Courier New"/>
                <a:cs typeface="Courier New"/>
              </a:rPr>
              <a:t>in to next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r>
              <a:rPr sz="900" spc="-2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location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increment array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index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0966" y="9332214"/>
            <a:ext cx="4495165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" marR="5080">
              <a:lnSpc>
                <a:spcPct val="12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cout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"Please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input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a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or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type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-99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to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stop: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&lt;&lt;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endl;  </a:t>
            </a:r>
            <a:r>
              <a:rPr sz="900" spc="-10" dirty="0">
                <a:latin typeface="Courier New"/>
                <a:cs typeface="Courier New"/>
              </a:rPr>
              <a:t>cin &gt;&gt;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grade;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5767070"/>
            <a:ext cx="5791200" cy="0"/>
          </a:xfrm>
          <a:custGeom>
            <a:avLst/>
            <a:gdLst/>
            <a:ahLst/>
            <a:cxnLst/>
            <a:rect l="l" t="t" r="r" b="b"/>
            <a:pathLst>
              <a:path w="5791200">
                <a:moveTo>
                  <a:pt x="0" y="0"/>
                </a:moveTo>
                <a:lnTo>
                  <a:pt x="5791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4600" y="8628380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23228" y="1093977"/>
            <a:ext cx="147383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latin typeface="Times New Roman"/>
                <a:cs typeface="Times New Roman"/>
              </a:rPr>
              <a:t>Pre-lab </a:t>
            </a:r>
            <a:r>
              <a:rPr sz="950" dirty="0">
                <a:latin typeface="Times New Roman"/>
                <a:cs typeface="Times New Roman"/>
              </a:rPr>
              <a:t>Reading</a:t>
            </a:r>
            <a:r>
              <a:rPr sz="950" spc="160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Assignment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575"/>
              </a:spcBef>
            </a:pPr>
            <a:r>
              <a:rPr sz="900" spc="-120" dirty="0">
                <a:latin typeface="Arial"/>
                <a:cs typeface="Arial"/>
              </a:rPr>
              <a:t>121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9566" y="1435354"/>
            <a:ext cx="1229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sizeOfArray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3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pos;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4134" y="1407922"/>
            <a:ext cx="2828925" cy="5207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upon exiting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loop, </a:t>
            </a:r>
            <a:r>
              <a:rPr sz="900" spc="-10" dirty="0">
                <a:latin typeface="Courier New"/>
                <a:cs typeface="Courier New"/>
              </a:rPr>
              <a:t>pos </a:t>
            </a:r>
            <a:r>
              <a:rPr sz="900" spc="-15" dirty="0">
                <a:latin typeface="Courier New"/>
                <a:cs typeface="Courier New"/>
              </a:rPr>
              <a:t>holds</a:t>
            </a:r>
            <a:r>
              <a:rPr sz="900" spc="-229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number </a:t>
            </a:r>
            <a:r>
              <a:rPr sz="900" spc="-10" dirty="0">
                <a:latin typeface="Courier New"/>
                <a:cs typeface="Courier New"/>
              </a:rPr>
              <a:t>of </a:t>
            </a:r>
            <a:r>
              <a:rPr sz="900" spc="-15" dirty="0">
                <a:latin typeface="Courier New"/>
                <a:cs typeface="Courier New"/>
              </a:rPr>
              <a:t>grades read </a:t>
            </a:r>
            <a:r>
              <a:rPr sz="900" spc="-10" dirty="0">
                <a:latin typeface="Courier New"/>
                <a:cs typeface="Courier New"/>
              </a:rPr>
              <a:t>in, </a:t>
            </a:r>
            <a:r>
              <a:rPr sz="900" spc="-15" dirty="0">
                <a:latin typeface="Courier New"/>
                <a:cs typeface="Courier New"/>
              </a:rPr>
              <a:t>which </a:t>
            </a:r>
            <a:r>
              <a:rPr sz="900" spc="-10" dirty="0">
                <a:latin typeface="Courier New"/>
                <a:cs typeface="Courier New"/>
              </a:rPr>
              <a:t>is</a:t>
            </a:r>
            <a:r>
              <a:rPr sz="900" spc="-2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sent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back </a:t>
            </a:r>
            <a:r>
              <a:rPr sz="900" spc="-10" dirty="0">
                <a:latin typeface="Courier New"/>
                <a:cs typeface="Courier New"/>
              </a:rPr>
              <a:t>to the </a:t>
            </a:r>
            <a:r>
              <a:rPr sz="900" spc="-15" dirty="0">
                <a:latin typeface="Courier New"/>
                <a:cs typeface="Courier New"/>
              </a:rPr>
              <a:t>calling</a:t>
            </a:r>
            <a:r>
              <a:rPr sz="900" spc="-17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8754" y="1930654"/>
            <a:ext cx="5234940" cy="492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6742" y="2425954"/>
            <a:ext cx="762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ourier New"/>
                <a:cs typeface="Courier New"/>
              </a:rPr>
              <a:t>findAverage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2426" y="2755138"/>
            <a:ext cx="3830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Courier New"/>
                <a:cs typeface="Courier New"/>
              </a:rPr>
              <a:t>This function finds </a:t>
            </a:r>
            <a:r>
              <a:rPr sz="900" spc="-10" dirty="0">
                <a:latin typeface="Courier New"/>
                <a:cs typeface="Courier New"/>
              </a:rPr>
              <a:t>and </a:t>
            </a:r>
            <a:r>
              <a:rPr sz="900" spc="-15" dirty="0">
                <a:latin typeface="Courier New"/>
                <a:cs typeface="Courier New"/>
              </a:rPr>
              <a:t>returns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spc="-10" dirty="0">
                <a:latin typeface="Courier New"/>
                <a:cs typeface="Courier New"/>
              </a:rPr>
              <a:t>of the</a:t>
            </a:r>
            <a:r>
              <a:rPr sz="900" spc="-30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values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8754" y="2398522"/>
            <a:ext cx="762000" cy="8502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-40" dirty="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1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2426" y="3085845"/>
            <a:ext cx="30968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array </a:t>
            </a:r>
            <a:r>
              <a:rPr sz="900" spc="-20" dirty="0">
                <a:latin typeface="Courier New"/>
                <a:cs typeface="Courier New"/>
              </a:rPr>
              <a:t>containing </a:t>
            </a:r>
            <a:r>
              <a:rPr sz="900" spc="-15" dirty="0">
                <a:latin typeface="Courier New"/>
                <a:cs typeface="Courier New"/>
              </a:rPr>
              <a:t>grades </a:t>
            </a:r>
            <a:r>
              <a:rPr sz="900" spc="-10" dirty="0">
                <a:latin typeface="Courier New"/>
                <a:cs typeface="Courier New"/>
              </a:rPr>
              <a:t>and the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r>
              <a:rPr sz="900" spc="-2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size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7753" y="3221481"/>
            <a:ext cx="6235700" cy="4271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325"/>
              </a:spcBef>
            </a:pPr>
            <a:r>
              <a:rPr sz="900" spc="-10" dirty="0">
                <a:latin typeface="Courier New"/>
                <a:cs typeface="Courier New"/>
              </a:rPr>
              <a:t>// </a:t>
            </a:r>
            <a:r>
              <a:rPr sz="900" spc="-15" dirty="0">
                <a:latin typeface="Courier New"/>
                <a:cs typeface="Courier New"/>
              </a:rPr>
              <a:t>data returned: </a:t>
            </a:r>
            <a:r>
              <a:rPr sz="900" spc="-10" dirty="0">
                <a:latin typeface="Courier New"/>
                <a:cs typeface="Courier New"/>
              </a:rPr>
              <a:t>the </a:t>
            </a:r>
            <a:r>
              <a:rPr sz="900" spc="-15" dirty="0">
                <a:latin typeface="Courier New"/>
                <a:cs typeface="Courier New"/>
              </a:rPr>
              <a:t>average </a:t>
            </a:r>
            <a:r>
              <a:rPr sz="900" spc="-10" dirty="0">
                <a:latin typeface="Courier New"/>
                <a:cs typeface="Courier New"/>
              </a:rPr>
              <a:t>of the </a:t>
            </a:r>
            <a:r>
              <a:rPr sz="900" spc="-15" dirty="0">
                <a:latin typeface="Courier New"/>
                <a:cs typeface="Courier New"/>
              </a:rPr>
              <a:t>grades contained </a:t>
            </a:r>
            <a:r>
              <a:rPr sz="900" spc="-10" dirty="0">
                <a:latin typeface="Courier New"/>
                <a:cs typeface="Courier New"/>
              </a:rPr>
              <a:t>in </a:t>
            </a:r>
            <a:r>
              <a:rPr sz="900" spc="-15" dirty="0">
                <a:latin typeface="Courier New"/>
                <a:cs typeface="Courier New"/>
              </a:rPr>
              <a:t>that</a:t>
            </a:r>
            <a:r>
              <a:rPr sz="900" spc="-3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  <a:spcBef>
                <a:spcPts val="229"/>
              </a:spcBef>
            </a:pPr>
            <a:r>
              <a:rPr sz="900" spc="-20" dirty="0">
                <a:latin typeface="Courier New"/>
                <a:cs typeface="Courier New"/>
              </a:rPr>
              <a:t>//****************************************************************************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float </a:t>
            </a:r>
            <a:r>
              <a:rPr sz="900" spc="-20" dirty="0">
                <a:latin typeface="Courier New"/>
                <a:cs typeface="Courier New"/>
              </a:rPr>
              <a:t>findAverage </a:t>
            </a:r>
            <a:r>
              <a:rPr sz="900" spc="-15" dirty="0">
                <a:latin typeface="Courier New"/>
                <a:cs typeface="Courier New"/>
              </a:rPr>
              <a:t>(const </a:t>
            </a:r>
            <a:r>
              <a:rPr sz="900" b="1" spc="5" dirty="0">
                <a:latin typeface="Courier New"/>
                <a:cs typeface="Courier New"/>
              </a:rPr>
              <a:t>GradeType </a:t>
            </a:r>
            <a:r>
              <a:rPr sz="900" b="1" spc="-15" dirty="0">
                <a:latin typeface="Courier New"/>
                <a:cs typeface="Courier New"/>
              </a:rPr>
              <a:t>array</a:t>
            </a:r>
            <a:r>
              <a:rPr sz="900" spc="-15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int</a:t>
            </a:r>
            <a:r>
              <a:rPr sz="900" spc="-10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sizeOfArray)</a:t>
            </a:r>
            <a:endParaRPr sz="9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  <a:spcBef>
                <a:spcPts val="250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794385">
              <a:lnSpc>
                <a:spcPct val="100000"/>
              </a:lnSpc>
              <a:spcBef>
                <a:spcPts val="204"/>
              </a:spcBef>
              <a:tabLst>
                <a:tab pos="2324735" algn="l"/>
              </a:tabLst>
            </a:pPr>
            <a:r>
              <a:rPr sz="900" spc="-10" dirty="0">
                <a:latin typeface="Courier New"/>
                <a:cs typeface="Courier New"/>
              </a:rPr>
              <a:t>int sum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0;	// </a:t>
            </a:r>
            <a:r>
              <a:rPr sz="900" spc="-15" dirty="0">
                <a:latin typeface="Courier New"/>
                <a:cs typeface="Courier New"/>
              </a:rPr>
              <a:t>holds </a:t>
            </a:r>
            <a:r>
              <a:rPr sz="900" spc="-10" dirty="0">
                <a:latin typeface="Courier New"/>
                <a:cs typeface="Courier New"/>
              </a:rPr>
              <a:t>the sum of all </a:t>
            </a:r>
            <a:r>
              <a:rPr sz="900" spc="-15" dirty="0">
                <a:latin typeface="Courier New"/>
                <a:cs typeface="Courier New"/>
              </a:rPr>
              <a:t>grades </a:t>
            </a:r>
            <a:r>
              <a:rPr sz="900" spc="-10" dirty="0">
                <a:latin typeface="Courier New"/>
                <a:cs typeface="Courier New"/>
              </a:rPr>
              <a:t>in the</a:t>
            </a:r>
            <a:r>
              <a:rPr sz="900" spc="-28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794385">
              <a:lnSpc>
                <a:spcPct val="100000"/>
              </a:lnSpc>
              <a:spcBef>
                <a:spcPts val="5"/>
              </a:spcBef>
              <a:tabLst>
                <a:tab pos="2058035" algn="l"/>
                <a:tab pos="3391535" algn="l"/>
              </a:tabLst>
            </a:pPr>
            <a:r>
              <a:rPr sz="900" spc="-10" dirty="0">
                <a:latin typeface="Courier New"/>
                <a:cs typeface="Courier New"/>
              </a:rPr>
              <a:t>for </a:t>
            </a:r>
            <a:r>
              <a:rPr sz="900" spc="-15" dirty="0">
                <a:latin typeface="Courier New"/>
                <a:cs typeface="Courier New"/>
              </a:rPr>
              <a:t>(int </a:t>
            </a:r>
            <a:r>
              <a:rPr sz="900" spc="-10" dirty="0">
                <a:latin typeface="Courier New"/>
                <a:cs typeface="Courier New"/>
              </a:rPr>
              <a:t>pos</a:t>
            </a:r>
            <a:r>
              <a:rPr sz="900" spc="-8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0;	pos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&lt;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sizeOfArray;	pos++)</a:t>
            </a:r>
            <a:endParaRPr sz="900">
              <a:latin typeface="Courier New"/>
              <a:cs typeface="Courier New"/>
            </a:endParaRPr>
          </a:p>
          <a:p>
            <a:pPr marL="794385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127125">
              <a:lnSpc>
                <a:spcPct val="100000"/>
              </a:lnSpc>
              <a:spcBef>
                <a:spcPts val="204"/>
              </a:spcBef>
            </a:pPr>
            <a:r>
              <a:rPr sz="900" spc="-10" dirty="0">
                <a:latin typeface="Courier New"/>
                <a:cs typeface="Courier New"/>
              </a:rPr>
              <a:t>sum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sum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-15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array[pos];</a:t>
            </a:r>
            <a:endParaRPr sz="900">
              <a:latin typeface="Courier New"/>
              <a:cs typeface="Courier New"/>
            </a:endParaRPr>
          </a:p>
          <a:p>
            <a:pPr marL="1127125">
              <a:lnSpc>
                <a:spcPct val="100000"/>
              </a:lnSpc>
              <a:spcBef>
                <a:spcPts val="229"/>
              </a:spcBef>
            </a:pPr>
            <a:r>
              <a:rPr sz="900" spc="-10" dirty="0">
                <a:latin typeface="Courier New"/>
                <a:cs typeface="Courier New"/>
              </a:rPr>
              <a:t>// add </a:t>
            </a:r>
            <a:r>
              <a:rPr sz="900" spc="-15" dirty="0">
                <a:latin typeface="Courier New"/>
                <a:cs typeface="Courier New"/>
              </a:rPr>
              <a:t>grade </a:t>
            </a:r>
            <a:r>
              <a:rPr sz="900" spc="-10" dirty="0">
                <a:latin typeface="Courier New"/>
                <a:cs typeface="Courier New"/>
              </a:rPr>
              <a:t>in </a:t>
            </a:r>
            <a:r>
              <a:rPr sz="900" spc="-15" dirty="0">
                <a:latin typeface="Courier New"/>
                <a:cs typeface="Courier New"/>
              </a:rPr>
              <a:t>array position </a:t>
            </a:r>
            <a:r>
              <a:rPr sz="900" spc="-10" dirty="0">
                <a:latin typeface="Courier New"/>
                <a:cs typeface="Courier New"/>
              </a:rPr>
              <a:t>pos to</a:t>
            </a:r>
            <a:r>
              <a:rPr sz="900" spc="-2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sum</a:t>
            </a:r>
            <a:endParaRPr sz="900">
              <a:latin typeface="Courier New"/>
              <a:cs typeface="Courier New"/>
            </a:endParaRPr>
          </a:p>
          <a:p>
            <a:pPr marL="794385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792480">
              <a:lnSpc>
                <a:spcPct val="1000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return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float(sum)/sizeOfArray;</a:t>
            </a:r>
            <a:endParaRPr sz="9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  <a:spcBef>
                <a:spcPts val="24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612900" marR="5080" algn="just">
              <a:lnSpc>
                <a:spcPct val="103299"/>
              </a:lnSpc>
            </a:pP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-5" dirty="0">
                <a:latin typeface="Times New Roman"/>
                <a:cs typeface="Times New Roman"/>
              </a:rPr>
              <a:t>method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30" dirty="0">
                <a:latin typeface="Times New Roman"/>
                <a:cs typeface="Times New Roman"/>
              </a:rPr>
              <a:t>using </a:t>
            </a:r>
            <a:r>
              <a:rPr sz="900" spc="-15" dirty="0">
                <a:latin typeface="Courier New"/>
                <a:cs typeface="Courier New"/>
              </a:rPr>
              <a:t>typedef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10" dirty="0">
                <a:latin typeface="Times New Roman"/>
                <a:cs typeface="Times New Roman"/>
              </a:rPr>
              <a:t>eliminate </a:t>
            </a:r>
            <a:r>
              <a:rPr sz="1050" spc="25" dirty="0">
                <a:latin typeface="Times New Roman"/>
                <a:cs typeface="Times New Roman"/>
              </a:rPr>
              <a:t>brackets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10" dirty="0">
                <a:latin typeface="Times New Roman"/>
                <a:cs typeface="Times New Roman"/>
              </a:rPr>
              <a:t>function </a:t>
            </a:r>
            <a:r>
              <a:rPr sz="1050" spc="40" dirty="0">
                <a:latin typeface="Times New Roman"/>
                <a:cs typeface="Times New Roman"/>
              </a:rPr>
              <a:t>prototypes </a:t>
            </a:r>
            <a:r>
              <a:rPr sz="1050" spc="45" dirty="0">
                <a:latin typeface="Times New Roman"/>
                <a:cs typeface="Times New Roman"/>
              </a:rPr>
              <a:t>and  </a:t>
            </a:r>
            <a:r>
              <a:rPr sz="1050" spc="30" dirty="0">
                <a:latin typeface="Times New Roman"/>
                <a:cs typeface="Times New Roman"/>
              </a:rPr>
              <a:t>headings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15" dirty="0">
                <a:latin typeface="Times New Roman"/>
                <a:cs typeface="Times New Roman"/>
              </a:rPr>
              <a:t>especially </a:t>
            </a:r>
            <a:r>
              <a:rPr sz="1050" spc="-25" dirty="0">
                <a:latin typeface="Times New Roman"/>
                <a:cs typeface="Times New Roman"/>
              </a:rPr>
              <a:t>useful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20" dirty="0">
                <a:latin typeface="Times New Roman"/>
                <a:cs typeface="Times New Roman"/>
              </a:rPr>
              <a:t>multi-dimensional </a:t>
            </a:r>
            <a:r>
              <a:rPr sz="1050" spc="-35" dirty="0">
                <a:latin typeface="Times New Roman"/>
                <a:cs typeface="Times New Roman"/>
              </a:rPr>
              <a:t>arrays </a:t>
            </a:r>
            <a:r>
              <a:rPr sz="1050" spc="-15" dirty="0">
                <a:latin typeface="Times New Roman"/>
                <a:cs typeface="Times New Roman"/>
              </a:rPr>
              <a:t>such </a:t>
            </a:r>
            <a:r>
              <a:rPr sz="1050" spc="-35" dirty="0">
                <a:latin typeface="Times New Roman"/>
                <a:cs typeface="Times New Roman"/>
              </a:rPr>
              <a:t>as </a:t>
            </a:r>
            <a:r>
              <a:rPr sz="1050" spc="-10" dirty="0">
                <a:latin typeface="Times New Roman"/>
                <a:cs typeface="Times New Roman"/>
              </a:rPr>
              <a:t>those </a:t>
            </a:r>
            <a:r>
              <a:rPr sz="1050" spc="10" dirty="0">
                <a:latin typeface="Times New Roman"/>
                <a:cs typeface="Times New Roman"/>
              </a:rPr>
              <a:t>intro-  </a:t>
            </a:r>
            <a:r>
              <a:rPr sz="1050" spc="45" dirty="0">
                <a:latin typeface="Times New Roman"/>
                <a:cs typeface="Times New Roman"/>
              </a:rPr>
              <a:t>duced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spc="-20" dirty="0">
                <a:latin typeface="Times New Roman"/>
                <a:cs typeface="Times New Roman"/>
              </a:rPr>
              <a:t>next</a:t>
            </a:r>
            <a:r>
              <a:rPr sz="1050" spc="16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section.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200" spc="-110" dirty="0">
                <a:latin typeface="Arial"/>
                <a:cs typeface="Arial"/>
              </a:rPr>
              <a:t>Two-Dimensional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Arrays</a:t>
            </a:r>
            <a:endParaRPr sz="1200">
              <a:latin typeface="Arial"/>
              <a:cs typeface="Arial"/>
            </a:endParaRPr>
          </a:p>
          <a:p>
            <a:pPr marL="1612900" marR="5080" algn="just">
              <a:lnSpc>
                <a:spcPct val="102899"/>
              </a:lnSpc>
              <a:spcBef>
                <a:spcPts val="580"/>
              </a:spcBef>
            </a:pPr>
            <a:r>
              <a:rPr sz="1050" spc="-5" dirty="0">
                <a:latin typeface="Times New Roman"/>
                <a:cs typeface="Times New Roman"/>
              </a:rPr>
              <a:t>Data </a:t>
            </a:r>
            <a:r>
              <a:rPr sz="1050" spc="-40" dirty="0">
                <a:latin typeface="Times New Roman"/>
                <a:cs typeface="Times New Roman"/>
              </a:rPr>
              <a:t>is </a:t>
            </a:r>
            <a:r>
              <a:rPr sz="1050" spc="-5" dirty="0">
                <a:latin typeface="Times New Roman"/>
                <a:cs typeface="Times New Roman"/>
              </a:rPr>
              <a:t>often </a:t>
            </a:r>
            <a:r>
              <a:rPr sz="1050" spc="30" dirty="0">
                <a:latin typeface="Times New Roman"/>
                <a:cs typeface="Times New Roman"/>
              </a:rPr>
              <a:t>contained </a:t>
            </a:r>
            <a:r>
              <a:rPr sz="1050" spc="-25" dirty="0">
                <a:latin typeface="Times New Roman"/>
                <a:cs typeface="Times New Roman"/>
              </a:rPr>
              <a:t>in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-25" dirty="0">
                <a:latin typeface="Times New Roman"/>
                <a:cs typeface="Times New Roman"/>
              </a:rPr>
              <a:t>table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20" dirty="0">
                <a:latin typeface="Times New Roman"/>
                <a:cs typeface="Times New Roman"/>
              </a:rPr>
              <a:t>rows </a:t>
            </a:r>
            <a:r>
              <a:rPr sz="1050" spc="-15" dirty="0">
                <a:latin typeface="Times New Roman"/>
                <a:cs typeface="Times New Roman"/>
              </a:rPr>
              <a:t>and </a:t>
            </a:r>
            <a:r>
              <a:rPr sz="1050" spc="-20" dirty="0">
                <a:latin typeface="Times New Roman"/>
                <a:cs typeface="Times New Roman"/>
              </a:rPr>
              <a:t>columns </a:t>
            </a:r>
            <a:r>
              <a:rPr sz="1050" spc="-5" dirty="0">
                <a:latin typeface="Times New Roman"/>
                <a:cs typeface="Times New Roman"/>
              </a:rPr>
              <a:t>that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0" dirty="0">
                <a:latin typeface="Times New Roman"/>
                <a:cs typeface="Times New Roman"/>
              </a:rPr>
              <a:t>be </a:t>
            </a:r>
            <a:r>
              <a:rPr sz="1050" spc="20" dirty="0">
                <a:latin typeface="Times New Roman"/>
                <a:cs typeface="Times New Roman"/>
              </a:rPr>
              <a:t>implement-  </a:t>
            </a:r>
            <a:r>
              <a:rPr sz="1050" spc="-15" dirty="0">
                <a:latin typeface="Times New Roman"/>
                <a:cs typeface="Times New Roman"/>
              </a:rPr>
              <a:t>ed </a:t>
            </a:r>
            <a:r>
              <a:rPr sz="1050" spc="-25" dirty="0">
                <a:latin typeface="Times New Roman"/>
                <a:cs typeface="Times New Roman"/>
              </a:rPr>
              <a:t>with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20" dirty="0">
                <a:latin typeface="Times New Roman"/>
                <a:cs typeface="Times New Roman"/>
              </a:rPr>
              <a:t>two-dimensional </a:t>
            </a:r>
            <a:r>
              <a:rPr sz="1050" spc="-35" dirty="0">
                <a:latin typeface="Times New Roman"/>
                <a:cs typeface="Times New Roman"/>
              </a:rPr>
              <a:t>array. </a:t>
            </a:r>
            <a:r>
              <a:rPr sz="1050" spc="30" dirty="0">
                <a:latin typeface="Times New Roman"/>
                <a:cs typeface="Times New Roman"/>
              </a:rPr>
              <a:t>Suppose </a:t>
            </a:r>
            <a:r>
              <a:rPr sz="1050" spc="-45" dirty="0">
                <a:latin typeface="Times New Roman"/>
                <a:cs typeface="Times New Roman"/>
              </a:rPr>
              <a:t>we </a:t>
            </a:r>
            <a:r>
              <a:rPr sz="1050" spc="-20" dirty="0">
                <a:latin typeface="Times New Roman"/>
                <a:cs typeface="Times New Roman"/>
              </a:rPr>
              <a:t>want </a:t>
            </a:r>
            <a:r>
              <a:rPr sz="1050" spc="15" dirty="0">
                <a:latin typeface="Times New Roman"/>
                <a:cs typeface="Times New Roman"/>
              </a:rPr>
              <a:t>to </a:t>
            </a:r>
            <a:r>
              <a:rPr sz="1050" spc="-20" dirty="0">
                <a:latin typeface="Times New Roman"/>
                <a:cs typeface="Times New Roman"/>
              </a:rPr>
              <a:t>read data </a:t>
            </a:r>
            <a:r>
              <a:rPr sz="1050" spc="20" dirty="0">
                <a:latin typeface="Times New Roman"/>
                <a:cs typeface="Times New Roman"/>
              </a:rPr>
              <a:t>representing  </a:t>
            </a:r>
            <a:r>
              <a:rPr sz="1050" spc="-10" dirty="0">
                <a:latin typeface="Times New Roman"/>
                <a:cs typeface="Times New Roman"/>
              </a:rPr>
              <a:t>profits </a:t>
            </a:r>
            <a:r>
              <a:rPr sz="1050" spc="-30" dirty="0">
                <a:latin typeface="Times New Roman"/>
                <a:cs typeface="Times New Roman"/>
              </a:rPr>
              <a:t>(in </a:t>
            </a:r>
            <a:r>
              <a:rPr sz="1050" spc="30" dirty="0">
                <a:latin typeface="Times New Roman"/>
                <a:cs typeface="Times New Roman"/>
              </a:rPr>
              <a:t>thousands) </a:t>
            </a:r>
            <a:r>
              <a:rPr sz="1050" spc="-5" dirty="0">
                <a:latin typeface="Times New Roman"/>
                <a:cs typeface="Times New Roman"/>
              </a:rPr>
              <a:t>for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spc="15" dirty="0">
                <a:latin typeface="Times New Roman"/>
                <a:cs typeface="Times New Roman"/>
              </a:rPr>
              <a:t>particular </a:t>
            </a:r>
            <a:r>
              <a:rPr sz="1050" spc="-40" dirty="0">
                <a:latin typeface="Times New Roman"/>
                <a:cs typeface="Times New Roman"/>
              </a:rPr>
              <a:t>year </a:t>
            </a:r>
            <a:r>
              <a:rPr sz="1050" spc="-10" dirty="0">
                <a:latin typeface="Times New Roman"/>
                <a:cs typeface="Times New Roman"/>
              </a:rPr>
              <a:t>and</a:t>
            </a:r>
            <a:r>
              <a:rPr sz="1050" spc="11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quarter.</a:t>
            </a:r>
            <a:endParaRPr sz="1050">
              <a:latin typeface="Times New Roman"/>
              <a:cs typeface="Times New Roman"/>
            </a:endParaRPr>
          </a:p>
          <a:p>
            <a:pPr marL="1851025">
              <a:lnSpc>
                <a:spcPct val="100000"/>
              </a:lnSpc>
              <a:spcBef>
                <a:spcPts val="650"/>
              </a:spcBef>
              <a:tabLst>
                <a:tab pos="2609850" algn="l"/>
                <a:tab pos="3409950" algn="l"/>
                <a:tab pos="4210050" algn="l"/>
              </a:tabLst>
            </a:pPr>
            <a:r>
              <a:rPr sz="1050" spc="-5" dirty="0">
                <a:latin typeface="Times New Roman"/>
                <a:cs typeface="Times New Roman"/>
              </a:rPr>
              <a:t>Quarter 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-30" dirty="0">
                <a:latin typeface="Times New Roman"/>
                <a:cs typeface="Times New Roman"/>
              </a:rPr>
              <a:t>1	</a:t>
            </a:r>
            <a:r>
              <a:rPr sz="1050" spc="-5" dirty="0">
                <a:latin typeface="Times New Roman"/>
                <a:cs typeface="Times New Roman"/>
              </a:rPr>
              <a:t>Quarter 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spc="-30" dirty="0">
                <a:latin typeface="Times New Roman"/>
                <a:cs typeface="Times New Roman"/>
              </a:rPr>
              <a:t>2	</a:t>
            </a:r>
            <a:r>
              <a:rPr sz="1050" spc="-5" dirty="0">
                <a:latin typeface="Times New Roman"/>
                <a:cs typeface="Times New Roman"/>
              </a:rPr>
              <a:t>Quarter 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-30" dirty="0">
                <a:latin typeface="Times New Roman"/>
                <a:cs typeface="Times New Roman"/>
              </a:rPr>
              <a:t>3	</a:t>
            </a:r>
            <a:r>
              <a:rPr sz="1050" spc="-5" dirty="0">
                <a:latin typeface="Times New Roman"/>
                <a:cs typeface="Times New Roman"/>
              </a:rPr>
              <a:t>Quarter</a:t>
            </a:r>
            <a:r>
              <a:rPr sz="1050" spc="2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603625" y="7540361"/>
          <a:ext cx="2566670" cy="480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734">
                <a:tc>
                  <a:txBody>
                    <a:bodyPr/>
                    <a:lstStyle/>
                    <a:p>
                      <a:pPr marL="31750">
                        <a:lnSpc>
                          <a:spcPts val="1120"/>
                        </a:lnSpc>
                      </a:pPr>
                      <a:r>
                        <a:rPr sz="1050" spc="-35" dirty="0">
                          <a:latin typeface="Times New Roman"/>
                          <a:cs typeface="Times New Roman"/>
                        </a:rPr>
                        <a:t>72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0" algn="r">
                        <a:lnSpc>
                          <a:spcPts val="1120"/>
                        </a:lnSpc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80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sz="1050" spc="-3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120"/>
                        </a:lnSpc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591">
                <a:tc>
                  <a:txBody>
                    <a:bodyPr/>
                    <a:lstStyle/>
                    <a:p>
                      <a:pPr marL="33020">
                        <a:lnSpc>
                          <a:spcPts val="1175"/>
                        </a:lnSpc>
                      </a:pPr>
                      <a:r>
                        <a:rPr sz="1050" spc="-35" dirty="0">
                          <a:latin typeface="Times New Roman"/>
                          <a:cs typeface="Times New Roman"/>
                        </a:rPr>
                        <a:t>82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9880" algn="r">
                        <a:lnSpc>
                          <a:spcPts val="1175"/>
                        </a:lnSpc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90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050" spc="-35" dirty="0">
                          <a:latin typeface="Times New Roman"/>
                          <a:cs typeface="Times New Roman"/>
                        </a:rPr>
                        <a:t>43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75"/>
                        </a:lnSpc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42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marL="33020">
                        <a:lnSpc>
                          <a:spcPts val="1140"/>
                        </a:lnSpc>
                      </a:pPr>
                      <a:r>
                        <a:rPr sz="1050" spc="-3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9880" algn="r">
                        <a:lnSpc>
                          <a:spcPts val="1140"/>
                        </a:lnSpc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87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spc="-35" dirty="0">
                          <a:latin typeface="Times New Roman"/>
                          <a:cs typeface="Times New Roman"/>
                        </a:rPr>
                        <a:t>48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40"/>
                        </a:lnSpc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53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2502154" y="8080629"/>
            <a:ext cx="5289550" cy="1889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latin typeface="Times New Roman"/>
                <a:cs typeface="Times New Roman"/>
              </a:rPr>
              <a:t>This </a:t>
            </a:r>
            <a:r>
              <a:rPr sz="1050" spc="-20" dirty="0">
                <a:latin typeface="Times New Roman"/>
                <a:cs typeface="Times New Roman"/>
              </a:rPr>
              <a:t>can </a:t>
            </a:r>
            <a:r>
              <a:rPr sz="1050" spc="-15" dirty="0">
                <a:latin typeface="Times New Roman"/>
                <a:cs typeface="Times New Roman"/>
              </a:rPr>
              <a:t>be </a:t>
            </a:r>
            <a:r>
              <a:rPr sz="1050" spc="-10" dirty="0">
                <a:latin typeface="Times New Roman"/>
                <a:cs typeface="Times New Roman"/>
              </a:rPr>
              <a:t>done </a:t>
            </a:r>
            <a:r>
              <a:rPr sz="1050" spc="-30" dirty="0">
                <a:latin typeface="Times New Roman"/>
                <a:cs typeface="Times New Roman"/>
              </a:rPr>
              <a:t>using </a:t>
            </a:r>
            <a:r>
              <a:rPr sz="1050" spc="-40" dirty="0">
                <a:latin typeface="Times New Roman"/>
                <a:cs typeface="Times New Roman"/>
              </a:rPr>
              <a:t>a </a:t>
            </a:r>
            <a:r>
              <a:rPr sz="1050" b="1" spc="55" dirty="0">
                <a:latin typeface="Times New Roman"/>
                <a:cs typeface="Times New Roman"/>
              </a:rPr>
              <a:t>two-dimensional</a:t>
            </a:r>
            <a:r>
              <a:rPr sz="1050" b="1" spc="-125" dirty="0">
                <a:latin typeface="Times New Roman"/>
                <a:cs typeface="Times New Roman"/>
              </a:rPr>
              <a:t> </a:t>
            </a:r>
            <a:r>
              <a:rPr sz="1050" b="1" spc="25" dirty="0">
                <a:latin typeface="Times New Roman"/>
                <a:cs typeface="Times New Roman"/>
              </a:rPr>
              <a:t>array</a:t>
            </a:r>
            <a:r>
              <a:rPr sz="1050" spc="25" dirty="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i="1" spc="5" dirty="0">
                <a:latin typeface="Times New Roman"/>
                <a:cs typeface="Times New Roman"/>
              </a:rPr>
              <a:t>Example:</a:t>
            </a:r>
            <a:endParaRPr sz="1050">
              <a:latin typeface="Times New Roman"/>
              <a:cs typeface="Times New Roman"/>
            </a:endParaRPr>
          </a:p>
          <a:p>
            <a:pPr marL="12700" marR="3867785">
              <a:lnSpc>
                <a:spcPct val="121100"/>
              </a:lnSpc>
              <a:spcBef>
                <a:spcPts val="370"/>
              </a:spcBef>
            </a:pPr>
            <a:r>
              <a:rPr sz="900" spc="-15" dirty="0">
                <a:latin typeface="Courier New"/>
                <a:cs typeface="Courier New"/>
              </a:rPr>
              <a:t>const </a:t>
            </a:r>
            <a:r>
              <a:rPr sz="900" spc="-20" dirty="0">
                <a:latin typeface="Courier New"/>
                <a:cs typeface="Courier New"/>
              </a:rPr>
              <a:t>NO_OF_ROWS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3;  const </a:t>
            </a:r>
            <a:r>
              <a:rPr sz="900" spc="-20" dirty="0">
                <a:latin typeface="Courier New"/>
                <a:cs typeface="Courier New"/>
              </a:rPr>
              <a:t>NO_OF_COLS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4;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typedef float </a:t>
            </a:r>
            <a:r>
              <a:rPr sz="900" spc="-20" dirty="0">
                <a:latin typeface="Courier New"/>
                <a:cs typeface="Courier New"/>
              </a:rPr>
              <a:t>ProfitType[NO_OF_ROWS][NO_OF_COLS]; </a:t>
            </a:r>
            <a:r>
              <a:rPr sz="900" spc="-15" dirty="0">
                <a:latin typeface="Courier New"/>
                <a:cs typeface="Courier New"/>
              </a:rPr>
              <a:t>//declares </a:t>
            </a:r>
            <a:r>
              <a:rPr sz="900" dirty="0">
                <a:latin typeface="Courier New"/>
                <a:cs typeface="Courier New"/>
              </a:rPr>
              <a:t>a </a:t>
            </a:r>
            <a:r>
              <a:rPr sz="900" spc="-10" dirty="0">
                <a:latin typeface="Courier New"/>
                <a:cs typeface="Courier New"/>
              </a:rPr>
              <a:t>new </a:t>
            </a:r>
            <a:r>
              <a:rPr sz="900" spc="-15" dirty="0">
                <a:latin typeface="Courier New"/>
                <a:cs typeface="Courier New"/>
              </a:rPr>
              <a:t>data</a:t>
            </a:r>
            <a:r>
              <a:rPr sz="900" spc="-14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type</a:t>
            </a:r>
            <a:endParaRPr sz="900">
              <a:latin typeface="Courier New"/>
              <a:cs typeface="Courier New"/>
            </a:endParaRPr>
          </a:p>
          <a:p>
            <a:pPr marL="3356610">
              <a:lnSpc>
                <a:spcPct val="100000"/>
              </a:lnSpc>
              <a:spcBef>
                <a:spcPts val="229"/>
              </a:spcBef>
            </a:pPr>
            <a:r>
              <a:rPr sz="900" spc="-15" dirty="0">
                <a:latin typeface="Courier New"/>
                <a:cs typeface="Courier New"/>
              </a:rPr>
              <a:t>//which </a:t>
            </a:r>
            <a:r>
              <a:rPr sz="900" spc="-10" dirty="0">
                <a:latin typeface="Courier New"/>
                <a:cs typeface="Courier New"/>
              </a:rPr>
              <a:t>is </a:t>
            </a:r>
            <a:r>
              <a:rPr sz="900" dirty="0">
                <a:latin typeface="Courier New"/>
                <a:cs typeface="Courier New"/>
              </a:rPr>
              <a:t>a 2</a:t>
            </a:r>
            <a:r>
              <a:rPr sz="900" spc="-16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dimensional</a:t>
            </a:r>
            <a:endParaRPr sz="900">
              <a:latin typeface="Courier New"/>
              <a:cs typeface="Courier New"/>
            </a:endParaRPr>
          </a:p>
          <a:p>
            <a:pPr marL="335661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//array </a:t>
            </a:r>
            <a:r>
              <a:rPr sz="900" spc="-10" dirty="0">
                <a:latin typeface="Courier New"/>
                <a:cs typeface="Courier New"/>
              </a:rPr>
              <a:t>of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floats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i="1" spc="-65" dirty="0">
                <a:latin typeface="Times New Roman"/>
                <a:cs typeface="Times New Roman"/>
              </a:rPr>
              <a:t>c</a:t>
            </a:r>
            <a:r>
              <a:rPr sz="1000" i="1" spc="-15" dirty="0">
                <a:latin typeface="Times New Roman"/>
                <a:cs typeface="Times New Roman"/>
              </a:rPr>
              <a:t>o</a:t>
            </a:r>
            <a:r>
              <a:rPr sz="1000" i="1" spc="80" dirty="0">
                <a:latin typeface="Times New Roman"/>
                <a:cs typeface="Times New Roman"/>
              </a:rPr>
              <a:t>n</a:t>
            </a:r>
            <a:r>
              <a:rPr sz="1000" i="1" spc="65" dirty="0">
                <a:latin typeface="Times New Roman"/>
                <a:cs typeface="Times New Roman"/>
              </a:rPr>
              <a:t>t</a:t>
            </a:r>
            <a:r>
              <a:rPr sz="1000" i="1" spc="35" dirty="0">
                <a:latin typeface="Times New Roman"/>
                <a:cs typeface="Times New Roman"/>
              </a:rPr>
              <a:t>i</a:t>
            </a:r>
            <a:r>
              <a:rPr sz="1000" i="1" spc="95" dirty="0">
                <a:latin typeface="Times New Roman"/>
                <a:cs typeface="Times New Roman"/>
              </a:rPr>
              <a:t>nu</a:t>
            </a:r>
            <a:r>
              <a:rPr sz="1000" i="1" spc="-45" dirty="0">
                <a:latin typeface="Times New Roman"/>
                <a:cs typeface="Times New Roman"/>
              </a:rPr>
              <a:t>e</a:t>
            </a:r>
            <a:r>
              <a:rPr sz="1000" i="1" spc="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5317</Words>
  <Application>Microsoft Macintosh PowerPoint</Application>
  <PresentationFormat>Custom</PresentationFormat>
  <Paragraphs>1101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Office Theme</vt:lpstr>
      <vt:lpstr>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</dc:title>
  <dc:creator>Chris</dc:creator>
  <cp:lastModifiedBy>Gang-Ryung Uh</cp:lastModifiedBy>
  <cp:revision>1</cp:revision>
  <dcterms:created xsi:type="dcterms:W3CDTF">2019-06-25T19:42:27Z</dcterms:created>
  <dcterms:modified xsi:type="dcterms:W3CDTF">2019-06-25T19:43:35Z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2014-07-23T00:00:00Z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2019-06-25T00:00:00Z</vt:filetime>
  </property>
</Properties>
</file>