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8686800" cy="11315700"/>
  <p:notesSz cx="8686800" cy="11315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51510" y="3507867"/>
            <a:ext cx="7383780" cy="23762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03020" y="6336792"/>
            <a:ext cx="6080760" cy="2828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600200" y="457200"/>
            <a:ext cx="1447800" cy="1143000"/>
          </a:xfrm>
          <a:custGeom>
            <a:avLst/>
            <a:gdLst/>
            <a:ahLst/>
            <a:cxnLst/>
            <a:rect l="l" t="t" r="r" b="b"/>
            <a:pathLst>
              <a:path w="1447800" h="1143000">
                <a:moveTo>
                  <a:pt x="0" y="1143000"/>
                </a:moveTo>
                <a:lnTo>
                  <a:pt x="1447800" y="1143000"/>
                </a:lnTo>
                <a:lnTo>
                  <a:pt x="1447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34340" y="2602611"/>
            <a:ext cx="3778758" cy="7468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473702" y="2602611"/>
            <a:ext cx="3778758" cy="7468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00200" y="1765300"/>
            <a:ext cx="1447800" cy="1066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4340" y="2602611"/>
            <a:ext cx="7818120" cy="7468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953512" y="10523601"/>
            <a:ext cx="2779776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34340" y="10523601"/>
            <a:ext cx="1997964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254496" y="10523601"/>
            <a:ext cx="1997964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574546" y="3853306"/>
          <a:ext cx="6199505" cy="1516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0140"/>
                <a:gridCol w="679449"/>
                <a:gridCol w="4400550"/>
              </a:tblGrid>
              <a:tr h="203533">
                <a:tc>
                  <a:txBody>
                    <a:bodyPr/>
                    <a:lstStyle/>
                    <a:p>
                      <a:pPr marL="25400">
                        <a:lnSpc>
                          <a:spcPts val="1505"/>
                        </a:lnSpc>
                      </a:pPr>
                      <a:r>
                        <a:rPr dirty="0" sz="1400" spc="-470">
                          <a:latin typeface="Arial"/>
                          <a:cs typeface="Arial"/>
                        </a:rPr>
                        <a:t>PURPOSE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1.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100" spc="-215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1100" spc="-95">
                          <a:latin typeface="Arial"/>
                          <a:cs typeface="Arial"/>
                        </a:rPr>
                        <a:t>introduce </a:t>
                      </a:r>
                      <a:r>
                        <a:rPr dirty="0" sz="1100" spc="-90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100" spc="-110">
                          <a:latin typeface="Arial"/>
                          <a:cs typeface="Arial"/>
                        </a:rPr>
                        <a:t>concept </a:t>
                      </a:r>
                      <a:r>
                        <a:rPr dirty="0" sz="1100" spc="-80"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1100" spc="-15"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1100" spc="-110">
                          <a:latin typeface="Arial"/>
                          <a:cs typeface="Arial"/>
                        </a:rPr>
                        <a:t>search</a:t>
                      </a:r>
                      <a:r>
                        <a:rPr dirty="0" sz="1100" spc="-114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routine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855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1270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2.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270"/>
                        </a:lnSpc>
                      </a:pPr>
                      <a:r>
                        <a:rPr dirty="0" sz="1100" spc="-215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1100" spc="-95">
                          <a:latin typeface="Arial"/>
                          <a:cs typeface="Arial"/>
                        </a:rPr>
                        <a:t>introduce </a:t>
                      </a:r>
                      <a:r>
                        <a:rPr dirty="0" sz="1100" spc="-90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100" spc="-80">
                          <a:latin typeface="Arial"/>
                          <a:cs typeface="Arial"/>
                        </a:rPr>
                        <a:t>linear </a:t>
                      </a:r>
                      <a:r>
                        <a:rPr dirty="0" sz="1100" spc="-120">
                          <a:latin typeface="Arial"/>
                          <a:cs typeface="Arial"/>
                        </a:rPr>
                        <a:t>and </a:t>
                      </a:r>
                      <a:r>
                        <a:rPr dirty="0" sz="1100" spc="-95">
                          <a:latin typeface="Arial"/>
                          <a:cs typeface="Arial"/>
                        </a:rPr>
                        <a:t>binary</a:t>
                      </a:r>
                      <a:r>
                        <a:rPr dirty="0" sz="1100" spc="-1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30">
                          <a:latin typeface="Arial"/>
                          <a:cs typeface="Arial"/>
                        </a:rPr>
                        <a:t>searches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2034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3.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016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100" spc="-215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1100" spc="-95">
                          <a:latin typeface="Arial"/>
                          <a:cs typeface="Arial"/>
                        </a:rPr>
                        <a:t>introduce </a:t>
                      </a:r>
                      <a:r>
                        <a:rPr dirty="0" sz="1100" spc="-90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100" spc="-110">
                          <a:latin typeface="Arial"/>
                          <a:cs typeface="Arial"/>
                        </a:rPr>
                        <a:t>concept </a:t>
                      </a:r>
                      <a:r>
                        <a:rPr dirty="0" sz="1100" spc="-80"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1100" spc="-15"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1100" spc="-80">
                          <a:latin typeface="Arial"/>
                          <a:cs typeface="Arial"/>
                        </a:rPr>
                        <a:t>sorting</a:t>
                      </a:r>
                      <a:r>
                        <a:rPr dirty="0" sz="11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algorithm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0160"/>
                </a:tc>
              </a:tr>
              <a:tr h="3427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4.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143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100" spc="-215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1100" spc="-95">
                          <a:latin typeface="Arial"/>
                          <a:cs typeface="Arial"/>
                        </a:rPr>
                        <a:t>introduce </a:t>
                      </a:r>
                      <a:r>
                        <a:rPr dirty="0" sz="1100" spc="-90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100" spc="-110">
                          <a:latin typeface="Arial"/>
                          <a:cs typeface="Arial"/>
                        </a:rPr>
                        <a:t>bubble </a:t>
                      </a:r>
                      <a:r>
                        <a:rPr dirty="0" sz="1100" spc="-125">
                          <a:latin typeface="Arial"/>
                          <a:cs typeface="Arial"/>
                        </a:rPr>
                        <a:t>and </a:t>
                      </a:r>
                      <a:r>
                        <a:rPr dirty="0" sz="1100" spc="-95">
                          <a:latin typeface="Arial"/>
                          <a:cs typeface="Arial"/>
                        </a:rPr>
                        <a:t>selection</a:t>
                      </a:r>
                      <a:r>
                        <a:rPr dirty="0" sz="1100" spc="-1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sorts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143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7695">
                <a:tc>
                  <a:txBody>
                    <a:bodyPr/>
                    <a:lstStyle/>
                    <a:p>
                      <a:pPr marL="25400">
                        <a:lnSpc>
                          <a:spcPts val="1495"/>
                        </a:lnSpc>
                      </a:pPr>
                      <a:r>
                        <a:rPr dirty="0" sz="1400" spc="-484">
                          <a:latin typeface="Arial"/>
                          <a:cs typeface="Arial"/>
                        </a:rPr>
                        <a:t>PROCEDURE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1.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100" spc="-105">
                          <a:latin typeface="Arial"/>
                          <a:cs typeface="Arial"/>
                        </a:rPr>
                        <a:t>Students </a:t>
                      </a:r>
                      <a:r>
                        <a:rPr dirty="0" sz="1100" spc="-100">
                          <a:latin typeface="Arial"/>
                          <a:cs typeface="Arial"/>
                        </a:rPr>
                        <a:t>should read </a:t>
                      </a:r>
                      <a:r>
                        <a:rPr dirty="0" sz="1100" spc="-80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100" spc="-105">
                          <a:latin typeface="Arial"/>
                          <a:cs typeface="Arial"/>
                        </a:rPr>
                        <a:t>Pre-lab </a:t>
                      </a:r>
                      <a:r>
                        <a:rPr dirty="0" sz="1100" spc="-114">
                          <a:latin typeface="Arial"/>
                          <a:cs typeface="Arial"/>
                        </a:rPr>
                        <a:t>Reading </a:t>
                      </a:r>
                      <a:r>
                        <a:rPr dirty="0" sz="1100" spc="-105">
                          <a:latin typeface="Arial"/>
                          <a:cs typeface="Arial"/>
                        </a:rPr>
                        <a:t>Assignment </a:t>
                      </a:r>
                      <a:r>
                        <a:rPr dirty="0" sz="1100" spc="-95">
                          <a:latin typeface="Arial"/>
                          <a:cs typeface="Arial"/>
                        </a:rPr>
                        <a:t>before </a:t>
                      </a:r>
                      <a:r>
                        <a:rPr dirty="0" sz="1100" spc="-105">
                          <a:latin typeface="Arial"/>
                          <a:cs typeface="Arial"/>
                        </a:rPr>
                        <a:t>coming </a:t>
                      </a:r>
                      <a:r>
                        <a:rPr dirty="0" sz="1100" spc="-60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1100" spc="-1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5">
                          <a:latin typeface="Arial"/>
                          <a:cs typeface="Arial"/>
                        </a:rPr>
                        <a:t>lab.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86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127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2.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275"/>
                        </a:lnSpc>
                      </a:pPr>
                      <a:r>
                        <a:rPr dirty="0" sz="1100" spc="-105">
                          <a:latin typeface="Arial"/>
                          <a:cs typeface="Arial"/>
                        </a:rPr>
                        <a:t>Students </a:t>
                      </a:r>
                      <a:r>
                        <a:rPr dirty="0" sz="1100" spc="-100">
                          <a:latin typeface="Arial"/>
                          <a:cs typeface="Arial"/>
                        </a:rPr>
                        <a:t>should </a:t>
                      </a:r>
                      <a:r>
                        <a:rPr dirty="0" sz="1100" spc="-90">
                          <a:latin typeface="Arial"/>
                          <a:cs typeface="Arial"/>
                        </a:rPr>
                        <a:t>complete </a:t>
                      </a:r>
                      <a:r>
                        <a:rPr dirty="0" sz="1100" spc="-80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100" spc="-105">
                          <a:latin typeface="Arial"/>
                          <a:cs typeface="Arial"/>
                        </a:rPr>
                        <a:t>Pre-lab </a:t>
                      </a:r>
                      <a:r>
                        <a:rPr dirty="0" sz="1100" spc="-80">
                          <a:latin typeface="Arial"/>
                          <a:cs typeface="Arial"/>
                        </a:rPr>
                        <a:t>Writing </a:t>
                      </a:r>
                      <a:r>
                        <a:rPr dirty="0" sz="1100" spc="-105">
                          <a:latin typeface="Arial"/>
                          <a:cs typeface="Arial"/>
                        </a:rPr>
                        <a:t>Assignment </a:t>
                      </a:r>
                      <a:r>
                        <a:rPr dirty="0" sz="1100" spc="-95">
                          <a:latin typeface="Arial"/>
                          <a:cs typeface="Arial"/>
                        </a:rPr>
                        <a:t>before </a:t>
                      </a:r>
                      <a:r>
                        <a:rPr dirty="0" sz="1100" spc="-100">
                          <a:latin typeface="Arial"/>
                          <a:cs typeface="Arial"/>
                        </a:rPr>
                        <a:t>coming </a:t>
                      </a:r>
                      <a:r>
                        <a:rPr dirty="0" sz="1100" spc="-65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11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5">
                          <a:latin typeface="Arial"/>
                          <a:cs typeface="Arial"/>
                        </a:rPr>
                        <a:t>lab.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808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1240"/>
                        </a:lnSpc>
                        <a:spcBef>
                          <a:spcPts val="8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3.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016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240"/>
                        </a:lnSpc>
                        <a:spcBef>
                          <a:spcPts val="80"/>
                        </a:spcBef>
                      </a:pPr>
                      <a:r>
                        <a:rPr dirty="0" sz="1100" spc="-85">
                          <a:latin typeface="Arial"/>
                          <a:cs typeface="Arial"/>
                        </a:rPr>
                        <a:t>In </a:t>
                      </a:r>
                      <a:r>
                        <a:rPr dirty="0" sz="1100" spc="-80">
                          <a:latin typeface="Arial"/>
                          <a:cs typeface="Arial"/>
                        </a:rPr>
                        <a:t>the lab, </a:t>
                      </a:r>
                      <a:r>
                        <a:rPr dirty="0" sz="1100" spc="-90">
                          <a:latin typeface="Arial"/>
                          <a:cs typeface="Arial"/>
                        </a:rPr>
                        <a:t>students </a:t>
                      </a:r>
                      <a:r>
                        <a:rPr dirty="0" sz="1100" spc="-100">
                          <a:latin typeface="Arial"/>
                          <a:cs typeface="Arial"/>
                        </a:rPr>
                        <a:t>should </a:t>
                      </a:r>
                      <a:r>
                        <a:rPr dirty="0" sz="1100" spc="-90">
                          <a:latin typeface="Arial"/>
                          <a:cs typeface="Arial"/>
                        </a:rPr>
                        <a:t>complete </a:t>
                      </a:r>
                      <a:r>
                        <a:rPr dirty="0" sz="1100" spc="-95">
                          <a:latin typeface="Arial"/>
                          <a:cs typeface="Arial"/>
                        </a:rPr>
                        <a:t>labs </a:t>
                      </a:r>
                      <a:r>
                        <a:rPr dirty="0" sz="1100" spc="-110">
                          <a:latin typeface="Arial"/>
                          <a:cs typeface="Arial"/>
                        </a:rPr>
                        <a:t>assigned </a:t>
                      </a:r>
                      <a:r>
                        <a:rPr dirty="0" sz="1100" spc="-65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1100" spc="-90">
                          <a:latin typeface="Arial"/>
                          <a:cs typeface="Arial"/>
                        </a:rPr>
                        <a:t>them </a:t>
                      </a:r>
                      <a:r>
                        <a:rPr dirty="0" sz="1100" spc="-125">
                          <a:latin typeface="Arial"/>
                          <a:cs typeface="Arial"/>
                        </a:rPr>
                        <a:t>by </a:t>
                      </a:r>
                      <a:r>
                        <a:rPr dirty="0" sz="1100" spc="-80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100" spc="-1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instructor.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0160"/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457200" y="1600200"/>
            <a:ext cx="8229600" cy="1651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301750">
              <a:lnSpc>
                <a:spcPts val="1230"/>
              </a:lnSpc>
              <a:tabLst>
                <a:tab pos="2157730" algn="l"/>
              </a:tabLst>
            </a:pPr>
            <a:r>
              <a:rPr dirty="0" sz="1400" spc="-405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1400" spc="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400" spc="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0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400" spc="1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0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400" spc="1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61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400" spc="1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35">
                <a:solidFill>
                  <a:srgbClr val="FFFFFF"/>
                </a:solidFill>
                <a:latin typeface="Arial"/>
                <a:cs typeface="Arial"/>
              </a:rPr>
              <a:t>N	</a:t>
            </a:r>
            <a:r>
              <a:rPr dirty="0" sz="1400" spc="-58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400" spc="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9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400" spc="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6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00200" y="1765300"/>
            <a:ext cx="1447800" cy="1066800"/>
          </a:xfrm>
          <a:prstGeom prst="rect"/>
          <a:solidFill>
            <a:srgbClr val="CCCCCC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27940">
              <a:lnSpc>
                <a:spcPts val="8400"/>
              </a:lnSpc>
            </a:pPr>
            <a:r>
              <a:rPr dirty="0" spc="-2020"/>
              <a:t>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88335" y="1999233"/>
            <a:ext cx="448564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15">
                <a:latin typeface="Arial"/>
                <a:cs typeface="Arial"/>
              </a:rPr>
              <a:t>Searching </a:t>
            </a:r>
            <a:r>
              <a:rPr dirty="0" sz="3600" spc="-570">
                <a:latin typeface="Arial"/>
                <a:cs typeface="Arial"/>
              </a:rPr>
              <a:t>and </a:t>
            </a:r>
            <a:r>
              <a:rPr dirty="0" sz="3600" spc="-434">
                <a:latin typeface="Arial"/>
                <a:cs typeface="Arial"/>
              </a:rPr>
              <a:t>Sorting</a:t>
            </a:r>
            <a:r>
              <a:rPr dirty="0" sz="3600" spc="-590">
                <a:latin typeface="Arial"/>
                <a:cs typeface="Arial"/>
              </a:rPr>
              <a:t> </a:t>
            </a:r>
            <a:r>
              <a:rPr dirty="0" sz="3600" spc="-320">
                <a:latin typeface="Arial"/>
                <a:cs typeface="Arial"/>
              </a:rPr>
              <a:t>Arrays</a:t>
            </a:r>
            <a:endParaRPr sz="36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170537" y="5669915"/>
          <a:ext cx="4603750" cy="3175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6535"/>
                <a:gridCol w="1262380"/>
                <a:gridCol w="805179"/>
                <a:gridCol w="546735"/>
                <a:gridCol w="502285"/>
              </a:tblGrid>
              <a:tr h="5199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0480">
                        <a:lnSpc>
                          <a:spcPct val="100000"/>
                        </a:lnSpc>
                      </a:pPr>
                      <a:r>
                        <a:rPr dirty="0" sz="1000" spc="-75">
                          <a:latin typeface="Arial"/>
                          <a:cs typeface="Arial"/>
                        </a:rPr>
                        <a:t>Contents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dirty="0" sz="1000" spc="-65">
                          <a:latin typeface="Arial"/>
                          <a:cs typeface="Arial"/>
                        </a:rPr>
                        <a:t>Pre-requisites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 marR="88900">
                        <a:lnSpc>
                          <a:spcPct val="99600"/>
                        </a:lnSpc>
                        <a:spcBef>
                          <a:spcPts val="70"/>
                        </a:spcBef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pp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x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000" spc="15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e  </a:t>
                      </a:r>
                      <a:r>
                        <a:rPr dirty="0" sz="1000" spc="-65">
                          <a:latin typeface="Arial"/>
                          <a:cs typeface="Arial"/>
                        </a:rPr>
                        <a:t>completion  </a:t>
                      </a:r>
                      <a:r>
                        <a:rPr dirty="0" sz="1000" spc="-55">
                          <a:latin typeface="Arial"/>
                          <a:cs typeface="Arial"/>
                        </a:rPr>
                        <a:t>time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889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6520" marR="74295">
                        <a:lnSpc>
                          <a:spcPct val="100000"/>
                        </a:lnSpc>
                      </a:pPr>
                      <a:r>
                        <a:rPr dirty="0" sz="1000" spc="-130">
                          <a:latin typeface="Arial"/>
                          <a:cs typeface="Arial"/>
                        </a:rPr>
                        <a:t>Page 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nu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 marR="111760">
                        <a:lnSpc>
                          <a:spcPct val="99600"/>
                        </a:lnSpc>
                        <a:spcBef>
                          <a:spcPts val="7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Check  </a:t>
                      </a:r>
                      <a:r>
                        <a:rPr dirty="0" sz="1000" spc="-105">
                          <a:latin typeface="Arial"/>
                          <a:cs typeface="Arial"/>
                        </a:rPr>
                        <a:t>when  </a:t>
                      </a:r>
                      <a:r>
                        <a:rPr dirty="0" sz="1000" spc="-90">
                          <a:latin typeface="Arial"/>
                          <a:cs typeface="Arial"/>
                        </a:rPr>
                        <a:t>done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889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000" spc="-100">
                          <a:latin typeface="Arial"/>
                          <a:cs typeface="Arial"/>
                        </a:rPr>
                        <a:t>Pre-lab </a:t>
                      </a:r>
                      <a:r>
                        <a:rPr dirty="0" sz="1000" spc="-110">
                          <a:latin typeface="Arial"/>
                          <a:cs typeface="Arial"/>
                        </a:rPr>
                        <a:t>Reading</a:t>
                      </a:r>
                      <a:r>
                        <a:rPr dirty="0" sz="1000" spc="-19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35">
                          <a:latin typeface="Arial"/>
                          <a:cs typeface="Arial"/>
                        </a:rPr>
                        <a:t>Assignment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54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000" spc="-60">
                          <a:latin typeface="Arial"/>
                          <a:cs typeface="Arial"/>
                        </a:rPr>
                        <a:t>20</a:t>
                      </a:r>
                      <a:r>
                        <a:rPr dirty="0" sz="10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20">
                          <a:latin typeface="Arial"/>
                          <a:cs typeface="Arial"/>
                        </a:rPr>
                        <a:t>min.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54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000" spc="25">
                          <a:latin typeface="Arial"/>
                          <a:cs typeface="Arial"/>
                        </a:rPr>
                        <a:t>138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54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6595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110">
                          <a:latin typeface="Arial"/>
                          <a:cs typeface="Arial"/>
                        </a:rPr>
                        <a:t>Pre-lab </a:t>
                      </a:r>
                      <a:r>
                        <a:rPr dirty="0" sz="1000" spc="-95">
                          <a:latin typeface="Arial"/>
                          <a:cs typeface="Arial"/>
                        </a:rPr>
                        <a:t>Writing</a:t>
                      </a:r>
                      <a:r>
                        <a:rPr dirty="0" sz="1000" spc="-1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35">
                          <a:latin typeface="Arial"/>
                          <a:cs typeface="Arial"/>
                        </a:rPr>
                        <a:t>Assignment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95">
                          <a:latin typeface="Arial"/>
                          <a:cs typeface="Arial"/>
                        </a:rPr>
                        <a:t>Pre-lab</a:t>
                      </a:r>
                      <a:r>
                        <a:rPr dirty="0" sz="1000" spc="-25">
                          <a:latin typeface="Arial"/>
                          <a:cs typeface="Arial"/>
                        </a:rPr>
                        <a:t> reading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60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10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20">
                          <a:latin typeface="Arial"/>
                          <a:cs typeface="Arial"/>
                        </a:rPr>
                        <a:t>min.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25">
                          <a:latin typeface="Arial"/>
                          <a:cs typeface="Arial"/>
                        </a:rPr>
                        <a:t>148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7451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175">
                          <a:latin typeface="Arial"/>
                          <a:cs typeface="Arial"/>
                        </a:rPr>
                        <a:t>LESSON</a:t>
                      </a:r>
                      <a:r>
                        <a:rPr dirty="0" sz="1000" spc="-1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0">
                          <a:latin typeface="Arial"/>
                          <a:cs typeface="Arial"/>
                        </a:rPr>
                        <a:t>8A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7727">
                <a:tc>
                  <a:txBody>
                    <a:bodyPr/>
                    <a:lstStyle/>
                    <a:p>
                      <a:pPr marL="30480">
                        <a:lnSpc>
                          <a:spcPts val="1195"/>
                        </a:lnSpc>
                        <a:spcBef>
                          <a:spcPts val="30"/>
                        </a:spcBef>
                      </a:pPr>
                      <a:r>
                        <a:rPr dirty="0" sz="1000" spc="-120">
                          <a:latin typeface="Arial"/>
                          <a:cs typeface="Arial"/>
                        </a:rPr>
                        <a:t>Lab</a:t>
                      </a:r>
                      <a:r>
                        <a:rPr dirty="0" sz="10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5">
                          <a:latin typeface="Arial"/>
                          <a:cs typeface="Arial"/>
                        </a:rPr>
                        <a:t>8.1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30480">
                        <a:lnSpc>
                          <a:spcPts val="1175"/>
                        </a:lnSpc>
                      </a:pPr>
                      <a:r>
                        <a:rPr dirty="0" sz="1000" spc="-125">
                          <a:latin typeface="Arial"/>
                          <a:cs typeface="Arial"/>
                        </a:rPr>
                        <a:t>Working </a:t>
                      </a:r>
                      <a:r>
                        <a:rPr dirty="0" sz="1000" spc="-85">
                          <a:latin typeface="Arial"/>
                          <a:cs typeface="Arial"/>
                        </a:rPr>
                        <a:t>with </a:t>
                      </a:r>
                      <a:r>
                        <a:rPr dirty="0" sz="1000" spc="-90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000" spc="-19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0">
                          <a:latin typeface="Arial"/>
                          <a:cs typeface="Arial"/>
                        </a:rPr>
                        <a:t>Linear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1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170"/>
                        </a:lnSpc>
                        <a:spcBef>
                          <a:spcPts val="5"/>
                        </a:spcBef>
                      </a:pPr>
                      <a:r>
                        <a:rPr dirty="0" sz="1000" spc="-105">
                          <a:latin typeface="Arial"/>
                          <a:cs typeface="Arial"/>
                        </a:rPr>
                        <a:t>Understanding</a:t>
                      </a:r>
                      <a:r>
                        <a:rPr dirty="0" sz="10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5">
                          <a:latin typeface="Arial"/>
                          <a:cs typeface="Arial"/>
                        </a:rPr>
                        <a:t>of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54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01600">
                        <a:lnSpc>
                          <a:spcPts val="1170"/>
                        </a:lnSpc>
                        <a:spcBef>
                          <a:spcPts val="5"/>
                        </a:spcBef>
                      </a:pPr>
                      <a:r>
                        <a:rPr dirty="0" sz="1000" spc="-60">
                          <a:latin typeface="Arial"/>
                          <a:cs typeface="Arial"/>
                        </a:rPr>
                        <a:t>15</a:t>
                      </a:r>
                      <a:r>
                        <a:rPr dirty="0" sz="10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20">
                          <a:latin typeface="Arial"/>
                          <a:cs typeface="Arial"/>
                        </a:rPr>
                        <a:t>min.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54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96520">
                        <a:lnSpc>
                          <a:spcPts val="1170"/>
                        </a:lnSpc>
                        <a:spcBef>
                          <a:spcPts val="5"/>
                        </a:spcBef>
                      </a:pPr>
                      <a:r>
                        <a:rPr dirty="0" sz="1000" spc="25">
                          <a:latin typeface="Arial"/>
                          <a:cs typeface="Arial"/>
                        </a:rPr>
                        <a:t>149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54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83668">
                <a:tc>
                  <a:txBody>
                    <a:bodyPr/>
                    <a:lstStyle/>
                    <a:p>
                      <a:pPr marL="30480">
                        <a:lnSpc>
                          <a:spcPts val="1165"/>
                        </a:lnSpc>
                      </a:pPr>
                      <a:r>
                        <a:rPr dirty="0" sz="1000" spc="-45">
                          <a:latin typeface="Arial"/>
                          <a:cs typeface="Arial"/>
                        </a:rPr>
                        <a:t>Search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65"/>
                        </a:lnSpc>
                      </a:pPr>
                      <a:r>
                        <a:rPr dirty="0" sz="1000" spc="-95">
                          <a:latin typeface="Arial"/>
                          <a:cs typeface="Arial"/>
                        </a:rPr>
                        <a:t>character</a:t>
                      </a:r>
                      <a:r>
                        <a:rPr dirty="0" sz="10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5">
                          <a:latin typeface="Arial"/>
                          <a:cs typeface="Arial"/>
                        </a:rPr>
                        <a:t>arrays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8489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000" spc="-120">
                          <a:latin typeface="Arial"/>
                          <a:cs typeface="Arial"/>
                        </a:rPr>
                        <a:t>Lab</a:t>
                      </a:r>
                      <a:r>
                        <a:rPr dirty="0" sz="10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5">
                          <a:latin typeface="Arial"/>
                          <a:cs typeface="Arial"/>
                        </a:rPr>
                        <a:t>8.2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30480">
                        <a:lnSpc>
                          <a:spcPts val="1175"/>
                        </a:lnSpc>
                      </a:pPr>
                      <a:r>
                        <a:rPr dirty="0" sz="1000" spc="-125">
                          <a:latin typeface="Arial"/>
                          <a:cs typeface="Arial"/>
                        </a:rPr>
                        <a:t>Working </a:t>
                      </a:r>
                      <a:r>
                        <a:rPr dirty="0" sz="1000" spc="-85">
                          <a:latin typeface="Arial"/>
                          <a:cs typeface="Arial"/>
                        </a:rPr>
                        <a:t>with </a:t>
                      </a:r>
                      <a:r>
                        <a:rPr dirty="0" sz="1000" spc="-90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000" spc="-1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25">
                          <a:latin typeface="Arial"/>
                          <a:cs typeface="Arial"/>
                        </a:rPr>
                        <a:t>Binary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1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165"/>
                        </a:lnSpc>
                      </a:pPr>
                      <a:r>
                        <a:rPr dirty="0" sz="1000" spc="-105">
                          <a:latin typeface="Arial"/>
                          <a:cs typeface="Arial"/>
                        </a:rPr>
                        <a:t>Understanding</a:t>
                      </a:r>
                      <a:r>
                        <a:rPr dirty="0" sz="10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5">
                          <a:latin typeface="Arial"/>
                          <a:cs typeface="Arial"/>
                        </a:rPr>
                        <a:t>of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01600">
                        <a:lnSpc>
                          <a:spcPts val="1165"/>
                        </a:lnSpc>
                      </a:pPr>
                      <a:r>
                        <a:rPr dirty="0" sz="1000" spc="-60">
                          <a:latin typeface="Arial"/>
                          <a:cs typeface="Arial"/>
                        </a:rPr>
                        <a:t>20</a:t>
                      </a:r>
                      <a:r>
                        <a:rPr dirty="0" sz="10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20">
                          <a:latin typeface="Arial"/>
                          <a:cs typeface="Arial"/>
                        </a:rPr>
                        <a:t>min.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96520">
                        <a:lnSpc>
                          <a:spcPts val="1165"/>
                        </a:lnSpc>
                      </a:pPr>
                      <a:r>
                        <a:rPr dirty="0" sz="1000" spc="25">
                          <a:latin typeface="Arial"/>
                          <a:cs typeface="Arial"/>
                        </a:rPr>
                        <a:t>150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82906">
                <a:tc>
                  <a:txBody>
                    <a:bodyPr/>
                    <a:lstStyle/>
                    <a:p>
                      <a:pPr marL="30480">
                        <a:lnSpc>
                          <a:spcPts val="1160"/>
                        </a:lnSpc>
                      </a:pPr>
                      <a:r>
                        <a:rPr dirty="0" sz="1000" spc="-45">
                          <a:latin typeface="Arial"/>
                          <a:cs typeface="Arial"/>
                        </a:rPr>
                        <a:t>Search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60"/>
                        </a:lnSpc>
                      </a:pPr>
                      <a:r>
                        <a:rPr dirty="0" sz="1000" spc="-95">
                          <a:latin typeface="Arial"/>
                          <a:cs typeface="Arial"/>
                        </a:rPr>
                        <a:t>integer</a:t>
                      </a:r>
                      <a:r>
                        <a:rPr dirty="0" sz="10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5">
                          <a:latin typeface="Arial"/>
                          <a:cs typeface="Arial"/>
                        </a:rPr>
                        <a:t>arrays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8995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000" spc="-120">
                          <a:latin typeface="Arial"/>
                          <a:cs typeface="Arial"/>
                        </a:rPr>
                        <a:t>Lab</a:t>
                      </a:r>
                      <a:r>
                        <a:rPr dirty="0" sz="10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5">
                          <a:latin typeface="Arial"/>
                          <a:cs typeface="Arial"/>
                        </a:rPr>
                        <a:t>8.3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30480">
                        <a:lnSpc>
                          <a:spcPct val="100000"/>
                        </a:lnSpc>
                      </a:pPr>
                      <a:r>
                        <a:rPr dirty="0" sz="1000" spc="-125">
                          <a:latin typeface="Arial"/>
                          <a:cs typeface="Arial"/>
                        </a:rPr>
                        <a:t>Working </a:t>
                      </a:r>
                      <a:r>
                        <a:rPr dirty="0" sz="1000" spc="-85">
                          <a:latin typeface="Arial"/>
                          <a:cs typeface="Arial"/>
                        </a:rPr>
                        <a:t>with</a:t>
                      </a:r>
                      <a:r>
                        <a:rPr dirty="0" sz="1000" spc="-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95">
                          <a:latin typeface="Arial"/>
                          <a:cs typeface="Arial"/>
                        </a:rPr>
                        <a:t>Sorts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1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dirty="0" sz="1000" spc="-105">
                          <a:latin typeface="Arial"/>
                          <a:cs typeface="Arial"/>
                        </a:rPr>
                        <a:t>Understanding </a:t>
                      </a:r>
                      <a:r>
                        <a:rPr dirty="0" sz="1000" spc="-80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10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10">
                          <a:latin typeface="Arial"/>
                          <a:cs typeface="Arial"/>
                        </a:rPr>
                        <a:t>arrays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01600">
                        <a:lnSpc>
                          <a:spcPct val="100000"/>
                        </a:lnSpc>
                      </a:pPr>
                      <a:r>
                        <a:rPr dirty="0" sz="1000" spc="-60">
                          <a:latin typeface="Arial"/>
                          <a:cs typeface="Arial"/>
                        </a:rPr>
                        <a:t>15</a:t>
                      </a:r>
                      <a:r>
                        <a:rPr dirty="0" sz="10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20">
                          <a:latin typeface="Arial"/>
                          <a:cs typeface="Arial"/>
                        </a:rPr>
                        <a:t>min.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96520">
                        <a:lnSpc>
                          <a:spcPct val="100000"/>
                        </a:lnSpc>
                      </a:pPr>
                      <a:r>
                        <a:rPr dirty="0" sz="1000" spc="25">
                          <a:latin typeface="Arial"/>
                          <a:cs typeface="Arial"/>
                        </a:rPr>
                        <a:t>152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6596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000" spc="-175">
                          <a:latin typeface="Arial"/>
                          <a:cs typeface="Arial"/>
                        </a:rPr>
                        <a:t>LESSON</a:t>
                      </a:r>
                      <a:r>
                        <a:rPr dirty="0" sz="1000" spc="-1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90">
                          <a:latin typeface="Arial"/>
                          <a:cs typeface="Arial"/>
                        </a:rPr>
                        <a:t>8B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1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9632">
                <a:tc>
                  <a:txBody>
                    <a:bodyPr/>
                    <a:lstStyle/>
                    <a:p>
                      <a:pPr marL="30480">
                        <a:lnSpc>
                          <a:spcPts val="1195"/>
                        </a:lnSpc>
                        <a:spcBef>
                          <a:spcPts val="45"/>
                        </a:spcBef>
                      </a:pPr>
                      <a:r>
                        <a:rPr dirty="0" sz="1000" spc="-120">
                          <a:latin typeface="Arial"/>
                          <a:cs typeface="Arial"/>
                        </a:rPr>
                        <a:t>Lab</a:t>
                      </a:r>
                      <a:r>
                        <a:rPr dirty="0" sz="10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5">
                          <a:latin typeface="Arial"/>
                          <a:cs typeface="Arial"/>
                        </a:rPr>
                        <a:t>8.4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30480">
                        <a:lnSpc>
                          <a:spcPts val="1175"/>
                        </a:lnSpc>
                      </a:pPr>
                      <a:r>
                        <a:rPr dirty="0" sz="1000" spc="-95">
                          <a:latin typeface="Arial"/>
                          <a:cs typeface="Arial"/>
                        </a:rPr>
                        <a:t>Student </a:t>
                      </a:r>
                      <a:r>
                        <a:rPr dirty="0" sz="1000" spc="-110">
                          <a:latin typeface="Arial"/>
                          <a:cs typeface="Arial"/>
                        </a:rPr>
                        <a:t>Generated</a:t>
                      </a:r>
                      <a:r>
                        <a:rPr dirty="0" sz="1000" spc="-1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65">
                          <a:latin typeface="Arial"/>
                          <a:cs typeface="Arial"/>
                        </a:rPr>
                        <a:t>Code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170"/>
                        </a:lnSpc>
                        <a:spcBef>
                          <a:spcPts val="5"/>
                        </a:spcBef>
                      </a:pPr>
                      <a:r>
                        <a:rPr dirty="0" sz="1000" spc="-105">
                          <a:latin typeface="Arial"/>
                          <a:cs typeface="Arial"/>
                        </a:rPr>
                        <a:t>Understanding </a:t>
                      </a:r>
                      <a:r>
                        <a:rPr dirty="0" sz="1000" spc="-80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10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10">
                          <a:latin typeface="Arial"/>
                          <a:cs typeface="Arial"/>
                        </a:rPr>
                        <a:t>arrays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01600">
                        <a:lnSpc>
                          <a:spcPts val="1170"/>
                        </a:lnSpc>
                        <a:spcBef>
                          <a:spcPts val="5"/>
                        </a:spcBef>
                      </a:pPr>
                      <a:r>
                        <a:rPr dirty="0" sz="1000" spc="-60">
                          <a:latin typeface="Arial"/>
                          <a:cs typeface="Arial"/>
                        </a:rPr>
                        <a:t>50</a:t>
                      </a:r>
                      <a:r>
                        <a:rPr dirty="0" sz="10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20">
                          <a:latin typeface="Arial"/>
                          <a:cs typeface="Arial"/>
                        </a:rPr>
                        <a:t>min.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96520">
                        <a:lnSpc>
                          <a:spcPts val="1170"/>
                        </a:lnSpc>
                        <a:spcBef>
                          <a:spcPts val="5"/>
                        </a:spcBef>
                      </a:pPr>
                      <a:r>
                        <a:rPr dirty="0" sz="1000" spc="25">
                          <a:latin typeface="Arial"/>
                          <a:cs typeface="Arial"/>
                        </a:rPr>
                        <a:t>156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92813">
                <a:tc>
                  <a:txBody>
                    <a:bodyPr/>
                    <a:lstStyle/>
                    <a:p>
                      <a:pPr marL="30480">
                        <a:lnSpc>
                          <a:spcPts val="1165"/>
                        </a:lnSpc>
                      </a:pPr>
                      <a:r>
                        <a:rPr dirty="0" sz="1000" spc="-35">
                          <a:latin typeface="Arial"/>
                          <a:cs typeface="Arial"/>
                        </a:rPr>
                        <a:t>Assignments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628381" y="10034727"/>
            <a:ext cx="16954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20">
                <a:latin typeface="Arial"/>
                <a:cs typeface="Arial"/>
              </a:rPr>
              <a:t>1</a:t>
            </a:r>
            <a:r>
              <a:rPr dirty="0" sz="900" spc="-135">
                <a:latin typeface="Arial"/>
                <a:cs typeface="Arial"/>
              </a:rPr>
              <a:t>3</a:t>
            </a:r>
            <a:r>
              <a:rPr dirty="0" sz="900" spc="-125">
                <a:latin typeface="Arial"/>
                <a:cs typeface="Arial"/>
              </a:rPr>
              <a:t>7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57400" y="426847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 h="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71600" y="455294"/>
            <a:ext cx="228600" cy="806450"/>
          </a:xfrm>
          <a:prstGeom prst="rect">
            <a:avLst/>
          </a:prstGeom>
          <a:solidFill>
            <a:srgbClr val="CC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41275">
              <a:lnSpc>
                <a:spcPct val="100000"/>
              </a:lnSpc>
              <a:spcBef>
                <a:spcPts val="590"/>
              </a:spcBef>
            </a:pPr>
            <a:r>
              <a:rPr dirty="0" sz="900" spc="-105">
                <a:latin typeface="Arial"/>
                <a:cs typeface="Arial"/>
              </a:rPr>
              <a:t>146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60905" y="1095501"/>
            <a:ext cx="2091689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85">
                <a:latin typeface="Times New Roman"/>
                <a:cs typeface="Times New Roman"/>
              </a:rPr>
              <a:t>LESSON</a:t>
            </a:r>
            <a:r>
              <a:rPr dirty="0" sz="950" spc="65">
                <a:latin typeface="Times New Roman"/>
                <a:cs typeface="Times New Roman"/>
              </a:rPr>
              <a:t> </a:t>
            </a:r>
            <a:r>
              <a:rPr dirty="0" sz="950" spc="-35">
                <a:latin typeface="Times New Roman"/>
                <a:cs typeface="Times New Roman"/>
              </a:rPr>
              <a:t>8 </a:t>
            </a:r>
            <a:r>
              <a:rPr dirty="0" sz="950" spc="10">
                <a:latin typeface="Times New Roman"/>
                <a:cs typeface="Times New Roman"/>
              </a:rPr>
              <a:t>Searching </a:t>
            </a:r>
            <a:r>
              <a:rPr dirty="0" sz="950" spc="-15">
                <a:latin typeface="Times New Roman"/>
                <a:cs typeface="Times New Roman"/>
              </a:rPr>
              <a:t>and </a:t>
            </a:r>
            <a:r>
              <a:rPr dirty="0" sz="950" spc="-25">
                <a:latin typeface="Times New Roman"/>
                <a:cs typeface="Times New Roman"/>
              </a:rPr>
              <a:t>Sorting</a:t>
            </a:r>
            <a:r>
              <a:rPr dirty="0" sz="950" spc="25">
                <a:latin typeface="Times New Roman"/>
                <a:cs typeface="Times New Roman"/>
              </a:rPr>
              <a:t> </a:t>
            </a:r>
            <a:r>
              <a:rPr dirty="0" sz="950" spc="-15">
                <a:latin typeface="Times New Roman"/>
                <a:cs typeface="Times New Roman"/>
              </a:rPr>
              <a:t>Arrays</a:t>
            </a:r>
            <a:endParaRPr sz="95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925191" y="2522473"/>
          <a:ext cx="4582160" cy="236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914400"/>
                <a:gridCol w="914400"/>
                <a:gridCol w="915035"/>
                <a:gridCol w="914400"/>
              </a:tblGrid>
              <a:tr h="230124"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10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079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10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079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10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079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100" spc="-65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079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10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079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959735" y="1430781"/>
            <a:ext cx="4636770" cy="195326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algn="just" marL="12700" marR="5080">
              <a:lnSpc>
                <a:spcPct val="103200"/>
              </a:lnSpc>
              <a:spcBef>
                <a:spcPts val="65"/>
              </a:spcBef>
            </a:pPr>
            <a:r>
              <a:rPr dirty="0" sz="1050">
                <a:latin typeface="Times New Roman"/>
                <a:cs typeface="Times New Roman"/>
              </a:rPr>
              <a:t>Next </a:t>
            </a:r>
            <a:r>
              <a:rPr dirty="0" sz="1050" spc="-50">
                <a:latin typeface="Times New Roman"/>
                <a:cs typeface="Times New Roman"/>
              </a:rPr>
              <a:t>we </a:t>
            </a:r>
            <a:r>
              <a:rPr dirty="0" sz="1050" spc="-20">
                <a:latin typeface="Times New Roman"/>
                <a:cs typeface="Times New Roman"/>
              </a:rPr>
              <a:t>look </a:t>
            </a:r>
            <a:r>
              <a:rPr dirty="0" sz="1050" spc="-5">
                <a:latin typeface="Times New Roman"/>
                <a:cs typeface="Times New Roman"/>
              </a:rPr>
              <a:t>for the </a:t>
            </a:r>
            <a:r>
              <a:rPr dirty="0" sz="1050" spc="-15">
                <a:latin typeface="Times New Roman"/>
                <a:cs typeface="Times New Roman"/>
              </a:rPr>
              <a:t>second </a:t>
            </a:r>
            <a:r>
              <a:rPr dirty="0" sz="1050" spc="20">
                <a:latin typeface="Times New Roman"/>
                <a:cs typeface="Times New Roman"/>
              </a:rPr>
              <a:t>smallest </a:t>
            </a:r>
            <a:r>
              <a:rPr dirty="0" sz="1050" spc="10">
                <a:latin typeface="Times New Roman"/>
                <a:cs typeface="Times New Roman"/>
              </a:rPr>
              <a:t>value. </a:t>
            </a:r>
            <a:r>
              <a:rPr dirty="0" sz="1050" spc="-10">
                <a:latin typeface="Times New Roman"/>
                <a:cs typeface="Times New Roman"/>
              </a:rPr>
              <a:t>The important </a:t>
            </a:r>
            <a:r>
              <a:rPr dirty="0" sz="1050" spc="-5">
                <a:latin typeface="Times New Roman"/>
                <a:cs typeface="Times New Roman"/>
              </a:rPr>
              <a:t>point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>
                <a:latin typeface="Times New Roman"/>
                <a:cs typeface="Times New Roman"/>
              </a:rPr>
              <a:t>note </a:t>
            </a:r>
            <a:r>
              <a:rPr dirty="0" sz="1050" spc="-15">
                <a:latin typeface="Times New Roman"/>
                <a:cs typeface="Times New Roman"/>
              </a:rPr>
              <a:t>here </a:t>
            </a:r>
            <a:r>
              <a:rPr dirty="0" sz="1050" spc="-20">
                <a:latin typeface="Times New Roman"/>
                <a:cs typeface="Times New Roman"/>
              </a:rPr>
              <a:t>is  </a:t>
            </a:r>
            <a:r>
              <a:rPr dirty="0" sz="1050" spc="-5">
                <a:latin typeface="Times New Roman"/>
                <a:cs typeface="Times New Roman"/>
              </a:rPr>
              <a:t>that </a:t>
            </a:r>
            <a:r>
              <a:rPr dirty="0" sz="1050" spc="-45">
                <a:latin typeface="Times New Roman"/>
                <a:cs typeface="Times New Roman"/>
              </a:rPr>
              <a:t>we </a:t>
            </a:r>
            <a:r>
              <a:rPr dirty="0" sz="1050" spc="5">
                <a:latin typeface="Times New Roman"/>
                <a:cs typeface="Times New Roman"/>
              </a:rPr>
              <a:t>do not </a:t>
            </a:r>
            <a:r>
              <a:rPr dirty="0" sz="1050" spc="-20">
                <a:latin typeface="Times New Roman"/>
                <a:cs typeface="Times New Roman"/>
              </a:rPr>
              <a:t>need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25">
                <a:latin typeface="Times New Roman"/>
                <a:cs typeface="Times New Roman"/>
              </a:rPr>
              <a:t>check </a:t>
            </a:r>
            <a:r>
              <a:rPr dirty="0" sz="900" spc="-25">
                <a:latin typeface="Courier New"/>
                <a:cs typeface="Courier New"/>
              </a:rPr>
              <a:t>Element </a:t>
            </a:r>
            <a:r>
              <a:rPr dirty="0" sz="900">
                <a:latin typeface="Courier New"/>
                <a:cs typeface="Courier New"/>
              </a:rPr>
              <a:t>0 </a:t>
            </a:r>
            <a:r>
              <a:rPr dirty="0" sz="1050" spc="-40">
                <a:latin typeface="Times New Roman"/>
                <a:cs typeface="Times New Roman"/>
              </a:rPr>
              <a:t>again </a:t>
            </a:r>
            <a:r>
              <a:rPr dirty="0" sz="1050" spc="-30">
                <a:latin typeface="Times New Roman"/>
                <a:cs typeface="Times New Roman"/>
              </a:rPr>
              <a:t>since </a:t>
            </a:r>
            <a:r>
              <a:rPr dirty="0" sz="1050" spc="-50">
                <a:latin typeface="Times New Roman"/>
                <a:cs typeface="Times New Roman"/>
              </a:rPr>
              <a:t>we </a:t>
            </a:r>
            <a:r>
              <a:rPr dirty="0" sz="1050" spc="-25">
                <a:latin typeface="Times New Roman"/>
                <a:cs typeface="Times New Roman"/>
              </a:rPr>
              <a:t>know it </a:t>
            </a:r>
            <a:r>
              <a:rPr dirty="0" sz="1050" spc="20">
                <a:latin typeface="Times New Roman"/>
                <a:cs typeface="Times New Roman"/>
              </a:rPr>
              <a:t>already </a:t>
            </a:r>
            <a:r>
              <a:rPr dirty="0" sz="1050" spc="15">
                <a:latin typeface="Times New Roman"/>
                <a:cs typeface="Times New Roman"/>
              </a:rPr>
              <a:t>contains 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10">
                <a:latin typeface="Times New Roman"/>
                <a:cs typeface="Times New Roman"/>
              </a:rPr>
              <a:t>smallest </a:t>
            </a:r>
            <a:r>
              <a:rPr dirty="0" sz="1050" spc="-20">
                <a:latin typeface="Times New Roman"/>
                <a:cs typeface="Times New Roman"/>
              </a:rPr>
              <a:t>data </a:t>
            </a:r>
            <a:r>
              <a:rPr dirty="0" sz="1050" spc="15">
                <a:latin typeface="Times New Roman"/>
                <a:cs typeface="Times New Roman"/>
              </a:rPr>
              <a:t>value. </a:t>
            </a:r>
            <a:r>
              <a:rPr dirty="0" sz="1050" spc="-35">
                <a:latin typeface="Times New Roman"/>
                <a:cs typeface="Times New Roman"/>
              </a:rPr>
              <a:t>So </a:t>
            </a:r>
            <a:r>
              <a:rPr dirty="0" sz="1050" spc="-5">
                <a:latin typeface="Times New Roman"/>
                <a:cs typeface="Times New Roman"/>
              </a:rPr>
              <a:t>the sort </a:t>
            </a:r>
            <a:r>
              <a:rPr dirty="0" sz="1050" spc="-15">
                <a:latin typeface="Times New Roman"/>
                <a:cs typeface="Times New Roman"/>
              </a:rPr>
              <a:t>starts </a:t>
            </a:r>
            <a:r>
              <a:rPr dirty="0" sz="1050" spc="25">
                <a:latin typeface="Times New Roman"/>
                <a:cs typeface="Times New Roman"/>
              </a:rPr>
              <a:t>looking </a:t>
            </a:r>
            <a:r>
              <a:rPr dirty="0" sz="1050" spc="-15">
                <a:latin typeface="Times New Roman"/>
                <a:cs typeface="Times New Roman"/>
              </a:rPr>
              <a:t>at </a:t>
            </a:r>
            <a:r>
              <a:rPr dirty="0" sz="900" spc="-15">
                <a:latin typeface="Courier New"/>
                <a:cs typeface="Courier New"/>
              </a:rPr>
              <a:t>Element </a:t>
            </a:r>
            <a:r>
              <a:rPr dirty="0" sz="900" spc="-25">
                <a:latin typeface="Courier New"/>
                <a:cs typeface="Courier New"/>
              </a:rPr>
              <a:t>1</a:t>
            </a:r>
            <a:r>
              <a:rPr dirty="0" sz="1050" spc="-25">
                <a:latin typeface="Times New Roman"/>
                <a:cs typeface="Times New Roman"/>
              </a:rPr>
              <a:t>. </a:t>
            </a:r>
            <a:r>
              <a:rPr dirty="0" sz="1050" spc="-90">
                <a:latin typeface="Times New Roman"/>
                <a:cs typeface="Times New Roman"/>
              </a:rPr>
              <a:t>We </a:t>
            </a:r>
            <a:r>
              <a:rPr dirty="0" sz="1050" spc="-35">
                <a:latin typeface="Times New Roman"/>
                <a:cs typeface="Times New Roman"/>
              </a:rPr>
              <a:t>see </a:t>
            </a:r>
            <a:r>
              <a:rPr dirty="0" sz="1050" spc="-5">
                <a:latin typeface="Times New Roman"/>
                <a:cs typeface="Times New Roman"/>
              </a:rPr>
              <a:t>that </a:t>
            </a:r>
            <a:r>
              <a:rPr dirty="0" sz="1050" spc="25">
                <a:latin typeface="Times New Roman"/>
                <a:cs typeface="Times New Roman"/>
              </a:rPr>
              <a:t>the  </a:t>
            </a:r>
            <a:r>
              <a:rPr dirty="0" sz="1050" spc="-15">
                <a:latin typeface="Times New Roman"/>
                <a:cs typeface="Times New Roman"/>
              </a:rPr>
              <a:t>second </a:t>
            </a:r>
            <a:r>
              <a:rPr dirty="0" sz="1050" spc="10">
                <a:latin typeface="Times New Roman"/>
                <a:cs typeface="Times New Roman"/>
              </a:rPr>
              <a:t>smallest </a:t>
            </a:r>
            <a:r>
              <a:rPr dirty="0" sz="1050" spc="-35">
                <a:latin typeface="Times New Roman"/>
                <a:cs typeface="Times New Roman"/>
              </a:rPr>
              <a:t>value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35">
                <a:latin typeface="Times New Roman"/>
                <a:cs typeface="Times New Roman"/>
              </a:rPr>
              <a:t>2, </a:t>
            </a:r>
            <a:r>
              <a:rPr dirty="0" sz="1050" spc="-25">
                <a:latin typeface="Times New Roman"/>
                <a:cs typeface="Times New Roman"/>
              </a:rPr>
              <a:t>which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20">
                <a:latin typeface="Times New Roman"/>
                <a:cs typeface="Times New Roman"/>
              </a:rPr>
              <a:t>already </a:t>
            </a:r>
            <a:r>
              <a:rPr dirty="0" sz="1050" spc="-30">
                <a:latin typeface="Times New Roman"/>
                <a:cs typeface="Times New Roman"/>
              </a:rPr>
              <a:t>in </a:t>
            </a:r>
            <a:r>
              <a:rPr dirty="0" sz="900" spc="-15">
                <a:latin typeface="Courier New"/>
                <a:cs typeface="Courier New"/>
              </a:rPr>
              <a:t>Element </a:t>
            </a:r>
            <a:r>
              <a:rPr dirty="0" sz="900" spc="-25">
                <a:latin typeface="Courier New"/>
                <a:cs typeface="Courier New"/>
              </a:rPr>
              <a:t>1</a:t>
            </a:r>
            <a:r>
              <a:rPr dirty="0" sz="1050" spc="-25">
                <a:latin typeface="Times New Roman"/>
                <a:cs typeface="Times New Roman"/>
              </a:rPr>
              <a:t>. Starting </a:t>
            </a:r>
            <a:r>
              <a:rPr dirty="0" sz="1050" spc="-15">
                <a:latin typeface="Times New Roman"/>
                <a:cs typeface="Times New Roman"/>
              </a:rPr>
              <a:t>at </a:t>
            </a:r>
            <a:r>
              <a:rPr dirty="0" sz="900" spc="-20">
                <a:latin typeface="Courier New"/>
                <a:cs typeface="Courier New"/>
              </a:rPr>
              <a:t>Element </a:t>
            </a:r>
            <a:r>
              <a:rPr dirty="0" sz="900">
                <a:latin typeface="Courier New"/>
                <a:cs typeface="Courier New"/>
              </a:rPr>
              <a:t>2  </a:t>
            </a:r>
            <a:r>
              <a:rPr dirty="0" sz="1050" spc="-55">
                <a:latin typeface="Times New Roman"/>
                <a:cs typeface="Times New Roman"/>
              </a:rPr>
              <a:t>we </a:t>
            </a:r>
            <a:r>
              <a:rPr dirty="0" sz="1050" spc="-50">
                <a:latin typeface="Times New Roman"/>
                <a:cs typeface="Times New Roman"/>
              </a:rPr>
              <a:t>see </a:t>
            </a:r>
            <a:r>
              <a:rPr dirty="0" sz="1050" spc="-20">
                <a:latin typeface="Times New Roman"/>
                <a:cs typeface="Times New Roman"/>
              </a:rPr>
              <a:t>that </a:t>
            </a:r>
            <a:r>
              <a:rPr dirty="0" sz="1050" spc="-30">
                <a:latin typeface="Times New Roman"/>
                <a:cs typeface="Times New Roman"/>
              </a:rPr>
              <a:t>5 </a:t>
            </a:r>
            <a:r>
              <a:rPr dirty="0" sz="1050" spc="-55">
                <a:latin typeface="Times New Roman"/>
                <a:cs typeface="Times New Roman"/>
              </a:rPr>
              <a:t>is </a:t>
            </a:r>
            <a:r>
              <a:rPr dirty="0" sz="1050" spc="-20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smallest </a:t>
            </a:r>
            <a:r>
              <a:rPr dirty="0" sz="1050" spc="-10">
                <a:latin typeface="Times New Roman"/>
                <a:cs typeface="Times New Roman"/>
              </a:rPr>
              <a:t>of </a:t>
            </a:r>
            <a:r>
              <a:rPr dirty="0" sz="1050" spc="-20">
                <a:latin typeface="Times New Roman"/>
                <a:cs typeface="Times New Roman"/>
              </a:rPr>
              <a:t>the </a:t>
            </a:r>
            <a:r>
              <a:rPr dirty="0" sz="1050" spc="-5">
                <a:latin typeface="Times New Roman"/>
                <a:cs typeface="Times New Roman"/>
              </a:rPr>
              <a:t>remaining </a:t>
            </a:r>
            <a:r>
              <a:rPr dirty="0" sz="1050" spc="-15">
                <a:latin typeface="Times New Roman"/>
                <a:cs typeface="Times New Roman"/>
              </a:rPr>
              <a:t>values. </a:t>
            </a:r>
            <a:r>
              <a:rPr dirty="0" sz="1050" spc="-30">
                <a:latin typeface="Times New Roman"/>
                <a:cs typeface="Times New Roman"/>
              </a:rPr>
              <a:t>Thus </a:t>
            </a:r>
            <a:r>
              <a:rPr dirty="0" sz="1050" spc="-15">
                <a:latin typeface="Times New Roman"/>
                <a:cs typeface="Times New Roman"/>
              </a:rPr>
              <a:t>the </a:t>
            </a:r>
            <a:r>
              <a:rPr dirty="0" sz="1050" spc="-30">
                <a:latin typeface="Times New Roman"/>
                <a:cs typeface="Times New Roman"/>
              </a:rPr>
              <a:t>contents </a:t>
            </a:r>
            <a:r>
              <a:rPr dirty="0" sz="1050" spc="-10">
                <a:latin typeface="Times New Roman"/>
                <a:cs typeface="Times New Roman"/>
              </a:rPr>
              <a:t>of </a:t>
            </a:r>
            <a:r>
              <a:rPr dirty="0" sz="900" spc="-40">
                <a:latin typeface="Courier New"/>
                <a:cs typeface="Courier New"/>
              </a:rPr>
              <a:t>Element </a:t>
            </a:r>
            <a:r>
              <a:rPr dirty="0" sz="900">
                <a:latin typeface="Courier New"/>
                <a:cs typeface="Courier New"/>
              </a:rPr>
              <a:t>2  </a:t>
            </a:r>
            <a:r>
              <a:rPr dirty="0" sz="1050" spc="-10">
                <a:latin typeface="Times New Roman"/>
                <a:cs typeface="Times New Roman"/>
              </a:rPr>
              <a:t>and </a:t>
            </a:r>
            <a:r>
              <a:rPr dirty="0" sz="900" spc="-15">
                <a:latin typeface="Courier New"/>
                <a:cs typeface="Courier New"/>
              </a:rPr>
              <a:t>Element </a:t>
            </a:r>
            <a:r>
              <a:rPr dirty="0" sz="900">
                <a:latin typeface="Courier New"/>
                <a:cs typeface="Courier New"/>
              </a:rPr>
              <a:t>4</a:t>
            </a:r>
            <a:r>
              <a:rPr dirty="0" sz="900" spc="-375">
                <a:latin typeface="Courier New"/>
                <a:cs typeface="Courier New"/>
              </a:rPr>
              <a:t> </a:t>
            </a:r>
            <a:r>
              <a:rPr dirty="0" sz="1050" spc="-30">
                <a:latin typeface="Times New Roman"/>
                <a:cs typeface="Times New Roman"/>
              </a:rPr>
              <a:t>are </a:t>
            </a:r>
            <a:r>
              <a:rPr dirty="0" sz="1050" spc="40">
                <a:latin typeface="Times New Roman"/>
                <a:cs typeface="Times New Roman"/>
              </a:rPr>
              <a:t>swapped: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indent="109220">
              <a:lnSpc>
                <a:spcPct val="100000"/>
              </a:lnSpc>
              <a:spcBef>
                <a:spcPts val="5"/>
              </a:spcBef>
              <a:tabLst>
                <a:tab pos="1028700" algn="l"/>
                <a:tab pos="1943735" algn="l"/>
                <a:tab pos="2858135" algn="l"/>
                <a:tab pos="3782060" algn="l"/>
              </a:tabLst>
            </a:pPr>
            <a:r>
              <a:rPr dirty="0" sz="900" spc="-5">
                <a:solidFill>
                  <a:srgbClr val="221F1F"/>
                </a:solidFill>
                <a:latin typeface="Courier New"/>
                <a:cs typeface="Courier New"/>
              </a:rPr>
              <a:t>Element </a:t>
            </a:r>
            <a:r>
              <a:rPr dirty="0" sz="900">
                <a:solidFill>
                  <a:srgbClr val="221F1F"/>
                </a:solidFill>
                <a:latin typeface="Courier New"/>
                <a:cs typeface="Courier New"/>
              </a:rPr>
              <a:t>0	</a:t>
            </a:r>
            <a:r>
              <a:rPr dirty="0" sz="900" spc="-5">
                <a:solidFill>
                  <a:srgbClr val="221F1F"/>
                </a:solidFill>
                <a:latin typeface="Courier New"/>
                <a:cs typeface="Courier New"/>
              </a:rPr>
              <a:t>Element</a:t>
            </a:r>
            <a:r>
              <a:rPr dirty="0" sz="900">
                <a:solidFill>
                  <a:srgbClr val="221F1F"/>
                </a:solidFill>
                <a:latin typeface="Courier New"/>
                <a:cs typeface="Courier New"/>
              </a:rPr>
              <a:t> 1	</a:t>
            </a:r>
            <a:r>
              <a:rPr dirty="0" sz="900" spc="-5">
                <a:solidFill>
                  <a:srgbClr val="221F1F"/>
                </a:solidFill>
                <a:latin typeface="Courier New"/>
                <a:cs typeface="Courier New"/>
              </a:rPr>
              <a:t>Element </a:t>
            </a:r>
            <a:r>
              <a:rPr dirty="0" sz="900">
                <a:solidFill>
                  <a:srgbClr val="221F1F"/>
                </a:solidFill>
                <a:latin typeface="Courier New"/>
                <a:cs typeface="Courier New"/>
              </a:rPr>
              <a:t>2	</a:t>
            </a:r>
            <a:r>
              <a:rPr dirty="0" sz="900" spc="-5">
                <a:solidFill>
                  <a:srgbClr val="221F1F"/>
                </a:solidFill>
                <a:latin typeface="Courier New"/>
                <a:cs typeface="Courier New"/>
              </a:rPr>
              <a:t>Element</a:t>
            </a:r>
            <a:r>
              <a:rPr dirty="0" sz="900">
                <a:solidFill>
                  <a:srgbClr val="221F1F"/>
                </a:solidFill>
                <a:latin typeface="Courier New"/>
                <a:cs typeface="Courier New"/>
              </a:rPr>
              <a:t> 3	</a:t>
            </a:r>
            <a:r>
              <a:rPr dirty="0" sz="900" spc="-5">
                <a:solidFill>
                  <a:srgbClr val="221F1F"/>
                </a:solidFill>
                <a:latin typeface="Courier New"/>
                <a:cs typeface="Courier New"/>
              </a:rPr>
              <a:t>Element</a:t>
            </a:r>
            <a:r>
              <a:rPr dirty="0" sz="900" spc="-30">
                <a:solidFill>
                  <a:srgbClr val="221F1F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221F1F"/>
                </a:solidFill>
                <a:latin typeface="Courier New"/>
                <a:cs typeface="Courier New"/>
              </a:rPr>
              <a:t>4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algn="just" marL="12700" marR="52705">
              <a:lnSpc>
                <a:spcPct val="102899"/>
              </a:lnSpc>
            </a:pPr>
            <a:r>
              <a:rPr dirty="0" sz="1050" spc="-45">
                <a:latin typeface="Times New Roman"/>
                <a:cs typeface="Times New Roman"/>
              </a:rPr>
              <a:t>Finally,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0">
                <a:latin typeface="Times New Roman"/>
                <a:cs typeface="Times New Roman"/>
              </a:rPr>
              <a:t>contents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900" spc="-25">
                <a:latin typeface="Courier New"/>
                <a:cs typeface="Courier New"/>
              </a:rPr>
              <a:t>Element </a:t>
            </a:r>
            <a:r>
              <a:rPr dirty="0" sz="900">
                <a:latin typeface="Courier New"/>
                <a:cs typeface="Courier New"/>
              </a:rPr>
              <a:t>3 </a:t>
            </a:r>
            <a:r>
              <a:rPr dirty="0" sz="1050" spc="-10">
                <a:latin typeface="Times New Roman"/>
                <a:cs typeface="Times New Roman"/>
              </a:rPr>
              <a:t>and </a:t>
            </a:r>
            <a:r>
              <a:rPr dirty="0" sz="900" spc="-25">
                <a:latin typeface="Courier New"/>
                <a:cs typeface="Courier New"/>
              </a:rPr>
              <a:t>Element </a:t>
            </a:r>
            <a:r>
              <a:rPr dirty="0" sz="900">
                <a:latin typeface="Courier New"/>
                <a:cs typeface="Courier New"/>
              </a:rPr>
              <a:t>4 </a:t>
            </a:r>
            <a:r>
              <a:rPr dirty="0" sz="1050" spc="-25">
                <a:latin typeface="Times New Roman"/>
                <a:cs typeface="Times New Roman"/>
              </a:rPr>
              <a:t>are </a:t>
            </a:r>
            <a:r>
              <a:rPr dirty="0" sz="1050" spc="25">
                <a:latin typeface="Times New Roman"/>
                <a:cs typeface="Times New Roman"/>
              </a:rPr>
              <a:t>compared. </a:t>
            </a:r>
            <a:r>
              <a:rPr dirty="0" sz="1050" spc="-40">
                <a:latin typeface="Times New Roman"/>
                <a:cs typeface="Times New Roman"/>
              </a:rPr>
              <a:t>Since </a:t>
            </a:r>
            <a:r>
              <a:rPr dirty="0" sz="1050" spc="-35">
                <a:latin typeface="Times New Roman"/>
                <a:cs typeface="Times New Roman"/>
              </a:rPr>
              <a:t>11 </a:t>
            </a:r>
            <a:r>
              <a:rPr dirty="0" sz="1050" spc="-15">
                <a:latin typeface="Times New Roman"/>
                <a:cs typeface="Times New Roman"/>
              </a:rPr>
              <a:t>&gt; </a:t>
            </a:r>
            <a:r>
              <a:rPr dirty="0" sz="1050" spc="-35">
                <a:latin typeface="Times New Roman"/>
                <a:cs typeface="Times New Roman"/>
              </a:rPr>
              <a:t>9, </a:t>
            </a:r>
            <a:r>
              <a:rPr dirty="0" sz="1050" spc="30">
                <a:latin typeface="Times New Roman"/>
                <a:cs typeface="Times New Roman"/>
              </a:rPr>
              <a:t>the  </a:t>
            </a:r>
            <a:r>
              <a:rPr dirty="0" sz="1050" spc="-5">
                <a:latin typeface="Times New Roman"/>
                <a:cs typeface="Times New Roman"/>
              </a:rPr>
              <a:t>contents </a:t>
            </a:r>
            <a:r>
              <a:rPr dirty="0" sz="1050" spc="-30">
                <a:latin typeface="Times New Roman"/>
                <a:cs typeface="Times New Roman"/>
              </a:rPr>
              <a:t>are </a:t>
            </a:r>
            <a:r>
              <a:rPr dirty="0" sz="1050" spc="40">
                <a:latin typeface="Times New Roman"/>
                <a:cs typeface="Times New Roman"/>
              </a:rPr>
              <a:t>swapped </a:t>
            </a:r>
            <a:r>
              <a:rPr dirty="0" sz="1050" spc="10">
                <a:latin typeface="Times New Roman"/>
                <a:cs typeface="Times New Roman"/>
              </a:rPr>
              <a:t>leaving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5">
                <a:latin typeface="Times New Roman"/>
                <a:cs typeface="Times New Roman"/>
              </a:rPr>
              <a:t>array </a:t>
            </a:r>
            <a:r>
              <a:rPr dirty="0" sz="1050" spc="35">
                <a:latin typeface="Times New Roman"/>
                <a:cs typeface="Times New Roman"/>
              </a:rPr>
              <a:t>ordered </a:t>
            </a:r>
            <a:r>
              <a:rPr dirty="0" sz="1050" spc="-35">
                <a:latin typeface="Times New Roman"/>
                <a:cs typeface="Times New Roman"/>
              </a:rPr>
              <a:t>as</a:t>
            </a:r>
            <a:r>
              <a:rPr dirty="0" sz="1050" spc="95">
                <a:latin typeface="Times New Roman"/>
                <a:cs typeface="Times New Roman"/>
              </a:rPr>
              <a:t> </a:t>
            </a:r>
            <a:r>
              <a:rPr dirty="0" sz="1050" spc="20">
                <a:latin typeface="Times New Roman"/>
                <a:cs typeface="Times New Roman"/>
              </a:rPr>
              <a:t>desired:</a:t>
            </a:r>
            <a:endParaRPr sz="105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925191" y="3514597"/>
          <a:ext cx="4582160" cy="235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914400"/>
                <a:gridCol w="914400"/>
                <a:gridCol w="915035"/>
                <a:gridCol w="914400"/>
              </a:tblGrid>
              <a:tr h="228980"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10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10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10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10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100" spc="-65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3069463" y="3750691"/>
            <a:ext cx="6426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221F1F"/>
                </a:solidFill>
                <a:latin typeface="Courier New"/>
                <a:cs typeface="Courier New"/>
              </a:rPr>
              <a:t>Element</a:t>
            </a:r>
            <a:r>
              <a:rPr dirty="0" sz="900" spc="-85">
                <a:solidFill>
                  <a:srgbClr val="221F1F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221F1F"/>
                </a:solidFill>
                <a:latin typeface="Courier New"/>
                <a:cs typeface="Courier New"/>
              </a:rPr>
              <a:t>0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76242" y="3750691"/>
            <a:ext cx="6426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221F1F"/>
                </a:solidFill>
                <a:latin typeface="Courier New"/>
                <a:cs typeface="Courier New"/>
              </a:rPr>
              <a:t>Element</a:t>
            </a:r>
            <a:r>
              <a:rPr dirty="0" sz="900" spc="-85">
                <a:solidFill>
                  <a:srgbClr val="221F1F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221F1F"/>
                </a:solidFill>
                <a:latin typeface="Courier New"/>
                <a:cs typeface="Courier New"/>
              </a:rPr>
              <a:t>1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90896" y="3750691"/>
            <a:ext cx="6426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221F1F"/>
                </a:solidFill>
                <a:latin typeface="Courier New"/>
                <a:cs typeface="Courier New"/>
              </a:rPr>
              <a:t>Element</a:t>
            </a:r>
            <a:r>
              <a:rPr dirty="0" sz="900" spc="-85">
                <a:solidFill>
                  <a:srgbClr val="221F1F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221F1F"/>
                </a:solidFill>
                <a:latin typeface="Courier New"/>
                <a:cs typeface="Courier New"/>
              </a:rPr>
              <a:t>2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05296" y="3750691"/>
            <a:ext cx="6426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221F1F"/>
                </a:solidFill>
                <a:latin typeface="Courier New"/>
                <a:cs typeface="Courier New"/>
              </a:rPr>
              <a:t>Element</a:t>
            </a:r>
            <a:r>
              <a:rPr dirty="0" sz="900" spc="-85">
                <a:solidFill>
                  <a:srgbClr val="221F1F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221F1F"/>
                </a:solidFill>
                <a:latin typeface="Courier New"/>
                <a:cs typeface="Courier New"/>
              </a:rPr>
              <a:t>3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29221" y="3750691"/>
            <a:ext cx="6426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221F1F"/>
                </a:solidFill>
                <a:latin typeface="Courier New"/>
                <a:cs typeface="Courier New"/>
              </a:rPr>
              <a:t>Element</a:t>
            </a:r>
            <a:r>
              <a:rPr dirty="0" sz="900" spc="-85">
                <a:solidFill>
                  <a:srgbClr val="221F1F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221F1F"/>
                </a:solidFill>
                <a:latin typeface="Courier New"/>
                <a:cs typeface="Courier New"/>
              </a:rPr>
              <a:t>4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44954" y="3961058"/>
            <a:ext cx="5299710" cy="4780915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050" spc="20" i="1">
                <a:latin typeface="Times New Roman"/>
                <a:cs typeface="Times New Roman"/>
              </a:rPr>
              <a:t>Sample </a:t>
            </a:r>
            <a:r>
              <a:rPr dirty="0" sz="1050" spc="-5" i="1">
                <a:latin typeface="Times New Roman"/>
                <a:cs typeface="Times New Roman"/>
              </a:rPr>
              <a:t>Program</a:t>
            </a:r>
            <a:r>
              <a:rPr dirty="0" sz="1050" spc="195" i="1">
                <a:latin typeface="Times New Roman"/>
                <a:cs typeface="Times New Roman"/>
              </a:rPr>
              <a:t> </a:t>
            </a:r>
            <a:r>
              <a:rPr dirty="0" sz="1050" spc="35" i="1">
                <a:latin typeface="Times New Roman"/>
                <a:cs typeface="Times New Roman"/>
              </a:rPr>
              <a:t>8.4: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This program uses </a:t>
            </a:r>
            <a:r>
              <a:rPr dirty="0" sz="900">
                <a:latin typeface="Courier New"/>
                <a:cs typeface="Courier New"/>
              </a:rPr>
              <a:t>a </a:t>
            </a:r>
            <a:r>
              <a:rPr dirty="0" sz="900" spc="-15">
                <a:latin typeface="Courier New"/>
                <a:cs typeface="Courier New"/>
              </a:rPr>
              <a:t>selection sort </a:t>
            </a:r>
            <a:r>
              <a:rPr dirty="0" sz="900" spc="-10">
                <a:latin typeface="Courier New"/>
                <a:cs typeface="Courier New"/>
              </a:rPr>
              <a:t>to </a:t>
            </a:r>
            <a:r>
              <a:rPr dirty="0" sz="900" spc="-15">
                <a:latin typeface="Courier New"/>
                <a:cs typeface="Courier New"/>
              </a:rPr>
              <a:t>arrange </a:t>
            </a:r>
            <a:r>
              <a:rPr dirty="0" sz="900" spc="-10">
                <a:latin typeface="Courier New"/>
                <a:cs typeface="Courier New"/>
              </a:rPr>
              <a:t>an </a:t>
            </a:r>
            <a:r>
              <a:rPr dirty="0" sz="900" spc="-15">
                <a:latin typeface="Courier New"/>
                <a:cs typeface="Courier New"/>
              </a:rPr>
              <a:t>array </a:t>
            </a:r>
            <a:r>
              <a:rPr dirty="0" sz="900" spc="-10">
                <a:latin typeface="Courier New"/>
                <a:cs typeface="Courier New"/>
              </a:rPr>
              <a:t>of </a:t>
            </a:r>
            <a:r>
              <a:rPr dirty="0" sz="900" spc="-15">
                <a:latin typeface="Courier New"/>
                <a:cs typeface="Courier New"/>
              </a:rPr>
              <a:t>integers</a:t>
            </a:r>
            <a:r>
              <a:rPr dirty="0" sz="900" spc="-36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in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ascending</a:t>
            </a:r>
            <a:r>
              <a:rPr dirty="0" sz="900" spc="-7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order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3942079">
              <a:lnSpc>
                <a:spcPct val="121100"/>
              </a:lnSpc>
            </a:pPr>
            <a:r>
              <a:rPr dirty="0" sz="900" spc="-15">
                <a:latin typeface="Courier New"/>
                <a:cs typeface="Courier New"/>
              </a:rPr>
              <a:t>#include </a:t>
            </a:r>
            <a:r>
              <a:rPr dirty="0" sz="900" spc="-20">
                <a:latin typeface="Courier New"/>
                <a:cs typeface="Courier New"/>
              </a:rPr>
              <a:t>&lt;iostream&gt;  </a:t>
            </a:r>
            <a:r>
              <a:rPr dirty="0" sz="900" spc="-15">
                <a:latin typeface="Courier New"/>
                <a:cs typeface="Courier New"/>
              </a:rPr>
              <a:t>using namespace</a:t>
            </a:r>
            <a:r>
              <a:rPr dirty="0" sz="900" spc="-14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std;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function</a:t>
            </a:r>
            <a:r>
              <a:rPr dirty="0" sz="900" spc="-7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prototypes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2807970">
              <a:lnSpc>
                <a:spcPct val="121100"/>
              </a:lnSpc>
            </a:pPr>
            <a:r>
              <a:rPr dirty="0" sz="900" spc="-15">
                <a:latin typeface="Courier New"/>
                <a:cs typeface="Courier New"/>
              </a:rPr>
              <a:t>void </a:t>
            </a:r>
            <a:r>
              <a:rPr dirty="0" sz="900" spc="-20">
                <a:latin typeface="Courier New"/>
                <a:cs typeface="Courier New"/>
              </a:rPr>
              <a:t>selectionSortArray(int </a:t>
            </a:r>
            <a:r>
              <a:rPr dirty="0" sz="900" spc="-10">
                <a:latin typeface="Courier New"/>
                <a:cs typeface="Courier New"/>
              </a:rPr>
              <a:t>[], </a:t>
            </a:r>
            <a:r>
              <a:rPr dirty="0" sz="900" spc="-15">
                <a:latin typeface="Courier New"/>
                <a:cs typeface="Courier New"/>
              </a:rPr>
              <a:t>int);  void </a:t>
            </a:r>
            <a:r>
              <a:rPr dirty="0" sz="900" spc="-20">
                <a:latin typeface="Courier New"/>
                <a:cs typeface="Courier New"/>
              </a:rPr>
              <a:t>displayArray(int[],</a:t>
            </a:r>
            <a:r>
              <a:rPr dirty="0" sz="900" spc="-7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int);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900" spc="-15">
                <a:latin typeface="Courier New"/>
                <a:cs typeface="Courier New"/>
              </a:rPr>
              <a:t>const </a:t>
            </a:r>
            <a:r>
              <a:rPr dirty="0" sz="900" spc="-10">
                <a:latin typeface="Courier New"/>
                <a:cs typeface="Courier New"/>
              </a:rPr>
              <a:t>int </a:t>
            </a:r>
            <a:r>
              <a:rPr dirty="0" sz="900" spc="-15">
                <a:latin typeface="Courier New"/>
                <a:cs typeface="Courier New"/>
              </a:rPr>
              <a:t>SIZE </a:t>
            </a:r>
            <a:r>
              <a:rPr dirty="0" sz="900">
                <a:latin typeface="Courier New"/>
                <a:cs typeface="Courier New"/>
              </a:rPr>
              <a:t>=</a:t>
            </a:r>
            <a:r>
              <a:rPr dirty="0" sz="900" spc="-12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5;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 spc="-10">
                <a:latin typeface="Courier New"/>
                <a:cs typeface="Courier New"/>
              </a:rPr>
              <a:t>int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main()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int </a:t>
            </a:r>
            <a:r>
              <a:rPr dirty="0" sz="900" spc="-20">
                <a:latin typeface="Courier New"/>
                <a:cs typeface="Courier New"/>
              </a:rPr>
              <a:t>values[SIZE] </a:t>
            </a:r>
            <a:r>
              <a:rPr dirty="0" sz="900">
                <a:latin typeface="Courier New"/>
                <a:cs typeface="Courier New"/>
              </a:rPr>
              <a:t>=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{9,2,0,11,5};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413384" marR="5080">
              <a:lnSpc>
                <a:spcPct val="121100"/>
              </a:lnSpc>
              <a:spcBef>
                <a:spcPts val="5"/>
              </a:spcBef>
            </a:pPr>
            <a:r>
              <a:rPr dirty="0" sz="900" spc="-10">
                <a:latin typeface="Courier New"/>
                <a:cs typeface="Courier New"/>
              </a:rPr>
              <a:t>cout &lt;&lt; </a:t>
            </a:r>
            <a:r>
              <a:rPr dirty="0" sz="900" spc="-15">
                <a:latin typeface="Courier New"/>
                <a:cs typeface="Courier New"/>
              </a:rPr>
              <a:t>"The values before </a:t>
            </a: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selection sort </a:t>
            </a:r>
            <a:r>
              <a:rPr dirty="0" sz="900" spc="-10">
                <a:latin typeface="Courier New"/>
                <a:cs typeface="Courier New"/>
              </a:rPr>
              <a:t>is </a:t>
            </a:r>
            <a:r>
              <a:rPr dirty="0" sz="900" spc="-15">
                <a:latin typeface="Courier New"/>
                <a:cs typeface="Courier New"/>
              </a:rPr>
              <a:t>performed are:"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34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  </a:t>
            </a:r>
            <a:r>
              <a:rPr dirty="0" sz="900" spc="-20">
                <a:latin typeface="Courier New"/>
                <a:cs typeface="Courier New"/>
              </a:rPr>
              <a:t>displayArray(values,SIZE);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</a:pPr>
            <a:r>
              <a:rPr dirty="0" sz="900" spc="-20">
                <a:latin typeface="Courier New"/>
                <a:cs typeface="Courier New"/>
              </a:rPr>
              <a:t>selectionSortArray(values,SIZE);</a:t>
            </a:r>
            <a:endParaRPr sz="900">
              <a:latin typeface="Courier New"/>
              <a:cs typeface="Courier New"/>
            </a:endParaRPr>
          </a:p>
          <a:p>
            <a:pPr marL="413384" marR="71755">
              <a:lnSpc>
                <a:spcPct val="120000"/>
              </a:lnSpc>
              <a:spcBef>
                <a:spcPts val="10"/>
              </a:spcBef>
            </a:pPr>
            <a:r>
              <a:rPr dirty="0" sz="900" spc="-10">
                <a:latin typeface="Courier New"/>
                <a:cs typeface="Courier New"/>
              </a:rPr>
              <a:t>cout &lt;&lt; </a:t>
            </a:r>
            <a:r>
              <a:rPr dirty="0" sz="900" spc="-15">
                <a:latin typeface="Courier New"/>
                <a:cs typeface="Courier New"/>
              </a:rPr>
              <a:t>"The values after </a:t>
            </a: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selection sort </a:t>
            </a:r>
            <a:r>
              <a:rPr dirty="0" sz="900" spc="-10">
                <a:latin typeface="Courier New"/>
                <a:cs typeface="Courier New"/>
              </a:rPr>
              <a:t>is </a:t>
            </a:r>
            <a:r>
              <a:rPr dirty="0" sz="900" spc="-15">
                <a:latin typeface="Courier New"/>
                <a:cs typeface="Courier New"/>
              </a:rPr>
              <a:t>performed are:"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33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  </a:t>
            </a:r>
            <a:r>
              <a:rPr dirty="0" sz="900" spc="-20">
                <a:latin typeface="Courier New"/>
                <a:cs typeface="Courier New"/>
              </a:rPr>
              <a:t>displayArray(values,SIZE);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</a:pPr>
            <a:r>
              <a:rPr dirty="0" sz="900" spc="-15">
                <a:latin typeface="Courier New"/>
                <a:cs typeface="Courier New"/>
              </a:rPr>
              <a:t>return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25">
                <a:latin typeface="Courier New"/>
                <a:cs typeface="Courier New"/>
              </a:rPr>
              <a:t>0;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 spc="-20">
                <a:latin typeface="Courier New"/>
                <a:cs typeface="Courier New"/>
              </a:rPr>
              <a:t>//******************************************************************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33342" y="8743950"/>
            <a:ext cx="8293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latin typeface="Courier New"/>
                <a:cs typeface="Courier New"/>
              </a:rPr>
              <a:t>displayArray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38626" y="9047226"/>
            <a:ext cx="2628900" cy="51943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26034">
              <a:lnSpc>
                <a:spcPct val="100000"/>
              </a:lnSpc>
              <a:spcBef>
                <a:spcPts val="315"/>
              </a:spcBef>
            </a:pPr>
            <a:r>
              <a:rPr dirty="0" sz="900" spc="-10">
                <a:latin typeface="Courier New"/>
                <a:cs typeface="Courier New"/>
              </a:rPr>
              <a:t>to </a:t>
            </a:r>
            <a:r>
              <a:rPr dirty="0" sz="900" spc="-15">
                <a:latin typeface="Courier New"/>
                <a:cs typeface="Courier New"/>
              </a:rPr>
              <a:t>print </a:t>
            </a:r>
            <a:r>
              <a:rPr dirty="0" sz="900" spc="-10">
                <a:latin typeface="Courier New"/>
                <a:cs typeface="Courier New"/>
              </a:rPr>
              <a:t>the</a:t>
            </a:r>
            <a:r>
              <a:rPr dirty="0" sz="900" spc="-10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array</a:t>
            </a:r>
            <a:endParaRPr sz="900">
              <a:latin typeface="Courier New"/>
              <a:cs typeface="Courier New"/>
            </a:endParaRPr>
          </a:p>
          <a:p>
            <a:pPr marL="12700" marR="5080">
              <a:lnSpc>
                <a:spcPct val="120000"/>
              </a:lnSpc>
            </a:pP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array </a:t>
            </a:r>
            <a:r>
              <a:rPr dirty="0" sz="900" spc="-10">
                <a:latin typeface="Courier New"/>
                <a:cs typeface="Courier New"/>
              </a:rPr>
              <a:t>to be </a:t>
            </a:r>
            <a:r>
              <a:rPr dirty="0" sz="900" spc="-15">
                <a:latin typeface="Courier New"/>
                <a:cs typeface="Courier New"/>
              </a:rPr>
              <a:t>printed, </a:t>
            </a: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array</a:t>
            </a:r>
            <a:r>
              <a:rPr dirty="0" sz="900" spc="-26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size  none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44954" y="8714993"/>
            <a:ext cx="829310" cy="1017905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900" spc="-1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 spc="-4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//</a:t>
            </a:r>
            <a:r>
              <a:rPr dirty="0" sz="900" spc="-5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task: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data</a:t>
            </a:r>
            <a:r>
              <a:rPr dirty="0" sz="900" spc="-120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in: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data</a:t>
            </a:r>
            <a:r>
              <a:rPr dirty="0" sz="900" spc="-145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out: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900" spc="-4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44954" y="9734550"/>
            <a:ext cx="45669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latin typeface="Courier New"/>
                <a:cs typeface="Courier New"/>
              </a:rPr>
              <a:t>//******************************************************************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23228" y="1093977"/>
            <a:ext cx="1473835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20">
                <a:latin typeface="Times New Roman"/>
                <a:cs typeface="Times New Roman"/>
              </a:rPr>
              <a:t>Pre-lab </a:t>
            </a:r>
            <a:r>
              <a:rPr dirty="0" sz="950">
                <a:latin typeface="Times New Roman"/>
                <a:cs typeface="Times New Roman"/>
              </a:rPr>
              <a:t>Reading</a:t>
            </a:r>
            <a:r>
              <a:rPr dirty="0" sz="950" spc="160">
                <a:latin typeface="Times New Roman"/>
                <a:cs typeface="Times New Roman"/>
              </a:rPr>
              <a:t> </a:t>
            </a:r>
            <a:r>
              <a:rPr dirty="0" sz="950" spc="10">
                <a:latin typeface="Times New Roman"/>
                <a:cs typeface="Times New Roman"/>
              </a:rPr>
              <a:t>Assignment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43800" y="455294"/>
            <a:ext cx="228600" cy="806450"/>
          </a:xfrm>
          <a:prstGeom prst="rect">
            <a:avLst/>
          </a:prstGeom>
          <a:solidFill>
            <a:srgbClr val="CC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53975">
              <a:lnSpc>
                <a:spcPct val="100000"/>
              </a:lnSpc>
              <a:spcBef>
                <a:spcPts val="575"/>
              </a:spcBef>
            </a:pPr>
            <a:r>
              <a:rPr dirty="0" sz="900" spc="-120">
                <a:latin typeface="Arial"/>
                <a:cs typeface="Arial"/>
              </a:rPr>
              <a:t>147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73554" y="1407922"/>
            <a:ext cx="2764790" cy="35496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900" spc="-15">
                <a:latin typeface="Courier New"/>
                <a:cs typeface="Courier New"/>
              </a:rPr>
              <a:t>void </a:t>
            </a:r>
            <a:r>
              <a:rPr dirty="0" sz="900" spc="-20">
                <a:latin typeface="Courier New"/>
                <a:cs typeface="Courier New"/>
              </a:rPr>
              <a:t>displayArray(int </a:t>
            </a:r>
            <a:r>
              <a:rPr dirty="0" sz="900" spc="-15">
                <a:latin typeface="Courier New"/>
                <a:cs typeface="Courier New"/>
              </a:rPr>
              <a:t>array[], </a:t>
            </a:r>
            <a:r>
              <a:rPr dirty="0" sz="900" spc="-10">
                <a:latin typeface="Courier New"/>
                <a:cs typeface="Courier New"/>
              </a:rPr>
              <a:t>int</a:t>
            </a:r>
            <a:r>
              <a:rPr dirty="0" sz="900" spc="-10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elems)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58180" y="1407922"/>
            <a:ext cx="1308735" cy="35496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26034">
              <a:lnSpc>
                <a:spcPct val="100000"/>
              </a:lnSpc>
              <a:spcBef>
                <a:spcPts val="31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function</a:t>
            </a:r>
            <a:r>
              <a:rPr dirty="0" sz="900" spc="-114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heading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Displays</a:t>
            </a:r>
            <a:r>
              <a:rPr dirty="0" sz="900" spc="-10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array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73554" y="1740153"/>
            <a:ext cx="4566920" cy="1011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24865" marR="1273175" indent="-411480">
              <a:lnSpc>
                <a:spcPct val="118900"/>
              </a:lnSpc>
              <a:spcBef>
                <a:spcPts val="100"/>
              </a:spcBef>
            </a:pPr>
            <a:r>
              <a:rPr dirty="0" sz="900" spc="-10">
                <a:latin typeface="Courier New"/>
                <a:cs typeface="Courier New"/>
              </a:rPr>
              <a:t>for </a:t>
            </a:r>
            <a:r>
              <a:rPr dirty="0" sz="900" spc="-15">
                <a:latin typeface="Courier New"/>
                <a:cs typeface="Courier New"/>
              </a:rPr>
              <a:t>(int count </a:t>
            </a:r>
            <a:r>
              <a:rPr dirty="0" sz="900">
                <a:latin typeface="Courier New"/>
                <a:cs typeface="Courier New"/>
              </a:rPr>
              <a:t>= </a:t>
            </a:r>
            <a:r>
              <a:rPr dirty="0" sz="900" spc="-10">
                <a:latin typeface="Courier New"/>
                <a:cs typeface="Courier New"/>
              </a:rPr>
              <a:t>0; </a:t>
            </a:r>
            <a:r>
              <a:rPr dirty="0" sz="900" spc="-15">
                <a:latin typeface="Courier New"/>
                <a:cs typeface="Courier New"/>
              </a:rPr>
              <a:t>count </a:t>
            </a:r>
            <a:r>
              <a:rPr dirty="0" sz="900">
                <a:latin typeface="Courier New"/>
                <a:cs typeface="Courier New"/>
              </a:rPr>
              <a:t>&lt; </a:t>
            </a:r>
            <a:r>
              <a:rPr dirty="0" sz="900" spc="-15">
                <a:latin typeface="Courier New"/>
                <a:cs typeface="Courier New"/>
              </a:rPr>
              <a:t>elems;</a:t>
            </a:r>
            <a:r>
              <a:rPr dirty="0" sz="900" spc="-28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count++)  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20">
                <a:latin typeface="Courier New"/>
                <a:cs typeface="Courier New"/>
              </a:rPr>
              <a:t>array[count]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>
                <a:latin typeface="Courier New"/>
                <a:cs typeface="Courier New"/>
              </a:rPr>
              <a:t>"</a:t>
            </a:r>
            <a:r>
              <a:rPr dirty="0" sz="900" spc="26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";</a:t>
            </a:r>
            <a:endParaRPr sz="90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  <a:spcBef>
                <a:spcPts val="225"/>
              </a:spcBef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7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 spc="-20">
                <a:latin typeface="Courier New"/>
                <a:cs typeface="Courier New"/>
              </a:rPr>
              <a:t>//******************************************************************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61942" y="2755138"/>
            <a:ext cx="122999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latin typeface="Courier New"/>
                <a:cs typeface="Courier New"/>
              </a:rPr>
              <a:t>selectionSortArray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67227" y="3058413"/>
            <a:ext cx="3043555" cy="520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3335">
              <a:lnSpc>
                <a:spcPct val="120000"/>
              </a:lnSpc>
              <a:spcBef>
                <a:spcPts val="100"/>
              </a:spcBef>
            </a:pPr>
            <a:r>
              <a:rPr dirty="0" sz="900" spc="-10">
                <a:latin typeface="Courier New"/>
                <a:cs typeface="Courier New"/>
              </a:rPr>
              <a:t>to </a:t>
            </a:r>
            <a:r>
              <a:rPr dirty="0" sz="900" spc="-15">
                <a:latin typeface="Courier New"/>
                <a:cs typeface="Courier New"/>
              </a:rPr>
              <a:t>sort values </a:t>
            </a:r>
            <a:r>
              <a:rPr dirty="0" sz="900" spc="-10">
                <a:latin typeface="Courier New"/>
                <a:cs typeface="Courier New"/>
              </a:rPr>
              <a:t>of an </a:t>
            </a:r>
            <a:r>
              <a:rPr dirty="0" sz="900" spc="-15">
                <a:latin typeface="Courier New"/>
                <a:cs typeface="Courier New"/>
              </a:rPr>
              <a:t>array </a:t>
            </a:r>
            <a:r>
              <a:rPr dirty="0" sz="900" spc="-10">
                <a:latin typeface="Courier New"/>
                <a:cs typeface="Courier New"/>
              </a:rPr>
              <a:t>in </a:t>
            </a:r>
            <a:r>
              <a:rPr dirty="0" sz="900" spc="-15">
                <a:latin typeface="Courier New"/>
                <a:cs typeface="Courier New"/>
              </a:rPr>
              <a:t>ascending</a:t>
            </a:r>
            <a:r>
              <a:rPr dirty="0" sz="900" spc="-254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order  </a:t>
            </a: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array, </a:t>
            </a: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array</a:t>
            </a:r>
            <a:r>
              <a:rPr dirty="0" sz="900" spc="-13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size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sorted</a:t>
            </a:r>
            <a:r>
              <a:rPr dirty="0" sz="900" spc="-7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array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73554" y="2726181"/>
            <a:ext cx="829310" cy="1017905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900" spc="-1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 spc="-4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//</a:t>
            </a:r>
            <a:r>
              <a:rPr dirty="0" sz="900" spc="-5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task: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// data</a:t>
            </a:r>
            <a:r>
              <a:rPr dirty="0" sz="900" spc="-130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in: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 spc="-10">
                <a:latin typeface="Courier New"/>
                <a:cs typeface="Courier New"/>
              </a:rPr>
              <a:t>// data</a:t>
            </a:r>
            <a:r>
              <a:rPr dirty="0" sz="900" spc="-14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out: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z="900" spc="-4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73554" y="3746118"/>
            <a:ext cx="4566920" cy="822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latin typeface="Courier New"/>
                <a:cs typeface="Courier New"/>
              </a:rPr>
              <a:t>//******************************************************************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 spc="-15">
                <a:latin typeface="Courier New"/>
                <a:cs typeface="Courier New"/>
              </a:rPr>
              <a:t>void </a:t>
            </a:r>
            <a:r>
              <a:rPr dirty="0" sz="900" spc="-20">
                <a:latin typeface="Courier New"/>
                <a:cs typeface="Courier New"/>
              </a:rPr>
              <a:t>selectionSortArray(int </a:t>
            </a:r>
            <a:r>
              <a:rPr dirty="0" sz="900" spc="-15">
                <a:latin typeface="Courier New"/>
                <a:cs typeface="Courier New"/>
              </a:rPr>
              <a:t>array[], </a:t>
            </a:r>
            <a:r>
              <a:rPr dirty="0" sz="900" spc="-10">
                <a:latin typeface="Courier New"/>
                <a:cs typeface="Courier New"/>
              </a:rPr>
              <a:t>int</a:t>
            </a:r>
            <a:r>
              <a:rPr dirty="0" sz="900" spc="-10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elems)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74747" y="4544695"/>
            <a:ext cx="895985" cy="519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900" spc="-10">
                <a:latin typeface="Courier New"/>
                <a:cs typeface="Courier New"/>
              </a:rPr>
              <a:t>int </a:t>
            </a:r>
            <a:r>
              <a:rPr dirty="0" sz="900" spc="-15">
                <a:latin typeface="Courier New"/>
                <a:cs typeface="Courier New"/>
              </a:rPr>
              <a:t>seek;  </a:t>
            </a:r>
            <a:r>
              <a:rPr dirty="0" sz="900" spc="-10">
                <a:latin typeface="Courier New"/>
                <a:cs typeface="Courier New"/>
              </a:rPr>
              <a:t>int</a:t>
            </a:r>
            <a:r>
              <a:rPr dirty="0" sz="900" spc="-13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minCount;  </a:t>
            </a:r>
            <a:r>
              <a:rPr dirty="0" sz="900" spc="-10">
                <a:latin typeface="Courier New"/>
                <a:cs typeface="Courier New"/>
              </a:rPr>
              <a:t>int</a:t>
            </a:r>
            <a:r>
              <a:rPr dirty="0" sz="900" spc="-13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minValue;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71442" y="4544695"/>
            <a:ext cx="3098800" cy="51943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array position currently being </a:t>
            </a:r>
            <a:r>
              <a:rPr dirty="0" sz="900" spc="-10">
                <a:latin typeface="Courier New"/>
                <a:cs typeface="Courier New"/>
              </a:rPr>
              <a:t>put in</a:t>
            </a:r>
            <a:r>
              <a:rPr dirty="0" sz="900" spc="-229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order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location </a:t>
            </a:r>
            <a:r>
              <a:rPr dirty="0" sz="900" spc="-10">
                <a:latin typeface="Courier New"/>
                <a:cs typeface="Courier New"/>
              </a:rPr>
              <a:t>of </a:t>
            </a:r>
            <a:r>
              <a:rPr dirty="0" sz="900" spc="-15">
                <a:latin typeface="Courier New"/>
                <a:cs typeface="Courier New"/>
              </a:rPr>
              <a:t>smallest value</a:t>
            </a:r>
            <a:r>
              <a:rPr dirty="0" sz="900" spc="-17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found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holds </a:t>
            </a: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smallest value</a:t>
            </a:r>
            <a:r>
              <a:rPr dirty="0" sz="900" spc="-17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found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74747" y="5201539"/>
            <a:ext cx="5116830" cy="464185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900" spc="-10">
                <a:latin typeface="Courier New"/>
                <a:cs typeface="Courier New"/>
              </a:rPr>
              <a:t>for </a:t>
            </a:r>
            <a:r>
              <a:rPr dirty="0" sz="900" spc="-15">
                <a:latin typeface="Courier New"/>
                <a:cs typeface="Courier New"/>
              </a:rPr>
              <a:t>(seek </a:t>
            </a:r>
            <a:r>
              <a:rPr dirty="0" sz="900">
                <a:latin typeface="Courier New"/>
                <a:cs typeface="Courier New"/>
              </a:rPr>
              <a:t>= </a:t>
            </a:r>
            <a:r>
              <a:rPr dirty="0" sz="900" spc="-10">
                <a:latin typeface="Courier New"/>
                <a:cs typeface="Courier New"/>
              </a:rPr>
              <a:t>0; </a:t>
            </a:r>
            <a:r>
              <a:rPr dirty="0" sz="900" spc="-15">
                <a:latin typeface="Courier New"/>
                <a:cs typeface="Courier New"/>
              </a:rPr>
              <a:t>seek </a:t>
            </a:r>
            <a:r>
              <a:rPr dirty="0" sz="900">
                <a:latin typeface="Courier New"/>
                <a:cs typeface="Courier New"/>
              </a:rPr>
              <a:t>&lt; </a:t>
            </a:r>
            <a:r>
              <a:rPr dirty="0" sz="900" spc="-15">
                <a:latin typeface="Courier New"/>
                <a:cs typeface="Courier New"/>
              </a:rPr>
              <a:t>(elems-1); seek++) </a:t>
            </a: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outer </a:t>
            </a:r>
            <a:r>
              <a:rPr dirty="0" sz="900" spc="-10">
                <a:latin typeface="Courier New"/>
                <a:cs typeface="Courier New"/>
              </a:rPr>
              <a:t>loop </a:t>
            </a:r>
            <a:r>
              <a:rPr dirty="0" sz="900" spc="-15">
                <a:latin typeface="Courier New"/>
                <a:cs typeface="Courier New"/>
              </a:rPr>
              <a:t>performs </a:t>
            </a:r>
            <a:r>
              <a:rPr dirty="0" sz="900" spc="-10">
                <a:latin typeface="Courier New"/>
                <a:cs typeface="Courier New"/>
              </a:rPr>
              <a:t>the</a:t>
            </a:r>
            <a:r>
              <a:rPr dirty="0" sz="90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swap</a:t>
            </a:r>
            <a:endParaRPr sz="900">
              <a:latin typeface="Courier New"/>
              <a:cs typeface="Courier New"/>
            </a:endParaRPr>
          </a:p>
          <a:p>
            <a:pPr marL="2783205">
              <a:lnSpc>
                <a:spcPct val="100000"/>
              </a:lnSpc>
              <a:spcBef>
                <a:spcPts val="229"/>
              </a:spcBef>
            </a:pPr>
            <a:r>
              <a:rPr dirty="0" sz="900" spc="-10">
                <a:latin typeface="Courier New"/>
                <a:cs typeface="Courier New"/>
              </a:rPr>
              <a:t>// and then </a:t>
            </a:r>
            <a:r>
              <a:rPr dirty="0" sz="900" spc="-15">
                <a:latin typeface="Courier New"/>
                <a:cs typeface="Courier New"/>
              </a:rPr>
              <a:t>increments</a:t>
            </a:r>
            <a:r>
              <a:rPr dirty="0" sz="900" spc="-16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seek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349250" marR="3221355" indent="1270">
              <a:lnSpc>
                <a:spcPct val="120200"/>
              </a:lnSpc>
              <a:spcBef>
                <a:spcPts val="10"/>
              </a:spcBef>
            </a:pPr>
            <a:r>
              <a:rPr dirty="0" sz="900" spc="-15">
                <a:latin typeface="Courier New"/>
                <a:cs typeface="Courier New"/>
              </a:rPr>
              <a:t>minCount </a:t>
            </a:r>
            <a:r>
              <a:rPr dirty="0" sz="900">
                <a:latin typeface="Courier New"/>
                <a:cs typeface="Courier New"/>
              </a:rPr>
              <a:t>= </a:t>
            </a:r>
            <a:r>
              <a:rPr dirty="0" sz="900" spc="-15">
                <a:latin typeface="Courier New"/>
                <a:cs typeface="Courier New"/>
              </a:rPr>
              <a:t>seek;  minValue </a:t>
            </a:r>
            <a:r>
              <a:rPr dirty="0" sz="900">
                <a:latin typeface="Courier New"/>
                <a:cs typeface="Courier New"/>
              </a:rPr>
              <a:t>=</a:t>
            </a:r>
            <a:r>
              <a:rPr dirty="0" sz="900" spc="-15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array[seek];</a:t>
            </a:r>
            <a:endParaRPr sz="900">
              <a:latin typeface="Courier New"/>
              <a:cs typeface="Courier New"/>
            </a:endParaRPr>
          </a:p>
          <a:p>
            <a:pPr marL="344805">
              <a:lnSpc>
                <a:spcPct val="100000"/>
              </a:lnSpc>
              <a:spcBef>
                <a:spcPts val="229"/>
              </a:spcBef>
            </a:pPr>
            <a:r>
              <a:rPr dirty="0" sz="900" spc="-15">
                <a:latin typeface="Courier New"/>
                <a:cs typeface="Courier New"/>
              </a:rPr>
              <a:t>for(int index </a:t>
            </a:r>
            <a:r>
              <a:rPr dirty="0" sz="900">
                <a:latin typeface="Courier New"/>
                <a:cs typeface="Courier New"/>
              </a:rPr>
              <a:t>= </a:t>
            </a:r>
            <a:r>
              <a:rPr dirty="0" sz="900" spc="-15">
                <a:latin typeface="Courier New"/>
                <a:cs typeface="Courier New"/>
              </a:rPr>
              <a:t>seek </a:t>
            </a:r>
            <a:r>
              <a:rPr dirty="0" sz="900">
                <a:latin typeface="Courier New"/>
                <a:cs typeface="Courier New"/>
              </a:rPr>
              <a:t>+ </a:t>
            </a:r>
            <a:r>
              <a:rPr dirty="0" sz="900" spc="-10">
                <a:latin typeface="Courier New"/>
                <a:cs typeface="Courier New"/>
              </a:rPr>
              <a:t>1; </a:t>
            </a:r>
            <a:r>
              <a:rPr dirty="0" sz="900" spc="-15">
                <a:latin typeface="Courier New"/>
                <a:cs typeface="Courier New"/>
              </a:rPr>
              <a:t>index </a:t>
            </a:r>
            <a:r>
              <a:rPr dirty="0" sz="900">
                <a:latin typeface="Courier New"/>
                <a:cs typeface="Courier New"/>
              </a:rPr>
              <a:t>&lt; </a:t>
            </a:r>
            <a:r>
              <a:rPr dirty="0" sz="900" spc="-15">
                <a:latin typeface="Courier New"/>
                <a:cs typeface="Courier New"/>
              </a:rPr>
              <a:t>elems;</a:t>
            </a:r>
            <a:r>
              <a:rPr dirty="0" sz="900" spc="-28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index++)</a:t>
            </a:r>
            <a:endParaRPr sz="900">
              <a:latin typeface="Courier New"/>
              <a:cs typeface="Courier New"/>
            </a:endParaRPr>
          </a:p>
          <a:p>
            <a:pPr marL="352425">
              <a:lnSpc>
                <a:spcPct val="100000"/>
              </a:lnSpc>
              <a:spcBef>
                <a:spcPts val="215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86868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inner loop searches through</a:t>
            </a:r>
            <a:r>
              <a:rPr dirty="0" sz="900" spc="-18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array</a:t>
            </a:r>
            <a:endParaRPr sz="900">
              <a:latin typeface="Courier New"/>
              <a:cs typeface="Courier New"/>
            </a:endParaRPr>
          </a:p>
          <a:p>
            <a:pPr marL="86868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starting </a:t>
            </a:r>
            <a:r>
              <a:rPr dirty="0" sz="900" spc="-10">
                <a:latin typeface="Courier New"/>
                <a:cs typeface="Courier New"/>
              </a:rPr>
              <a:t>at </a:t>
            </a:r>
            <a:r>
              <a:rPr dirty="0" sz="900" spc="-20">
                <a:latin typeface="Courier New"/>
                <a:cs typeface="Courier New"/>
              </a:rPr>
              <a:t>array[seek]</a:t>
            </a:r>
            <a:r>
              <a:rPr dirty="0" sz="900" spc="-14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searching</a:t>
            </a:r>
            <a:endParaRPr sz="900">
              <a:latin typeface="Courier New"/>
              <a:cs typeface="Courier New"/>
            </a:endParaRPr>
          </a:p>
          <a:p>
            <a:pPr marL="868680">
              <a:lnSpc>
                <a:spcPct val="100000"/>
              </a:lnSpc>
              <a:spcBef>
                <a:spcPts val="229"/>
              </a:spcBef>
            </a:pPr>
            <a:r>
              <a:rPr dirty="0" sz="900" spc="-10">
                <a:latin typeface="Courier New"/>
                <a:cs typeface="Courier New"/>
              </a:rPr>
              <a:t>// for the </a:t>
            </a:r>
            <a:r>
              <a:rPr dirty="0" sz="900" spc="-15">
                <a:latin typeface="Courier New"/>
                <a:cs typeface="Courier New"/>
              </a:rPr>
              <a:t>smallest value. When</a:t>
            </a:r>
            <a:r>
              <a:rPr dirty="0" sz="900" spc="-24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the</a:t>
            </a:r>
            <a:endParaRPr sz="900">
              <a:latin typeface="Courier New"/>
              <a:cs typeface="Courier New"/>
            </a:endParaRPr>
          </a:p>
          <a:p>
            <a:pPr marL="86868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value </a:t>
            </a:r>
            <a:r>
              <a:rPr dirty="0" sz="900" spc="-10">
                <a:latin typeface="Courier New"/>
                <a:cs typeface="Courier New"/>
              </a:rPr>
              <a:t>is </a:t>
            </a:r>
            <a:r>
              <a:rPr dirty="0" sz="900" spc="-15">
                <a:latin typeface="Courier New"/>
                <a:cs typeface="Courier New"/>
              </a:rPr>
              <a:t>found, </a:t>
            </a: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subscript</a:t>
            </a:r>
            <a:r>
              <a:rPr dirty="0" sz="900" spc="-23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is</a:t>
            </a:r>
            <a:endParaRPr sz="900">
              <a:latin typeface="Courier New"/>
              <a:cs typeface="Courier New"/>
            </a:endParaRPr>
          </a:p>
          <a:p>
            <a:pPr marL="86868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stored </a:t>
            </a:r>
            <a:r>
              <a:rPr dirty="0" sz="900" spc="-10">
                <a:latin typeface="Courier New"/>
                <a:cs typeface="Courier New"/>
              </a:rPr>
              <a:t>in </a:t>
            </a:r>
            <a:r>
              <a:rPr dirty="0" sz="900" spc="-15">
                <a:latin typeface="Courier New"/>
                <a:cs typeface="Courier New"/>
              </a:rPr>
              <a:t>minCount. </a:t>
            </a: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value</a:t>
            </a:r>
            <a:r>
              <a:rPr dirty="0" sz="900" spc="-229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is</a:t>
            </a:r>
            <a:endParaRPr sz="900">
              <a:latin typeface="Courier New"/>
              <a:cs typeface="Courier New"/>
            </a:endParaRPr>
          </a:p>
          <a:p>
            <a:pPr marL="873760">
              <a:lnSpc>
                <a:spcPct val="100000"/>
              </a:lnSpc>
              <a:spcBef>
                <a:spcPts val="229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stored </a:t>
            </a:r>
            <a:r>
              <a:rPr dirty="0" sz="900" spc="-10">
                <a:latin typeface="Courier New"/>
                <a:cs typeface="Courier New"/>
              </a:rPr>
              <a:t>in</a:t>
            </a:r>
            <a:r>
              <a:rPr dirty="0" sz="900" spc="-9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minValue.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615950">
              <a:lnSpc>
                <a:spcPct val="100000"/>
              </a:lnSpc>
            </a:pPr>
            <a:r>
              <a:rPr dirty="0" sz="900" spc="-20">
                <a:latin typeface="Courier New"/>
                <a:cs typeface="Courier New"/>
              </a:rPr>
              <a:t>if(array[index] </a:t>
            </a:r>
            <a:r>
              <a:rPr dirty="0" sz="900">
                <a:latin typeface="Courier New"/>
                <a:cs typeface="Courier New"/>
              </a:rPr>
              <a:t>&lt;</a:t>
            </a:r>
            <a:r>
              <a:rPr dirty="0" sz="900" spc="-6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minValue)</a:t>
            </a:r>
            <a:endParaRPr sz="900">
              <a:latin typeface="Courier New"/>
              <a:cs typeface="Courier New"/>
            </a:endParaRPr>
          </a:p>
          <a:p>
            <a:pPr marL="619125">
              <a:lnSpc>
                <a:spcPct val="100000"/>
              </a:lnSpc>
              <a:spcBef>
                <a:spcPts val="229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893444" marR="2611755">
              <a:lnSpc>
                <a:spcPts val="1310"/>
              </a:lnSpc>
              <a:spcBef>
                <a:spcPts val="55"/>
              </a:spcBef>
            </a:pPr>
            <a:r>
              <a:rPr dirty="0" sz="900" spc="-15">
                <a:latin typeface="Courier New"/>
                <a:cs typeface="Courier New"/>
              </a:rPr>
              <a:t>minValue </a:t>
            </a:r>
            <a:r>
              <a:rPr dirty="0" sz="900">
                <a:latin typeface="Courier New"/>
                <a:cs typeface="Courier New"/>
              </a:rPr>
              <a:t>=</a:t>
            </a:r>
            <a:r>
              <a:rPr dirty="0" sz="900" spc="-100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array[index];  </a:t>
            </a:r>
            <a:r>
              <a:rPr dirty="0" sz="900" spc="-15">
                <a:latin typeface="Courier New"/>
                <a:cs typeface="Courier New"/>
              </a:rPr>
              <a:t>minCount </a:t>
            </a:r>
            <a:r>
              <a:rPr dirty="0" sz="900">
                <a:latin typeface="Courier New"/>
                <a:cs typeface="Courier New"/>
              </a:rPr>
              <a:t>=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index;</a:t>
            </a:r>
            <a:endParaRPr sz="900">
              <a:latin typeface="Courier New"/>
              <a:cs typeface="Courier New"/>
            </a:endParaRPr>
          </a:p>
          <a:p>
            <a:pPr marL="619125">
              <a:lnSpc>
                <a:spcPct val="100000"/>
              </a:lnSpc>
              <a:spcBef>
                <a:spcPts val="145"/>
              </a:spcBef>
            </a:pPr>
            <a:r>
              <a:rPr dirty="0" sz="90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 marL="352425">
              <a:lnSpc>
                <a:spcPct val="100000"/>
              </a:lnSpc>
              <a:spcBef>
                <a:spcPts val="219"/>
              </a:spcBef>
            </a:pPr>
            <a:r>
              <a:rPr dirty="0" sz="90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611505">
              <a:lnSpc>
                <a:spcPct val="100000"/>
              </a:lnSpc>
            </a:pPr>
            <a:r>
              <a:rPr dirty="0" sz="900" spc="-10">
                <a:latin typeface="Courier New"/>
                <a:cs typeface="Courier New"/>
              </a:rPr>
              <a:t>// the </a:t>
            </a:r>
            <a:r>
              <a:rPr dirty="0" sz="900" spc="-15">
                <a:latin typeface="Courier New"/>
                <a:cs typeface="Courier New"/>
              </a:rPr>
              <a:t>following </a:t>
            </a:r>
            <a:r>
              <a:rPr dirty="0" sz="900" spc="-10">
                <a:latin typeface="Courier New"/>
                <a:cs typeface="Courier New"/>
              </a:rPr>
              <a:t>two </a:t>
            </a:r>
            <a:r>
              <a:rPr dirty="0" sz="900" spc="-15">
                <a:latin typeface="Courier New"/>
                <a:cs typeface="Courier New"/>
              </a:rPr>
              <a:t>statements exchange </a:t>
            </a: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value </a:t>
            </a:r>
            <a:r>
              <a:rPr dirty="0" sz="900" spc="-10">
                <a:latin typeface="Courier New"/>
                <a:cs typeface="Courier New"/>
              </a:rPr>
              <a:t>of</a:t>
            </a:r>
            <a:r>
              <a:rPr dirty="0" sz="900" spc="-28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the</a:t>
            </a:r>
            <a:endParaRPr sz="900">
              <a:latin typeface="Courier New"/>
              <a:cs typeface="Courier New"/>
            </a:endParaRPr>
          </a:p>
          <a:p>
            <a:pPr marL="611505">
              <a:lnSpc>
                <a:spcPct val="100000"/>
              </a:lnSpc>
              <a:spcBef>
                <a:spcPts val="229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element </a:t>
            </a:r>
            <a:r>
              <a:rPr dirty="0" sz="900" spc="-20">
                <a:latin typeface="Courier New"/>
                <a:cs typeface="Courier New"/>
              </a:rPr>
              <a:t>currently </a:t>
            </a:r>
            <a:r>
              <a:rPr dirty="0" sz="900" spc="-15">
                <a:latin typeface="Courier New"/>
                <a:cs typeface="Courier New"/>
              </a:rPr>
              <a:t>needing </a:t>
            </a: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smallest value found </a:t>
            </a:r>
            <a:r>
              <a:rPr dirty="0" sz="900" spc="-10">
                <a:latin typeface="Courier New"/>
                <a:cs typeface="Courier New"/>
              </a:rPr>
              <a:t>in</a:t>
            </a:r>
            <a:r>
              <a:rPr dirty="0" sz="900" spc="-24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the</a:t>
            </a:r>
            <a:endParaRPr sz="900">
              <a:latin typeface="Courier New"/>
              <a:cs typeface="Courier New"/>
            </a:endParaRPr>
          </a:p>
          <a:p>
            <a:pPr marL="611505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20">
                <a:latin typeface="Courier New"/>
                <a:cs typeface="Courier New"/>
              </a:rPr>
              <a:t>pass(indicated </a:t>
            </a:r>
            <a:r>
              <a:rPr dirty="0" sz="900" spc="-10">
                <a:latin typeface="Courier New"/>
                <a:cs typeface="Courier New"/>
              </a:rPr>
              <a:t>by </a:t>
            </a:r>
            <a:r>
              <a:rPr dirty="0" sz="900" spc="-15">
                <a:latin typeface="Courier New"/>
                <a:cs typeface="Courier New"/>
              </a:rPr>
              <a:t>seek) with </a:t>
            </a: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smallest value</a:t>
            </a:r>
            <a:r>
              <a:rPr dirty="0" sz="900" spc="-21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found</a:t>
            </a:r>
            <a:endParaRPr sz="900">
              <a:latin typeface="Courier New"/>
              <a:cs typeface="Courier New"/>
            </a:endParaRPr>
          </a:p>
          <a:p>
            <a:pPr marL="61595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(located </a:t>
            </a:r>
            <a:r>
              <a:rPr dirty="0" sz="900" spc="-10">
                <a:latin typeface="Courier New"/>
                <a:cs typeface="Courier New"/>
              </a:rPr>
              <a:t>in</a:t>
            </a:r>
            <a:r>
              <a:rPr dirty="0" sz="900" spc="-100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minValue)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000" spc="-65" i="1">
                <a:latin typeface="Times New Roman"/>
                <a:cs typeface="Times New Roman"/>
              </a:rPr>
              <a:t>c</a:t>
            </a:r>
            <a:r>
              <a:rPr dirty="0" sz="1000" spc="-15" i="1">
                <a:latin typeface="Times New Roman"/>
                <a:cs typeface="Times New Roman"/>
              </a:rPr>
              <a:t>o</a:t>
            </a:r>
            <a:r>
              <a:rPr dirty="0" sz="1000" spc="80" i="1">
                <a:latin typeface="Times New Roman"/>
                <a:cs typeface="Times New Roman"/>
              </a:rPr>
              <a:t>n</a:t>
            </a:r>
            <a:r>
              <a:rPr dirty="0" sz="1000" spc="65" i="1">
                <a:latin typeface="Times New Roman"/>
                <a:cs typeface="Times New Roman"/>
              </a:rPr>
              <a:t>t</a:t>
            </a:r>
            <a:r>
              <a:rPr dirty="0" sz="1000" spc="35" i="1">
                <a:latin typeface="Times New Roman"/>
                <a:cs typeface="Times New Roman"/>
              </a:rPr>
              <a:t>i</a:t>
            </a:r>
            <a:r>
              <a:rPr dirty="0" sz="1000" spc="95" i="1">
                <a:latin typeface="Times New Roman"/>
                <a:cs typeface="Times New Roman"/>
              </a:rPr>
              <a:t>nu</a:t>
            </a:r>
            <a:r>
              <a:rPr dirty="0" sz="1000" spc="-45" i="1">
                <a:latin typeface="Times New Roman"/>
                <a:cs typeface="Times New Roman"/>
              </a:rPr>
              <a:t>e</a:t>
            </a:r>
            <a:r>
              <a:rPr dirty="0" sz="1000" spc="5" i="1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57400" y="229997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 h="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71600" y="2757804"/>
            <a:ext cx="6172200" cy="0"/>
          </a:xfrm>
          <a:custGeom>
            <a:avLst/>
            <a:gdLst/>
            <a:ahLst/>
            <a:cxnLst/>
            <a:rect l="l" t="t" r="r" b="b"/>
            <a:pathLst>
              <a:path w="6172200" h="0">
                <a:moveTo>
                  <a:pt x="0" y="0"/>
                </a:moveTo>
                <a:lnTo>
                  <a:pt x="61722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371600" y="455294"/>
            <a:ext cx="228600" cy="806450"/>
          </a:xfrm>
          <a:prstGeom prst="rect">
            <a:avLst/>
          </a:prstGeom>
          <a:solidFill>
            <a:srgbClr val="CC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41275">
              <a:lnSpc>
                <a:spcPct val="100000"/>
              </a:lnSpc>
              <a:spcBef>
                <a:spcPts val="575"/>
              </a:spcBef>
            </a:pPr>
            <a:r>
              <a:rPr dirty="0" sz="900" spc="-105">
                <a:latin typeface="Arial"/>
                <a:cs typeface="Arial"/>
              </a:rPr>
              <a:t>148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60905" y="1093977"/>
            <a:ext cx="2091689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85">
                <a:latin typeface="Times New Roman"/>
                <a:cs typeface="Times New Roman"/>
              </a:rPr>
              <a:t>LESSON</a:t>
            </a:r>
            <a:r>
              <a:rPr dirty="0" sz="950" spc="65">
                <a:latin typeface="Times New Roman"/>
                <a:cs typeface="Times New Roman"/>
              </a:rPr>
              <a:t> </a:t>
            </a:r>
            <a:r>
              <a:rPr dirty="0" sz="950" spc="-35">
                <a:latin typeface="Times New Roman"/>
                <a:cs typeface="Times New Roman"/>
              </a:rPr>
              <a:t>8 </a:t>
            </a:r>
            <a:r>
              <a:rPr dirty="0" sz="950" spc="10">
                <a:latin typeface="Times New Roman"/>
                <a:cs typeface="Times New Roman"/>
              </a:rPr>
              <a:t>Searching </a:t>
            </a:r>
            <a:r>
              <a:rPr dirty="0" sz="950" spc="-15">
                <a:latin typeface="Times New Roman"/>
                <a:cs typeface="Times New Roman"/>
              </a:rPr>
              <a:t>and </a:t>
            </a:r>
            <a:r>
              <a:rPr dirty="0" sz="950" spc="-25">
                <a:latin typeface="Times New Roman"/>
                <a:cs typeface="Times New Roman"/>
              </a:rPr>
              <a:t>Sorting</a:t>
            </a:r>
            <a:r>
              <a:rPr dirty="0" sz="950" spc="25">
                <a:latin typeface="Times New Roman"/>
                <a:cs typeface="Times New Roman"/>
              </a:rPr>
              <a:t> </a:t>
            </a:r>
            <a:r>
              <a:rPr dirty="0" sz="950" spc="-15">
                <a:latin typeface="Times New Roman"/>
                <a:cs typeface="Times New Roman"/>
              </a:rPr>
              <a:t>Arrays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44954" y="1407922"/>
            <a:ext cx="2763520" cy="8502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46125" marR="5080">
              <a:lnSpc>
                <a:spcPct val="120000"/>
              </a:lnSpc>
              <a:spcBef>
                <a:spcPts val="100"/>
              </a:spcBef>
            </a:pPr>
            <a:r>
              <a:rPr dirty="0" sz="900" spc="-20">
                <a:latin typeface="Courier New"/>
                <a:cs typeface="Courier New"/>
              </a:rPr>
              <a:t>array[minCount] </a:t>
            </a:r>
            <a:r>
              <a:rPr dirty="0" sz="900">
                <a:latin typeface="Courier New"/>
                <a:cs typeface="Courier New"/>
              </a:rPr>
              <a:t>= </a:t>
            </a:r>
            <a:r>
              <a:rPr dirty="0" sz="900" spc="-20">
                <a:latin typeface="Courier New"/>
                <a:cs typeface="Courier New"/>
              </a:rPr>
              <a:t>array[seek];  </a:t>
            </a:r>
            <a:r>
              <a:rPr dirty="0" sz="900" spc="-15">
                <a:latin typeface="Courier New"/>
                <a:cs typeface="Courier New"/>
              </a:rPr>
              <a:t>array[seek] </a:t>
            </a:r>
            <a:r>
              <a:rPr dirty="0" sz="900">
                <a:latin typeface="Courier New"/>
                <a:cs typeface="Courier New"/>
              </a:rPr>
              <a:t>=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minValue;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imes New Roman"/>
              <a:cs typeface="Times New Roman"/>
            </a:endParaRPr>
          </a:p>
          <a:p>
            <a:pPr marL="212090">
              <a:lnSpc>
                <a:spcPct val="100000"/>
              </a:lnSpc>
              <a:spcBef>
                <a:spcPts val="5"/>
              </a:spcBef>
            </a:pPr>
            <a:r>
              <a:rPr dirty="0" sz="90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9153" y="2471673"/>
            <a:ext cx="6153150" cy="3171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490">
                <a:latin typeface="Arial"/>
                <a:cs typeface="Arial"/>
              </a:rPr>
              <a:t>P</a:t>
            </a:r>
            <a:r>
              <a:rPr dirty="0" sz="1400" spc="-260">
                <a:latin typeface="Arial"/>
                <a:cs typeface="Arial"/>
              </a:rPr>
              <a:t> </a:t>
            </a:r>
            <a:r>
              <a:rPr dirty="0" sz="1400" spc="-525">
                <a:latin typeface="Arial"/>
                <a:cs typeface="Arial"/>
              </a:rPr>
              <a:t>R</a:t>
            </a:r>
            <a:r>
              <a:rPr dirty="0" sz="1400" spc="-254">
                <a:latin typeface="Arial"/>
                <a:cs typeface="Arial"/>
              </a:rPr>
              <a:t> </a:t>
            </a:r>
            <a:r>
              <a:rPr dirty="0" sz="1400" spc="-515">
                <a:latin typeface="Arial"/>
                <a:cs typeface="Arial"/>
              </a:rPr>
              <a:t>E</a:t>
            </a:r>
            <a:r>
              <a:rPr dirty="0" sz="1400" spc="-250">
                <a:latin typeface="Arial"/>
                <a:cs typeface="Arial"/>
              </a:rPr>
              <a:t> </a:t>
            </a:r>
            <a:r>
              <a:rPr dirty="0" sz="1400" spc="-275">
                <a:latin typeface="Arial"/>
                <a:cs typeface="Arial"/>
              </a:rPr>
              <a:t>-</a:t>
            </a:r>
            <a:r>
              <a:rPr dirty="0" sz="1400" spc="-245">
                <a:latin typeface="Arial"/>
                <a:cs typeface="Arial"/>
              </a:rPr>
              <a:t> </a:t>
            </a:r>
            <a:r>
              <a:rPr dirty="0" sz="1400" spc="-375">
                <a:latin typeface="Arial"/>
                <a:cs typeface="Arial"/>
              </a:rPr>
              <a:t>LA</a:t>
            </a:r>
            <a:r>
              <a:rPr dirty="0" sz="1400" spc="-365">
                <a:latin typeface="Arial"/>
                <a:cs typeface="Arial"/>
              </a:rPr>
              <a:t> </a:t>
            </a:r>
            <a:r>
              <a:rPr dirty="0" sz="1400" spc="-450">
                <a:latin typeface="Arial"/>
                <a:cs typeface="Arial"/>
              </a:rPr>
              <a:t>B</a:t>
            </a:r>
            <a:r>
              <a:rPr dirty="0" sz="1400" spc="35">
                <a:latin typeface="Arial"/>
                <a:cs typeface="Arial"/>
              </a:rPr>
              <a:t> </a:t>
            </a:r>
            <a:r>
              <a:rPr dirty="0" sz="1400" spc="-675">
                <a:latin typeface="Arial"/>
                <a:cs typeface="Arial"/>
              </a:rPr>
              <a:t>W</a:t>
            </a:r>
            <a:r>
              <a:rPr dirty="0" sz="1400" spc="-250">
                <a:latin typeface="Arial"/>
                <a:cs typeface="Arial"/>
              </a:rPr>
              <a:t> </a:t>
            </a:r>
            <a:r>
              <a:rPr dirty="0" sz="1400" spc="-525">
                <a:latin typeface="Arial"/>
                <a:cs typeface="Arial"/>
              </a:rPr>
              <a:t>R</a:t>
            </a:r>
            <a:r>
              <a:rPr dirty="0" sz="1400" spc="-254">
                <a:latin typeface="Arial"/>
                <a:cs typeface="Arial"/>
              </a:rPr>
              <a:t> </a:t>
            </a:r>
            <a:r>
              <a:rPr dirty="0" sz="1400" spc="-175">
                <a:latin typeface="Arial"/>
                <a:cs typeface="Arial"/>
              </a:rPr>
              <a:t>I</a:t>
            </a:r>
            <a:r>
              <a:rPr dirty="0" sz="1400" spc="-235">
                <a:latin typeface="Arial"/>
                <a:cs typeface="Arial"/>
              </a:rPr>
              <a:t> </a:t>
            </a:r>
            <a:r>
              <a:rPr dirty="0" sz="1400" spc="-495">
                <a:latin typeface="Arial"/>
                <a:cs typeface="Arial"/>
              </a:rPr>
              <a:t>T</a:t>
            </a:r>
            <a:r>
              <a:rPr dirty="0" sz="1400" spc="-250">
                <a:latin typeface="Arial"/>
                <a:cs typeface="Arial"/>
              </a:rPr>
              <a:t> </a:t>
            </a:r>
            <a:r>
              <a:rPr dirty="0" sz="1400" spc="-175">
                <a:latin typeface="Arial"/>
                <a:cs typeface="Arial"/>
              </a:rPr>
              <a:t>I</a:t>
            </a:r>
            <a:r>
              <a:rPr dirty="0" sz="1400" spc="-250">
                <a:latin typeface="Arial"/>
                <a:cs typeface="Arial"/>
              </a:rPr>
              <a:t> </a:t>
            </a:r>
            <a:r>
              <a:rPr dirty="0" sz="1400" spc="-535">
                <a:latin typeface="Arial"/>
                <a:cs typeface="Arial"/>
              </a:rPr>
              <a:t>N</a:t>
            </a:r>
            <a:r>
              <a:rPr dirty="0" sz="1400" spc="-245">
                <a:latin typeface="Arial"/>
                <a:cs typeface="Arial"/>
              </a:rPr>
              <a:t> </a:t>
            </a:r>
            <a:r>
              <a:rPr dirty="0" sz="1400" spc="-615">
                <a:latin typeface="Arial"/>
                <a:cs typeface="Arial"/>
              </a:rPr>
              <a:t>G</a:t>
            </a:r>
            <a:r>
              <a:rPr dirty="0" sz="1400" spc="55">
                <a:latin typeface="Arial"/>
                <a:cs typeface="Arial"/>
              </a:rPr>
              <a:t> </a:t>
            </a:r>
            <a:r>
              <a:rPr dirty="0" sz="1400" spc="-484">
                <a:latin typeface="Arial"/>
                <a:cs typeface="Arial"/>
              </a:rPr>
              <a:t>A</a:t>
            </a:r>
            <a:r>
              <a:rPr dirty="0" sz="1400" spc="-254">
                <a:latin typeface="Arial"/>
                <a:cs typeface="Arial"/>
              </a:rPr>
              <a:t> </a:t>
            </a:r>
            <a:r>
              <a:rPr dirty="0" sz="1400" spc="-505">
                <a:latin typeface="Arial"/>
                <a:cs typeface="Arial"/>
              </a:rPr>
              <a:t>S</a:t>
            </a:r>
            <a:r>
              <a:rPr dirty="0" sz="1400" spc="-250">
                <a:latin typeface="Arial"/>
                <a:cs typeface="Arial"/>
              </a:rPr>
              <a:t> </a:t>
            </a:r>
            <a:r>
              <a:rPr dirty="0" sz="1400" spc="-505">
                <a:latin typeface="Arial"/>
                <a:cs typeface="Arial"/>
              </a:rPr>
              <a:t>S</a:t>
            </a:r>
            <a:r>
              <a:rPr dirty="0" sz="1400" spc="-250">
                <a:latin typeface="Arial"/>
                <a:cs typeface="Arial"/>
              </a:rPr>
              <a:t> </a:t>
            </a:r>
            <a:r>
              <a:rPr dirty="0" sz="1400" spc="-175">
                <a:latin typeface="Arial"/>
                <a:cs typeface="Arial"/>
              </a:rPr>
              <a:t>I</a:t>
            </a:r>
            <a:r>
              <a:rPr dirty="0" sz="1400" spc="-250">
                <a:latin typeface="Arial"/>
                <a:cs typeface="Arial"/>
              </a:rPr>
              <a:t> </a:t>
            </a:r>
            <a:r>
              <a:rPr dirty="0" sz="1400" spc="-615">
                <a:latin typeface="Arial"/>
                <a:cs typeface="Arial"/>
              </a:rPr>
              <a:t>G</a:t>
            </a:r>
            <a:r>
              <a:rPr dirty="0" sz="1400" spc="-260">
                <a:latin typeface="Arial"/>
                <a:cs typeface="Arial"/>
              </a:rPr>
              <a:t> </a:t>
            </a:r>
            <a:r>
              <a:rPr dirty="0" sz="1400" spc="-535">
                <a:latin typeface="Arial"/>
                <a:cs typeface="Arial"/>
              </a:rPr>
              <a:t>N</a:t>
            </a:r>
            <a:r>
              <a:rPr dirty="0" sz="1400" spc="-260">
                <a:latin typeface="Arial"/>
                <a:cs typeface="Arial"/>
              </a:rPr>
              <a:t> </a:t>
            </a:r>
            <a:r>
              <a:rPr dirty="0" sz="1400" spc="-530">
                <a:latin typeface="Arial"/>
                <a:cs typeface="Arial"/>
              </a:rPr>
              <a:t>M</a:t>
            </a:r>
            <a:r>
              <a:rPr dirty="0" sz="1400" spc="-250">
                <a:latin typeface="Arial"/>
                <a:cs typeface="Arial"/>
              </a:rPr>
              <a:t> </a:t>
            </a:r>
            <a:r>
              <a:rPr dirty="0" sz="1400" spc="-515">
                <a:latin typeface="Arial"/>
                <a:cs typeface="Arial"/>
              </a:rPr>
              <a:t>E</a:t>
            </a:r>
            <a:r>
              <a:rPr dirty="0" sz="1400" spc="-250">
                <a:latin typeface="Arial"/>
                <a:cs typeface="Arial"/>
              </a:rPr>
              <a:t> </a:t>
            </a:r>
            <a:r>
              <a:rPr dirty="0" sz="1400" spc="-535">
                <a:latin typeface="Arial"/>
                <a:cs typeface="Arial"/>
              </a:rPr>
              <a:t>N</a:t>
            </a:r>
            <a:r>
              <a:rPr dirty="0" sz="1400" spc="-240">
                <a:latin typeface="Arial"/>
                <a:cs typeface="Arial"/>
              </a:rPr>
              <a:t> </a:t>
            </a:r>
            <a:r>
              <a:rPr dirty="0" sz="1400" spc="-495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dirty="0" sz="1200" spc="-60">
                <a:latin typeface="Arial"/>
                <a:cs typeface="Arial"/>
              </a:rPr>
              <a:t>Fill-in-the-Blank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95">
                <a:latin typeface="Arial"/>
                <a:cs typeface="Arial"/>
              </a:rPr>
              <a:t>Questions</a:t>
            </a:r>
            <a:endParaRPr sz="1200">
              <a:latin typeface="Arial"/>
              <a:cs typeface="Arial"/>
            </a:endParaRPr>
          </a:p>
          <a:p>
            <a:pPr marL="1840230" indent="-179705">
              <a:lnSpc>
                <a:spcPct val="100000"/>
              </a:lnSpc>
              <a:spcBef>
                <a:spcPts val="585"/>
              </a:spcBef>
              <a:buAutoNum type="arabicPeriod"/>
              <a:tabLst>
                <a:tab pos="1840864" algn="l"/>
                <a:tab pos="5382260" algn="l"/>
              </a:tabLst>
            </a:pPr>
            <a:r>
              <a:rPr dirty="0" sz="1050" spc="-5">
                <a:latin typeface="Times New Roman"/>
                <a:cs typeface="Times New Roman"/>
              </a:rPr>
              <a:t>The  </a:t>
            </a:r>
            <a:r>
              <a:rPr dirty="0" sz="1050" spc="25">
                <a:latin typeface="Times New Roman"/>
                <a:cs typeface="Times New Roman"/>
              </a:rPr>
              <a:t>advantage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40">
                <a:latin typeface="Times New Roman"/>
                <a:cs typeface="Times New Roman"/>
              </a:rPr>
              <a:t>a  </a:t>
            </a:r>
            <a:r>
              <a:rPr dirty="0" sz="1050" spc="-30">
                <a:latin typeface="Times New Roman"/>
                <a:cs typeface="Times New Roman"/>
              </a:rPr>
              <a:t>linear   </a:t>
            </a:r>
            <a:r>
              <a:rPr dirty="0" sz="1050" spc="-25">
                <a:latin typeface="Times New Roman"/>
                <a:cs typeface="Times New Roman"/>
              </a:rPr>
              <a:t>search   </a:t>
            </a:r>
            <a:r>
              <a:rPr dirty="0" sz="1050" spc="-40">
                <a:latin typeface="Times New Roman"/>
                <a:cs typeface="Times New Roman"/>
              </a:rPr>
              <a:t>is  </a:t>
            </a:r>
            <a:r>
              <a:rPr dirty="0" sz="1050" spc="-5">
                <a:latin typeface="Times New Roman"/>
                <a:cs typeface="Times New Roman"/>
              </a:rPr>
              <a:t>that</a:t>
            </a:r>
            <a:r>
              <a:rPr dirty="0" sz="1050" spc="70">
                <a:latin typeface="Times New Roman"/>
                <a:cs typeface="Times New Roman"/>
              </a:rPr>
              <a:t> </a:t>
            </a:r>
            <a:r>
              <a:rPr dirty="0" sz="1050" spc="-20">
                <a:latin typeface="Times New Roman"/>
                <a:cs typeface="Times New Roman"/>
              </a:rPr>
              <a:t>it</a:t>
            </a:r>
            <a:r>
              <a:rPr dirty="0" sz="1050" spc="95">
                <a:latin typeface="Times New Roman"/>
                <a:cs typeface="Times New Roman"/>
              </a:rPr>
              <a:t> </a:t>
            </a:r>
            <a:r>
              <a:rPr dirty="0" sz="1050" spc="-40">
                <a:latin typeface="Times New Roman"/>
                <a:cs typeface="Times New Roman"/>
              </a:rPr>
              <a:t>is</a:t>
            </a:r>
            <a:r>
              <a:rPr dirty="0" u="sng" sz="1050" spc="-4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1050" spc="5">
                <a:latin typeface="Times New Roman"/>
                <a:cs typeface="Times New Roman"/>
              </a:rPr>
              <a:t>.</a:t>
            </a:r>
            <a:endParaRPr sz="1050">
              <a:latin typeface="Times New Roman"/>
              <a:cs typeface="Times New Roman"/>
            </a:endParaRPr>
          </a:p>
          <a:p>
            <a:pPr marL="1840230" indent="-179705">
              <a:lnSpc>
                <a:spcPct val="100000"/>
              </a:lnSpc>
              <a:spcBef>
                <a:spcPts val="285"/>
              </a:spcBef>
              <a:buAutoNum type="arabicPeriod"/>
              <a:tabLst>
                <a:tab pos="1840864" algn="l"/>
                <a:tab pos="5546725" algn="l"/>
              </a:tabLst>
            </a:pPr>
            <a:r>
              <a:rPr dirty="0" sz="1050" spc="-5">
                <a:latin typeface="Times New Roman"/>
                <a:cs typeface="Times New Roman"/>
              </a:rPr>
              <a:t>The  </a:t>
            </a:r>
            <a:r>
              <a:rPr dirty="0" sz="1050" spc="25">
                <a:latin typeface="Times New Roman"/>
                <a:cs typeface="Times New Roman"/>
              </a:rPr>
              <a:t>disadvantage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40">
                <a:latin typeface="Times New Roman"/>
                <a:cs typeface="Times New Roman"/>
              </a:rPr>
              <a:t>a  </a:t>
            </a:r>
            <a:r>
              <a:rPr dirty="0" sz="1050" spc="-30">
                <a:latin typeface="Times New Roman"/>
                <a:cs typeface="Times New Roman"/>
              </a:rPr>
              <a:t>linear   </a:t>
            </a:r>
            <a:r>
              <a:rPr dirty="0" sz="1050" spc="-25">
                <a:latin typeface="Times New Roman"/>
                <a:cs typeface="Times New Roman"/>
              </a:rPr>
              <a:t>search   </a:t>
            </a:r>
            <a:r>
              <a:rPr dirty="0" sz="1050" spc="-40">
                <a:latin typeface="Times New Roman"/>
                <a:cs typeface="Times New Roman"/>
              </a:rPr>
              <a:t>is  </a:t>
            </a:r>
            <a:r>
              <a:rPr dirty="0" sz="1050" spc="-5">
                <a:latin typeface="Times New Roman"/>
                <a:cs typeface="Times New Roman"/>
              </a:rPr>
              <a:t>that</a:t>
            </a:r>
            <a:r>
              <a:rPr dirty="0" sz="1050" spc="35">
                <a:latin typeface="Times New Roman"/>
                <a:cs typeface="Times New Roman"/>
              </a:rPr>
              <a:t> </a:t>
            </a:r>
            <a:r>
              <a:rPr dirty="0" sz="1050" spc="-20">
                <a:latin typeface="Times New Roman"/>
                <a:cs typeface="Times New Roman"/>
              </a:rPr>
              <a:t>it</a:t>
            </a:r>
            <a:r>
              <a:rPr dirty="0" sz="1050" spc="95">
                <a:latin typeface="Times New Roman"/>
                <a:cs typeface="Times New Roman"/>
              </a:rPr>
              <a:t> </a:t>
            </a:r>
            <a:r>
              <a:rPr dirty="0" sz="1050" spc="-40">
                <a:latin typeface="Times New Roman"/>
                <a:cs typeface="Times New Roman"/>
              </a:rPr>
              <a:t>is</a:t>
            </a:r>
            <a:r>
              <a:rPr dirty="0" u="sng" sz="1050" spc="-4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1050" spc="5">
                <a:latin typeface="Times New Roman"/>
                <a:cs typeface="Times New Roman"/>
              </a:rPr>
              <a:t>.</a:t>
            </a:r>
            <a:endParaRPr sz="1050">
              <a:latin typeface="Times New Roman"/>
              <a:cs typeface="Times New Roman"/>
            </a:endParaRPr>
          </a:p>
          <a:p>
            <a:pPr marL="1841500" marR="329565" indent="-180975">
              <a:lnSpc>
                <a:spcPct val="100000"/>
              </a:lnSpc>
              <a:spcBef>
                <a:spcPts val="305"/>
              </a:spcBef>
              <a:buAutoNum type="arabicPeriod"/>
              <a:tabLst>
                <a:tab pos="1840864" algn="l"/>
                <a:tab pos="3375025" algn="l"/>
              </a:tabLst>
            </a:pP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25">
                <a:latin typeface="Times New Roman"/>
                <a:cs typeface="Times New Roman"/>
              </a:rPr>
              <a:t>advantage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30">
                <a:latin typeface="Times New Roman"/>
                <a:cs typeface="Times New Roman"/>
              </a:rPr>
              <a:t>binary </a:t>
            </a:r>
            <a:r>
              <a:rPr dirty="0" sz="1050" spc="-25">
                <a:latin typeface="Times New Roman"/>
                <a:cs typeface="Times New Roman"/>
              </a:rPr>
              <a:t>search </a:t>
            </a:r>
            <a:r>
              <a:rPr dirty="0" sz="1050" spc="-15">
                <a:latin typeface="Times New Roman"/>
                <a:cs typeface="Times New Roman"/>
              </a:rPr>
              <a:t>over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30">
                <a:latin typeface="Times New Roman"/>
                <a:cs typeface="Times New Roman"/>
              </a:rPr>
              <a:t>linear </a:t>
            </a:r>
            <a:r>
              <a:rPr dirty="0" sz="1050" spc="-25">
                <a:latin typeface="Times New Roman"/>
                <a:cs typeface="Times New Roman"/>
              </a:rPr>
              <a:t>search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5">
                <a:latin typeface="Times New Roman"/>
                <a:cs typeface="Times New Roman"/>
              </a:rPr>
              <a:t>that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20">
                <a:latin typeface="Times New Roman"/>
                <a:cs typeface="Times New Roman"/>
              </a:rPr>
              <a:t>binary  </a:t>
            </a:r>
            <a:r>
              <a:rPr dirty="0" sz="1050" spc="-20">
                <a:latin typeface="Times New Roman"/>
                <a:cs typeface="Times New Roman"/>
              </a:rPr>
              <a:t>search </a:t>
            </a:r>
            <a:r>
              <a:rPr dirty="0" sz="1050" spc="125">
                <a:latin typeface="Times New Roman"/>
                <a:cs typeface="Times New Roman"/>
              </a:rPr>
              <a:t> </a:t>
            </a:r>
            <a:r>
              <a:rPr dirty="0" sz="1050" spc="-40">
                <a:latin typeface="Times New Roman"/>
                <a:cs typeface="Times New Roman"/>
              </a:rPr>
              <a:t>is</a:t>
            </a:r>
            <a:r>
              <a:rPr dirty="0" u="sng" sz="1050" spc="-4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1050" spc="5">
                <a:latin typeface="Times New Roman"/>
                <a:cs typeface="Times New Roman"/>
              </a:rPr>
              <a:t>.</a:t>
            </a:r>
            <a:endParaRPr sz="1050">
              <a:latin typeface="Times New Roman"/>
              <a:cs typeface="Times New Roman"/>
            </a:endParaRPr>
          </a:p>
          <a:p>
            <a:pPr marL="1841500" marR="78105" indent="-180975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1840864" algn="l"/>
                <a:tab pos="3020060" algn="l"/>
              </a:tabLst>
            </a:pPr>
            <a:r>
              <a:rPr dirty="0" sz="1050" spc="-15">
                <a:latin typeface="Times New Roman"/>
                <a:cs typeface="Times New Roman"/>
              </a:rPr>
              <a:t>An </a:t>
            </a:r>
            <a:r>
              <a:rPr dirty="0" sz="1050" spc="25">
                <a:latin typeface="Times New Roman"/>
                <a:cs typeface="Times New Roman"/>
              </a:rPr>
              <a:t>advantage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30">
                <a:latin typeface="Times New Roman"/>
                <a:cs typeface="Times New Roman"/>
              </a:rPr>
              <a:t>linear </a:t>
            </a:r>
            <a:r>
              <a:rPr dirty="0" sz="1050" spc="-20">
                <a:latin typeface="Times New Roman"/>
                <a:cs typeface="Times New Roman"/>
              </a:rPr>
              <a:t>search </a:t>
            </a:r>
            <a:r>
              <a:rPr dirty="0" sz="1050" spc="-15">
                <a:latin typeface="Times New Roman"/>
                <a:cs typeface="Times New Roman"/>
              </a:rPr>
              <a:t>over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30">
                <a:latin typeface="Times New Roman"/>
                <a:cs typeface="Times New Roman"/>
              </a:rPr>
              <a:t>binary </a:t>
            </a:r>
            <a:r>
              <a:rPr dirty="0" sz="1050" spc="-25">
                <a:latin typeface="Times New Roman"/>
                <a:cs typeface="Times New Roman"/>
              </a:rPr>
              <a:t>search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5">
                <a:latin typeface="Times New Roman"/>
                <a:cs typeface="Times New Roman"/>
              </a:rPr>
              <a:t>that the </a:t>
            </a:r>
            <a:r>
              <a:rPr dirty="0" sz="1050" spc="-20">
                <a:latin typeface="Times New Roman"/>
                <a:cs typeface="Times New Roman"/>
              </a:rPr>
              <a:t>data </a:t>
            </a:r>
            <a:r>
              <a:rPr dirty="0" sz="1050" spc="25">
                <a:latin typeface="Times New Roman"/>
                <a:cs typeface="Times New Roman"/>
              </a:rPr>
              <a:t>must  </a:t>
            </a:r>
            <a:r>
              <a:rPr dirty="0" sz="1050" spc="-10">
                <a:latin typeface="Times New Roman"/>
                <a:cs typeface="Times New Roman"/>
              </a:rPr>
              <a:t>be</a:t>
            </a:r>
            <a:r>
              <a:rPr dirty="0" u="sng" sz="105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1050" spc="-5">
                <a:latin typeface="Times New Roman"/>
                <a:cs typeface="Times New Roman"/>
              </a:rPr>
              <a:t>for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30">
                <a:latin typeface="Times New Roman"/>
                <a:cs typeface="Times New Roman"/>
              </a:rPr>
              <a:t>binary</a:t>
            </a:r>
            <a:r>
              <a:rPr dirty="0" sz="1050" spc="185">
                <a:latin typeface="Times New Roman"/>
                <a:cs typeface="Times New Roman"/>
              </a:rPr>
              <a:t> </a:t>
            </a:r>
            <a:r>
              <a:rPr dirty="0" sz="1050" spc="25">
                <a:latin typeface="Times New Roman"/>
                <a:cs typeface="Times New Roman"/>
              </a:rPr>
              <a:t>search.</a:t>
            </a:r>
            <a:endParaRPr sz="1050">
              <a:latin typeface="Times New Roman"/>
              <a:cs typeface="Times New Roman"/>
            </a:endParaRPr>
          </a:p>
          <a:p>
            <a:pPr marL="1841500" marR="5080" indent="-180975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1840864" algn="l"/>
                <a:tab pos="3661410" algn="l"/>
              </a:tabLst>
            </a:pPr>
            <a:r>
              <a:rPr dirty="0" sz="1050" spc="-15">
                <a:latin typeface="Times New Roman"/>
                <a:cs typeface="Times New Roman"/>
              </a:rPr>
              <a:t>After </a:t>
            </a:r>
            <a:r>
              <a:rPr dirty="0" sz="1050" spc="-30">
                <a:latin typeface="Times New Roman"/>
                <a:cs typeface="Times New Roman"/>
              </a:rPr>
              <a:t>3 </a:t>
            </a:r>
            <a:r>
              <a:rPr dirty="0" sz="1050" spc="25">
                <a:latin typeface="Times New Roman"/>
                <a:cs typeface="Times New Roman"/>
              </a:rPr>
              <a:t>passes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30">
                <a:latin typeface="Times New Roman"/>
                <a:cs typeface="Times New Roman"/>
              </a:rPr>
              <a:t>binary </a:t>
            </a:r>
            <a:r>
              <a:rPr dirty="0" sz="1050" spc="25">
                <a:latin typeface="Times New Roman"/>
                <a:cs typeface="Times New Roman"/>
              </a:rPr>
              <a:t>search, approximately </a:t>
            </a:r>
            <a:r>
              <a:rPr dirty="0" sz="1050" spc="-20">
                <a:latin typeface="Times New Roman"/>
                <a:cs typeface="Times New Roman"/>
              </a:rPr>
              <a:t>what </a:t>
            </a:r>
            <a:r>
              <a:rPr dirty="0" sz="1050" spc="-15">
                <a:latin typeface="Times New Roman"/>
                <a:cs typeface="Times New Roman"/>
              </a:rPr>
              <a:t>fraction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35">
                <a:latin typeface="Times New Roman"/>
                <a:cs typeface="Times New Roman"/>
              </a:rPr>
              <a:t>the  </a:t>
            </a:r>
            <a:r>
              <a:rPr dirty="0" sz="1050" spc="5">
                <a:latin typeface="Times New Roman"/>
                <a:cs typeface="Times New Roman"/>
              </a:rPr>
              <a:t>original </a:t>
            </a:r>
            <a:r>
              <a:rPr dirty="0" sz="1050" spc="-35">
                <a:latin typeface="Times New Roman"/>
                <a:cs typeface="Times New Roman"/>
              </a:rPr>
              <a:t>array still </a:t>
            </a:r>
            <a:r>
              <a:rPr dirty="0" sz="1050" spc="40">
                <a:latin typeface="Times New Roman"/>
                <a:cs typeface="Times New Roman"/>
              </a:rPr>
              <a:t>needs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10">
                <a:latin typeface="Times New Roman"/>
                <a:cs typeface="Times New Roman"/>
              </a:rPr>
              <a:t>be </a:t>
            </a:r>
            <a:r>
              <a:rPr dirty="0" sz="1050" spc="35">
                <a:latin typeface="Times New Roman"/>
                <a:cs typeface="Times New Roman"/>
              </a:rPr>
              <a:t>searched </a:t>
            </a:r>
            <a:r>
              <a:rPr dirty="0" sz="1050" spc="25">
                <a:latin typeface="Times New Roman"/>
                <a:cs typeface="Times New Roman"/>
              </a:rPr>
              <a:t>(assuming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25">
                <a:latin typeface="Times New Roman"/>
                <a:cs typeface="Times New Roman"/>
              </a:rPr>
              <a:t>desired </a:t>
            </a:r>
            <a:r>
              <a:rPr dirty="0" sz="1050" spc="-15">
                <a:latin typeface="Times New Roman"/>
                <a:cs typeface="Times New Roman"/>
              </a:rPr>
              <a:t>data </a:t>
            </a:r>
            <a:r>
              <a:rPr dirty="0" sz="1050" spc="-20">
                <a:latin typeface="Times New Roman"/>
                <a:cs typeface="Times New Roman"/>
              </a:rPr>
              <a:t>has </a:t>
            </a:r>
            <a:r>
              <a:rPr dirty="0" sz="1050" spc="35">
                <a:latin typeface="Times New Roman"/>
                <a:cs typeface="Times New Roman"/>
              </a:rPr>
              <a:t>not  </a:t>
            </a:r>
            <a:r>
              <a:rPr dirty="0" sz="1050" spc="50">
                <a:latin typeface="Times New Roman"/>
                <a:cs typeface="Times New Roman"/>
              </a:rPr>
              <a:t>been</a:t>
            </a:r>
            <a:r>
              <a:rPr dirty="0" sz="1050" spc="-5">
                <a:latin typeface="Times New Roman"/>
                <a:cs typeface="Times New Roman"/>
              </a:rPr>
              <a:t> </a:t>
            </a:r>
            <a:r>
              <a:rPr dirty="0" sz="1050" spc="10">
                <a:latin typeface="Times New Roman"/>
                <a:cs typeface="Times New Roman"/>
              </a:rPr>
              <a:t>found)?</a:t>
            </a:r>
            <a:r>
              <a:rPr dirty="0" sz="1050" spc="75">
                <a:latin typeface="Times New Roman"/>
                <a:cs typeface="Times New Roman"/>
              </a:rPr>
              <a:t> </a:t>
            </a:r>
            <a:r>
              <a:rPr dirty="0" u="sng" sz="1050" spc="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0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050">
              <a:latin typeface="Times New Roman"/>
              <a:cs typeface="Times New Roman"/>
            </a:endParaRPr>
          </a:p>
          <a:p>
            <a:pPr marL="1841500" marR="22860" indent="-180975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1840864" algn="l"/>
                <a:tab pos="3439160" algn="l"/>
              </a:tabLst>
            </a:pPr>
            <a:r>
              <a:rPr dirty="0" sz="1050" spc="-40">
                <a:latin typeface="Times New Roman"/>
                <a:cs typeface="Times New Roman"/>
              </a:rPr>
              <a:t>While </a:t>
            </a:r>
            <a:r>
              <a:rPr dirty="0" sz="1050" spc="95">
                <a:latin typeface="Times New Roman"/>
                <a:cs typeface="Times New Roman"/>
              </a:rPr>
              <a:t> </a:t>
            </a:r>
            <a:r>
              <a:rPr dirty="0" sz="1050" spc="-5">
                <a:latin typeface="Times New Roman"/>
                <a:cs typeface="Times New Roman"/>
              </a:rPr>
              <a:t>the</a:t>
            </a:r>
            <a:r>
              <a:rPr dirty="0" u="sng" sz="105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1050">
                <a:latin typeface="Times New Roman"/>
                <a:cs typeface="Times New Roman"/>
              </a:rPr>
              <a:t>sort </a:t>
            </a:r>
            <a:r>
              <a:rPr dirty="0" sz="1050" spc="15">
                <a:latin typeface="Times New Roman"/>
                <a:cs typeface="Times New Roman"/>
              </a:rPr>
              <a:t>algorithm </a:t>
            </a:r>
            <a:r>
              <a:rPr dirty="0" sz="1050" spc="-45">
                <a:latin typeface="Times New Roman"/>
                <a:cs typeface="Times New Roman"/>
              </a:rPr>
              <a:t>is </a:t>
            </a:r>
            <a:r>
              <a:rPr dirty="0" sz="1050" spc="20">
                <a:latin typeface="Times New Roman"/>
                <a:cs typeface="Times New Roman"/>
              </a:rPr>
              <a:t>conceptually simple, </a:t>
            </a:r>
            <a:r>
              <a:rPr dirty="0" sz="1050" spc="-20">
                <a:latin typeface="Times New Roman"/>
                <a:cs typeface="Times New Roman"/>
              </a:rPr>
              <a:t>it can </a:t>
            </a:r>
            <a:r>
              <a:rPr dirty="0" sz="1050" spc="45">
                <a:latin typeface="Times New Roman"/>
                <a:cs typeface="Times New Roman"/>
              </a:rPr>
              <a:t>be  </a:t>
            </a:r>
            <a:r>
              <a:rPr dirty="0" sz="1050" spc="5">
                <a:latin typeface="Times New Roman"/>
                <a:cs typeface="Times New Roman"/>
              </a:rPr>
              <a:t>inefficient </a:t>
            </a:r>
            <a:r>
              <a:rPr dirty="0" sz="1050" spc="-5">
                <a:latin typeface="Times New Roman"/>
                <a:cs typeface="Times New Roman"/>
              </a:rPr>
              <a:t>for </a:t>
            </a:r>
            <a:r>
              <a:rPr dirty="0" sz="1050" spc="-40">
                <a:latin typeface="Times New Roman"/>
                <a:cs typeface="Times New Roman"/>
              </a:rPr>
              <a:t>large </a:t>
            </a:r>
            <a:r>
              <a:rPr dirty="0" sz="1050" spc="-35">
                <a:latin typeface="Times New Roman"/>
                <a:cs typeface="Times New Roman"/>
              </a:rPr>
              <a:t>arrays </a:t>
            </a:r>
            <a:r>
              <a:rPr dirty="0" sz="1050" spc="35">
                <a:latin typeface="Times New Roman"/>
                <a:cs typeface="Times New Roman"/>
              </a:rPr>
              <a:t>because </a:t>
            </a:r>
            <a:r>
              <a:rPr dirty="0" sz="1050" spc="-15">
                <a:latin typeface="Times New Roman"/>
                <a:cs typeface="Times New Roman"/>
              </a:rPr>
              <a:t>data </a:t>
            </a:r>
            <a:r>
              <a:rPr dirty="0" sz="1050" spc="15">
                <a:latin typeface="Times New Roman"/>
                <a:cs typeface="Times New Roman"/>
              </a:rPr>
              <a:t>values </a:t>
            </a:r>
            <a:r>
              <a:rPr dirty="0" sz="1050" spc="-35">
                <a:latin typeface="Times New Roman"/>
                <a:cs typeface="Times New Roman"/>
              </a:rPr>
              <a:t>only </a:t>
            </a:r>
            <a:r>
              <a:rPr dirty="0" sz="1050" spc="-15">
                <a:latin typeface="Times New Roman"/>
                <a:cs typeface="Times New Roman"/>
              </a:rPr>
              <a:t>move </a:t>
            </a:r>
            <a:r>
              <a:rPr dirty="0" sz="1050" spc="-5">
                <a:latin typeface="Times New Roman"/>
                <a:cs typeface="Times New Roman"/>
              </a:rPr>
              <a:t>one </a:t>
            </a:r>
            <a:r>
              <a:rPr dirty="0" sz="1050" spc="-15">
                <a:latin typeface="Times New Roman"/>
                <a:cs typeface="Times New Roman"/>
              </a:rPr>
              <a:t>at </a:t>
            </a:r>
            <a:r>
              <a:rPr dirty="0" sz="1050" spc="-40">
                <a:latin typeface="Times New Roman"/>
                <a:cs typeface="Times New Roman"/>
              </a:rPr>
              <a:t>a</a:t>
            </a:r>
            <a:r>
              <a:rPr dirty="0" sz="1050" spc="-7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time.</a:t>
            </a:r>
            <a:endParaRPr sz="1050">
              <a:latin typeface="Times New Roman"/>
              <a:cs typeface="Times New Roman"/>
            </a:endParaRPr>
          </a:p>
          <a:p>
            <a:pPr marL="1841500" marR="45085" indent="-180975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1840864" algn="l"/>
                <a:tab pos="4034790" algn="l"/>
              </a:tabLst>
            </a:pPr>
            <a:r>
              <a:rPr dirty="0" sz="1050" spc="-15">
                <a:latin typeface="Times New Roman"/>
                <a:cs typeface="Times New Roman"/>
              </a:rPr>
              <a:t>An  </a:t>
            </a:r>
            <a:r>
              <a:rPr dirty="0" sz="1050" spc="25">
                <a:latin typeface="Times New Roman"/>
                <a:cs typeface="Times New Roman"/>
              </a:rPr>
              <a:t>advantage</a:t>
            </a:r>
            <a:r>
              <a:rPr dirty="0" sz="1050" spc="-45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of</a:t>
            </a:r>
            <a:r>
              <a:rPr dirty="0" sz="1050" spc="110">
                <a:latin typeface="Times New Roman"/>
                <a:cs typeface="Times New Roman"/>
              </a:rPr>
              <a:t> </a:t>
            </a:r>
            <a:r>
              <a:rPr dirty="0" sz="1050" spc="-5">
                <a:latin typeface="Times New Roman"/>
                <a:cs typeface="Times New Roman"/>
              </a:rPr>
              <a:t>the</a:t>
            </a:r>
            <a:r>
              <a:rPr dirty="0" u="sng" sz="105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1050">
                <a:latin typeface="Times New Roman"/>
                <a:cs typeface="Times New Roman"/>
              </a:rPr>
              <a:t>sort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10">
                <a:latin typeface="Times New Roman"/>
                <a:cs typeface="Times New Roman"/>
              </a:rPr>
              <a:t>that, </a:t>
            </a:r>
            <a:r>
              <a:rPr dirty="0" sz="1050" spc="-5">
                <a:latin typeface="Times New Roman"/>
                <a:cs typeface="Times New Roman"/>
              </a:rPr>
              <a:t>for </a:t>
            </a:r>
            <a:r>
              <a:rPr dirty="0" sz="1050" spc="-15">
                <a:latin typeface="Times New Roman"/>
                <a:cs typeface="Times New Roman"/>
              </a:rPr>
              <a:t>an </a:t>
            </a:r>
            <a:r>
              <a:rPr dirty="0" sz="1050" spc="-35">
                <a:latin typeface="Times New Roman"/>
                <a:cs typeface="Times New Roman"/>
              </a:rPr>
              <a:t>array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30">
                <a:latin typeface="Times New Roman"/>
                <a:cs typeface="Times New Roman"/>
              </a:rPr>
              <a:t>size </a:t>
            </a:r>
            <a:r>
              <a:rPr dirty="0" sz="1050" spc="20" i="1">
                <a:latin typeface="Times New Roman"/>
                <a:cs typeface="Times New Roman"/>
              </a:rPr>
              <a:t>n</a:t>
            </a:r>
            <a:r>
              <a:rPr dirty="0" sz="1050" spc="20">
                <a:latin typeface="Times New Roman"/>
                <a:cs typeface="Times New Roman"/>
              </a:rPr>
              <a:t>, </a:t>
            </a:r>
            <a:r>
              <a:rPr dirty="0" sz="1050" spc="60">
                <a:latin typeface="Times New Roman"/>
                <a:cs typeface="Times New Roman"/>
              </a:rPr>
              <a:t>at  </a:t>
            </a:r>
            <a:r>
              <a:rPr dirty="0" sz="1050">
                <a:latin typeface="Times New Roman"/>
                <a:cs typeface="Times New Roman"/>
              </a:rPr>
              <a:t>most </a:t>
            </a:r>
            <a:r>
              <a:rPr dirty="0" sz="1050" spc="110" i="1">
                <a:latin typeface="Times New Roman"/>
                <a:cs typeface="Times New Roman"/>
              </a:rPr>
              <a:t>n </a:t>
            </a:r>
            <a:r>
              <a:rPr dirty="0" sz="1050">
                <a:latin typeface="Times New Roman"/>
                <a:cs typeface="Times New Roman"/>
              </a:rPr>
              <a:t>– </a:t>
            </a:r>
            <a:r>
              <a:rPr dirty="0" sz="1050" spc="-30">
                <a:latin typeface="Times New Roman"/>
                <a:cs typeface="Times New Roman"/>
              </a:rPr>
              <a:t>1 </a:t>
            </a:r>
            <a:r>
              <a:rPr dirty="0" sz="1050" spc="-20">
                <a:latin typeface="Times New Roman"/>
                <a:cs typeface="Times New Roman"/>
              </a:rPr>
              <a:t>moves </a:t>
            </a:r>
            <a:r>
              <a:rPr dirty="0" sz="1050" spc="-25">
                <a:latin typeface="Times New Roman"/>
                <a:cs typeface="Times New Roman"/>
              </a:rPr>
              <a:t>are</a:t>
            </a:r>
            <a:r>
              <a:rPr dirty="0" sz="1050" spc="45">
                <a:latin typeface="Times New Roman"/>
                <a:cs typeface="Times New Roman"/>
              </a:rPr>
              <a:t> </a:t>
            </a:r>
            <a:r>
              <a:rPr dirty="0" sz="1050" spc="25">
                <a:latin typeface="Times New Roman"/>
                <a:cs typeface="Times New Roman"/>
              </a:rPr>
              <a:t>required.</a:t>
            </a:r>
            <a:endParaRPr sz="1050">
              <a:latin typeface="Times New Roman"/>
              <a:cs typeface="Times New Roman"/>
            </a:endParaRPr>
          </a:p>
          <a:p>
            <a:pPr marL="1840230" indent="-179705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1840864" algn="l"/>
              </a:tabLst>
            </a:pPr>
            <a:r>
              <a:rPr dirty="0" sz="1050" spc="-25">
                <a:latin typeface="Times New Roman"/>
                <a:cs typeface="Times New Roman"/>
              </a:rPr>
              <a:t>Use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40">
                <a:latin typeface="Times New Roman"/>
                <a:cs typeface="Times New Roman"/>
              </a:rPr>
              <a:t>bubble </a:t>
            </a:r>
            <a:r>
              <a:rPr dirty="0" sz="1050">
                <a:latin typeface="Times New Roman"/>
                <a:cs typeface="Times New Roman"/>
              </a:rPr>
              <a:t>sort </a:t>
            </a:r>
            <a:r>
              <a:rPr dirty="0" sz="1050" spc="10">
                <a:latin typeface="Times New Roman"/>
                <a:cs typeface="Times New Roman"/>
              </a:rPr>
              <a:t>on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5">
                <a:latin typeface="Times New Roman"/>
                <a:cs typeface="Times New Roman"/>
              </a:rPr>
              <a:t>array </a:t>
            </a:r>
            <a:r>
              <a:rPr dirty="0" sz="1050" spc="35">
                <a:latin typeface="Times New Roman"/>
                <a:cs typeface="Times New Roman"/>
              </a:rPr>
              <a:t>below </a:t>
            </a:r>
            <a:r>
              <a:rPr dirty="0" sz="1050" spc="-10">
                <a:latin typeface="Times New Roman"/>
                <a:cs typeface="Times New Roman"/>
              </a:rPr>
              <a:t>and construct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first</a:t>
            </a:r>
            <a:r>
              <a:rPr dirty="0" sz="1050" spc="-5">
                <a:latin typeface="Times New Roman"/>
                <a:cs typeface="Times New Roman"/>
              </a:rPr>
              <a:t> </a:t>
            </a:r>
            <a:r>
              <a:rPr dirty="0" sz="1050" spc="-30">
                <a:latin typeface="Times New Roman"/>
                <a:cs typeface="Times New Roman"/>
              </a:rPr>
              <a:t>3 </a:t>
            </a:r>
            <a:r>
              <a:rPr dirty="0" sz="1050" spc="-15">
                <a:latin typeface="Times New Roman"/>
                <a:cs typeface="Times New Roman"/>
              </a:rPr>
              <a:t>steps </a:t>
            </a:r>
            <a:r>
              <a:rPr dirty="0" sz="1050" spc="20">
                <a:latin typeface="Times New Roman"/>
                <a:cs typeface="Times New Roman"/>
              </a:rPr>
              <a:t>that</a:t>
            </a:r>
            <a:endParaRPr sz="105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942967" y="5647299"/>
          <a:ext cx="4578985" cy="4408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4210"/>
                <a:gridCol w="250825"/>
                <a:gridCol w="654685"/>
                <a:gridCol w="259714"/>
                <a:gridCol w="654684"/>
                <a:gridCol w="259080"/>
                <a:gridCol w="654684"/>
                <a:gridCol w="259079"/>
                <a:gridCol w="664210"/>
                <a:gridCol w="249554"/>
              </a:tblGrid>
              <a:tr h="203971">
                <a:tc gridSpan="10">
                  <a:txBody>
                    <a:bodyPr/>
                    <a:lstStyle/>
                    <a:p>
                      <a:pPr marL="254635">
                        <a:lnSpc>
                          <a:spcPts val="1120"/>
                        </a:lnSpc>
                      </a:pPr>
                      <a:r>
                        <a:rPr dirty="0" sz="1050" spc="5">
                          <a:latin typeface="Times New Roman"/>
                          <a:cs typeface="Times New Roman"/>
                        </a:rPr>
                        <a:t>actually </a:t>
                      </a:r>
                      <a:r>
                        <a:rPr dirty="0" sz="1050" spc="-30">
                          <a:latin typeface="Times New Roman"/>
                          <a:cs typeface="Times New Roman"/>
                        </a:rPr>
                        <a:t>make </a:t>
                      </a:r>
                      <a:r>
                        <a:rPr dirty="0" sz="1050" spc="30">
                          <a:latin typeface="Times New Roman"/>
                          <a:cs typeface="Times New Roman"/>
                        </a:rPr>
                        <a:t>changes. </a:t>
                      </a:r>
                      <a:r>
                        <a:rPr dirty="0" sz="1050" spc="-25">
                          <a:latin typeface="Times New Roman"/>
                          <a:cs typeface="Times New Roman"/>
                        </a:rPr>
                        <a:t>(Assume </a:t>
                      </a:r>
                      <a:r>
                        <a:rPr dirty="0" sz="1050" spc="-5">
                          <a:latin typeface="Times New Roman"/>
                          <a:cs typeface="Times New Roman"/>
                        </a:rPr>
                        <a:t>the sort </a:t>
                      </a:r>
                      <a:r>
                        <a:rPr dirty="0" sz="1050" spc="-4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dirty="0" sz="1050" spc="-5">
                          <a:latin typeface="Times New Roman"/>
                          <a:cs typeface="Times New Roman"/>
                        </a:rPr>
                        <a:t>from</a:t>
                      </a:r>
                      <a:r>
                        <a:rPr dirty="0" sz="1050" spc="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5">
                          <a:latin typeface="Times New Roman"/>
                          <a:cs typeface="Times New Roman"/>
                        </a:rPr>
                        <a:t>smallest </a:t>
                      </a:r>
                      <a:r>
                        <a:rPr dirty="0" sz="1050" spc="15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dirty="0" sz="1050" spc="10">
                          <a:latin typeface="Times New Roman"/>
                          <a:cs typeface="Times New Roman"/>
                        </a:rPr>
                        <a:t>largest).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0378">
                <a:tc>
                  <a:txBody>
                    <a:bodyPr/>
                    <a:lstStyle/>
                    <a:p>
                      <a:pPr marL="3911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100" spc="-65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19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1430">
                    <a:lnL w="6350">
                      <a:solidFill>
                        <a:srgbClr val="221F1F"/>
                      </a:solidFill>
                      <a:prstDash val="solid"/>
                    </a:lnL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100" spc="-114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–4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1430">
                    <a:lnL w="6350">
                      <a:solidFill>
                        <a:srgbClr val="221F1F"/>
                      </a:solidFill>
                      <a:prstDash val="solid"/>
                    </a:lnL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11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100" spc="-65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91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1430">
                    <a:lnL w="6350">
                      <a:solidFill>
                        <a:srgbClr val="221F1F"/>
                      </a:solidFill>
                      <a:prstDash val="solid"/>
                    </a:lnL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67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10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1430">
                    <a:lnL w="6350">
                      <a:solidFill>
                        <a:srgbClr val="221F1F"/>
                      </a:solidFill>
                      <a:prstDash val="solid"/>
                    </a:lnL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10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–17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1430">
                    <a:lnL w="6350">
                      <a:solidFill>
                        <a:srgbClr val="221F1F"/>
                      </a:solidFill>
                      <a:prstDash val="solid"/>
                    </a:lnL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</a:tr>
              <a:tr h="265175">
                <a:tc>
                  <a:txBody>
                    <a:bodyPr/>
                    <a:lstStyle/>
                    <a:p>
                      <a:pPr algn="r" marR="2667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900" spc="-5">
                          <a:solidFill>
                            <a:srgbClr val="221F1F"/>
                          </a:solidFill>
                          <a:latin typeface="Courier New"/>
                          <a:cs typeface="Courier New"/>
                        </a:rPr>
                        <a:t>Element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16510"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900">
                          <a:solidFill>
                            <a:srgbClr val="221F1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16510"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67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900" spc="-5">
                          <a:solidFill>
                            <a:srgbClr val="221F1F"/>
                          </a:solidFill>
                          <a:latin typeface="Courier New"/>
                          <a:cs typeface="Courier New"/>
                        </a:rPr>
                        <a:t>Element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16510"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900">
                          <a:solidFill>
                            <a:srgbClr val="221F1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16510"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67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900" spc="-5">
                          <a:solidFill>
                            <a:srgbClr val="221F1F"/>
                          </a:solidFill>
                          <a:latin typeface="Courier New"/>
                          <a:cs typeface="Courier New"/>
                        </a:rPr>
                        <a:t>Element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16510"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900">
                          <a:solidFill>
                            <a:srgbClr val="221F1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16510"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67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900" spc="-5">
                          <a:solidFill>
                            <a:srgbClr val="221F1F"/>
                          </a:solidFill>
                          <a:latin typeface="Courier New"/>
                          <a:cs typeface="Courier New"/>
                        </a:rPr>
                        <a:t>Element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16510"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900">
                          <a:solidFill>
                            <a:srgbClr val="221F1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16510"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67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900" spc="-5">
                          <a:solidFill>
                            <a:srgbClr val="221F1F"/>
                          </a:solidFill>
                          <a:latin typeface="Courier New"/>
                          <a:cs typeface="Courier New"/>
                        </a:rPr>
                        <a:t>Element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16510"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900">
                          <a:solidFill>
                            <a:srgbClr val="221F1F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16510"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221F1F"/>
                      </a:solidFill>
                      <a:prstDash val="solid"/>
                    </a:lnL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221F1F"/>
                      </a:solidFill>
                      <a:prstDash val="solid"/>
                    </a:lnL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221F1F"/>
                      </a:solidFill>
                      <a:prstDash val="solid"/>
                    </a:lnL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221F1F"/>
                      </a:solidFill>
                      <a:prstDash val="solid"/>
                    </a:lnL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221F1F"/>
                      </a:solidFill>
                      <a:prstDash val="solid"/>
                    </a:lnL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r" marR="2667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900" spc="-5">
                          <a:solidFill>
                            <a:srgbClr val="221F1F"/>
                          </a:solidFill>
                          <a:latin typeface="Courier New"/>
                          <a:cs typeface="Courier New"/>
                        </a:rPr>
                        <a:t>Element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18415"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900">
                          <a:solidFill>
                            <a:srgbClr val="221F1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18415"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67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900" spc="-5">
                          <a:solidFill>
                            <a:srgbClr val="221F1F"/>
                          </a:solidFill>
                          <a:latin typeface="Courier New"/>
                          <a:cs typeface="Courier New"/>
                        </a:rPr>
                        <a:t>Element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18415"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900">
                          <a:solidFill>
                            <a:srgbClr val="221F1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18415"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67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900" spc="-5">
                          <a:solidFill>
                            <a:srgbClr val="221F1F"/>
                          </a:solidFill>
                          <a:latin typeface="Courier New"/>
                          <a:cs typeface="Courier New"/>
                        </a:rPr>
                        <a:t>Element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18415"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900">
                          <a:solidFill>
                            <a:srgbClr val="221F1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18415"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67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900" spc="-5">
                          <a:solidFill>
                            <a:srgbClr val="221F1F"/>
                          </a:solidFill>
                          <a:latin typeface="Courier New"/>
                          <a:cs typeface="Courier New"/>
                        </a:rPr>
                        <a:t>Element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18415"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900">
                          <a:solidFill>
                            <a:srgbClr val="221F1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18415"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67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900" spc="-5">
                          <a:solidFill>
                            <a:srgbClr val="221F1F"/>
                          </a:solidFill>
                          <a:latin typeface="Courier New"/>
                          <a:cs typeface="Courier New"/>
                        </a:rPr>
                        <a:t>Element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18415"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900">
                          <a:solidFill>
                            <a:srgbClr val="221F1F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18415"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221F1F"/>
                      </a:solidFill>
                      <a:prstDash val="solid"/>
                    </a:lnL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221F1F"/>
                      </a:solidFill>
                      <a:prstDash val="solid"/>
                    </a:lnL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221F1F"/>
                      </a:solidFill>
                      <a:prstDash val="solid"/>
                    </a:lnL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221F1F"/>
                      </a:solidFill>
                      <a:prstDash val="solid"/>
                    </a:lnL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221F1F"/>
                      </a:solidFill>
                      <a:prstDash val="solid"/>
                    </a:lnL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r" marR="2667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900" spc="-5">
                          <a:solidFill>
                            <a:srgbClr val="221F1F"/>
                          </a:solidFill>
                          <a:latin typeface="Courier New"/>
                          <a:cs typeface="Courier New"/>
                        </a:rPr>
                        <a:t>Element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18415"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900">
                          <a:solidFill>
                            <a:srgbClr val="221F1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18415"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67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900" spc="-5">
                          <a:solidFill>
                            <a:srgbClr val="221F1F"/>
                          </a:solidFill>
                          <a:latin typeface="Courier New"/>
                          <a:cs typeface="Courier New"/>
                        </a:rPr>
                        <a:t>Element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18415"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900">
                          <a:solidFill>
                            <a:srgbClr val="221F1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18415"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67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900" spc="-5">
                          <a:solidFill>
                            <a:srgbClr val="221F1F"/>
                          </a:solidFill>
                          <a:latin typeface="Courier New"/>
                          <a:cs typeface="Courier New"/>
                        </a:rPr>
                        <a:t>Element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18415"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900">
                          <a:solidFill>
                            <a:srgbClr val="221F1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18415"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67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900" spc="-5">
                          <a:solidFill>
                            <a:srgbClr val="221F1F"/>
                          </a:solidFill>
                          <a:latin typeface="Courier New"/>
                          <a:cs typeface="Courier New"/>
                        </a:rPr>
                        <a:t>Element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18415"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900">
                          <a:solidFill>
                            <a:srgbClr val="221F1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18415"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67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900" spc="-5">
                          <a:solidFill>
                            <a:srgbClr val="221F1F"/>
                          </a:solidFill>
                          <a:latin typeface="Courier New"/>
                          <a:cs typeface="Courier New"/>
                        </a:rPr>
                        <a:t>Element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18415"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900">
                          <a:solidFill>
                            <a:srgbClr val="221F1F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18415"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221F1F"/>
                      </a:solidFill>
                      <a:prstDash val="solid"/>
                    </a:lnL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221F1F"/>
                      </a:solidFill>
                      <a:prstDash val="solid"/>
                    </a:lnL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221F1F"/>
                      </a:solidFill>
                      <a:prstDash val="solid"/>
                    </a:lnL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221F1F"/>
                      </a:solidFill>
                      <a:prstDash val="solid"/>
                    </a:lnL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221F1F"/>
                      </a:solidFill>
                      <a:prstDash val="solid"/>
                    </a:lnL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</a:tr>
              <a:tr h="166911">
                <a:tc>
                  <a:txBody>
                    <a:bodyPr/>
                    <a:lstStyle/>
                    <a:p>
                      <a:pPr algn="r" marR="26670">
                        <a:lnSpc>
                          <a:spcPts val="1070"/>
                        </a:lnSpc>
                        <a:spcBef>
                          <a:spcPts val="145"/>
                        </a:spcBef>
                      </a:pPr>
                      <a:r>
                        <a:rPr dirty="0" sz="900" spc="-5">
                          <a:solidFill>
                            <a:srgbClr val="221F1F"/>
                          </a:solidFill>
                          <a:latin typeface="Courier New"/>
                          <a:cs typeface="Courier New"/>
                        </a:rPr>
                        <a:t>Element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18415">
                    <a:lnT w="6350">
                      <a:solidFill>
                        <a:srgbClr val="221F1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ts val="1070"/>
                        </a:lnSpc>
                        <a:spcBef>
                          <a:spcPts val="145"/>
                        </a:spcBef>
                      </a:pPr>
                      <a:r>
                        <a:rPr dirty="0" sz="900">
                          <a:solidFill>
                            <a:srgbClr val="221F1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18415">
                    <a:lnT w="6350">
                      <a:solidFill>
                        <a:srgbClr val="221F1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26670">
                        <a:lnSpc>
                          <a:spcPts val="1070"/>
                        </a:lnSpc>
                        <a:spcBef>
                          <a:spcPts val="145"/>
                        </a:spcBef>
                      </a:pPr>
                      <a:r>
                        <a:rPr dirty="0" sz="900" spc="-5">
                          <a:solidFill>
                            <a:srgbClr val="221F1F"/>
                          </a:solidFill>
                          <a:latin typeface="Courier New"/>
                          <a:cs typeface="Courier New"/>
                        </a:rPr>
                        <a:t>Element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18415">
                    <a:lnT w="6350">
                      <a:solidFill>
                        <a:srgbClr val="221F1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ts val="1070"/>
                        </a:lnSpc>
                        <a:spcBef>
                          <a:spcPts val="145"/>
                        </a:spcBef>
                      </a:pPr>
                      <a:r>
                        <a:rPr dirty="0" sz="900">
                          <a:solidFill>
                            <a:srgbClr val="221F1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18415">
                    <a:lnT w="6350">
                      <a:solidFill>
                        <a:srgbClr val="221F1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26670">
                        <a:lnSpc>
                          <a:spcPts val="1070"/>
                        </a:lnSpc>
                        <a:spcBef>
                          <a:spcPts val="145"/>
                        </a:spcBef>
                      </a:pPr>
                      <a:r>
                        <a:rPr dirty="0" sz="900" spc="-5">
                          <a:solidFill>
                            <a:srgbClr val="221F1F"/>
                          </a:solidFill>
                          <a:latin typeface="Courier New"/>
                          <a:cs typeface="Courier New"/>
                        </a:rPr>
                        <a:t>Element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18415">
                    <a:lnT w="6350">
                      <a:solidFill>
                        <a:srgbClr val="221F1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ts val="1070"/>
                        </a:lnSpc>
                        <a:spcBef>
                          <a:spcPts val="145"/>
                        </a:spcBef>
                      </a:pPr>
                      <a:r>
                        <a:rPr dirty="0" sz="900">
                          <a:solidFill>
                            <a:srgbClr val="221F1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18415">
                    <a:lnT w="6350">
                      <a:solidFill>
                        <a:srgbClr val="221F1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26670">
                        <a:lnSpc>
                          <a:spcPts val="1070"/>
                        </a:lnSpc>
                        <a:spcBef>
                          <a:spcPts val="145"/>
                        </a:spcBef>
                      </a:pPr>
                      <a:r>
                        <a:rPr dirty="0" sz="900" spc="-5">
                          <a:solidFill>
                            <a:srgbClr val="221F1F"/>
                          </a:solidFill>
                          <a:latin typeface="Courier New"/>
                          <a:cs typeface="Courier New"/>
                        </a:rPr>
                        <a:t>Element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18415">
                    <a:lnT w="6350">
                      <a:solidFill>
                        <a:srgbClr val="221F1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ts val="1070"/>
                        </a:lnSpc>
                        <a:spcBef>
                          <a:spcPts val="145"/>
                        </a:spcBef>
                      </a:pPr>
                      <a:r>
                        <a:rPr dirty="0" sz="900">
                          <a:solidFill>
                            <a:srgbClr val="221F1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18415">
                    <a:lnT w="6350">
                      <a:solidFill>
                        <a:srgbClr val="221F1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26670">
                        <a:lnSpc>
                          <a:spcPts val="1070"/>
                        </a:lnSpc>
                        <a:spcBef>
                          <a:spcPts val="145"/>
                        </a:spcBef>
                      </a:pPr>
                      <a:r>
                        <a:rPr dirty="0" sz="900" spc="-5">
                          <a:solidFill>
                            <a:srgbClr val="221F1F"/>
                          </a:solidFill>
                          <a:latin typeface="Courier New"/>
                          <a:cs typeface="Courier New"/>
                        </a:rPr>
                        <a:t>Element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18415">
                    <a:lnT w="6350">
                      <a:solidFill>
                        <a:srgbClr val="221F1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ts val="1070"/>
                        </a:lnSpc>
                        <a:spcBef>
                          <a:spcPts val="145"/>
                        </a:spcBef>
                      </a:pPr>
                      <a:r>
                        <a:rPr dirty="0" sz="900">
                          <a:solidFill>
                            <a:srgbClr val="221F1F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18415">
                    <a:lnT w="6350">
                      <a:solidFill>
                        <a:srgbClr val="221F1F"/>
                      </a:solidFill>
                      <a:prstDash val="solid"/>
                    </a:lnT>
                  </a:tcPr>
                </a:tc>
              </a:tr>
              <a:tr h="442688">
                <a:tc gridSpan="10">
                  <a:txBody>
                    <a:bodyPr/>
                    <a:lstStyle/>
                    <a:p>
                      <a:pPr marL="254635" marR="156845" indent="-228600">
                        <a:lnSpc>
                          <a:spcPct val="102899"/>
                        </a:lnSpc>
                        <a:spcBef>
                          <a:spcPts val="515"/>
                        </a:spcBef>
                        <a:tabLst>
                          <a:tab pos="254635" algn="l"/>
                        </a:tabLst>
                      </a:pPr>
                      <a:r>
                        <a:rPr dirty="0" sz="1050" spc="-35">
                          <a:latin typeface="Times New Roman"/>
                          <a:cs typeface="Times New Roman"/>
                        </a:rPr>
                        <a:t>9.	</a:t>
                      </a:r>
                      <a:r>
                        <a:rPr dirty="0" sz="1050" spc="-25">
                          <a:latin typeface="Times New Roman"/>
                          <a:cs typeface="Times New Roman"/>
                        </a:rPr>
                        <a:t>Use </a:t>
                      </a:r>
                      <a:r>
                        <a:rPr dirty="0" sz="1050" spc="-5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050" spc="15">
                          <a:latin typeface="Times New Roman"/>
                          <a:cs typeface="Times New Roman"/>
                        </a:rPr>
                        <a:t>selection </a:t>
                      </a:r>
                      <a:r>
                        <a:rPr dirty="0" sz="1050">
                          <a:latin typeface="Times New Roman"/>
                          <a:cs typeface="Times New Roman"/>
                        </a:rPr>
                        <a:t>sort </a:t>
                      </a:r>
                      <a:r>
                        <a:rPr dirty="0" sz="1050" spc="10">
                          <a:latin typeface="Times New Roman"/>
                          <a:cs typeface="Times New Roman"/>
                        </a:rPr>
                        <a:t>on </a:t>
                      </a:r>
                      <a:r>
                        <a:rPr dirty="0" sz="1050" spc="-5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050" spc="-35">
                          <a:latin typeface="Times New Roman"/>
                          <a:cs typeface="Times New Roman"/>
                        </a:rPr>
                        <a:t>array </a:t>
                      </a:r>
                      <a:r>
                        <a:rPr dirty="0" sz="1050" spc="35">
                          <a:latin typeface="Times New Roman"/>
                          <a:cs typeface="Times New Roman"/>
                        </a:rPr>
                        <a:t>below </a:t>
                      </a:r>
                      <a:r>
                        <a:rPr dirty="0" sz="1050" spc="-10">
                          <a:latin typeface="Times New Roman"/>
                          <a:cs typeface="Times New Roman"/>
                        </a:rPr>
                        <a:t>and construct </a:t>
                      </a:r>
                      <a:r>
                        <a:rPr dirty="0" sz="1050" spc="-5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050" spc="-20">
                          <a:latin typeface="Times New Roman"/>
                          <a:cs typeface="Times New Roman"/>
                        </a:rPr>
                        <a:t>first </a:t>
                      </a:r>
                      <a:r>
                        <a:rPr dirty="0" sz="1050" spc="-30">
                          <a:latin typeface="Times New Roman"/>
                          <a:cs typeface="Times New Roman"/>
                        </a:rPr>
                        <a:t>3 </a:t>
                      </a:r>
                      <a:r>
                        <a:rPr dirty="0" sz="1050" spc="25">
                          <a:latin typeface="Times New Roman"/>
                          <a:cs typeface="Times New Roman"/>
                        </a:rPr>
                        <a:t>steps  </a:t>
                      </a:r>
                      <a:r>
                        <a:rPr dirty="0" sz="1050" spc="-5">
                          <a:latin typeface="Times New Roman"/>
                          <a:cs typeface="Times New Roman"/>
                        </a:rPr>
                        <a:t>that </a:t>
                      </a:r>
                      <a:r>
                        <a:rPr dirty="0" sz="1050" spc="5">
                          <a:latin typeface="Times New Roman"/>
                          <a:cs typeface="Times New Roman"/>
                        </a:rPr>
                        <a:t>actually </a:t>
                      </a:r>
                      <a:r>
                        <a:rPr dirty="0" sz="1050" spc="-30">
                          <a:latin typeface="Times New Roman"/>
                          <a:cs typeface="Times New Roman"/>
                        </a:rPr>
                        <a:t>make </a:t>
                      </a:r>
                      <a:r>
                        <a:rPr dirty="0" sz="1050" spc="30">
                          <a:latin typeface="Times New Roman"/>
                          <a:cs typeface="Times New Roman"/>
                        </a:rPr>
                        <a:t>changes. </a:t>
                      </a:r>
                      <a:r>
                        <a:rPr dirty="0" sz="1050" spc="-30">
                          <a:latin typeface="Times New Roman"/>
                          <a:cs typeface="Times New Roman"/>
                        </a:rPr>
                        <a:t>(Assume </a:t>
                      </a:r>
                      <a:r>
                        <a:rPr dirty="0" sz="1050" spc="-5">
                          <a:latin typeface="Times New Roman"/>
                          <a:cs typeface="Times New Roman"/>
                        </a:rPr>
                        <a:t>the sort </a:t>
                      </a:r>
                      <a:r>
                        <a:rPr dirty="0" sz="1050" spc="-35">
                          <a:latin typeface="Times New Roman"/>
                          <a:cs typeface="Times New Roman"/>
                        </a:rPr>
                        <a:t>if </a:t>
                      </a:r>
                      <a:r>
                        <a:rPr dirty="0" sz="1050" spc="-5">
                          <a:latin typeface="Times New Roman"/>
                          <a:cs typeface="Times New Roman"/>
                        </a:rPr>
                        <a:t>from </a:t>
                      </a:r>
                      <a:r>
                        <a:rPr dirty="0" sz="1050" spc="5">
                          <a:latin typeface="Times New Roman"/>
                          <a:cs typeface="Times New Roman"/>
                        </a:rPr>
                        <a:t>smallest </a:t>
                      </a:r>
                      <a:r>
                        <a:rPr dirty="0" sz="1050" spc="15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05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10">
                          <a:latin typeface="Times New Roman"/>
                          <a:cs typeface="Times New Roman"/>
                        </a:rPr>
                        <a:t>largest).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5405"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0504">
                <a:tc>
                  <a:txBody>
                    <a:bodyPr/>
                    <a:lstStyle/>
                    <a:p>
                      <a:pPr marL="39116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100" spc="-65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19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0795">
                    <a:lnL w="6350">
                      <a:solidFill>
                        <a:srgbClr val="221F1F"/>
                      </a:solidFill>
                      <a:prstDash val="solid"/>
                    </a:lnL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100" spc="-114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–4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0795">
                    <a:lnL w="6350">
                      <a:solidFill>
                        <a:srgbClr val="221F1F"/>
                      </a:solidFill>
                      <a:prstDash val="solid"/>
                    </a:lnL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116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100" spc="-65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91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0795">
                    <a:lnL w="6350">
                      <a:solidFill>
                        <a:srgbClr val="221F1F"/>
                      </a:solidFill>
                      <a:prstDash val="solid"/>
                    </a:lnL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672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10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0795">
                    <a:lnL w="6350">
                      <a:solidFill>
                        <a:srgbClr val="221F1F"/>
                      </a:solidFill>
                      <a:prstDash val="solid"/>
                    </a:lnL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10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–17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0795">
                    <a:lnL w="6350">
                      <a:solidFill>
                        <a:srgbClr val="221F1F"/>
                      </a:solidFill>
                      <a:prstDash val="solid"/>
                    </a:lnL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</a:tr>
              <a:tr h="264794">
                <a:tc>
                  <a:txBody>
                    <a:bodyPr/>
                    <a:lstStyle/>
                    <a:p>
                      <a:pPr algn="r" marR="2667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900" spc="-5">
                          <a:solidFill>
                            <a:srgbClr val="221F1F"/>
                          </a:solidFill>
                          <a:latin typeface="Courier New"/>
                          <a:cs typeface="Courier New"/>
                        </a:rPr>
                        <a:t>Element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16510"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900">
                          <a:solidFill>
                            <a:srgbClr val="221F1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16510"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67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900" spc="-5">
                          <a:solidFill>
                            <a:srgbClr val="221F1F"/>
                          </a:solidFill>
                          <a:latin typeface="Courier New"/>
                          <a:cs typeface="Courier New"/>
                        </a:rPr>
                        <a:t>Element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16510"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900">
                          <a:solidFill>
                            <a:srgbClr val="221F1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16510"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67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900" spc="-5">
                          <a:solidFill>
                            <a:srgbClr val="221F1F"/>
                          </a:solidFill>
                          <a:latin typeface="Courier New"/>
                          <a:cs typeface="Courier New"/>
                        </a:rPr>
                        <a:t>Element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16510"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900">
                          <a:solidFill>
                            <a:srgbClr val="221F1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16510"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67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900" spc="-5">
                          <a:solidFill>
                            <a:srgbClr val="221F1F"/>
                          </a:solidFill>
                          <a:latin typeface="Courier New"/>
                          <a:cs typeface="Courier New"/>
                        </a:rPr>
                        <a:t>Element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16510"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900">
                          <a:solidFill>
                            <a:srgbClr val="221F1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16510"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67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900" spc="-5">
                          <a:solidFill>
                            <a:srgbClr val="221F1F"/>
                          </a:solidFill>
                          <a:latin typeface="Courier New"/>
                          <a:cs typeface="Courier New"/>
                        </a:rPr>
                        <a:t>Element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16510"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900">
                          <a:solidFill>
                            <a:srgbClr val="221F1F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16510"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221F1F"/>
                      </a:solidFill>
                      <a:prstDash val="solid"/>
                    </a:lnL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221F1F"/>
                      </a:solidFill>
                      <a:prstDash val="solid"/>
                    </a:lnL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221F1F"/>
                      </a:solidFill>
                      <a:prstDash val="solid"/>
                    </a:lnL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221F1F"/>
                      </a:solidFill>
                      <a:prstDash val="solid"/>
                    </a:lnL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221F1F"/>
                      </a:solidFill>
                      <a:prstDash val="solid"/>
                    </a:lnL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r" marR="2667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900" spc="-5">
                          <a:solidFill>
                            <a:srgbClr val="221F1F"/>
                          </a:solidFill>
                          <a:latin typeface="Courier New"/>
                          <a:cs typeface="Courier New"/>
                        </a:rPr>
                        <a:t>Element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18415"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900">
                          <a:solidFill>
                            <a:srgbClr val="221F1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18415"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67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900" spc="-5">
                          <a:solidFill>
                            <a:srgbClr val="221F1F"/>
                          </a:solidFill>
                          <a:latin typeface="Courier New"/>
                          <a:cs typeface="Courier New"/>
                        </a:rPr>
                        <a:t>Element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18415"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900">
                          <a:solidFill>
                            <a:srgbClr val="221F1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18415"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67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900" spc="-5">
                          <a:solidFill>
                            <a:srgbClr val="221F1F"/>
                          </a:solidFill>
                          <a:latin typeface="Courier New"/>
                          <a:cs typeface="Courier New"/>
                        </a:rPr>
                        <a:t>Element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18415"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900">
                          <a:solidFill>
                            <a:srgbClr val="221F1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18415"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67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900" spc="-5">
                          <a:solidFill>
                            <a:srgbClr val="221F1F"/>
                          </a:solidFill>
                          <a:latin typeface="Courier New"/>
                          <a:cs typeface="Courier New"/>
                        </a:rPr>
                        <a:t>Element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18415"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900">
                          <a:solidFill>
                            <a:srgbClr val="221F1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18415"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67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900" spc="-5">
                          <a:solidFill>
                            <a:srgbClr val="221F1F"/>
                          </a:solidFill>
                          <a:latin typeface="Courier New"/>
                          <a:cs typeface="Courier New"/>
                        </a:rPr>
                        <a:t>Element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18415"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900">
                          <a:solidFill>
                            <a:srgbClr val="221F1F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18415"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221F1F"/>
                      </a:solidFill>
                      <a:prstDash val="solid"/>
                    </a:lnL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221F1F"/>
                      </a:solidFill>
                      <a:prstDash val="solid"/>
                    </a:lnL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221F1F"/>
                      </a:solidFill>
                      <a:prstDash val="solid"/>
                    </a:lnL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221F1F"/>
                      </a:solidFill>
                      <a:prstDash val="solid"/>
                    </a:lnL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221F1F"/>
                      </a:solidFill>
                      <a:prstDash val="solid"/>
                    </a:lnL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r" marR="2667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900" spc="-5">
                          <a:solidFill>
                            <a:srgbClr val="221F1F"/>
                          </a:solidFill>
                          <a:latin typeface="Courier New"/>
                          <a:cs typeface="Courier New"/>
                        </a:rPr>
                        <a:t>Element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18415"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900">
                          <a:solidFill>
                            <a:srgbClr val="221F1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18415"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67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900" spc="-5">
                          <a:solidFill>
                            <a:srgbClr val="221F1F"/>
                          </a:solidFill>
                          <a:latin typeface="Courier New"/>
                          <a:cs typeface="Courier New"/>
                        </a:rPr>
                        <a:t>Element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18415"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900">
                          <a:solidFill>
                            <a:srgbClr val="221F1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18415"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67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900" spc="-5">
                          <a:solidFill>
                            <a:srgbClr val="221F1F"/>
                          </a:solidFill>
                          <a:latin typeface="Courier New"/>
                          <a:cs typeface="Courier New"/>
                        </a:rPr>
                        <a:t>Element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18415"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900">
                          <a:solidFill>
                            <a:srgbClr val="221F1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18415"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67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900" spc="-5">
                          <a:solidFill>
                            <a:srgbClr val="221F1F"/>
                          </a:solidFill>
                          <a:latin typeface="Courier New"/>
                          <a:cs typeface="Courier New"/>
                        </a:rPr>
                        <a:t>Element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18415"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900">
                          <a:solidFill>
                            <a:srgbClr val="221F1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18415"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67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900" spc="-5">
                          <a:solidFill>
                            <a:srgbClr val="221F1F"/>
                          </a:solidFill>
                          <a:latin typeface="Courier New"/>
                          <a:cs typeface="Courier New"/>
                        </a:rPr>
                        <a:t>Element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18415"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900">
                          <a:solidFill>
                            <a:srgbClr val="221F1F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18415"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221F1F"/>
                      </a:solidFill>
                      <a:prstDash val="solid"/>
                    </a:lnL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221F1F"/>
                      </a:solidFill>
                      <a:prstDash val="solid"/>
                    </a:lnL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221F1F"/>
                      </a:solidFill>
                      <a:prstDash val="solid"/>
                    </a:lnL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221F1F"/>
                      </a:solidFill>
                      <a:prstDash val="solid"/>
                    </a:lnL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221F1F"/>
                      </a:solidFill>
                      <a:prstDash val="solid"/>
                    </a:lnL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</a:tr>
              <a:tr h="165768">
                <a:tc>
                  <a:txBody>
                    <a:bodyPr/>
                    <a:lstStyle/>
                    <a:p>
                      <a:pPr algn="r" marR="26670">
                        <a:lnSpc>
                          <a:spcPts val="1070"/>
                        </a:lnSpc>
                        <a:spcBef>
                          <a:spcPts val="135"/>
                        </a:spcBef>
                      </a:pPr>
                      <a:r>
                        <a:rPr dirty="0" sz="900" spc="-5">
                          <a:solidFill>
                            <a:srgbClr val="221F1F"/>
                          </a:solidFill>
                          <a:latin typeface="Courier New"/>
                          <a:cs typeface="Courier New"/>
                        </a:rPr>
                        <a:t>Element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17145">
                    <a:lnT w="6350">
                      <a:solidFill>
                        <a:srgbClr val="221F1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ts val="1070"/>
                        </a:lnSpc>
                        <a:spcBef>
                          <a:spcPts val="135"/>
                        </a:spcBef>
                      </a:pPr>
                      <a:r>
                        <a:rPr dirty="0" sz="900">
                          <a:solidFill>
                            <a:srgbClr val="221F1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17145">
                    <a:lnT w="6350">
                      <a:solidFill>
                        <a:srgbClr val="221F1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26670">
                        <a:lnSpc>
                          <a:spcPts val="1070"/>
                        </a:lnSpc>
                        <a:spcBef>
                          <a:spcPts val="135"/>
                        </a:spcBef>
                      </a:pPr>
                      <a:r>
                        <a:rPr dirty="0" sz="900" spc="-5">
                          <a:solidFill>
                            <a:srgbClr val="221F1F"/>
                          </a:solidFill>
                          <a:latin typeface="Courier New"/>
                          <a:cs typeface="Courier New"/>
                        </a:rPr>
                        <a:t>Element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17145">
                    <a:lnT w="6350">
                      <a:solidFill>
                        <a:srgbClr val="221F1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ts val="1070"/>
                        </a:lnSpc>
                        <a:spcBef>
                          <a:spcPts val="135"/>
                        </a:spcBef>
                      </a:pPr>
                      <a:r>
                        <a:rPr dirty="0" sz="900">
                          <a:solidFill>
                            <a:srgbClr val="221F1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17145">
                    <a:lnT w="6350">
                      <a:solidFill>
                        <a:srgbClr val="221F1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26670">
                        <a:lnSpc>
                          <a:spcPts val="1070"/>
                        </a:lnSpc>
                        <a:spcBef>
                          <a:spcPts val="135"/>
                        </a:spcBef>
                      </a:pPr>
                      <a:r>
                        <a:rPr dirty="0" sz="900" spc="-5">
                          <a:solidFill>
                            <a:srgbClr val="221F1F"/>
                          </a:solidFill>
                          <a:latin typeface="Courier New"/>
                          <a:cs typeface="Courier New"/>
                        </a:rPr>
                        <a:t>Element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17145">
                    <a:lnT w="6350">
                      <a:solidFill>
                        <a:srgbClr val="221F1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ts val="1070"/>
                        </a:lnSpc>
                        <a:spcBef>
                          <a:spcPts val="135"/>
                        </a:spcBef>
                      </a:pPr>
                      <a:r>
                        <a:rPr dirty="0" sz="900">
                          <a:solidFill>
                            <a:srgbClr val="221F1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17145">
                    <a:lnT w="6350">
                      <a:solidFill>
                        <a:srgbClr val="221F1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26670">
                        <a:lnSpc>
                          <a:spcPts val="1070"/>
                        </a:lnSpc>
                        <a:spcBef>
                          <a:spcPts val="135"/>
                        </a:spcBef>
                      </a:pPr>
                      <a:r>
                        <a:rPr dirty="0" sz="900" spc="-5">
                          <a:solidFill>
                            <a:srgbClr val="221F1F"/>
                          </a:solidFill>
                          <a:latin typeface="Courier New"/>
                          <a:cs typeface="Courier New"/>
                        </a:rPr>
                        <a:t>Element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17145">
                    <a:lnT w="6350">
                      <a:solidFill>
                        <a:srgbClr val="221F1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ts val="1070"/>
                        </a:lnSpc>
                        <a:spcBef>
                          <a:spcPts val="135"/>
                        </a:spcBef>
                      </a:pPr>
                      <a:r>
                        <a:rPr dirty="0" sz="900">
                          <a:solidFill>
                            <a:srgbClr val="221F1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17145">
                    <a:lnT w="6350">
                      <a:solidFill>
                        <a:srgbClr val="221F1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26670">
                        <a:lnSpc>
                          <a:spcPts val="1070"/>
                        </a:lnSpc>
                        <a:spcBef>
                          <a:spcPts val="135"/>
                        </a:spcBef>
                      </a:pPr>
                      <a:r>
                        <a:rPr dirty="0" sz="900" spc="-5">
                          <a:solidFill>
                            <a:srgbClr val="221F1F"/>
                          </a:solidFill>
                          <a:latin typeface="Courier New"/>
                          <a:cs typeface="Courier New"/>
                        </a:rPr>
                        <a:t>Element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17145">
                    <a:lnT w="6350">
                      <a:solidFill>
                        <a:srgbClr val="221F1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ts val="1070"/>
                        </a:lnSpc>
                        <a:spcBef>
                          <a:spcPts val="135"/>
                        </a:spcBef>
                      </a:pPr>
                      <a:r>
                        <a:rPr dirty="0" sz="900">
                          <a:solidFill>
                            <a:srgbClr val="221F1F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17145">
                    <a:lnT w="6350">
                      <a:solidFill>
                        <a:srgbClr val="221F1F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0200" y="1682114"/>
            <a:ext cx="6172200" cy="0"/>
          </a:xfrm>
          <a:custGeom>
            <a:avLst/>
            <a:gdLst/>
            <a:ahLst/>
            <a:cxnLst/>
            <a:rect l="l" t="t" r="r" b="b"/>
            <a:pathLst>
              <a:path w="6172200" h="0">
                <a:moveTo>
                  <a:pt x="0" y="0"/>
                </a:moveTo>
                <a:lnTo>
                  <a:pt x="61722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00200" y="2538729"/>
            <a:ext cx="6172200" cy="0"/>
          </a:xfrm>
          <a:custGeom>
            <a:avLst/>
            <a:gdLst/>
            <a:ahLst/>
            <a:cxnLst/>
            <a:rect l="l" t="t" r="r" b="b"/>
            <a:pathLst>
              <a:path w="6172200" h="0">
                <a:moveTo>
                  <a:pt x="0" y="0"/>
                </a:moveTo>
                <a:lnTo>
                  <a:pt x="61722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947154" y="1093977"/>
            <a:ext cx="825500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20">
                <a:latin typeface="Times New Roman"/>
                <a:cs typeface="Times New Roman"/>
              </a:rPr>
              <a:t>Lesson </a:t>
            </a:r>
            <a:r>
              <a:rPr dirty="0" sz="950" spc="-40">
                <a:latin typeface="Times New Roman"/>
                <a:cs typeface="Times New Roman"/>
              </a:rPr>
              <a:t>8A</a:t>
            </a:r>
            <a:r>
              <a:rPr dirty="0" sz="950" spc="20">
                <a:latin typeface="Times New Roman"/>
                <a:cs typeface="Times New Roman"/>
              </a:rPr>
              <a:t> </a:t>
            </a:r>
            <a:r>
              <a:rPr dirty="0" sz="900" spc="-125">
                <a:latin typeface="Arial"/>
                <a:cs typeface="Arial"/>
              </a:rPr>
              <a:t>149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87753" y="1395730"/>
            <a:ext cx="6178550" cy="6111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425">
                <a:latin typeface="Arial"/>
                <a:cs typeface="Arial"/>
              </a:rPr>
              <a:t>LESSON</a:t>
            </a:r>
            <a:r>
              <a:rPr dirty="0" sz="1400" spc="270">
                <a:latin typeface="Arial"/>
                <a:cs typeface="Arial"/>
              </a:rPr>
              <a:t> </a:t>
            </a:r>
            <a:r>
              <a:rPr dirty="0" sz="1400" spc="-330"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  <a:p>
            <a:pPr marL="998219">
              <a:lnSpc>
                <a:spcPct val="100000"/>
              </a:lnSpc>
              <a:spcBef>
                <a:spcPts val="1330"/>
              </a:spcBef>
              <a:tabLst>
                <a:tab pos="1612900" algn="l"/>
              </a:tabLst>
            </a:pPr>
            <a:r>
              <a:rPr dirty="0" sz="1200" spc="-160">
                <a:latin typeface="Arial"/>
                <a:cs typeface="Arial"/>
              </a:rPr>
              <a:t>LAB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50">
                <a:latin typeface="Arial"/>
                <a:cs typeface="Arial"/>
              </a:rPr>
              <a:t>8.1	</a:t>
            </a:r>
            <a:r>
              <a:rPr dirty="0" sz="1200" spc="-105">
                <a:latin typeface="Arial"/>
                <a:cs typeface="Arial"/>
              </a:rPr>
              <a:t>Working </a:t>
            </a:r>
            <a:r>
              <a:rPr dirty="0" sz="1200" spc="-60">
                <a:latin typeface="Arial"/>
                <a:cs typeface="Arial"/>
              </a:rPr>
              <a:t>with the </a:t>
            </a:r>
            <a:r>
              <a:rPr dirty="0" sz="1200" spc="-85">
                <a:latin typeface="Arial"/>
                <a:cs typeface="Arial"/>
              </a:rPr>
              <a:t>Linear</a:t>
            </a:r>
            <a:r>
              <a:rPr dirty="0" sz="1200" spc="-125">
                <a:latin typeface="Arial"/>
                <a:cs typeface="Arial"/>
              </a:rPr>
              <a:t> </a:t>
            </a:r>
            <a:r>
              <a:rPr dirty="0" sz="1200" spc="-110">
                <a:latin typeface="Arial"/>
                <a:cs typeface="Arial"/>
              </a:rPr>
              <a:t>Search</a:t>
            </a:r>
            <a:endParaRPr sz="1200">
              <a:latin typeface="Arial"/>
              <a:cs typeface="Arial"/>
            </a:endParaRPr>
          </a:p>
          <a:p>
            <a:pPr marL="1612900" marR="5080">
              <a:lnSpc>
                <a:spcPct val="103800"/>
              </a:lnSpc>
              <a:spcBef>
                <a:spcPts val="570"/>
              </a:spcBef>
            </a:pPr>
            <a:r>
              <a:rPr dirty="0" sz="1050" spc="-25">
                <a:latin typeface="Times New Roman"/>
                <a:cs typeface="Times New Roman"/>
              </a:rPr>
              <a:t>Bring </a:t>
            </a:r>
            <a:r>
              <a:rPr dirty="0" sz="1050" spc="-15">
                <a:latin typeface="Times New Roman"/>
                <a:cs typeface="Times New Roman"/>
              </a:rPr>
              <a:t>in </a:t>
            </a:r>
            <a:r>
              <a:rPr dirty="0" sz="1050" spc="-5">
                <a:latin typeface="Times New Roman"/>
                <a:cs typeface="Times New Roman"/>
              </a:rPr>
              <a:t>program </a:t>
            </a:r>
            <a:r>
              <a:rPr dirty="0" sz="900" spc="-5">
                <a:latin typeface="Courier New"/>
                <a:cs typeface="Courier New"/>
              </a:rPr>
              <a:t>linear_search.cpp </a:t>
            </a:r>
            <a:r>
              <a:rPr dirty="0" sz="1050" spc="5">
                <a:latin typeface="Times New Roman"/>
                <a:cs typeface="Times New Roman"/>
              </a:rPr>
              <a:t>from the </a:t>
            </a:r>
            <a:r>
              <a:rPr dirty="0" sz="1050" spc="-15">
                <a:latin typeface="Times New Roman"/>
                <a:cs typeface="Times New Roman"/>
              </a:rPr>
              <a:t>Lab </a:t>
            </a:r>
            <a:r>
              <a:rPr dirty="0" sz="1050" spc="-30">
                <a:latin typeface="Times New Roman"/>
                <a:cs typeface="Times New Roman"/>
              </a:rPr>
              <a:t>8 </a:t>
            </a:r>
            <a:r>
              <a:rPr dirty="0" sz="1050" spc="-15">
                <a:latin typeface="Times New Roman"/>
                <a:cs typeface="Times New Roman"/>
              </a:rPr>
              <a:t>folder. </a:t>
            </a:r>
            <a:r>
              <a:rPr dirty="0" sz="1050" spc="-10">
                <a:latin typeface="Times New Roman"/>
                <a:cs typeface="Times New Roman"/>
              </a:rPr>
              <a:t>This </a:t>
            </a:r>
            <a:r>
              <a:rPr dirty="0" sz="1050" spc="-35">
                <a:latin typeface="Times New Roman"/>
                <a:cs typeface="Times New Roman"/>
              </a:rPr>
              <a:t>is </a:t>
            </a:r>
            <a:r>
              <a:rPr dirty="0" sz="1050" spc="25">
                <a:latin typeface="Times New Roman"/>
                <a:cs typeface="Times New Roman"/>
              </a:rPr>
              <a:t>Sample  </a:t>
            </a:r>
            <a:r>
              <a:rPr dirty="0" sz="1050" spc="-15">
                <a:latin typeface="Times New Roman"/>
                <a:cs typeface="Times New Roman"/>
              </a:rPr>
              <a:t>Program </a:t>
            </a:r>
            <a:r>
              <a:rPr dirty="0" sz="1050" spc="-35">
                <a:latin typeface="Times New Roman"/>
                <a:cs typeface="Times New Roman"/>
              </a:rPr>
              <a:t>8.1 </a:t>
            </a:r>
            <a:r>
              <a:rPr dirty="0" sz="1050" spc="-5">
                <a:latin typeface="Times New Roman"/>
                <a:cs typeface="Times New Roman"/>
              </a:rPr>
              <a:t>from the </a:t>
            </a:r>
            <a:r>
              <a:rPr dirty="0" sz="1050" spc="-20">
                <a:latin typeface="Times New Roman"/>
                <a:cs typeface="Times New Roman"/>
              </a:rPr>
              <a:t>Pre-lab </a:t>
            </a:r>
            <a:r>
              <a:rPr dirty="0" sz="1050" spc="5">
                <a:latin typeface="Times New Roman"/>
                <a:cs typeface="Times New Roman"/>
              </a:rPr>
              <a:t>Reading </a:t>
            </a:r>
            <a:r>
              <a:rPr dirty="0" sz="1050" spc="15">
                <a:latin typeface="Times New Roman"/>
                <a:cs typeface="Times New Roman"/>
              </a:rPr>
              <a:t>Assignment.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code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5">
                <a:latin typeface="Times New Roman"/>
                <a:cs typeface="Times New Roman"/>
              </a:rPr>
              <a:t>the</a:t>
            </a:r>
            <a:r>
              <a:rPr dirty="0" sz="1050" spc="155">
                <a:latin typeface="Times New Roman"/>
                <a:cs typeface="Times New Roman"/>
              </a:rPr>
              <a:t> </a:t>
            </a:r>
            <a:r>
              <a:rPr dirty="0" sz="1050" spc="5">
                <a:latin typeface="Times New Roman"/>
                <a:cs typeface="Times New Roman"/>
              </a:rPr>
              <a:t>following: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This program </a:t>
            </a:r>
            <a:r>
              <a:rPr dirty="0" sz="900" spc="-20">
                <a:latin typeface="Courier New"/>
                <a:cs typeface="Courier New"/>
              </a:rPr>
              <a:t>performs </a:t>
            </a:r>
            <a:r>
              <a:rPr dirty="0" sz="900">
                <a:latin typeface="Courier New"/>
                <a:cs typeface="Courier New"/>
              </a:rPr>
              <a:t>a </a:t>
            </a:r>
            <a:r>
              <a:rPr dirty="0" sz="900" spc="-15">
                <a:latin typeface="Courier New"/>
                <a:cs typeface="Courier New"/>
              </a:rPr>
              <a:t>linear search </a:t>
            </a:r>
            <a:r>
              <a:rPr dirty="0" sz="900" spc="-10">
                <a:latin typeface="Courier New"/>
                <a:cs typeface="Courier New"/>
              </a:rPr>
              <a:t>on </a:t>
            </a:r>
            <a:r>
              <a:rPr dirty="0" sz="900">
                <a:latin typeface="Courier New"/>
                <a:cs typeface="Courier New"/>
              </a:rPr>
              <a:t>a </a:t>
            </a:r>
            <a:r>
              <a:rPr dirty="0" sz="900" spc="-15">
                <a:latin typeface="Courier New"/>
                <a:cs typeface="Courier New"/>
              </a:rPr>
              <a:t>character</a:t>
            </a:r>
            <a:r>
              <a:rPr dirty="0" sz="900" spc="-28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array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 spc="5" b="1">
                <a:latin typeface="Courier New"/>
                <a:cs typeface="Courier New"/>
              </a:rPr>
              <a:t>// Place Your Name</a:t>
            </a:r>
            <a:r>
              <a:rPr dirty="0" sz="900" spc="50" b="1">
                <a:latin typeface="Courier New"/>
                <a:cs typeface="Courier New"/>
              </a:rPr>
              <a:t> </a:t>
            </a:r>
            <a:r>
              <a:rPr dirty="0" sz="900" b="1">
                <a:latin typeface="Courier New"/>
                <a:cs typeface="Courier New"/>
              </a:rPr>
              <a:t>Here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4820920">
              <a:lnSpc>
                <a:spcPct val="121100"/>
              </a:lnSpc>
              <a:spcBef>
                <a:spcPts val="5"/>
              </a:spcBef>
            </a:pPr>
            <a:r>
              <a:rPr dirty="0" sz="900" spc="-15">
                <a:latin typeface="Courier New"/>
                <a:cs typeface="Courier New"/>
              </a:rPr>
              <a:t>#include </a:t>
            </a:r>
            <a:r>
              <a:rPr dirty="0" sz="900" spc="-20">
                <a:latin typeface="Courier New"/>
                <a:cs typeface="Courier New"/>
              </a:rPr>
              <a:t>&lt;iostream&gt;  </a:t>
            </a:r>
            <a:r>
              <a:rPr dirty="0" sz="900" spc="-15">
                <a:latin typeface="Courier New"/>
                <a:cs typeface="Courier New"/>
              </a:rPr>
              <a:t>using namespace</a:t>
            </a:r>
            <a:r>
              <a:rPr dirty="0" sz="900" spc="-13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std;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2418715">
              <a:lnSpc>
                <a:spcPct val="121100"/>
              </a:lnSpc>
            </a:pPr>
            <a:r>
              <a:rPr dirty="0" sz="900" spc="-10">
                <a:latin typeface="Courier New"/>
                <a:cs typeface="Courier New"/>
              </a:rPr>
              <a:t>int </a:t>
            </a:r>
            <a:r>
              <a:rPr dirty="0" sz="900" spc="-20">
                <a:latin typeface="Courier New"/>
                <a:cs typeface="Courier New"/>
              </a:rPr>
              <a:t>searchList(char[], </a:t>
            </a:r>
            <a:r>
              <a:rPr dirty="0" sz="900" spc="-15">
                <a:latin typeface="Courier New"/>
                <a:cs typeface="Courier New"/>
              </a:rPr>
              <a:t>int, char); </a:t>
            </a: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function prototype  const </a:t>
            </a:r>
            <a:r>
              <a:rPr dirty="0" sz="900" spc="-10">
                <a:latin typeface="Courier New"/>
                <a:cs typeface="Courier New"/>
              </a:rPr>
              <a:t>int </a:t>
            </a:r>
            <a:r>
              <a:rPr dirty="0" sz="900" spc="-15">
                <a:latin typeface="Courier New"/>
                <a:cs typeface="Courier New"/>
              </a:rPr>
              <a:t>SIZE </a:t>
            </a:r>
            <a:r>
              <a:rPr dirty="0" sz="900">
                <a:latin typeface="Courier New"/>
                <a:cs typeface="Courier New"/>
              </a:rPr>
              <a:t>=</a:t>
            </a:r>
            <a:r>
              <a:rPr dirty="0" sz="900" spc="-12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8;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 spc="-10">
                <a:latin typeface="Courier New"/>
                <a:cs typeface="Courier New"/>
              </a:rPr>
              <a:t>int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main()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413384" marR="3884929">
              <a:lnSpc>
                <a:spcPts val="1310"/>
              </a:lnSpc>
              <a:spcBef>
                <a:spcPts val="70"/>
              </a:spcBef>
            </a:pPr>
            <a:r>
              <a:rPr dirty="0" sz="900" spc="-15">
                <a:latin typeface="Courier New"/>
                <a:cs typeface="Courier New"/>
              </a:rPr>
              <a:t>char word[SIZE] </a:t>
            </a:r>
            <a:r>
              <a:rPr dirty="0" sz="900">
                <a:latin typeface="Courier New"/>
                <a:cs typeface="Courier New"/>
              </a:rPr>
              <a:t>=</a:t>
            </a:r>
            <a:r>
              <a:rPr dirty="0" sz="900" spc="-16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"Harpoon";  </a:t>
            </a:r>
            <a:r>
              <a:rPr dirty="0" sz="900" spc="-10">
                <a:latin typeface="Courier New"/>
                <a:cs typeface="Courier New"/>
              </a:rPr>
              <a:t>int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found;</a:t>
            </a:r>
            <a:endParaRPr sz="90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  <a:spcBef>
                <a:spcPts val="130"/>
              </a:spcBef>
            </a:pPr>
            <a:r>
              <a:rPr dirty="0" sz="900" spc="-15">
                <a:latin typeface="Courier New"/>
                <a:cs typeface="Courier New"/>
              </a:rPr>
              <a:t>char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ch;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413384" marR="2552700">
              <a:lnSpc>
                <a:spcPct val="121100"/>
              </a:lnSpc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"Enter </a:t>
            </a:r>
            <a:r>
              <a:rPr dirty="0" sz="900">
                <a:latin typeface="Courier New"/>
                <a:cs typeface="Courier New"/>
              </a:rPr>
              <a:t>a </a:t>
            </a:r>
            <a:r>
              <a:rPr dirty="0" sz="900" spc="-15">
                <a:latin typeface="Courier New"/>
                <a:cs typeface="Courier New"/>
              </a:rPr>
              <a:t>letter </a:t>
            </a:r>
            <a:r>
              <a:rPr dirty="0" sz="900" spc="-10">
                <a:latin typeface="Courier New"/>
                <a:cs typeface="Courier New"/>
              </a:rPr>
              <a:t>to </a:t>
            </a:r>
            <a:r>
              <a:rPr dirty="0" sz="900" spc="-15">
                <a:latin typeface="Courier New"/>
                <a:cs typeface="Courier New"/>
              </a:rPr>
              <a:t>search for:"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27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  </a:t>
            </a:r>
            <a:r>
              <a:rPr dirty="0" sz="900" spc="-10">
                <a:latin typeface="Courier New"/>
                <a:cs typeface="Courier New"/>
              </a:rPr>
              <a:t>cin &gt;&gt;</a:t>
            </a:r>
            <a:r>
              <a:rPr dirty="0" sz="900" spc="-7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ch;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413384" marR="3420110">
              <a:lnSpc>
                <a:spcPct val="121100"/>
              </a:lnSpc>
            </a:pPr>
            <a:r>
              <a:rPr dirty="0" sz="900" spc="-15">
                <a:latin typeface="Courier New"/>
                <a:cs typeface="Courier New"/>
              </a:rPr>
              <a:t>found </a:t>
            </a:r>
            <a:r>
              <a:rPr dirty="0" sz="900">
                <a:latin typeface="Courier New"/>
                <a:cs typeface="Courier New"/>
              </a:rPr>
              <a:t>= </a:t>
            </a:r>
            <a:r>
              <a:rPr dirty="0" sz="900" spc="-20">
                <a:latin typeface="Courier New"/>
                <a:cs typeface="Courier New"/>
              </a:rPr>
              <a:t>searchList(word, </a:t>
            </a:r>
            <a:r>
              <a:rPr dirty="0" sz="900" spc="-15">
                <a:latin typeface="Courier New"/>
                <a:cs typeface="Courier New"/>
              </a:rPr>
              <a:t>SIZE,</a:t>
            </a:r>
            <a:r>
              <a:rPr dirty="0" sz="900" spc="-13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ch);  </a:t>
            </a:r>
            <a:r>
              <a:rPr dirty="0" sz="900" spc="-10">
                <a:latin typeface="Courier New"/>
                <a:cs typeface="Courier New"/>
              </a:rPr>
              <a:t>if </a:t>
            </a:r>
            <a:r>
              <a:rPr dirty="0" sz="900" spc="-15">
                <a:latin typeface="Courier New"/>
                <a:cs typeface="Courier New"/>
              </a:rPr>
              <a:t>(found </a:t>
            </a:r>
            <a:r>
              <a:rPr dirty="0" sz="900" spc="-10">
                <a:latin typeface="Courier New"/>
                <a:cs typeface="Courier New"/>
              </a:rPr>
              <a:t>==</a:t>
            </a:r>
            <a:r>
              <a:rPr dirty="0" sz="900" spc="-10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-1)</a:t>
            </a:r>
            <a:endParaRPr sz="900">
              <a:latin typeface="Courier New"/>
              <a:cs typeface="Courier New"/>
            </a:endParaRPr>
          </a:p>
          <a:p>
            <a:pPr marL="812800">
              <a:lnSpc>
                <a:spcPct val="100000"/>
              </a:lnSpc>
              <a:spcBef>
                <a:spcPts val="215"/>
              </a:spcBef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"The letter </a:t>
            </a:r>
            <a:r>
              <a:rPr dirty="0" sz="900">
                <a:latin typeface="Courier New"/>
                <a:cs typeface="Courier New"/>
              </a:rPr>
              <a:t>"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18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ch</a:t>
            </a:r>
            <a:endParaRPr sz="900">
              <a:latin typeface="Courier New"/>
              <a:cs typeface="Courier New"/>
            </a:endParaRPr>
          </a:p>
          <a:p>
            <a:pPr marL="1146810">
              <a:lnSpc>
                <a:spcPct val="100000"/>
              </a:lnSpc>
              <a:spcBef>
                <a:spcPts val="229"/>
              </a:spcBef>
            </a:pP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>
                <a:latin typeface="Courier New"/>
                <a:cs typeface="Courier New"/>
              </a:rPr>
              <a:t>" </a:t>
            </a:r>
            <a:r>
              <a:rPr dirty="0" sz="900" spc="-10">
                <a:latin typeface="Courier New"/>
                <a:cs typeface="Courier New"/>
              </a:rPr>
              <a:t>was not </a:t>
            </a:r>
            <a:r>
              <a:rPr dirty="0" sz="900" spc="-15">
                <a:latin typeface="Courier New"/>
                <a:cs typeface="Courier New"/>
              </a:rPr>
              <a:t>found </a:t>
            </a:r>
            <a:r>
              <a:rPr dirty="0" sz="900" spc="-10">
                <a:latin typeface="Courier New"/>
                <a:cs typeface="Courier New"/>
              </a:rPr>
              <a:t>in the </a:t>
            </a:r>
            <a:r>
              <a:rPr dirty="0" sz="900" spc="-15">
                <a:latin typeface="Courier New"/>
                <a:cs typeface="Courier New"/>
              </a:rPr>
              <a:t>list"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28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426720">
              <a:lnSpc>
                <a:spcPct val="100000"/>
              </a:lnSpc>
              <a:spcBef>
                <a:spcPts val="204"/>
              </a:spcBef>
            </a:pPr>
            <a:r>
              <a:rPr dirty="0" sz="900" spc="-25">
                <a:latin typeface="Courier New"/>
                <a:cs typeface="Courier New"/>
              </a:rPr>
              <a:t>else</a:t>
            </a:r>
            <a:endParaRPr sz="900">
              <a:latin typeface="Courier New"/>
              <a:cs typeface="Courier New"/>
            </a:endParaRPr>
          </a:p>
          <a:p>
            <a:pPr marL="812800">
              <a:lnSpc>
                <a:spcPct val="100000"/>
              </a:lnSpc>
              <a:spcBef>
                <a:spcPts val="225"/>
              </a:spcBef>
            </a:pPr>
            <a:r>
              <a:rPr dirty="0" sz="900" spc="-15">
                <a:latin typeface="Courier New"/>
                <a:cs typeface="Courier New"/>
              </a:rPr>
              <a:t>cout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"The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letter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"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ch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&lt;&lt;"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is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in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the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"</a:t>
            </a:r>
            <a:r>
              <a:rPr dirty="0" sz="900" spc="-25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2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found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+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1</a:t>
            </a:r>
            <a:endParaRPr sz="900">
              <a:latin typeface="Courier New"/>
              <a:cs typeface="Courier New"/>
            </a:endParaRPr>
          </a:p>
          <a:p>
            <a:pPr marL="1146810">
              <a:lnSpc>
                <a:spcPct val="100000"/>
              </a:lnSpc>
              <a:spcBef>
                <a:spcPts val="229"/>
              </a:spcBef>
            </a:pP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>
                <a:latin typeface="Courier New"/>
                <a:cs typeface="Courier New"/>
              </a:rPr>
              <a:t>" </a:t>
            </a:r>
            <a:r>
              <a:rPr dirty="0" sz="900" spc="-15">
                <a:latin typeface="Courier New"/>
                <a:cs typeface="Courier New"/>
              </a:rPr>
              <a:t>position </a:t>
            </a:r>
            <a:r>
              <a:rPr dirty="0" sz="900" spc="-10">
                <a:latin typeface="Courier New"/>
                <a:cs typeface="Courier New"/>
              </a:rPr>
              <a:t>of the </a:t>
            </a:r>
            <a:r>
              <a:rPr dirty="0" sz="900" spc="-15">
                <a:latin typeface="Courier New"/>
                <a:cs typeface="Courier New"/>
              </a:rPr>
              <a:t>list"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229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</a:pPr>
            <a:r>
              <a:rPr dirty="0" sz="900" spc="-15">
                <a:latin typeface="Courier New"/>
                <a:cs typeface="Courier New"/>
              </a:rPr>
              <a:t>return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25">
                <a:latin typeface="Courier New"/>
                <a:cs typeface="Courier New"/>
              </a:rPr>
              <a:t>0;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87753" y="7838313"/>
            <a:ext cx="46342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latin typeface="Courier New"/>
                <a:cs typeface="Courier New"/>
              </a:rPr>
              <a:t>//*******************************************************************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76142" y="8004429"/>
            <a:ext cx="69659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5">
                <a:latin typeface="Courier New"/>
                <a:cs typeface="Courier New"/>
              </a:rPr>
              <a:t>searc</a:t>
            </a:r>
            <a:r>
              <a:rPr dirty="0" sz="900" spc="-25">
                <a:latin typeface="Courier New"/>
                <a:cs typeface="Courier New"/>
              </a:rPr>
              <a:t>h</a:t>
            </a:r>
            <a:r>
              <a:rPr dirty="0" sz="900" spc="-15">
                <a:latin typeface="Courier New"/>
                <a:cs typeface="Courier New"/>
              </a:rPr>
              <a:t>Lis</a:t>
            </a:r>
            <a:r>
              <a:rPr dirty="0" sz="900">
                <a:latin typeface="Courier New"/>
                <a:cs typeface="Courier New"/>
              </a:rPr>
              <a:t>t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87753" y="7976996"/>
            <a:ext cx="762000" cy="101663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900" spc="-1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4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 spc="-10">
                <a:latin typeface="Courier New"/>
                <a:cs typeface="Courier New"/>
              </a:rPr>
              <a:t>//</a:t>
            </a:r>
            <a:r>
              <a:rPr dirty="0" sz="900" spc="-6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task: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data</a:t>
            </a:r>
            <a:r>
              <a:rPr dirty="0" sz="900" spc="-145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in: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900" spc="-1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900" spc="-1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81426" y="8308085"/>
            <a:ext cx="3296285" cy="685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0400"/>
              </a:lnSpc>
              <a:spcBef>
                <a:spcPts val="95"/>
              </a:spcBef>
            </a:pPr>
            <a:r>
              <a:rPr dirty="0" sz="900" spc="-15">
                <a:latin typeface="Courier New"/>
                <a:cs typeface="Courier New"/>
              </a:rPr>
              <a:t>This searches </a:t>
            </a:r>
            <a:r>
              <a:rPr dirty="0" sz="900" spc="-10">
                <a:latin typeface="Courier New"/>
                <a:cs typeface="Courier New"/>
              </a:rPr>
              <a:t>an </a:t>
            </a:r>
            <a:r>
              <a:rPr dirty="0" sz="900" spc="-15">
                <a:latin typeface="Courier New"/>
                <a:cs typeface="Courier New"/>
              </a:rPr>
              <a:t>array </a:t>
            </a:r>
            <a:r>
              <a:rPr dirty="0" sz="900" spc="-10">
                <a:latin typeface="Courier New"/>
                <a:cs typeface="Courier New"/>
              </a:rPr>
              <a:t>for </a:t>
            </a:r>
            <a:r>
              <a:rPr dirty="0" sz="900">
                <a:latin typeface="Courier New"/>
                <a:cs typeface="Courier New"/>
              </a:rPr>
              <a:t>a </a:t>
            </a:r>
            <a:r>
              <a:rPr dirty="0" sz="900" spc="-15">
                <a:latin typeface="Courier New"/>
                <a:cs typeface="Courier New"/>
              </a:rPr>
              <a:t>particular value  List </a:t>
            </a:r>
            <a:r>
              <a:rPr dirty="0" sz="900" spc="-10">
                <a:latin typeface="Courier New"/>
                <a:cs typeface="Courier New"/>
              </a:rPr>
              <a:t>of </a:t>
            </a:r>
            <a:r>
              <a:rPr dirty="0" sz="900" spc="-15">
                <a:latin typeface="Courier New"/>
                <a:cs typeface="Courier New"/>
              </a:rPr>
              <a:t>values </a:t>
            </a:r>
            <a:r>
              <a:rPr dirty="0" sz="900" spc="-10">
                <a:latin typeface="Courier New"/>
                <a:cs typeface="Courier New"/>
              </a:rPr>
              <a:t>in an </a:t>
            </a:r>
            <a:r>
              <a:rPr dirty="0" sz="900" spc="-15">
                <a:latin typeface="Courier New"/>
                <a:cs typeface="Courier New"/>
              </a:rPr>
              <a:t>array, </a:t>
            </a: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number of  elements </a:t>
            </a:r>
            <a:r>
              <a:rPr dirty="0" sz="900" spc="-10">
                <a:latin typeface="Courier New"/>
                <a:cs typeface="Courier New"/>
              </a:rPr>
              <a:t>in the </a:t>
            </a:r>
            <a:r>
              <a:rPr dirty="0" sz="900" spc="-15">
                <a:latin typeface="Courier New"/>
                <a:cs typeface="Courier New"/>
              </a:rPr>
              <a:t>array, </a:t>
            </a:r>
            <a:r>
              <a:rPr dirty="0" sz="900" spc="-10">
                <a:latin typeface="Courier New"/>
                <a:cs typeface="Courier New"/>
              </a:rPr>
              <a:t>and the </a:t>
            </a:r>
            <a:r>
              <a:rPr dirty="0" sz="900" spc="-15">
                <a:latin typeface="Courier New"/>
                <a:cs typeface="Courier New"/>
              </a:rPr>
              <a:t>value searched</a:t>
            </a:r>
            <a:r>
              <a:rPr dirty="0" sz="900" spc="-29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for  </a:t>
            </a:r>
            <a:r>
              <a:rPr dirty="0" sz="900" spc="-10">
                <a:latin typeface="Courier New"/>
                <a:cs typeface="Courier New"/>
              </a:rPr>
              <a:t>in the</a:t>
            </a:r>
            <a:r>
              <a:rPr dirty="0" sz="900" spc="-7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array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87753" y="8967978"/>
            <a:ext cx="4634230" cy="68580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data returned: Position </a:t>
            </a:r>
            <a:r>
              <a:rPr dirty="0" sz="900" spc="-10">
                <a:latin typeface="Courier New"/>
                <a:cs typeface="Courier New"/>
              </a:rPr>
              <a:t>in the </a:t>
            </a:r>
            <a:r>
              <a:rPr dirty="0" sz="900" spc="-15">
                <a:latin typeface="Courier New"/>
                <a:cs typeface="Courier New"/>
              </a:rPr>
              <a:t>array </a:t>
            </a:r>
            <a:r>
              <a:rPr dirty="0" sz="900" spc="-10">
                <a:latin typeface="Courier New"/>
                <a:cs typeface="Courier New"/>
              </a:rPr>
              <a:t>of the </a:t>
            </a:r>
            <a:r>
              <a:rPr dirty="0" sz="900" spc="-15">
                <a:latin typeface="Courier New"/>
                <a:cs typeface="Courier New"/>
              </a:rPr>
              <a:t>value </a:t>
            </a:r>
            <a:r>
              <a:rPr dirty="0" sz="900" spc="-10">
                <a:latin typeface="Courier New"/>
                <a:cs typeface="Courier New"/>
              </a:rPr>
              <a:t>or -1 if</a:t>
            </a:r>
            <a:r>
              <a:rPr dirty="0" sz="900" spc="-38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value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1205865" algn="l"/>
              </a:tabLst>
            </a:pPr>
            <a:r>
              <a:rPr dirty="0" sz="900" spc="-10">
                <a:latin typeface="Courier New"/>
                <a:cs typeface="Courier New"/>
              </a:rPr>
              <a:t>//	not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found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 spc="-4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20">
                <a:latin typeface="Courier New"/>
                <a:cs typeface="Courier New"/>
              </a:rPr>
              <a:t>//*******************************************************************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3620134"/>
            <a:ext cx="6172200" cy="0"/>
          </a:xfrm>
          <a:custGeom>
            <a:avLst/>
            <a:gdLst/>
            <a:ahLst/>
            <a:cxnLst/>
            <a:rect l="l" t="t" r="r" b="b"/>
            <a:pathLst>
              <a:path w="6172200" h="0">
                <a:moveTo>
                  <a:pt x="0" y="0"/>
                </a:moveTo>
                <a:lnTo>
                  <a:pt x="61722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71600" y="6217284"/>
            <a:ext cx="6172200" cy="0"/>
          </a:xfrm>
          <a:custGeom>
            <a:avLst/>
            <a:gdLst/>
            <a:ahLst/>
            <a:cxnLst/>
            <a:rect l="l" t="t" r="r" b="b"/>
            <a:pathLst>
              <a:path w="6172200" h="0">
                <a:moveTo>
                  <a:pt x="0" y="0"/>
                </a:moveTo>
                <a:lnTo>
                  <a:pt x="61722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359153" y="455294"/>
            <a:ext cx="5363845" cy="2793365"/>
          </a:xfrm>
          <a:prstGeom prst="rect">
            <a:avLst/>
          </a:prstGeom>
          <a:solidFill>
            <a:srgbClr val="CC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Times New Roman"/>
              <a:cs typeface="Times New Roman"/>
            </a:endParaRPr>
          </a:p>
          <a:p>
            <a:pPr marL="53340">
              <a:lnSpc>
                <a:spcPct val="100000"/>
              </a:lnSpc>
              <a:spcBef>
                <a:spcPts val="5"/>
              </a:spcBef>
            </a:pPr>
            <a:r>
              <a:rPr dirty="0" sz="900" spc="-105">
                <a:latin typeface="Arial"/>
                <a:cs typeface="Arial"/>
              </a:rPr>
              <a:t>150 </a:t>
            </a:r>
            <a:r>
              <a:rPr dirty="0" sz="950" spc="-85">
                <a:latin typeface="Times New Roman"/>
                <a:cs typeface="Times New Roman"/>
              </a:rPr>
              <a:t>LESSON</a:t>
            </a:r>
            <a:r>
              <a:rPr dirty="0" sz="950" spc="65">
                <a:latin typeface="Times New Roman"/>
                <a:cs typeface="Times New Roman"/>
              </a:rPr>
              <a:t> </a:t>
            </a:r>
            <a:r>
              <a:rPr dirty="0" sz="950" spc="-35">
                <a:latin typeface="Times New Roman"/>
                <a:cs typeface="Times New Roman"/>
              </a:rPr>
              <a:t>8 </a:t>
            </a:r>
            <a:r>
              <a:rPr dirty="0" sz="950" spc="10">
                <a:latin typeface="Times New Roman"/>
                <a:cs typeface="Times New Roman"/>
              </a:rPr>
              <a:t>Searching </a:t>
            </a:r>
            <a:r>
              <a:rPr dirty="0" sz="950" spc="-15">
                <a:latin typeface="Times New Roman"/>
                <a:cs typeface="Times New Roman"/>
              </a:rPr>
              <a:t>and </a:t>
            </a:r>
            <a:r>
              <a:rPr dirty="0" sz="950" spc="-25">
                <a:latin typeface="Times New Roman"/>
                <a:cs typeface="Times New Roman"/>
              </a:rPr>
              <a:t>Sorting</a:t>
            </a:r>
            <a:r>
              <a:rPr dirty="0" sz="950" spc="25">
                <a:latin typeface="Times New Roman"/>
                <a:cs typeface="Times New Roman"/>
              </a:rPr>
              <a:t> </a:t>
            </a:r>
            <a:r>
              <a:rPr dirty="0" sz="950" spc="-15">
                <a:latin typeface="Times New Roman"/>
                <a:cs typeface="Times New Roman"/>
              </a:rPr>
              <a:t>Arrays</a:t>
            </a:r>
            <a:endParaRPr sz="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 spc="-10">
                <a:latin typeface="Courier New"/>
                <a:cs typeface="Courier New"/>
              </a:rPr>
              <a:t>int </a:t>
            </a:r>
            <a:r>
              <a:rPr dirty="0" sz="900" spc="-20">
                <a:latin typeface="Courier New"/>
                <a:cs typeface="Courier New"/>
              </a:rPr>
              <a:t>searchList(char </a:t>
            </a:r>
            <a:r>
              <a:rPr dirty="0" sz="900" spc="-15">
                <a:latin typeface="Courier New"/>
                <a:cs typeface="Courier New"/>
              </a:rPr>
              <a:t>List[], </a:t>
            </a:r>
            <a:r>
              <a:rPr dirty="0" sz="900" spc="-10">
                <a:latin typeface="Courier New"/>
                <a:cs typeface="Courier New"/>
              </a:rPr>
              <a:t>int </a:t>
            </a:r>
            <a:r>
              <a:rPr dirty="0" sz="900" spc="-15">
                <a:latin typeface="Courier New"/>
                <a:cs typeface="Courier New"/>
              </a:rPr>
              <a:t>numElems, char</a:t>
            </a:r>
            <a:r>
              <a:rPr dirty="0" sz="900" spc="-18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value)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for </a:t>
            </a:r>
            <a:r>
              <a:rPr dirty="0" sz="900" spc="-15">
                <a:latin typeface="Courier New"/>
                <a:cs typeface="Courier New"/>
              </a:rPr>
              <a:t>(int count </a:t>
            </a:r>
            <a:r>
              <a:rPr dirty="0" sz="900">
                <a:latin typeface="Courier New"/>
                <a:cs typeface="Courier New"/>
              </a:rPr>
              <a:t>= </a:t>
            </a:r>
            <a:r>
              <a:rPr dirty="0" sz="900" spc="-10">
                <a:latin typeface="Courier New"/>
                <a:cs typeface="Courier New"/>
              </a:rPr>
              <a:t>0; </a:t>
            </a:r>
            <a:r>
              <a:rPr dirty="0" sz="900" spc="-15">
                <a:latin typeface="Courier New"/>
                <a:cs typeface="Courier New"/>
              </a:rPr>
              <a:t>count </a:t>
            </a:r>
            <a:r>
              <a:rPr dirty="0" sz="900" spc="-10">
                <a:latin typeface="Courier New"/>
                <a:cs typeface="Courier New"/>
              </a:rPr>
              <a:t>&lt;= </a:t>
            </a:r>
            <a:r>
              <a:rPr dirty="0" sz="900" spc="-15">
                <a:latin typeface="Courier New"/>
                <a:cs typeface="Courier New"/>
              </a:rPr>
              <a:t>numElems;</a:t>
            </a:r>
            <a:r>
              <a:rPr dirty="0" sz="900" spc="-229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count++)</a:t>
            </a:r>
            <a:endParaRPr sz="90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  <a:spcBef>
                <a:spcPts val="229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81280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if </a:t>
            </a:r>
            <a:r>
              <a:rPr dirty="0" sz="900" spc="-15">
                <a:latin typeface="Courier New"/>
                <a:cs typeface="Courier New"/>
              </a:rPr>
              <a:t>(List[count] </a:t>
            </a:r>
            <a:r>
              <a:rPr dirty="0" sz="900" spc="-10">
                <a:latin typeface="Courier New"/>
                <a:cs typeface="Courier New"/>
              </a:rPr>
              <a:t>==</a:t>
            </a:r>
            <a:r>
              <a:rPr dirty="0" sz="900" spc="-10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value)</a:t>
            </a:r>
            <a:endParaRPr sz="900">
              <a:latin typeface="Courier New"/>
              <a:cs typeface="Courier New"/>
            </a:endParaRPr>
          </a:p>
          <a:p>
            <a:pPr marL="1480185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each array entry </a:t>
            </a:r>
            <a:r>
              <a:rPr dirty="0" sz="900" spc="-10">
                <a:latin typeface="Courier New"/>
                <a:cs typeface="Courier New"/>
              </a:rPr>
              <a:t>is </a:t>
            </a:r>
            <a:r>
              <a:rPr dirty="0" sz="900" spc="-15">
                <a:latin typeface="Courier New"/>
                <a:cs typeface="Courier New"/>
              </a:rPr>
              <a:t>checked </a:t>
            </a:r>
            <a:r>
              <a:rPr dirty="0" sz="900" spc="-10">
                <a:latin typeface="Courier New"/>
                <a:cs typeface="Courier New"/>
              </a:rPr>
              <a:t>to see if it</a:t>
            </a:r>
            <a:r>
              <a:rPr dirty="0" sz="900" spc="-29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contains</a:t>
            </a:r>
            <a:endParaRPr sz="900">
              <a:latin typeface="Courier New"/>
              <a:cs typeface="Courier New"/>
            </a:endParaRPr>
          </a:p>
          <a:p>
            <a:pPr marL="879475" marR="2471420" indent="600710">
              <a:lnSpc>
                <a:spcPct val="120000"/>
              </a:lnSpc>
              <a:spcBef>
                <a:spcPts val="15"/>
              </a:spcBef>
            </a:pPr>
            <a:r>
              <a:rPr dirty="0" sz="900" spc="-10">
                <a:latin typeface="Courier New"/>
                <a:cs typeface="Courier New"/>
              </a:rPr>
              <a:t>// the </a:t>
            </a:r>
            <a:r>
              <a:rPr dirty="0" sz="900" spc="-15">
                <a:latin typeface="Courier New"/>
                <a:cs typeface="Courier New"/>
              </a:rPr>
              <a:t>desired</a:t>
            </a:r>
            <a:r>
              <a:rPr dirty="0" sz="900" spc="-17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value.  return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count;</a:t>
            </a:r>
            <a:endParaRPr sz="900">
              <a:latin typeface="Courier New"/>
              <a:cs typeface="Courier New"/>
            </a:endParaRPr>
          </a:p>
          <a:p>
            <a:pPr marL="1480185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// if the </a:t>
            </a:r>
            <a:r>
              <a:rPr dirty="0" sz="900" spc="-15">
                <a:latin typeface="Courier New"/>
                <a:cs typeface="Courier New"/>
              </a:rPr>
              <a:t>desired value </a:t>
            </a:r>
            <a:r>
              <a:rPr dirty="0" sz="900" spc="-10">
                <a:latin typeface="Courier New"/>
                <a:cs typeface="Courier New"/>
              </a:rPr>
              <a:t>is </a:t>
            </a:r>
            <a:r>
              <a:rPr dirty="0" sz="900" spc="-15">
                <a:latin typeface="Courier New"/>
                <a:cs typeface="Courier New"/>
              </a:rPr>
              <a:t>found, </a:t>
            </a: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array</a:t>
            </a:r>
            <a:r>
              <a:rPr dirty="0" sz="900" spc="-270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subscript</a:t>
            </a:r>
            <a:endParaRPr sz="900">
              <a:latin typeface="Courier New"/>
              <a:cs typeface="Courier New"/>
            </a:endParaRPr>
          </a:p>
          <a:p>
            <a:pPr marL="1480185">
              <a:lnSpc>
                <a:spcPct val="100000"/>
              </a:lnSpc>
              <a:spcBef>
                <a:spcPts val="22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count </a:t>
            </a:r>
            <a:r>
              <a:rPr dirty="0" sz="900" spc="-10">
                <a:latin typeface="Courier New"/>
                <a:cs typeface="Courier New"/>
              </a:rPr>
              <a:t>is </a:t>
            </a:r>
            <a:r>
              <a:rPr dirty="0" sz="900" spc="-15">
                <a:latin typeface="Courier New"/>
                <a:cs typeface="Courier New"/>
              </a:rPr>
              <a:t>returned </a:t>
            </a:r>
            <a:r>
              <a:rPr dirty="0" sz="900" spc="-10">
                <a:latin typeface="Courier New"/>
                <a:cs typeface="Courier New"/>
              </a:rPr>
              <a:t>to </a:t>
            </a:r>
            <a:r>
              <a:rPr dirty="0" sz="900" spc="-15">
                <a:latin typeface="Courier New"/>
                <a:cs typeface="Courier New"/>
              </a:rPr>
              <a:t>indicate </a:t>
            </a: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location </a:t>
            </a:r>
            <a:r>
              <a:rPr dirty="0" sz="900" spc="-10">
                <a:latin typeface="Courier New"/>
                <a:cs typeface="Courier New"/>
              </a:rPr>
              <a:t>in the</a:t>
            </a:r>
            <a:r>
              <a:rPr dirty="0" sz="900" spc="-33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array</a:t>
            </a:r>
            <a:endParaRPr sz="90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  <a:spcBef>
                <a:spcPts val="219"/>
              </a:spcBef>
            </a:pPr>
            <a:r>
              <a:rPr dirty="0" sz="90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9153" y="3221481"/>
            <a:ext cx="6153785" cy="85471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413384">
              <a:lnSpc>
                <a:spcPct val="100000"/>
              </a:lnSpc>
              <a:spcBef>
                <a:spcPts val="325"/>
              </a:spcBef>
              <a:tabLst>
                <a:tab pos="1472565" algn="l"/>
              </a:tabLst>
            </a:pPr>
            <a:r>
              <a:rPr dirty="0" sz="900" spc="-15">
                <a:latin typeface="Courier New"/>
                <a:cs typeface="Courier New"/>
              </a:rPr>
              <a:t>return</a:t>
            </a:r>
            <a:r>
              <a:rPr dirty="0" sz="900" spc="-35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-1;	// if the </a:t>
            </a:r>
            <a:r>
              <a:rPr dirty="0" sz="900" spc="-15">
                <a:latin typeface="Courier New"/>
                <a:cs typeface="Courier New"/>
              </a:rPr>
              <a:t>value </a:t>
            </a:r>
            <a:r>
              <a:rPr dirty="0" sz="900" spc="-10">
                <a:latin typeface="Courier New"/>
                <a:cs typeface="Courier New"/>
              </a:rPr>
              <a:t>is not </a:t>
            </a:r>
            <a:r>
              <a:rPr dirty="0" sz="900" spc="-15">
                <a:latin typeface="Courier New"/>
                <a:cs typeface="Courier New"/>
              </a:rPr>
              <a:t>found, </a:t>
            </a:r>
            <a:r>
              <a:rPr dirty="0" sz="900" spc="-10">
                <a:latin typeface="Courier New"/>
                <a:cs typeface="Courier New"/>
              </a:rPr>
              <a:t>-1 is</a:t>
            </a:r>
            <a:r>
              <a:rPr dirty="0" sz="900" spc="-26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returned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L="1612900" marR="5080">
              <a:lnSpc>
                <a:spcPct val="102899"/>
              </a:lnSpc>
            </a:pPr>
            <a:r>
              <a:rPr dirty="0" sz="1050" spc="-5" i="1">
                <a:latin typeface="Times New Roman"/>
                <a:cs typeface="Times New Roman"/>
              </a:rPr>
              <a:t>Exercise </a:t>
            </a:r>
            <a:r>
              <a:rPr dirty="0" sz="1050" spc="-80" i="1">
                <a:latin typeface="Times New Roman"/>
                <a:cs typeface="Times New Roman"/>
              </a:rPr>
              <a:t>1: </a:t>
            </a:r>
            <a:r>
              <a:rPr dirty="0" sz="1050" spc="-30">
                <a:latin typeface="Times New Roman"/>
                <a:cs typeface="Times New Roman"/>
              </a:rPr>
              <a:t>Re-write </a:t>
            </a:r>
            <a:r>
              <a:rPr dirty="0" sz="1050" spc="-15">
                <a:latin typeface="Times New Roman"/>
                <a:cs typeface="Times New Roman"/>
              </a:rPr>
              <a:t>this program </a:t>
            </a:r>
            <a:r>
              <a:rPr dirty="0" sz="1050" spc="-10">
                <a:latin typeface="Times New Roman"/>
                <a:cs typeface="Times New Roman"/>
              </a:rPr>
              <a:t>so </a:t>
            </a:r>
            <a:r>
              <a:rPr dirty="0" sz="1050" spc="-5">
                <a:latin typeface="Times New Roman"/>
                <a:cs typeface="Times New Roman"/>
              </a:rPr>
              <a:t>that </a:t>
            </a:r>
            <a:r>
              <a:rPr dirty="0" sz="1050" spc="-20">
                <a:latin typeface="Times New Roman"/>
                <a:cs typeface="Times New Roman"/>
              </a:rPr>
              <a:t>it </a:t>
            </a:r>
            <a:r>
              <a:rPr dirty="0" sz="1050" spc="25">
                <a:latin typeface="Times New Roman"/>
                <a:cs typeface="Times New Roman"/>
              </a:rPr>
              <a:t>searches </a:t>
            </a:r>
            <a:r>
              <a:rPr dirty="0" sz="1050" spc="-15">
                <a:latin typeface="Times New Roman"/>
                <a:cs typeface="Times New Roman"/>
              </a:rPr>
              <a:t>an </a:t>
            </a:r>
            <a:r>
              <a:rPr dirty="0" sz="1050" spc="-35">
                <a:latin typeface="Times New Roman"/>
                <a:cs typeface="Times New Roman"/>
              </a:rPr>
              <a:t>array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15">
                <a:latin typeface="Times New Roman"/>
                <a:cs typeface="Times New Roman"/>
              </a:rPr>
              <a:t>integers </a:t>
            </a:r>
            <a:r>
              <a:rPr dirty="0" sz="1050" spc="30">
                <a:latin typeface="Times New Roman"/>
                <a:cs typeface="Times New Roman"/>
              </a:rPr>
              <a:t>rather  </a:t>
            </a:r>
            <a:r>
              <a:rPr dirty="0" sz="1050" spc="-5">
                <a:latin typeface="Times New Roman"/>
                <a:cs typeface="Times New Roman"/>
              </a:rPr>
              <a:t>than </a:t>
            </a:r>
            <a:r>
              <a:rPr dirty="0" sz="1050" spc="15">
                <a:latin typeface="Times New Roman"/>
                <a:cs typeface="Times New Roman"/>
              </a:rPr>
              <a:t>characters. </a:t>
            </a:r>
            <a:r>
              <a:rPr dirty="0" sz="1050" spc="-30">
                <a:latin typeface="Times New Roman"/>
                <a:cs typeface="Times New Roman"/>
              </a:rPr>
              <a:t>Search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-25">
                <a:latin typeface="Times New Roman"/>
                <a:cs typeface="Times New Roman"/>
              </a:rPr>
              <a:t>integer </a:t>
            </a:r>
            <a:r>
              <a:rPr dirty="0" sz="1050" spc="-35">
                <a:latin typeface="Times New Roman"/>
                <a:cs typeface="Times New Roman"/>
              </a:rPr>
              <a:t>array </a:t>
            </a:r>
            <a:r>
              <a:rPr dirty="0" sz="900" spc="-20">
                <a:latin typeface="Courier New"/>
                <a:cs typeface="Courier New"/>
              </a:rPr>
              <a:t>nums[8]</a:t>
            </a:r>
            <a:r>
              <a:rPr dirty="0" sz="900" spc="-240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=</a:t>
            </a:r>
            <a:endParaRPr sz="900">
              <a:latin typeface="Courier New"/>
              <a:cs typeface="Courier New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937382" y="4153534"/>
          <a:ext cx="4582160" cy="234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1500"/>
                <a:gridCol w="571500"/>
                <a:gridCol w="571500"/>
                <a:gridCol w="571500"/>
                <a:gridCol w="571500"/>
                <a:gridCol w="572135"/>
                <a:gridCol w="571500"/>
                <a:gridCol w="571500"/>
              </a:tblGrid>
              <a:tr h="228600"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0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0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00" spc="-105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–1</a:t>
                      </a:r>
                      <a:r>
                        <a:rPr dirty="0" sz="1100" spc="-105" i="1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0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0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0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00" spc="-13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–2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00" spc="-65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345182" y="5457571"/>
            <a:ext cx="48958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60">
                <a:latin typeface="Arial"/>
                <a:cs typeface="Arial"/>
              </a:rPr>
              <a:t>LAB</a:t>
            </a:r>
            <a:r>
              <a:rPr dirty="0" sz="1200" spc="-85">
                <a:latin typeface="Arial"/>
                <a:cs typeface="Arial"/>
              </a:rPr>
              <a:t> </a:t>
            </a:r>
            <a:r>
              <a:rPr dirty="0" sz="1200" spc="-50">
                <a:latin typeface="Arial"/>
                <a:cs typeface="Arial"/>
              </a:rPr>
              <a:t>8.2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59735" y="4498975"/>
            <a:ext cx="4577715" cy="157226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121920">
              <a:lnSpc>
                <a:spcPct val="103800"/>
              </a:lnSpc>
              <a:spcBef>
                <a:spcPts val="55"/>
              </a:spcBef>
            </a:pPr>
            <a:r>
              <a:rPr dirty="0" sz="1050" spc="-5">
                <a:latin typeface="Times New Roman"/>
                <a:cs typeface="Times New Roman"/>
              </a:rPr>
              <a:t>for </a:t>
            </a:r>
            <a:r>
              <a:rPr dirty="0" sz="1050" spc="20">
                <a:latin typeface="Times New Roman"/>
                <a:cs typeface="Times New Roman"/>
              </a:rPr>
              <a:t>several </a:t>
            </a:r>
            <a:r>
              <a:rPr dirty="0" sz="1050" spc="-15">
                <a:latin typeface="Times New Roman"/>
                <a:cs typeface="Times New Roman"/>
              </a:rPr>
              <a:t>different </a:t>
            </a:r>
            <a:r>
              <a:rPr dirty="0" sz="1050" spc="15">
                <a:latin typeface="Times New Roman"/>
                <a:cs typeface="Times New Roman"/>
              </a:rPr>
              <a:t>integers. </a:t>
            </a:r>
            <a:r>
              <a:rPr dirty="0" sz="1050" spc="-45">
                <a:latin typeface="Times New Roman"/>
                <a:cs typeface="Times New Roman"/>
              </a:rPr>
              <a:t>Make </a:t>
            </a:r>
            <a:r>
              <a:rPr dirty="0" sz="1050" spc="-20">
                <a:latin typeface="Times New Roman"/>
                <a:cs typeface="Times New Roman"/>
              </a:rPr>
              <a:t>sure </a:t>
            </a:r>
            <a:r>
              <a:rPr dirty="0" sz="1050" spc="-30">
                <a:latin typeface="Times New Roman"/>
                <a:cs typeface="Times New Roman"/>
              </a:rPr>
              <a:t>you </a:t>
            </a:r>
            <a:r>
              <a:rPr dirty="0" sz="1050" spc="-25">
                <a:latin typeface="Times New Roman"/>
                <a:cs typeface="Times New Roman"/>
              </a:rPr>
              <a:t>try </a:t>
            </a:r>
            <a:r>
              <a:rPr dirty="0" sz="1050" spc="15">
                <a:latin typeface="Times New Roman"/>
                <a:cs typeface="Times New Roman"/>
              </a:rPr>
              <a:t>integers </a:t>
            </a:r>
            <a:r>
              <a:rPr dirty="0" sz="1050">
                <a:latin typeface="Times New Roman"/>
                <a:cs typeface="Times New Roman"/>
              </a:rPr>
              <a:t>that </a:t>
            </a:r>
            <a:r>
              <a:rPr dirty="0" sz="1050" spc="-25">
                <a:latin typeface="Times New Roman"/>
                <a:cs typeface="Times New Roman"/>
              </a:rPr>
              <a:t>are in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10">
                <a:latin typeface="Times New Roman"/>
                <a:cs typeface="Times New Roman"/>
              </a:rPr>
              <a:t>array  </a:t>
            </a:r>
            <a:r>
              <a:rPr dirty="0" sz="1050" spc="-10">
                <a:latin typeface="Times New Roman"/>
                <a:cs typeface="Times New Roman"/>
              </a:rPr>
              <a:t>and others </a:t>
            </a:r>
            <a:r>
              <a:rPr dirty="0" sz="1050" spc="-5">
                <a:latin typeface="Times New Roman"/>
                <a:cs typeface="Times New Roman"/>
              </a:rPr>
              <a:t>that </a:t>
            </a:r>
            <a:r>
              <a:rPr dirty="0" sz="1050" spc="-25">
                <a:latin typeface="Times New Roman"/>
                <a:cs typeface="Times New Roman"/>
              </a:rPr>
              <a:t>are </a:t>
            </a:r>
            <a:r>
              <a:rPr dirty="0" sz="1050" spc="-5">
                <a:latin typeface="Times New Roman"/>
                <a:cs typeface="Times New Roman"/>
              </a:rPr>
              <a:t>not. </a:t>
            </a:r>
            <a:r>
              <a:rPr dirty="0" sz="1050" spc="-25">
                <a:latin typeface="Times New Roman"/>
                <a:cs typeface="Times New Roman"/>
              </a:rPr>
              <a:t>What </a:t>
            </a:r>
            <a:r>
              <a:rPr dirty="0" sz="1050" spc="45">
                <a:latin typeface="Times New Roman"/>
                <a:cs typeface="Times New Roman"/>
              </a:rPr>
              <a:t>happens </a:t>
            </a:r>
            <a:r>
              <a:rPr dirty="0" sz="1050" spc="-35">
                <a:latin typeface="Times New Roman"/>
                <a:cs typeface="Times New Roman"/>
              </a:rPr>
              <a:t>if </a:t>
            </a:r>
            <a:r>
              <a:rPr dirty="0" sz="1050" spc="-30">
                <a:latin typeface="Times New Roman"/>
                <a:cs typeface="Times New Roman"/>
              </a:rPr>
              <a:t>you </a:t>
            </a:r>
            <a:r>
              <a:rPr dirty="0" sz="1050" spc="-25">
                <a:latin typeface="Times New Roman"/>
                <a:cs typeface="Times New Roman"/>
              </a:rPr>
              <a:t>search </a:t>
            </a:r>
            <a:r>
              <a:rPr dirty="0" sz="1050" spc="-5">
                <a:latin typeface="Times New Roman"/>
                <a:cs typeface="Times New Roman"/>
              </a:rPr>
              <a:t>for</a:t>
            </a:r>
            <a:r>
              <a:rPr dirty="0" sz="1050" spc="40">
                <a:latin typeface="Times New Roman"/>
                <a:cs typeface="Times New Roman"/>
              </a:rPr>
              <a:t> </a:t>
            </a:r>
            <a:r>
              <a:rPr dirty="0" sz="1050" spc="-65">
                <a:latin typeface="Times New Roman"/>
                <a:cs typeface="Times New Roman"/>
              </a:rPr>
              <a:t>5?</a:t>
            </a:r>
            <a:endParaRPr sz="1050">
              <a:latin typeface="Times New Roman"/>
              <a:cs typeface="Times New Roman"/>
            </a:endParaRPr>
          </a:p>
          <a:p>
            <a:pPr marL="12700" marR="43815">
              <a:lnSpc>
                <a:spcPct val="102899"/>
              </a:lnSpc>
              <a:spcBef>
                <a:spcPts val="600"/>
              </a:spcBef>
            </a:pPr>
            <a:r>
              <a:rPr dirty="0" sz="1050" spc="-5" i="1">
                <a:latin typeface="Times New Roman"/>
                <a:cs typeface="Times New Roman"/>
              </a:rPr>
              <a:t>Exercise </a:t>
            </a:r>
            <a:r>
              <a:rPr dirty="0" sz="1050" spc="-80" i="1">
                <a:latin typeface="Times New Roman"/>
                <a:cs typeface="Times New Roman"/>
              </a:rPr>
              <a:t>2: </a:t>
            </a:r>
            <a:r>
              <a:rPr dirty="0" sz="1050" spc="-30">
                <a:latin typeface="Times New Roman"/>
                <a:cs typeface="Times New Roman"/>
              </a:rPr>
              <a:t>Re-write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program </a:t>
            </a:r>
            <a:r>
              <a:rPr dirty="0" sz="1050" spc="-10">
                <a:latin typeface="Times New Roman"/>
                <a:cs typeface="Times New Roman"/>
              </a:rPr>
              <a:t>so </a:t>
            </a:r>
            <a:r>
              <a:rPr dirty="0" sz="1050" spc="-5">
                <a:latin typeface="Times New Roman"/>
                <a:cs typeface="Times New Roman"/>
              </a:rPr>
              <a:t>that the </a:t>
            </a:r>
            <a:r>
              <a:rPr dirty="0" sz="1050" spc="-15">
                <a:latin typeface="Times New Roman"/>
                <a:cs typeface="Times New Roman"/>
              </a:rPr>
              <a:t>user </a:t>
            </a:r>
            <a:r>
              <a:rPr dirty="0" sz="1050" spc="-20">
                <a:latin typeface="Times New Roman"/>
                <a:cs typeface="Times New Roman"/>
              </a:rPr>
              <a:t>can </a:t>
            </a:r>
            <a:r>
              <a:rPr dirty="0" sz="1050" spc="30">
                <a:latin typeface="Times New Roman"/>
                <a:cs typeface="Times New Roman"/>
              </a:rPr>
              <a:t>continue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5">
                <a:latin typeface="Times New Roman"/>
                <a:cs typeface="Times New Roman"/>
              </a:rPr>
              <a:t>input </a:t>
            </a:r>
            <a:r>
              <a:rPr dirty="0" sz="1050" spc="15">
                <a:latin typeface="Times New Roman"/>
                <a:cs typeface="Times New Roman"/>
              </a:rPr>
              <a:t>values  </a:t>
            </a:r>
            <a:r>
              <a:rPr dirty="0" sz="1050" spc="-5">
                <a:latin typeface="Times New Roman"/>
                <a:cs typeface="Times New Roman"/>
              </a:rPr>
              <a:t>that </a:t>
            </a:r>
            <a:r>
              <a:rPr dirty="0" sz="1050" spc="-55">
                <a:latin typeface="Times New Roman"/>
                <a:cs typeface="Times New Roman"/>
              </a:rPr>
              <a:t>will </a:t>
            </a:r>
            <a:r>
              <a:rPr dirty="0" sz="1050" spc="-10">
                <a:latin typeface="Times New Roman"/>
                <a:cs typeface="Times New Roman"/>
              </a:rPr>
              <a:t>be </a:t>
            </a:r>
            <a:r>
              <a:rPr dirty="0" sz="1050" spc="30">
                <a:latin typeface="Times New Roman"/>
                <a:cs typeface="Times New Roman"/>
              </a:rPr>
              <a:t>searched </a:t>
            </a:r>
            <a:r>
              <a:rPr dirty="0" sz="1050" spc="-25">
                <a:latin typeface="Times New Roman"/>
                <a:cs typeface="Times New Roman"/>
              </a:rPr>
              <a:t>for, </a:t>
            </a:r>
            <a:r>
              <a:rPr dirty="0" sz="1050" spc="-20">
                <a:latin typeface="Times New Roman"/>
                <a:cs typeface="Times New Roman"/>
              </a:rPr>
              <a:t>until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15">
                <a:latin typeface="Times New Roman"/>
                <a:cs typeface="Times New Roman"/>
              </a:rPr>
              <a:t>sentinel </a:t>
            </a:r>
            <a:r>
              <a:rPr dirty="0" sz="1050" spc="-35">
                <a:latin typeface="Times New Roman"/>
                <a:cs typeface="Times New Roman"/>
              </a:rPr>
              <a:t>value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40">
                <a:latin typeface="Times New Roman"/>
                <a:cs typeface="Times New Roman"/>
              </a:rPr>
              <a:t>entered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5">
                <a:latin typeface="Times New Roman"/>
                <a:cs typeface="Times New Roman"/>
              </a:rPr>
              <a:t>end the </a:t>
            </a:r>
            <a:r>
              <a:rPr dirty="0" sz="1050" spc="25">
                <a:latin typeface="Times New Roman"/>
                <a:cs typeface="Times New Roman"/>
              </a:rPr>
              <a:t>program.  </a:t>
            </a:r>
            <a:r>
              <a:rPr dirty="0" sz="1050" spc="-20">
                <a:latin typeface="Times New Roman"/>
                <a:cs typeface="Times New Roman"/>
              </a:rPr>
              <a:t>Should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10">
                <a:latin typeface="Times New Roman"/>
                <a:cs typeface="Times New Roman"/>
              </a:rPr>
              <a:t>pre </a:t>
            </a:r>
            <a:r>
              <a:rPr dirty="0" sz="1050" spc="5">
                <a:latin typeface="Times New Roman"/>
                <a:cs typeface="Times New Roman"/>
              </a:rPr>
              <a:t>or </a:t>
            </a:r>
            <a:r>
              <a:rPr dirty="0" sz="1050" spc="-5">
                <a:latin typeface="Times New Roman"/>
                <a:cs typeface="Times New Roman"/>
              </a:rPr>
              <a:t>post </a:t>
            </a:r>
            <a:r>
              <a:rPr dirty="0" sz="1050" spc="-10">
                <a:latin typeface="Times New Roman"/>
                <a:cs typeface="Times New Roman"/>
              </a:rPr>
              <a:t>test </a:t>
            </a:r>
            <a:r>
              <a:rPr dirty="0" sz="1050" spc="-15">
                <a:latin typeface="Times New Roman"/>
                <a:cs typeface="Times New Roman"/>
              </a:rPr>
              <a:t>loop be</a:t>
            </a:r>
            <a:r>
              <a:rPr dirty="0" sz="1050" spc="55">
                <a:latin typeface="Times New Roman"/>
                <a:cs typeface="Times New Roman"/>
              </a:rPr>
              <a:t> </a:t>
            </a:r>
            <a:r>
              <a:rPr dirty="0" sz="1050" spc="-5">
                <a:latin typeface="Times New Roman"/>
                <a:cs typeface="Times New Roman"/>
              </a:rPr>
              <a:t>used?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200" spc="-105">
                <a:latin typeface="Arial"/>
                <a:cs typeface="Arial"/>
              </a:rPr>
              <a:t>Working </a:t>
            </a:r>
            <a:r>
              <a:rPr dirty="0" sz="1200" spc="-60">
                <a:latin typeface="Arial"/>
                <a:cs typeface="Arial"/>
              </a:rPr>
              <a:t>with the </a:t>
            </a:r>
            <a:r>
              <a:rPr dirty="0" sz="1200" spc="-75">
                <a:latin typeface="Arial"/>
                <a:cs typeface="Arial"/>
              </a:rPr>
              <a:t>Binary</a:t>
            </a:r>
            <a:r>
              <a:rPr dirty="0" sz="1200" spc="-140">
                <a:latin typeface="Arial"/>
                <a:cs typeface="Arial"/>
              </a:rPr>
              <a:t> </a:t>
            </a:r>
            <a:r>
              <a:rPr dirty="0" sz="1200" spc="-110">
                <a:latin typeface="Arial"/>
                <a:cs typeface="Arial"/>
              </a:rPr>
              <a:t>Search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04000"/>
              </a:lnSpc>
              <a:spcBef>
                <a:spcPts val="570"/>
              </a:spcBef>
            </a:pPr>
            <a:r>
              <a:rPr dirty="0" sz="1050" spc="-25">
                <a:latin typeface="Times New Roman"/>
                <a:cs typeface="Times New Roman"/>
              </a:rPr>
              <a:t>Bring </a:t>
            </a:r>
            <a:r>
              <a:rPr dirty="0" sz="1050" spc="-15">
                <a:latin typeface="Times New Roman"/>
                <a:cs typeface="Times New Roman"/>
              </a:rPr>
              <a:t>in </a:t>
            </a:r>
            <a:r>
              <a:rPr dirty="0" sz="1050" spc="-5">
                <a:latin typeface="Times New Roman"/>
                <a:cs typeface="Times New Roman"/>
              </a:rPr>
              <a:t>program </a:t>
            </a:r>
            <a:r>
              <a:rPr dirty="0" sz="900" spc="-5">
                <a:latin typeface="Courier New"/>
                <a:cs typeface="Courier New"/>
              </a:rPr>
              <a:t>binary_search.cpp </a:t>
            </a:r>
            <a:r>
              <a:rPr dirty="0" sz="1050" spc="5">
                <a:latin typeface="Times New Roman"/>
                <a:cs typeface="Times New Roman"/>
              </a:rPr>
              <a:t>from the </a:t>
            </a:r>
            <a:r>
              <a:rPr dirty="0" sz="1050" spc="-15">
                <a:latin typeface="Times New Roman"/>
                <a:cs typeface="Times New Roman"/>
              </a:rPr>
              <a:t>Lab </a:t>
            </a:r>
            <a:r>
              <a:rPr dirty="0" sz="1050" spc="-30">
                <a:latin typeface="Times New Roman"/>
                <a:cs typeface="Times New Roman"/>
              </a:rPr>
              <a:t>8 </a:t>
            </a:r>
            <a:r>
              <a:rPr dirty="0" sz="1050" spc="-15">
                <a:latin typeface="Times New Roman"/>
                <a:cs typeface="Times New Roman"/>
              </a:rPr>
              <a:t>folder. </a:t>
            </a:r>
            <a:r>
              <a:rPr dirty="0" sz="1050" spc="-10">
                <a:latin typeface="Times New Roman"/>
                <a:cs typeface="Times New Roman"/>
              </a:rPr>
              <a:t>This </a:t>
            </a:r>
            <a:r>
              <a:rPr dirty="0" sz="1050" spc="-35">
                <a:latin typeface="Times New Roman"/>
                <a:cs typeface="Times New Roman"/>
              </a:rPr>
              <a:t>is </a:t>
            </a:r>
            <a:r>
              <a:rPr dirty="0" sz="1050" spc="25">
                <a:latin typeface="Times New Roman"/>
                <a:cs typeface="Times New Roman"/>
              </a:rPr>
              <a:t>Sample  </a:t>
            </a:r>
            <a:r>
              <a:rPr dirty="0" sz="1050" spc="-15">
                <a:latin typeface="Times New Roman"/>
                <a:cs typeface="Times New Roman"/>
              </a:rPr>
              <a:t>Program </a:t>
            </a:r>
            <a:r>
              <a:rPr dirty="0" sz="1050" spc="-35">
                <a:latin typeface="Times New Roman"/>
                <a:cs typeface="Times New Roman"/>
              </a:rPr>
              <a:t>8.2 </a:t>
            </a:r>
            <a:r>
              <a:rPr dirty="0" sz="1050" spc="-5">
                <a:latin typeface="Times New Roman"/>
                <a:cs typeface="Times New Roman"/>
              </a:rPr>
              <a:t>from the </a:t>
            </a:r>
            <a:r>
              <a:rPr dirty="0" sz="1050" spc="-20">
                <a:latin typeface="Times New Roman"/>
                <a:cs typeface="Times New Roman"/>
              </a:rPr>
              <a:t>Pre-lab </a:t>
            </a:r>
            <a:r>
              <a:rPr dirty="0" sz="1050" spc="5">
                <a:latin typeface="Times New Roman"/>
                <a:cs typeface="Times New Roman"/>
              </a:rPr>
              <a:t>Reading </a:t>
            </a:r>
            <a:r>
              <a:rPr dirty="0" sz="1050" spc="15">
                <a:latin typeface="Times New Roman"/>
                <a:cs typeface="Times New Roman"/>
              </a:rPr>
              <a:t>Assignment.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code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5">
                <a:latin typeface="Times New Roman"/>
                <a:cs typeface="Times New Roman"/>
              </a:rPr>
              <a:t>the</a:t>
            </a:r>
            <a:r>
              <a:rPr dirty="0" sz="1050" spc="155">
                <a:latin typeface="Times New Roman"/>
                <a:cs typeface="Times New Roman"/>
              </a:rPr>
              <a:t> </a:t>
            </a:r>
            <a:r>
              <a:rPr dirty="0" sz="1050" spc="5">
                <a:latin typeface="Times New Roman"/>
                <a:cs typeface="Times New Roman"/>
              </a:rPr>
              <a:t>following: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9153" y="6235065"/>
            <a:ext cx="4300220" cy="3463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This program </a:t>
            </a:r>
            <a:r>
              <a:rPr dirty="0" sz="900" spc="-20">
                <a:latin typeface="Courier New"/>
                <a:cs typeface="Courier New"/>
              </a:rPr>
              <a:t>demonstrates </a:t>
            </a:r>
            <a:r>
              <a:rPr dirty="0" sz="900">
                <a:latin typeface="Courier New"/>
                <a:cs typeface="Courier New"/>
              </a:rPr>
              <a:t>a </a:t>
            </a:r>
            <a:r>
              <a:rPr dirty="0" sz="900" spc="-15">
                <a:latin typeface="Courier New"/>
                <a:cs typeface="Courier New"/>
              </a:rPr>
              <a:t>Binary</a:t>
            </a:r>
            <a:r>
              <a:rPr dirty="0" sz="900" spc="-18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Search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 spc="5" b="1">
                <a:latin typeface="Courier New"/>
                <a:cs typeface="Courier New"/>
              </a:rPr>
              <a:t>// PLACE YOUR </a:t>
            </a:r>
            <a:r>
              <a:rPr dirty="0" sz="900" b="1">
                <a:latin typeface="Courier New"/>
                <a:cs typeface="Courier New"/>
              </a:rPr>
              <a:t>NAME</a:t>
            </a:r>
            <a:r>
              <a:rPr dirty="0" sz="900" spc="55" b="1">
                <a:latin typeface="Courier New"/>
                <a:cs typeface="Courier New"/>
              </a:rPr>
              <a:t> </a:t>
            </a:r>
            <a:r>
              <a:rPr dirty="0" sz="900" b="1">
                <a:latin typeface="Courier New"/>
                <a:cs typeface="Courier New"/>
              </a:rPr>
              <a:t>HERE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2942590">
              <a:lnSpc>
                <a:spcPct val="121100"/>
              </a:lnSpc>
            </a:pPr>
            <a:r>
              <a:rPr dirty="0" sz="900" spc="-15">
                <a:latin typeface="Courier New"/>
                <a:cs typeface="Courier New"/>
              </a:rPr>
              <a:t>#include </a:t>
            </a:r>
            <a:r>
              <a:rPr dirty="0" sz="900" spc="-20">
                <a:latin typeface="Courier New"/>
                <a:cs typeface="Courier New"/>
              </a:rPr>
              <a:t>&lt;iostream&gt;  </a:t>
            </a:r>
            <a:r>
              <a:rPr dirty="0" sz="900" spc="-15">
                <a:latin typeface="Courier New"/>
                <a:cs typeface="Courier New"/>
              </a:rPr>
              <a:t>using namespace</a:t>
            </a:r>
            <a:r>
              <a:rPr dirty="0" sz="900" spc="-14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std;</a:t>
            </a:r>
            <a:endParaRPr sz="900">
              <a:latin typeface="Courier New"/>
              <a:cs typeface="Courier New"/>
            </a:endParaRPr>
          </a:p>
          <a:p>
            <a:pPr marL="12700" marR="410845">
              <a:lnSpc>
                <a:spcPts val="2600"/>
              </a:lnSpc>
              <a:spcBef>
                <a:spcPts val="330"/>
              </a:spcBef>
            </a:pPr>
            <a:r>
              <a:rPr dirty="0" sz="900" spc="-10">
                <a:latin typeface="Courier New"/>
                <a:cs typeface="Courier New"/>
              </a:rPr>
              <a:t>int </a:t>
            </a:r>
            <a:r>
              <a:rPr dirty="0" sz="900" spc="-20">
                <a:latin typeface="Courier New"/>
                <a:cs typeface="Courier New"/>
              </a:rPr>
              <a:t>binarySearch(int </a:t>
            </a:r>
            <a:r>
              <a:rPr dirty="0" sz="900" spc="-10">
                <a:latin typeface="Courier New"/>
                <a:cs typeface="Courier New"/>
              </a:rPr>
              <a:t>[], </a:t>
            </a:r>
            <a:r>
              <a:rPr dirty="0" sz="900" spc="-15">
                <a:latin typeface="Courier New"/>
                <a:cs typeface="Courier New"/>
              </a:rPr>
              <a:t>int, int); </a:t>
            </a: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function </a:t>
            </a:r>
            <a:r>
              <a:rPr dirty="0" sz="900" spc="-20">
                <a:latin typeface="Courier New"/>
                <a:cs typeface="Courier New"/>
              </a:rPr>
              <a:t>prototype  </a:t>
            </a:r>
            <a:r>
              <a:rPr dirty="0" sz="900" spc="-15">
                <a:latin typeface="Courier New"/>
                <a:cs typeface="Courier New"/>
              </a:rPr>
              <a:t>const </a:t>
            </a:r>
            <a:r>
              <a:rPr dirty="0" sz="900" spc="-10">
                <a:latin typeface="Courier New"/>
                <a:cs typeface="Courier New"/>
              </a:rPr>
              <a:t>int </a:t>
            </a:r>
            <a:r>
              <a:rPr dirty="0" sz="900" spc="-15">
                <a:latin typeface="Courier New"/>
                <a:cs typeface="Courier New"/>
              </a:rPr>
              <a:t>SIZE </a:t>
            </a:r>
            <a:r>
              <a:rPr dirty="0" sz="900">
                <a:latin typeface="Courier New"/>
                <a:cs typeface="Courier New"/>
              </a:rPr>
              <a:t>=</a:t>
            </a:r>
            <a:r>
              <a:rPr dirty="0" sz="900" spc="-13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16;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 spc="-10">
                <a:latin typeface="Courier New"/>
                <a:cs typeface="Courier New"/>
              </a:rPr>
              <a:t>int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main()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  <a:spcBef>
                <a:spcPts val="220"/>
              </a:spcBef>
            </a:pPr>
            <a:r>
              <a:rPr dirty="0" sz="900" spc="-10">
                <a:latin typeface="Courier New"/>
                <a:cs typeface="Courier New"/>
              </a:rPr>
              <a:t>int </a:t>
            </a:r>
            <a:r>
              <a:rPr dirty="0" sz="900" spc="-15">
                <a:latin typeface="Courier New"/>
                <a:cs typeface="Courier New"/>
              </a:rPr>
              <a:t>found,</a:t>
            </a:r>
            <a:r>
              <a:rPr dirty="0" sz="900" spc="-7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value;</a:t>
            </a:r>
            <a:endParaRPr sz="90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  <a:spcBef>
                <a:spcPts val="225"/>
              </a:spcBef>
            </a:pPr>
            <a:r>
              <a:rPr dirty="0" sz="900" spc="-10">
                <a:latin typeface="Courier New"/>
                <a:cs typeface="Courier New"/>
              </a:rPr>
              <a:t>int </a:t>
            </a:r>
            <a:r>
              <a:rPr dirty="0" sz="900" spc="-15">
                <a:latin typeface="Courier New"/>
                <a:cs typeface="Courier New"/>
              </a:rPr>
              <a:t>array[] </a:t>
            </a:r>
            <a:r>
              <a:rPr dirty="0" sz="900">
                <a:latin typeface="Courier New"/>
                <a:cs typeface="Courier New"/>
              </a:rPr>
              <a:t>=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{34,19,19,18,17,13,12,12,12,11,9,5,3,2,2,0};</a:t>
            </a:r>
            <a:endParaRPr sz="900">
              <a:latin typeface="Courier New"/>
              <a:cs typeface="Courier New"/>
            </a:endParaRPr>
          </a:p>
          <a:p>
            <a:pPr marL="1413510">
              <a:lnSpc>
                <a:spcPct val="100000"/>
              </a:lnSpc>
              <a:spcBef>
                <a:spcPts val="219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array </a:t>
            </a:r>
            <a:r>
              <a:rPr dirty="0" sz="900" spc="-10">
                <a:latin typeface="Courier New"/>
                <a:cs typeface="Courier New"/>
              </a:rPr>
              <a:t>to be</a:t>
            </a:r>
            <a:r>
              <a:rPr dirty="0" sz="900" spc="-14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searched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413384" marR="540385">
              <a:lnSpc>
                <a:spcPct val="121100"/>
              </a:lnSpc>
              <a:spcBef>
                <a:spcPts val="5"/>
              </a:spcBef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"Enter </a:t>
            </a:r>
            <a:r>
              <a:rPr dirty="0" sz="900" spc="-10">
                <a:latin typeface="Courier New"/>
                <a:cs typeface="Courier New"/>
              </a:rPr>
              <a:t>an </a:t>
            </a:r>
            <a:r>
              <a:rPr dirty="0" sz="900" spc="-15">
                <a:latin typeface="Courier New"/>
                <a:cs typeface="Courier New"/>
              </a:rPr>
              <a:t>integer </a:t>
            </a:r>
            <a:r>
              <a:rPr dirty="0" sz="900" spc="-10">
                <a:latin typeface="Courier New"/>
                <a:cs typeface="Courier New"/>
              </a:rPr>
              <a:t>to </a:t>
            </a:r>
            <a:r>
              <a:rPr dirty="0" sz="900" spc="-15">
                <a:latin typeface="Courier New"/>
                <a:cs typeface="Courier New"/>
              </a:rPr>
              <a:t>search for:"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26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  </a:t>
            </a:r>
            <a:r>
              <a:rPr dirty="0" sz="900" spc="-10">
                <a:latin typeface="Courier New"/>
                <a:cs typeface="Courier New"/>
              </a:rPr>
              <a:t>cin &gt;&gt;</a:t>
            </a:r>
            <a:r>
              <a:rPr dirty="0" sz="900" spc="-7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value;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</a:pPr>
            <a:r>
              <a:rPr dirty="0" sz="900" spc="-15">
                <a:latin typeface="Courier New"/>
                <a:cs typeface="Courier New"/>
              </a:rPr>
              <a:t>found </a:t>
            </a:r>
            <a:r>
              <a:rPr dirty="0" sz="900">
                <a:latin typeface="Courier New"/>
                <a:cs typeface="Courier New"/>
              </a:rPr>
              <a:t>= </a:t>
            </a:r>
            <a:r>
              <a:rPr dirty="0" sz="900" spc="-20">
                <a:latin typeface="Courier New"/>
                <a:cs typeface="Courier New"/>
              </a:rPr>
              <a:t>binarySearch(array, </a:t>
            </a:r>
            <a:r>
              <a:rPr dirty="0" sz="900" spc="-15">
                <a:latin typeface="Courier New"/>
                <a:cs typeface="Courier New"/>
              </a:rPr>
              <a:t>SIZE,</a:t>
            </a:r>
            <a:r>
              <a:rPr dirty="0" sz="900" spc="-12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value);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0200" y="9397365"/>
            <a:ext cx="6172200" cy="0"/>
          </a:xfrm>
          <a:custGeom>
            <a:avLst/>
            <a:gdLst/>
            <a:ahLst/>
            <a:cxnLst/>
            <a:rect l="l" t="t" r="r" b="b"/>
            <a:pathLst>
              <a:path w="6172200" h="0">
                <a:moveTo>
                  <a:pt x="0" y="0"/>
                </a:moveTo>
                <a:lnTo>
                  <a:pt x="61722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947154" y="1093977"/>
            <a:ext cx="548005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20">
                <a:latin typeface="Times New Roman"/>
                <a:cs typeface="Times New Roman"/>
              </a:rPr>
              <a:t>Lesson</a:t>
            </a:r>
            <a:r>
              <a:rPr dirty="0" sz="950" spc="125">
                <a:latin typeface="Times New Roman"/>
                <a:cs typeface="Times New Roman"/>
              </a:rPr>
              <a:t> </a:t>
            </a:r>
            <a:r>
              <a:rPr dirty="0" sz="950" spc="-40">
                <a:latin typeface="Times New Roman"/>
                <a:cs typeface="Times New Roman"/>
              </a:rPr>
              <a:t>8A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43800" y="455294"/>
            <a:ext cx="228600" cy="806450"/>
          </a:xfrm>
          <a:prstGeom prst="rect">
            <a:avLst/>
          </a:prstGeom>
          <a:solidFill>
            <a:srgbClr val="CC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55880">
              <a:lnSpc>
                <a:spcPct val="100000"/>
              </a:lnSpc>
              <a:spcBef>
                <a:spcPts val="575"/>
              </a:spcBef>
            </a:pPr>
            <a:r>
              <a:rPr dirty="0" sz="900" spc="-125">
                <a:latin typeface="Arial"/>
                <a:cs typeface="Arial"/>
              </a:rPr>
              <a:t>151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87753" y="1407922"/>
            <a:ext cx="5034280" cy="1840864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417955">
              <a:lnSpc>
                <a:spcPct val="100000"/>
              </a:lnSpc>
              <a:spcBef>
                <a:spcPts val="31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function call </a:t>
            </a:r>
            <a:r>
              <a:rPr dirty="0" sz="900" spc="-10">
                <a:latin typeface="Courier New"/>
                <a:cs typeface="Courier New"/>
              </a:rPr>
              <a:t>to </a:t>
            </a:r>
            <a:r>
              <a:rPr dirty="0" sz="900" spc="-15">
                <a:latin typeface="Courier New"/>
                <a:cs typeface="Courier New"/>
              </a:rPr>
              <a:t>perform </a:t>
            </a: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binary</a:t>
            </a:r>
            <a:r>
              <a:rPr dirty="0" sz="900" spc="-22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search</a:t>
            </a:r>
            <a:endParaRPr sz="900">
              <a:latin typeface="Courier New"/>
              <a:cs typeface="Courier New"/>
            </a:endParaRPr>
          </a:p>
          <a:p>
            <a:pPr marL="413384" marR="541655" indent="1000125">
              <a:lnSpc>
                <a:spcPts val="1310"/>
              </a:lnSpc>
              <a:spcBef>
                <a:spcPts val="65"/>
              </a:spcBef>
            </a:pPr>
            <a:r>
              <a:rPr dirty="0" sz="900" spc="-10">
                <a:latin typeface="Courier New"/>
                <a:cs typeface="Courier New"/>
              </a:rPr>
              <a:t>// on </a:t>
            </a:r>
            <a:r>
              <a:rPr dirty="0" sz="900" spc="-15">
                <a:latin typeface="Courier New"/>
                <a:cs typeface="Courier New"/>
              </a:rPr>
              <a:t>array looking </a:t>
            </a:r>
            <a:r>
              <a:rPr dirty="0" sz="900" spc="-10">
                <a:latin typeface="Courier New"/>
                <a:cs typeface="Courier New"/>
              </a:rPr>
              <a:t>for an </a:t>
            </a:r>
            <a:r>
              <a:rPr dirty="0" sz="900" spc="-15">
                <a:latin typeface="Courier New"/>
                <a:cs typeface="Courier New"/>
              </a:rPr>
              <a:t>occurrence </a:t>
            </a:r>
            <a:r>
              <a:rPr dirty="0" sz="900" spc="-10">
                <a:latin typeface="Courier New"/>
                <a:cs typeface="Courier New"/>
              </a:rPr>
              <a:t>of</a:t>
            </a:r>
            <a:r>
              <a:rPr dirty="0" sz="900" spc="-27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value  </a:t>
            </a:r>
            <a:r>
              <a:rPr dirty="0" sz="900" spc="-10">
                <a:latin typeface="Courier New"/>
                <a:cs typeface="Courier New"/>
              </a:rPr>
              <a:t>if </a:t>
            </a:r>
            <a:r>
              <a:rPr dirty="0" sz="900" spc="-15">
                <a:latin typeface="Courier New"/>
                <a:cs typeface="Courier New"/>
              </a:rPr>
              <a:t>(found </a:t>
            </a:r>
            <a:r>
              <a:rPr dirty="0" sz="900" spc="-10">
                <a:latin typeface="Courier New"/>
                <a:cs typeface="Courier New"/>
              </a:rPr>
              <a:t>==</a:t>
            </a:r>
            <a:r>
              <a:rPr dirty="0" sz="900" spc="-9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-1)</a:t>
            </a:r>
            <a:endParaRPr sz="900">
              <a:latin typeface="Courier New"/>
              <a:cs typeface="Courier New"/>
            </a:endParaRPr>
          </a:p>
          <a:p>
            <a:pPr marL="817244">
              <a:lnSpc>
                <a:spcPct val="100000"/>
              </a:lnSpc>
              <a:spcBef>
                <a:spcPts val="135"/>
              </a:spcBef>
            </a:pPr>
            <a:r>
              <a:rPr dirty="0" sz="900" spc="-15">
                <a:latin typeface="Courier New"/>
                <a:cs typeface="Courier New"/>
              </a:rPr>
              <a:t>cout</a:t>
            </a:r>
            <a:r>
              <a:rPr dirty="0" sz="900" spc="-35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"The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value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"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value</a:t>
            </a:r>
            <a:r>
              <a:rPr dirty="0" sz="900" spc="-35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3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"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is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not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in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the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list"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5">
                <a:latin typeface="Courier New"/>
                <a:cs typeface="Courier New"/>
              </a:rPr>
              <a:t>&lt;&lt;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426720">
              <a:lnSpc>
                <a:spcPct val="100000"/>
              </a:lnSpc>
              <a:spcBef>
                <a:spcPts val="215"/>
              </a:spcBef>
            </a:pPr>
            <a:r>
              <a:rPr dirty="0" sz="900" spc="-25">
                <a:latin typeface="Courier New"/>
                <a:cs typeface="Courier New"/>
              </a:rPr>
              <a:t>else</a:t>
            </a:r>
            <a:endParaRPr sz="900">
              <a:latin typeface="Courier New"/>
              <a:cs typeface="Courier New"/>
            </a:endParaRPr>
          </a:p>
          <a:p>
            <a:pPr marL="425450">
              <a:lnSpc>
                <a:spcPct val="100000"/>
              </a:lnSpc>
              <a:spcBef>
                <a:spcPts val="215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812800">
              <a:lnSpc>
                <a:spcPct val="100000"/>
              </a:lnSpc>
              <a:spcBef>
                <a:spcPts val="215"/>
              </a:spcBef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"The value </a:t>
            </a:r>
            <a:r>
              <a:rPr dirty="0" sz="900">
                <a:latin typeface="Courier New"/>
                <a:cs typeface="Courier New"/>
              </a:rPr>
              <a:t>"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value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>
                <a:latin typeface="Courier New"/>
                <a:cs typeface="Courier New"/>
              </a:rPr>
              <a:t>" </a:t>
            </a:r>
            <a:r>
              <a:rPr dirty="0" sz="900" spc="-10">
                <a:latin typeface="Courier New"/>
                <a:cs typeface="Courier New"/>
              </a:rPr>
              <a:t>is in </a:t>
            </a:r>
            <a:r>
              <a:rPr dirty="0" sz="900" spc="-15">
                <a:latin typeface="Courier New"/>
                <a:cs typeface="Courier New"/>
              </a:rPr>
              <a:t>position number</a:t>
            </a:r>
            <a:r>
              <a:rPr dirty="0" sz="900" spc="-370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"</a:t>
            </a:r>
            <a:endParaRPr sz="900">
              <a:latin typeface="Courier New"/>
              <a:cs typeface="Courier New"/>
            </a:endParaRPr>
          </a:p>
          <a:p>
            <a:pPr marL="1146810">
              <a:lnSpc>
                <a:spcPct val="100000"/>
              </a:lnSpc>
              <a:spcBef>
                <a:spcPts val="229"/>
              </a:spcBef>
            </a:pP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found </a:t>
            </a:r>
            <a:r>
              <a:rPr dirty="0" sz="900">
                <a:latin typeface="Courier New"/>
                <a:cs typeface="Courier New"/>
              </a:rPr>
              <a:t>+ 1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>
                <a:latin typeface="Courier New"/>
                <a:cs typeface="Courier New"/>
              </a:rPr>
              <a:t>" </a:t>
            </a:r>
            <a:r>
              <a:rPr dirty="0" sz="900" spc="-10">
                <a:latin typeface="Courier New"/>
                <a:cs typeface="Courier New"/>
              </a:rPr>
              <a:t>of the </a:t>
            </a:r>
            <a:r>
              <a:rPr dirty="0" sz="900" spc="-15">
                <a:latin typeface="Courier New"/>
                <a:cs typeface="Courier New"/>
              </a:rPr>
              <a:t>list"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32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425450">
              <a:lnSpc>
                <a:spcPct val="100000"/>
              </a:lnSpc>
              <a:spcBef>
                <a:spcPts val="229"/>
              </a:spcBef>
            </a:pPr>
            <a:r>
              <a:rPr dirty="0" sz="90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  <a:spcBef>
                <a:spcPts val="200"/>
              </a:spcBef>
            </a:pPr>
            <a:r>
              <a:rPr dirty="0" sz="900" spc="-15">
                <a:latin typeface="Courier New"/>
                <a:cs typeface="Courier New"/>
              </a:rPr>
              <a:t>return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25">
                <a:latin typeface="Courier New"/>
                <a:cs typeface="Courier New"/>
              </a:rPr>
              <a:t>0;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87753" y="3581527"/>
            <a:ext cx="46342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latin typeface="Courier New"/>
                <a:cs typeface="Courier New"/>
              </a:rPr>
              <a:t>//*******************************************************************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12135" y="3746118"/>
            <a:ext cx="8293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latin typeface="Courier New"/>
                <a:cs typeface="Courier New"/>
              </a:rPr>
              <a:t>binarySearch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87753" y="3717162"/>
            <a:ext cx="762000" cy="1017905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900" spc="-1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 spc="-4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//</a:t>
            </a:r>
            <a:r>
              <a:rPr dirty="0" sz="900" spc="-6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task: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data</a:t>
            </a:r>
            <a:r>
              <a:rPr dirty="0" sz="900" spc="-145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in: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 spc="-1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81426" y="4049395"/>
            <a:ext cx="3296285" cy="685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0400"/>
              </a:lnSpc>
              <a:spcBef>
                <a:spcPts val="95"/>
              </a:spcBef>
            </a:pPr>
            <a:r>
              <a:rPr dirty="0" sz="900" spc="-15">
                <a:latin typeface="Courier New"/>
                <a:cs typeface="Courier New"/>
              </a:rPr>
              <a:t>This searches </a:t>
            </a:r>
            <a:r>
              <a:rPr dirty="0" sz="900" spc="-10">
                <a:latin typeface="Courier New"/>
                <a:cs typeface="Courier New"/>
              </a:rPr>
              <a:t>an </a:t>
            </a:r>
            <a:r>
              <a:rPr dirty="0" sz="900" spc="-15">
                <a:latin typeface="Courier New"/>
                <a:cs typeface="Courier New"/>
              </a:rPr>
              <a:t>array </a:t>
            </a:r>
            <a:r>
              <a:rPr dirty="0" sz="900" spc="-10">
                <a:latin typeface="Courier New"/>
                <a:cs typeface="Courier New"/>
              </a:rPr>
              <a:t>for </a:t>
            </a:r>
            <a:r>
              <a:rPr dirty="0" sz="900">
                <a:latin typeface="Courier New"/>
                <a:cs typeface="Courier New"/>
              </a:rPr>
              <a:t>a </a:t>
            </a:r>
            <a:r>
              <a:rPr dirty="0" sz="900" spc="-15">
                <a:latin typeface="Courier New"/>
                <a:cs typeface="Courier New"/>
              </a:rPr>
              <a:t>particular value  List </a:t>
            </a:r>
            <a:r>
              <a:rPr dirty="0" sz="900" spc="-10">
                <a:latin typeface="Courier New"/>
                <a:cs typeface="Courier New"/>
              </a:rPr>
              <a:t>of </a:t>
            </a:r>
            <a:r>
              <a:rPr dirty="0" sz="900" spc="-15">
                <a:latin typeface="Courier New"/>
                <a:cs typeface="Courier New"/>
              </a:rPr>
              <a:t>values </a:t>
            </a:r>
            <a:r>
              <a:rPr dirty="0" sz="900" spc="-10">
                <a:latin typeface="Courier New"/>
                <a:cs typeface="Courier New"/>
              </a:rPr>
              <a:t>in an </a:t>
            </a:r>
            <a:r>
              <a:rPr dirty="0" sz="900" spc="-15">
                <a:latin typeface="Courier New"/>
                <a:cs typeface="Courier New"/>
              </a:rPr>
              <a:t>orderd array, </a:t>
            </a: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number of  elements </a:t>
            </a:r>
            <a:r>
              <a:rPr dirty="0" sz="900" spc="-10">
                <a:latin typeface="Courier New"/>
                <a:cs typeface="Courier New"/>
              </a:rPr>
              <a:t>in the </a:t>
            </a:r>
            <a:r>
              <a:rPr dirty="0" sz="900" spc="-15">
                <a:latin typeface="Courier New"/>
                <a:cs typeface="Courier New"/>
              </a:rPr>
              <a:t>array, </a:t>
            </a:r>
            <a:r>
              <a:rPr dirty="0" sz="900" spc="-10">
                <a:latin typeface="Courier New"/>
                <a:cs typeface="Courier New"/>
              </a:rPr>
              <a:t>and the </a:t>
            </a:r>
            <a:r>
              <a:rPr dirty="0" sz="900" spc="-15">
                <a:latin typeface="Courier New"/>
                <a:cs typeface="Courier New"/>
              </a:rPr>
              <a:t>value searched</a:t>
            </a:r>
            <a:r>
              <a:rPr dirty="0" sz="900" spc="-29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for  </a:t>
            </a:r>
            <a:r>
              <a:rPr dirty="0" sz="900" spc="-10">
                <a:latin typeface="Courier New"/>
                <a:cs typeface="Courier New"/>
              </a:rPr>
              <a:t>in the</a:t>
            </a:r>
            <a:r>
              <a:rPr dirty="0" sz="900" spc="-7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array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87753" y="4709286"/>
            <a:ext cx="4766310" cy="101600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data returned: Position </a:t>
            </a:r>
            <a:r>
              <a:rPr dirty="0" sz="900" spc="-10">
                <a:latin typeface="Courier New"/>
                <a:cs typeface="Courier New"/>
              </a:rPr>
              <a:t>in the </a:t>
            </a:r>
            <a:r>
              <a:rPr dirty="0" sz="900" spc="-15">
                <a:latin typeface="Courier New"/>
                <a:cs typeface="Courier New"/>
              </a:rPr>
              <a:t>array </a:t>
            </a:r>
            <a:r>
              <a:rPr dirty="0" sz="900" spc="-10">
                <a:latin typeface="Courier New"/>
                <a:cs typeface="Courier New"/>
              </a:rPr>
              <a:t>of the </a:t>
            </a:r>
            <a:r>
              <a:rPr dirty="0" sz="900" spc="-15">
                <a:latin typeface="Courier New"/>
                <a:cs typeface="Courier New"/>
              </a:rPr>
              <a:t>value </a:t>
            </a:r>
            <a:r>
              <a:rPr dirty="0" sz="900" spc="-10">
                <a:latin typeface="Courier New"/>
                <a:cs typeface="Courier New"/>
              </a:rPr>
              <a:t>or -1 if</a:t>
            </a:r>
            <a:r>
              <a:rPr dirty="0" sz="900" spc="-38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value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1205865" algn="l"/>
              </a:tabLst>
            </a:pPr>
            <a:r>
              <a:rPr dirty="0" sz="900" spc="-10">
                <a:latin typeface="Courier New"/>
                <a:cs typeface="Courier New"/>
              </a:rPr>
              <a:t>//	not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found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 spc="-4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 marR="5080">
              <a:lnSpc>
                <a:spcPct val="120000"/>
              </a:lnSpc>
            </a:pPr>
            <a:r>
              <a:rPr dirty="0" sz="900" spc="-20">
                <a:latin typeface="Courier New"/>
                <a:cs typeface="Courier New"/>
              </a:rPr>
              <a:t>//*******************************************************************  </a:t>
            </a:r>
            <a:r>
              <a:rPr dirty="0" sz="900" spc="-10">
                <a:latin typeface="Courier New"/>
                <a:cs typeface="Courier New"/>
              </a:rPr>
              <a:t>int </a:t>
            </a:r>
            <a:r>
              <a:rPr dirty="0" sz="900" spc="-20">
                <a:latin typeface="Courier New"/>
                <a:cs typeface="Courier New"/>
              </a:rPr>
              <a:t>binarySearch(int </a:t>
            </a:r>
            <a:r>
              <a:rPr dirty="0" sz="900" spc="-15">
                <a:latin typeface="Courier New"/>
                <a:cs typeface="Courier New"/>
              </a:rPr>
              <a:t>array[],int </a:t>
            </a:r>
            <a:r>
              <a:rPr dirty="0" sz="900" spc="-20">
                <a:latin typeface="Courier New"/>
                <a:cs typeface="Courier New"/>
              </a:rPr>
              <a:t>numElems,int </a:t>
            </a:r>
            <a:r>
              <a:rPr dirty="0" sz="900" spc="-15">
                <a:latin typeface="Courier New"/>
                <a:cs typeface="Courier New"/>
              </a:rPr>
              <a:t>value) </a:t>
            </a:r>
            <a:r>
              <a:rPr dirty="0" sz="900" spc="-20">
                <a:latin typeface="Courier New"/>
                <a:cs typeface="Courier New"/>
              </a:rPr>
              <a:t>//function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heading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88566" y="5696584"/>
            <a:ext cx="1629410" cy="524510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900" spc="-10">
                <a:latin typeface="Courier New"/>
                <a:cs typeface="Courier New"/>
              </a:rPr>
              <a:t>int </a:t>
            </a:r>
            <a:r>
              <a:rPr dirty="0" sz="900" spc="-15">
                <a:latin typeface="Courier New"/>
                <a:cs typeface="Courier New"/>
              </a:rPr>
              <a:t>first </a:t>
            </a:r>
            <a:r>
              <a:rPr dirty="0" sz="900">
                <a:latin typeface="Courier New"/>
                <a:cs typeface="Courier New"/>
              </a:rPr>
              <a:t>=</a:t>
            </a:r>
            <a:r>
              <a:rPr dirty="0" sz="900" spc="-110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0;</a:t>
            </a:r>
            <a:endParaRPr sz="900">
              <a:latin typeface="Courier New"/>
              <a:cs typeface="Courier New"/>
            </a:endParaRPr>
          </a:p>
          <a:p>
            <a:pPr marL="12700" marR="5080">
              <a:lnSpc>
                <a:spcPct val="121100"/>
              </a:lnSpc>
            </a:pPr>
            <a:r>
              <a:rPr dirty="0" sz="900" spc="-10">
                <a:latin typeface="Courier New"/>
                <a:cs typeface="Courier New"/>
              </a:rPr>
              <a:t>int </a:t>
            </a:r>
            <a:r>
              <a:rPr dirty="0" sz="900" spc="-15">
                <a:latin typeface="Courier New"/>
                <a:cs typeface="Courier New"/>
              </a:rPr>
              <a:t>last </a:t>
            </a:r>
            <a:r>
              <a:rPr dirty="0" sz="900">
                <a:latin typeface="Courier New"/>
                <a:cs typeface="Courier New"/>
              </a:rPr>
              <a:t>= </a:t>
            </a:r>
            <a:r>
              <a:rPr dirty="0" sz="900" spc="-15">
                <a:latin typeface="Courier New"/>
                <a:cs typeface="Courier New"/>
              </a:rPr>
              <a:t>numElems </a:t>
            </a:r>
            <a:r>
              <a:rPr dirty="0" sz="900">
                <a:latin typeface="Courier New"/>
                <a:cs typeface="Courier New"/>
              </a:rPr>
              <a:t>-</a:t>
            </a:r>
            <a:r>
              <a:rPr dirty="0" sz="900" spc="-220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1;  int</a:t>
            </a:r>
            <a:r>
              <a:rPr dirty="0" sz="900" spc="-5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middle;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40834" y="5696584"/>
            <a:ext cx="2296795" cy="688975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First element </a:t>
            </a:r>
            <a:r>
              <a:rPr dirty="0" sz="900" spc="-10">
                <a:latin typeface="Courier New"/>
                <a:cs typeface="Courier New"/>
              </a:rPr>
              <a:t>of</a:t>
            </a:r>
            <a:r>
              <a:rPr dirty="0" sz="900" spc="-14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list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last element </a:t>
            </a:r>
            <a:r>
              <a:rPr dirty="0" sz="900" spc="-10">
                <a:latin typeface="Courier New"/>
                <a:cs typeface="Courier New"/>
              </a:rPr>
              <a:t>of the</a:t>
            </a:r>
            <a:r>
              <a:rPr dirty="0" sz="900" spc="-17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list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variable </a:t>
            </a:r>
            <a:r>
              <a:rPr dirty="0" sz="900" spc="-20">
                <a:latin typeface="Courier New"/>
                <a:cs typeface="Courier New"/>
              </a:rPr>
              <a:t>containing </a:t>
            </a:r>
            <a:r>
              <a:rPr dirty="0" sz="900" spc="-10">
                <a:latin typeface="Courier New"/>
                <a:cs typeface="Courier New"/>
              </a:rPr>
              <a:t>the</a:t>
            </a:r>
            <a:r>
              <a:rPr dirty="0" sz="900" spc="-14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current</a:t>
            </a:r>
            <a:endParaRPr sz="900">
              <a:latin typeface="Courier New"/>
              <a:cs typeface="Courier New"/>
            </a:endParaRPr>
          </a:p>
          <a:p>
            <a:pPr marL="18415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middle value </a:t>
            </a:r>
            <a:r>
              <a:rPr dirty="0" sz="900" spc="-10">
                <a:latin typeface="Courier New"/>
                <a:cs typeface="Courier New"/>
              </a:rPr>
              <a:t>of the</a:t>
            </a:r>
            <a:r>
              <a:rPr dirty="0" sz="900" spc="-17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list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88566" y="6523101"/>
            <a:ext cx="2827655" cy="522605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900" spc="-15">
                <a:latin typeface="Courier New"/>
                <a:cs typeface="Courier New"/>
              </a:rPr>
              <a:t>while (first </a:t>
            </a:r>
            <a:r>
              <a:rPr dirty="0" sz="900" spc="-10">
                <a:latin typeface="Courier New"/>
                <a:cs typeface="Courier New"/>
              </a:rPr>
              <a:t>&lt;=</a:t>
            </a:r>
            <a:r>
              <a:rPr dirty="0" sz="900" spc="-10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last)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411480">
              <a:lnSpc>
                <a:spcPct val="100000"/>
              </a:lnSpc>
              <a:spcBef>
                <a:spcPts val="215"/>
              </a:spcBef>
            </a:pPr>
            <a:r>
              <a:rPr dirty="0" sz="900" spc="-15">
                <a:latin typeface="Courier New"/>
                <a:cs typeface="Courier New"/>
              </a:rPr>
              <a:t>middle </a:t>
            </a:r>
            <a:r>
              <a:rPr dirty="0" sz="900">
                <a:latin typeface="Courier New"/>
                <a:cs typeface="Courier New"/>
              </a:rPr>
              <a:t>= </a:t>
            </a:r>
            <a:r>
              <a:rPr dirty="0" sz="900" spc="-15">
                <a:latin typeface="Courier New"/>
                <a:cs typeface="Courier New"/>
              </a:rPr>
              <a:t>first </a:t>
            </a:r>
            <a:r>
              <a:rPr dirty="0" sz="900">
                <a:latin typeface="Courier New"/>
                <a:cs typeface="Courier New"/>
              </a:rPr>
              <a:t>+ </a:t>
            </a:r>
            <a:r>
              <a:rPr dirty="0" sz="900" spc="-15">
                <a:latin typeface="Courier New"/>
                <a:cs typeface="Courier New"/>
              </a:rPr>
              <a:t>(last </a:t>
            </a:r>
            <a:r>
              <a:rPr dirty="0" sz="900">
                <a:latin typeface="Courier New"/>
                <a:cs typeface="Courier New"/>
              </a:rPr>
              <a:t>- </a:t>
            </a:r>
            <a:r>
              <a:rPr dirty="0" sz="900" spc="-15">
                <a:latin typeface="Courier New"/>
                <a:cs typeface="Courier New"/>
              </a:rPr>
              <a:t>first) </a:t>
            </a:r>
            <a:r>
              <a:rPr dirty="0" sz="900">
                <a:latin typeface="Courier New"/>
                <a:cs typeface="Courier New"/>
              </a:rPr>
              <a:t>/</a:t>
            </a:r>
            <a:r>
              <a:rPr dirty="0" sz="900" spc="-29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2;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88566" y="7182992"/>
            <a:ext cx="1828800" cy="358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11480" marR="5080" indent="-399415">
              <a:lnSpc>
                <a:spcPct val="121100"/>
              </a:lnSpc>
              <a:spcBef>
                <a:spcPts val="100"/>
              </a:spcBef>
            </a:pPr>
            <a:r>
              <a:rPr dirty="0" sz="900" spc="-10">
                <a:latin typeface="Courier New"/>
                <a:cs typeface="Courier New"/>
              </a:rPr>
              <a:t>if </a:t>
            </a:r>
            <a:r>
              <a:rPr dirty="0" sz="900" spc="-20">
                <a:latin typeface="Courier New"/>
                <a:cs typeface="Courier New"/>
              </a:rPr>
              <a:t>(array[middle] </a:t>
            </a:r>
            <a:r>
              <a:rPr dirty="0" sz="900" spc="-10">
                <a:latin typeface="Courier New"/>
                <a:cs typeface="Courier New"/>
              </a:rPr>
              <a:t>==</a:t>
            </a:r>
            <a:r>
              <a:rPr dirty="0" sz="900" spc="-114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value)  return</a:t>
            </a:r>
            <a:r>
              <a:rPr dirty="0" sz="900" spc="-5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middle;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53027" y="7378065"/>
            <a:ext cx="27635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Courier New"/>
                <a:cs typeface="Courier New"/>
              </a:rPr>
              <a:t>// if </a:t>
            </a:r>
            <a:r>
              <a:rPr dirty="0" sz="900" spc="-15">
                <a:latin typeface="Courier New"/>
                <a:cs typeface="Courier New"/>
              </a:rPr>
              <a:t>value </a:t>
            </a:r>
            <a:r>
              <a:rPr dirty="0" sz="900" spc="-10">
                <a:latin typeface="Courier New"/>
                <a:cs typeface="Courier New"/>
              </a:rPr>
              <a:t>is in the </a:t>
            </a:r>
            <a:r>
              <a:rPr dirty="0" sz="900" spc="-15">
                <a:latin typeface="Courier New"/>
                <a:cs typeface="Courier New"/>
              </a:rPr>
              <a:t>middle, </a:t>
            </a:r>
            <a:r>
              <a:rPr dirty="0" sz="900" spc="-10">
                <a:latin typeface="Courier New"/>
                <a:cs typeface="Courier New"/>
              </a:rPr>
              <a:t>we are</a:t>
            </a:r>
            <a:r>
              <a:rPr dirty="0" sz="900" spc="-29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done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88566" y="7678292"/>
            <a:ext cx="2095500" cy="358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11480" marR="5080" indent="-399415">
              <a:lnSpc>
                <a:spcPct val="121100"/>
              </a:lnSpc>
              <a:spcBef>
                <a:spcPts val="100"/>
              </a:spcBef>
            </a:pPr>
            <a:r>
              <a:rPr dirty="0" sz="900" spc="-15">
                <a:latin typeface="Courier New"/>
                <a:cs typeface="Courier New"/>
              </a:rPr>
              <a:t>else </a:t>
            </a:r>
            <a:r>
              <a:rPr dirty="0" sz="900" spc="-10">
                <a:latin typeface="Courier New"/>
                <a:cs typeface="Courier New"/>
              </a:rPr>
              <a:t>if </a:t>
            </a:r>
            <a:r>
              <a:rPr dirty="0" sz="900" spc="-20">
                <a:latin typeface="Courier New"/>
                <a:cs typeface="Courier New"/>
              </a:rPr>
              <a:t>(array[middle] </a:t>
            </a:r>
            <a:r>
              <a:rPr dirty="0" sz="900">
                <a:latin typeface="Courier New"/>
                <a:cs typeface="Courier New"/>
              </a:rPr>
              <a:t>&lt;</a:t>
            </a:r>
            <a:r>
              <a:rPr dirty="0" sz="900" spc="-13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value)  last </a:t>
            </a:r>
            <a:r>
              <a:rPr dirty="0" sz="900">
                <a:latin typeface="Courier New"/>
                <a:cs typeface="Courier New"/>
              </a:rPr>
              <a:t>= </a:t>
            </a:r>
            <a:r>
              <a:rPr dirty="0" sz="900" spc="-15">
                <a:latin typeface="Courier New"/>
                <a:cs typeface="Courier New"/>
              </a:rPr>
              <a:t>middle </a:t>
            </a:r>
            <a:r>
              <a:rPr dirty="0" sz="900">
                <a:latin typeface="Courier New"/>
                <a:cs typeface="Courier New"/>
              </a:rPr>
              <a:t>-</a:t>
            </a:r>
            <a:r>
              <a:rPr dirty="0" sz="900" spc="-150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1;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53027" y="7845933"/>
            <a:ext cx="2696210" cy="35496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toss </a:t>
            </a:r>
            <a:r>
              <a:rPr dirty="0" sz="900" spc="-10">
                <a:latin typeface="Courier New"/>
                <a:cs typeface="Courier New"/>
              </a:rPr>
              <a:t>out the </a:t>
            </a:r>
            <a:r>
              <a:rPr dirty="0" sz="900" spc="-15">
                <a:latin typeface="Courier New"/>
                <a:cs typeface="Courier New"/>
              </a:rPr>
              <a:t>second remaining half</a:t>
            </a:r>
            <a:r>
              <a:rPr dirty="0" sz="900" spc="-24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of</a:t>
            </a:r>
            <a:endParaRPr sz="900">
              <a:latin typeface="Courier New"/>
              <a:cs typeface="Courier New"/>
            </a:endParaRPr>
          </a:p>
          <a:p>
            <a:pPr marL="1524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// the </a:t>
            </a:r>
            <a:r>
              <a:rPr dirty="0" sz="900" spc="-15">
                <a:latin typeface="Courier New"/>
                <a:cs typeface="Courier New"/>
              </a:rPr>
              <a:t>array </a:t>
            </a:r>
            <a:r>
              <a:rPr dirty="0" sz="900" spc="-10">
                <a:latin typeface="Courier New"/>
                <a:cs typeface="Courier New"/>
              </a:rPr>
              <a:t>and </a:t>
            </a:r>
            <a:r>
              <a:rPr dirty="0" sz="900" spc="-15">
                <a:latin typeface="Courier New"/>
                <a:cs typeface="Courier New"/>
              </a:rPr>
              <a:t>search </a:t>
            </a:r>
            <a:r>
              <a:rPr dirty="0" sz="900" spc="-10">
                <a:latin typeface="Courier New"/>
                <a:cs typeface="Courier New"/>
              </a:rPr>
              <a:t>the</a:t>
            </a:r>
            <a:r>
              <a:rPr dirty="0" sz="900" spc="-21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first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02282" y="8202548"/>
            <a:ext cx="28765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latin typeface="Courier New"/>
                <a:cs typeface="Courier New"/>
              </a:rPr>
              <a:t>else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00757" y="8699754"/>
            <a:ext cx="946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87854" y="8367521"/>
            <a:ext cx="12954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5">
                <a:latin typeface="Courier New"/>
                <a:cs typeface="Courier New"/>
              </a:rPr>
              <a:t>first </a:t>
            </a:r>
            <a:r>
              <a:rPr dirty="0" sz="900">
                <a:latin typeface="Courier New"/>
                <a:cs typeface="Courier New"/>
              </a:rPr>
              <a:t>= </a:t>
            </a:r>
            <a:r>
              <a:rPr dirty="0" sz="900" spc="-15">
                <a:latin typeface="Courier New"/>
                <a:cs typeface="Courier New"/>
              </a:rPr>
              <a:t>middle </a:t>
            </a:r>
            <a:r>
              <a:rPr dirty="0" sz="900">
                <a:latin typeface="Courier New"/>
                <a:cs typeface="Courier New"/>
              </a:rPr>
              <a:t>+</a:t>
            </a:r>
            <a:r>
              <a:rPr dirty="0" sz="900" spc="-190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1;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53027" y="8338566"/>
            <a:ext cx="2629535" cy="35814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toss </a:t>
            </a:r>
            <a:r>
              <a:rPr dirty="0" sz="900" spc="-10">
                <a:latin typeface="Courier New"/>
                <a:cs typeface="Courier New"/>
              </a:rPr>
              <a:t>out the </a:t>
            </a:r>
            <a:r>
              <a:rPr dirty="0" sz="900" spc="-15">
                <a:latin typeface="Courier New"/>
                <a:cs typeface="Courier New"/>
              </a:rPr>
              <a:t>first remaining half</a:t>
            </a:r>
            <a:r>
              <a:rPr dirty="0" sz="900" spc="-24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of</a:t>
            </a:r>
            <a:endParaRPr sz="900">
              <a:latin typeface="Courier New"/>
              <a:cs typeface="Courier New"/>
            </a:endParaRPr>
          </a:p>
          <a:p>
            <a:pPr marL="15240">
              <a:lnSpc>
                <a:spcPct val="100000"/>
              </a:lnSpc>
              <a:spcBef>
                <a:spcPts val="229"/>
              </a:spcBef>
            </a:pPr>
            <a:r>
              <a:rPr dirty="0" sz="900" spc="-10">
                <a:latin typeface="Courier New"/>
                <a:cs typeface="Courier New"/>
              </a:rPr>
              <a:t>// the </a:t>
            </a:r>
            <a:r>
              <a:rPr dirty="0" sz="900" spc="-15">
                <a:latin typeface="Courier New"/>
                <a:cs typeface="Courier New"/>
              </a:rPr>
              <a:t>array </a:t>
            </a:r>
            <a:r>
              <a:rPr dirty="0" sz="900" spc="-10">
                <a:latin typeface="Courier New"/>
                <a:cs typeface="Courier New"/>
              </a:rPr>
              <a:t>and </a:t>
            </a:r>
            <a:r>
              <a:rPr dirty="0" sz="900" spc="-15">
                <a:latin typeface="Courier New"/>
                <a:cs typeface="Courier New"/>
              </a:rPr>
              <a:t>search </a:t>
            </a:r>
            <a:r>
              <a:rPr dirty="0" sz="900" spc="-10">
                <a:latin typeface="Courier New"/>
                <a:cs typeface="Courier New"/>
              </a:rPr>
              <a:t>the</a:t>
            </a:r>
            <a:r>
              <a:rPr dirty="0" sz="900" spc="-22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second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88566" y="9028938"/>
            <a:ext cx="69659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5">
                <a:latin typeface="Courier New"/>
                <a:cs typeface="Courier New"/>
              </a:rPr>
              <a:t>return</a:t>
            </a:r>
            <a:r>
              <a:rPr dirty="0" sz="900" spc="-110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-1;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53027" y="9028938"/>
            <a:ext cx="28943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indicates that value </a:t>
            </a:r>
            <a:r>
              <a:rPr dirty="0" sz="900" spc="-10">
                <a:latin typeface="Courier New"/>
                <a:cs typeface="Courier New"/>
              </a:rPr>
              <a:t>is not in the</a:t>
            </a:r>
            <a:r>
              <a:rPr dirty="0" sz="900" spc="-28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array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587753" y="9193530"/>
            <a:ext cx="946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00400" y="3165475"/>
            <a:ext cx="4333875" cy="0"/>
          </a:xfrm>
          <a:custGeom>
            <a:avLst/>
            <a:gdLst/>
            <a:ahLst/>
            <a:cxnLst/>
            <a:rect l="l" t="t" r="r" b="b"/>
            <a:pathLst>
              <a:path w="4333875" h="0">
                <a:moveTo>
                  <a:pt x="0" y="0"/>
                </a:moveTo>
                <a:lnTo>
                  <a:pt x="4333875" y="0"/>
                </a:lnTo>
              </a:path>
            </a:pathLst>
          </a:custGeom>
          <a:ln w="6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200400" y="3787140"/>
            <a:ext cx="4333875" cy="0"/>
          </a:xfrm>
          <a:custGeom>
            <a:avLst/>
            <a:gdLst/>
            <a:ahLst/>
            <a:cxnLst/>
            <a:rect l="l" t="t" r="r" b="b"/>
            <a:pathLst>
              <a:path w="4333875" h="0">
                <a:moveTo>
                  <a:pt x="0" y="0"/>
                </a:moveTo>
                <a:lnTo>
                  <a:pt x="4333875" y="0"/>
                </a:lnTo>
              </a:path>
            </a:pathLst>
          </a:custGeom>
          <a:ln w="6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00400" y="4244340"/>
            <a:ext cx="4333875" cy="0"/>
          </a:xfrm>
          <a:custGeom>
            <a:avLst/>
            <a:gdLst/>
            <a:ahLst/>
            <a:cxnLst/>
            <a:rect l="l" t="t" r="r" b="b"/>
            <a:pathLst>
              <a:path w="4333875" h="0">
                <a:moveTo>
                  <a:pt x="0" y="0"/>
                </a:moveTo>
                <a:lnTo>
                  <a:pt x="4333875" y="0"/>
                </a:lnTo>
              </a:path>
            </a:pathLst>
          </a:custGeom>
          <a:ln w="6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71600" y="6005195"/>
            <a:ext cx="6172200" cy="0"/>
          </a:xfrm>
          <a:custGeom>
            <a:avLst/>
            <a:gdLst/>
            <a:ahLst/>
            <a:cxnLst/>
            <a:rect l="l" t="t" r="r" b="b"/>
            <a:pathLst>
              <a:path w="6172200" h="0">
                <a:moveTo>
                  <a:pt x="0" y="0"/>
                </a:moveTo>
                <a:lnTo>
                  <a:pt x="61722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371600" y="455294"/>
            <a:ext cx="228600" cy="806450"/>
          </a:xfrm>
          <a:prstGeom prst="rect">
            <a:avLst/>
          </a:prstGeom>
          <a:solidFill>
            <a:srgbClr val="CC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41275">
              <a:lnSpc>
                <a:spcPct val="100000"/>
              </a:lnSpc>
              <a:spcBef>
                <a:spcPts val="575"/>
              </a:spcBef>
            </a:pPr>
            <a:r>
              <a:rPr dirty="0" sz="900" spc="-105">
                <a:latin typeface="Arial"/>
                <a:cs typeface="Arial"/>
              </a:rPr>
              <a:t>152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60905" y="1093977"/>
            <a:ext cx="2091689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85">
                <a:latin typeface="Times New Roman"/>
                <a:cs typeface="Times New Roman"/>
              </a:rPr>
              <a:t>LESSON</a:t>
            </a:r>
            <a:r>
              <a:rPr dirty="0" sz="950" spc="65">
                <a:latin typeface="Times New Roman"/>
                <a:cs typeface="Times New Roman"/>
              </a:rPr>
              <a:t> </a:t>
            </a:r>
            <a:r>
              <a:rPr dirty="0" sz="950" spc="-35">
                <a:latin typeface="Times New Roman"/>
                <a:cs typeface="Times New Roman"/>
              </a:rPr>
              <a:t>8 </a:t>
            </a:r>
            <a:r>
              <a:rPr dirty="0" sz="950" spc="10">
                <a:latin typeface="Times New Roman"/>
                <a:cs typeface="Times New Roman"/>
              </a:rPr>
              <a:t>Searching </a:t>
            </a:r>
            <a:r>
              <a:rPr dirty="0" sz="950" spc="-15">
                <a:latin typeface="Times New Roman"/>
                <a:cs typeface="Times New Roman"/>
              </a:rPr>
              <a:t>and </a:t>
            </a:r>
            <a:r>
              <a:rPr dirty="0" sz="950" spc="-25">
                <a:latin typeface="Times New Roman"/>
                <a:cs typeface="Times New Roman"/>
              </a:rPr>
              <a:t>Sorting</a:t>
            </a:r>
            <a:r>
              <a:rPr dirty="0" sz="950" spc="25">
                <a:latin typeface="Times New Roman"/>
                <a:cs typeface="Times New Roman"/>
              </a:rPr>
              <a:t> </a:t>
            </a:r>
            <a:r>
              <a:rPr dirty="0" sz="950" spc="-15">
                <a:latin typeface="Times New Roman"/>
                <a:cs typeface="Times New Roman"/>
              </a:rPr>
              <a:t>Arrays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9153" y="1430781"/>
            <a:ext cx="6235700" cy="838708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841500" marR="107314" indent="-228600">
              <a:lnSpc>
                <a:spcPct val="103200"/>
              </a:lnSpc>
              <a:spcBef>
                <a:spcPts val="65"/>
              </a:spcBef>
            </a:pPr>
            <a:r>
              <a:rPr dirty="0" sz="1050" spc="-5" i="1">
                <a:latin typeface="Times New Roman"/>
                <a:cs typeface="Times New Roman"/>
              </a:rPr>
              <a:t>Exercise </a:t>
            </a:r>
            <a:r>
              <a:rPr dirty="0" sz="1050" spc="-80" i="1">
                <a:latin typeface="Times New Roman"/>
                <a:cs typeface="Times New Roman"/>
              </a:rPr>
              <a:t>1: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10">
                <a:latin typeface="Times New Roman"/>
                <a:cs typeface="Times New Roman"/>
              </a:rPr>
              <a:t>variable </a:t>
            </a:r>
            <a:r>
              <a:rPr dirty="0" sz="900" spc="-25">
                <a:latin typeface="Courier New"/>
                <a:cs typeface="Courier New"/>
              </a:rPr>
              <a:t>middle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25">
                <a:latin typeface="Times New Roman"/>
                <a:cs typeface="Times New Roman"/>
              </a:rPr>
              <a:t>defined </a:t>
            </a:r>
            <a:r>
              <a:rPr dirty="0" sz="1050" spc="-35">
                <a:latin typeface="Times New Roman"/>
                <a:cs typeface="Times New Roman"/>
              </a:rPr>
              <a:t>as </a:t>
            </a:r>
            <a:r>
              <a:rPr dirty="0" sz="1050" spc="-15">
                <a:latin typeface="Times New Roman"/>
                <a:cs typeface="Times New Roman"/>
              </a:rPr>
              <a:t>an </a:t>
            </a:r>
            <a:r>
              <a:rPr dirty="0" sz="1050" spc="10">
                <a:latin typeface="Times New Roman"/>
                <a:cs typeface="Times New Roman"/>
              </a:rPr>
              <a:t>integer.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program </a:t>
            </a:r>
            <a:r>
              <a:rPr dirty="0" sz="1050" spc="25">
                <a:latin typeface="Times New Roman"/>
                <a:cs typeface="Times New Roman"/>
              </a:rPr>
              <a:t>contains 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15">
                <a:latin typeface="Times New Roman"/>
                <a:cs typeface="Times New Roman"/>
              </a:rPr>
              <a:t>assignment </a:t>
            </a:r>
            <a:r>
              <a:rPr dirty="0" sz="1050" spc="25">
                <a:latin typeface="Times New Roman"/>
                <a:cs typeface="Times New Roman"/>
              </a:rPr>
              <a:t>statement </a:t>
            </a:r>
            <a:r>
              <a:rPr dirty="0" sz="900" spc="-20">
                <a:latin typeface="Courier New"/>
                <a:cs typeface="Courier New"/>
              </a:rPr>
              <a:t>middle=first+(last-first)/2</a:t>
            </a:r>
            <a:r>
              <a:rPr dirty="0" sz="1050" spc="-20">
                <a:latin typeface="Times New Roman"/>
                <a:cs typeface="Times New Roman"/>
              </a:rPr>
              <a:t>. </a:t>
            </a:r>
            <a:r>
              <a:rPr dirty="0" sz="1050" spc="-5">
                <a:latin typeface="Times New Roman"/>
                <a:cs typeface="Times New Roman"/>
              </a:rPr>
              <a:t>Is the </a:t>
            </a:r>
            <a:r>
              <a:rPr dirty="0" sz="1050" spc="-20">
                <a:latin typeface="Times New Roman"/>
                <a:cs typeface="Times New Roman"/>
              </a:rPr>
              <a:t>right </a:t>
            </a:r>
            <a:r>
              <a:rPr dirty="0" sz="1050" spc="20">
                <a:latin typeface="Times New Roman"/>
                <a:cs typeface="Times New Roman"/>
              </a:rPr>
              <a:t>side 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15">
                <a:latin typeface="Times New Roman"/>
                <a:cs typeface="Times New Roman"/>
              </a:rPr>
              <a:t>this </a:t>
            </a:r>
            <a:r>
              <a:rPr dirty="0" sz="1050" spc="30">
                <a:latin typeface="Times New Roman"/>
                <a:cs typeface="Times New Roman"/>
              </a:rPr>
              <a:t>statement </a:t>
            </a:r>
            <a:r>
              <a:rPr dirty="0" sz="1050">
                <a:latin typeface="Times New Roman"/>
                <a:cs typeface="Times New Roman"/>
              </a:rPr>
              <a:t>necessarily </a:t>
            </a:r>
            <a:r>
              <a:rPr dirty="0" sz="1050" spc="-15">
                <a:latin typeface="Times New Roman"/>
                <a:cs typeface="Times New Roman"/>
              </a:rPr>
              <a:t>an </a:t>
            </a:r>
            <a:r>
              <a:rPr dirty="0" sz="1050" spc="-25">
                <a:latin typeface="Times New Roman"/>
                <a:cs typeface="Times New Roman"/>
              </a:rPr>
              <a:t>integer in </a:t>
            </a:r>
            <a:r>
              <a:rPr dirty="0" sz="1050" spc="35">
                <a:latin typeface="Times New Roman"/>
                <a:cs typeface="Times New Roman"/>
              </a:rPr>
              <a:t>computer </a:t>
            </a:r>
            <a:r>
              <a:rPr dirty="0" sz="1050" spc="-30">
                <a:latin typeface="Times New Roman"/>
                <a:cs typeface="Times New Roman"/>
              </a:rPr>
              <a:t>memory? </a:t>
            </a:r>
            <a:r>
              <a:rPr dirty="0" sz="1050" spc="-20">
                <a:latin typeface="Times New Roman"/>
                <a:cs typeface="Times New Roman"/>
              </a:rPr>
              <a:t>Explain </a:t>
            </a:r>
            <a:r>
              <a:rPr dirty="0" sz="1050" spc="55">
                <a:latin typeface="Times New Roman"/>
                <a:cs typeface="Times New Roman"/>
              </a:rPr>
              <a:t>how 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900" spc="-25">
                <a:latin typeface="Courier New"/>
                <a:cs typeface="Courier New"/>
              </a:rPr>
              <a:t>middle </a:t>
            </a:r>
            <a:r>
              <a:rPr dirty="0" sz="1050" spc="-35">
                <a:latin typeface="Times New Roman"/>
                <a:cs typeface="Times New Roman"/>
              </a:rPr>
              <a:t>value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30">
                <a:latin typeface="Times New Roman"/>
                <a:cs typeface="Times New Roman"/>
              </a:rPr>
              <a:t>determined </a:t>
            </a:r>
            <a:r>
              <a:rPr dirty="0" sz="1050" spc="-40">
                <a:latin typeface="Times New Roman"/>
                <a:cs typeface="Times New Roman"/>
              </a:rPr>
              <a:t>by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25">
                <a:latin typeface="Times New Roman"/>
                <a:cs typeface="Times New Roman"/>
              </a:rPr>
              <a:t>computer. </a:t>
            </a:r>
            <a:r>
              <a:rPr dirty="0" sz="1050" spc="-5">
                <a:latin typeface="Times New Roman"/>
                <a:cs typeface="Times New Roman"/>
              </a:rPr>
              <a:t>How </a:t>
            </a:r>
            <a:r>
              <a:rPr dirty="0" sz="1050" spc="-15">
                <a:latin typeface="Times New Roman"/>
                <a:cs typeface="Times New Roman"/>
              </a:rPr>
              <a:t>does this </a:t>
            </a:r>
            <a:r>
              <a:rPr dirty="0" sz="1050" spc="-35">
                <a:latin typeface="Times New Roman"/>
                <a:cs typeface="Times New Roman"/>
              </a:rPr>
              <a:t>line </a:t>
            </a:r>
            <a:r>
              <a:rPr dirty="0" sz="1050" spc="10">
                <a:latin typeface="Times New Roman"/>
                <a:cs typeface="Times New Roman"/>
              </a:rPr>
              <a:t>of  </a:t>
            </a:r>
            <a:r>
              <a:rPr dirty="0" sz="1050" spc="-15">
                <a:latin typeface="Times New Roman"/>
                <a:cs typeface="Times New Roman"/>
              </a:rPr>
              <a:t>code </a:t>
            </a:r>
            <a:r>
              <a:rPr dirty="0" sz="1050" spc="-20">
                <a:latin typeface="Times New Roman"/>
                <a:cs typeface="Times New Roman"/>
              </a:rPr>
              <a:t>affect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40">
                <a:latin typeface="Times New Roman"/>
                <a:cs typeface="Times New Roman"/>
              </a:rPr>
              <a:t>logic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5">
                <a:latin typeface="Times New Roman"/>
                <a:cs typeface="Times New Roman"/>
              </a:rPr>
              <a:t>program? </a:t>
            </a:r>
            <a:r>
              <a:rPr dirty="0" sz="1050" spc="20">
                <a:latin typeface="Times New Roman"/>
                <a:cs typeface="Times New Roman"/>
              </a:rPr>
              <a:t>Remember </a:t>
            </a:r>
            <a:r>
              <a:rPr dirty="0" sz="1050">
                <a:latin typeface="Times New Roman"/>
                <a:cs typeface="Times New Roman"/>
              </a:rPr>
              <a:t>that </a:t>
            </a:r>
            <a:r>
              <a:rPr dirty="0" sz="900" spc="-25">
                <a:latin typeface="Courier New"/>
                <a:cs typeface="Courier New"/>
              </a:rPr>
              <a:t>first</a:t>
            </a:r>
            <a:r>
              <a:rPr dirty="0" sz="1050" spc="-25">
                <a:latin typeface="Times New Roman"/>
                <a:cs typeface="Times New Roman"/>
              </a:rPr>
              <a:t>, </a:t>
            </a:r>
            <a:r>
              <a:rPr dirty="0" sz="900" spc="-25">
                <a:latin typeface="Courier New"/>
                <a:cs typeface="Courier New"/>
              </a:rPr>
              <a:t>last</a:t>
            </a:r>
            <a:r>
              <a:rPr dirty="0" sz="1050" spc="-25">
                <a:latin typeface="Times New Roman"/>
                <a:cs typeface="Times New Roman"/>
              </a:rPr>
              <a:t>, </a:t>
            </a:r>
            <a:r>
              <a:rPr dirty="0" sz="1050" spc="45">
                <a:latin typeface="Times New Roman"/>
                <a:cs typeface="Times New Roman"/>
              </a:rPr>
              <a:t>and  </a:t>
            </a:r>
            <a:r>
              <a:rPr dirty="0" sz="900" spc="-20">
                <a:latin typeface="Courier New"/>
                <a:cs typeface="Courier New"/>
              </a:rPr>
              <a:t>middle </a:t>
            </a:r>
            <a:r>
              <a:rPr dirty="0" sz="1050" spc="-15">
                <a:latin typeface="Times New Roman"/>
                <a:cs typeface="Times New Roman"/>
              </a:rPr>
              <a:t>refer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5">
                <a:latin typeface="Times New Roman"/>
                <a:cs typeface="Times New Roman"/>
              </a:rPr>
              <a:t>array </a:t>
            </a:r>
            <a:r>
              <a:rPr dirty="0" sz="1050" spc="20">
                <a:latin typeface="Times New Roman"/>
                <a:cs typeface="Times New Roman"/>
              </a:rPr>
              <a:t>positions, </a:t>
            </a:r>
            <a:r>
              <a:rPr dirty="0" sz="1050" spc="10">
                <a:latin typeface="Times New Roman"/>
                <a:cs typeface="Times New Roman"/>
              </a:rPr>
              <a:t>not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15">
                <a:latin typeface="Times New Roman"/>
                <a:cs typeface="Times New Roman"/>
              </a:rPr>
              <a:t>values </a:t>
            </a:r>
            <a:r>
              <a:rPr dirty="0" sz="1050" spc="-5">
                <a:latin typeface="Times New Roman"/>
                <a:cs typeface="Times New Roman"/>
              </a:rPr>
              <a:t>stored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-10">
                <a:latin typeface="Times New Roman"/>
                <a:cs typeface="Times New Roman"/>
              </a:rPr>
              <a:t>those </a:t>
            </a:r>
            <a:r>
              <a:rPr dirty="0" sz="1050" spc="10">
                <a:latin typeface="Times New Roman"/>
                <a:cs typeface="Times New Roman"/>
              </a:rPr>
              <a:t>array  </a:t>
            </a:r>
            <a:r>
              <a:rPr dirty="0" sz="1050" spc="20">
                <a:latin typeface="Times New Roman"/>
                <a:cs typeface="Times New Roman"/>
              </a:rPr>
              <a:t>positions.</a:t>
            </a:r>
            <a:endParaRPr sz="1050">
              <a:latin typeface="Times New Roman"/>
              <a:cs typeface="Times New Roman"/>
            </a:endParaRPr>
          </a:p>
          <a:p>
            <a:pPr marL="1841500" marR="180975" indent="-228600">
              <a:lnSpc>
                <a:spcPct val="102899"/>
              </a:lnSpc>
              <a:spcBef>
                <a:spcPts val="300"/>
              </a:spcBef>
            </a:pPr>
            <a:r>
              <a:rPr dirty="0" sz="1050" spc="-5" i="1">
                <a:latin typeface="Times New Roman"/>
                <a:cs typeface="Times New Roman"/>
              </a:rPr>
              <a:t>Exercise </a:t>
            </a:r>
            <a:r>
              <a:rPr dirty="0" sz="1050" spc="-80" i="1">
                <a:latin typeface="Times New Roman"/>
                <a:cs typeface="Times New Roman"/>
              </a:rPr>
              <a:t>2: </a:t>
            </a:r>
            <a:r>
              <a:rPr dirty="0" sz="1050" spc="-35">
                <a:latin typeface="Times New Roman"/>
                <a:cs typeface="Times New Roman"/>
              </a:rPr>
              <a:t>Search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5">
                <a:latin typeface="Times New Roman"/>
                <a:cs typeface="Times New Roman"/>
              </a:rPr>
              <a:t>array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program </a:t>
            </a:r>
            <a:r>
              <a:rPr dirty="0" sz="1050" spc="-20">
                <a:latin typeface="Times New Roman"/>
                <a:cs typeface="Times New Roman"/>
              </a:rPr>
              <a:t>above </a:t>
            </a:r>
            <a:r>
              <a:rPr dirty="0" sz="1050" spc="-10">
                <a:latin typeface="Times New Roman"/>
                <a:cs typeface="Times New Roman"/>
              </a:rPr>
              <a:t>for </a:t>
            </a:r>
            <a:r>
              <a:rPr dirty="0" sz="1050" spc="-35">
                <a:latin typeface="Times New Roman"/>
                <a:cs typeface="Times New Roman"/>
              </a:rPr>
              <a:t>19 </a:t>
            </a:r>
            <a:r>
              <a:rPr dirty="0" sz="1050" spc="-10">
                <a:latin typeface="Times New Roman"/>
                <a:cs typeface="Times New Roman"/>
              </a:rPr>
              <a:t>and </a:t>
            </a:r>
            <a:r>
              <a:rPr dirty="0" sz="1050">
                <a:latin typeface="Times New Roman"/>
                <a:cs typeface="Times New Roman"/>
              </a:rPr>
              <a:t>then </a:t>
            </a:r>
            <a:r>
              <a:rPr dirty="0" sz="1050" spc="-35">
                <a:latin typeface="Times New Roman"/>
                <a:cs typeface="Times New Roman"/>
              </a:rPr>
              <a:t>12. </a:t>
            </a:r>
            <a:r>
              <a:rPr dirty="0" sz="1050" spc="15">
                <a:latin typeface="Times New Roman"/>
                <a:cs typeface="Times New Roman"/>
              </a:rPr>
              <a:t>Record  </a:t>
            </a:r>
            <a:r>
              <a:rPr dirty="0" sz="1050" spc="-20">
                <a:latin typeface="Times New Roman"/>
                <a:cs typeface="Times New Roman"/>
              </a:rPr>
              <a:t>what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>
                <a:latin typeface="Times New Roman"/>
                <a:cs typeface="Times New Roman"/>
              </a:rPr>
              <a:t>output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30">
                <a:latin typeface="Times New Roman"/>
                <a:cs typeface="Times New Roman"/>
              </a:rPr>
              <a:t>in </a:t>
            </a:r>
            <a:r>
              <a:rPr dirty="0" sz="1050" spc="-25">
                <a:latin typeface="Times New Roman"/>
                <a:cs typeface="Times New Roman"/>
              </a:rPr>
              <a:t>each</a:t>
            </a:r>
            <a:r>
              <a:rPr dirty="0" sz="1050" spc="60">
                <a:latin typeface="Times New Roman"/>
                <a:cs typeface="Times New Roman"/>
              </a:rPr>
              <a:t> </a:t>
            </a:r>
            <a:r>
              <a:rPr dirty="0" sz="1050" spc="25">
                <a:latin typeface="Times New Roman"/>
                <a:cs typeface="Times New Roman"/>
              </a:rPr>
              <a:t>case.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851025" marR="217170" indent="-9525">
              <a:lnSpc>
                <a:spcPct val="103800"/>
              </a:lnSpc>
              <a:spcBef>
                <a:spcPts val="910"/>
              </a:spcBef>
            </a:pPr>
            <a:r>
              <a:rPr dirty="0" sz="1050" spc="10">
                <a:latin typeface="Times New Roman"/>
                <a:cs typeface="Times New Roman"/>
              </a:rPr>
              <a:t>Note </a:t>
            </a:r>
            <a:r>
              <a:rPr dirty="0" sz="1050" spc="-5">
                <a:latin typeface="Times New Roman"/>
                <a:cs typeface="Times New Roman"/>
              </a:rPr>
              <a:t>that </a:t>
            </a:r>
            <a:r>
              <a:rPr dirty="0" sz="1050" spc="5">
                <a:latin typeface="Times New Roman"/>
                <a:cs typeface="Times New Roman"/>
              </a:rPr>
              <a:t>both </a:t>
            </a:r>
            <a:r>
              <a:rPr dirty="0" sz="1050" spc="-35">
                <a:latin typeface="Times New Roman"/>
                <a:cs typeface="Times New Roman"/>
              </a:rPr>
              <a:t>19 </a:t>
            </a:r>
            <a:r>
              <a:rPr dirty="0" sz="1050" spc="-10">
                <a:latin typeface="Times New Roman"/>
                <a:cs typeface="Times New Roman"/>
              </a:rPr>
              <a:t>and </a:t>
            </a:r>
            <a:r>
              <a:rPr dirty="0" sz="1050" spc="-35">
                <a:latin typeface="Times New Roman"/>
                <a:cs typeface="Times New Roman"/>
              </a:rPr>
              <a:t>12 </a:t>
            </a:r>
            <a:r>
              <a:rPr dirty="0" sz="1050" spc="-30">
                <a:latin typeface="Times New Roman"/>
                <a:cs typeface="Times New Roman"/>
              </a:rPr>
              <a:t>are </a:t>
            </a:r>
            <a:r>
              <a:rPr dirty="0" sz="1050" spc="35">
                <a:latin typeface="Times New Roman"/>
                <a:cs typeface="Times New Roman"/>
              </a:rPr>
              <a:t>repeated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5">
                <a:latin typeface="Times New Roman"/>
                <a:cs typeface="Times New Roman"/>
              </a:rPr>
              <a:t>array. </a:t>
            </a:r>
            <a:r>
              <a:rPr dirty="0" sz="1050" spc="-30">
                <a:latin typeface="Times New Roman"/>
                <a:cs typeface="Times New Roman"/>
              </a:rPr>
              <a:t>Which </a:t>
            </a:r>
            <a:r>
              <a:rPr dirty="0" sz="1050" spc="10">
                <a:latin typeface="Times New Roman"/>
                <a:cs typeface="Times New Roman"/>
              </a:rPr>
              <a:t>occurrence </a:t>
            </a:r>
            <a:r>
              <a:rPr dirty="0" sz="1050" spc="15">
                <a:latin typeface="Times New Roman"/>
                <a:cs typeface="Times New Roman"/>
              </a:rPr>
              <a:t>of  </a:t>
            </a:r>
            <a:r>
              <a:rPr dirty="0" sz="1050" spc="-35">
                <a:latin typeface="Times New Roman"/>
                <a:cs typeface="Times New Roman"/>
              </a:rPr>
              <a:t>19 </a:t>
            </a:r>
            <a:r>
              <a:rPr dirty="0" sz="1050" spc="-15">
                <a:latin typeface="Times New Roman"/>
                <a:cs typeface="Times New Roman"/>
              </a:rPr>
              <a:t>did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5">
                <a:latin typeface="Times New Roman"/>
                <a:cs typeface="Times New Roman"/>
              </a:rPr>
              <a:t>search</a:t>
            </a:r>
            <a:r>
              <a:rPr dirty="0" sz="1050" spc="-5">
                <a:latin typeface="Times New Roman"/>
                <a:cs typeface="Times New Roman"/>
              </a:rPr>
              <a:t> </a:t>
            </a:r>
            <a:r>
              <a:rPr dirty="0" sz="1050" spc="-25">
                <a:latin typeface="Times New Roman"/>
                <a:cs typeface="Times New Roman"/>
              </a:rPr>
              <a:t>find?</a:t>
            </a:r>
            <a:endParaRPr sz="1050">
              <a:latin typeface="Times New Roman"/>
              <a:cs typeface="Times New Roman"/>
            </a:endParaRPr>
          </a:p>
          <a:p>
            <a:pPr marL="1849120" marR="1856739" indent="-7620">
              <a:lnSpc>
                <a:spcPts val="3600"/>
              </a:lnSpc>
              <a:spcBef>
                <a:spcPts val="500"/>
              </a:spcBef>
            </a:pPr>
            <a:r>
              <a:rPr dirty="0" sz="1050" spc="-30">
                <a:latin typeface="Times New Roman"/>
                <a:cs typeface="Times New Roman"/>
              </a:rPr>
              <a:t>Which </a:t>
            </a:r>
            <a:r>
              <a:rPr dirty="0" sz="1050" spc="25">
                <a:latin typeface="Times New Roman"/>
                <a:cs typeface="Times New Roman"/>
              </a:rPr>
              <a:t>occurrence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35">
                <a:latin typeface="Times New Roman"/>
                <a:cs typeface="Times New Roman"/>
              </a:rPr>
              <a:t>12 </a:t>
            </a:r>
            <a:r>
              <a:rPr dirty="0" sz="1050" spc="-15">
                <a:latin typeface="Times New Roman"/>
                <a:cs typeface="Times New Roman"/>
              </a:rPr>
              <a:t>did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5">
                <a:latin typeface="Times New Roman"/>
                <a:cs typeface="Times New Roman"/>
              </a:rPr>
              <a:t>search find?  </a:t>
            </a:r>
            <a:r>
              <a:rPr dirty="0" sz="1050" spc="-20">
                <a:latin typeface="Times New Roman"/>
                <a:cs typeface="Times New Roman"/>
              </a:rPr>
              <a:t>Explain </a:t>
            </a:r>
            <a:r>
              <a:rPr dirty="0" sz="1050" spc="-5">
                <a:latin typeface="Times New Roman"/>
                <a:cs typeface="Times New Roman"/>
              </a:rPr>
              <a:t>the</a:t>
            </a:r>
            <a:r>
              <a:rPr dirty="0" sz="1050" spc="10">
                <a:latin typeface="Times New Roman"/>
                <a:cs typeface="Times New Roman"/>
              </a:rPr>
              <a:t> </a:t>
            </a:r>
            <a:r>
              <a:rPr dirty="0" sz="1050" spc="20">
                <a:latin typeface="Times New Roman"/>
                <a:cs typeface="Times New Roman"/>
              </a:rPr>
              <a:t>difference.</a:t>
            </a:r>
            <a:endParaRPr sz="1050">
              <a:latin typeface="Times New Roman"/>
              <a:cs typeface="Times New Roman"/>
            </a:endParaRPr>
          </a:p>
          <a:p>
            <a:pPr marL="1612900">
              <a:lnSpc>
                <a:spcPts val="1195"/>
              </a:lnSpc>
            </a:pPr>
            <a:r>
              <a:rPr dirty="0" sz="1050" spc="-5" i="1">
                <a:latin typeface="Times New Roman"/>
                <a:cs typeface="Times New Roman"/>
              </a:rPr>
              <a:t>Exercise </a:t>
            </a:r>
            <a:r>
              <a:rPr dirty="0" sz="1050" spc="-80" i="1">
                <a:latin typeface="Times New Roman"/>
                <a:cs typeface="Times New Roman"/>
              </a:rPr>
              <a:t>3: </a:t>
            </a:r>
            <a:r>
              <a:rPr dirty="0" sz="1050" spc="-40">
                <a:latin typeface="Times New Roman"/>
                <a:cs typeface="Times New Roman"/>
              </a:rPr>
              <a:t>Modify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program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20">
                <a:latin typeface="Times New Roman"/>
                <a:cs typeface="Times New Roman"/>
              </a:rPr>
              <a:t>search </a:t>
            </a:r>
            <a:r>
              <a:rPr dirty="0" sz="1050" spc="-15">
                <a:latin typeface="Times New Roman"/>
                <a:cs typeface="Times New Roman"/>
              </a:rPr>
              <a:t>an </a:t>
            </a:r>
            <a:r>
              <a:rPr dirty="0" sz="1050" spc="-35">
                <a:latin typeface="Times New Roman"/>
                <a:cs typeface="Times New Roman"/>
              </a:rPr>
              <a:t>array </a:t>
            </a:r>
            <a:r>
              <a:rPr dirty="0" sz="1050" spc="-5">
                <a:latin typeface="Times New Roman"/>
                <a:cs typeface="Times New Roman"/>
              </a:rPr>
              <a:t>that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25">
                <a:latin typeface="Times New Roman"/>
                <a:cs typeface="Times New Roman"/>
              </a:rPr>
              <a:t>ascending</a:t>
            </a:r>
            <a:r>
              <a:rPr dirty="0" sz="1050" spc="55">
                <a:latin typeface="Times New Roman"/>
                <a:cs typeface="Times New Roman"/>
              </a:rPr>
              <a:t> </a:t>
            </a:r>
            <a:r>
              <a:rPr dirty="0" sz="1050" spc="25">
                <a:latin typeface="Times New Roman"/>
                <a:cs typeface="Times New Roman"/>
              </a:rPr>
              <a:t>order.</a:t>
            </a:r>
            <a:endParaRPr sz="1050">
              <a:latin typeface="Times New Roman"/>
              <a:cs typeface="Times New Roman"/>
            </a:endParaRPr>
          </a:p>
          <a:p>
            <a:pPr marL="1853564">
              <a:lnSpc>
                <a:spcPct val="100000"/>
              </a:lnSpc>
              <a:spcBef>
                <a:spcPts val="50"/>
              </a:spcBef>
            </a:pPr>
            <a:r>
              <a:rPr dirty="0" sz="1050" spc="-40">
                <a:latin typeface="Times New Roman"/>
                <a:cs typeface="Times New Roman"/>
              </a:rPr>
              <a:t>Make </a:t>
            </a:r>
            <a:r>
              <a:rPr dirty="0" sz="1050" spc="-20">
                <a:latin typeface="Times New Roman"/>
                <a:cs typeface="Times New Roman"/>
              </a:rPr>
              <a:t>sure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25">
                <a:latin typeface="Times New Roman"/>
                <a:cs typeface="Times New Roman"/>
              </a:rPr>
              <a:t>alter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5">
                <a:latin typeface="Times New Roman"/>
                <a:cs typeface="Times New Roman"/>
              </a:rPr>
              <a:t>array</a:t>
            </a:r>
            <a:r>
              <a:rPr dirty="0" sz="1050" spc="50">
                <a:latin typeface="Times New Roman"/>
                <a:cs typeface="Times New Roman"/>
              </a:rPr>
              <a:t> </a:t>
            </a:r>
            <a:r>
              <a:rPr dirty="0" sz="1050" spc="5">
                <a:latin typeface="Times New Roman"/>
                <a:cs typeface="Times New Roman"/>
              </a:rPr>
              <a:t>initialization.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Times New Roman"/>
              <a:cs typeface="Times New Roman"/>
            </a:endParaRPr>
          </a:p>
          <a:p>
            <a:pPr marL="998219">
              <a:lnSpc>
                <a:spcPct val="100000"/>
              </a:lnSpc>
              <a:tabLst>
                <a:tab pos="1612900" algn="l"/>
              </a:tabLst>
            </a:pPr>
            <a:r>
              <a:rPr dirty="0" sz="1200" spc="-160">
                <a:latin typeface="Arial"/>
                <a:cs typeface="Arial"/>
              </a:rPr>
              <a:t>LAB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50">
                <a:latin typeface="Arial"/>
                <a:cs typeface="Arial"/>
              </a:rPr>
              <a:t>8.3	</a:t>
            </a:r>
            <a:r>
              <a:rPr dirty="0" sz="1200" spc="-105">
                <a:latin typeface="Arial"/>
                <a:cs typeface="Arial"/>
              </a:rPr>
              <a:t>Working </a:t>
            </a:r>
            <a:r>
              <a:rPr dirty="0" sz="1200" spc="-60">
                <a:latin typeface="Arial"/>
                <a:cs typeface="Arial"/>
              </a:rPr>
              <a:t>with</a:t>
            </a:r>
            <a:r>
              <a:rPr dirty="0" sz="1200" spc="-170">
                <a:latin typeface="Arial"/>
                <a:cs typeface="Arial"/>
              </a:rPr>
              <a:t> </a:t>
            </a:r>
            <a:r>
              <a:rPr dirty="0" sz="1200" spc="-85">
                <a:latin typeface="Arial"/>
                <a:cs typeface="Arial"/>
              </a:rPr>
              <a:t>Sorts</a:t>
            </a:r>
            <a:endParaRPr sz="1200">
              <a:latin typeface="Arial"/>
              <a:cs typeface="Arial"/>
            </a:endParaRPr>
          </a:p>
          <a:p>
            <a:pPr algn="just" marL="1612900" marR="5080">
              <a:lnSpc>
                <a:spcPct val="103299"/>
              </a:lnSpc>
              <a:spcBef>
                <a:spcPts val="580"/>
              </a:spcBef>
            </a:pPr>
            <a:r>
              <a:rPr dirty="0" sz="1050" spc="-30">
                <a:latin typeface="Times New Roman"/>
                <a:cs typeface="Times New Roman"/>
              </a:rPr>
              <a:t>Bring </a:t>
            </a:r>
            <a:r>
              <a:rPr dirty="0" sz="1050" spc="-20">
                <a:latin typeface="Times New Roman"/>
                <a:cs typeface="Times New Roman"/>
              </a:rPr>
              <a:t>in </a:t>
            </a:r>
            <a:r>
              <a:rPr dirty="0" sz="1050" spc="-15">
                <a:latin typeface="Times New Roman"/>
                <a:cs typeface="Times New Roman"/>
              </a:rPr>
              <a:t>either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program </a:t>
            </a:r>
            <a:r>
              <a:rPr dirty="0" sz="900" spc="-20">
                <a:latin typeface="Courier New"/>
                <a:cs typeface="Courier New"/>
              </a:rPr>
              <a:t>bubble_sort.cpp </a:t>
            </a:r>
            <a:r>
              <a:rPr dirty="0" sz="1050" spc="5">
                <a:latin typeface="Times New Roman"/>
                <a:cs typeface="Times New Roman"/>
              </a:rPr>
              <a:t>or </a:t>
            </a:r>
            <a:r>
              <a:rPr dirty="0" sz="900" spc="-20">
                <a:latin typeface="Courier New"/>
                <a:cs typeface="Courier New"/>
              </a:rPr>
              <a:t>selection_sort.cpp </a:t>
            </a:r>
            <a:r>
              <a:rPr dirty="0" sz="1050" spc="-5">
                <a:latin typeface="Times New Roman"/>
                <a:cs typeface="Times New Roman"/>
              </a:rPr>
              <a:t>from </a:t>
            </a:r>
            <a:r>
              <a:rPr dirty="0" sz="1050" spc="35">
                <a:latin typeface="Times New Roman"/>
                <a:cs typeface="Times New Roman"/>
              </a:rPr>
              <a:t>the  </a:t>
            </a:r>
            <a:r>
              <a:rPr dirty="0" sz="1050" spc="-25">
                <a:latin typeface="Times New Roman"/>
                <a:cs typeface="Times New Roman"/>
              </a:rPr>
              <a:t>Lab </a:t>
            </a:r>
            <a:r>
              <a:rPr dirty="0" sz="1050" spc="-30">
                <a:latin typeface="Times New Roman"/>
                <a:cs typeface="Times New Roman"/>
              </a:rPr>
              <a:t>8 </a:t>
            </a:r>
            <a:r>
              <a:rPr dirty="0" sz="1050" spc="-25">
                <a:latin typeface="Times New Roman"/>
                <a:cs typeface="Times New Roman"/>
              </a:rPr>
              <a:t>folder. </a:t>
            </a:r>
            <a:r>
              <a:rPr dirty="0" sz="1050" spc="-15">
                <a:latin typeface="Times New Roman"/>
                <a:cs typeface="Times New Roman"/>
              </a:rPr>
              <a:t>These </a:t>
            </a:r>
            <a:r>
              <a:rPr dirty="0" sz="1050" spc="-25">
                <a:latin typeface="Times New Roman"/>
                <a:cs typeface="Times New Roman"/>
              </a:rPr>
              <a:t>are </a:t>
            </a:r>
            <a:r>
              <a:rPr dirty="0" sz="1050" spc="-35">
                <a:latin typeface="Times New Roman"/>
                <a:cs typeface="Times New Roman"/>
              </a:rPr>
              <a:t>Sample </a:t>
            </a:r>
            <a:r>
              <a:rPr dirty="0" sz="1050" spc="-20">
                <a:latin typeface="Times New Roman"/>
                <a:cs typeface="Times New Roman"/>
              </a:rPr>
              <a:t>Programs </a:t>
            </a:r>
            <a:r>
              <a:rPr dirty="0" sz="1050" spc="-35">
                <a:latin typeface="Times New Roman"/>
                <a:cs typeface="Times New Roman"/>
              </a:rPr>
              <a:t>8.3 </a:t>
            </a:r>
            <a:r>
              <a:rPr dirty="0" sz="1050" spc="-15">
                <a:latin typeface="Times New Roman"/>
                <a:cs typeface="Times New Roman"/>
              </a:rPr>
              <a:t>and </a:t>
            </a:r>
            <a:r>
              <a:rPr dirty="0" sz="1050" spc="-40">
                <a:latin typeface="Times New Roman"/>
                <a:cs typeface="Times New Roman"/>
              </a:rPr>
              <a:t>8.4, </a:t>
            </a:r>
            <a:r>
              <a:rPr dirty="0" sz="1050" spc="15">
                <a:latin typeface="Times New Roman"/>
                <a:cs typeface="Times New Roman"/>
              </a:rPr>
              <a:t>respectively, </a:t>
            </a:r>
            <a:r>
              <a:rPr dirty="0" sz="1050" spc="-5">
                <a:latin typeface="Times New Roman"/>
                <a:cs typeface="Times New Roman"/>
              </a:rPr>
              <a:t>from the </a:t>
            </a:r>
            <a:r>
              <a:rPr dirty="0" sz="1050" spc="5">
                <a:latin typeface="Times New Roman"/>
                <a:cs typeface="Times New Roman"/>
              </a:rPr>
              <a:t>Pre-  </a:t>
            </a:r>
            <a:r>
              <a:rPr dirty="0" sz="1050" spc="-25">
                <a:latin typeface="Times New Roman"/>
                <a:cs typeface="Times New Roman"/>
              </a:rPr>
              <a:t>lab </a:t>
            </a:r>
            <a:r>
              <a:rPr dirty="0" sz="1050" spc="5">
                <a:latin typeface="Times New Roman"/>
                <a:cs typeface="Times New Roman"/>
              </a:rPr>
              <a:t>Reading </a:t>
            </a:r>
            <a:r>
              <a:rPr dirty="0" sz="1050" spc="15">
                <a:latin typeface="Times New Roman"/>
                <a:cs typeface="Times New Roman"/>
              </a:rPr>
              <a:t>Assignment.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code </a:t>
            </a:r>
            <a:r>
              <a:rPr dirty="0" sz="1050" spc="-5">
                <a:latin typeface="Times New Roman"/>
                <a:cs typeface="Times New Roman"/>
              </a:rPr>
              <a:t>for </a:t>
            </a:r>
            <a:r>
              <a:rPr dirty="0" sz="1050" spc="10">
                <a:latin typeface="Times New Roman"/>
                <a:cs typeface="Times New Roman"/>
              </a:rPr>
              <a:t>both </a:t>
            </a:r>
            <a:r>
              <a:rPr dirty="0" sz="1050" spc="-30">
                <a:latin typeface="Times New Roman"/>
                <a:cs typeface="Times New Roman"/>
              </a:rPr>
              <a:t>are </a:t>
            </a:r>
            <a:r>
              <a:rPr dirty="0" sz="1050" spc="-35">
                <a:latin typeface="Times New Roman"/>
                <a:cs typeface="Times New Roman"/>
              </a:rPr>
              <a:t>given</a:t>
            </a:r>
            <a:r>
              <a:rPr dirty="0" sz="1050" spc="105">
                <a:latin typeface="Times New Roman"/>
                <a:cs typeface="Times New Roman"/>
              </a:rPr>
              <a:t> </a:t>
            </a:r>
            <a:r>
              <a:rPr dirty="0" sz="1050" spc="30">
                <a:latin typeface="Times New Roman"/>
                <a:cs typeface="Times New Roman"/>
              </a:rPr>
              <a:t>below.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This program uses </a:t>
            </a:r>
            <a:r>
              <a:rPr dirty="0" sz="900">
                <a:latin typeface="Courier New"/>
                <a:cs typeface="Courier New"/>
              </a:rPr>
              <a:t>a </a:t>
            </a:r>
            <a:r>
              <a:rPr dirty="0" sz="900" spc="-15">
                <a:latin typeface="Courier New"/>
                <a:cs typeface="Courier New"/>
              </a:rPr>
              <a:t>bubble sort </a:t>
            </a:r>
            <a:r>
              <a:rPr dirty="0" sz="900" spc="-10">
                <a:latin typeface="Courier New"/>
                <a:cs typeface="Courier New"/>
              </a:rPr>
              <a:t>to </a:t>
            </a:r>
            <a:r>
              <a:rPr dirty="0" sz="900" spc="-15">
                <a:latin typeface="Courier New"/>
                <a:cs typeface="Courier New"/>
              </a:rPr>
              <a:t>arrange </a:t>
            </a:r>
            <a:r>
              <a:rPr dirty="0" sz="900" spc="-10">
                <a:latin typeface="Courier New"/>
                <a:cs typeface="Courier New"/>
              </a:rPr>
              <a:t>an </a:t>
            </a:r>
            <a:r>
              <a:rPr dirty="0" sz="900" spc="-15">
                <a:latin typeface="Courier New"/>
                <a:cs typeface="Courier New"/>
              </a:rPr>
              <a:t>array </a:t>
            </a:r>
            <a:r>
              <a:rPr dirty="0" sz="900" spc="-10">
                <a:latin typeface="Courier New"/>
                <a:cs typeface="Courier New"/>
              </a:rPr>
              <a:t>of </a:t>
            </a:r>
            <a:r>
              <a:rPr dirty="0" sz="900" spc="-15">
                <a:latin typeface="Courier New"/>
                <a:cs typeface="Courier New"/>
              </a:rPr>
              <a:t>integers</a:t>
            </a:r>
            <a:r>
              <a:rPr dirty="0" sz="900" spc="-35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in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ascending</a:t>
            </a:r>
            <a:r>
              <a:rPr dirty="0" sz="900" spc="-7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order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900" spc="5" b="1">
                <a:latin typeface="Courier New"/>
                <a:cs typeface="Courier New"/>
              </a:rPr>
              <a:t>// PLACE YOUR </a:t>
            </a:r>
            <a:r>
              <a:rPr dirty="0" sz="900" b="1">
                <a:latin typeface="Courier New"/>
                <a:cs typeface="Courier New"/>
              </a:rPr>
              <a:t>NAME</a:t>
            </a:r>
            <a:r>
              <a:rPr dirty="0" sz="900" spc="55" b="1">
                <a:latin typeface="Courier New"/>
                <a:cs typeface="Courier New"/>
              </a:rPr>
              <a:t> </a:t>
            </a:r>
            <a:r>
              <a:rPr dirty="0" sz="900" b="1">
                <a:latin typeface="Courier New"/>
                <a:cs typeface="Courier New"/>
              </a:rPr>
              <a:t>HERE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4878070">
              <a:lnSpc>
                <a:spcPct val="121100"/>
              </a:lnSpc>
            </a:pPr>
            <a:r>
              <a:rPr dirty="0" sz="900" spc="-15">
                <a:latin typeface="Courier New"/>
                <a:cs typeface="Courier New"/>
              </a:rPr>
              <a:t>#include </a:t>
            </a:r>
            <a:r>
              <a:rPr dirty="0" sz="900" spc="-20">
                <a:latin typeface="Courier New"/>
                <a:cs typeface="Courier New"/>
              </a:rPr>
              <a:t>&lt;iostream&gt;  </a:t>
            </a:r>
            <a:r>
              <a:rPr dirty="0" sz="900" spc="-15">
                <a:latin typeface="Courier New"/>
                <a:cs typeface="Courier New"/>
              </a:rPr>
              <a:t>using namespace</a:t>
            </a:r>
            <a:r>
              <a:rPr dirty="0" sz="900" spc="-14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std;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function</a:t>
            </a:r>
            <a:r>
              <a:rPr dirty="0" sz="900" spc="-7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prototypes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3944620">
              <a:lnSpc>
                <a:spcPct val="121100"/>
              </a:lnSpc>
            </a:pPr>
            <a:r>
              <a:rPr dirty="0" sz="900" spc="-15">
                <a:latin typeface="Courier New"/>
                <a:cs typeface="Courier New"/>
              </a:rPr>
              <a:t>void </a:t>
            </a:r>
            <a:r>
              <a:rPr dirty="0" sz="900" spc="-20">
                <a:latin typeface="Courier New"/>
                <a:cs typeface="Courier New"/>
              </a:rPr>
              <a:t>bubbleSortArray(int </a:t>
            </a:r>
            <a:r>
              <a:rPr dirty="0" sz="900" spc="-10">
                <a:latin typeface="Courier New"/>
                <a:cs typeface="Courier New"/>
              </a:rPr>
              <a:t>[], </a:t>
            </a:r>
            <a:r>
              <a:rPr dirty="0" sz="900" spc="-15">
                <a:latin typeface="Courier New"/>
                <a:cs typeface="Courier New"/>
              </a:rPr>
              <a:t>int);  void </a:t>
            </a:r>
            <a:r>
              <a:rPr dirty="0" sz="900" spc="-20">
                <a:latin typeface="Courier New"/>
                <a:cs typeface="Courier New"/>
              </a:rPr>
              <a:t>displayArray(int[],</a:t>
            </a:r>
            <a:r>
              <a:rPr dirty="0" sz="900" spc="-7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int);</a:t>
            </a:r>
            <a:endParaRPr sz="900">
              <a:latin typeface="Courier New"/>
              <a:cs typeface="Courier New"/>
            </a:endParaRPr>
          </a:p>
          <a:p>
            <a:pPr marL="12700" marR="4946650">
              <a:lnSpc>
                <a:spcPts val="2590"/>
              </a:lnSpc>
              <a:spcBef>
                <a:spcPts val="340"/>
              </a:spcBef>
            </a:pPr>
            <a:r>
              <a:rPr dirty="0" sz="900" spc="-15">
                <a:latin typeface="Courier New"/>
                <a:cs typeface="Courier New"/>
              </a:rPr>
              <a:t>const </a:t>
            </a:r>
            <a:r>
              <a:rPr dirty="0" sz="900" spc="-10">
                <a:latin typeface="Courier New"/>
                <a:cs typeface="Courier New"/>
              </a:rPr>
              <a:t>int </a:t>
            </a:r>
            <a:r>
              <a:rPr dirty="0" sz="900" spc="-15">
                <a:latin typeface="Courier New"/>
                <a:cs typeface="Courier New"/>
              </a:rPr>
              <a:t>SIZE </a:t>
            </a:r>
            <a:r>
              <a:rPr dirty="0" sz="900">
                <a:latin typeface="Courier New"/>
                <a:cs typeface="Courier New"/>
              </a:rPr>
              <a:t>=</a:t>
            </a:r>
            <a:r>
              <a:rPr dirty="0" sz="900" spc="-19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5;  </a:t>
            </a:r>
            <a:r>
              <a:rPr dirty="0" sz="900" spc="-10">
                <a:latin typeface="Courier New"/>
                <a:cs typeface="Courier New"/>
              </a:rPr>
              <a:t>int</a:t>
            </a:r>
            <a:r>
              <a:rPr dirty="0" sz="900" spc="-5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main()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ts val="975"/>
              </a:lnSpc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int </a:t>
            </a:r>
            <a:r>
              <a:rPr dirty="0" sz="900" spc="-20">
                <a:latin typeface="Courier New"/>
                <a:cs typeface="Courier New"/>
              </a:rPr>
              <a:t>values[SIZE] </a:t>
            </a:r>
            <a:r>
              <a:rPr dirty="0" sz="900">
                <a:latin typeface="Courier New"/>
                <a:cs typeface="Courier New"/>
              </a:rPr>
              <a:t>=</a:t>
            </a:r>
            <a:r>
              <a:rPr dirty="0" sz="900" spc="-90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{9,2,0,11,5};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413384" marR="1139825">
              <a:lnSpc>
                <a:spcPct val="121100"/>
              </a:lnSpc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"The values before </a:t>
            </a: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bubble sort </a:t>
            </a:r>
            <a:r>
              <a:rPr dirty="0" sz="900" spc="-10">
                <a:latin typeface="Courier New"/>
                <a:cs typeface="Courier New"/>
              </a:rPr>
              <a:t>is </a:t>
            </a:r>
            <a:r>
              <a:rPr dirty="0" sz="900" spc="-15">
                <a:latin typeface="Courier New"/>
                <a:cs typeface="Courier New"/>
              </a:rPr>
              <a:t>performed are:"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30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  </a:t>
            </a:r>
            <a:r>
              <a:rPr dirty="0" sz="900" spc="-20">
                <a:latin typeface="Courier New"/>
                <a:cs typeface="Courier New"/>
              </a:rPr>
              <a:t>displayArray(values,SIZE);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</a:pPr>
            <a:r>
              <a:rPr dirty="0" sz="900" spc="-20">
                <a:latin typeface="Courier New"/>
                <a:cs typeface="Courier New"/>
              </a:rPr>
              <a:t>bubbleSortArray(values,SIZE);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47154" y="1093977"/>
            <a:ext cx="548005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20">
                <a:latin typeface="Times New Roman"/>
                <a:cs typeface="Times New Roman"/>
              </a:rPr>
              <a:t>Lesson</a:t>
            </a:r>
            <a:r>
              <a:rPr dirty="0" sz="950" spc="125">
                <a:latin typeface="Times New Roman"/>
                <a:cs typeface="Times New Roman"/>
              </a:rPr>
              <a:t> </a:t>
            </a:r>
            <a:r>
              <a:rPr dirty="0" sz="950" spc="-40">
                <a:latin typeface="Times New Roman"/>
                <a:cs typeface="Times New Roman"/>
              </a:rPr>
              <a:t>8A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43800" y="455294"/>
            <a:ext cx="228600" cy="806450"/>
          </a:xfrm>
          <a:prstGeom prst="rect">
            <a:avLst/>
          </a:prstGeom>
          <a:solidFill>
            <a:srgbClr val="CC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55880">
              <a:lnSpc>
                <a:spcPct val="100000"/>
              </a:lnSpc>
              <a:spcBef>
                <a:spcPts val="575"/>
              </a:spcBef>
            </a:pPr>
            <a:r>
              <a:rPr dirty="0" sz="900" spc="-125">
                <a:latin typeface="Arial"/>
                <a:cs typeface="Arial"/>
              </a:rPr>
              <a:t>153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87753" y="1407922"/>
            <a:ext cx="5033010" cy="10147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13384" marR="5080">
              <a:lnSpc>
                <a:spcPct val="120000"/>
              </a:lnSpc>
              <a:spcBef>
                <a:spcPts val="100"/>
              </a:spcBef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"The </a:t>
            </a:r>
            <a:r>
              <a:rPr dirty="0" sz="900" spc="-15">
                <a:latin typeface="Courier New"/>
                <a:cs typeface="Courier New"/>
              </a:rPr>
              <a:t>values after </a:t>
            </a: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bubble sort </a:t>
            </a:r>
            <a:r>
              <a:rPr dirty="0" sz="900" spc="-10">
                <a:latin typeface="Courier New"/>
                <a:cs typeface="Courier New"/>
              </a:rPr>
              <a:t>is </a:t>
            </a:r>
            <a:r>
              <a:rPr dirty="0" sz="900" spc="-15">
                <a:latin typeface="Courier New"/>
                <a:cs typeface="Courier New"/>
              </a:rPr>
              <a:t>performed are:" </a:t>
            </a:r>
            <a:r>
              <a:rPr dirty="0" sz="900" spc="-5">
                <a:latin typeface="Courier New"/>
                <a:cs typeface="Courier New"/>
              </a:rPr>
              <a:t>&lt;&lt;</a:t>
            </a:r>
            <a:r>
              <a:rPr dirty="0" sz="900" spc="-33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  </a:t>
            </a:r>
            <a:r>
              <a:rPr dirty="0" sz="900" spc="-20">
                <a:latin typeface="Courier New"/>
                <a:cs typeface="Courier New"/>
              </a:rPr>
              <a:t>displayArray(values,SIZE);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  <a:spcBef>
                <a:spcPts val="5"/>
              </a:spcBef>
            </a:pPr>
            <a:r>
              <a:rPr dirty="0" sz="900" spc="-15">
                <a:latin typeface="Courier New"/>
                <a:cs typeface="Courier New"/>
              </a:rPr>
              <a:t>return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25">
                <a:latin typeface="Courier New"/>
                <a:cs typeface="Courier New"/>
              </a:rPr>
              <a:t>0;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20">
                <a:latin typeface="Courier New"/>
                <a:cs typeface="Courier New"/>
              </a:rPr>
              <a:t>//******************************************************************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76142" y="2425954"/>
            <a:ext cx="8293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latin typeface="Courier New"/>
                <a:cs typeface="Courier New"/>
              </a:rPr>
              <a:t>displayArray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81426" y="2726181"/>
            <a:ext cx="2628900" cy="522605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900" spc="-10">
                <a:latin typeface="Courier New"/>
                <a:cs typeface="Courier New"/>
              </a:rPr>
              <a:t>to </a:t>
            </a:r>
            <a:r>
              <a:rPr dirty="0" sz="900" spc="-15">
                <a:latin typeface="Courier New"/>
                <a:cs typeface="Courier New"/>
              </a:rPr>
              <a:t>print </a:t>
            </a:r>
            <a:r>
              <a:rPr dirty="0" sz="900" spc="-10">
                <a:latin typeface="Courier New"/>
                <a:cs typeface="Courier New"/>
              </a:rPr>
              <a:t>the</a:t>
            </a:r>
            <a:r>
              <a:rPr dirty="0" sz="900" spc="-10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array</a:t>
            </a:r>
            <a:endParaRPr sz="900">
              <a:latin typeface="Courier New"/>
              <a:cs typeface="Courier New"/>
            </a:endParaRPr>
          </a:p>
          <a:p>
            <a:pPr marL="12700" marR="5080">
              <a:lnSpc>
                <a:spcPct val="120000"/>
              </a:lnSpc>
              <a:spcBef>
                <a:spcPts val="15"/>
              </a:spcBef>
            </a:pP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array </a:t>
            </a:r>
            <a:r>
              <a:rPr dirty="0" sz="900" spc="-10">
                <a:latin typeface="Courier New"/>
                <a:cs typeface="Courier New"/>
              </a:rPr>
              <a:t>to be </a:t>
            </a:r>
            <a:r>
              <a:rPr dirty="0" sz="900" spc="-15">
                <a:latin typeface="Courier New"/>
                <a:cs typeface="Courier New"/>
              </a:rPr>
              <a:t>printed, </a:t>
            </a: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array</a:t>
            </a:r>
            <a:r>
              <a:rPr dirty="0" sz="900" spc="-26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size  none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87753" y="2398522"/>
            <a:ext cx="828675" cy="101473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900" spc="-1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4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//</a:t>
            </a:r>
            <a:r>
              <a:rPr dirty="0" sz="900" spc="-5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task: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data</a:t>
            </a:r>
            <a:r>
              <a:rPr dirty="0" sz="900" spc="-120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in: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data</a:t>
            </a:r>
            <a:r>
              <a:rPr dirty="0" sz="900" spc="-13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out: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4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87753" y="3416554"/>
            <a:ext cx="45669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latin typeface="Courier New"/>
                <a:cs typeface="Courier New"/>
              </a:rPr>
              <a:t>//******************************************************************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87753" y="3718686"/>
            <a:ext cx="2764790" cy="35496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900" spc="-15">
                <a:latin typeface="Courier New"/>
                <a:cs typeface="Courier New"/>
              </a:rPr>
              <a:t>void </a:t>
            </a:r>
            <a:r>
              <a:rPr dirty="0" sz="900" spc="-20">
                <a:latin typeface="Courier New"/>
                <a:cs typeface="Courier New"/>
              </a:rPr>
              <a:t>displayArray(int </a:t>
            </a:r>
            <a:r>
              <a:rPr dirty="0" sz="900" spc="-15">
                <a:latin typeface="Courier New"/>
                <a:cs typeface="Courier New"/>
              </a:rPr>
              <a:t>array[], </a:t>
            </a:r>
            <a:r>
              <a:rPr dirty="0" sz="900" spc="-10">
                <a:latin typeface="Courier New"/>
                <a:cs typeface="Courier New"/>
              </a:rPr>
              <a:t>int</a:t>
            </a:r>
            <a:r>
              <a:rPr dirty="0" sz="900" spc="-11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elems)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86096" y="3718686"/>
            <a:ext cx="1441450" cy="35496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function</a:t>
            </a:r>
            <a:r>
              <a:rPr dirty="0" sz="900" spc="-9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heading</a:t>
            </a:r>
            <a:endParaRPr sz="900">
              <a:latin typeface="Courier New"/>
              <a:cs typeface="Courier New"/>
            </a:endParaRPr>
          </a:p>
          <a:p>
            <a:pPr marL="24765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displays </a:t>
            </a:r>
            <a:r>
              <a:rPr dirty="0" sz="900" spc="-10">
                <a:latin typeface="Courier New"/>
                <a:cs typeface="Courier New"/>
              </a:rPr>
              <a:t>the</a:t>
            </a:r>
            <a:r>
              <a:rPr dirty="0" sz="900" spc="-16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array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87753" y="4049395"/>
            <a:ext cx="456692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12800" marR="1273810" indent="-399415">
              <a:lnSpc>
                <a:spcPct val="120000"/>
              </a:lnSpc>
              <a:spcBef>
                <a:spcPts val="100"/>
              </a:spcBef>
            </a:pPr>
            <a:r>
              <a:rPr dirty="0" sz="900" spc="-10">
                <a:latin typeface="Courier New"/>
                <a:cs typeface="Courier New"/>
              </a:rPr>
              <a:t>for </a:t>
            </a:r>
            <a:r>
              <a:rPr dirty="0" sz="900" spc="-15">
                <a:latin typeface="Courier New"/>
                <a:cs typeface="Courier New"/>
              </a:rPr>
              <a:t>(int count </a:t>
            </a:r>
            <a:r>
              <a:rPr dirty="0" sz="900">
                <a:latin typeface="Courier New"/>
                <a:cs typeface="Courier New"/>
              </a:rPr>
              <a:t>= </a:t>
            </a:r>
            <a:r>
              <a:rPr dirty="0" sz="900" spc="-10">
                <a:latin typeface="Courier New"/>
                <a:cs typeface="Courier New"/>
              </a:rPr>
              <a:t>0; </a:t>
            </a:r>
            <a:r>
              <a:rPr dirty="0" sz="900" spc="-15">
                <a:latin typeface="Courier New"/>
                <a:cs typeface="Courier New"/>
              </a:rPr>
              <a:t>count </a:t>
            </a:r>
            <a:r>
              <a:rPr dirty="0" sz="900">
                <a:latin typeface="Courier New"/>
                <a:cs typeface="Courier New"/>
              </a:rPr>
              <a:t>&lt; </a:t>
            </a:r>
            <a:r>
              <a:rPr dirty="0" sz="900" spc="-15">
                <a:latin typeface="Courier New"/>
                <a:cs typeface="Courier New"/>
              </a:rPr>
              <a:t>elems;</a:t>
            </a:r>
            <a:r>
              <a:rPr dirty="0" sz="900" spc="-28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count++)  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20">
                <a:latin typeface="Courier New"/>
                <a:cs typeface="Courier New"/>
              </a:rPr>
              <a:t>array[count]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>
                <a:latin typeface="Courier New"/>
                <a:cs typeface="Courier New"/>
              </a:rPr>
              <a:t>" "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32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 spc="-20">
                <a:latin typeface="Courier New"/>
                <a:cs typeface="Courier New"/>
              </a:rPr>
              <a:t>//******************************************************************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76142" y="4901310"/>
            <a:ext cx="10287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latin typeface="Courier New"/>
                <a:cs typeface="Courier New"/>
              </a:rPr>
              <a:t>bubbleSortArray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81426" y="5204586"/>
            <a:ext cx="3029585" cy="520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900" spc="-10">
                <a:latin typeface="Courier New"/>
                <a:cs typeface="Courier New"/>
              </a:rPr>
              <a:t>to </a:t>
            </a:r>
            <a:r>
              <a:rPr dirty="0" sz="900" spc="-15">
                <a:latin typeface="Courier New"/>
                <a:cs typeface="Courier New"/>
              </a:rPr>
              <a:t>sort values </a:t>
            </a:r>
            <a:r>
              <a:rPr dirty="0" sz="900" spc="-10">
                <a:latin typeface="Courier New"/>
                <a:cs typeface="Courier New"/>
              </a:rPr>
              <a:t>of an </a:t>
            </a:r>
            <a:r>
              <a:rPr dirty="0" sz="900" spc="-15">
                <a:latin typeface="Courier New"/>
                <a:cs typeface="Courier New"/>
              </a:rPr>
              <a:t>array </a:t>
            </a:r>
            <a:r>
              <a:rPr dirty="0" sz="900" spc="-10">
                <a:latin typeface="Courier New"/>
                <a:cs typeface="Courier New"/>
              </a:rPr>
              <a:t>in </a:t>
            </a:r>
            <a:r>
              <a:rPr dirty="0" sz="900" spc="-15">
                <a:latin typeface="Courier New"/>
                <a:cs typeface="Courier New"/>
              </a:rPr>
              <a:t>ascending</a:t>
            </a:r>
            <a:r>
              <a:rPr dirty="0" sz="900" spc="-26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order  </a:t>
            </a: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array, </a:t>
            </a: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array</a:t>
            </a:r>
            <a:r>
              <a:rPr dirty="0" sz="900" spc="-14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size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sorted</a:t>
            </a:r>
            <a:r>
              <a:rPr dirty="0" sz="900" spc="-7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array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87753" y="4872354"/>
            <a:ext cx="828675" cy="1017905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900" spc="-1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 spc="-4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//</a:t>
            </a:r>
            <a:r>
              <a:rPr dirty="0" sz="900" spc="-5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task: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data</a:t>
            </a:r>
            <a:r>
              <a:rPr dirty="0" sz="900" spc="-120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in: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data</a:t>
            </a:r>
            <a:r>
              <a:rPr dirty="0" sz="900" spc="-13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out: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4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87753" y="5892165"/>
            <a:ext cx="4566920" cy="1153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latin typeface="Courier New"/>
                <a:cs typeface="Courier New"/>
              </a:rPr>
              <a:t>//******************************************************************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 spc="-15">
                <a:latin typeface="Courier New"/>
                <a:cs typeface="Courier New"/>
              </a:rPr>
              <a:t>void </a:t>
            </a:r>
            <a:r>
              <a:rPr dirty="0" sz="900" spc="-20">
                <a:latin typeface="Courier New"/>
                <a:cs typeface="Courier New"/>
              </a:rPr>
              <a:t>bubbleSortArray(int </a:t>
            </a:r>
            <a:r>
              <a:rPr dirty="0" sz="900" spc="-15">
                <a:latin typeface="Courier New"/>
                <a:cs typeface="Courier New"/>
              </a:rPr>
              <a:t>array[], </a:t>
            </a:r>
            <a:r>
              <a:rPr dirty="0" sz="900" spc="-10">
                <a:latin typeface="Courier New"/>
                <a:cs typeface="Courier New"/>
              </a:rPr>
              <a:t>int</a:t>
            </a:r>
            <a:r>
              <a:rPr dirty="0" sz="900" spc="-11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elems)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413384" marR="3476625">
              <a:lnSpc>
                <a:spcPts val="1310"/>
              </a:lnSpc>
              <a:spcBef>
                <a:spcPts val="70"/>
              </a:spcBef>
            </a:pPr>
            <a:r>
              <a:rPr dirty="0" sz="900" spc="-15">
                <a:latin typeface="Courier New"/>
                <a:cs typeface="Courier New"/>
              </a:rPr>
              <a:t>bool</a:t>
            </a:r>
            <a:r>
              <a:rPr dirty="0" sz="900" spc="-114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swap;  </a:t>
            </a:r>
            <a:r>
              <a:rPr dirty="0" sz="900" spc="-10">
                <a:latin typeface="Courier New"/>
                <a:cs typeface="Courier New"/>
              </a:rPr>
              <a:t>int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temp;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88566" y="7047357"/>
            <a:ext cx="15621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Courier New"/>
                <a:cs typeface="Courier New"/>
              </a:rPr>
              <a:t>int </a:t>
            </a:r>
            <a:r>
              <a:rPr dirty="0" sz="900" spc="-15">
                <a:latin typeface="Courier New"/>
                <a:cs typeface="Courier New"/>
              </a:rPr>
              <a:t>bottom </a:t>
            </a:r>
            <a:r>
              <a:rPr dirty="0" sz="900">
                <a:latin typeface="Courier New"/>
                <a:cs typeface="Courier New"/>
              </a:rPr>
              <a:t>= </a:t>
            </a:r>
            <a:r>
              <a:rPr dirty="0" sz="900" spc="-15">
                <a:latin typeface="Courier New"/>
                <a:cs typeface="Courier New"/>
              </a:rPr>
              <a:t>elems </a:t>
            </a:r>
            <a:r>
              <a:rPr dirty="0" sz="900">
                <a:latin typeface="Courier New"/>
                <a:cs typeface="Courier New"/>
              </a:rPr>
              <a:t>-</a:t>
            </a:r>
            <a:r>
              <a:rPr dirty="0" sz="900" spc="-220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1;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36034" y="7018401"/>
            <a:ext cx="2627630" cy="522605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bottom indicates </a:t>
            </a:r>
            <a:r>
              <a:rPr dirty="0" sz="900" spc="-10">
                <a:latin typeface="Courier New"/>
                <a:cs typeface="Courier New"/>
              </a:rPr>
              <a:t>the end </a:t>
            </a:r>
            <a:r>
              <a:rPr dirty="0" sz="900" spc="-15">
                <a:latin typeface="Courier New"/>
                <a:cs typeface="Courier New"/>
              </a:rPr>
              <a:t>part </a:t>
            </a:r>
            <a:r>
              <a:rPr dirty="0" sz="900" spc="-5">
                <a:latin typeface="Courier New"/>
                <a:cs typeface="Courier New"/>
              </a:rPr>
              <a:t>of</a:t>
            </a:r>
            <a:r>
              <a:rPr dirty="0" sz="900" spc="-27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the</a:t>
            </a:r>
            <a:endParaRPr sz="900">
              <a:latin typeface="Courier New"/>
              <a:cs typeface="Courier New"/>
            </a:endParaRPr>
          </a:p>
          <a:p>
            <a:pPr marL="22860">
              <a:lnSpc>
                <a:spcPct val="100000"/>
              </a:lnSpc>
              <a:spcBef>
                <a:spcPts val="229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array where </a:t>
            </a: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largest values</a:t>
            </a:r>
            <a:r>
              <a:rPr dirty="0" sz="900" spc="-20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have</a:t>
            </a:r>
            <a:endParaRPr sz="900">
              <a:latin typeface="Courier New"/>
              <a:cs typeface="Courier New"/>
            </a:endParaRPr>
          </a:p>
          <a:p>
            <a:pPr marL="2286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settled </a:t>
            </a:r>
            <a:r>
              <a:rPr dirty="0" sz="900" spc="-10">
                <a:latin typeface="Courier New"/>
                <a:cs typeface="Courier New"/>
              </a:rPr>
              <a:t>in</a:t>
            </a:r>
            <a:r>
              <a:rPr dirty="0" sz="900" spc="-10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order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87753" y="7513701"/>
            <a:ext cx="3697604" cy="1016635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900" spc="-40">
                <a:latin typeface="Courier New"/>
                <a:cs typeface="Courier New"/>
              </a:rPr>
              <a:t>do</a:t>
            </a:r>
            <a:endParaRPr sz="90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  <a:spcBef>
                <a:spcPts val="229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745490">
              <a:lnSpc>
                <a:spcPct val="100000"/>
              </a:lnSpc>
              <a:spcBef>
                <a:spcPts val="215"/>
              </a:spcBef>
            </a:pPr>
            <a:r>
              <a:rPr dirty="0" sz="900" spc="-15">
                <a:latin typeface="Courier New"/>
                <a:cs typeface="Courier New"/>
              </a:rPr>
              <a:t>swap </a:t>
            </a:r>
            <a:r>
              <a:rPr dirty="0" sz="900">
                <a:latin typeface="Courier New"/>
                <a:cs typeface="Courier New"/>
              </a:rPr>
              <a:t>=</a:t>
            </a:r>
            <a:r>
              <a:rPr dirty="0" sz="900" spc="-6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false;</a:t>
            </a:r>
            <a:endParaRPr sz="900">
              <a:latin typeface="Courier New"/>
              <a:cs typeface="Courier New"/>
            </a:endParaRPr>
          </a:p>
          <a:p>
            <a:pPr marL="74549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for (int </a:t>
            </a:r>
            <a:r>
              <a:rPr dirty="0" sz="900" spc="-15">
                <a:latin typeface="Courier New"/>
                <a:cs typeface="Courier New"/>
              </a:rPr>
              <a:t>count </a:t>
            </a:r>
            <a:r>
              <a:rPr dirty="0" sz="900">
                <a:latin typeface="Courier New"/>
                <a:cs typeface="Courier New"/>
              </a:rPr>
              <a:t>= </a:t>
            </a:r>
            <a:r>
              <a:rPr dirty="0" sz="900" spc="-10">
                <a:latin typeface="Courier New"/>
                <a:cs typeface="Courier New"/>
              </a:rPr>
              <a:t>0; </a:t>
            </a:r>
            <a:r>
              <a:rPr dirty="0" sz="900" spc="-15">
                <a:latin typeface="Courier New"/>
                <a:cs typeface="Courier New"/>
              </a:rPr>
              <a:t>count </a:t>
            </a:r>
            <a:r>
              <a:rPr dirty="0" sz="900">
                <a:latin typeface="Courier New"/>
                <a:cs typeface="Courier New"/>
              </a:rPr>
              <a:t>&lt; </a:t>
            </a:r>
            <a:r>
              <a:rPr dirty="0" sz="900" spc="-15">
                <a:latin typeface="Courier New"/>
                <a:cs typeface="Courier New"/>
              </a:rPr>
              <a:t>bottom;</a:t>
            </a:r>
            <a:r>
              <a:rPr dirty="0" sz="900" spc="-30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count++)</a:t>
            </a:r>
            <a:endParaRPr sz="900">
              <a:latin typeface="Courier New"/>
              <a:cs typeface="Courier New"/>
            </a:endParaRPr>
          </a:p>
          <a:p>
            <a:pPr marL="745490">
              <a:lnSpc>
                <a:spcPct val="100000"/>
              </a:lnSpc>
              <a:spcBef>
                <a:spcPts val="215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1146810">
              <a:lnSpc>
                <a:spcPct val="100000"/>
              </a:lnSpc>
              <a:spcBef>
                <a:spcPts val="220"/>
              </a:spcBef>
            </a:pPr>
            <a:r>
              <a:rPr dirty="0" sz="900" spc="-10">
                <a:latin typeface="Courier New"/>
                <a:cs typeface="Courier New"/>
              </a:rPr>
              <a:t>if </a:t>
            </a:r>
            <a:r>
              <a:rPr dirty="0" sz="900" spc="-20">
                <a:latin typeface="Courier New"/>
                <a:cs typeface="Courier New"/>
              </a:rPr>
              <a:t>(array[count] </a:t>
            </a:r>
            <a:r>
              <a:rPr dirty="0" sz="900">
                <a:latin typeface="Courier New"/>
                <a:cs typeface="Courier New"/>
              </a:rPr>
              <a:t>&gt;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array[count+1])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21991" y="8533638"/>
            <a:ext cx="946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21635" y="8504681"/>
            <a:ext cx="3178810" cy="851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952500">
              <a:lnSpc>
                <a:spcPct val="121100"/>
              </a:lnSpc>
              <a:spcBef>
                <a:spcPts val="100"/>
              </a:spcBef>
            </a:pPr>
            <a:r>
              <a:rPr dirty="0" sz="900" spc="-10">
                <a:latin typeface="Courier New"/>
                <a:cs typeface="Courier New"/>
              </a:rPr>
              <a:t>// the </a:t>
            </a:r>
            <a:r>
              <a:rPr dirty="0" sz="900" spc="-15">
                <a:latin typeface="Courier New"/>
                <a:cs typeface="Courier New"/>
              </a:rPr>
              <a:t>next three lines </a:t>
            </a:r>
            <a:r>
              <a:rPr dirty="0" sz="900" spc="-10">
                <a:latin typeface="Courier New"/>
                <a:cs typeface="Courier New"/>
              </a:rPr>
              <a:t>do </a:t>
            </a:r>
            <a:r>
              <a:rPr dirty="0" sz="900">
                <a:latin typeface="Courier New"/>
                <a:cs typeface="Courier New"/>
              </a:rPr>
              <a:t>a</a:t>
            </a:r>
            <a:r>
              <a:rPr dirty="0" sz="900" spc="-26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swap  temp </a:t>
            </a:r>
            <a:r>
              <a:rPr dirty="0" sz="900">
                <a:latin typeface="Courier New"/>
                <a:cs typeface="Courier New"/>
              </a:rPr>
              <a:t>=</a:t>
            </a:r>
            <a:r>
              <a:rPr dirty="0" sz="900" spc="-70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array[count];</a:t>
            </a:r>
            <a:endParaRPr sz="900">
              <a:latin typeface="Courier New"/>
              <a:cs typeface="Courier New"/>
            </a:endParaRPr>
          </a:p>
          <a:p>
            <a:pPr marL="17145" marR="1149350">
              <a:lnSpc>
                <a:spcPts val="1310"/>
              </a:lnSpc>
              <a:spcBef>
                <a:spcPts val="55"/>
              </a:spcBef>
            </a:pPr>
            <a:r>
              <a:rPr dirty="0" sz="900" spc="-20">
                <a:latin typeface="Courier New"/>
                <a:cs typeface="Courier New"/>
              </a:rPr>
              <a:t>array[count] </a:t>
            </a:r>
            <a:r>
              <a:rPr dirty="0" sz="900">
                <a:latin typeface="Courier New"/>
                <a:cs typeface="Courier New"/>
              </a:rPr>
              <a:t>= </a:t>
            </a:r>
            <a:r>
              <a:rPr dirty="0" sz="900" spc="-20">
                <a:latin typeface="Courier New"/>
                <a:cs typeface="Courier New"/>
              </a:rPr>
              <a:t>array[count+1];  array[count+1] </a:t>
            </a:r>
            <a:r>
              <a:rPr dirty="0" sz="900">
                <a:latin typeface="Courier New"/>
                <a:cs typeface="Courier New"/>
              </a:rPr>
              <a:t>=</a:t>
            </a:r>
            <a:r>
              <a:rPr dirty="0" sz="900" spc="-7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temp;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00" spc="-15">
                <a:latin typeface="Courier New"/>
                <a:cs typeface="Courier New"/>
              </a:rPr>
              <a:t>swap </a:t>
            </a:r>
            <a:r>
              <a:rPr dirty="0" sz="900">
                <a:latin typeface="Courier New"/>
                <a:cs typeface="Courier New"/>
              </a:rPr>
              <a:t>= </a:t>
            </a:r>
            <a:r>
              <a:rPr dirty="0" sz="900" spc="-15">
                <a:latin typeface="Courier New"/>
                <a:cs typeface="Courier New"/>
              </a:rPr>
              <a:t>true; </a:t>
            </a: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indicates that </a:t>
            </a:r>
            <a:r>
              <a:rPr dirty="0" sz="900">
                <a:latin typeface="Courier New"/>
                <a:cs typeface="Courier New"/>
              </a:rPr>
              <a:t>a </a:t>
            </a:r>
            <a:r>
              <a:rPr dirty="0" sz="900" spc="-15">
                <a:latin typeface="Courier New"/>
                <a:cs typeface="Courier New"/>
              </a:rPr>
              <a:t>swap</a:t>
            </a:r>
            <a:r>
              <a:rPr dirty="0" sz="900" spc="-27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occurred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20798" y="9329166"/>
            <a:ext cx="495300" cy="35814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325"/>
              </a:spcBef>
            </a:pPr>
            <a:r>
              <a:rPr dirty="0" sz="90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2630804"/>
            <a:ext cx="6172200" cy="0"/>
          </a:xfrm>
          <a:custGeom>
            <a:avLst/>
            <a:gdLst/>
            <a:ahLst/>
            <a:cxnLst/>
            <a:rect l="l" t="t" r="r" b="b"/>
            <a:pathLst>
              <a:path w="6172200" h="0">
                <a:moveTo>
                  <a:pt x="0" y="0"/>
                </a:moveTo>
                <a:lnTo>
                  <a:pt x="6172200" y="0"/>
                </a:lnTo>
              </a:path>
            </a:pathLst>
          </a:custGeom>
          <a:ln w="6350">
            <a:solidFill>
              <a:srgbClr val="221F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71600" y="3068954"/>
            <a:ext cx="6172200" cy="0"/>
          </a:xfrm>
          <a:custGeom>
            <a:avLst/>
            <a:gdLst/>
            <a:ahLst/>
            <a:cxnLst/>
            <a:rect l="l" t="t" r="r" b="b"/>
            <a:pathLst>
              <a:path w="6172200" h="0">
                <a:moveTo>
                  <a:pt x="0" y="0"/>
                </a:moveTo>
                <a:lnTo>
                  <a:pt x="6172200" y="0"/>
                </a:lnTo>
              </a:path>
            </a:pathLst>
          </a:custGeom>
          <a:ln w="6350">
            <a:solidFill>
              <a:srgbClr val="221F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371600" y="457200"/>
            <a:ext cx="228600" cy="804545"/>
          </a:xfrm>
          <a:prstGeom prst="rect">
            <a:avLst/>
          </a:prstGeom>
          <a:solidFill>
            <a:srgbClr val="CC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41275">
              <a:lnSpc>
                <a:spcPct val="100000"/>
              </a:lnSpc>
            </a:pPr>
            <a:r>
              <a:rPr dirty="0" sz="900" spc="-105">
                <a:latin typeface="Arial"/>
                <a:cs typeface="Arial"/>
              </a:rPr>
              <a:t>154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60905" y="1092453"/>
            <a:ext cx="2091689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85">
                <a:latin typeface="Times New Roman"/>
                <a:cs typeface="Times New Roman"/>
              </a:rPr>
              <a:t>LESSON</a:t>
            </a:r>
            <a:r>
              <a:rPr dirty="0" sz="950" spc="65">
                <a:latin typeface="Times New Roman"/>
                <a:cs typeface="Times New Roman"/>
              </a:rPr>
              <a:t> </a:t>
            </a:r>
            <a:r>
              <a:rPr dirty="0" sz="950" spc="-35">
                <a:latin typeface="Times New Roman"/>
                <a:cs typeface="Times New Roman"/>
              </a:rPr>
              <a:t>8 </a:t>
            </a:r>
            <a:r>
              <a:rPr dirty="0" sz="950" spc="10">
                <a:latin typeface="Times New Roman"/>
                <a:cs typeface="Times New Roman"/>
              </a:rPr>
              <a:t>Searching </a:t>
            </a:r>
            <a:r>
              <a:rPr dirty="0" sz="950" spc="-15">
                <a:latin typeface="Times New Roman"/>
                <a:cs typeface="Times New Roman"/>
              </a:rPr>
              <a:t>and </a:t>
            </a:r>
            <a:r>
              <a:rPr dirty="0" sz="950" spc="-25">
                <a:latin typeface="Times New Roman"/>
                <a:cs typeface="Times New Roman"/>
              </a:rPr>
              <a:t>Sorting</a:t>
            </a:r>
            <a:r>
              <a:rPr dirty="0" sz="950" spc="25">
                <a:latin typeface="Times New Roman"/>
                <a:cs typeface="Times New Roman"/>
              </a:rPr>
              <a:t> </a:t>
            </a:r>
            <a:r>
              <a:rPr dirty="0" sz="950" spc="-15">
                <a:latin typeface="Times New Roman"/>
                <a:cs typeface="Times New Roman"/>
              </a:rPr>
              <a:t>Arrays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92198" y="1435354"/>
            <a:ext cx="6299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botto</a:t>
            </a:r>
            <a:r>
              <a:rPr dirty="0" sz="900" spc="-25">
                <a:solidFill>
                  <a:srgbClr val="221F1F"/>
                </a:solidFill>
                <a:latin typeface="Courier New"/>
                <a:cs typeface="Courier New"/>
              </a:rPr>
              <a:t>m</a:t>
            </a: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-</a:t>
            </a:r>
            <a:r>
              <a:rPr dirty="0" sz="900" spc="-10">
                <a:solidFill>
                  <a:srgbClr val="221F1F"/>
                </a:solidFill>
                <a:latin typeface="Courier New"/>
                <a:cs typeface="Courier New"/>
              </a:rPr>
              <a:t>-</a:t>
            </a:r>
            <a:r>
              <a:rPr dirty="0" sz="900">
                <a:solidFill>
                  <a:srgbClr val="221F1F"/>
                </a:solidFill>
                <a:latin typeface="Courier New"/>
                <a:cs typeface="Courier New"/>
              </a:rPr>
              <a:t>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23742" y="1406398"/>
            <a:ext cx="3566795" cy="35814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900" spc="-10">
                <a:solidFill>
                  <a:srgbClr val="221F1F"/>
                </a:solidFill>
                <a:latin typeface="Courier New"/>
                <a:cs typeface="Courier New"/>
              </a:rPr>
              <a:t>// </a:t>
            </a: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bottom </a:t>
            </a:r>
            <a:r>
              <a:rPr dirty="0" sz="900" spc="-10">
                <a:solidFill>
                  <a:srgbClr val="221F1F"/>
                </a:solidFill>
                <a:latin typeface="Courier New"/>
                <a:cs typeface="Courier New"/>
              </a:rPr>
              <a:t>is </a:t>
            </a:r>
            <a:r>
              <a:rPr dirty="0" sz="900" spc="-20">
                <a:solidFill>
                  <a:srgbClr val="221F1F"/>
                </a:solidFill>
                <a:latin typeface="Courier New"/>
                <a:cs typeface="Courier New"/>
              </a:rPr>
              <a:t>decremented </a:t>
            </a:r>
            <a:r>
              <a:rPr dirty="0" sz="900" spc="-10">
                <a:solidFill>
                  <a:srgbClr val="221F1F"/>
                </a:solidFill>
                <a:latin typeface="Courier New"/>
                <a:cs typeface="Courier New"/>
              </a:rPr>
              <a:t>by </a:t>
            </a:r>
            <a:r>
              <a:rPr dirty="0" sz="900">
                <a:solidFill>
                  <a:srgbClr val="221F1F"/>
                </a:solidFill>
                <a:latin typeface="Courier New"/>
                <a:cs typeface="Courier New"/>
              </a:rPr>
              <a:t>1 </a:t>
            </a: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since each pass</a:t>
            </a:r>
            <a:r>
              <a:rPr dirty="0" sz="900" spc="-220">
                <a:solidFill>
                  <a:srgbClr val="221F1F"/>
                </a:solidFill>
                <a:latin typeface="Courier New"/>
                <a:cs typeface="Courier New"/>
              </a:rPr>
              <a:t> </a:t>
            </a: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through</a:t>
            </a:r>
            <a:endParaRPr sz="900">
              <a:latin typeface="Courier New"/>
              <a:cs typeface="Courier New"/>
            </a:endParaRPr>
          </a:p>
          <a:p>
            <a:pPr marL="15240">
              <a:lnSpc>
                <a:spcPct val="100000"/>
              </a:lnSpc>
              <a:spcBef>
                <a:spcPts val="229"/>
              </a:spcBef>
            </a:pPr>
            <a:r>
              <a:rPr dirty="0" sz="900" spc="-10">
                <a:solidFill>
                  <a:srgbClr val="221F1F"/>
                </a:solidFill>
                <a:latin typeface="Courier New"/>
                <a:cs typeface="Courier New"/>
              </a:rPr>
              <a:t>// the </a:t>
            </a: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array adds </a:t>
            </a:r>
            <a:r>
              <a:rPr dirty="0" sz="900" spc="-10">
                <a:solidFill>
                  <a:srgbClr val="221F1F"/>
                </a:solidFill>
                <a:latin typeface="Courier New"/>
                <a:cs typeface="Courier New"/>
              </a:rPr>
              <a:t>one </a:t>
            </a: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more value that </a:t>
            </a:r>
            <a:r>
              <a:rPr dirty="0" sz="900" spc="-10">
                <a:solidFill>
                  <a:srgbClr val="221F1F"/>
                </a:solidFill>
                <a:latin typeface="Courier New"/>
                <a:cs typeface="Courier New"/>
              </a:rPr>
              <a:t>is set </a:t>
            </a:r>
            <a:r>
              <a:rPr dirty="0" sz="900" spc="-5">
                <a:solidFill>
                  <a:srgbClr val="221F1F"/>
                </a:solidFill>
                <a:latin typeface="Courier New"/>
                <a:cs typeface="Courier New"/>
              </a:rPr>
              <a:t>in</a:t>
            </a:r>
            <a:r>
              <a:rPr dirty="0" sz="900" spc="-330">
                <a:solidFill>
                  <a:srgbClr val="221F1F"/>
                </a:solidFill>
                <a:latin typeface="Courier New"/>
                <a:cs typeface="Courier New"/>
              </a:rPr>
              <a:t> </a:t>
            </a: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order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9153" y="1901698"/>
            <a:ext cx="5299710" cy="5960745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algn="ctr" marR="2264410">
              <a:lnSpc>
                <a:spcPct val="100000"/>
              </a:lnSpc>
              <a:spcBef>
                <a:spcPts val="325"/>
              </a:spcBef>
            </a:pPr>
            <a:r>
              <a:rPr dirty="0" sz="900">
                <a:solidFill>
                  <a:srgbClr val="221F1F"/>
                </a:solidFill>
                <a:latin typeface="Courier New"/>
                <a:cs typeface="Courier New"/>
              </a:rPr>
              <a:t>} </a:t>
            </a: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while(swap </a:t>
            </a:r>
            <a:r>
              <a:rPr dirty="0" sz="900" spc="-10">
                <a:solidFill>
                  <a:srgbClr val="221F1F"/>
                </a:solidFill>
                <a:latin typeface="Courier New"/>
                <a:cs typeface="Courier New"/>
              </a:rPr>
              <a:t>!=</a:t>
            </a:r>
            <a:r>
              <a:rPr dirty="0" sz="900" spc="-125">
                <a:solidFill>
                  <a:srgbClr val="221F1F"/>
                </a:solidFill>
                <a:latin typeface="Courier New"/>
                <a:cs typeface="Courier New"/>
              </a:rPr>
              <a:t> </a:t>
            </a: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false);</a:t>
            </a:r>
            <a:endParaRPr sz="900">
              <a:latin typeface="Courier New"/>
              <a:cs typeface="Courier New"/>
            </a:endParaRPr>
          </a:p>
          <a:p>
            <a:pPr marL="1279525">
              <a:lnSpc>
                <a:spcPct val="100000"/>
              </a:lnSpc>
              <a:spcBef>
                <a:spcPts val="229"/>
              </a:spcBef>
            </a:pPr>
            <a:r>
              <a:rPr dirty="0" sz="900" spc="-10">
                <a:solidFill>
                  <a:srgbClr val="221F1F"/>
                </a:solidFill>
                <a:latin typeface="Courier New"/>
                <a:cs typeface="Courier New"/>
              </a:rPr>
              <a:t>// </a:t>
            </a: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loop repeats until </a:t>
            </a:r>
            <a:r>
              <a:rPr dirty="0" sz="900">
                <a:solidFill>
                  <a:srgbClr val="221F1F"/>
                </a:solidFill>
                <a:latin typeface="Courier New"/>
                <a:cs typeface="Courier New"/>
              </a:rPr>
              <a:t>a </a:t>
            </a: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pass through </a:t>
            </a:r>
            <a:r>
              <a:rPr dirty="0" sz="900" spc="-10">
                <a:solidFill>
                  <a:srgbClr val="221F1F"/>
                </a:solidFill>
                <a:latin typeface="Courier New"/>
                <a:cs typeface="Courier New"/>
              </a:rPr>
              <a:t>the </a:t>
            </a: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array</a:t>
            </a:r>
            <a:r>
              <a:rPr dirty="0" sz="900" spc="-280">
                <a:solidFill>
                  <a:srgbClr val="221F1F"/>
                </a:solidFill>
                <a:latin typeface="Courier New"/>
                <a:cs typeface="Courier New"/>
              </a:rPr>
              <a:t> </a:t>
            </a: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with</a:t>
            </a:r>
            <a:endParaRPr sz="900">
              <a:latin typeface="Courier New"/>
              <a:cs typeface="Courier New"/>
            </a:endParaRPr>
          </a:p>
          <a:p>
            <a:pPr marL="1279525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solidFill>
                  <a:srgbClr val="221F1F"/>
                </a:solidFill>
                <a:latin typeface="Courier New"/>
                <a:cs typeface="Courier New"/>
              </a:rPr>
              <a:t>// no </a:t>
            </a: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swaps</a:t>
            </a:r>
            <a:r>
              <a:rPr dirty="0" sz="900" spc="-105">
                <a:solidFill>
                  <a:srgbClr val="221F1F"/>
                </a:solidFill>
                <a:latin typeface="Courier New"/>
                <a:cs typeface="Courier New"/>
              </a:rPr>
              <a:t> </a:t>
            </a: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occurs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>
                <a:solidFill>
                  <a:srgbClr val="221F1F"/>
                </a:solidFill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900" spc="5" b="1">
                <a:solidFill>
                  <a:srgbClr val="221F1F"/>
                </a:solidFill>
                <a:latin typeface="Courier New"/>
                <a:cs typeface="Courier New"/>
              </a:rPr>
              <a:t>selection_sort.cpp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900" spc="-10">
                <a:solidFill>
                  <a:srgbClr val="221F1F"/>
                </a:solidFill>
                <a:latin typeface="Courier New"/>
                <a:cs typeface="Courier New"/>
              </a:rPr>
              <a:t>// </a:t>
            </a: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This program uses </a:t>
            </a:r>
            <a:r>
              <a:rPr dirty="0" sz="900">
                <a:solidFill>
                  <a:srgbClr val="221F1F"/>
                </a:solidFill>
                <a:latin typeface="Courier New"/>
                <a:cs typeface="Courier New"/>
              </a:rPr>
              <a:t>a </a:t>
            </a: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selection sort </a:t>
            </a:r>
            <a:r>
              <a:rPr dirty="0" sz="900" spc="-10">
                <a:solidFill>
                  <a:srgbClr val="221F1F"/>
                </a:solidFill>
                <a:latin typeface="Courier New"/>
                <a:cs typeface="Courier New"/>
              </a:rPr>
              <a:t>to </a:t>
            </a: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arrange </a:t>
            </a:r>
            <a:r>
              <a:rPr dirty="0" sz="900" spc="-10">
                <a:solidFill>
                  <a:srgbClr val="221F1F"/>
                </a:solidFill>
                <a:latin typeface="Courier New"/>
                <a:cs typeface="Courier New"/>
              </a:rPr>
              <a:t>an </a:t>
            </a: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array </a:t>
            </a:r>
            <a:r>
              <a:rPr dirty="0" sz="900" spc="-10">
                <a:solidFill>
                  <a:srgbClr val="221F1F"/>
                </a:solidFill>
                <a:latin typeface="Courier New"/>
                <a:cs typeface="Courier New"/>
              </a:rPr>
              <a:t>of </a:t>
            </a: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integers</a:t>
            </a:r>
            <a:r>
              <a:rPr dirty="0" sz="900" spc="-365">
                <a:solidFill>
                  <a:srgbClr val="221F1F"/>
                </a:solidFill>
                <a:latin typeface="Courier New"/>
                <a:cs typeface="Courier New"/>
              </a:rPr>
              <a:t> </a:t>
            </a: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in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900" spc="-10">
                <a:solidFill>
                  <a:srgbClr val="221F1F"/>
                </a:solidFill>
                <a:latin typeface="Courier New"/>
                <a:cs typeface="Courier New"/>
              </a:rPr>
              <a:t>// </a:t>
            </a: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ascending</a:t>
            </a:r>
            <a:r>
              <a:rPr dirty="0" sz="900" spc="-75">
                <a:solidFill>
                  <a:srgbClr val="221F1F"/>
                </a:solidFill>
                <a:latin typeface="Courier New"/>
                <a:cs typeface="Courier New"/>
              </a:rPr>
              <a:t> </a:t>
            </a: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order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 spc="5" b="1">
                <a:solidFill>
                  <a:srgbClr val="221F1F"/>
                </a:solidFill>
                <a:latin typeface="Courier New"/>
                <a:cs typeface="Courier New"/>
              </a:rPr>
              <a:t>//PLACE </a:t>
            </a:r>
            <a:r>
              <a:rPr dirty="0" sz="900" b="1">
                <a:solidFill>
                  <a:srgbClr val="221F1F"/>
                </a:solidFill>
                <a:latin typeface="Courier New"/>
                <a:cs typeface="Courier New"/>
              </a:rPr>
              <a:t>YOUR </a:t>
            </a:r>
            <a:r>
              <a:rPr dirty="0" sz="900" spc="5" b="1">
                <a:solidFill>
                  <a:srgbClr val="221F1F"/>
                </a:solidFill>
                <a:latin typeface="Courier New"/>
                <a:cs typeface="Courier New"/>
              </a:rPr>
              <a:t>NAME</a:t>
            </a:r>
            <a:r>
              <a:rPr dirty="0" sz="900" spc="40" b="1">
                <a:solidFill>
                  <a:srgbClr val="221F1F"/>
                </a:solidFill>
                <a:latin typeface="Courier New"/>
                <a:cs typeface="Courier New"/>
              </a:rPr>
              <a:t> </a:t>
            </a:r>
            <a:r>
              <a:rPr dirty="0" sz="900" spc="10" b="1">
                <a:solidFill>
                  <a:srgbClr val="221F1F"/>
                </a:solidFill>
                <a:latin typeface="Courier New"/>
                <a:cs typeface="Courier New"/>
              </a:rPr>
              <a:t>HERE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3942079">
              <a:lnSpc>
                <a:spcPct val="121100"/>
              </a:lnSpc>
            </a:pP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#include </a:t>
            </a:r>
            <a:r>
              <a:rPr dirty="0" sz="900" spc="-20">
                <a:solidFill>
                  <a:srgbClr val="221F1F"/>
                </a:solidFill>
                <a:latin typeface="Courier New"/>
                <a:cs typeface="Courier New"/>
              </a:rPr>
              <a:t>&lt;iostream&gt;  </a:t>
            </a: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using namespace</a:t>
            </a:r>
            <a:r>
              <a:rPr dirty="0" sz="900" spc="-140">
                <a:solidFill>
                  <a:srgbClr val="221F1F"/>
                </a:solidFill>
                <a:latin typeface="Courier New"/>
                <a:cs typeface="Courier New"/>
              </a:rPr>
              <a:t> </a:t>
            </a: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std;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 spc="-10">
                <a:solidFill>
                  <a:srgbClr val="221F1F"/>
                </a:solidFill>
                <a:latin typeface="Courier New"/>
                <a:cs typeface="Courier New"/>
              </a:rPr>
              <a:t>// </a:t>
            </a: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function</a:t>
            </a:r>
            <a:r>
              <a:rPr dirty="0" sz="900" spc="-75">
                <a:solidFill>
                  <a:srgbClr val="221F1F"/>
                </a:solidFill>
                <a:latin typeface="Courier New"/>
                <a:cs typeface="Courier New"/>
              </a:rPr>
              <a:t> </a:t>
            </a:r>
            <a:r>
              <a:rPr dirty="0" sz="900" spc="-20">
                <a:solidFill>
                  <a:srgbClr val="221F1F"/>
                </a:solidFill>
                <a:latin typeface="Courier New"/>
                <a:cs typeface="Courier New"/>
              </a:rPr>
              <a:t>prototypes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2807970">
              <a:lnSpc>
                <a:spcPct val="121100"/>
              </a:lnSpc>
            </a:pP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void </a:t>
            </a:r>
            <a:r>
              <a:rPr dirty="0" sz="900" spc="-20">
                <a:solidFill>
                  <a:srgbClr val="221F1F"/>
                </a:solidFill>
                <a:latin typeface="Courier New"/>
                <a:cs typeface="Courier New"/>
              </a:rPr>
              <a:t>selectionSortArray(int </a:t>
            </a:r>
            <a:r>
              <a:rPr dirty="0" sz="900" spc="-10">
                <a:solidFill>
                  <a:srgbClr val="221F1F"/>
                </a:solidFill>
                <a:latin typeface="Courier New"/>
                <a:cs typeface="Courier New"/>
              </a:rPr>
              <a:t>[], </a:t>
            </a: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int);  void </a:t>
            </a:r>
            <a:r>
              <a:rPr dirty="0" sz="900" spc="-20">
                <a:solidFill>
                  <a:srgbClr val="221F1F"/>
                </a:solidFill>
                <a:latin typeface="Courier New"/>
                <a:cs typeface="Courier New"/>
              </a:rPr>
              <a:t>displayArray(int[],</a:t>
            </a:r>
            <a:r>
              <a:rPr dirty="0" sz="900" spc="-70">
                <a:solidFill>
                  <a:srgbClr val="221F1F"/>
                </a:solidFill>
                <a:latin typeface="Courier New"/>
                <a:cs typeface="Courier New"/>
              </a:rPr>
              <a:t> </a:t>
            </a: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int);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const </a:t>
            </a:r>
            <a:r>
              <a:rPr dirty="0" sz="900" spc="-10">
                <a:solidFill>
                  <a:srgbClr val="221F1F"/>
                </a:solidFill>
                <a:latin typeface="Courier New"/>
                <a:cs typeface="Courier New"/>
              </a:rPr>
              <a:t>int </a:t>
            </a: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SIZE </a:t>
            </a:r>
            <a:r>
              <a:rPr dirty="0" sz="900">
                <a:solidFill>
                  <a:srgbClr val="221F1F"/>
                </a:solidFill>
                <a:latin typeface="Courier New"/>
                <a:cs typeface="Courier New"/>
              </a:rPr>
              <a:t>=</a:t>
            </a:r>
            <a:r>
              <a:rPr dirty="0" sz="900" spc="-125">
                <a:solidFill>
                  <a:srgbClr val="221F1F"/>
                </a:solidFill>
                <a:latin typeface="Courier New"/>
                <a:cs typeface="Courier New"/>
              </a:rPr>
              <a:t> </a:t>
            </a: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5;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 spc="-10">
                <a:solidFill>
                  <a:srgbClr val="221F1F"/>
                </a:solidFill>
                <a:latin typeface="Courier New"/>
                <a:cs typeface="Courier New"/>
              </a:rPr>
              <a:t>int</a:t>
            </a:r>
            <a:r>
              <a:rPr dirty="0" sz="900" spc="-45">
                <a:solidFill>
                  <a:srgbClr val="221F1F"/>
                </a:solidFill>
                <a:latin typeface="Courier New"/>
                <a:cs typeface="Courier New"/>
              </a:rPr>
              <a:t> </a:t>
            </a: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main()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>
                <a:solidFill>
                  <a:srgbClr val="221F1F"/>
                </a:solidFill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solidFill>
                  <a:srgbClr val="221F1F"/>
                </a:solidFill>
                <a:latin typeface="Courier New"/>
                <a:cs typeface="Courier New"/>
              </a:rPr>
              <a:t>int </a:t>
            </a:r>
            <a:r>
              <a:rPr dirty="0" sz="900" spc="-20">
                <a:solidFill>
                  <a:srgbClr val="221F1F"/>
                </a:solidFill>
                <a:latin typeface="Courier New"/>
                <a:cs typeface="Courier New"/>
              </a:rPr>
              <a:t>values[SIZE] </a:t>
            </a:r>
            <a:r>
              <a:rPr dirty="0" sz="900">
                <a:solidFill>
                  <a:srgbClr val="221F1F"/>
                </a:solidFill>
                <a:latin typeface="Courier New"/>
                <a:cs typeface="Courier New"/>
              </a:rPr>
              <a:t>=</a:t>
            </a:r>
            <a:r>
              <a:rPr dirty="0" sz="900" spc="-90">
                <a:solidFill>
                  <a:srgbClr val="221F1F"/>
                </a:solidFill>
                <a:latin typeface="Courier New"/>
                <a:cs typeface="Courier New"/>
              </a:rPr>
              <a:t> </a:t>
            </a:r>
            <a:r>
              <a:rPr dirty="0" sz="900" spc="-20">
                <a:solidFill>
                  <a:srgbClr val="221F1F"/>
                </a:solidFill>
                <a:latin typeface="Courier New"/>
                <a:cs typeface="Courier New"/>
              </a:rPr>
              <a:t>{9,2,0,11,5};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413384" marR="5080">
              <a:lnSpc>
                <a:spcPct val="121100"/>
              </a:lnSpc>
            </a:pP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cout </a:t>
            </a:r>
            <a:r>
              <a:rPr dirty="0" sz="900" spc="-10">
                <a:solidFill>
                  <a:srgbClr val="221F1F"/>
                </a:solidFill>
                <a:latin typeface="Courier New"/>
                <a:cs typeface="Courier New"/>
              </a:rPr>
              <a:t>&lt;&lt; </a:t>
            </a: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"The values before </a:t>
            </a:r>
            <a:r>
              <a:rPr dirty="0" sz="900" spc="-10">
                <a:solidFill>
                  <a:srgbClr val="221F1F"/>
                </a:solidFill>
                <a:latin typeface="Courier New"/>
                <a:cs typeface="Courier New"/>
              </a:rPr>
              <a:t>the </a:t>
            </a: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selection sort </a:t>
            </a:r>
            <a:r>
              <a:rPr dirty="0" sz="900" spc="-10">
                <a:solidFill>
                  <a:srgbClr val="221F1F"/>
                </a:solidFill>
                <a:latin typeface="Courier New"/>
                <a:cs typeface="Courier New"/>
              </a:rPr>
              <a:t>is </a:t>
            </a: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performed are:" </a:t>
            </a:r>
            <a:r>
              <a:rPr dirty="0" sz="900" spc="-10">
                <a:solidFill>
                  <a:srgbClr val="221F1F"/>
                </a:solidFill>
                <a:latin typeface="Courier New"/>
                <a:cs typeface="Courier New"/>
              </a:rPr>
              <a:t>&lt;&lt;</a:t>
            </a:r>
            <a:r>
              <a:rPr dirty="0" sz="900" spc="-320">
                <a:solidFill>
                  <a:srgbClr val="221F1F"/>
                </a:solidFill>
                <a:latin typeface="Courier New"/>
                <a:cs typeface="Courier New"/>
              </a:rPr>
              <a:t> </a:t>
            </a: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endl;  </a:t>
            </a:r>
            <a:r>
              <a:rPr dirty="0" sz="900" spc="-20">
                <a:solidFill>
                  <a:srgbClr val="221F1F"/>
                </a:solidFill>
                <a:latin typeface="Courier New"/>
                <a:cs typeface="Courier New"/>
              </a:rPr>
              <a:t>displayArray(values,SIZE);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</a:pPr>
            <a:r>
              <a:rPr dirty="0" sz="900" spc="-20">
                <a:solidFill>
                  <a:srgbClr val="221F1F"/>
                </a:solidFill>
                <a:latin typeface="Courier New"/>
                <a:cs typeface="Courier New"/>
              </a:rPr>
              <a:t>selectionSortArray(values,SIZE);</a:t>
            </a:r>
            <a:endParaRPr sz="900">
              <a:latin typeface="Courier New"/>
              <a:cs typeface="Courier New"/>
            </a:endParaRPr>
          </a:p>
          <a:p>
            <a:pPr marL="413384" marR="71755">
              <a:lnSpc>
                <a:spcPts val="1310"/>
              </a:lnSpc>
              <a:spcBef>
                <a:spcPts val="65"/>
              </a:spcBef>
            </a:pP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cout </a:t>
            </a:r>
            <a:r>
              <a:rPr dirty="0" sz="900" spc="-10">
                <a:solidFill>
                  <a:srgbClr val="221F1F"/>
                </a:solidFill>
                <a:latin typeface="Courier New"/>
                <a:cs typeface="Courier New"/>
              </a:rPr>
              <a:t>&lt;&lt; </a:t>
            </a: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"The values after </a:t>
            </a:r>
            <a:r>
              <a:rPr dirty="0" sz="900" spc="-10">
                <a:solidFill>
                  <a:srgbClr val="221F1F"/>
                </a:solidFill>
                <a:latin typeface="Courier New"/>
                <a:cs typeface="Courier New"/>
              </a:rPr>
              <a:t>the </a:t>
            </a: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selection sort </a:t>
            </a:r>
            <a:r>
              <a:rPr dirty="0" sz="900" spc="-10">
                <a:solidFill>
                  <a:srgbClr val="221F1F"/>
                </a:solidFill>
                <a:latin typeface="Courier New"/>
                <a:cs typeface="Courier New"/>
              </a:rPr>
              <a:t>is </a:t>
            </a: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performed are:" </a:t>
            </a:r>
            <a:r>
              <a:rPr dirty="0" sz="900" spc="-5">
                <a:solidFill>
                  <a:srgbClr val="221F1F"/>
                </a:solidFill>
                <a:latin typeface="Courier New"/>
                <a:cs typeface="Courier New"/>
              </a:rPr>
              <a:t>&lt;&lt;</a:t>
            </a:r>
            <a:r>
              <a:rPr dirty="0" sz="900" spc="-320">
                <a:solidFill>
                  <a:srgbClr val="221F1F"/>
                </a:solidFill>
                <a:latin typeface="Courier New"/>
                <a:cs typeface="Courier New"/>
              </a:rPr>
              <a:t> </a:t>
            </a: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endl;  </a:t>
            </a:r>
            <a:r>
              <a:rPr dirty="0" sz="900" spc="-20">
                <a:solidFill>
                  <a:srgbClr val="221F1F"/>
                </a:solidFill>
                <a:latin typeface="Courier New"/>
                <a:cs typeface="Courier New"/>
              </a:rPr>
              <a:t>displayArray(values,SIZE);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</a:pP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return</a:t>
            </a:r>
            <a:r>
              <a:rPr dirty="0" sz="900" spc="-45">
                <a:solidFill>
                  <a:srgbClr val="221F1F"/>
                </a:solidFill>
                <a:latin typeface="Courier New"/>
                <a:cs typeface="Courier New"/>
              </a:rPr>
              <a:t> </a:t>
            </a:r>
            <a:r>
              <a:rPr dirty="0" sz="900" spc="-25">
                <a:solidFill>
                  <a:srgbClr val="221F1F"/>
                </a:solidFill>
                <a:latin typeface="Courier New"/>
                <a:cs typeface="Courier New"/>
              </a:rPr>
              <a:t>0;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>
                <a:solidFill>
                  <a:srgbClr val="221F1F"/>
                </a:solidFill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 spc="-20">
                <a:solidFill>
                  <a:srgbClr val="221F1F"/>
                </a:solidFill>
                <a:latin typeface="Courier New"/>
                <a:cs typeface="Courier New"/>
              </a:rPr>
              <a:t>//******************************************************************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47542" y="7865744"/>
            <a:ext cx="8293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221F1F"/>
                </a:solidFill>
                <a:latin typeface="Courier New"/>
                <a:cs typeface="Courier New"/>
              </a:rPr>
              <a:t>displayArray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52445" y="8165592"/>
            <a:ext cx="2629535" cy="523240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900" spc="-5">
                <a:solidFill>
                  <a:srgbClr val="221F1F"/>
                </a:solidFill>
                <a:latin typeface="Courier New"/>
                <a:cs typeface="Courier New"/>
              </a:rPr>
              <a:t>to </a:t>
            </a: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print </a:t>
            </a:r>
            <a:r>
              <a:rPr dirty="0" sz="900" spc="-10">
                <a:solidFill>
                  <a:srgbClr val="221F1F"/>
                </a:solidFill>
                <a:latin typeface="Courier New"/>
                <a:cs typeface="Courier New"/>
              </a:rPr>
              <a:t>the</a:t>
            </a:r>
            <a:r>
              <a:rPr dirty="0" sz="900" spc="-114">
                <a:solidFill>
                  <a:srgbClr val="221F1F"/>
                </a:solidFill>
                <a:latin typeface="Courier New"/>
                <a:cs typeface="Courier New"/>
              </a:rPr>
              <a:t> </a:t>
            </a: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array</a:t>
            </a:r>
            <a:endParaRPr sz="900">
              <a:latin typeface="Courier New"/>
              <a:cs typeface="Courier New"/>
            </a:endParaRPr>
          </a:p>
          <a:p>
            <a:pPr marL="12700" marR="5080">
              <a:lnSpc>
                <a:spcPct val="120000"/>
              </a:lnSpc>
              <a:spcBef>
                <a:spcPts val="15"/>
              </a:spcBef>
            </a:pPr>
            <a:r>
              <a:rPr dirty="0" sz="900" spc="-10">
                <a:solidFill>
                  <a:srgbClr val="221F1F"/>
                </a:solidFill>
                <a:latin typeface="Courier New"/>
                <a:cs typeface="Courier New"/>
              </a:rPr>
              <a:t>the </a:t>
            </a: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array </a:t>
            </a:r>
            <a:r>
              <a:rPr dirty="0" sz="900" spc="-10">
                <a:solidFill>
                  <a:srgbClr val="221F1F"/>
                </a:solidFill>
                <a:latin typeface="Courier New"/>
                <a:cs typeface="Courier New"/>
              </a:rPr>
              <a:t>to be </a:t>
            </a: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printed, </a:t>
            </a:r>
            <a:r>
              <a:rPr dirty="0" sz="900" spc="-10">
                <a:solidFill>
                  <a:srgbClr val="221F1F"/>
                </a:solidFill>
                <a:latin typeface="Courier New"/>
                <a:cs typeface="Courier New"/>
              </a:rPr>
              <a:t>the </a:t>
            </a: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array</a:t>
            </a:r>
            <a:r>
              <a:rPr dirty="0" sz="900" spc="-260">
                <a:solidFill>
                  <a:srgbClr val="221F1F"/>
                </a:solidFill>
                <a:latin typeface="Courier New"/>
                <a:cs typeface="Courier New"/>
              </a:rPr>
              <a:t> </a:t>
            </a: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size  none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59153" y="7838313"/>
            <a:ext cx="828675" cy="101536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900" spc="-10">
                <a:solidFill>
                  <a:srgbClr val="221F1F"/>
                </a:solidFill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40">
                <a:solidFill>
                  <a:srgbClr val="221F1F"/>
                </a:solidFill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solidFill>
                  <a:srgbClr val="221F1F"/>
                </a:solidFill>
                <a:latin typeface="Courier New"/>
                <a:cs typeface="Courier New"/>
              </a:rPr>
              <a:t>//</a:t>
            </a:r>
            <a:r>
              <a:rPr dirty="0" sz="900" spc="-55">
                <a:solidFill>
                  <a:srgbClr val="221F1F"/>
                </a:solidFill>
                <a:latin typeface="Courier New"/>
                <a:cs typeface="Courier New"/>
              </a:rPr>
              <a:t> </a:t>
            </a: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task: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 spc="-10">
                <a:solidFill>
                  <a:srgbClr val="221F1F"/>
                </a:solidFill>
                <a:latin typeface="Courier New"/>
                <a:cs typeface="Courier New"/>
              </a:rPr>
              <a:t>// </a:t>
            </a: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data</a:t>
            </a:r>
            <a:r>
              <a:rPr dirty="0" sz="900" spc="-120">
                <a:solidFill>
                  <a:srgbClr val="221F1F"/>
                </a:solidFill>
                <a:latin typeface="Courier New"/>
                <a:cs typeface="Courier New"/>
              </a:rPr>
              <a:t> </a:t>
            </a:r>
            <a:r>
              <a:rPr dirty="0" sz="900" spc="-10">
                <a:solidFill>
                  <a:srgbClr val="221F1F"/>
                </a:solidFill>
                <a:latin typeface="Courier New"/>
                <a:cs typeface="Courier New"/>
              </a:rPr>
              <a:t>in: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900" spc="-10">
                <a:solidFill>
                  <a:srgbClr val="221F1F"/>
                </a:solidFill>
                <a:latin typeface="Courier New"/>
                <a:cs typeface="Courier New"/>
              </a:rPr>
              <a:t>// </a:t>
            </a: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data</a:t>
            </a:r>
            <a:r>
              <a:rPr dirty="0" sz="900" spc="-130">
                <a:solidFill>
                  <a:srgbClr val="221F1F"/>
                </a:solidFill>
                <a:latin typeface="Courier New"/>
                <a:cs typeface="Courier New"/>
              </a:rPr>
              <a:t> </a:t>
            </a: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out: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40">
                <a:solidFill>
                  <a:srgbClr val="221F1F"/>
                </a:solidFill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59153" y="8855202"/>
            <a:ext cx="45669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221F1F"/>
                </a:solidFill>
                <a:latin typeface="Courier New"/>
                <a:cs typeface="Courier New"/>
              </a:rPr>
              <a:t>//******************************************************************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59153" y="9155429"/>
            <a:ext cx="2764790" cy="35814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void </a:t>
            </a:r>
            <a:r>
              <a:rPr dirty="0" sz="900" spc="-20">
                <a:solidFill>
                  <a:srgbClr val="221F1F"/>
                </a:solidFill>
                <a:latin typeface="Courier New"/>
                <a:cs typeface="Courier New"/>
              </a:rPr>
              <a:t>displayArray(int </a:t>
            </a: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array[], </a:t>
            </a:r>
            <a:r>
              <a:rPr dirty="0" sz="900" spc="-10">
                <a:solidFill>
                  <a:srgbClr val="221F1F"/>
                </a:solidFill>
                <a:latin typeface="Courier New"/>
                <a:cs typeface="Courier New"/>
              </a:rPr>
              <a:t>int</a:t>
            </a:r>
            <a:r>
              <a:rPr dirty="0" sz="900" spc="-110">
                <a:solidFill>
                  <a:srgbClr val="221F1F"/>
                </a:solidFill>
                <a:latin typeface="Courier New"/>
                <a:cs typeface="Courier New"/>
              </a:rPr>
              <a:t> </a:t>
            </a: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elems)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>
                <a:solidFill>
                  <a:srgbClr val="221F1F"/>
                </a:solidFill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57496" y="9155429"/>
            <a:ext cx="1295400" cy="35814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900" spc="-10">
                <a:solidFill>
                  <a:srgbClr val="221F1F"/>
                </a:solidFill>
                <a:latin typeface="Courier New"/>
                <a:cs typeface="Courier New"/>
              </a:rPr>
              <a:t>// </a:t>
            </a: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function</a:t>
            </a:r>
            <a:r>
              <a:rPr dirty="0" sz="900" spc="-114">
                <a:solidFill>
                  <a:srgbClr val="221F1F"/>
                </a:solidFill>
                <a:latin typeface="Courier New"/>
                <a:cs typeface="Courier New"/>
              </a:rPr>
              <a:t> </a:t>
            </a:r>
            <a:r>
              <a:rPr dirty="0" sz="900" spc="-20">
                <a:solidFill>
                  <a:srgbClr val="221F1F"/>
                </a:solidFill>
                <a:latin typeface="Courier New"/>
                <a:cs typeface="Courier New"/>
              </a:rPr>
              <a:t>heading</a:t>
            </a:r>
            <a:endParaRPr sz="900">
              <a:latin typeface="Courier New"/>
              <a:cs typeface="Courier New"/>
            </a:endParaRPr>
          </a:p>
          <a:p>
            <a:pPr marL="24765">
              <a:lnSpc>
                <a:spcPct val="100000"/>
              </a:lnSpc>
              <a:spcBef>
                <a:spcPts val="229"/>
              </a:spcBef>
            </a:pPr>
            <a:r>
              <a:rPr dirty="0" sz="900" spc="-10">
                <a:solidFill>
                  <a:srgbClr val="221F1F"/>
                </a:solidFill>
                <a:latin typeface="Courier New"/>
                <a:cs typeface="Courier New"/>
              </a:rPr>
              <a:t>// </a:t>
            </a: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Displays</a:t>
            </a:r>
            <a:r>
              <a:rPr dirty="0" sz="900" spc="-110">
                <a:solidFill>
                  <a:srgbClr val="221F1F"/>
                </a:solidFill>
                <a:latin typeface="Courier New"/>
                <a:cs typeface="Courier New"/>
              </a:rPr>
              <a:t> </a:t>
            </a: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array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59966" y="9490709"/>
            <a:ext cx="2897505" cy="5181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00685" marR="5080" indent="-388620">
              <a:lnSpc>
                <a:spcPct val="118900"/>
              </a:lnSpc>
              <a:spcBef>
                <a:spcPts val="100"/>
              </a:spcBef>
            </a:pPr>
            <a:r>
              <a:rPr dirty="0" sz="900" spc="-10">
                <a:solidFill>
                  <a:srgbClr val="221F1F"/>
                </a:solidFill>
                <a:latin typeface="Courier New"/>
                <a:cs typeface="Courier New"/>
              </a:rPr>
              <a:t>for </a:t>
            </a: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(int count </a:t>
            </a:r>
            <a:r>
              <a:rPr dirty="0" sz="900">
                <a:solidFill>
                  <a:srgbClr val="221F1F"/>
                </a:solidFill>
                <a:latin typeface="Courier New"/>
                <a:cs typeface="Courier New"/>
              </a:rPr>
              <a:t>= </a:t>
            </a:r>
            <a:r>
              <a:rPr dirty="0" sz="900" spc="-10">
                <a:solidFill>
                  <a:srgbClr val="221F1F"/>
                </a:solidFill>
                <a:latin typeface="Courier New"/>
                <a:cs typeface="Courier New"/>
              </a:rPr>
              <a:t>0; </a:t>
            </a: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count </a:t>
            </a:r>
            <a:r>
              <a:rPr dirty="0" sz="900">
                <a:solidFill>
                  <a:srgbClr val="221F1F"/>
                </a:solidFill>
                <a:latin typeface="Courier New"/>
                <a:cs typeface="Courier New"/>
              </a:rPr>
              <a:t>&lt; </a:t>
            </a: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elems;</a:t>
            </a:r>
            <a:r>
              <a:rPr dirty="0" sz="900" spc="-280">
                <a:solidFill>
                  <a:srgbClr val="221F1F"/>
                </a:solidFill>
                <a:latin typeface="Courier New"/>
                <a:cs typeface="Courier New"/>
              </a:rPr>
              <a:t> </a:t>
            </a: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count++)  cout </a:t>
            </a:r>
            <a:r>
              <a:rPr dirty="0" sz="900" spc="-10">
                <a:solidFill>
                  <a:srgbClr val="221F1F"/>
                </a:solidFill>
                <a:latin typeface="Courier New"/>
                <a:cs typeface="Courier New"/>
              </a:rPr>
              <a:t>&lt;&lt; </a:t>
            </a:r>
            <a:r>
              <a:rPr dirty="0" sz="900" spc="-20">
                <a:solidFill>
                  <a:srgbClr val="221F1F"/>
                </a:solidFill>
                <a:latin typeface="Courier New"/>
                <a:cs typeface="Courier New"/>
              </a:rPr>
              <a:t>array[count] </a:t>
            </a:r>
            <a:r>
              <a:rPr dirty="0" sz="900" spc="-10">
                <a:solidFill>
                  <a:srgbClr val="221F1F"/>
                </a:solidFill>
                <a:latin typeface="Courier New"/>
                <a:cs typeface="Courier New"/>
              </a:rPr>
              <a:t>&lt;&lt; </a:t>
            </a:r>
            <a:r>
              <a:rPr dirty="0" sz="900">
                <a:solidFill>
                  <a:srgbClr val="221F1F"/>
                </a:solidFill>
                <a:latin typeface="Courier New"/>
                <a:cs typeface="Courier New"/>
              </a:rPr>
              <a:t>"</a:t>
            </a:r>
            <a:r>
              <a:rPr dirty="0" sz="900" spc="295">
                <a:solidFill>
                  <a:srgbClr val="221F1F"/>
                </a:solidFill>
                <a:latin typeface="Courier New"/>
                <a:cs typeface="Courier New"/>
              </a:rPr>
              <a:t> </a:t>
            </a: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";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cout </a:t>
            </a:r>
            <a:r>
              <a:rPr dirty="0" sz="900" spc="-10">
                <a:solidFill>
                  <a:srgbClr val="221F1F"/>
                </a:solidFill>
                <a:latin typeface="Courier New"/>
                <a:cs typeface="Courier New"/>
              </a:rPr>
              <a:t>&lt;&lt;</a:t>
            </a:r>
            <a:r>
              <a:rPr dirty="0" sz="900" spc="-70">
                <a:solidFill>
                  <a:srgbClr val="221F1F"/>
                </a:solidFill>
                <a:latin typeface="Courier New"/>
                <a:cs typeface="Courier New"/>
              </a:rPr>
              <a:t> </a:t>
            </a:r>
            <a:r>
              <a:rPr dirty="0" sz="900" spc="-15">
                <a:solidFill>
                  <a:srgbClr val="221F1F"/>
                </a:solidFill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0200" y="9562465"/>
            <a:ext cx="6172200" cy="0"/>
          </a:xfrm>
          <a:custGeom>
            <a:avLst/>
            <a:gdLst/>
            <a:ahLst/>
            <a:cxnLst/>
            <a:rect l="l" t="t" r="r" b="b"/>
            <a:pathLst>
              <a:path w="6172200" h="0">
                <a:moveTo>
                  <a:pt x="0" y="0"/>
                </a:moveTo>
                <a:lnTo>
                  <a:pt x="61722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947154" y="1093977"/>
            <a:ext cx="548005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20">
                <a:latin typeface="Times New Roman"/>
                <a:cs typeface="Times New Roman"/>
              </a:rPr>
              <a:t>Lesson</a:t>
            </a:r>
            <a:r>
              <a:rPr dirty="0" sz="950" spc="125">
                <a:latin typeface="Times New Roman"/>
                <a:cs typeface="Times New Roman"/>
              </a:rPr>
              <a:t> </a:t>
            </a:r>
            <a:r>
              <a:rPr dirty="0" sz="950" spc="-40">
                <a:latin typeface="Times New Roman"/>
                <a:cs typeface="Times New Roman"/>
              </a:rPr>
              <a:t>8A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43800" y="455294"/>
            <a:ext cx="228600" cy="806450"/>
          </a:xfrm>
          <a:prstGeom prst="rect">
            <a:avLst/>
          </a:prstGeom>
          <a:solidFill>
            <a:srgbClr val="CC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55880">
              <a:lnSpc>
                <a:spcPct val="100000"/>
              </a:lnSpc>
              <a:spcBef>
                <a:spcPts val="575"/>
              </a:spcBef>
            </a:pPr>
            <a:r>
              <a:rPr dirty="0" sz="900" spc="-125">
                <a:latin typeface="Arial"/>
                <a:cs typeface="Arial"/>
              </a:rPr>
              <a:t>155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87753" y="1435354"/>
            <a:ext cx="4566920" cy="4921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 spc="-20">
                <a:latin typeface="Courier New"/>
                <a:cs typeface="Courier New"/>
              </a:rPr>
              <a:t>//******************************************************************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76142" y="1930654"/>
            <a:ext cx="122999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latin typeface="Courier New"/>
                <a:cs typeface="Courier New"/>
              </a:rPr>
              <a:t>selectionSortArray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81426" y="2230881"/>
            <a:ext cx="3029585" cy="522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1100"/>
              </a:lnSpc>
              <a:spcBef>
                <a:spcPts val="100"/>
              </a:spcBef>
            </a:pPr>
            <a:r>
              <a:rPr dirty="0" sz="900" spc="-10">
                <a:latin typeface="Courier New"/>
                <a:cs typeface="Courier New"/>
              </a:rPr>
              <a:t>to </a:t>
            </a:r>
            <a:r>
              <a:rPr dirty="0" sz="900" spc="-15">
                <a:latin typeface="Courier New"/>
                <a:cs typeface="Courier New"/>
              </a:rPr>
              <a:t>sort values </a:t>
            </a:r>
            <a:r>
              <a:rPr dirty="0" sz="900" spc="-10">
                <a:latin typeface="Courier New"/>
                <a:cs typeface="Courier New"/>
              </a:rPr>
              <a:t>of an </a:t>
            </a:r>
            <a:r>
              <a:rPr dirty="0" sz="900" spc="-15">
                <a:latin typeface="Courier New"/>
                <a:cs typeface="Courier New"/>
              </a:rPr>
              <a:t>array </a:t>
            </a:r>
            <a:r>
              <a:rPr dirty="0" sz="900" spc="-10">
                <a:latin typeface="Courier New"/>
                <a:cs typeface="Courier New"/>
              </a:rPr>
              <a:t>in </a:t>
            </a:r>
            <a:r>
              <a:rPr dirty="0" sz="900" spc="-15">
                <a:latin typeface="Courier New"/>
                <a:cs typeface="Courier New"/>
              </a:rPr>
              <a:t>ascending</a:t>
            </a:r>
            <a:r>
              <a:rPr dirty="0" sz="900" spc="-26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order  </a:t>
            </a: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array, </a:t>
            </a: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array</a:t>
            </a:r>
            <a:r>
              <a:rPr dirty="0" sz="900" spc="-14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size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sorted</a:t>
            </a:r>
            <a:r>
              <a:rPr dirty="0" sz="900" spc="-7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array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87753" y="1903222"/>
            <a:ext cx="828675" cy="101473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900" spc="-1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4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//</a:t>
            </a:r>
            <a:r>
              <a:rPr dirty="0" sz="900" spc="-5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task: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data</a:t>
            </a:r>
            <a:r>
              <a:rPr dirty="0" sz="900" spc="-120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in: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data</a:t>
            </a:r>
            <a:r>
              <a:rPr dirty="0" sz="900" spc="-13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out: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4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87753" y="2921254"/>
            <a:ext cx="4566920" cy="822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latin typeface="Courier New"/>
                <a:cs typeface="Courier New"/>
              </a:rPr>
              <a:t>//******************************************************************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 spc="-15">
                <a:latin typeface="Courier New"/>
                <a:cs typeface="Courier New"/>
              </a:rPr>
              <a:t>void </a:t>
            </a:r>
            <a:r>
              <a:rPr dirty="0" sz="900" spc="-20">
                <a:latin typeface="Courier New"/>
                <a:cs typeface="Courier New"/>
              </a:rPr>
              <a:t>selectionSortArray(int </a:t>
            </a:r>
            <a:r>
              <a:rPr dirty="0" sz="900" spc="-15">
                <a:latin typeface="Courier New"/>
                <a:cs typeface="Courier New"/>
              </a:rPr>
              <a:t>array[], </a:t>
            </a:r>
            <a:r>
              <a:rPr dirty="0" sz="900" spc="-10">
                <a:latin typeface="Courier New"/>
                <a:cs typeface="Courier New"/>
              </a:rPr>
              <a:t>int</a:t>
            </a:r>
            <a:r>
              <a:rPr dirty="0" sz="900" spc="-11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elems)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4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88566" y="3720211"/>
            <a:ext cx="896619" cy="51815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19400"/>
              </a:lnSpc>
              <a:spcBef>
                <a:spcPts val="105"/>
              </a:spcBef>
            </a:pPr>
            <a:r>
              <a:rPr dirty="0" sz="900" spc="-10">
                <a:latin typeface="Courier New"/>
                <a:cs typeface="Courier New"/>
              </a:rPr>
              <a:t>int </a:t>
            </a:r>
            <a:r>
              <a:rPr dirty="0" sz="900" spc="-15">
                <a:latin typeface="Courier New"/>
                <a:cs typeface="Courier New"/>
              </a:rPr>
              <a:t>seek;  </a:t>
            </a:r>
            <a:r>
              <a:rPr dirty="0" sz="900" spc="-10">
                <a:latin typeface="Courier New"/>
                <a:cs typeface="Courier New"/>
              </a:rPr>
              <a:t>int</a:t>
            </a:r>
            <a:r>
              <a:rPr dirty="0" sz="900" spc="-13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minCount;  </a:t>
            </a:r>
            <a:r>
              <a:rPr dirty="0" sz="900" spc="-10">
                <a:latin typeface="Courier New"/>
                <a:cs typeface="Courier New"/>
              </a:rPr>
              <a:t>int</a:t>
            </a:r>
            <a:r>
              <a:rPr dirty="0" sz="900" spc="-13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minValue;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85642" y="3720211"/>
            <a:ext cx="3098800" cy="518159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array position currently being </a:t>
            </a:r>
            <a:r>
              <a:rPr dirty="0" sz="900" spc="-10">
                <a:latin typeface="Courier New"/>
                <a:cs typeface="Courier New"/>
              </a:rPr>
              <a:t>put in</a:t>
            </a:r>
            <a:r>
              <a:rPr dirty="0" sz="900" spc="-23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order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location </a:t>
            </a:r>
            <a:r>
              <a:rPr dirty="0" sz="900" spc="-10">
                <a:latin typeface="Courier New"/>
                <a:cs typeface="Courier New"/>
              </a:rPr>
              <a:t>of </a:t>
            </a:r>
            <a:r>
              <a:rPr dirty="0" sz="900" spc="-15">
                <a:latin typeface="Courier New"/>
                <a:cs typeface="Courier New"/>
              </a:rPr>
              <a:t>smallest value</a:t>
            </a:r>
            <a:r>
              <a:rPr dirty="0" sz="900" spc="-18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found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holds </a:t>
            </a: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smallest value</a:t>
            </a:r>
            <a:r>
              <a:rPr dirty="0" sz="900" spc="-16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found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87753" y="4377054"/>
            <a:ext cx="5220335" cy="5145405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413384">
              <a:lnSpc>
                <a:spcPct val="100000"/>
              </a:lnSpc>
              <a:spcBef>
                <a:spcPts val="325"/>
              </a:spcBef>
            </a:pPr>
            <a:r>
              <a:rPr dirty="0" sz="900" spc="-10">
                <a:latin typeface="Courier New"/>
                <a:cs typeface="Courier New"/>
              </a:rPr>
              <a:t>for </a:t>
            </a:r>
            <a:r>
              <a:rPr dirty="0" sz="900" spc="-15">
                <a:latin typeface="Courier New"/>
                <a:cs typeface="Courier New"/>
              </a:rPr>
              <a:t>(seek </a:t>
            </a:r>
            <a:r>
              <a:rPr dirty="0" sz="900">
                <a:latin typeface="Courier New"/>
                <a:cs typeface="Courier New"/>
              </a:rPr>
              <a:t>= </a:t>
            </a:r>
            <a:r>
              <a:rPr dirty="0" sz="900" spc="-10">
                <a:latin typeface="Courier New"/>
                <a:cs typeface="Courier New"/>
              </a:rPr>
              <a:t>0; </a:t>
            </a:r>
            <a:r>
              <a:rPr dirty="0" sz="900" spc="-15">
                <a:latin typeface="Courier New"/>
                <a:cs typeface="Courier New"/>
              </a:rPr>
              <a:t>seek </a:t>
            </a:r>
            <a:r>
              <a:rPr dirty="0" sz="900">
                <a:latin typeface="Courier New"/>
                <a:cs typeface="Courier New"/>
              </a:rPr>
              <a:t>&lt; </a:t>
            </a:r>
            <a:r>
              <a:rPr dirty="0" sz="900" spc="-20">
                <a:latin typeface="Courier New"/>
                <a:cs typeface="Courier New"/>
              </a:rPr>
              <a:t>(elems-1);seek++) </a:t>
            </a: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outer loop performs </a:t>
            </a:r>
            <a:r>
              <a:rPr dirty="0" sz="900" spc="-10">
                <a:latin typeface="Courier New"/>
                <a:cs typeface="Courier New"/>
              </a:rPr>
              <a:t>the</a:t>
            </a:r>
            <a:r>
              <a:rPr dirty="0" sz="900" spc="-38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swap</a:t>
            </a:r>
            <a:endParaRPr sz="900">
              <a:latin typeface="Courier New"/>
              <a:cs typeface="Courier New"/>
            </a:endParaRPr>
          </a:p>
          <a:p>
            <a:pPr marL="3137535">
              <a:lnSpc>
                <a:spcPct val="100000"/>
              </a:lnSpc>
              <a:spcBef>
                <a:spcPts val="229"/>
              </a:spcBef>
            </a:pPr>
            <a:r>
              <a:rPr dirty="0" sz="900" spc="-10">
                <a:latin typeface="Courier New"/>
                <a:cs typeface="Courier New"/>
              </a:rPr>
              <a:t>// and </a:t>
            </a:r>
            <a:r>
              <a:rPr dirty="0" sz="900" spc="-15">
                <a:latin typeface="Courier New"/>
                <a:cs typeface="Courier New"/>
              </a:rPr>
              <a:t>then increments</a:t>
            </a:r>
            <a:r>
              <a:rPr dirty="0" sz="900" spc="-16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seek</a:t>
            </a:r>
            <a:endParaRPr sz="90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  <a:spcBef>
                <a:spcPts val="215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680085" marR="2993390">
              <a:lnSpc>
                <a:spcPts val="1310"/>
              </a:lnSpc>
              <a:spcBef>
                <a:spcPts val="70"/>
              </a:spcBef>
            </a:pPr>
            <a:r>
              <a:rPr dirty="0" sz="900" spc="-15">
                <a:latin typeface="Courier New"/>
                <a:cs typeface="Courier New"/>
              </a:rPr>
              <a:t>minCount </a:t>
            </a:r>
            <a:r>
              <a:rPr dirty="0" sz="900">
                <a:latin typeface="Courier New"/>
                <a:cs typeface="Courier New"/>
              </a:rPr>
              <a:t>= </a:t>
            </a:r>
            <a:r>
              <a:rPr dirty="0" sz="900" spc="-15">
                <a:latin typeface="Courier New"/>
                <a:cs typeface="Courier New"/>
              </a:rPr>
              <a:t>seek;  minValue </a:t>
            </a:r>
            <a:r>
              <a:rPr dirty="0" sz="900">
                <a:latin typeface="Courier New"/>
                <a:cs typeface="Courier New"/>
              </a:rPr>
              <a:t>=</a:t>
            </a:r>
            <a:r>
              <a:rPr dirty="0" sz="900" spc="-15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array[seek];</a:t>
            </a:r>
            <a:endParaRPr sz="900">
              <a:latin typeface="Courier New"/>
              <a:cs typeface="Courier New"/>
            </a:endParaRPr>
          </a:p>
          <a:p>
            <a:pPr marL="680085">
              <a:lnSpc>
                <a:spcPct val="100000"/>
              </a:lnSpc>
              <a:spcBef>
                <a:spcPts val="130"/>
              </a:spcBef>
            </a:pPr>
            <a:r>
              <a:rPr dirty="0" sz="900" spc="-15">
                <a:latin typeface="Courier New"/>
                <a:cs typeface="Courier New"/>
              </a:rPr>
              <a:t>for(int index </a:t>
            </a:r>
            <a:r>
              <a:rPr dirty="0" sz="900">
                <a:latin typeface="Courier New"/>
                <a:cs typeface="Courier New"/>
              </a:rPr>
              <a:t>= </a:t>
            </a:r>
            <a:r>
              <a:rPr dirty="0" sz="900" spc="-15">
                <a:latin typeface="Courier New"/>
                <a:cs typeface="Courier New"/>
              </a:rPr>
              <a:t>seek </a:t>
            </a:r>
            <a:r>
              <a:rPr dirty="0" sz="900">
                <a:latin typeface="Courier New"/>
                <a:cs typeface="Courier New"/>
              </a:rPr>
              <a:t>+ </a:t>
            </a:r>
            <a:r>
              <a:rPr dirty="0" sz="900" spc="-10">
                <a:latin typeface="Courier New"/>
                <a:cs typeface="Courier New"/>
              </a:rPr>
              <a:t>1; </a:t>
            </a:r>
            <a:r>
              <a:rPr dirty="0" sz="900" spc="-15">
                <a:latin typeface="Courier New"/>
                <a:cs typeface="Courier New"/>
              </a:rPr>
              <a:t>index </a:t>
            </a:r>
            <a:r>
              <a:rPr dirty="0" sz="900">
                <a:latin typeface="Courier New"/>
                <a:cs typeface="Courier New"/>
              </a:rPr>
              <a:t>&lt; </a:t>
            </a:r>
            <a:r>
              <a:rPr dirty="0" sz="900" spc="-15">
                <a:latin typeface="Courier New"/>
                <a:cs typeface="Courier New"/>
              </a:rPr>
              <a:t>elems;</a:t>
            </a:r>
            <a:r>
              <a:rPr dirty="0" sz="900" spc="-28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index++)</a:t>
            </a:r>
            <a:endParaRPr sz="900">
              <a:latin typeface="Courier New"/>
              <a:cs typeface="Courier New"/>
            </a:endParaRPr>
          </a:p>
          <a:p>
            <a:pPr marL="680085">
              <a:lnSpc>
                <a:spcPct val="100000"/>
              </a:lnSpc>
              <a:spcBef>
                <a:spcPts val="215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946785">
              <a:lnSpc>
                <a:spcPct val="100000"/>
              </a:lnSpc>
              <a:spcBef>
                <a:spcPts val="219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inner loop searches through</a:t>
            </a:r>
            <a:r>
              <a:rPr dirty="0" sz="900" spc="-18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array</a:t>
            </a:r>
            <a:endParaRPr sz="900">
              <a:latin typeface="Courier New"/>
              <a:cs typeface="Courier New"/>
            </a:endParaRPr>
          </a:p>
          <a:p>
            <a:pPr marL="946785">
              <a:lnSpc>
                <a:spcPct val="100000"/>
              </a:lnSpc>
              <a:spcBef>
                <a:spcPts val="22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starting </a:t>
            </a:r>
            <a:r>
              <a:rPr dirty="0" sz="900" spc="-10">
                <a:latin typeface="Courier New"/>
                <a:cs typeface="Courier New"/>
              </a:rPr>
              <a:t>at </a:t>
            </a:r>
            <a:r>
              <a:rPr dirty="0" sz="900" spc="-20">
                <a:latin typeface="Courier New"/>
                <a:cs typeface="Courier New"/>
              </a:rPr>
              <a:t>array[seek]</a:t>
            </a:r>
            <a:r>
              <a:rPr dirty="0" sz="900" spc="-14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searching</a:t>
            </a:r>
            <a:endParaRPr sz="900">
              <a:latin typeface="Courier New"/>
              <a:cs typeface="Courier New"/>
            </a:endParaRPr>
          </a:p>
          <a:p>
            <a:pPr marL="946785">
              <a:lnSpc>
                <a:spcPct val="100000"/>
              </a:lnSpc>
              <a:spcBef>
                <a:spcPts val="220"/>
              </a:spcBef>
            </a:pPr>
            <a:r>
              <a:rPr dirty="0" sz="900" spc="-10">
                <a:latin typeface="Courier New"/>
                <a:cs typeface="Courier New"/>
              </a:rPr>
              <a:t>// for the </a:t>
            </a:r>
            <a:r>
              <a:rPr dirty="0" sz="900" spc="-15">
                <a:latin typeface="Courier New"/>
                <a:cs typeface="Courier New"/>
              </a:rPr>
              <a:t>smallest value. When</a:t>
            </a:r>
            <a:r>
              <a:rPr dirty="0" sz="900" spc="-23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the</a:t>
            </a:r>
            <a:endParaRPr sz="900">
              <a:latin typeface="Courier New"/>
              <a:cs typeface="Courier New"/>
            </a:endParaRPr>
          </a:p>
          <a:p>
            <a:pPr marL="946785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value </a:t>
            </a:r>
            <a:r>
              <a:rPr dirty="0" sz="900" spc="-10">
                <a:latin typeface="Courier New"/>
                <a:cs typeface="Courier New"/>
              </a:rPr>
              <a:t>is </a:t>
            </a:r>
            <a:r>
              <a:rPr dirty="0" sz="900" spc="-15">
                <a:latin typeface="Courier New"/>
                <a:cs typeface="Courier New"/>
              </a:rPr>
              <a:t>found, </a:t>
            </a: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subscript</a:t>
            </a:r>
            <a:r>
              <a:rPr dirty="0" sz="900" spc="-229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is</a:t>
            </a:r>
            <a:endParaRPr sz="900">
              <a:latin typeface="Courier New"/>
              <a:cs typeface="Courier New"/>
            </a:endParaRPr>
          </a:p>
          <a:p>
            <a:pPr marL="946785">
              <a:lnSpc>
                <a:spcPct val="100000"/>
              </a:lnSpc>
              <a:spcBef>
                <a:spcPts val="229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stored </a:t>
            </a:r>
            <a:r>
              <a:rPr dirty="0" sz="900" spc="-10">
                <a:latin typeface="Courier New"/>
                <a:cs typeface="Courier New"/>
              </a:rPr>
              <a:t>in </a:t>
            </a:r>
            <a:r>
              <a:rPr dirty="0" sz="900" spc="-15">
                <a:latin typeface="Courier New"/>
                <a:cs typeface="Courier New"/>
              </a:rPr>
              <a:t>minCount. </a:t>
            </a: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value</a:t>
            </a:r>
            <a:r>
              <a:rPr dirty="0" sz="900" spc="-229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is</a:t>
            </a:r>
            <a:endParaRPr sz="900">
              <a:latin typeface="Courier New"/>
              <a:cs typeface="Courier New"/>
            </a:endParaRPr>
          </a:p>
          <a:p>
            <a:pPr marL="946785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stored </a:t>
            </a:r>
            <a:r>
              <a:rPr dirty="0" sz="900" spc="-10">
                <a:latin typeface="Courier New"/>
                <a:cs typeface="Courier New"/>
              </a:rPr>
              <a:t>in</a:t>
            </a:r>
            <a:r>
              <a:rPr dirty="0" sz="900" spc="-9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minValue.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946785">
              <a:lnSpc>
                <a:spcPct val="100000"/>
              </a:lnSpc>
            </a:pPr>
            <a:r>
              <a:rPr dirty="0" sz="900" spc="-15">
                <a:latin typeface="Courier New"/>
                <a:cs typeface="Courier New"/>
              </a:rPr>
              <a:t>if(array[index] </a:t>
            </a:r>
            <a:r>
              <a:rPr dirty="0" sz="900">
                <a:latin typeface="Courier New"/>
                <a:cs typeface="Courier New"/>
              </a:rPr>
              <a:t>&lt;</a:t>
            </a:r>
            <a:r>
              <a:rPr dirty="0" sz="900" spc="-7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minValue)</a:t>
            </a:r>
            <a:endParaRPr sz="900">
              <a:latin typeface="Courier New"/>
              <a:cs typeface="Courier New"/>
            </a:endParaRPr>
          </a:p>
          <a:p>
            <a:pPr marL="1213485">
              <a:lnSpc>
                <a:spcPct val="100000"/>
              </a:lnSpc>
              <a:spcBef>
                <a:spcPts val="229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1417955" marR="2190750">
              <a:lnSpc>
                <a:spcPts val="1310"/>
              </a:lnSpc>
              <a:spcBef>
                <a:spcPts val="65"/>
              </a:spcBef>
            </a:pPr>
            <a:r>
              <a:rPr dirty="0" sz="900" spc="-15">
                <a:latin typeface="Courier New"/>
                <a:cs typeface="Courier New"/>
              </a:rPr>
              <a:t>minValue </a:t>
            </a:r>
            <a:r>
              <a:rPr dirty="0" sz="900">
                <a:latin typeface="Courier New"/>
                <a:cs typeface="Courier New"/>
              </a:rPr>
              <a:t>=</a:t>
            </a:r>
            <a:r>
              <a:rPr dirty="0" sz="900" spc="-100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array[index];  </a:t>
            </a:r>
            <a:r>
              <a:rPr dirty="0" sz="900" spc="-15">
                <a:latin typeface="Courier New"/>
                <a:cs typeface="Courier New"/>
              </a:rPr>
              <a:t>minCount </a:t>
            </a:r>
            <a:r>
              <a:rPr dirty="0" sz="900">
                <a:latin typeface="Courier New"/>
                <a:cs typeface="Courier New"/>
              </a:rPr>
              <a:t>=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index;</a:t>
            </a:r>
            <a:endParaRPr sz="900">
              <a:latin typeface="Courier New"/>
              <a:cs typeface="Courier New"/>
            </a:endParaRPr>
          </a:p>
          <a:p>
            <a:pPr marL="1238250">
              <a:lnSpc>
                <a:spcPct val="100000"/>
              </a:lnSpc>
              <a:spcBef>
                <a:spcPts val="135"/>
              </a:spcBef>
            </a:pPr>
            <a:r>
              <a:rPr dirty="0" sz="90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 marL="812800">
              <a:lnSpc>
                <a:spcPct val="100000"/>
              </a:lnSpc>
              <a:spcBef>
                <a:spcPts val="215"/>
              </a:spcBef>
            </a:pPr>
            <a:r>
              <a:rPr dirty="0" sz="90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imes New Roman"/>
              <a:cs typeface="Times New Roman"/>
            </a:endParaRPr>
          </a:p>
          <a:p>
            <a:pPr marL="680085">
              <a:lnSpc>
                <a:spcPct val="100000"/>
              </a:lnSpc>
            </a:pPr>
            <a:r>
              <a:rPr dirty="0" sz="900" spc="-10">
                <a:latin typeface="Courier New"/>
                <a:cs typeface="Courier New"/>
              </a:rPr>
              <a:t>// the </a:t>
            </a:r>
            <a:r>
              <a:rPr dirty="0" sz="900" spc="-15">
                <a:latin typeface="Courier New"/>
                <a:cs typeface="Courier New"/>
              </a:rPr>
              <a:t>following </a:t>
            </a:r>
            <a:r>
              <a:rPr dirty="0" sz="900" spc="-10">
                <a:latin typeface="Courier New"/>
                <a:cs typeface="Courier New"/>
              </a:rPr>
              <a:t>two </a:t>
            </a:r>
            <a:r>
              <a:rPr dirty="0" sz="900" spc="-15">
                <a:latin typeface="Courier New"/>
                <a:cs typeface="Courier New"/>
              </a:rPr>
              <a:t>statements exchange </a:t>
            </a: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value </a:t>
            </a:r>
            <a:r>
              <a:rPr dirty="0" sz="900" spc="-10">
                <a:latin typeface="Courier New"/>
                <a:cs typeface="Courier New"/>
              </a:rPr>
              <a:t>of</a:t>
            </a:r>
            <a:r>
              <a:rPr dirty="0" sz="900" spc="-28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the</a:t>
            </a:r>
            <a:endParaRPr sz="900">
              <a:latin typeface="Courier New"/>
              <a:cs typeface="Courier New"/>
            </a:endParaRPr>
          </a:p>
          <a:p>
            <a:pPr marL="680085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element </a:t>
            </a:r>
            <a:r>
              <a:rPr dirty="0" sz="900" spc="-20">
                <a:latin typeface="Courier New"/>
                <a:cs typeface="Courier New"/>
              </a:rPr>
              <a:t>currently </a:t>
            </a:r>
            <a:r>
              <a:rPr dirty="0" sz="900" spc="-15">
                <a:latin typeface="Courier New"/>
                <a:cs typeface="Courier New"/>
              </a:rPr>
              <a:t>needing </a:t>
            </a: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smallest value found </a:t>
            </a:r>
            <a:r>
              <a:rPr dirty="0" sz="900" spc="-10">
                <a:latin typeface="Courier New"/>
                <a:cs typeface="Courier New"/>
              </a:rPr>
              <a:t>in</a:t>
            </a:r>
            <a:r>
              <a:rPr dirty="0" sz="900" spc="-23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the</a:t>
            </a:r>
            <a:endParaRPr sz="900">
              <a:latin typeface="Courier New"/>
              <a:cs typeface="Courier New"/>
            </a:endParaRPr>
          </a:p>
          <a:p>
            <a:pPr marL="680085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20">
                <a:latin typeface="Courier New"/>
                <a:cs typeface="Courier New"/>
              </a:rPr>
              <a:t>pass(indicated </a:t>
            </a:r>
            <a:r>
              <a:rPr dirty="0" sz="900" spc="-10">
                <a:latin typeface="Courier New"/>
                <a:cs typeface="Courier New"/>
              </a:rPr>
              <a:t>by </a:t>
            </a:r>
            <a:r>
              <a:rPr dirty="0" sz="900" spc="-15">
                <a:latin typeface="Courier New"/>
                <a:cs typeface="Courier New"/>
              </a:rPr>
              <a:t>seek) with </a:t>
            </a: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smallest value</a:t>
            </a:r>
            <a:r>
              <a:rPr dirty="0" sz="900" spc="-21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found</a:t>
            </a:r>
            <a:endParaRPr sz="900">
              <a:latin typeface="Courier New"/>
              <a:cs typeface="Courier New"/>
            </a:endParaRPr>
          </a:p>
          <a:p>
            <a:pPr marL="680085">
              <a:lnSpc>
                <a:spcPct val="100000"/>
              </a:lnSpc>
              <a:spcBef>
                <a:spcPts val="229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(located </a:t>
            </a:r>
            <a:r>
              <a:rPr dirty="0" sz="900" spc="-10">
                <a:latin typeface="Courier New"/>
                <a:cs typeface="Courier New"/>
              </a:rPr>
              <a:t>in</a:t>
            </a:r>
            <a:r>
              <a:rPr dirty="0" sz="900" spc="-100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minValue)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680085" marR="2527300">
              <a:lnSpc>
                <a:spcPct val="121100"/>
              </a:lnSpc>
            </a:pPr>
            <a:r>
              <a:rPr dirty="0" sz="900" spc="-20">
                <a:latin typeface="Courier New"/>
                <a:cs typeface="Courier New"/>
              </a:rPr>
              <a:t>array[minCount] </a:t>
            </a:r>
            <a:r>
              <a:rPr dirty="0" sz="900">
                <a:latin typeface="Courier New"/>
                <a:cs typeface="Courier New"/>
              </a:rPr>
              <a:t>= </a:t>
            </a:r>
            <a:r>
              <a:rPr dirty="0" sz="900" spc="-20">
                <a:latin typeface="Courier New"/>
                <a:cs typeface="Courier New"/>
              </a:rPr>
              <a:t>array[seek];  </a:t>
            </a:r>
            <a:r>
              <a:rPr dirty="0" sz="900" spc="-15">
                <a:latin typeface="Courier New"/>
                <a:cs typeface="Courier New"/>
              </a:rPr>
              <a:t>array[seek] </a:t>
            </a:r>
            <a:r>
              <a:rPr dirty="0" sz="900">
                <a:latin typeface="Courier New"/>
                <a:cs typeface="Courier New"/>
              </a:rPr>
              <a:t>=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minValue;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  <a:spcBef>
                <a:spcPts val="5"/>
              </a:spcBef>
            </a:pPr>
            <a:r>
              <a:rPr dirty="0" sz="90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90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1682114"/>
            <a:ext cx="6172200" cy="0"/>
          </a:xfrm>
          <a:custGeom>
            <a:avLst/>
            <a:gdLst/>
            <a:ahLst/>
            <a:cxnLst/>
            <a:rect l="l" t="t" r="r" b="b"/>
            <a:pathLst>
              <a:path w="6172200" h="0">
                <a:moveTo>
                  <a:pt x="0" y="0"/>
                </a:moveTo>
                <a:lnTo>
                  <a:pt x="61722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057400" y="8646159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 h="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359153" y="455294"/>
            <a:ext cx="2393315" cy="1179830"/>
          </a:xfrm>
          <a:prstGeom prst="rect">
            <a:avLst/>
          </a:prstGeom>
          <a:solidFill>
            <a:srgbClr val="CC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Times New Roman"/>
              <a:cs typeface="Times New Roman"/>
            </a:endParaRPr>
          </a:p>
          <a:p>
            <a:pPr marL="53340">
              <a:lnSpc>
                <a:spcPct val="100000"/>
              </a:lnSpc>
              <a:spcBef>
                <a:spcPts val="5"/>
              </a:spcBef>
            </a:pPr>
            <a:r>
              <a:rPr dirty="0" sz="900" spc="-105">
                <a:latin typeface="Arial"/>
                <a:cs typeface="Arial"/>
              </a:rPr>
              <a:t>138 </a:t>
            </a:r>
            <a:r>
              <a:rPr dirty="0" sz="950" spc="-85">
                <a:latin typeface="Times New Roman"/>
                <a:cs typeface="Times New Roman"/>
              </a:rPr>
              <a:t>LESSON</a:t>
            </a:r>
            <a:r>
              <a:rPr dirty="0" sz="950" spc="65">
                <a:latin typeface="Times New Roman"/>
                <a:cs typeface="Times New Roman"/>
              </a:rPr>
              <a:t> </a:t>
            </a:r>
            <a:r>
              <a:rPr dirty="0" sz="950" spc="-35">
                <a:latin typeface="Times New Roman"/>
                <a:cs typeface="Times New Roman"/>
              </a:rPr>
              <a:t>8 </a:t>
            </a:r>
            <a:r>
              <a:rPr dirty="0" sz="950" spc="10">
                <a:latin typeface="Times New Roman"/>
                <a:cs typeface="Times New Roman"/>
              </a:rPr>
              <a:t>Searching </a:t>
            </a:r>
            <a:r>
              <a:rPr dirty="0" sz="950" spc="-15">
                <a:latin typeface="Times New Roman"/>
                <a:cs typeface="Times New Roman"/>
              </a:rPr>
              <a:t>and </a:t>
            </a:r>
            <a:r>
              <a:rPr dirty="0" sz="950" spc="-25">
                <a:latin typeface="Times New Roman"/>
                <a:cs typeface="Times New Roman"/>
              </a:rPr>
              <a:t>Sorting</a:t>
            </a:r>
            <a:r>
              <a:rPr dirty="0" sz="950" spc="5">
                <a:latin typeface="Times New Roman"/>
                <a:cs typeface="Times New Roman"/>
              </a:rPr>
              <a:t> </a:t>
            </a:r>
            <a:r>
              <a:rPr dirty="0" sz="950" spc="-15">
                <a:latin typeface="Times New Roman"/>
                <a:cs typeface="Times New Roman"/>
              </a:rPr>
              <a:t>Arrays</a:t>
            </a:r>
            <a:endParaRPr sz="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-490">
                <a:latin typeface="Arial"/>
                <a:cs typeface="Arial"/>
              </a:rPr>
              <a:t>P</a:t>
            </a:r>
            <a:r>
              <a:rPr dirty="0" sz="1400" spc="-260">
                <a:latin typeface="Arial"/>
                <a:cs typeface="Arial"/>
              </a:rPr>
              <a:t> </a:t>
            </a:r>
            <a:r>
              <a:rPr dirty="0" sz="1400" spc="-525">
                <a:latin typeface="Arial"/>
                <a:cs typeface="Arial"/>
              </a:rPr>
              <a:t>R</a:t>
            </a:r>
            <a:r>
              <a:rPr dirty="0" sz="1400" spc="-254">
                <a:latin typeface="Arial"/>
                <a:cs typeface="Arial"/>
              </a:rPr>
              <a:t> </a:t>
            </a:r>
            <a:r>
              <a:rPr dirty="0" sz="1400" spc="-515">
                <a:latin typeface="Arial"/>
                <a:cs typeface="Arial"/>
              </a:rPr>
              <a:t>E</a:t>
            </a:r>
            <a:r>
              <a:rPr dirty="0" sz="1400" spc="-250">
                <a:latin typeface="Arial"/>
                <a:cs typeface="Arial"/>
              </a:rPr>
              <a:t> </a:t>
            </a:r>
            <a:r>
              <a:rPr dirty="0" sz="1400" spc="-275">
                <a:latin typeface="Arial"/>
                <a:cs typeface="Arial"/>
              </a:rPr>
              <a:t>- </a:t>
            </a:r>
            <a:r>
              <a:rPr dirty="0" sz="1400" spc="-375">
                <a:latin typeface="Arial"/>
                <a:cs typeface="Arial"/>
              </a:rPr>
              <a:t>LA </a:t>
            </a:r>
            <a:r>
              <a:rPr dirty="0" sz="1400" spc="-450">
                <a:latin typeface="Arial"/>
                <a:cs typeface="Arial"/>
              </a:rPr>
              <a:t>B</a:t>
            </a:r>
            <a:r>
              <a:rPr dirty="0" sz="1400" spc="110">
                <a:latin typeface="Arial"/>
                <a:cs typeface="Arial"/>
              </a:rPr>
              <a:t> </a:t>
            </a:r>
            <a:r>
              <a:rPr dirty="0" sz="1400" spc="-525">
                <a:latin typeface="Arial"/>
                <a:cs typeface="Arial"/>
              </a:rPr>
              <a:t>R</a:t>
            </a:r>
            <a:r>
              <a:rPr dirty="0" sz="1400" spc="-254">
                <a:latin typeface="Arial"/>
                <a:cs typeface="Arial"/>
              </a:rPr>
              <a:t> </a:t>
            </a:r>
            <a:r>
              <a:rPr dirty="0" sz="1400" spc="-515">
                <a:latin typeface="Arial"/>
                <a:cs typeface="Arial"/>
              </a:rPr>
              <a:t>E</a:t>
            </a:r>
            <a:r>
              <a:rPr dirty="0" sz="1400" spc="-240">
                <a:latin typeface="Arial"/>
                <a:cs typeface="Arial"/>
              </a:rPr>
              <a:t> </a:t>
            </a:r>
            <a:r>
              <a:rPr dirty="0" sz="1400" spc="-484">
                <a:latin typeface="Arial"/>
                <a:cs typeface="Arial"/>
              </a:rPr>
              <a:t>A</a:t>
            </a:r>
            <a:r>
              <a:rPr dirty="0" sz="1400" spc="-245">
                <a:latin typeface="Arial"/>
                <a:cs typeface="Arial"/>
              </a:rPr>
              <a:t> </a:t>
            </a:r>
            <a:r>
              <a:rPr dirty="0" sz="1400" spc="-530">
                <a:latin typeface="Arial"/>
                <a:cs typeface="Arial"/>
              </a:rPr>
              <a:t>D</a:t>
            </a:r>
            <a:r>
              <a:rPr dirty="0" sz="1400" spc="-254">
                <a:latin typeface="Arial"/>
                <a:cs typeface="Arial"/>
              </a:rPr>
              <a:t> </a:t>
            </a:r>
            <a:r>
              <a:rPr dirty="0" sz="1400" spc="-175">
                <a:latin typeface="Arial"/>
                <a:cs typeface="Arial"/>
              </a:rPr>
              <a:t>I </a:t>
            </a:r>
            <a:r>
              <a:rPr dirty="0" sz="1400" spc="-535">
                <a:latin typeface="Arial"/>
                <a:cs typeface="Arial"/>
              </a:rPr>
              <a:t>N</a:t>
            </a:r>
            <a:r>
              <a:rPr dirty="0" sz="1400" spc="-245">
                <a:latin typeface="Arial"/>
                <a:cs typeface="Arial"/>
              </a:rPr>
              <a:t> </a:t>
            </a:r>
            <a:r>
              <a:rPr dirty="0" sz="1400" spc="-615">
                <a:latin typeface="Arial"/>
                <a:cs typeface="Arial"/>
              </a:rPr>
              <a:t>G</a:t>
            </a:r>
            <a:r>
              <a:rPr dirty="0" sz="1400" spc="55">
                <a:latin typeface="Arial"/>
                <a:cs typeface="Arial"/>
              </a:rPr>
              <a:t> </a:t>
            </a:r>
            <a:r>
              <a:rPr dirty="0" sz="1400" spc="-484">
                <a:latin typeface="Arial"/>
                <a:cs typeface="Arial"/>
              </a:rPr>
              <a:t>A</a:t>
            </a:r>
            <a:r>
              <a:rPr dirty="0" sz="1400" spc="-254">
                <a:latin typeface="Arial"/>
                <a:cs typeface="Arial"/>
              </a:rPr>
              <a:t> </a:t>
            </a:r>
            <a:r>
              <a:rPr dirty="0" sz="1400" spc="-505">
                <a:latin typeface="Arial"/>
                <a:cs typeface="Arial"/>
              </a:rPr>
              <a:t>S</a:t>
            </a:r>
            <a:r>
              <a:rPr dirty="0" sz="1400" spc="-250">
                <a:latin typeface="Arial"/>
                <a:cs typeface="Arial"/>
              </a:rPr>
              <a:t> </a:t>
            </a:r>
            <a:r>
              <a:rPr dirty="0" sz="1400" spc="-505">
                <a:latin typeface="Arial"/>
                <a:cs typeface="Arial"/>
              </a:rPr>
              <a:t>S</a:t>
            </a:r>
            <a:r>
              <a:rPr dirty="0" sz="1400" spc="-250">
                <a:latin typeface="Arial"/>
                <a:cs typeface="Arial"/>
              </a:rPr>
              <a:t> </a:t>
            </a:r>
            <a:r>
              <a:rPr dirty="0" sz="1400" spc="-175">
                <a:latin typeface="Arial"/>
                <a:cs typeface="Arial"/>
              </a:rPr>
              <a:t>I</a:t>
            </a:r>
            <a:r>
              <a:rPr dirty="0" sz="1400" spc="-305">
                <a:latin typeface="Arial"/>
                <a:cs typeface="Arial"/>
              </a:rPr>
              <a:t> </a:t>
            </a:r>
            <a:r>
              <a:rPr dirty="0" sz="1400" spc="-615">
                <a:latin typeface="Arial"/>
                <a:cs typeface="Arial"/>
              </a:rPr>
              <a:t>G</a:t>
            </a:r>
            <a:r>
              <a:rPr dirty="0" sz="1400" spc="-260">
                <a:latin typeface="Arial"/>
                <a:cs typeface="Arial"/>
              </a:rPr>
              <a:t> </a:t>
            </a:r>
            <a:r>
              <a:rPr dirty="0" sz="1400" spc="-535">
                <a:latin typeface="Arial"/>
                <a:cs typeface="Arial"/>
              </a:rPr>
              <a:t>N</a:t>
            </a:r>
            <a:r>
              <a:rPr dirty="0" sz="1400" spc="-260">
                <a:latin typeface="Arial"/>
                <a:cs typeface="Arial"/>
              </a:rPr>
              <a:t> </a:t>
            </a:r>
            <a:r>
              <a:rPr dirty="0" sz="1400" spc="-530">
                <a:latin typeface="Arial"/>
                <a:cs typeface="Arial"/>
              </a:rPr>
              <a:t>M</a:t>
            </a:r>
            <a:r>
              <a:rPr dirty="0" sz="1400" spc="-250">
                <a:latin typeface="Arial"/>
                <a:cs typeface="Arial"/>
              </a:rPr>
              <a:t> </a:t>
            </a:r>
            <a:r>
              <a:rPr dirty="0" sz="1400" spc="-515">
                <a:latin typeface="Arial"/>
                <a:cs typeface="Arial"/>
              </a:rPr>
              <a:t>E</a:t>
            </a:r>
            <a:r>
              <a:rPr dirty="0" sz="1400" spc="-250">
                <a:latin typeface="Arial"/>
                <a:cs typeface="Arial"/>
              </a:rPr>
              <a:t> </a:t>
            </a:r>
            <a:r>
              <a:rPr dirty="0" sz="1400" spc="-535">
                <a:latin typeface="Arial"/>
                <a:cs typeface="Arial"/>
              </a:rPr>
              <a:t>N</a:t>
            </a:r>
            <a:r>
              <a:rPr dirty="0" sz="1400" spc="-240">
                <a:latin typeface="Arial"/>
                <a:cs typeface="Arial"/>
              </a:rPr>
              <a:t> </a:t>
            </a:r>
            <a:r>
              <a:rPr dirty="0" sz="1400" spc="-495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9153" y="1689932"/>
            <a:ext cx="6237605" cy="3786504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dirty="0" sz="1200" spc="-105">
                <a:latin typeface="Arial"/>
                <a:cs typeface="Arial"/>
              </a:rPr>
              <a:t>Search</a:t>
            </a:r>
            <a:r>
              <a:rPr dirty="0" sz="1200" spc="-85">
                <a:latin typeface="Arial"/>
                <a:cs typeface="Arial"/>
              </a:rPr>
              <a:t> Algorithms</a:t>
            </a:r>
            <a:endParaRPr sz="1200">
              <a:latin typeface="Arial"/>
              <a:cs typeface="Arial"/>
            </a:endParaRPr>
          </a:p>
          <a:p>
            <a:pPr marL="1612900" marR="50165">
              <a:lnSpc>
                <a:spcPct val="103800"/>
              </a:lnSpc>
              <a:spcBef>
                <a:spcPts val="570"/>
              </a:spcBef>
            </a:pPr>
            <a:r>
              <a:rPr dirty="0" sz="1050" spc="-45">
                <a:latin typeface="Times New Roman"/>
                <a:cs typeface="Times New Roman"/>
              </a:rPr>
              <a:t>A </a:t>
            </a:r>
            <a:r>
              <a:rPr dirty="0" sz="1050" spc="-25">
                <a:latin typeface="Times New Roman"/>
                <a:cs typeface="Times New Roman"/>
              </a:rPr>
              <a:t>search </a:t>
            </a:r>
            <a:r>
              <a:rPr dirty="0" sz="1050" spc="15">
                <a:latin typeface="Times New Roman"/>
                <a:cs typeface="Times New Roman"/>
              </a:rPr>
              <a:t>algorithm </a:t>
            </a:r>
            <a:r>
              <a:rPr dirty="0" sz="1050" spc="-40">
                <a:latin typeface="Times New Roman"/>
                <a:cs typeface="Times New Roman"/>
              </a:rPr>
              <a:t>is a </a:t>
            </a:r>
            <a:r>
              <a:rPr dirty="0" sz="1050" spc="40">
                <a:latin typeface="Times New Roman"/>
                <a:cs typeface="Times New Roman"/>
              </a:rPr>
              <a:t>procedure </a:t>
            </a:r>
            <a:r>
              <a:rPr dirty="0" sz="1050" spc="-5">
                <a:latin typeface="Times New Roman"/>
                <a:cs typeface="Times New Roman"/>
              </a:rPr>
              <a:t>for </a:t>
            </a:r>
            <a:r>
              <a:rPr dirty="0" sz="1050" spc="15">
                <a:latin typeface="Times New Roman"/>
                <a:cs typeface="Times New Roman"/>
              </a:rPr>
              <a:t>locating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30">
                <a:latin typeface="Times New Roman"/>
                <a:cs typeface="Times New Roman"/>
              </a:rPr>
              <a:t>specific </a:t>
            </a:r>
            <a:r>
              <a:rPr dirty="0" sz="1050" spc="-15">
                <a:latin typeface="Times New Roman"/>
                <a:cs typeface="Times New Roman"/>
              </a:rPr>
              <a:t>datum </a:t>
            </a:r>
            <a:r>
              <a:rPr dirty="0" sz="1050" spc="-5">
                <a:latin typeface="Times New Roman"/>
                <a:cs typeface="Times New Roman"/>
              </a:rPr>
              <a:t>from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15">
                <a:latin typeface="Times New Roman"/>
                <a:cs typeface="Times New Roman"/>
              </a:rPr>
              <a:t>collection  </a:t>
            </a:r>
            <a:r>
              <a:rPr dirty="0" sz="1050">
                <a:latin typeface="Times New Roman"/>
                <a:cs typeface="Times New Roman"/>
              </a:rPr>
              <a:t>of</a:t>
            </a:r>
            <a:r>
              <a:rPr dirty="0" sz="1050" spc="85">
                <a:latin typeface="Times New Roman"/>
                <a:cs typeface="Times New Roman"/>
              </a:rPr>
              <a:t> </a:t>
            </a:r>
            <a:r>
              <a:rPr dirty="0" sz="1050" spc="25">
                <a:latin typeface="Times New Roman"/>
                <a:cs typeface="Times New Roman"/>
              </a:rPr>
              <a:t>data.</a:t>
            </a:r>
            <a:endParaRPr sz="1050">
              <a:latin typeface="Times New Roman"/>
              <a:cs typeface="Times New Roman"/>
            </a:endParaRPr>
          </a:p>
          <a:p>
            <a:pPr algn="just" marL="1612900" marR="5080" indent="228600">
              <a:lnSpc>
                <a:spcPct val="102899"/>
              </a:lnSpc>
            </a:pPr>
            <a:r>
              <a:rPr dirty="0" sz="1050" spc="-5">
                <a:latin typeface="Times New Roman"/>
                <a:cs typeface="Times New Roman"/>
              </a:rPr>
              <a:t>For </a:t>
            </a:r>
            <a:r>
              <a:rPr dirty="0" sz="1050" spc="15">
                <a:latin typeface="Times New Roman"/>
                <a:cs typeface="Times New Roman"/>
              </a:rPr>
              <a:t>example, </a:t>
            </a:r>
            <a:r>
              <a:rPr dirty="0" sz="1050" spc="35">
                <a:latin typeface="Times New Roman"/>
                <a:cs typeface="Times New Roman"/>
              </a:rPr>
              <a:t>suppose </a:t>
            </a:r>
            <a:r>
              <a:rPr dirty="0" sz="1050" spc="-35">
                <a:latin typeface="Times New Roman"/>
                <a:cs typeface="Times New Roman"/>
              </a:rPr>
              <a:t>you </a:t>
            </a:r>
            <a:r>
              <a:rPr dirty="0" sz="1050" spc="-30">
                <a:latin typeface="Times New Roman"/>
                <a:cs typeface="Times New Roman"/>
              </a:rPr>
              <a:t>want </a:t>
            </a:r>
            <a:r>
              <a:rPr dirty="0" sz="1050" spc="10">
                <a:latin typeface="Times New Roman"/>
                <a:cs typeface="Times New Roman"/>
              </a:rPr>
              <a:t>to </a:t>
            </a:r>
            <a:r>
              <a:rPr dirty="0" sz="1050" spc="-30">
                <a:latin typeface="Times New Roman"/>
                <a:cs typeface="Times New Roman"/>
              </a:rPr>
              <a:t>find </a:t>
            </a:r>
            <a:r>
              <a:rPr dirty="0" sz="1050" spc="-15">
                <a:latin typeface="Times New Roman"/>
                <a:cs typeface="Times New Roman"/>
              </a:rPr>
              <a:t>the phone </a:t>
            </a:r>
            <a:r>
              <a:rPr dirty="0" sz="1050" spc="30">
                <a:latin typeface="Times New Roman"/>
                <a:cs typeface="Times New Roman"/>
              </a:rPr>
              <a:t>number </a:t>
            </a:r>
            <a:r>
              <a:rPr dirty="0" sz="1050" spc="-10">
                <a:latin typeface="Times New Roman"/>
                <a:cs typeface="Times New Roman"/>
              </a:rPr>
              <a:t>for </a:t>
            </a:r>
            <a:r>
              <a:rPr dirty="0" sz="1050" spc="-45">
                <a:latin typeface="Times New Roman"/>
                <a:cs typeface="Times New Roman"/>
              </a:rPr>
              <a:t>Wilson </a:t>
            </a:r>
            <a:r>
              <a:rPr dirty="0" sz="1050" spc="-20">
                <a:latin typeface="Times New Roman"/>
                <a:cs typeface="Times New Roman"/>
              </a:rPr>
              <a:t>Electric  </a:t>
            </a:r>
            <a:r>
              <a:rPr dirty="0" sz="1050" spc="-30">
                <a:latin typeface="Times New Roman"/>
                <a:cs typeface="Times New Roman"/>
              </a:rPr>
              <a:t>in </a:t>
            </a:r>
            <a:r>
              <a:rPr dirty="0" sz="1050" spc="-15">
                <a:latin typeface="Times New Roman"/>
                <a:cs typeface="Times New Roman"/>
              </a:rPr>
              <a:t>the </a:t>
            </a:r>
            <a:r>
              <a:rPr dirty="0" sz="1050" spc="40">
                <a:latin typeface="Times New Roman"/>
                <a:cs typeface="Times New Roman"/>
              </a:rPr>
              <a:t>phonebook. </a:t>
            </a:r>
            <a:r>
              <a:rPr dirty="0" sz="1050" spc="-60">
                <a:latin typeface="Times New Roman"/>
                <a:cs typeface="Times New Roman"/>
              </a:rPr>
              <a:t>You </a:t>
            </a:r>
            <a:r>
              <a:rPr dirty="0" sz="1050" spc="-15">
                <a:latin typeface="Times New Roman"/>
                <a:cs typeface="Times New Roman"/>
              </a:rPr>
              <a:t>open the </a:t>
            </a:r>
            <a:r>
              <a:rPr dirty="0" sz="1050" spc="35">
                <a:latin typeface="Times New Roman"/>
                <a:cs typeface="Times New Roman"/>
              </a:rPr>
              <a:t>phonebook </a:t>
            </a:r>
            <a:r>
              <a:rPr dirty="0" sz="1050" spc="10">
                <a:latin typeface="Times New Roman"/>
                <a:cs typeface="Times New Roman"/>
              </a:rPr>
              <a:t>to </a:t>
            </a:r>
            <a:r>
              <a:rPr dirty="0" sz="1050" spc="-15">
                <a:latin typeface="Times New Roman"/>
                <a:cs typeface="Times New Roman"/>
              </a:rPr>
              <a:t>the </a:t>
            </a:r>
            <a:r>
              <a:rPr dirty="0" sz="1050" spc="5">
                <a:latin typeface="Times New Roman"/>
                <a:cs typeface="Times New Roman"/>
              </a:rPr>
              <a:t>business </a:t>
            </a:r>
            <a:r>
              <a:rPr dirty="0" sz="1050" spc="-30">
                <a:latin typeface="Times New Roman"/>
                <a:cs typeface="Times New Roman"/>
              </a:rPr>
              <a:t>section </a:t>
            </a:r>
            <a:r>
              <a:rPr dirty="0" sz="1050" spc="-20">
                <a:latin typeface="Times New Roman"/>
                <a:cs typeface="Times New Roman"/>
              </a:rPr>
              <a:t>under </a:t>
            </a:r>
            <a:r>
              <a:rPr dirty="0" sz="1050" spc="-60">
                <a:latin typeface="Times New Roman"/>
                <a:cs typeface="Times New Roman"/>
              </a:rPr>
              <a:t>W </a:t>
            </a:r>
            <a:r>
              <a:rPr dirty="0" sz="1050" spc="35">
                <a:latin typeface="Times New Roman"/>
                <a:cs typeface="Times New Roman"/>
              </a:rPr>
              <a:t>and  </a:t>
            </a:r>
            <a:r>
              <a:rPr dirty="0" sz="1050">
                <a:latin typeface="Times New Roman"/>
                <a:cs typeface="Times New Roman"/>
              </a:rPr>
              <a:t>then </a:t>
            </a:r>
            <a:r>
              <a:rPr dirty="0" sz="1050" spc="-20">
                <a:latin typeface="Times New Roman"/>
                <a:cs typeface="Times New Roman"/>
              </a:rPr>
              <a:t>look </a:t>
            </a:r>
            <a:r>
              <a:rPr dirty="0" sz="1050" spc="-5">
                <a:latin typeface="Times New Roman"/>
                <a:cs typeface="Times New Roman"/>
              </a:rPr>
              <a:t>for </a:t>
            </a:r>
            <a:r>
              <a:rPr dirty="0" sz="1050" spc="-50">
                <a:latin typeface="Times New Roman"/>
                <a:cs typeface="Times New Roman"/>
              </a:rPr>
              <a:t>all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entries </a:t>
            </a:r>
            <a:r>
              <a:rPr dirty="0" sz="1050" spc="-5">
                <a:latin typeface="Times New Roman"/>
                <a:cs typeface="Times New Roman"/>
              </a:rPr>
              <a:t>that </a:t>
            </a:r>
            <a:r>
              <a:rPr dirty="0" sz="1050" spc="-25">
                <a:latin typeface="Times New Roman"/>
                <a:cs typeface="Times New Roman"/>
              </a:rPr>
              <a:t>begin with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word </a:t>
            </a:r>
            <a:r>
              <a:rPr dirty="0" sz="1050" spc="-35">
                <a:latin typeface="Times New Roman"/>
                <a:cs typeface="Times New Roman"/>
              </a:rPr>
              <a:t>Wilson. </a:t>
            </a:r>
            <a:r>
              <a:rPr dirty="0" sz="1050" spc="-10">
                <a:latin typeface="Times New Roman"/>
                <a:cs typeface="Times New Roman"/>
              </a:rPr>
              <a:t>There </a:t>
            </a:r>
            <a:r>
              <a:rPr dirty="0" sz="1050" spc="-25">
                <a:latin typeface="Times New Roman"/>
                <a:cs typeface="Times New Roman"/>
              </a:rPr>
              <a:t>are</a:t>
            </a:r>
            <a:r>
              <a:rPr dirty="0" sz="1050" spc="40">
                <a:latin typeface="Times New Roman"/>
                <a:cs typeface="Times New Roman"/>
              </a:rPr>
              <a:t> </a:t>
            </a:r>
            <a:r>
              <a:rPr dirty="0" sz="1050" spc="30">
                <a:latin typeface="Times New Roman"/>
                <a:cs typeface="Times New Roman"/>
              </a:rPr>
              <a:t>numer-</a:t>
            </a:r>
            <a:endParaRPr sz="1050">
              <a:latin typeface="Times New Roman"/>
              <a:cs typeface="Times New Roman"/>
            </a:endParaRPr>
          </a:p>
          <a:p>
            <a:pPr marL="1612900" marR="6350">
              <a:lnSpc>
                <a:spcPct val="103299"/>
              </a:lnSpc>
              <a:spcBef>
                <a:spcPts val="5"/>
              </a:spcBef>
            </a:pPr>
            <a:r>
              <a:rPr dirty="0" sz="1050" spc="-25">
                <a:latin typeface="Times New Roman"/>
                <a:cs typeface="Times New Roman"/>
              </a:rPr>
              <a:t>ous </a:t>
            </a:r>
            <a:r>
              <a:rPr dirty="0" sz="1050" spc="-35">
                <a:latin typeface="Times New Roman"/>
                <a:cs typeface="Times New Roman"/>
              </a:rPr>
              <a:t>such </a:t>
            </a:r>
            <a:r>
              <a:rPr dirty="0" sz="1050" spc="-5">
                <a:latin typeface="Times New Roman"/>
                <a:cs typeface="Times New Roman"/>
              </a:rPr>
              <a:t>entries, </a:t>
            </a:r>
            <a:r>
              <a:rPr dirty="0" sz="1050" spc="-20">
                <a:latin typeface="Times New Roman"/>
                <a:cs typeface="Times New Roman"/>
              </a:rPr>
              <a:t>so </a:t>
            </a:r>
            <a:r>
              <a:rPr dirty="0" sz="1050" spc="-45">
                <a:latin typeface="Times New Roman"/>
                <a:cs typeface="Times New Roman"/>
              </a:rPr>
              <a:t>you </a:t>
            </a:r>
            <a:r>
              <a:rPr dirty="0" sz="1050" spc="-30">
                <a:latin typeface="Times New Roman"/>
                <a:cs typeface="Times New Roman"/>
              </a:rPr>
              <a:t>look </a:t>
            </a:r>
            <a:r>
              <a:rPr dirty="0" sz="1050" spc="-20">
                <a:latin typeface="Times New Roman"/>
                <a:cs typeface="Times New Roman"/>
              </a:rPr>
              <a:t>for </a:t>
            </a:r>
            <a:r>
              <a:rPr dirty="0" sz="1050" spc="-15">
                <a:latin typeface="Times New Roman"/>
                <a:cs typeface="Times New Roman"/>
              </a:rPr>
              <a:t>the </a:t>
            </a:r>
            <a:r>
              <a:rPr dirty="0" sz="1050" spc="10">
                <a:latin typeface="Times New Roman"/>
                <a:cs typeface="Times New Roman"/>
              </a:rPr>
              <a:t>one(s) </a:t>
            </a:r>
            <a:r>
              <a:rPr dirty="0" sz="1050" spc="-20">
                <a:latin typeface="Times New Roman"/>
                <a:cs typeface="Times New Roman"/>
              </a:rPr>
              <a:t>that end </a:t>
            </a:r>
            <a:r>
              <a:rPr dirty="0" sz="1050" spc="-40">
                <a:latin typeface="Times New Roman"/>
                <a:cs typeface="Times New Roman"/>
              </a:rPr>
              <a:t>with Electric. </a:t>
            </a:r>
            <a:r>
              <a:rPr dirty="0" sz="1050" spc="-35">
                <a:latin typeface="Times New Roman"/>
                <a:cs typeface="Times New Roman"/>
              </a:rPr>
              <a:t>This </a:t>
            </a:r>
            <a:r>
              <a:rPr dirty="0" sz="1050" spc="-55">
                <a:latin typeface="Times New Roman"/>
                <a:cs typeface="Times New Roman"/>
              </a:rPr>
              <a:t>is </a:t>
            </a:r>
            <a:r>
              <a:rPr dirty="0" sz="1050" spc="-25">
                <a:latin typeface="Times New Roman"/>
                <a:cs typeface="Times New Roman"/>
              </a:rPr>
              <a:t>an </a:t>
            </a:r>
            <a:r>
              <a:rPr dirty="0" sz="1050">
                <a:latin typeface="Times New Roman"/>
                <a:cs typeface="Times New Roman"/>
              </a:rPr>
              <a:t>exam-  </a:t>
            </a:r>
            <a:r>
              <a:rPr dirty="0" sz="1050" spc="-35">
                <a:latin typeface="Times New Roman"/>
                <a:cs typeface="Times New Roman"/>
              </a:rPr>
              <a:t>ple </a:t>
            </a:r>
            <a:r>
              <a:rPr dirty="0" sz="1050" spc="-5">
                <a:latin typeface="Times New Roman"/>
                <a:cs typeface="Times New Roman"/>
              </a:rPr>
              <a:t>of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40" b="1">
                <a:latin typeface="Times New Roman"/>
                <a:cs typeface="Times New Roman"/>
              </a:rPr>
              <a:t>search </a:t>
            </a:r>
            <a:r>
              <a:rPr dirty="0" sz="1050" spc="35" b="1">
                <a:latin typeface="Times New Roman"/>
                <a:cs typeface="Times New Roman"/>
              </a:rPr>
              <a:t>algorithm</a:t>
            </a:r>
            <a:r>
              <a:rPr dirty="0" sz="1050" spc="35">
                <a:latin typeface="Times New Roman"/>
                <a:cs typeface="Times New Roman"/>
              </a:rPr>
              <a:t>. </a:t>
            </a:r>
            <a:r>
              <a:rPr dirty="0" sz="1050" spc="-45">
                <a:latin typeface="Times New Roman"/>
                <a:cs typeface="Times New Roman"/>
              </a:rPr>
              <a:t>Since </a:t>
            </a:r>
            <a:r>
              <a:rPr dirty="0" sz="1050" spc="-35">
                <a:latin typeface="Times New Roman"/>
                <a:cs typeface="Times New Roman"/>
              </a:rPr>
              <a:t>each </a:t>
            </a:r>
            <a:r>
              <a:rPr dirty="0" sz="1050" spc="-30">
                <a:latin typeface="Times New Roman"/>
                <a:cs typeface="Times New Roman"/>
              </a:rPr>
              <a:t>section in </a:t>
            </a:r>
            <a:r>
              <a:rPr dirty="0" sz="1050" spc="-15">
                <a:latin typeface="Times New Roman"/>
                <a:cs typeface="Times New Roman"/>
              </a:rPr>
              <a:t>the </a:t>
            </a:r>
            <a:r>
              <a:rPr dirty="0" sz="1050" spc="40">
                <a:latin typeface="Times New Roman"/>
                <a:cs typeface="Times New Roman"/>
              </a:rPr>
              <a:t>phonebook </a:t>
            </a:r>
            <a:r>
              <a:rPr dirty="0" sz="1050" spc="-45">
                <a:latin typeface="Times New Roman"/>
                <a:cs typeface="Times New Roman"/>
              </a:rPr>
              <a:t>is </a:t>
            </a:r>
            <a:r>
              <a:rPr dirty="0" sz="1050" spc="20">
                <a:latin typeface="Times New Roman"/>
                <a:cs typeface="Times New Roman"/>
              </a:rPr>
              <a:t>alphabetized,  </a:t>
            </a:r>
            <a:r>
              <a:rPr dirty="0" sz="1050" spc="-30">
                <a:latin typeface="Times New Roman"/>
                <a:cs typeface="Times New Roman"/>
              </a:rPr>
              <a:t>this </a:t>
            </a:r>
            <a:r>
              <a:rPr dirty="0" sz="1050" spc="-55">
                <a:latin typeface="Times New Roman"/>
                <a:cs typeface="Times New Roman"/>
              </a:rPr>
              <a:t>is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20">
                <a:latin typeface="Times New Roman"/>
                <a:cs typeface="Times New Roman"/>
              </a:rPr>
              <a:t>particularly </a:t>
            </a:r>
            <a:r>
              <a:rPr dirty="0" sz="1050" spc="-65">
                <a:latin typeface="Times New Roman"/>
                <a:cs typeface="Times New Roman"/>
              </a:rPr>
              <a:t>easy </a:t>
            </a:r>
            <a:r>
              <a:rPr dirty="0" sz="1050" spc="-5">
                <a:latin typeface="Times New Roman"/>
                <a:cs typeface="Times New Roman"/>
              </a:rPr>
              <a:t>search. </a:t>
            </a:r>
            <a:r>
              <a:rPr dirty="0" sz="1050" spc="15">
                <a:latin typeface="Times New Roman"/>
                <a:cs typeface="Times New Roman"/>
              </a:rPr>
              <a:t>Of </a:t>
            </a:r>
            <a:r>
              <a:rPr dirty="0" sz="1050" spc="-5">
                <a:latin typeface="Times New Roman"/>
                <a:cs typeface="Times New Roman"/>
              </a:rPr>
              <a:t>course, </a:t>
            </a:r>
            <a:r>
              <a:rPr dirty="0" sz="1050" spc="-25">
                <a:latin typeface="Times New Roman"/>
                <a:cs typeface="Times New Roman"/>
              </a:rPr>
              <a:t>there </a:t>
            </a:r>
            <a:r>
              <a:rPr dirty="0" sz="1050" spc="-40">
                <a:latin typeface="Times New Roman"/>
                <a:cs typeface="Times New Roman"/>
              </a:rPr>
              <a:t>are </a:t>
            </a:r>
            <a:r>
              <a:rPr dirty="0" sz="1050" spc="15">
                <a:latin typeface="Times New Roman"/>
                <a:cs typeface="Times New Roman"/>
              </a:rPr>
              <a:t>numerous </a:t>
            </a:r>
            <a:r>
              <a:rPr dirty="0" sz="1050" spc="-45">
                <a:latin typeface="Times New Roman"/>
                <a:cs typeface="Times New Roman"/>
              </a:rPr>
              <a:t>types </a:t>
            </a:r>
            <a:r>
              <a:rPr dirty="0" sz="1050" spc="-10">
                <a:latin typeface="Times New Roman"/>
                <a:cs typeface="Times New Roman"/>
              </a:rPr>
              <a:t>of </a:t>
            </a:r>
            <a:r>
              <a:rPr dirty="0" sz="1050" spc="-15">
                <a:latin typeface="Times New Roman"/>
                <a:cs typeface="Times New Roman"/>
              </a:rPr>
              <a:t>“collections 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15">
                <a:latin typeface="Times New Roman"/>
                <a:cs typeface="Times New Roman"/>
              </a:rPr>
              <a:t>data” </a:t>
            </a:r>
            <a:r>
              <a:rPr dirty="0" sz="1050" spc="-5">
                <a:latin typeface="Times New Roman"/>
                <a:cs typeface="Times New Roman"/>
              </a:rPr>
              <a:t>that </a:t>
            </a:r>
            <a:r>
              <a:rPr dirty="0" sz="1050" spc="-10">
                <a:latin typeface="Times New Roman"/>
                <a:cs typeface="Times New Roman"/>
              </a:rPr>
              <a:t>one </a:t>
            </a:r>
            <a:r>
              <a:rPr dirty="0" sz="1050" spc="-20">
                <a:latin typeface="Times New Roman"/>
                <a:cs typeface="Times New Roman"/>
              </a:rPr>
              <a:t>could </a:t>
            </a:r>
            <a:r>
              <a:rPr dirty="0" sz="1050" spc="20">
                <a:latin typeface="Times New Roman"/>
                <a:cs typeface="Times New Roman"/>
              </a:rPr>
              <a:t>search. </a:t>
            </a:r>
            <a:r>
              <a:rPr dirty="0" sz="1050" spc="15">
                <a:latin typeface="Times New Roman"/>
                <a:cs typeface="Times New Roman"/>
              </a:rPr>
              <a:t>In </a:t>
            </a:r>
            <a:r>
              <a:rPr dirty="0" sz="1050" spc="-20">
                <a:latin typeface="Times New Roman"/>
                <a:cs typeface="Times New Roman"/>
              </a:rPr>
              <a:t>this section </a:t>
            </a:r>
            <a:r>
              <a:rPr dirty="0" sz="1050" spc="-45">
                <a:latin typeface="Times New Roman"/>
                <a:cs typeface="Times New Roman"/>
              </a:rPr>
              <a:t>we </a:t>
            </a:r>
            <a:r>
              <a:rPr dirty="0" sz="1050" spc="-55">
                <a:latin typeface="Times New Roman"/>
                <a:cs typeface="Times New Roman"/>
              </a:rPr>
              <a:t>will </a:t>
            </a:r>
            <a:r>
              <a:rPr dirty="0" sz="1050" spc="-15">
                <a:latin typeface="Times New Roman"/>
                <a:cs typeface="Times New Roman"/>
              </a:rPr>
              <a:t>focus </a:t>
            </a:r>
            <a:r>
              <a:rPr dirty="0" sz="1050" spc="10">
                <a:latin typeface="Times New Roman"/>
                <a:cs typeface="Times New Roman"/>
              </a:rPr>
              <a:t>on </a:t>
            </a:r>
            <a:r>
              <a:rPr dirty="0" sz="1050" spc="20">
                <a:latin typeface="Times New Roman"/>
                <a:cs typeface="Times New Roman"/>
              </a:rPr>
              <a:t>searching </a:t>
            </a:r>
            <a:r>
              <a:rPr dirty="0" sz="1050" spc="5">
                <a:latin typeface="Times New Roman"/>
                <a:cs typeface="Times New Roman"/>
              </a:rPr>
              <a:t>arrays.  </a:t>
            </a:r>
            <a:r>
              <a:rPr dirty="0" sz="1050" spc="-10">
                <a:latin typeface="Times New Roman"/>
                <a:cs typeface="Times New Roman"/>
              </a:rPr>
              <a:t>Two </a:t>
            </a:r>
            <a:r>
              <a:rPr dirty="0" sz="1050" spc="10">
                <a:latin typeface="Times New Roman"/>
                <a:cs typeface="Times New Roman"/>
              </a:rPr>
              <a:t>algorithms,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0">
                <a:latin typeface="Times New Roman"/>
                <a:cs typeface="Times New Roman"/>
              </a:rPr>
              <a:t>linear </a:t>
            </a:r>
            <a:r>
              <a:rPr dirty="0" sz="1050" spc="-10">
                <a:latin typeface="Times New Roman"/>
                <a:cs typeface="Times New Roman"/>
              </a:rPr>
              <a:t>and </a:t>
            </a:r>
            <a:r>
              <a:rPr dirty="0" sz="1050" spc="-30">
                <a:latin typeface="Times New Roman"/>
                <a:cs typeface="Times New Roman"/>
              </a:rPr>
              <a:t>binary </a:t>
            </a:r>
            <a:r>
              <a:rPr dirty="0" sz="1050" spc="25">
                <a:latin typeface="Times New Roman"/>
                <a:cs typeface="Times New Roman"/>
              </a:rPr>
              <a:t>searches, </a:t>
            </a:r>
            <a:r>
              <a:rPr dirty="0" sz="1050" spc="-55">
                <a:latin typeface="Times New Roman"/>
                <a:cs typeface="Times New Roman"/>
              </a:rPr>
              <a:t>will </a:t>
            </a:r>
            <a:r>
              <a:rPr dirty="0" sz="1050" spc="-15">
                <a:latin typeface="Times New Roman"/>
                <a:cs typeface="Times New Roman"/>
              </a:rPr>
              <a:t>be </a:t>
            </a:r>
            <a:r>
              <a:rPr dirty="0" sz="1050" spc="30">
                <a:latin typeface="Times New Roman"/>
                <a:cs typeface="Times New Roman"/>
              </a:rPr>
              <a:t>studied. </a:t>
            </a:r>
            <a:r>
              <a:rPr dirty="0" sz="1050" spc="-100">
                <a:latin typeface="Times New Roman"/>
                <a:cs typeface="Times New Roman"/>
              </a:rPr>
              <a:t>We </a:t>
            </a:r>
            <a:r>
              <a:rPr dirty="0" sz="1050" spc="-55">
                <a:latin typeface="Times New Roman"/>
                <a:cs typeface="Times New Roman"/>
              </a:rPr>
              <a:t>will </a:t>
            </a:r>
            <a:r>
              <a:rPr dirty="0" sz="1050" spc="-30">
                <a:latin typeface="Times New Roman"/>
                <a:cs typeface="Times New Roman"/>
              </a:rPr>
              <a:t>see </a:t>
            </a:r>
            <a:r>
              <a:rPr dirty="0" sz="1050" spc="20">
                <a:latin typeface="Times New Roman"/>
                <a:cs typeface="Times New Roman"/>
              </a:rPr>
              <a:t>that  </a:t>
            </a:r>
            <a:r>
              <a:rPr dirty="0" sz="1050" spc="-25">
                <a:latin typeface="Times New Roman"/>
                <a:cs typeface="Times New Roman"/>
              </a:rPr>
              <a:t>each </a:t>
            </a:r>
            <a:r>
              <a:rPr dirty="0" sz="1050" spc="15">
                <a:latin typeface="Times New Roman"/>
                <a:cs typeface="Times New Roman"/>
              </a:rPr>
              <a:t>algorithm </a:t>
            </a:r>
            <a:r>
              <a:rPr dirty="0" sz="1050" spc="-25">
                <a:latin typeface="Times New Roman"/>
                <a:cs typeface="Times New Roman"/>
              </a:rPr>
              <a:t>has its </a:t>
            </a:r>
            <a:r>
              <a:rPr dirty="0" sz="1050" spc="25">
                <a:latin typeface="Times New Roman"/>
                <a:cs typeface="Times New Roman"/>
              </a:rPr>
              <a:t>advantages </a:t>
            </a:r>
            <a:r>
              <a:rPr dirty="0" sz="1050" spc="-10">
                <a:latin typeface="Times New Roman"/>
                <a:cs typeface="Times New Roman"/>
              </a:rPr>
              <a:t>and</a:t>
            </a:r>
            <a:r>
              <a:rPr dirty="0" sz="1050" spc="180">
                <a:latin typeface="Times New Roman"/>
                <a:cs typeface="Times New Roman"/>
              </a:rPr>
              <a:t> </a:t>
            </a:r>
            <a:r>
              <a:rPr dirty="0" sz="1050" spc="20">
                <a:latin typeface="Times New Roman"/>
                <a:cs typeface="Times New Roman"/>
              </a:rPr>
              <a:t>disadvantages.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dirty="0" sz="1200" spc="-85">
                <a:latin typeface="Arial"/>
                <a:cs typeface="Arial"/>
              </a:rPr>
              <a:t>Linear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110">
                <a:latin typeface="Arial"/>
                <a:cs typeface="Arial"/>
              </a:rPr>
              <a:t>Search</a:t>
            </a:r>
            <a:endParaRPr sz="1200">
              <a:latin typeface="Arial"/>
              <a:cs typeface="Arial"/>
            </a:endParaRPr>
          </a:p>
          <a:p>
            <a:pPr algn="just" marL="1612900" marR="6985">
              <a:lnSpc>
                <a:spcPct val="103200"/>
              </a:lnSpc>
              <a:spcBef>
                <a:spcPts val="580"/>
              </a:spcBef>
            </a:pP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15">
                <a:latin typeface="Times New Roman"/>
                <a:cs typeface="Times New Roman"/>
              </a:rPr>
              <a:t>easiest </a:t>
            </a:r>
            <a:r>
              <a:rPr dirty="0" sz="1050" spc="-35">
                <a:latin typeface="Times New Roman"/>
                <a:cs typeface="Times New Roman"/>
              </a:rPr>
              <a:t>array </a:t>
            </a:r>
            <a:r>
              <a:rPr dirty="0" sz="1050" spc="-25">
                <a:latin typeface="Times New Roman"/>
                <a:cs typeface="Times New Roman"/>
              </a:rPr>
              <a:t>search </a:t>
            </a:r>
            <a:r>
              <a:rPr dirty="0" sz="1050" spc="10">
                <a:latin typeface="Times New Roman"/>
                <a:cs typeface="Times New Roman"/>
              </a:rPr>
              <a:t>to </a:t>
            </a:r>
            <a:r>
              <a:rPr dirty="0" sz="1050" spc="35">
                <a:latin typeface="Times New Roman"/>
                <a:cs typeface="Times New Roman"/>
              </a:rPr>
              <a:t>understand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30">
                <a:latin typeface="Times New Roman"/>
                <a:cs typeface="Times New Roman"/>
              </a:rPr>
              <a:t>probably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30" b="1">
                <a:latin typeface="Times New Roman"/>
                <a:cs typeface="Times New Roman"/>
              </a:rPr>
              <a:t>linear </a:t>
            </a:r>
            <a:r>
              <a:rPr dirty="0" sz="1050" spc="50" b="1">
                <a:latin typeface="Times New Roman"/>
                <a:cs typeface="Times New Roman"/>
              </a:rPr>
              <a:t>search</a:t>
            </a:r>
            <a:r>
              <a:rPr dirty="0" sz="1050" spc="50">
                <a:latin typeface="Times New Roman"/>
                <a:cs typeface="Times New Roman"/>
              </a:rPr>
              <a:t>. </a:t>
            </a:r>
            <a:r>
              <a:rPr dirty="0" sz="1050" spc="-15">
                <a:latin typeface="Times New Roman"/>
                <a:cs typeface="Times New Roman"/>
              </a:rPr>
              <a:t>This </a:t>
            </a:r>
            <a:r>
              <a:rPr dirty="0" sz="1050" spc="10">
                <a:latin typeface="Times New Roman"/>
                <a:cs typeface="Times New Roman"/>
              </a:rPr>
              <a:t>algo-  </a:t>
            </a:r>
            <a:r>
              <a:rPr dirty="0" sz="1050" spc="-5">
                <a:latin typeface="Times New Roman"/>
                <a:cs typeface="Times New Roman"/>
              </a:rPr>
              <a:t>rithm </a:t>
            </a:r>
            <a:r>
              <a:rPr dirty="0" sz="1050" spc="-15">
                <a:latin typeface="Times New Roman"/>
                <a:cs typeface="Times New Roman"/>
              </a:rPr>
              <a:t>starts at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25">
                <a:latin typeface="Times New Roman"/>
                <a:cs typeface="Times New Roman"/>
              </a:rPr>
              <a:t>beginning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5">
                <a:latin typeface="Times New Roman"/>
                <a:cs typeface="Times New Roman"/>
              </a:rPr>
              <a:t>array </a:t>
            </a:r>
            <a:r>
              <a:rPr dirty="0" sz="1050" spc="-15">
                <a:latin typeface="Times New Roman"/>
                <a:cs typeface="Times New Roman"/>
              </a:rPr>
              <a:t>and </a:t>
            </a:r>
            <a:r>
              <a:rPr dirty="0" sz="1050">
                <a:latin typeface="Times New Roman"/>
                <a:cs typeface="Times New Roman"/>
              </a:rPr>
              <a:t>then </a:t>
            </a:r>
            <a:r>
              <a:rPr dirty="0" sz="1050" spc="-15">
                <a:latin typeface="Times New Roman"/>
                <a:cs typeface="Times New Roman"/>
              </a:rPr>
              <a:t>steps </a:t>
            </a:r>
            <a:r>
              <a:rPr dirty="0" sz="1050" spc="-5">
                <a:latin typeface="Times New Roman"/>
                <a:cs typeface="Times New Roman"/>
              </a:rPr>
              <a:t>through the </a:t>
            </a:r>
            <a:r>
              <a:rPr dirty="0" sz="1050" spc="25">
                <a:latin typeface="Times New Roman"/>
                <a:cs typeface="Times New Roman"/>
              </a:rPr>
              <a:t>elements  </a:t>
            </a:r>
            <a:r>
              <a:rPr dirty="0" sz="1050" spc="20">
                <a:latin typeface="Times New Roman"/>
                <a:cs typeface="Times New Roman"/>
              </a:rPr>
              <a:t>sequentially </a:t>
            </a:r>
            <a:r>
              <a:rPr dirty="0" sz="1050" spc="-15">
                <a:latin typeface="Times New Roman"/>
                <a:cs typeface="Times New Roman"/>
              </a:rPr>
              <a:t>until either </a:t>
            </a:r>
            <a:r>
              <a:rPr dirty="0" sz="1050">
                <a:latin typeface="Times New Roman"/>
                <a:cs typeface="Times New Roman"/>
              </a:rPr>
              <a:t>the </a:t>
            </a:r>
            <a:r>
              <a:rPr dirty="0" sz="1050" spc="30">
                <a:latin typeface="Times New Roman"/>
                <a:cs typeface="Times New Roman"/>
              </a:rPr>
              <a:t>desired </a:t>
            </a:r>
            <a:r>
              <a:rPr dirty="0" sz="1050" spc="-35">
                <a:latin typeface="Times New Roman"/>
                <a:cs typeface="Times New Roman"/>
              </a:rPr>
              <a:t>value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>
                <a:latin typeface="Times New Roman"/>
                <a:cs typeface="Times New Roman"/>
              </a:rPr>
              <a:t>found </a:t>
            </a:r>
            <a:r>
              <a:rPr dirty="0" sz="1050" spc="5">
                <a:latin typeface="Times New Roman"/>
                <a:cs typeface="Times New Roman"/>
              </a:rPr>
              <a:t>or </a:t>
            </a:r>
            <a:r>
              <a:rPr dirty="0" sz="1050">
                <a:latin typeface="Times New Roman"/>
                <a:cs typeface="Times New Roman"/>
              </a:rPr>
              <a:t>the </a:t>
            </a:r>
            <a:r>
              <a:rPr dirty="0" sz="1050" spc="-5">
                <a:latin typeface="Times New Roman"/>
                <a:cs typeface="Times New Roman"/>
              </a:rPr>
              <a:t>end </a:t>
            </a:r>
            <a:r>
              <a:rPr dirty="0" sz="1050">
                <a:latin typeface="Times New Roman"/>
                <a:cs typeface="Times New Roman"/>
              </a:rPr>
              <a:t>of the </a:t>
            </a:r>
            <a:r>
              <a:rPr dirty="0" sz="1050" spc="-35">
                <a:latin typeface="Times New Roman"/>
                <a:cs typeface="Times New Roman"/>
              </a:rPr>
              <a:t>array </a:t>
            </a:r>
            <a:r>
              <a:rPr dirty="0" sz="1050" spc="-10">
                <a:latin typeface="Times New Roman"/>
                <a:cs typeface="Times New Roman"/>
              </a:rPr>
              <a:t>is  </a:t>
            </a:r>
            <a:r>
              <a:rPr dirty="0" sz="1050" spc="30">
                <a:latin typeface="Times New Roman"/>
                <a:cs typeface="Times New Roman"/>
              </a:rPr>
              <a:t>reached. </a:t>
            </a:r>
            <a:r>
              <a:rPr dirty="0" sz="1050" spc="5">
                <a:latin typeface="Times New Roman"/>
                <a:cs typeface="Times New Roman"/>
              </a:rPr>
              <a:t>For </a:t>
            </a:r>
            <a:r>
              <a:rPr dirty="0" sz="1050" spc="25">
                <a:latin typeface="Times New Roman"/>
                <a:cs typeface="Times New Roman"/>
              </a:rPr>
              <a:t>example, </a:t>
            </a:r>
            <a:r>
              <a:rPr dirty="0" sz="1050" spc="50">
                <a:latin typeface="Times New Roman"/>
                <a:cs typeface="Times New Roman"/>
              </a:rPr>
              <a:t>suppose </a:t>
            </a:r>
            <a:r>
              <a:rPr dirty="0" sz="1050" spc="-45">
                <a:latin typeface="Times New Roman"/>
                <a:cs typeface="Times New Roman"/>
              </a:rPr>
              <a:t>we </a:t>
            </a:r>
            <a:r>
              <a:rPr dirty="0" sz="1050" spc="-20">
                <a:latin typeface="Times New Roman"/>
                <a:cs typeface="Times New Roman"/>
              </a:rPr>
              <a:t>want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15">
                <a:latin typeface="Times New Roman"/>
                <a:cs typeface="Times New Roman"/>
              </a:rPr>
              <a:t>find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first </a:t>
            </a:r>
            <a:r>
              <a:rPr dirty="0" sz="1050" spc="30">
                <a:latin typeface="Times New Roman"/>
                <a:cs typeface="Times New Roman"/>
              </a:rPr>
              <a:t>occurrence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10">
                <a:latin typeface="Times New Roman"/>
                <a:cs typeface="Times New Roman"/>
              </a:rPr>
              <a:t>letter  </a:t>
            </a:r>
            <a:r>
              <a:rPr dirty="0" sz="1050" spc="5">
                <a:latin typeface="Times New Roman"/>
                <a:cs typeface="Times New Roman"/>
              </a:rPr>
              <a:t>“o”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word </a:t>
            </a:r>
            <a:r>
              <a:rPr dirty="0" sz="1050" spc="-5">
                <a:latin typeface="Times New Roman"/>
                <a:cs typeface="Times New Roman"/>
              </a:rPr>
              <a:t>“Harpoon.” </a:t>
            </a:r>
            <a:r>
              <a:rPr dirty="0" sz="1050" spc="-90">
                <a:latin typeface="Times New Roman"/>
                <a:cs typeface="Times New Roman"/>
              </a:rPr>
              <a:t>We </a:t>
            </a:r>
            <a:r>
              <a:rPr dirty="0" sz="1050" spc="-20">
                <a:latin typeface="Times New Roman"/>
                <a:cs typeface="Times New Roman"/>
              </a:rPr>
              <a:t>can </a:t>
            </a:r>
            <a:r>
              <a:rPr dirty="0" sz="1050" spc="5">
                <a:latin typeface="Times New Roman"/>
                <a:cs typeface="Times New Roman"/>
              </a:rPr>
              <a:t>visualize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40">
                <a:latin typeface="Times New Roman"/>
                <a:cs typeface="Times New Roman"/>
              </a:rPr>
              <a:t>corresponding </a:t>
            </a:r>
            <a:r>
              <a:rPr dirty="0" sz="1050" spc="30">
                <a:latin typeface="Times New Roman"/>
                <a:cs typeface="Times New Roman"/>
              </a:rPr>
              <a:t>character </a:t>
            </a:r>
            <a:r>
              <a:rPr dirty="0" sz="1050" spc="10">
                <a:latin typeface="Times New Roman"/>
                <a:cs typeface="Times New Roman"/>
              </a:rPr>
              <a:t>array  </a:t>
            </a:r>
            <a:r>
              <a:rPr dirty="0" sz="1050" spc="-35">
                <a:latin typeface="Times New Roman"/>
                <a:cs typeface="Times New Roman"/>
              </a:rPr>
              <a:t>as</a:t>
            </a:r>
            <a:r>
              <a:rPr dirty="0" sz="1050" spc="185">
                <a:latin typeface="Times New Roman"/>
                <a:cs typeface="Times New Roman"/>
              </a:rPr>
              <a:t> </a:t>
            </a:r>
            <a:r>
              <a:rPr dirty="0" sz="1050" spc="5">
                <a:latin typeface="Times New Roman"/>
                <a:cs typeface="Times New Roman"/>
              </a:rPr>
              <a:t>follows:</a:t>
            </a:r>
            <a:endParaRPr sz="1050">
              <a:latin typeface="Times New Roman"/>
              <a:cs typeface="Times New Roman"/>
            </a:endParaRPr>
          </a:p>
          <a:p>
            <a:pPr marL="1875155">
              <a:lnSpc>
                <a:spcPct val="100000"/>
              </a:lnSpc>
              <a:spcBef>
                <a:spcPts val="570"/>
              </a:spcBef>
              <a:tabLst>
                <a:tab pos="2439035" algn="l"/>
                <a:tab pos="3010535" algn="l"/>
                <a:tab pos="3582035" algn="l"/>
                <a:tab pos="4153535" algn="l"/>
                <a:tab pos="4725035" algn="l"/>
                <a:tab pos="5297170" algn="l"/>
                <a:tab pos="5868670" algn="l"/>
              </a:tabLst>
            </a:pPr>
            <a:r>
              <a:rPr dirty="0" sz="1100" spc="35">
                <a:solidFill>
                  <a:srgbClr val="221F1F"/>
                </a:solidFill>
                <a:latin typeface="Arial"/>
                <a:cs typeface="Arial"/>
              </a:rPr>
              <a:t>0	1	2	3	4	5	6	7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975482" y="5525134"/>
          <a:ext cx="4582160" cy="234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1500"/>
                <a:gridCol w="571500"/>
                <a:gridCol w="571500"/>
                <a:gridCol w="571500"/>
                <a:gridCol w="571500"/>
                <a:gridCol w="572135"/>
                <a:gridCol w="571500"/>
                <a:gridCol w="571500"/>
              </a:tblGrid>
              <a:tr h="228600"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0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0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0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0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0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0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0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00" spc="55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\0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044954" y="5849239"/>
            <a:ext cx="5549900" cy="3968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927100">
              <a:lnSpc>
                <a:spcPct val="100000"/>
              </a:lnSpc>
              <a:spcBef>
                <a:spcPts val="105"/>
              </a:spcBef>
            </a:pPr>
            <a:r>
              <a:rPr dirty="0" sz="1050" spc="15">
                <a:latin typeface="Times New Roman"/>
                <a:cs typeface="Times New Roman"/>
              </a:rPr>
              <a:t>In </a:t>
            </a:r>
            <a:r>
              <a:rPr dirty="0" sz="1050" spc="-30">
                <a:latin typeface="Times New Roman"/>
                <a:cs typeface="Times New Roman"/>
              </a:rPr>
              <a:t>C++ </a:t>
            </a:r>
            <a:r>
              <a:rPr dirty="0" sz="1050" spc="-45">
                <a:latin typeface="Times New Roman"/>
                <a:cs typeface="Times New Roman"/>
              </a:rPr>
              <a:t>we </a:t>
            </a:r>
            <a:r>
              <a:rPr dirty="0" sz="1050" spc="-20">
                <a:latin typeface="Times New Roman"/>
                <a:cs typeface="Times New Roman"/>
              </a:rPr>
              <a:t>can </a:t>
            </a:r>
            <a:r>
              <a:rPr dirty="0" sz="1050">
                <a:latin typeface="Times New Roman"/>
                <a:cs typeface="Times New Roman"/>
              </a:rPr>
              <a:t>initialize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20">
                <a:latin typeface="Times New Roman"/>
                <a:cs typeface="Times New Roman"/>
              </a:rPr>
              <a:t>character </a:t>
            </a:r>
            <a:r>
              <a:rPr dirty="0" sz="1050" spc="-35">
                <a:latin typeface="Times New Roman"/>
                <a:cs typeface="Times New Roman"/>
              </a:rPr>
              <a:t>array </a:t>
            </a:r>
            <a:r>
              <a:rPr dirty="0" sz="1050" spc="-25">
                <a:latin typeface="Times New Roman"/>
                <a:cs typeface="Times New Roman"/>
              </a:rPr>
              <a:t>with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20">
                <a:latin typeface="Times New Roman"/>
                <a:cs typeface="Times New Roman"/>
              </a:rPr>
              <a:t>desired</a:t>
            </a:r>
            <a:r>
              <a:rPr dirty="0" sz="1050" spc="-70">
                <a:latin typeface="Times New Roman"/>
                <a:cs typeface="Times New Roman"/>
              </a:rPr>
              <a:t> </a:t>
            </a:r>
            <a:r>
              <a:rPr dirty="0" sz="1050" spc="10">
                <a:latin typeface="Times New Roman"/>
                <a:cs typeface="Times New Roman"/>
              </a:rPr>
              <a:t>string:</a:t>
            </a:r>
            <a:endParaRPr sz="1050">
              <a:latin typeface="Times New Roman"/>
              <a:cs typeface="Times New Roman"/>
            </a:endParaRPr>
          </a:p>
          <a:p>
            <a:pPr marL="931544">
              <a:lnSpc>
                <a:spcPct val="100000"/>
              </a:lnSpc>
              <a:spcBef>
                <a:spcPts val="800"/>
              </a:spcBef>
            </a:pPr>
            <a:r>
              <a:rPr dirty="0" sz="900" spc="-15">
                <a:latin typeface="Courier New"/>
                <a:cs typeface="Courier New"/>
              </a:rPr>
              <a:t>char word[8] </a:t>
            </a:r>
            <a:r>
              <a:rPr dirty="0" sz="900">
                <a:latin typeface="Courier New"/>
                <a:cs typeface="Courier New"/>
              </a:rPr>
              <a:t>=</a:t>
            </a:r>
            <a:r>
              <a:rPr dirty="0" sz="900" spc="-9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"Harpoon";</a:t>
            </a:r>
            <a:endParaRPr sz="900">
              <a:latin typeface="Courier New"/>
              <a:cs typeface="Courier New"/>
            </a:endParaRPr>
          </a:p>
          <a:p>
            <a:pPr algn="just" marL="927100" marR="5080">
              <a:lnSpc>
                <a:spcPct val="103099"/>
              </a:lnSpc>
              <a:spcBef>
                <a:spcPts val="615"/>
              </a:spcBef>
            </a:pPr>
            <a:r>
              <a:rPr dirty="0" sz="1050" spc="-35">
                <a:latin typeface="Times New Roman"/>
                <a:cs typeface="Times New Roman"/>
              </a:rPr>
              <a:t>So </a:t>
            </a:r>
            <a:r>
              <a:rPr dirty="0" sz="900" spc="-25">
                <a:latin typeface="Courier New"/>
                <a:cs typeface="Courier New"/>
              </a:rPr>
              <a:t>word[0]='H'</a:t>
            </a:r>
            <a:r>
              <a:rPr dirty="0" sz="1050" spc="-25">
                <a:latin typeface="Times New Roman"/>
                <a:cs typeface="Times New Roman"/>
              </a:rPr>
              <a:t>, </a:t>
            </a:r>
            <a:r>
              <a:rPr dirty="0" sz="900" spc="-20">
                <a:latin typeface="Courier New"/>
                <a:cs typeface="Courier New"/>
              </a:rPr>
              <a:t>word[3]= </a:t>
            </a:r>
            <a:r>
              <a:rPr dirty="0" sz="900" spc="-25">
                <a:latin typeface="Courier New"/>
                <a:cs typeface="Courier New"/>
              </a:rPr>
              <a:t>'p'</a:t>
            </a:r>
            <a:r>
              <a:rPr dirty="0" sz="1050" spc="-25">
                <a:latin typeface="Times New Roman"/>
                <a:cs typeface="Times New Roman"/>
              </a:rPr>
              <a:t>, </a:t>
            </a:r>
            <a:r>
              <a:rPr dirty="0" sz="1050" spc="-15">
                <a:latin typeface="Times New Roman"/>
                <a:cs typeface="Times New Roman"/>
              </a:rPr>
              <a:t>and </a:t>
            </a:r>
            <a:r>
              <a:rPr dirty="0" sz="900" spc="-25">
                <a:latin typeface="Courier New"/>
                <a:cs typeface="Courier New"/>
              </a:rPr>
              <a:t>word[7] </a:t>
            </a:r>
            <a:r>
              <a:rPr dirty="0" sz="900">
                <a:latin typeface="Courier New"/>
                <a:cs typeface="Courier New"/>
              </a:rPr>
              <a:t>= </a:t>
            </a:r>
            <a:r>
              <a:rPr dirty="0" sz="900" spc="-20">
                <a:latin typeface="Courier New"/>
                <a:cs typeface="Courier New"/>
              </a:rPr>
              <a:t>'\0 </a:t>
            </a:r>
            <a:r>
              <a:rPr dirty="0" sz="900" spc="-30">
                <a:latin typeface="Courier New"/>
                <a:cs typeface="Courier New"/>
              </a:rPr>
              <a:t>'</a:t>
            </a:r>
            <a:r>
              <a:rPr dirty="0" sz="1050" spc="-30">
                <a:latin typeface="Times New Roman"/>
                <a:cs typeface="Times New Roman"/>
              </a:rPr>
              <a:t>.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900" spc="-20">
                <a:latin typeface="Courier New"/>
                <a:cs typeface="Courier New"/>
              </a:rPr>
              <a:t>'\0' </a:t>
            </a:r>
            <a:r>
              <a:rPr dirty="0" sz="1050" spc="-30">
                <a:latin typeface="Times New Roman"/>
                <a:cs typeface="Times New Roman"/>
              </a:rPr>
              <a:t>marks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0">
                <a:latin typeface="Times New Roman"/>
                <a:cs typeface="Times New Roman"/>
              </a:rPr>
              <a:t>end </a:t>
            </a:r>
            <a:r>
              <a:rPr dirty="0" sz="1050">
                <a:latin typeface="Times New Roman"/>
                <a:cs typeface="Times New Roman"/>
              </a:rPr>
              <a:t>of 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string </a:t>
            </a:r>
            <a:r>
              <a:rPr dirty="0" sz="1050" spc="-10">
                <a:latin typeface="Times New Roman"/>
                <a:cs typeface="Times New Roman"/>
              </a:rPr>
              <a:t>and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15">
                <a:latin typeface="Times New Roman"/>
                <a:cs typeface="Times New Roman"/>
              </a:rPr>
              <a:t>called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0">
                <a:latin typeface="Times New Roman"/>
                <a:cs typeface="Times New Roman"/>
              </a:rPr>
              <a:t>null </a:t>
            </a:r>
            <a:r>
              <a:rPr dirty="0" sz="1050" spc="10">
                <a:latin typeface="Times New Roman"/>
                <a:cs typeface="Times New Roman"/>
              </a:rPr>
              <a:t>character. </a:t>
            </a:r>
            <a:r>
              <a:rPr dirty="0" sz="1050" spc="15">
                <a:latin typeface="Times New Roman"/>
                <a:cs typeface="Times New Roman"/>
              </a:rPr>
              <a:t>It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25">
                <a:latin typeface="Times New Roman"/>
                <a:cs typeface="Times New Roman"/>
              </a:rPr>
              <a:t>discussed </a:t>
            </a:r>
            <a:r>
              <a:rPr dirty="0" sz="1050" spc="-5">
                <a:latin typeface="Times New Roman"/>
                <a:cs typeface="Times New Roman"/>
              </a:rPr>
              <a:t>further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-15">
                <a:latin typeface="Times New Roman"/>
                <a:cs typeface="Times New Roman"/>
              </a:rPr>
              <a:t>Lesson </a:t>
            </a:r>
            <a:r>
              <a:rPr dirty="0" sz="1050" spc="-35">
                <a:latin typeface="Times New Roman"/>
                <a:cs typeface="Times New Roman"/>
              </a:rPr>
              <a:t>Set </a:t>
            </a:r>
            <a:r>
              <a:rPr dirty="0" sz="1050" spc="-10">
                <a:latin typeface="Times New Roman"/>
                <a:cs typeface="Times New Roman"/>
              </a:rPr>
              <a:t>10.  </a:t>
            </a:r>
            <a:r>
              <a:rPr dirty="0" sz="1050" spc="5">
                <a:latin typeface="Times New Roman"/>
                <a:cs typeface="Times New Roman"/>
              </a:rPr>
              <a:t>If </a:t>
            </a:r>
            <a:r>
              <a:rPr dirty="0" sz="1050" spc="-50">
                <a:latin typeface="Times New Roman"/>
                <a:cs typeface="Times New Roman"/>
              </a:rPr>
              <a:t>we </a:t>
            </a:r>
            <a:r>
              <a:rPr dirty="0" sz="1050" spc="-10">
                <a:latin typeface="Times New Roman"/>
                <a:cs typeface="Times New Roman"/>
              </a:rPr>
              <a:t>perform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35">
                <a:latin typeface="Times New Roman"/>
                <a:cs typeface="Times New Roman"/>
              </a:rPr>
              <a:t>linear </a:t>
            </a:r>
            <a:r>
              <a:rPr dirty="0" sz="1050" spc="-25">
                <a:latin typeface="Times New Roman"/>
                <a:cs typeface="Times New Roman"/>
              </a:rPr>
              <a:t>search </a:t>
            </a:r>
            <a:r>
              <a:rPr dirty="0" sz="1050" spc="25">
                <a:latin typeface="Times New Roman"/>
                <a:cs typeface="Times New Roman"/>
              </a:rPr>
              <a:t>looking </a:t>
            </a:r>
            <a:r>
              <a:rPr dirty="0" sz="1050">
                <a:latin typeface="Times New Roman"/>
                <a:cs typeface="Times New Roman"/>
              </a:rPr>
              <a:t>for </a:t>
            </a:r>
            <a:r>
              <a:rPr dirty="0" sz="900" spc="-20">
                <a:latin typeface="Courier New"/>
                <a:cs typeface="Courier New"/>
              </a:rPr>
              <a:t>'</a:t>
            </a:r>
            <a:r>
              <a:rPr dirty="0" sz="1050" spc="-20">
                <a:latin typeface="Times New Roman"/>
                <a:cs typeface="Times New Roman"/>
              </a:rPr>
              <a:t>o</a:t>
            </a:r>
            <a:r>
              <a:rPr dirty="0" sz="900" spc="-20">
                <a:latin typeface="Courier New"/>
                <a:cs typeface="Courier New"/>
              </a:rPr>
              <a:t>'</a:t>
            </a:r>
            <a:r>
              <a:rPr dirty="0" sz="1050" spc="-20">
                <a:latin typeface="Times New Roman"/>
                <a:cs typeface="Times New Roman"/>
              </a:rPr>
              <a:t>, </a:t>
            </a:r>
            <a:r>
              <a:rPr dirty="0" sz="1050" spc="-5">
                <a:latin typeface="Times New Roman"/>
                <a:cs typeface="Times New Roman"/>
              </a:rPr>
              <a:t>then </a:t>
            </a:r>
            <a:r>
              <a:rPr dirty="0" sz="1050" spc="-45">
                <a:latin typeface="Times New Roman"/>
                <a:cs typeface="Times New Roman"/>
              </a:rPr>
              <a:t>we </a:t>
            </a:r>
            <a:r>
              <a:rPr dirty="0" sz="1050" spc="-20">
                <a:latin typeface="Times New Roman"/>
                <a:cs typeface="Times New Roman"/>
              </a:rPr>
              <a:t>first </a:t>
            </a:r>
            <a:r>
              <a:rPr dirty="0" sz="1050" spc="-25">
                <a:latin typeface="Times New Roman"/>
                <a:cs typeface="Times New Roman"/>
              </a:rPr>
              <a:t>check </a:t>
            </a:r>
            <a:r>
              <a:rPr dirty="0" sz="900" spc="-25">
                <a:latin typeface="Courier New"/>
                <a:cs typeface="Courier New"/>
              </a:rPr>
              <a:t>word[0] </a:t>
            </a:r>
            <a:r>
              <a:rPr dirty="0" sz="1050" spc="25">
                <a:latin typeface="Times New Roman"/>
                <a:cs typeface="Times New Roman"/>
              </a:rPr>
              <a:t>which 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10">
                <a:latin typeface="Times New Roman"/>
                <a:cs typeface="Times New Roman"/>
              </a:rPr>
              <a:t>not </a:t>
            </a:r>
            <a:r>
              <a:rPr dirty="0" sz="1050" spc="30">
                <a:latin typeface="Times New Roman"/>
                <a:cs typeface="Times New Roman"/>
              </a:rPr>
              <a:t>equal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900" spc="-25">
                <a:latin typeface="Courier New"/>
                <a:cs typeface="Courier New"/>
              </a:rPr>
              <a:t>'o'</a:t>
            </a:r>
            <a:r>
              <a:rPr dirty="0" sz="1050" spc="-25">
                <a:latin typeface="Times New Roman"/>
                <a:cs typeface="Times New Roman"/>
              </a:rPr>
              <a:t>. </a:t>
            </a:r>
            <a:r>
              <a:rPr dirty="0" sz="1050" spc="-35">
                <a:latin typeface="Times New Roman"/>
                <a:cs typeface="Times New Roman"/>
              </a:rPr>
              <a:t>So </a:t>
            </a:r>
            <a:r>
              <a:rPr dirty="0" sz="1050" spc="-45">
                <a:latin typeface="Times New Roman"/>
                <a:cs typeface="Times New Roman"/>
              </a:rPr>
              <a:t>we </a:t>
            </a:r>
            <a:r>
              <a:rPr dirty="0" sz="1050">
                <a:latin typeface="Times New Roman"/>
                <a:cs typeface="Times New Roman"/>
              </a:rPr>
              <a:t>then </a:t>
            </a:r>
            <a:r>
              <a:rPr dirty="0" sz="1050" spc="-20">
                <a:latin typeface="Times New Roman"/>
                <a:cs typeface="Times New Roman"/>
              </a:rPr>
              <a:t>move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900" spc="-20">
                <a:latin typeface="Courier New"/>
                <a:cs typeface="Courier New"/>
              </a:rPr>
              <a:t>word[1] </a:t>
            </a:r>
            <a:r>
              <a:rPr dirty="0" sz="1050" spc="-30">
                <a:latin typeface="Times New Roman"/>
                <a:cs typeface="Times New Roman"/>
              </a:rPr>
              <a:t>which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30">
                <a:latin typeface="Times New Roman"/>
                <a:cs typeface="Times New Roman"/>
              </a:rPr>
              <a:t>also </a:t>
            </a:r>
            <a:r>
              <a:rPr dirty="0" sz="1050" spc="5">
                <a:latin typeface="Times New Roman"/>
                <a:cs typeface="Times New Roman"/>
              </a:rPr>
              <a:t>not </a:t>
            </a:r>
            <a:r>
              <a:rPr dirty="0" sz="1050" spc="35">
                <a:latin typeface="Times New Roman"/>
                <a:cs typeface="Times New Roman"/>
              </a:rPr>
              <a:t>equal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900" spc="-15">
                <a:latin typeface="Courier New"/>
                <a:cs typeface="Courier New"/>
              </a:rPr>
              <a:t>'o'</a:t>
            </a:r>
            <a:r>
              <a:rPr dirty="0" sz="1050" spc="-15">
                <a:latin typeface="Times New Roman"/>
                <a:cs typeface="Times New Roman"/>
              </a:rPr>
              <a:t>.  </a:t>
            </a:r>
            <a:r>
              <a:rPr dirty="0" sz="1050" spc="-90">
                <a:latin typeface="Times New Roman"/>
                <a:cs typeface="Times New Roman"/>
              </a:rPr>
              <a:t>We </a:t>
            </a:r>
            <a:r>
              <a:rPr dirty="0" sz="1050" spc="20">
                <a:latin typeface="Times New Roman"/>
                <a:cs typeface="Times New Roman"/>
              </a:rPr>
              <a:t>continue </a:t>
            </a:r>
            <a:r>
              <a:rPr dirty="0" sz="1050" spc="-30">
                <a:latin typeface="Times New Roman"/>
                <a:cs typeface="Times New Roman"/>
              </a:rPr>
              <a:t>until </a:t>
            </a:r>
            <a:r>
              <a:rPr dirty="0" sz="1050" spc="-50">
                <a:latin typeface="Times New Roman"/>
                <a:cs typeface="Times New Roman"/>
              </a:rPr>
              <a:t>we </a:t>
            </a:r>
            <a:r>
              <a:rPr dirty="0" sz="1050" spc="-35">
                <a:latin typeface="Times New Roman"/>
                <a:cs typeface="Times New Roman"/>
              </a:rPr>
              <a:t>get </a:t>
            </a:r>
            <a:r>
              <a:rPr dirty="0" sz="1050" spc="5">
                <a:latin typeface="Times New Roman"/>
                <a:cs typeface="Times New Roman"/>
              </a:rPr>
              <a:t>to </a:t>
            </a:r>
            <a:r>
              <a:rPr dirty="0" sz="900" spc="-25">
                <a:latin typeface="Courier New"/>
                <a:cs typeface="Courier New"/>
              </a:rPr>
              <a:t>word[4]='o'</a:t>
            </a:r>
            <a:r>
              <a:rPr dirty="0" sz="1050" spc="-25">
                <a:latin typeface="Times New Roman"/>
                <a:cs typeface="Times New Roman"/>
              </a:rPr>
              <a:t>. </a:t>
            </a:r>
            <a:r>
              <a:rPr dirty="0" sz="1050" spc="-20">
                <a:latin typeface="Times New Roman"/>
                <a:cs typeface="Times New Roman"/>
              </a:rPr>
              <a:t>At </a:t>
            </a:r>
            <a:r>
              <a:rPr dirty="0" sz="1050" spc="-25">
                <a:latin typeface="Times New Roman"/>
                <a:cs typeface="Times New Roman"/>
              </a:rPr>
              <a:t>this </a:t>
            </a:r>
            <a:r>
              <a:rPr dirty="0" sz="1050" spc="-15">
                <a:latin typeface="Times New Roman"/>
                <a:cs typeface="Times New Roman"/>
              </a:rPr>
              <a:t>point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10">
                <a:latin typeface="Times New Roman"/>
                <a:cs typeface="Times New Roman"/>
              </a:rPr>
              <a:t>subscript </a:t>
            </a:r>
            <a:r>
              <a:rPr dirty="0" sz="1050" spc="-30">
                <a:latin typeface="Times New Roman"/>
                <a:cs typeface="Times New Roman"/>
              </a:rPr>
              <a:t>4 </a:t>
            </a:r>
            <a:r>
              <a:rPr dirty="0" sz="1050" spc="-45">
                <a:latin typeface="Times New Roman"/>
                <a:cs typeface="Times New Roman"/>
              </a:rPr>
              <a:t>is </a:t>
            </a:r>
            <a:r>
              <a:rPr dirty="0" sz="1050" spc="25">
                <a:latin typeface="Times New Roman"/>
                <a:cs typeface="Times New Roman"/>
              </a:rPr>
              <a:t>returned  </a:t>
            </a:r>
            <a:r>
              <a:rPr dirty="0" sz="1050" spc="-10">
                <a:latin typeface="Times New Roman"/>
                <a:cs typeface="Times New Roman"/>
              </a:rPr>
              <a:t>so </a:t>
            </a:r>
            <a:r>
              <a:rPr dirty="0" sz="1050" spc="-50">
                <a:latin typeface="Times New Roman"/>
                <a:cs typeface="Times New Roman"/>
              </a:rPr>
              <a:t>we </a:t>
            </a:r>
            <a:r>
              <a:rPr dirty="0" sz="1050" spc="-25">
                <a:latin typeface="Times New Roman"/>
                <a:cs typeface="Times New Roman"/>
              </a:rPr>
              <a:t>know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position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-40">
                <a:latin typeface="Times New Roman"/>
                <a:cs typeface="Times New Roman"/>
              </a:rPr>
              <a:t>array </a:t>
            </a:r>
            <a:r>
              <a:rPr dirty="0" sz="1050" spc="-10">
                <a:latin typeface="Times New Roman"/>
                <a:cs typeface="Times New Roman"/>
              </a:rPr>
              <a:t>that </a:t>
            </a:r>
            <a:r>
              <a:rPr dirty="0" sz="1050" spc="-20">
                <a:latin typeface="Times New Roman"/>
                <a:cs typeface="Times New Roman"/>
              </a:rPr>
              <a:t>contains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first </a:t>
            </a:r>
            <a:r>
              <a:rPr dirty="0" sz="1050" spc="25">
                <a:latin typeface="Times New Roman"/>
                <a:cs typeface="Times New Roman"/>
              </a:rPr>
              <a:t>occurrence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0">
                <a:latin typeface="Times New Roman"/>
                <a:cs typeface="Times New Roman"/>
              </a:rPr>
              <a:t>let-  </a:t>
            </a:r>
            <a:r>
              <a:rPr dirty="0" sz="1050" spc="-5">
                <a:latin typeface="Times New Roman"/>
                <a:cs typeface="Times New Roman"/>
              </a:rPr>
              <a:t>ter </a:t>
            </a:r>
            <a:r>
              <a:rPr dirty="0" sz="900" spc="-25">
                <a:latin typeface="Courier New"/>
                <a:cs typeface="Courier New"/>
              </a:rPr>
              <a:t>'o'</a:t>
            </a:r>
            <a:r>
              <a:rPr dirty="0" sz="1050" spc="-25">
                <a:latin typeface="Times New Roman"/>
                <a:cs typeface="Times New Roman"/>
              </a:rPr>
              <a:t>. </a:t>
            </a:r>
            <a:r>
              <a:rPr dirty="0" sz="1050" spc="-20">
                <a:latin typeface="Times New Roman"/>
                <a:cs typeface="Times New Roman"/>
              </a:rPr>
              <a:t>What </a:t>
            </a:r>
            <a:r>
              <a:rPr dirty="0" sz="1050" spc="35">
                <a:latin typeface="Times New Roman"/>
                <a:cs typeface="Times New Roman"/>
              </a:rPr>
              <a:t>would </a:t>
            </a:r>
            <a:r>
              <a:rPr dirty="0" sz="1050" spc="55">
                <a:latin typeface="Times New Roman"/>
                <a:cs typeface="Times New Roman"/>
              </a:rPr>
              <a:t>happen </a:t>
            </a:r>
            <a:r>
              <a:rPr dirty="0" sz="1050" spc="-35">
                <a:latin typeface="Times New Roman"/>
                <a:cs typeface="Times New Roman"/>
              </a:rPr>
              <a:t>if </a:t>
            </a:r>
            <a:r>
              <a:rPr dirty="0" sz="1050" spc="-45">
                <a:latin typeface="Times New Roman"/>
                <a:cs typeface="Times New Roman"/>
              </a:rPr>
              <a:t>we </a:t>
            </a:r>
            <a:r>
              <a:rPr dirty="0" sz="1050" spc="35">
                <a:latin typeface="Times New Roman"/>
                <a:cs typeface="Times New Roman"/>
              </a:rPr>
              <a:t>searched </a:t>
            </a:r>
            <a:r>
              <a:rPr dirty="0" sz="1050" spc="-5">
                <a:latin typeface="Times New Roman"/>
                <a:cs typeface="Times New Roman"/>
              </a:rPr>
              <a:t>for </a:t>
            </a:r>
            <a:r>
              <a:rPr dirty="0" sz="900" spc="-60">
                <a:latin typeface="Courier New"/>
                <a:cs typeface="Courier New"/>
              </a:rPr>
              <a:t>'z'</a:t>
            </a:r>
            <a:r>
              <a:rPr dirty="0" sz="1050" spc="-60">
                <a:latin typeface="Times New Roman"/>
                <a:cs typeface="Times New Roman"/>
              </a:rPr>
              <a:t>? </a:t>
            </a:r>
            <a:r>
              <a:rPr dirty="0" sz="1050" spc="5">
                <a:latin typeface="Times New Roman"/>
                <a:cs typeface="Times New Roman"/>
              </a:rPr>
              <a:t>Certainly </a:t>
            </a:r>
            <a:r>
              <a:rPr dirty="0" sz="1050" spc="-50">
                <a:latin typeface="Times New Roman"/>
                <a:cs typeface="Times New Roman"/>
              </a:rPr>
              <a:t>we </a:t>
            </a:r>
            <a:r>
              <a:rPr dirty="0" sz="1050" spc="30">
                <a:latin typeface="Times New Roman"/>
                <a:cs typeface="Times New Roman"/>
              </a:rPr>
              <a:t>would </a:t>
            </a:r>
            <a:r>
              <a:rPr dirty="0" sz="1050" spc="40">
                <a:latin typeface="Times New Roman"/>
                <a:cs typeface="Times New Roman"/>
              </a:rPr>
              <a:t>step  </a:t>
            </a:r>
            <a:r>
              <a:rPr dirty="0" sz="1050" spc="-5">
                <a:latin typeface="Times New Roman"/>
                <a:cs typeface="Times New Roman"/>
              </a:rPr>
              <a:t>through the </a:t>
            </a:r>
            <a:r>
              <a:rPr dirty="0" sz="1050" spc="-35">
                <a:latin typeface="Times New Roman"/>
                <a:cs typeface="Times New Roman"/>
              </a:rPr>
              <a:t>array </a:t>
            </a:r>
            <a:r>
              <a:rPr dirty="0" sz="1050" spc="-20">
                <a:latin typeface="Times New Roman"/>
                <a:cs typeface="Times New Roman"/>
              </a:rPr>
              <a:t>until </a:t>
            </a:r>
            <a:r>
              <a:rPr dirty="0" sz="1050" spc="-45">
                <a:latin typeface="Times New Roman"/>
                <a:cs typeface="Times New Roman"/>
              </a:rPr>
              <a:t>we </a:t>
            </a:r>
            <a:r>
              <a:rPr dirty="0" sz="1050" spc="35">
                <a:latin typeface="Times New Roman"/>
                <a:cs typeface="Times New Roman"/>
              </a:rPr>
              <a:t>reached </a:t>
            </a:r>
            <a:r>
              <a:rPr dirty="0" sz="1050" spc="-5">
                <a:latin typeface="Times New Roman"/>
                <a:cs typeface="Times New Roman"/>
              </a:rPr>
              <a:t>the end </a:t>
            </a:r>
            <a:r>
              <a:rPr dirty="0" sz="1050" spc="-15">
                <a:latin typeface="Times New Roman"/>
                <a:cs typeface="Times New Roman"/>
              </a:rPr>
              <a:t>and </a:t>
            </a:r>
            <a:r>
              <a:rPr dirty="0" sz="1050" spc="5">
                <a:latin typeface="Times New Roman"/>
                <a:cs typeface="Times New Roman"/>
              </a:rPr>
              <a:t>not </a:t>
            </a:r>
            <a:r>
              <a:rPr dirty="0" sz="1050" spc="-20">
                <a:latin typeface="Times New Roman"/>
                <a:cs typeface="Times New Roman"/>
              </a:rPr>
              <a:t>find </a:t>
            </a:r>
            <a:r>
              <a:rPr dirty="0" sz="1050" spc="-45">
                <a:latin typeface="Times New Roman"/>
                <a:cs typeface="Times New Roman"/>
              </a:rPr>
              <a:t>any </a:t>
            </a:r>
            <a:r>
              <a:rPr dirty="0" sz="1050" spc="30">
                <a:latin typeface="Times New Roman"/>
                <a:cs typeface="Times New Roman"/>
              </a:rPr>
              <a:t>occurrence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900" spc="-15">
                <a:latin typeface="Courier New"/>
                <a:cs typeface="Courier New"/>
              </a:rPr>
              <a:t>'z'</a:t>
            </a:r>
            <a:r>
              <a:rPr dirty="0" sz="1050" spc="-15">
                <a:latin typeface="Times New Roman"/>
                <a:cs typeface="Times New Roman"/>
              </a:rPr>
              <a:t>.  </a:t>
            </a:r>
            <a:r>
              <a:rPr dirty="0" sz="1050" spc="-25">
                <a:latin typeface="Times New Roman"/>
                <a:cs typeface="Times New Roman"/>
              </a:rPr>
              <a:t>What </a:t>
            </a:r>
            <a:r>
              <a:rPr dirty="0" sz="1050" spc="-15">
                <a:latin typeface="Times New Roman"/>
                <a:cs typeface="Times New Roman"/>
              </a:rPr>
              <a:t>should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5">
                <a:latin typeface="Times New Roman"/>
                <a:cs typeface="Times New Roman"/>
              </a:rPr>
              <a:t>search </a:t>
            </a:r>
            <a:r>
              <a:rPr dirty="0" sz="1050" spc="-10">
                <a:latin typeface="Times New Roman"/>
                <a:cs typeface="Times New Roman"/>
              </a:rPr>
              <a:t>function </a:t>
            </a:r>
            <a:r>
              <a:rPr dirty="0" sz="1050" spc="-5">
                <a:latin typeface="Times New Roman"/>
                <a:cs typeface="Times New Roman"/>
              </a:rPr>
              <a:t>return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-15">
                <a:latin typeface="Times New Roman"/>
                <a:cs typeface="Times New Roman"/>
              </a:rPr>
              <a:t>this </a:t>
            </a:r>
            <a:r>
              <a:rPr dirty="0" sz="1050" spc="-45">
                <a:latin typeface="Times New Roman"/>
                <a:cs typeface="Times New Roman"/>
              </a:rPr>
              <a:t>case? </a:t>
            </a:r>
            <a:r>
              <a:rPr dirty="0" sz="1050" spc="15">
                <a:latin typeface="Times New Roman"/>
                <a:cs typeface="Times New Roman"/>
              </a:rPr>
              <a:t>It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20">
                <a:latin typeface="Times New Roman"/>
                <a:cs typeface="Times New Roman"/>
              </a:rPr>
              <a:t>customary </a:t>
            </a:r>
            <a:r>
              <a:rPr dirty="0" sz="1050" spc="10">
                <a:latin typeface="Times New Roman"/>
                <a:cs typeface="Times New Roman"/>
              </a:rPr>
              <a:t>to </a:t>
            </a:r>
            <a:r>
              <a:rPr dirty="0" sz="1050">
                <a:latin typeface="Times New Roman"/>
                <a:cs typeface="Times New Roman"/>
              </a:rPr>
              <a:t>return </a:t>
            </a:r>
            <a:r>
              <a:rPr dirty="0" sz="1050" spc="-10">
                <a:latin typeface="Times New Roman"/>
                <a:cs typeface="Times New Roman"/>
              </a:rPr>
              <a:t>–1  </a:t>
            </a:r>
            <a:r>
              <a:rPr dirty="0" sz="1050" spc="-25">
                <a:latin typeface="Times New Roman"/>
                <a:cs typeface="Times New Roman"/>
              </a:rPr>
              <a:t>since </a:t>
            </a:r>
            <a:r>
              <a:rPr dirty="0" sz="1050" spc="-15">
                <a:latin typeface="Times New Roman"/>
                <a:cs typeface="Times New Roman"/>
              </a:rPr>
              <a:t>this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5">
                <a:latin typeface="Times New Roman"/>
                <a:cs typeface="Times New Roman"/>
              </a:rPr>
              <a:t>not </a:t>
            </a:r>
            <a:r>
              <a:rPr dirty="0" sz="1050" spc="-40">
                <a:latin typeface="Times New Roman"/>
                <a:cs typeface="Times New Roman"/>
              </a:rPr>
              <a:t>a valid </a:t>
            </a:r>
            <a:r>
              <a:rPr dirty="0" sz="1050" spc="-35">
                <a:latin typeface="Times New Roman"/>
                <a:cs typeface="Times New Roman"/>
              </a:rPr>
              <a:t>array </a:t>
            </a:r>
            <a:r>
              <a:rPr dirty="0" sz="1050" spc="20">
                <a:latin typeface="Times New Roman"/>
                <a:cs typeface="Times New Roman"/>
              </a:rPr>
              <a:t>subscript. </a:t>
            </a:r>
            <a:r>
              <a:rPr dirty="0" sz="1050" spc="-10">
                <a:latin typeface="Times New Roman"/>
                <a:cs typeface="Times New Roman"/>
              </a:rPr>
              <a:t>Here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30">
                <a:latin typeface="Times New Roman"/>
                <a:cs typeface="Times New Roman"/>
              </a:rPr>
              <a:t>complete </a:t>
            </a:r>
            <a:r>
              <a:rPr dirty="0" sz="1050" spc="-15">
                <a:latin typeface="Times New Roman"/>
                <a:cs typeface="Times New Roman"/>
              </a:rPr>
              <a:t>program </a:t>
            </a:r>
            <a:r>
              <a:rPr dirty="0" sz="1050" spc="-5">
                <a:latin typeface="Times New Roman"/>
                <a:cs typeface="Times New Roman"/>
              </a:rPr>
              <a:t>that </a:t>
            </a:r>
            <a:r>
              <a:rPr dirty="0" sz="1050" spc="25">
                <a:latin typeface="Times New Roman"/>
                <a:cs typeface="Times New Roman"/>
              </a:rPr>
              <a:t>per-  </a:t>
            </a:r>
            <a:r>
              <a:rPr dirty="0" sz="1050" spc="-5">
                <a:latin typeface="Times New Roman"/>
                <a:cs typeface="Times New Roman"/>
              </a:rPr>
              <a:t>forms the </a:t>
            </a:r>
            <a:r>
              <a:rPr dirty="0" sz="1050" spc="-30">
                <a:latin typeface="Times New Roman"/>
                <a:cs typeface="Times New Roman"/>
              </a:rPr>
              <a:t>linear</a:t>
            </a:r>
            <a:r>
              <a:rPr dirty="0" sz="1050" spc="190">
                <a:latin typeface="Times New Roman"/>
                <a:cs typeface="Times New Roman"/>
              </a:rPr>
              <a:t> </a:t>
            </a:r>
            <a:r>
              <a:rPr dirty="0" sz="1050" spc="20">
                <a:latin typeface="Times New Roman"/>
                <a:cs typeface="Times New Roman"/>
              </a:rPr>
              <a:t>search: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50" spc="20" i="1">
                <a:latin typeface="Times New Roman"/>
                <a:cs typeface="Times New Roman"/>
              </a:rPr>
              <a:t>Sample </a:t>
            </a:r>
            <a:r>
              <a:rPr dirty="0" sz="1050" spc="-5" i="1">
                <a:latin typeface="Times New Roman"/>
                <a:cs typeface="Times New Roman"/>
              </a:rPr>
              <a:t>Program</a:t>
            </a:r>
            <a:r>
              <a:rPr dirty="0" sz="1050" spc="195" i="1">
                <a:latin typeface="Times New Roman"/>
                <a:cs typeface="Times New Roman"/>
              </a:rPr>
              <a:t> </a:t>
            </a:r>
            <a:r>
              <a:rPr dirty="0" sz="1050" spc="35" i="1">
                <a:latin typeface="Times New Roman"/>
                <a:cs typeface="Times New Roman"/>
              </a:rPr>
              <a:t>8.1:</a:t>
            </a:r>
            <a:endParaRPr sz="1050">
              <a:latin typeface="Times New Roman"/>
              <a:cs typeface="Times New Roman"/>
            </a:endParaRPr>
          </a:p>
          <a:p>
            <a:pPr marL="12700" marR="1456055">
              <a:lnSpc>
                <a:spcPts val="2600"/>
              </a:lnSpc>
              <a:spcBef>
                <a:spcPts val="31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This program </a:t>
            </a:r>
            <a:r>
              <a:rPr dirty="0" sz="900" spc="-20">
                <a:latin typeface="Courier New"/>
                <a:cs typeface="Courier New"/>
              </a:rPr>
              <a:t>performs </a:t>
            </a:r>
            <a:r>
              <a:rPr dirty="0" sz="900">
                <a:latin typeface="Courier New"/>
                <a:cs typeface="Courier New"/>
              </a:rPr>
              <a:t>a </a:t>
            </a:r>
            <a:r>
              <a:rPr dirty="0" sz="900" spc="-15">
                <a:latin typeface="Courier New"/>
                <a:cs typeface="Courier New"/>
              </a:rPr>
              <a:t>linear search </a:t>
            </a:r>
            <a:r>
              <a:rPr dirty="0" sz="900" spc="-10">
                <a:latin typeface="Courier New"/>
                <a:cs typeface="Courier New"/>
              </a:rPr>
              <a:t>on </a:t>
            </a:r>
            <a:r>
              <a:rPr dirty="0" sz="900">
                <a:latin typeface="Courier New"/>
                <a:cs typeface="Courier New"/>
              </a:rPr>
              <a:t>a </a:t>
            </a:r>
            <a:r>
              <a:rPr dirty="0" sz="900" spc="-15">
                <a:latin typeface="Courier New"/>
                <a:cs typeface="Courier New"/>
              </a:rPr>
              <a:t>character</a:t>
            </a:r>
            <a:r>
              <a:rPr dirty="0" sz="900" spc="-27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array  #include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&lt;iostream&gt;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ts val="969"/>
              </a:lnSpc>
            </a:pPr>
            <a:r>
              <a:rPr dirty="0" sz="900" spc="-15">
                <a:latin typeface="Courier New"/>
                <a:cs typeface="Courier New"/>
              </a:rPr>
              <a:t>using namespace</a:t>
            </a:r>
            <a:r>
              <a:rPr dirty="0" sz="900" spc="-7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std;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1790064">
              <a:lnSpc>
                <a:spcPct val="120000"/>
              </a:lnSpc>
            </a:pPr>
            <a:r>
              <a:rPr dirty="0" sz="900" spc="-10">
                <a:latin typeface="Courier New"/>
                <a:cs typeface="Courier New"/>
              </a:rPr>
              <a:t>int </a:t>
            </a:r>
            <a:r>
              <a:rPr dirty="0" sz="900" spc="-20">
                <a:latin typeface="Courier New"/>
                <a:cs typeface="Courier New"/>
              </a:rPr>
              <a:t>searchList(char[], </a:t>
            </a:r>
            <a:r>
              <a:rPr dirty="0" sz="900" spc="-15">
                <a:latin typeface="Courier New"/>
                <a:cs typeface="Courier New"/>
              </a:rPr>
              <a:t>int, char); </a:t>
            </a: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function prototype  const </a:t>
            </a:r>
            <a:r>
              <a:rPr dirty="0" sz="900" spc="-10">
                <a:latin typeface="Courier New"/>
                <a:cs typeface="Courier New"/>
              </a:rPr>
              <a:t>int </a:t>
            </a:r>
            <a:r>
              <a:rPr dirty="0" sz="900" spc="-15">
                <a:latin typeface="Courier New"/>
                <a:cs typeface="Courier New"/>
              </a:rPr>
              <a:t>SIZE </a:t>
            </a:r>
            <a:r>
              <a:rPr dirty="0" sz="900">
                <a:latin typeface="Courier New"/>
                <a:cs typeface="Courier New"/>
              </a:rPr>
              <a:t>=</a:t>
            </a:r>
            <a:r>
              <a:rPr dirty="0" sz="900" spc="-12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8;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1600" y="455294"/>
            <a:ext cx="228600" cy="806450"/>
          </a:xfrm>
          <a:prstGeom prst="rect">
            <a:avLst/>
          </a:prstGeom>
          <a:solidFill>
            <a:srgbClr val="CC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41275">
              <a:lnSpc>
                <a:spcPct val="100000"/>
              </a:lnSpc>
              <a:spcBef>
                <a:spcPts val="575"/>
              </a:spcBef>
            </a:pPr>
            <a:r>
              <a:rPr dirty="0" sz="900" spc="-105">
                <a:latin typeface="Arial"/>
                <a:cs typeface="Arial"/>
              </a:rPr>
              <a:t>156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60905" y="1093977"/>
            <a:ext cx="2091689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85">
                <a:latin typeface="Times New Roman"/>
                <a:cs typeface="Times New Roman"/>
              </a:rPr>
              <a:t>LESSON</a:t>
            </a:r>
            <a:r>
              <a:rPr dirty="0" sz="950" spc="65">
                <a:latin typeface="Times New Roman"/>
                <a:cs typeface="Times New Roman"/>
              </a:rPr>
              <a:t> </a:t>
            </a:r>
            <a:r>
              <a:rPr dirty="0" sz="950" spc="-35">
                <a:latin typeface="Times New Roman"/>
                <a:cs typeface="Times New Roman"/>
              </a:rPr>
              <a:t>8 </a:t>
            </a:r>
            <a:r>
              <a:rPr dirty="0" sz="950" spc="10">
                <a:latin typeface="Times New Roman"/>
                <a:cs typeface="Times New Roman"/>
              </a:rPr>
              <a:t>Searching </a:t>
            </a:r>
            <a:r>
              <a:rPr dirty="0" sz="950" spc="-15">
                <a:latin typeface="Times New Roman"/>
                <a:cs typeface="Times New Roman"/>
              </a:rPr>
              <a:t>and </a:t>
            </a:r>
            <a:r>
              <a:rPr dirty="0" sz="950" spc="-25">
                <a:latin typeface="Times New Roman"/>
                <a:cs typeface="Times New Roman"/>
              </a:rPr>
              <a:t>Sorting</a:t>
            </a:r>
            <a:r>
              <a:rPr dirty="0" sz="950" spc="25">
                <a:latin typeface="Times New Roman"/>
                <a:cs typeface="Times New Roman"/>
              </a:rPr>
              <a:t> </a:t>
            </a:r>
            <a:r>
              <a:rPr dirty="0" sz="950" spc="-15">
                <a:latin typeface="Times New Roman"/>
                <a:cs typeface="Times New Roman"/>
              </a:rPr>
              <a:t>Arrays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59735" y="1430781"/>
            <a:ext cx="4519930" cy="72009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241300" marR="5080" indent="-228600">
              <a:lnSpc>
                <a:spcPct val="102899"/>
              </a:lnSpc>
              <a:spcBef>
                <a:spcPts val="70"/>
              </a:spcBef>
            </a:pPr>
            <a:r>
              <a:rPr dirty="0" sz="1050" spc="-5" i="1">
                <a:latin typeface="Times New Roman"/>
                <a:cs typeface="Times New Roman"/>
              </a:rPr>
              <a:t>Exercise </a:t>
            </a:r>
            <a:r>
              <a:rPr dirty="0" sz="1050" spc="-80" i="1">
                <a:latin typeface="Times New Roman"/>
                <a:cs typeface="Times New Roman"/>
              </a:rPr>
              <a:t>1: </a:t>
            </a:r>
            <a:r>
              <a:rPr dirty="0" sz="1050" spc="-30">
                <a:latin typeface="Times New Roman"/>
                <a:cs typeface="Times New Roman"/>
              </a:rPr>
              <a:t>Re-write </a:t>
            </a:r>
            <a:r>
              <a:rPr dirty="0" sz="1050" spc="-5">
                <a:latin typeface="Times New Roman"/>
                <a:cs typeface="Times New Roman"/>
              </a:rPr>
              <a:t>the sort </a:t>
            </a:r>
            <a:r>
              <a:rPr dirty="0" sz="1050" spc="-15">
                <a:latin typeface="Times New Roman"/>
                <a:cs typeface="Times New Roman"/>
              </a:rPr>
              <a:t>program </a:t>
            </a:r>
            <a:r>
              <a:rPr dirty="0" sz="1050" spc="-35">
                <a:latin typeface="Times New Roman"/>
                <a:cs typeface="Times New Roman"/>
              </a:rPr>
              <a:t>you </a:t>
            </a:r>
            <a:r>
              <a:rPr dirty="0" sz="1050" spc="-15">
                <a:latin typeface="Times New Roman"/>
                <a:cs typeface="Times New Roman"/>
              </a:rPr>
              <a:t>chose </a:t>
            </a:r>
            <a:r>
              <a:rPr dirty="0" sz="1050" spc="-10">
                <a:latin typeface="Times New Roman"/>
                <a:cs typeface="Times New Roman"/>
              </a:rPr>
              <a:t>so </a:t>
            </a:r>
            <a:r>
              <a:rPr dirty="0" sz="1050" spc="-5">
                <a:latin typeface="Times New Roman"/>
                <a:cs typeface="Times New Roman"/>
              </a:rPr>
              <a:t>that </a:t>
            </a:r>
            <a:r>
              <a:rPr dirty="0" sz="1050" spc="-20">
                <a:latin typeface="Times New Roman"/>
                <a:cs typeface="Times New Roman"/>
              </a:rPr>
              <a:t>it </a:t>
            </a:r>
            <a:r>
              <a:rPr dirty="0" sz="1050" spc="-10">
                <a:latin typeface="Times New Roman"/>
                <a:cs typeface="Times New Roman"/>
              </a:rPr>
              <a:t>orders </a:t>
            </a:r>
            <a:r>
              <a:rPr dirty="0" sz="1050">
                <a:latin typeface="Times New Roman"/>
                <a:cs typeface="Times New Roman"/>
              </a:rPr>
              <a:t>integers </a:t>
            </a:r>
            <a:r>
              <a:rPr dirty="0" sz="1050" spc="30">
                <a:latin typeface="Times New Roman"/>
                <a:cs typeface="Times New Roman"/>
              </a:rPr>
              <a:t>from  </a:t>
            </a:r>
            <a:r>
              <a:rPr dirty="0" sz="1050" spc="-30">
                <a:latin typeface="Times New Roman"/>
                <a:cs typeface="Times New Roman"/>
              </a:rPr>
              <a:t>largest </a:t>
            </a:r>
            <a:r>
              <a:rPr dirty="0" sz="1050" spc="10">
                <a:latin typeface="Times New Roman"/>
                <a:cs typeface="Times New Roman"/>
              </a:rPr>
              <a:t>to smallest </a:t>
            </a:r>
            <a:r>
              <a:rPr dirty="0" sz="1050" spc="-10">
                <a:latin typeface="Times New Roman"/>
                <a:cs typeface="Times New Roman"/>
              </a:rPr>
              <a:t>rather </a:t>
            </a:r>
            <a:r>
              <a:rPr dirty="0" sz="1050" spc="-5">
                <a:latin typeface="Times New Roman"/>
                <a:cs typeface="Times New Roman"/>
              </a:rPr>
              <a:t>than </a:t>
            </a:r>
            <a:r>
              <a:rPr dirty="0" sz="1050" spc="10">
                <a:latin typeface="Times New Roman"/>
                <a:cs typeface="Times New Roman"/>
              </a:rPr>
              <a:t>smallest </a:t>
            </a:r>
            <a:r>
              <a:rPr dirty="0" sz="1050" spc="15">
                <a:latin typeface="Times New Roman"/>
                <a:cs typeface="Times New Roman"/>
              </a:rPr>
              <a:t>to</a:t>
            </a:r>
            <a:r>
              <a:rPr dirty="0" sz="1050" spc="25">
                <a:latin typeface="Times New Roman"/>
                <a:cs typeface="Times New Roman"/>
              </a:rPr>
              <a:t> </a:t>
            </a:r>
            <a:r>
              <a:rPr dirty="0" sz="1050" spc="5">
                <a:latin typeface="Times New Roman"/>
                <a:cs typeface="Times New Roman"/>
              </a:rPr>
              <a:t>largest.</a:t>
            </a:r>
            <a:endParaRPr sz="1050">
              <a:latin typeface="Times New Roman"/>
              <a:cs typeface="Times New Roman"/>
            </a:endParaRPr>
          </a:p>
          <a:p>
            <a:pPr marL="241300" marR="100330" indent="-228600">
              <a:lnSpc>
                <a:spcPct val="102899"/>
              </a:lnSpc>
              <a:spcBef>
                <a:spcPts val="310"/>
              </a:spcBef>
            </a:pPr>
            <a:r>
              <a:rPr dirty="0" sz="1050" spc="-5" i="1">
                <a:latin typeface="Times New Roman"/>
                <a:cs typeface="Times New Roman"/>
              </a:rPr>
              <a:t>Exercise </a:t>
            </a:r>
            <a:r>
              <a:rPr dirty="0" sz="1050" spc="-80" i="1">
                <a:latin typeface="Times New Roman"/>
                <a:cs typeface="Times New Roman"/>
              </a:rPr>
              <a:t>2: </a:t>
            </a:r>
            <a:r>
              <a:rPr dirty="0" sz="1050" spc="-40">
                <a:latin typeface="Times New Roman"/>
                <a:cs typeface="Times New Roman"/>
              </a:rPr>
              <a:t>Modify </a:t>
            </a:r>
            <a:r>
              <a:rPr dirty="0" sz="1050" spc="-25">
                <a:latin typeface="Times New Roman"/>
                <a:cs typeface="Times New Roman"/>
              </a:rPr>
              <a:t>your </a:t>
            </a:r>
            <a:r>
              <a:rPr dirty="0" sz="1050" spc="-15">
                <a:latin typeface="Times New Roman"/>
                <a:cs typeface="Times New Roman"/>
              </a:rPr>
              <a:t>program </a:t>
            </a:r>
            <a:r>
              <a:rPr dirty="0" sz="1050" spc="-5">
                <a:latin typeface="Times New Roman"/>
                <a:cs typeface="Times New Roman"/>
              </a:rPr>
              <a:t>from </a:t>
            </a:r>
            <a:r>
              <a:rPr dirty="0" sz="1050" spc="-25">
                <a:latin typeface="Times New Roman"/>
                <a:cs typeface="Times New Roman"/>
              </a:rPr>
              <a:t>Exercise </a:t>
            </a:r>
            <a:r>
              <a:rPr dirty="0" sz="1050" spc="-30">
                <a:latin typeface="Times New Roman"/>
                <a:cs typeface="Times New Roman"/>
              </a:rPr>
              <a:t>1 </a:t>
            </a:r>
            <a:r>
              <a:rPr dirty="0" sz="1050" spc="-10">
                <a:latin typeface="Times New Roman"/>
                <a:cs typeface="Times New Roman"/>
              </a:rPr>
              <a:t>so </a:t>
            </a:r>
            <a:r>
              <a:rPr dirty="0" sz="1050" spc="-5">
                <a:latin typeface="Times New Roman"/>
                <a:cs typeface="Times New Roman"/>
              </a:rPr>
              <a:t>that </a:t>
            </a:r>
            <a:r>
              <a:rPr dirty="0" sz="1050" spc="-25">
                <a:latin typeface="Times New Roman"/>
                <a:cs typeface="Times New Roman"/>
              </a:rPr>
              <a:t>it </a:t>
            </a:r>
            <a:r>
              <a:rPr dirty="0" sz="1050" spc="-10">
                <a:latin typeface="Times New Roman"/>
                <a:cs typeface="Times New Roman"/>
              </a:rPr>
              <a:t>prints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5">
                <a:latin typeface="Times New Roman"/>
                <a:cs typeface="Times New Roman"/>
              </a:rPr>
              <a:t>array </a:t>
            </a:r>
            <a:r>
              <a:rPr dirty="0" sz="1050" spc="5">
                <a:latin typeface="Times New Roman"/>
                <a:cs typeface="Times New Roman"/>
              </a:rPr>
              <a:t>at  </a:t>
            </a:r>
            <a:r>
              <a:rPr dirty="0" sz="1050" spc="-25">
                <a:latin typeface="Times New Roman"/>
                <a:cs typeface="Times New Roman"/>
              </a:rPr>
              <a:t>each </a:t>
            </a:r>
            <a:r>
              <a:rPr dirty="0" sz="1050" spc="-15">
                <a:latin typeface="Times New Roman"/>
                <a:cs typeface="Times New Roman"/>
              </a:rPr>
              <a:t>step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15">
                <a:latin typeface="Times New Roman"/>
                <a:cs typeface="Times New Roman"/>
              </a:rPr>
              <a:t>algorithm. </a:t>
            </a:r>
            <a:r>
              <a:rPr dirty="0" sz="1050" spc="-40">
                <a:latin typeface="Times New Roman"/>
                <a:cs typeface="Times New Roman"/>
              </a:rPr>
              <a:t>Try </a:t>
            </a:r>
            <a:r>
              <a:rPr dirty="0" sz="1050" spc="-15">
                <a:latin typeface="Times New Roman"/>
                <a:cs typeface="Times New Roman"/>
              </a:rPr>
              <a:t>sorting </a:t>
            </a:r>
            <a:r>
              <a:rPr dirty="0" sz="1050" spc="-5">
                <a:latin typeface="Times New Roman"/>
                <a:cs typeface="Times New Roman"/>
              </a:rPr>
              <a:t>the</a:t>
            </a:r>
            <a:r>
              <a:rPr dirty="0" sz="1050" spc="-75">
                <a:latin typeface="Times New Roman"/>
                <a:cs typeface="Times New Roman"/>
              </a:rPr>
              <a:t> </a:t>
            </a:r>
            <a:r>
              <a:rPr dirty="0" sz="1050" spc="10">
                <a:latin typeface="Times New Roman"/>
                <a:cs typeface="Times New Roman"/>
              </a:rPr>
              <a:t>array</a:t>
            </a:r>
            <a:endParaRPr sz="105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925191" y="2251201"/>
          <a:ext cx="4582160" cy="234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1500"/>
                <a:gridCol w="571500"/>
                <a:gridCol w="571500"/>
                <a:gridCol w="571500"/>
                <a:gridCol w="571500"/>
                <a:gridCol w="572135"/>
                <a:gridCol w="571500"/>
                <a:gridCol w="571500"/>
              </a:tblGrid>
              <a:tr h="228600">
                <a:tc>
                  <a:txBody>
                    <a:bodyPr/>
                    <a:lstStyle/>
                    <a:p>
                      <a:pPr algn="ctr" marL="1016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00" spc="-65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23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0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00" spc="-65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45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00" spc="-13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–3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00" spc="-10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–78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0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00" spc="-13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–1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0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188335" y="2611881"/>
            <a:ext cx="4209415" cy="35115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02899"/>
              </a:lnSpc>
              <a:spcBef>
                <a:spcPts val="70"/>
              </a:spcBef>
            </a:pPr>
            <a:r>
              <a:rPr dirty="0" sz="1050" spc="-40">
                <a:latin typeface="Times New Roman"/>
                <a:cs typeface="Times New Roman"/>
              </a:rPr>
              <a:t>by </a:t>
            </a:r>
            <a:r>
              <a:rPr dirty="0" sz="1050" spc="-10">
                <a:latin typeface="Times New Roman"/>
                <a:cs typeface="Times New Roman"/>
              </a:rPr>
              <a:t>hand </a:t>
            </a:r>
            <a:r>
              <a:rPr dirty="0" sz="1050" spc="-30">
                <a:latin typeface="Times New Roman"/>
                <a:cs typeface="Times New Roman"/>
              </a:rPr>
              <a:t>using </a:t>
            </a:r>
            <a:r>
              <a:rPr dirty="0" sz="1050" spc="20">
                <a:latin typeface="Times New Roman"/>
                <a:cs typeface="Times New Roman"/>
              </a:rPr>
              <a:t>whichever </a:t>
            </a:r>
            <a:r>
              <a:rPr dirty="0" sz="1050" spc="15">
                <a:latin typeface="Times New Roman"/>
                <a:cs typeface="Times New Roman"/>
              </a:rPr>
              <a:t>algorithm </a:t>
            </a:r>
            <a:r>
              <a:rPr dirty="0" sz="1050" spc="-30">
                <a:latin typeface="Times New Roman"/>
                <a:cs typeface="Times New Roman"/>
              </a:rPr>
              <a:t>you </a:t>
            </a:r>
            <a:r>
              <a:rPr dirty="0" sz="1050" spc="-20">
                <a:latin typeface="Times New Roman"/>
                <a:cs typeface="Times New Roman"/>
              </a:rPr>
              <a:t>chose. </a:t>
            </a:r>
            <a:r>
              <a:rPr dirty="0" sz="1050" spc="-10">
                <a:latin typeface="Times New Roman"/>
                <a:cs typeface="Times New Roman"/>
              </a:rPr>
              <a:t>Then </a:t>
            </a:r>
            <a:r>
              <a:rPr dirty="0" sz="1050" spc="-25">
                <a:latin typeface="Times New Roman"/>
                <a:cs typeface="Times New Roman"/>
              </a:rPr>
              <a:t>have your </a:t>
            </a:r>
            <a:r>
              <a:rPr dirty="0" sz="1050" spc="25">
                <a:latin typeface="Times New Roman"/>
                <a:cs typeface="Times New Roman"/>
              </a:rPr>
              <a:t>program  </a:t>
            </a:r>
            <a:r>
              <a:rPr dirty="0" sz="1050" spc="5">
                <a:latin typeface="Times New Roman"/>
                <a:cs typeface="Times New Roman"/>
              </a:rPr>
              <a:t>do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sort. </a:t>
            </a:r>
            <a:r>
              <a:rPr dirty="0" sz="1050">
                <a:latin typeface="Times New Roman"/>
                <a:cs typeface="Times New Roman"/>
              </a:rPr>
              <a:t>Does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>
                <a:latin typeface="Times New Roman"/>
                <a:cs typeface="Times New Roman"/>
              </a:rPr>
              <a:t>output </a:t>
            </a:r>
            <a:r>
              <a:rPr dirty="0" sz="1050" spc="-15">
                <a:latin typeface="Times New Roman"/>
                <a:cs typeface="Times New Roman"/>
              </a:rPr>
              <a:t>match </a:t>
            </a:r>
            <a:r>
              <a:rPr dirty="0" sz="1050" spc="-20">
                <a:latin typeface="Times New Roman"/>
                <a:cs typeface="Times New Roman"/>
              </a:rPr>
              <a:t>what </a:t>
            </a:r>
            <a:r>
              <a:rPr dirty="0" sz="1050" spc="-35">
                <a:latin typeface="Times New Roman"/>
                <a:cs typeface="Times New Roman"/>
              </a:rPr>
              <a:t>you </a:t>
            </a:r>
            <a:r>
              <a:rPr dirty="0" sz="1050" spc="-20">
                <a:latin typeface="Times New Roman"/>
                <a:cs typeface="Times New Roman"/>
              </a:rPr>
              <a:t>did </a:t>
            </a:r>
            <a:r>
              <a:rPr dirty="0" sz="1050" spc="-45">
                <a:latin typeface="Times New Roman"/>
                <a:cs typeface="Times New Roman"/>
              </a:rPr>
              <a:t>by</a:t>
            </a:r>
            <a:r>
              <a:rPr dirty="0" sz="1050" spc="-55">
                <a:latin typeface="Times New Roman"/>
                <a:cs typeface="Times New Roman"/>
              </a:rPr>
              <a:t> </a:t>
            </a:r>
            <a:r>
              <a:rPr dirty="0" sz="1050" spc="5">
                <a:latin typeface="Times New Roman"/>
                <a:cs typeface="Times New Roman"/>
              </a:rPr>
              <a:t>hand?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45182" y="3099561"/>
            <a:ext cx="48958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60">
                <a:latin typeface="Arial"/>
                <a:cs typeface="Arial"/>
              </a:rPr>
              <a:t>LAB</a:t>
            </a:r>
            <a:r>
              <a:rPr dirty="0" sz="1200" spc="-85">
                <a:latin typeface="Arial"/>
                <a:cs typeface="Arial"/>
              </a:rPr>
              <a:t> </a:t>
            </a:r>
            <a:r>
              <a:rPr dirty="0" sz="1200" spc="-50">
                <a:latin typeface="Arial"/>
                <a:cs typeface="Arial"/>
              </a:rPr>
              <a:t>8.4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59735" y="3011239"/>
            <a:ext cx="4634865" cy="1197610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dirty="0" sz="1200" spc="-80">
                <a:latin typeface="Arial"/>
                <a:cs typeface="Arial"/>
              </a:rPr>
              <a:t>Student </a:t>
            </a:r>
            <a:r>
              <a:rPr dirty="0" sz="1200" spc="-105">
                <a:latin typeface="Arial"/>
                <a:cs typeface="Arial"/>
              </a:rPr>
              <a:t>Generated </a:t>
            </a:r>
            <a:r>
              <a:rPr dirty="0" sz="1200" spc="-140">
                <a:latin typeface="Arial"/>
                <a:cs typeface="Arial"/>
              </a:rPr>
              <a:t>Code</a:t>
            </a:r>
            <a:r>
              <a:rPr dirty="0" sz="1200" spc="20">
                <a:latin typeface="Arial"/>
                <a:cs typeface="Arial"/>
              </a:rPr>
              <a:t> </a:t>
            </a:r>
            <a:r>
              <a:rPr dirty="0" sz="1200" spc="-100">
                <a:latin typeface="Arial"/>
                <a:cs typeface="Arial"/>
              </a:rPr>
              <a:t>Assignments</a:t>
            </a:r>
            <a:endParaRPr sz="1200">
              <a:latin typeface="Arial"/>
              <a:cs typeface="Arial"/>
            </a:endParaRPr>
          </a:p>
          <a:p>
            <a:pPr algn="just" marL="12700" marR="5080">
              <a:lnSpc>
                <a:spcPct val="103400"/>
              </a:lnSpc>
              <a:spcBef>
                <a:spcPts val="575"/>
              </a:spcBef>
            </a:pPr>
            <a:r>
              <a:rPr dirty="0" sz="1050" spc="-45">
                <a:latin typeface="Times New Roman"/>
                <a:cs typeface="Times New Roman"/>
              </a:rPr>
              <a:t>Write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15">
                <a:latin typeface="Times New Roman"/>
                <a:cs typeface="Times New Roman"/>
              </a:rPr>
              <a:t>program </a:t>
            </a:r>
            <a:r>
              <a:rPr dirty="0" sz="1050" spc="-5">
                <a:latin typeface="Times New Roman"/>
                <a:cs typeface="Times New Roman"/>
              </a:rPr>
              <a:t>that prompts the </a:t>
            </a:r>
            <a:r>
              <a:rPr dirty="0" sz="1050" spc="-20">
                <a:latin typeface="Times New Roman"/>
                <a:cs typeface="Times New Roman"/>
              </a:rPr>
              <a:t>user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10">
                <a:latin typeface="Times New Roman"/>
                <a:cs typeface="Times New Roman"/>
              </a:rPr>
              <a:t>enter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40">
                <a:latin typeface="Times New Roman"/>
                <a:cs typeface="Times New Roman"/>
              </a:rPr>
              <a:t>number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25">
                <a:latin typeface="Times New Roman"/>
                <a:cs typeface="Times New Roman"/>
              </a:rPr>
              <a:t>elements </a:t>
            </a:r>
            <a:r>
              <a:rPr dirty="0" sz="1050" spc="-10">
                <a:latin typeface="Times New Roman"/>
                <a:cs typeface="Times New Roman"/>
              </a:rPr>
              <a:t>and </a:t>
            </a:r>
            <a:r>
              <a:rPr dirty="0" sz="1050" spc="35">
                <a:latin typeface="Times New Roman"/>
                <a:cs typeface="Times New Roman"/>
              </a:rPr>
              <a:t>the  </a:t>
            </a:r>
            <a:r>
              <a:rPr dirty="0" sz="1050" spc="30">
                <a:latin typeface="Times New Roman"/>
                <a:cs typeface="Times New Roman"/>
              </a:rPr>
              <a:t>numbers </a:t>
            </a:r>
            <a:r>
              <a:rPr dirty="0" sz="1050" spc="10">
                <a:latin typeface="Times New Roman"/>
                <a:cs typeface="Times New Roman"/>
              </a:rPr>
              <a:t>themselves to </a:t>
            </a:r>
            <a:r>
              <a:rPr dirty="0" sz="1050" spc="-15">
                <a:latin typeface="Times New Roman"/>
                <a:cs typeface="Times New Roman"/>
              </a:rPr>
              <a:t>be </a:t>
            </a:r>
            <a:r>
              <a:rPr dirty="0" sz="1050" spc="25">
                <a:latin typeface="Times New Roman"/>
                <a:cs typeface="Times New Roman"/>
              </a:rPr>
              <a:t>placed </a:t>
            </a:r>
            <a:r>
              <a:rPr dirty="0" sz="1050" spc="-30">
                <a:latin typeface="Times New Roman"/>
                <a:cs typeface="Times New Roman"/>
              </a:rPr>
              <a:t>in </a:t>
            </a:r>
            <a:r>
              <a:rPr dirty="0" sz="1050" spc="-20">
                <a:latin typeface="Times New Roman"/>
                <a:cs typeface="Times New Roman"/>
              </a:rPr>
              <a:t>an </a:t>
            </a:r>
            <a:r>
              <a:rPr dirty="0" sz="1050" spc="-30">
                <a:latin typeface="Times New Roman"/>
                <a:cs typeface="Times New Roman"/>
              </a:rPr>
              <a:t>integer </a:t>
            </a:r>
            <a:r>
              <a:rPr dirty="0" sz="1050" spc="-45">
                <a:latin typeface="Times New Roman"/>
                <a:cs typeface="Times New Roman"/>
              </a:rPr>
              <a:t>array </a:t>
            </a:r>
            <a:r>
              <a:rPr dirty="0" sz="1050" spc="-10">
                <a:latin typeface="Times New Roman"/>
                <a:cs typeface="Times New Roman"/>
              </a:rPr>
              <a:t>that </a:t>
            </a:r>
            <a:r>
              <a:rPr dirty="0" sz="1050" spc="-25">
                <a:latin typeface="Times New Roman"/>
                <a:cs typeface="Times New Roman"/>
              </a:rPr>
              <a:t>holds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15">
                <a:latin typeface="Times New Roman"/>
                <a:cs typeface="Times New Roman"/>
              </a:rPr>
              <a:t>maximum </a:t>
            </a:r>
            <a:r>
              <a:rPr dirty="0" sz="1050" spc="-5">
                <a:latin typeface="Times New Roman"/>
                <a:cs typeface="Times New Roman"/>
              </a:rPr>
              <a:t>of </a:t>
            </a:r>
            <a:r>
              <a:rPr dirty="0" sz="1050" spc="-25">
                <a:latin typeface="Times New Roman"/>
                <a:cs typeface="Times New Roman"/>
              </a:rPr>
              <a:t>50  </a:t>
            </a:r>
            <a:r>
              <a:rPr dirty="0" sz="1050" spc="25">
                <a:latin typeface="Times New Roman"/>
                <a:cs typeface="Times New Roman"/>
              </a:rPr>
              <a:t>elements.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program </a:t>
            </a:r>
            <a:r>
              <a:rPr dirty="0" sz="1050" spc="-15">
                <a:latin typeface="Times New Roman"/>
                <a:cs typeface="Times New Roman"/>
              </a:rPr>
              <a:t>should </a:t>
            </a:r>
            <a:r>
              <a:rPr dirty="0" sz="1050" spc="-5">
                <a:latin typeface="Times New Roman"/>
                <a:cs typeface="Times New Roman"/>
              </a:rPr>
              <a:t>then </a:t>
            </a:r>
            <a:r>
              <a:rPr dirty="0" sz="1050">
                <a:latin typeface="Times New Roman"/>
                <a:cs typeface="Times New Roman"/>
              </a:rPr>
              <a:t>prompt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user </a:t>
            </a:r>
            <a:r>
              <a:rPr dirty="0" sz="1050" spc="-5">
                <a:latin typeface="Times New Roman"/>
                <a:cs typeface="Times New Roman"/>
              </a:rPr>
              <a:t>for </a:t>
            </a:r>
            <a:r>
              <a:rPr dirty="0" sz="1050" spc="-15">
                <a:latin typeface="Times New Roman"/>
                <a:cs typeface="Times New Roman"/>
              </a:rPr>
              <a:t>an </a:t>
            </a:r>
            <a:r>
              <a:rPr dirty="0" sz="1050" spc="-30">
                <a:latin typeface="Times New Roman"/>
                <a:cs typeface="Times New Roman"/>
              </a:rPr>
              <a:t>integer which </a:t>
            </a:r>
            <a:r>
              <a:rPr dirty="0" sz="1050" spc="-55">
                <a:latin typeface="Times New Roman"/>
                <a:cs typeface="Times New Roman"/>
              </a:rPr>
              <a:t>will </a:t>
            </a:r>
            <a:r>
              <a:rPr dirty="0" sz="1050" spc="45">
                <a:latin typeface="Times New Roman"/>
                <a:cs typeface="Times New Roman"/>
              </a:rPr>
              <a:t>be  </a:t>
            </a:r>
            <a:r>
              <a:rPr dirty="0" sz="1050" spc="35">
                <a:latin typeface="Times New Roman"/>
                <a:cs typeface="Times New Roman"/>
              </a:rPr>
              <a:t>searched </a:t>
            </a:r>
            <a:r>
              <a:rPr dirty="0" sz="1050" spc="-5">
                <a:latin typeface="Times New Roman"/>
                <a:cs typeface="Times New Roman"/>
              </a:rPr>
              <a:t>for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5">
                <a:latin typeface="Times New Roman"/>
                <a:cs typeface="Times New Roman"/>
              </a:rPr>
              <a:t>array </a:t>
            </a:r>
            <a:r>
              <a:rPr dirty="0" sz="1050" spc="-30">
                <a:latin typeface="Times New Roman"/>
                <a:cs typeface="Times New Roman"/>
              </a:rPr>
              <a:t>using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30">
                <a:latin typeface="Times New Roman"/>
                <a:cs typeface="Times New Roman"/>
              </a:rPr>
              <a:t>binary </a:t>
            </a:r>
            <a:r>
              <a:rPr dirty="0" sz="1050" spc="25">
                <a:latin typeface="Times New Roman"/>
                <a:cs typeface="Times New Roman"/>
              </a:rPr>
              <a:t>search. </a:t>
            </a:r>
            <a:r>
              <a:rPr dirty="0" sz="1050" spc="-50">
                <a:latin typeface="Times New Roman"/>
                <a:cs typeface="Times New Roman"/>
              </a:rPr>
              <a:t>Make </a:t>
            </a:r>
            <a:r>
              <a:rPr dirty="0" sz="1050" spc="-20">
                <a:latin typeface="Times New Roman"/>
                <a:cs typeface="Times New Roman"/>
              </a:rPr>
              <a:t>sure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25">
                <a:latin typeface="Times New Roman"/>
                <a:cs typeface="Times New Roman"/>
              </a:rPr>
              <a:t>include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fol-  </a:t>
            </a:r>
            <a:r>
              <a:rPr dirty="0" sz="1050" spc="20">
                <a:latin typeface="Times New Roman"/>
                <a:cs typeface="Times New Roman"/>
              </a:rPr>
              <a:t>lowing </a:t>
            </a:r>
            <a:r>
              <a:rPr dirty="0" sz="1050" spc="-10">
                <a:latin typeface="Times New Roman"/>
                <a:cs typeface="Times New Roman"/>
              </a:rPr>
              <a:t>steps </a:t>
            </a:r>
            <a:r>
              <a:rPr dirty="0" sz="1050" spc="-25">
                <a:latin typeface="Times New Roman"/>
                <a:cs typeface="Times New Roman"/>
              </a:rPr>
              <a:t>along </a:t>
            </a:r>
            <a:r>
              <a:rPr dirty="0" sz="1050" spc="-5">
                <a:latin typeface="Times New Roman"/>
                <a:cs typeface="Times New Roman"/>
              </a:rPr>
              <a:t>the</a:t>
            </a:r>
            <a:r>
              <a:rPr dirty="0" sz="1050" spc="17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way: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59735" y="4386198"/>
            <a:ext cx="4543425" cy="327152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241300" marR="5080" indent="-228600">
              <a:lnSpc>
                <a:spcPct val="103299"/>
              </a:lnSpc>
              <a:spcBef>
                <a:spcPts val="65"/>
              </a:spcBef>
              <a:buFont typeface="Times New Roman"/>
              <a:buAutoNum type="romanLcParenR"/>
              <a:tabLst>
                <a:tab pos="240665" algn="l"/>
                <a:tab pos="241300" algn="l"/>
              </a:tabLst>
            </a:pPr>
            <a:r>
              <a:rPr dirty="0" sz="1050" spc="-45">
                <a:latin typeface="Times New Roman"/>
                <a:cs typeface="Times New Roman"/>
              </a:rPr>
              <a:t>A </a:t>
            </a:r>
            <a:r>
              <a:rPr dirty="0" sz="1050" spc="-5">
                <a:latin typeface="Times New Roman"/>
                <a:cs typeface="Times New Roman"/>
              </a:rPr>
              <a:t>sort </a:t>
            </a:r>
            <a:r>
              <a:rPr dirty="0" sz="1050" spc="-15">
                <a:latin typeface="Times New Roman"/>
                <a:cs typeface="Times New Roman"/>
              </a:rPr>
              <a:t>routine </a:t>
            </a:r>
            <a:r>
              <a:rPr dirty="0" sz="1050" spc="-10">
                <a:latin typeface="Times New Roman"/>
                <a:cs typeface="Times New Roman"/>
              </a:rPr>
              <a:t>must </a:t>
            </a:r>
            <a:r>
              <a:rPr dirty="0" sz="1050" spc="-15">
                <a:latin typeface="Times New Roman"/>
                <a:cs typeface="Times New Roman"/>
              </a:rPr>
              <a:t>be </a:t>
            </a:r>
            <a:r>
              <a:rPr dirty="0" sz="1050" spc="10">
                <a:latin typeface="Times New Roman"/>
                <a:cs typeface="Times New Roman"/>
              </a:rPr>
              <a:t>called </a:t>
            </a:r>
            <a:r>
              <a:rPr dirty="0" sz="1050" spc="-10">
                <a:latin typeface="Times New Roman"/>
                <a:cs typeface="Times New Roman"/>
              </a:rPr>
              <a:t>before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0">
                <a:latin typeface="Times New Roman"/>
                <a:cs typeface="Times New Roman"/>
              </a:rPr>
              <a:t>binary </a:t>
            </a:r>
            <a:r>
              <a:rPr dirty="0" sz="1050" spc="20">
                <a:latin typeface="Times New Roman"/>
                <a:cs typeface="Times New Roman"/>
              </a:rPr>
              <a:t>search. </a:t>
            </a:r>
            <a:r>
              <a:rPr dirty="0" sz="1050" spc="-50">
                <a:latin typeface="Times New Roman"/>
                <a:cs typeface="Times New Roman"/>
              </a:rPr>
              <a:t>You </a:t>
            </a:r>
            <a:r>
              <a:rPr dirty="0" sz="1050" spc="-45">
                <a:latin typeface="Times New Roman"/>
                <a:cs typeface="Times New Roman"/>
              </a:rPr>
              <a:t>may </a:t>
            </a:r>
            <a:r>
              <a:rPr dirty="0" sz="1050" spc="-25">
                <a:latin typeface="Times New Roman"/>
                <a:cs typeface="Times New Roman"/>
              </a:rPr>
              <a:t>use </a:t>
            </a:r>
            <a:r>
              <a:rPr dirty="0" sz="1050" spc="20">
                <a:latin typeface="Times New Roman"/>
                <a:cs typeface="Times New Roman"/>
              </a:rPr>
              <a:t>either 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20">
                <a:latin typeface="Times New Roman"/>
                <a:cs typeface="Times New Roman"/>
              </a:rPr>
              <a:t>selection </a:t>
            </a:r>
            <a:r>
              <a:rPr dirty="0" sz="1050">
                <a:latin typeface="Times New Roman"/>
                <a:cs typeface="Times New Roman"/>
              </a:rPr>
              <a:t>sort </a:t>
            </a:r>
            <a:r>
              <a:rPr dirty="0" sz="1050" spc="5">
                <a:latin typeface="Times New Roman"/>
                <a:cs typeface="Times New Roman"/>
              </a:rPr>
              <a:t>or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40">
                <a:latin typeface="Times New Roman"/>
                <a:cs typeface="Times New Roman"/>
              </a:rPr>
              <a:t>bubble </a:t>
            </a:r>
            <a:r>
              <a:rPr dirty="0" sz="1050" spc="-10">
                <a:latin typeface="Times New Roman"/>
                <a:cs typeface="Times New Roman"/>
              </a:rPr>
              <a:t>sort. </a:t>
            </a:r>
            <a:r>
              <a:rPr dirty="0" sz="1050" spc="20">
                <a:latin typeface="Times New Roman"/>
                <a:cs typeface="Times New Roman"/>
              </a:rPr>
              <a:t>However, </a:t>
            </a:r>
            <a:r>
              <a:rPr dirty="0" sz="1050" spc="-5">
                <a:latin typeface="Times New Roman"/>
                <a:cs typeface="Times New Roman"/>
              </a:rPr>
              <a:t>the sort </a:t>
            </a:r>
            <a:r>
              <a:rPr dirty="0" sz="1050" spc="-10">
                <a:latin typeface="Times New Roman"/>
                <a:cs typeface="Times New Roman"/>
              </a:rPr>
              <a:t>must be </a:t>
            </a:r>
            <a:r>
              <a:rPr dirty="0" sz="1050" spc="15">
                <a:latin typeface="Times New Roman"/>
                <a:cs typeface="Times New Roman"/>
              </a:rPr>
              <a:t>imple-  </a:t>
            </a:r>
            <a:r>
              <a:rPr dirty="0" sz="1050" spc="-10">
                <a:latin typeface="Times New Roman"/>
                <a:cs typeface="Times New Roman"/>
              </a:rPr>
              <a:t>mented </a:t>
            </a:r>
            <a:r>
              <a:rPr dirty="0" sz="1050" spc="-25">
                <a:latin typeface="Times New Roman"/>
                <a:cs typeface="Times New Roman"/>
              </a:rPr>
              <a:t>in its </a:t>
            </a:r>
            <a:r>
              <a:rPr dirty="0" sz="1050" spc="-15">
                <a:latin typeface="Times New Roman"/>
                <a:cs typeface="Times New Roman"/>
              </a:rPr>
              <a:t>own </a:t>
            </a:r>
            <a:r>
              <a:rPr dirty="0" sz="1050" spc="-10">
                <a:latin typeface="Times New Roman"/>
                <a:cs typeface="Times New Roman"/>
              </a:rPr>
              <a:t>function </a:t>
            </a:r>
            <a:r>
              <a:rPr dirty="0" sz="1050" spc="-15">
                <a:latin typeface="Times New Roman"/>
                <a:cs typeface="Times New Roman"/>
              </a:rPr>
              <a:t>and </a:t>
            </a:r>
            <a:r>
              <a:rPr dirty="0" sz="1050" spc="5">
                <a:latin typeface="Times New Roman"/>
                <a:cs typeface="Times New Roman"/>
              </a:rPr>
              <a:t>not </a:t>
            </a:r>
            <a:r>
              <a:rPr dirty="0" sz="1050" spc="-25">
                <a:latin typeface="Times New Roman"/>
                <a:cs typeface="Times New Roman"/>
              </a:rPr>
              <a:t>in</a:t>
            </a:r>
            <a:r>
              <a:rPr dirty="0" sz="1050" spc="-70">
                <a:latin typeface="Times New Roman"/>
                <a:cs typeface="Times New Roman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main</a:t>
            </a:r>
            <a:r>
              <a:rPr dirty="0" sz="1050" spc="-15">
                <a:latin typeface="Times New Roman"/>
                <a:cs typeface="Times New Roman"/>
              </a:rPr>
              <a:t>.</a:t>
            </a:r>
            <a:endParaRPr sz="1050">
              <a:latin typeface="Times New Roman"/>
              <a:cs typeface="Times New Roman"/>
            </a:endParaRPr>
          </a:p>
          <a:p>
            <a:pPr marL="241300" marR="60325" indent="-228600">
              <a:lnSpc>
                <a:spcPct val="103200"/>
              </a:lnSpc>
              <a:spcBef>
                <a:spcPts val="295"/>
              </a:spcBef>
              <a:buFont typeface="Times New Roman"/>
              <a:buAutoNum type="romanLcParenR"/>
              <a:tabLst>
                <a:tab pos="240029" algn="l"/>
              </a:tabLst>
            </a:pPr>
            <a:r>
              <a:rPr dirty="0" sz="1050">
                <a:latin typeface="Times New Roman"/>
                <a:cs typeface="Times New Roman"/>
              </a:rPr>
              <a:t>Next </a:t>
            </a:r>
            <a:r>
              <a:rPr dirty="0" sz="1050" spc="25">
                <a:latin typeface="Times New Roman"/>
                <a:cs typeface="Times New Roman"/>
              </a:rPr>
              <a:t>include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10">
                <a:latin typeface="Times New Roman"/>
                <a:cs typeface="Times New Roman"/>
              </a:rPr>
              <a:t>function </a:t>
            </a:r>
            <a:r>
              <a:rPr dirty="0" sz="1050" spc="15">
                <a:latin typeface="Times New Roman"/>
                <a:cs typeface="Times New Roman"/>
              </a:rPr>
              <a:t>called </a:t>
            </a:r>
            <a:r>
              <a:rPr dirty="0" sz="1050" spc="-40">
                <a:latin typeface="Times New Roman"/>
                <a:cs typeface="Times New Roman"/>
              </a:rPr>
              <a:t>by </a:t>
            </a:r>
            <a:r>
              <a:rPr dirty="0" sz="900" spc="-20">
                <a:latin typeface="Courier New"/>
                <a:cs typeface="Courier New"/>
              </a:rPr>
              <a:t>main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30">
                <a:latin typeface="Times New Roman"/>
                <a:cs typeface="Times New Roman"/>
              </a:rPr>
              <a:t>implement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0">
                <a:latin typeface="Times New Roman"/>
                <a:cs typeface="Times New Roman"/>
              </a:rPr>
              <a:t>binary </a:t>
            </a:r>
            <a:r>
              <a:rPr dirty="0" sz="1050" spc="25">
                <a:latin typeface="Times New Roman"/>
                <a:cs typeface="Times New Roman"/>
              </a:rPr>
              <a:t>search. 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35">
                <a:latin typeface="Times New Roman"/>
                <a:cs typeface="Times New Roman"/>
              </a:rPr>
              <a:t>ordered </a:t>
            </a:r>
            <a:r>
              <a:rPr dirty="0" sz="1050" spc="-35">
                <a:latin typeface="Times New Roman"/>
                <a:cs typeface="Times New Roman"/>
              </a:rPr>
              <a:t>array </a:t>
            </a:r>
            <a:r>
              <a:rPr dirty="0" sz="1050" spc="45">
                <a:latin typeface="Times New Roman"/>
                <a:cs typeface="Times New Roman"/>
              </a:rPr>
              <a:t>produced </a:t>
            </a:r>
            <a:r>
              <a:rPr dirty="0" sz="1050" spc="-45">
                <a:latin typeface="Times New Roman"/>
                <a:cs typeface="Times New Roman"/>
              </a:rPr>
              <a:t>by </a:t>
            </a:r>
            <a:r>
              <a:rPr dirty="0" sz="1050" spc="-5">
                <a:latin typeface="Times New Roman"/>
                <a:cs typeface="Times New Roman"/>
              </a:rPr>
              <a:t>the sort </a:t>
            </a:r>
            <a:r>
              <a:rPr dirty="0" sz="1050" spc="-15">
                <a:latin typeface="Times New Roman"/>
                <a:cs typeface="Times New Roman"/>
              </a:rPr>
              <a:t>should be </a:t>
            </a:r>
            <a:r>
              <a:rPr dirty="0" sz="1050" spc="30">
                <a:latin typeface="Times New Roman"/>
                <a:cs typeface="Times New Roman"/>
              </a:rPr>
              <a:t>passed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20">
                <a:latin typeface="Times New Roman"/>
                <a:cs typeface="Times New Roman"/>
              </a:rPr>
              <a:t>search  </a:t>
            </a:r>
            <a:r>
              <a:rPr dirty="0" sz="1050" spc="-10">
                <a:latin typeface="Times New Roman"/>
                <a:cs typeface="Times New Roman"/>
              </a:rPr>
              <a:t>routine </a:t>
            </a:r>
            <a:r>
              <a:rPr dirty="0" sz="1050" spc="-25">
                <a:latin typeface="Times New Roman"/>
                <a:cs typeface="Times New Roman"/>
              </a:rPr>
              <a:t>which </a:t>
            </a:r>
            <a:r>
              <a:rPr dirty="0" sz="1050" spc="-10">
                <a:latin typeface="Times New Roman"/>
                <a:cs typeface="Times New Roman"/>
              </a:rPr>
              <a:t>returns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15">
                <a:latin typeface="Times New Roman"/>
                <a:cs typeface="Times New Roman"/>
              </a:rPr>
              <a:t>location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-5">
                <a:latin typeface="Times New Roman"/>
                <a:cs typeface="Times New Roman"/>
              </a:rPr>
              <a:t>the sorted </a:t>
            </a:r>
            <a:r>
              <a:rPr dirty="0" sz="1050" spc="-35">
                <a:latin typeface="Times New Roman"/>
                <a:cs typeface="Times New Roman"/>
              </a:rPr>
              <a:t>array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sought </a:t>
            </a:r>
            <a:r>
              <a:rPr dirty="0" sz="1050" spc="15">
                <a:latin typeface="Times New Roman"/>
                <a:cs typeface="Times New Roman"/>
              </a:rPr>
              <a:t>value,  </a:t>
            </a:r>
            <a:r>
              <a:rPr dirty="0" sz="1050" spc="5">
                <a:latin typeface="Times New Roman"/>
                <a:cs typeface="Times New Roman"/>
              </a:rPr>
              <a:t>or </a:t>
            </a:r>
            <a:r>
              <a:rPr dirty="0" sz="1050" spc="-25">
                <a:latin typeface="Times New Roman"/>
                <a:cs typeface="Times New Roman"/>
              </a:rPr>
              <a:t>-1 </a:t>
            </a:r>
            <a:r>
              <a:rPr dirty="0" sz="1050" spc="-35">
                <a:latin typeface="Times New Roman"/>
                <a:cs typeface="Times New Roman"/>
              </a:rPr>
              <a:t>if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5">
                <a:latin typeface="Times New Roman"/>
                <a:cs typeface="Times New Roman"/>
              </a:rPr>
              <a:t>value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10">
                <a:latin typeface="Times New Roman"/>
                <a:cs typeface="Times New Roman"/>
              </a:rPr>
              <a:t>not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-5">
                <a:latin typeface="Times New Roman"/>
                <a:cs typeface="Times New Roman"/>
              </a:rPr>
              <a:t>the</a:t>
            </a:r>
            <a:r>
              <a:rPr dirty="0" sz="1050" spc="-40">
                <a:latin typeface="Times New Roman"/>
                <a:cs typeface="Times New Roman"/>
              </a:rPr>
              <a:t> </a:t>
            </a:r>
            <a:r>
              <a:rPr dirty="0" sz="1050" spc="10">
                <a:latin typeface="Times New Roman"/>
                <a:cs typeface="Times New Roman"/>
              </a:rPr>
              <a:t>array.</a:t>
            </a:r>
            <a:endParaRPr sz="1050">
              <a:latin typeface="Times New Roman"/>
              <a:cs typeface="Times New Roman"/>
            </a:endParaRPr>
          </a:p>
          <a:p>
            <a:pPr marL="241300" marR="13970" indent="-228600">
              <a:lnSpc>
                <a:spcPct val="103099"/>
              </a:lnSpc>
              <a:spcBef>
                <a:spcPts val="295"/>
              </a:spcBef>
              <a:buFont typeface="Times New Roman"/>
              <a:buAutoNum type="romanLcParenR"/>
              <a:tabLst>
                <a:tab pos="241300" algn="l"/>
              </a:tabLst>
            </a:pPr>
            <a:r>
              <a:rPr dirty="0" sz="1050" spc="-20">
                <a:latin typeface="Times New Roman"/>
                <a:cs typeface="Times New Roman"/>
              </a:rPr>
              <a:t>Add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35">
                <a:latin typeface="Times New Roman"/>
                <a:cs typeface="Times New Roman"/>
              </a:rPr>
              <a:t>value </a:t>
            </a:r>
            <a:r>
              <a:rPr dirty="0" sz="1050" spc="20">
                <a:latin typeface="Times New Roman"/>
                <a:cs typeface="Times New Roman"/>
              </a:rPr>
              <a:t>returning </a:t>
            </a:r>
            <a:r>
              <a:rPr dirty="0" sz="1050" spc="-10">
                <a:latin typeface="Times New Roman"/>
                <a:cs typeface="Times New Roman"/>
              </a:rPr>
              <a:t>function </a:t>
            </a:r>
            <a:r>
              <a:rPr dirty="0" sz="1050" spc="-5">
                <a:latin typeface="Times New Roman"/>
                <a:cs typeface="Times New Roman"/>
              </a:rPr>
              <a:t>that </a:t>
            </a:r>
            <a:r>
              <a:rPr dirty="0" sz="1050" spc="35">
                <a:latin typeface="Times New Roman"/>
                <a:cs typeface="Times New Roman"/>
              </a:rPr>
              <a:t>computes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b="1">
                <a:latin typeface="Times New Roman"/>
                <a:cs typeface="Times New Roman"/>
              </a:rPr>
              <a:t>mean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25">
                <a:latin typeface="Times New Roman"/>
                <a:cs typeface="Times New Roman"/>
              </a:rPr>
              <a:t>your </a:t>
            </a:r>
            <a:r>
              <a:rPr dirty="0" sz="1050" spc="-20">
                <a:latin typeface="Times New Roman"/>
                <a:cs typeface="Times New Roman"/>
              </a:rPr>
              <a:t>data </a:t>
            </a:r>
            <a:r>
              <a:rPr dirty="0" sz="1050" spc="10">
                <a:latin typeface="Times New Roman"/>
                <a:cs typeface="Times New Roman"/>
              </a:rPr>
              <a:t>set.  </a:t>
            </a:r>
            <a:r>
              <a:rPr dirty="0" sz="1050" spc="-40">
                <a:latin typeface="Times New Roman"/>
                <a:cs typeface="Times New Roman"/>
              </a:rPr>
              <a:t>Recall </a:t>
            </a:r>
            <a:r>
              <a:rPr dirty="0" sz="1050" spc="-5">
                <a:latin typeface="Times New Roman"/>
                <a:cs typeface="Times New Roman"/>
              </a:rPr>
              <a:t>that the </a:t>
            </a:r>
            <a:r>
              <a:rPr dirty="0" sz="1050" spc="-20">
                <a:latin typeface="Times New Roman"/>
                <a:cs typeface="Times New Roman"/>
              </a:rPr>
              <a:t>mean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sum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data </a:t>
            </a:r>
            <a:r>
              <a:rPr dirty="0" sz="1050" spc="15">
                <a:latin typeface="Times New Roman"/>
                <a:cs typeface="Times New Roman"/>
              </a:rPr>
              <a:t>values </a:t>
            </a:r>
            <a:r>
              <a:rPr dirty="0" sz="1050" spc="20">
                <a:latin typeface="Times New Roman"/>
                <a:cs typeface="Times New Roman"/>
              </a:rPr>
              <a:t>divided </a:t>
            </a:r>
            <a:r>
              <a:rPr dirty="0" sz="1050" spc="-40">
                <a:latin typeface="Times New Roman"/>
                <a:cs typeface="Times New Roman"/>
              </a:rPr>
              <a:t>by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40">
                <a:latin typeface="Times New Roman"/>
                <a:cs typeface="Times New Roman"/>
              </a:rPr>
              <a:t>number 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25">
                <a:latin typeface="Times New Roman"/>
                <a:cs typeface="Times New Roman"/>
              </a:rPr>
              <a:t>pieces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20">
                <a:latin typeface="Times New Roman"/>
                <a:cs typeface="Times New Roman"/>
              </a:rPr>
              <a:t>data. </a:t>
            </a:r>
            <a:r>
              <a:rPr dirty="0" sz="1050" spc="-40">
                <a:latin typeface="Times New Roman"/>
                <a:cs typeface="Times New Roman"/>
              </a:rPr>
              <a:t>Your </a:t>
            </a:r>
            <a:r>
              <a:rPr dirty="0" sz="1050" spc="-15">
                <a:latin typeface="Times New Roman"/>
                <a:cs typeface="Times New Roman"/>
              </a:rPr>
              <a:t>program should </a:t>
            </a:r>
            <a:r>
              <a:rPr dirty="0" sz="1050">
                <a:latin typeface="Times New Roman"/>
                <a:cs typeface="Times New Roman"/>
              </a:rPr>
              <a:t>output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5">
                <a:latin typeface="Times New Roman"/>
                <a:cs typeface="Times New Roman"/>
              </a:rPr>
              <a:t>size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10">
                <a:latin typeface="Times New Roman"/>
                <a:cs typeface="Times New Roman"/>
              </a:rPr>
              <a:t>array  </a:t>
            </a:r>
            <a:r>
              <a:rPr dirty="0" sz="1050" spc="35">
                <a:latin typeface="Times New Roman"/>
                <a:cs typeface="Times New Roman"/>
              </a:rPr>
              <a:t>entered,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5">
                <a:latin typeface="Times New Roman"/>
                <a:cs typeface="Times New Roman"/>
              </a:rPr>
              <a:t>array as </a:t>
            </a:r>
            <a:r>
              <a:rPr dirty="0" sz="1050" spc="35">
                <a:latin typeface="Times New Roman"/>
                <a:cs typeface="Times New Roman"/>
              </a:rPr>
              <a:t>entered </a:t>
            </a:r>
            <a:r>
              <a:rPr dirty="0" sz="1050" spc="-45">
                <a:latin typeface="Times New Roman"/>
                <a:cs typeface="Times New Roman"/>
              </a:rPr>
              <a:t>by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5">
                <a:latin typeface="Times New Roman"/>
                <a:cs typeface="Times New Roman"/>
              </a:rPr>
              <a:t>user, </a:t>
            </a:r>
            <a:r>
              <a:rPr dirty="0" sz="1050" spc="-5">
                <a:latin typeface="Times New Roman"/>
                <a:cs typeface="Times New Roman"/>
              </a:rPr>
              <a:t>the sorted </a:t>
            </a:r>
            <a:r>
              <a:rPr dirty="0" sz="1050" spc="-35">
                <a:latin typeface="Times New Roman"/>
                <a:cs typeface="Times New Roman"/>
              </a:rPr>
              <a:t>array,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15">
                <a:latin typeface="Times New Roman"/>
                <a:cs typeface="Times New Roman"/>
              </a:rPr>
              <a:t>integer  </a:t>
            </a:r>
            <a:r>
              <a:rPr dirty="0" sz="1050" spc="25">
                <a:latin typeface="Times New Roman"/>
                <a:cs typeface="Times New Roman"/>
              </a:rPr>
              <a:t>being </a:t>
            </a:r>
            <a:r>
              <a:rPr dirty="0" sz="1050" spc="35">
                <a:latin typeface="Times New Roman"/>
                <a:cs typeface="Times New Roman"/>
              </a:rPr>
              <a:t>searched </a:t>
            </a:r>
            <a:r>
              <a:rPr dirty="0" sz="1050" spc="-25">
                <a:latin typeface="Times New Roman"/>
                <a:cs typeface="Times New Roman"/>
              </a:rPr>
              <a:t>for,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15">
                <a:latin typeface="Times New Roman"/>
                <a:cs typeface="Times New Roman"/>
              </a:rPr>
              <a:t>location </a:t>
            </a:r>
            <a:r>
              <a:rPr dirty="0" sz="1050">
                <a:latin typeface="Times New Roman"/>
                <a:cs typeface="Times New Roman"/>
              </a:rPr>
              <a:t>of that </a:t>
            </a:r>
            <a:r>
              <a:rPr dirty="0" sz="1050" spc="-25">
                <a:latin typeface="Times New Roman"/>
                <a:cs typeface="Times New Roman"/>
              </a:rPr>
              <a:t>integer in </a:t>
            </a:r>
            <a:r>
              <a:rPr dirty="0" sz="1050" spc="-5">
                <a:latin typeface="Times New Roman"/>
                <a:cs typeface="Times New Roman"/>
              </a:rPr>
              <a:t>the sorted </a:t>
            </a:r>
            <a:r>
              <a:rPr dirty="0" sz="1050" spc="-35">
                <a:latin typeface="Times New Roman"/>
                <a:cs typeface="Times New Roman"/>
              </a:rPr>
              <a:t>array </a:t>
            </a:r>
            <a:r>
              <a:rPr dirty="0" sz="1050" spc="-15">
                <a:latin typeface="Times New Roman"/>
                <a:cs typeface="Times New Roman"/>
              </a:rPr>
              <a:t>(or </a:t>
            </a:r>
            <a:r>
              <a:rPr dirty="0" sz="1050" spc="40">
                <a:latin typeface="Times New Roman"/>
                <a:cs typeface="Times New Roman"/>
              </a:rPr>
              <a:t>an  </a:t>
            </a:r>
            <a:r>
              <a:rPr dirty="0" sz="1050" spc="35">
                <a:latin typeface="Times New Roman"/>
                <a:cs typeface="Times New Roman"/>
              </a:rPr>
              <a:t>appropriate </a:t>
            </a:r>
            <a:r>
              <a:rPr dirty="0" sz="1050" spc="25">
                <a:latin typeface="Times New Roman"/>
                <a:cs typeface="Times New Roman"/>
              </a:rPr>
              <a:t>message </a:t>
            </a:r>
            <a:r>
              <a:rPr dirty="0" sz="1050" spc="-35">
                <a:latin typeface="Times New Roman"/>
                <a:cs typeface="Times New Roman"/>
              </a:rPr>
              <a:t>if </a:t>
            </a:r>
            <a:r>
              <a:rPr dirty="0" sz="1050" spc="-25">
                <a:latin typeface="Times New Roman"/>
                <a:cs typeface="Times New Roman"/>
              </a:rPr>
              <a:t>it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10">
                <a:latin typeface="Times New Roman"/>
                <a:cs typeface="Times New Roman"/>
              </a:rPr>
              <a:t>not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10">
                <a:latin typeface="Times New Roman"/>
                <a:cs typeface="Times New Roman"/>
              </a:rPr>
              <a:t>array), </a:t>
            </a:r>
            <a:r>
              <a:rPr dirty="0" sz="1050" spc="-10">
                <a:latin typeface="Times New Roman"/>
                <a:cs typeface="Times New Roman"/>
              </a:rPr>
              <a:t>and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mean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data</a:t>
            </a:r>
            <a:r>
              <a:rPr dirty="0" sz="1050" spc="15">
                <a:latin typeface="Times New Roman"/>
                <a:cs typeface="Times New Roman"/>
              </a:rPr>
              <a:t> </a:t>
            </a:r>
            <a:r>
              <a:rPr dirty="0" sz="1050" spc="10">
                <a:latin typeface="Times New Roman"/>
                <a:cs typeface="Times New Roman"/>
              </a:rPr>
              <a:t>set.</a:t>
            </a:r>
            <a:endParaRPr sz="1050">
              <a:latin typeface="Times New Roman"/>
              <a:cs typeface="Times New Roman"/>
            </a:endParaRPr>
          </a:p>
          <a:p>
            <a:pPr marL="241300" marR="40640" indent="-228600">
              <a:lnSpc>
                <a:spcPct val="103000"/>
              </a:lnSpc>
              <a:spcBef>
                <a:spcPts val="310"/>
              </a:spcBef>
              <a:buFont typeface="Times New Roman"/>
              <a:buAutoNum type="romanLcParenR"/>
              <a:tabLst>
                <a:tab pos="243204" algn="l"/>
              </a:tabLst>
            </a:pPr>
            <a:r>
              <a:rPr dirty="0" sz="1050" spc="75">
                <a:latin typeface="Times New Roman"/>
                <a:cs typeface="Times New Roman"/>
              </a:rPr>
              <a:t>(Optional) </a:t>
            </a:r>
            <a:r>
              <a:rPr dirty="0" sz="1050" spc="-40">
                <a:latin typeface="Times New Roman"/>
                <a:cs typeface="Times New Roman"/>
              </a:rPr>
              <a:t>Modify </a:t>
            </a:r>
            <a:r>
              <a:rPr dirty="0" sz="1050" spc="-25">
                <a:latin typeface="Times New Roman"/>
                <a:cs typeface="Times New Roman"/>
              </a:rPr>
              <a:t>your </a:t>
            </a:r>
            <a:r>
              <a:rPr dirty="0" sz="1050" spc="-15">
                <a:latin typeface="Times New Roman"/>
                <a:cs typeface="Times New Roman"/>
              </a:rPr>
              <a:t>program so </a:t>
            </a:r>
            <a:r>
              <a:rPr dirty="0" sz="1050" spc="-5">
                <a:latin typeface="Times New Roman"/>
                <a:cs typeface="Times New Roman"/>
              </a:rPr>
              <a:t>that the </a:t>
            </a:r>
            <a:r>
              <a:rPr dirty="0" sz="1050" spc="-20">
                <a:latin typeface="Times New Roman"/>
                <a:cs typeface="Times New Roman"/>
              </a:rPr>
              <a:t>data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45">
                <a:latin typeface="Times New Roman"/>
                <a:cs typeface="Times New Roman"/>
              </a:rPr>
              <a:t>entered </a:t>
            </a:r>
            <a:r>
              <a:rPr dirty="0" sz="1050" spc="-5">
                <a:latin typeface="Times New Roman"/>
                <a:cs typeface="Times New Roman"/>
              </a:rPr>
              <a:t>from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10">
                <a:latin typeface="Times New Roman"/>
                <a:cs typeface="Times New Roman"/>
              </a:rPr>
              <a:t>file  rather </a:t>
            </a:r>
            <a:r>
              <a:rPr dirty="0" sz="1050" spc="-5">
                <a:latin typeface="Times New Roman"/>
                <a:cs typeface="Times New Roman"/>
              </a:rPr>
              <a:t>than from the </a:t>
            </a:r>
            <a:r>
              <a:rPr dirty="0" sz="1050" spc="30">
                <a:latin typeface="Times New Roman"/>
                <a:cs typeface="Times New Roman"/>
              </a:rPr>
              <a:t>keyboard.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first </a:t>
            </a:r>
            <a:r>
              <a:rPr dirty="0" sz="1050" spc="-35">
                <a:latin typeface="Times New Roman"/>
                <a:cs typeface="Times New Roman"/>
              </a:rPr>
              <a:t>line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40">
                <a:latin typeface="Times New Roman"/>
                <a:cs typeface="Times New Roman"/>
              </a:rPr>
              <a:t>file </a:t>
            </a:r>
            <a:r>
              <a:rPr dirty="0" sz="1050" spc="-15">
                <a:latin typeface="Times New Roman"/>
                <a:cs typeface="Times New Roman"/>
              </a:rPr>
              <a:t>should be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10">
                <a:latin typeface="Times New Roman"/>
                <a:cs typeface="Times New Roman"/>
              </a:rPr>
              <a:t>size 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integer </a:t>
            </a:r>
            <a:r>
              <a:rPr dirty="0" sz="1050" spc="-35">
                <a:latin typeface="Times New Roman"/>
                <a:cs typeface="Times New Roman"/>
              </a:rPr>
              <a:t>array.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second </a:t>
            </a:r>
            <a:r>
              <a:rPr dirty="0" sz="1050" spc="-35">
                <a:latin typeface="Times New Roman"/>
                <a:cs typeface="Times New Roman"/>
              </a:rPr>
              <a:t>line </a:t>
            </a:r>
            <a:r>
              <a:rPr dirty="0" sz="1050" spc="-15">
                <a:latin typeface="Times New Roman"/>
                <a:cs typeface="Times New Roman"/>
              </a:rPr>
              <a:t>should contain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5">
                <a:latin typeface="Times New Roman"/>
                <a:cs typeface="Times New Roman"/>
              </a:rPr>
              <a:t>integer </a:t>
            </a:r>
            <a:r>
              <a:rPr dirty="0" sz="1050" spc="30">
                <a:latin typeface="Times New Roman"/>
                <a:cs typeface="Times New Roman"/>
              </a:rPr>
              <a:t>searched  </a:t>
            </a:r>
            <a:r>
              <a:rPr dirty="0" sz="1050" spc="-5">
                <a:latin typeface="Times New Roman"/>
                <a:cs typeface="Times New Roman"/>
              </a:rPr>
              <a:t>for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data set. </a:t>
            </a:r>
            <a:r>
              <a:rPr dirty="0" sz="1050" spc="-40">
                <a:latin typeface="Times New Roman"/>
                <a:cs typeface="Times New Roman"/>
              </a:rPr>
              <a:t>Finally,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5">
                <a:latin typeface="Times New Roman"/>
                <a:cs typeface="Times New Roman"/>
              </a:rPr>
              <a:t>array </a:t>
            </a:r>
            <a:r>
              <a:rPr dirty="0" sz="1050" spc="25">
                <a:latin typeface="Times New Roman"/>
                <a:cs typeface="Times New Roman"/>
              </a:rPr>
              <a:t>elements </a:t>
            </a:r>
            <a:r>
              <a:rPr dirty="0" sz="1050" spc="-25">
                <a:latin typeface="Times New Roman"/>
                <a:cs typeface="Times New Roman"/>
              </a:rPr>
              <a:t>are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10">
                <a:latin typeface="Times New Roman"/>
                <a:cs typeface="Times New Roman"/>
              </a:rPr>
              <a:t>start </a:t>
            </a:r>
            <a:r>
              <a:rPr dirty="0" sz="1050" spc="5">
                <a:latin typeface="Times New Roman"/>
                <a:cs typeface="Times New Roman"/>
              </a:rPr>
              <a:t>on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0">
                <a:latin typeface="Times New Roman"/>
                <a:cs typeface="Times New Roman"/>
              </a:rPr>
              <a:t>third </a:t>
            </a:r>
            <a:r>
              <a:rPr dirty="0" sz="1050" spc="5">
                <a:latin typeface="Times New Roman"/>
                <a:cs typeface="Times New Roman"/>
              </a:rPr>
              <a:t>line.  </a:t>
            </a:r>
            <a:r>
              <a:rPr dirty="0" sz="1050" spc="-40">
                <a:latin typeface="Times New Roman"/>
                <a:cs typeface="Times New Roman"/>
              </a:rPr>
              <a:t>Make </a:t>
            </a:r>
            <a:r>
              <a:rPr dirty="0" sz="1050" spc="-20">
                <a:latin typeface="Times New Roman"/>
                <a:cs typeface="Times New Roman"/>
              </a:rPr>
              <a:t>sure </a:t>
            </a:r>
            <a:r>
              <a:rPr dirty="0" sz="1050" spc="-35">
                <a:latin typeface="Times New Roman"/>
                <a:cs typeface="Times New Roman"/>
              </a:rPr>
              <a:t>you </a:t>
            </a:r>
            <a:r>
              <a:rPr dirty="0" sz="1050" spc="30">
                <a:latin typeface="Times New Roman"/>
                <a:cs typeface="Times New Roman"/>
              </a:rPr>
              <a:t>separate </a:t>
            </a:r>
            <a:r>
              <a:rPr dirty="0" sz="1050" spc="-25">
                <a:latin typeface="Times New Roman"/>
                <a:cs typeface="Times New Roman"/>
              </a:rPr>
              <a:t>each </a:t>
            </a:r>
            <a:r>
              <a:rPr dirty="0" sz="1050" spc="-35">
                <a:latin typeface="Times New Roman"/>
                <a:cs typeface="Times New Roman"/>
              </a:rPr>
              <a:t>array </a:t>
            </a:r>
            <a:r>
              <a:rPr dirty="0" sz="1050" spc="35">
                <a:latin typeface="Times New Roman"/>
                <a:cs typeface="Times New Roman"/>
              </a:rPr>
              <a:t>element </a:t>
            </a:r>
            <a:r>
              <a:rPr dirty="0" sz="1050" spc="-25">
                <a:latin typeface="Times New Roman"/>
                <a:cs typeface="Times New Roman"/>
              </a:rPr>
              <a:t>with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25">
                <a:latin typeface="Times New Roman"/>
                <a:cs typeface="Times New Roman"/>
              </a:rPr>
              <a:t>space. </a:t>
            </a:r>
            <a:r>
              <a:rPr dirty="0" sz="1050" spc="-5">
                <a:latin typeface="Times New Roman"/>
                <a:cs typeface="Times New Roman"/>
              </a:rPr>
              <a:t>The output, </a:t>
            </a:r>
            <a:r>
              <a:rPr dirty="0" sz="1050" spc="15">
                <a:latin typeface="Times New Roman"/>
                <a:cs typeface="Times New Roman"/>
              </a:rPr>
              <a:t>as  </a:t>
            </a:r>
            <a:r>
              <a:rPr dirty="0" sz="1050" spc="30">
                <a:latin typeface="Times New Roman"/>
                <a:cs typeface="Times New Roman"/>
              </a:rPr>
              <a:t>described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10" i="1">
                <a:latin typeface="Times New Roman"/>
                <a:cs typeface="Times New Roman"/>
              </a:rPr>
              <a:t>iii</a:t>
            </a:r>
            <a:r>
              <a:rPr dirty="0" sz="1050" spc="10">
                <a:latin typeface="Times New Roman"/>
                <a:cs typeface="Times New Roman"/>
              </a:rPr>
              <a:t>), </a:t>
            </a:r>
            <a:r>
              <a:rPr dirty="0" sz="1050" spc="-10">
                <a:latin typeface="Times New Roman"/>
                <a:cs typeface="Times New Roman"/>
              </a:rPr>
              <a:t>should be sent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40">
                <a:latin typeface="Times New Roman"/>
                <a:cs typeface="Times New Roman"/>
              </a:rPr>
              <a:t>a</a:t>
            </a:r>
            <a:r>
              <a:rPr dirty="0" sz="1050" spc="105">
                <a:latin typeface="Times New Roman"/>
                <a:cs typeface="Times New Roman"/>
              </a:rPr>
              <a:t> </a:t>
            </a:r>
            <a:r>
              <a:rPr dirty="0" sz="1050" spc="-10">
                <a:latin typeface="Times New Roman"/>
                <a:cs typeface="Times New Roman"/>
              </a:rPr>
              <a:t>file.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0" y="923353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 h="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023228" y="1093977"/>
            <a:ext cx="1473835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20">
                <a:latin typeface="Times New Roman"/>
                <a:cs typeface="Times New Roman"/>
              </a:rPr>
              <a:t>Pre-lab </a:t>
            </a:r>
            <a:r>
              <a:rPr dirty="0" sz="950">
                <a:latin typeface="Times New Roman"/>
                <a:cs typeface="Times New Roman"/>
              </a:rPr>
              <a:t>Reading</a:t>
            </a:r>
            <a:r>
              <a:rPr dirty="0" sz="950" spc="160">
                <a:latin typeface="Times New Roman"/>
                <a:cs typeface="Times New Roman"/>
              </a:rPr>
              <a:t> </a:t>
            </a:r>
            <a:r>
              <a:rPr dirty="0" sz="950" spc="10">
                <a:latin typeface="Times New Roman"/>
                <a:cs typeface="Times New Roman"/>
              </a:rPr>
              <a:t>Assignment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43800" y="455294"/>
            <a:ext cx="228600" cy="806450"/>
          </a:xfrm>
          <a:prstGeom prst="rect">
            <a:avLst/>
          </a:prstGeom>
          <a:solidFill>
            <a:srgbClr val="CC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53975">
              <a:lnSpc>
                <a:spcPct val="100000"/>
              </a:lnSpc>
              <a:spcBef>
                <a:spcPts val="575"/>
              </a:spcBef>
            </a:pPr>
            <a:r>
              <a:rPr dirty="0" sz="900" spc="-120">
                <a:latin typeface="Arial"/>
                <a:cs typeface="Arial"/>
              </a:rPr>
              <a:t>139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3554" y="1407922"/>
            <a:ext cx="4563745" cy="332676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900" spc="-10">
                <a:latin typeface="Courier New"/>
                <a:cs typeface="Courier New"/>
              </a:rPr>
              <a:t>int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main()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413384" marR="2269490">
              <a:lnSpc>
                <a:spcPts val="1310"/>
              </a:lnSpc>
              <a:spcBef>
                <a:spcPts val="70"/>
              </a:spcBef>
            </a:pPr>
            <a:r>
              <a:rPr dirty="0" sz="900" spc="-15">
                <a:latin typeface="Courier New"/>
                <a:cs typeface="Courier New"/>
              </a:rPr>
              <a:t>char word[SIZE] </a:t>
            </a:r>
            <a:r>
              <a:rPr dirty="0" sz="900">
                <a:latin typeface="Courier New"/>
                <a:cs typeface="Courier New"/>
              </a:rPr>
              <a:t>=</a:t>
            </a:r>
            <a:r>
              <a:rPr dirty="0" sz="900" spc="-16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"Harpoon";  </a:t>
            </a:r>
            <a:r>
              <a:rPr dirty="0" sz="900" spc="-10">
                <a:latin typeface="Courier New"/>
                <a:cs typeface="Courier New"/>
              </a:rPr>
              <a:t>int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found;</a:t>
            </a:r>
            <a:endParaRPr sz="90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  <a:spcBef>
                <a:spcPts val="130"/>
              </a:spcBef>
            </a:pPr>
            <a:r>
              <a:rPr dirty="0" sz="900" spc="-15">
                <a:latin typeface="Courier New"/>
                <a:cs typeface="Courier New"/>
              </a:rPr>
              <a:t>char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ch;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413384" marR="937894">
              <a:lnSpc>
                <a:spcPct val="121100"/>
              </a:lnSpc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"Enter </a:t>
            </a:r>
            <a:r>
              <a:rPr dirty="0" sz="900">
                <a:latin typeface="Courier New"/>
                <a:cs typeface="Courier New"/>
              </a:rPr>
              <a:t>a </a:t>
            </a:r>
            <a:r>
              <a:rPr dirty="0" sz="900" spc="-15">
                <a:latin typeface="Courier New"/>
                <a:cs typeface="Courier New"/>
              </a:rPr>
              <a:t>letter </a:t>
            </a:r>
            <a:r>
              <a:rPr dirty="0" sz="900" spc="-10">
                <a:latin typeface="Courier New"/>
                <a:cs typeface="Courier New"/>
              </a:rPr>
              <a:t>to </a:t>
            </a:r>
            <a:r>
              <a:rPr dirty="0" sz="900" spc="-15">
                <a:latin typeface="Courier New"/>
                <a:cs typeface="Courier New"/>
              </a:rPr>
              <a:t>search for:"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27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  </a:t>
            </a:r>
            <a:r>
              <a:rPr dirty="0" sz="900" spc="-10">
                <a:latin typeface="Courier New"/>
                <a:cs typeface="Courier New"/>
              </a:rPr>
              <a:t>cin &gt;&gt;</a:t>
            </a:r>
            <a:r>
              <a:rPr dirty="0" sz="900" spc="-7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ch;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413384" marR="1805305">
              <a:lnSpc>
                <a:spcPct val="121100"/>
              </a:lnSpc>
            </a:pPr>
            <a:r>
              <a:rPr dirty="0" sz="900" spc="-15">
                <a:latin typeface="Courier New"/>
                <a:cs typeface="Courier New"/>
              </a:rPr>
              <a:t>found </a:t>
            </a:r>
            <a:r>
              <a:rPr dirty="0" sz="900">
                <a:latin typeface="Courier New"/>
                <a:cs typeface="Courier New"/>
              </a:rPr>
              <a:t>= </a:t>
            </a:r>
            <a:r>
              <a:rPr dirty="0" sz="900" spc="-20">
                <a:latin typeface="Courier New"/>
                <a:cs typeface="Courier New"/>
              </a:rPr>
              <a:t>searchList(word, </a:t>
            </a:r>
            <a:r>
              <a:rPr dirty="0" sz="900" spc="-15">
                <a:latin typeface="Courier New"/>
                <a:cs typeface="Courier New"/>
              </a:rPr>
              <a:t>SIZE,</a:t>
            </a:r>
            <a:r>
              <a:rPr dirty="0" sz="900" spc="-13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ch);  </a:t>
            </a:r>
            <a:r>
              <a:rPr dirty="0" sz="900" spc="-10">
                <a:latin typeface="Courier New"/>
                <a:cs typeface="Courier New"/>
              </a:rPr>
              <a:t>if </a:t>
            </a:r>
            <a:r>
              <a:rPr dirty="0" sz="900" spc="-15">
                <a:latin typeface="Courier New"/>
                <a:cs typeface="Courier New"/>
              </a:rPr>
              <a:t>(found </a:t>
            </a:r>
            <a:r>
              <a:rPr dirty="0" sz="900" spc="-10">
                <a:latin typeface="Courier New"/>
                <a:cs typeface="Courier New"/>
              </a:rPr>
              <a:t>==</a:t>
            </a:r>
            <a:r>
              <a:rPr dirty="0" sz="900" spc="-10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-1)</a:t>
            </a:r>
            <a:endParaRPr sz="900">
              <a:latin typeface="Courier New"/>
              <a:cs typeface="Courier New"/>
            </a:endParaRPr>
          </a:p>
          <a:p>
            <a:pPr marL="817244">
              <a:lnSpc>
                <a:spcPct val="100000"/>
              </a:lnSpc>
              <a:spcBef>
                <a:spcPts val="215"/>
              </a:spcBef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"The letter </a:t>
            </a:r>
            <a:r>
              <a:rPr dirty="0" sz="900">
                <a:latin typeface="Courier New"/>
                <a:cs typeface="Courier New"/>
              </a:rPr>
              <a:t>"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19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ch</a:t>
            </a:r>
            <a:endParaRPr sz="900">
              <a:latin typeface="Courier New"/>
              <a:cs typeface="Courier New"/>
            </a:endParaRPr>
          </a:p>
          <a:p>
            <a:pPr marL="1146810">
              <a:lnSpc>
                <a:spcPct val="100000"/>
              </a:lnSpc>
              <a:spcBef>
                <a:spcPts val="229"/>
              </a:spcBef>
            </a:pP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>
                <a:latin typeface="Courier New"/>
                <a:cs typeface="Courier New"/>
              </a:rPr>
              <a:t>" </a:t>
            </a:r>
            <a:r>
              <a:rPr dirty="0" sz="900" spc="-10">
                <a:latin typeface="Courier New"/>
                <a:cs typeface="Courier New"/>
              </a:rPr>
              <a:t>was not </a:t>
            </a:r>
            <a:r>
              <a:rPr dirty="0" sz="900" spc="-15">
                <a:latin typeface="Courier New"/>
                <a:cs typeface="Courier New"/>
              </a:rPr>
              <a:t>found </a:t>
            </a:r>
            <a:r>
              <a:rPr dirty="0" sz="900" spc="-10">
                <a:latin typeface="Courier New"/>
                <a:cs typeface="Courier New"/>
              </a:rPr>
              <a:t>in the </a:t>
            </a:r>
            <a:r>
              <a:rPr dirty="0" sz="900" spc="-15">
                <a:latin typeface="Courier New"/>
                <a:cs typeface="Courier New"/>
              </a:rPr>
              <a:t>list"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30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427355">
              <a:lnSpc>
                <a:spcPct val="100000"/>
              </a:lnSpc>
              <a:spcBef>
                <a:spcPts val="204"/>
              </a:spcBef>
            </a:pPr>
            <a:r>
              <a:rPr dirty="0" sz="900" spc="-25">
                <a:latin typeface="Courier New"/>
                <a:cs typeface="Courier New"/>
              </a:rPr>
              <a:t>else</a:t>
            </a:r>
            <a:endParaRPr sz="900">
              <a:latin typeface="Courier New"/>
              <a:cs typeface="Courier New"/>
            </a:endParaRPr>
          </a:p>
          <a:p>
            <a:pPr marL="812800">
              <a:lnSpc>
                <a:spcPct val="100000"/>
              </a:lnSpc>
              <a:spcBef>
                <a:spcPts val="229"/>
              </a:spcBef>
            </a:pPr>
            <a:r>
              <a:rPr dirty="0" sz="900" spc="-15">
                <a:latin typeface="Courier New"/>
                <a:cs typeface="Courier New"/>
              </a:rPr>
              <a:t>cout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"The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letter</a:t>
            </a:r>
            <a:r>
              <a:rPr dirty="0" sz="900" spc="-3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"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ch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&lt;&lt;"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is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in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the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"</a:t>
            </a:r>
            <a:r>
              <a:rPr dirty="0" sz="900" spc="-25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2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found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+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1</a:t>
            </a:r>
            <a:endParaRPr sz="900">
              <a:latin typeface="Courier New"/>
              <a:cs typeface="Courier New"/>
            </a:endParaRPr>
          </a:p>
          <a:p>
            <a:pPr marL="1155700">
              <a:lnSpc>
                <a:spcPct val="100000"/>
              </a:lnSpc>
              <a:spcBef>
                <a:spcPts val="225"/>
              </a:spcBef>
            </a:pP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>
                <a:latin typeface="Courier New"/>
                <a:cs typeface="Courier New"/>
              </a:rPr>
              <a:t>" </a:t>
            </a:r>
            <a:r>
              <a:rPr dirty="0" sz="900" spc="-15">
                <a:latin typeface="Courier New"/>
                <a:cs typeface="Courier New"/>
              </a:rPr>
              <a:t>position </a:t>
            </a:r>
            <a:r>
              <a:rPr dirty="0" sz="900" spc="-10">
                <a:latin typeface="Courier New"/>
                <a:cs typeface="Courier New"/>
              </a:rPr>
              <a:t>of the </a:t>
            </a:r>
            <a:r>
              <a:rPr dirty="0" sz="900" spc="-15">
                <a:latin typeface="Courier New"/>
                <a:cs typeface="Courier New"/>
              </a:rPr>
              <a:t>list"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23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</a:pPr>
            <a:r>
              <a:rPr dirty="0" sz="900" spc="-15">
                <a:latin typeface="Courier New"/>
                <a:cs typeface="Courier New"/>
              </a:rPr>
              <a:t>return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25">
                <a:latin typeface="Courier New"/>
                <a:cs typeface="Courier New"/>
              </a:rPr>
              <a:t>0;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73554" y="5065903"/>
            <a:ext cx="46342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latin typeface="Courier New"/>
                <a:cs typeface="Courier New"/>
              </a:rPr>
              <a:t>//*******************************************************************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61942" y="5232019"/>
            <a:ext cx="69659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5">
                <a:latin typeface="Courier New"/>
                <a:cs typeface="Courier New"/>
              </a:rPr>
              <a:t>searc</a:t>
            </a:r>
            <a:r>
              <a:rPr dirty="0" sz="900" spc="-25">
                <a:latin typeface="Courier New"/>
                <a:cs typeface="Courier New"/>
              </a:rPr>
              <a:t>h</a:t>
            </a:r>
            <a:r>
              <a:rPr dirty="0" sz="900" spc="-15">
                <a:latin typeface="Courier New"/>
                <a:cs typeface="Courier New"/>
              </a:rPr>
              <a:t>Lis</a:t>
            </a:r>
            <a:r>
              <a:rPr dirty="0" sz="900">
                <a:latin typeface="Courier New"/>
                <a:cs typeface="Courier New"/>
              </a:rPr>
              <a:t>t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3554" y="5204586"/>
            <a:ext cx="762000" cy="101663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900" spc="-1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4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 spc="-10">
                <a:latin typeface="Courier New"/>
                <a:cs typeface="Courier New"/>
              </a:rPr>
              <a:t>//</a:t>
            </a:r>
            <a:r>
              <a:rPr dirty="0" sz="900" spc="-6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task: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// data</a:t>
            </a:r>
            <a:r>
              <a:rPr dirty="0" sz="900" spc="-155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in: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900" spc="-1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900" spc="-1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67227" y="5535295"/>
            <a:ext cx="3296920" cy="685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3335">
              <a:lnSpc>
                <a:spcPct val="120400"/>
              </a:lnSpc>
              <a:spcBef>
                <a:spcPts val="95"/>
              </a:spcBef>
            </a:pPr>
            <a:r>
              <a:rPr dirty="0" sz="900" spc="-15">
                <a:latin typeface="Courier New"/>
                <a:cs typeface="Courier New"/>
              </a:rPr>
              <a:t>This searches </a:t>
            </a:r>
            <a:r>
              <a:rPr dirty="0" sz="900" spc="-10">
                <a:latin typeface="Courier New"/>
                <a:cs typeface="Courier New"/>
              </a:rPr>
              <a:t>an </a:t>
            </a:r>
            <a:r>
              <a:rPr dirty="0" sz="900" spc="-15">
                <a:latin typeface="Courier New"/>
                <a:cs typeface="Courier New"/>
              </a:rPr>
              <a:t>array </a:t>
            </a:r>
            <a:r>
              <a:rPr dirty="0" sz="900" spc="-10">
                <a:latin typeface="Courier New"/>
                <a:cs typeface="Courier New"/>
              </a:rPr>
              <a:t>for </a:t>
            </a:r>
            <a:r>
              <a:rPr dirty="0" sz="900">
                <a:latin typeface="Courier New"/>
                <a:cs typeface="Courier New"/>
              </a:rPr>
              <a:t>a </a:t>
            </a:r>
            <a:r>
              <a:rPr dirty="0" sz="900" spc="-15">
                <a:latin typeface="Courier New"/>
                <a:cs typeface="Courier New"/>
              </a:rPr>
              <a:t>particular value  List </a:t>
            </a:r>
            <a:r>
              <a:rPr dirty="0" sz="900" spc="-10">
                <a:latin typeface="Courier New"/>
                <a:cs typeface="Courier New"/>
              </a:rPr>
              <a:t>of </a:t>
            </a:r>
            <a:r>
              <a:rPr dirty="0" sz="900" spc="-15">
                <a:latin typeface="Courier New"/>
                <a:cs typeface="Courier New"/>
              </a:rPr>
              <a:t>values </a:t>
            </a:r>
            <a:r>
              <a:rPr dirty="0" sz="900" spc="-10">
                <a:latin typeface="Courier New"/>
                <a:cs typeface="Courier New"/>
              </a:rPr>
              <a:t>in an </a:t>
            </a:r>
            <a:r>
              <a:rPr dirty="0" sz="900" spc="-15">
                <a:latin typeface="Courier New"/>
                <a:cs typeface="Courier New"/>
              </a:rPr>
              <a:t>array, </a:t>
            </a: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number of  elements </a:t>
            </a:r>
            <a:r>
              <a:rPr dirty="0" sz="900" spc="-10">
                <a:latin typeface="Courier New"/>
                <a:cs typeface="Courier New"/>
              </a:rPr>
              <a:t>in the </a:t>
            </a:r>
            <a:r>
              <a:rPr dirty="0" sz="900" spc="-15">
                <a:latin typeface="Courier New"/>
                <a:cs typeface="Courier New"/>
              </a:rPr>
              <a:t>array, </a:t>
            </a:r>
            <a:r>
              <a:rPr dirty="0" sz="900" spc="-10">
                <a:latin typeface="Courier New"/>
                <a:cs typeface="Courier New"/>
              </a:rPr>
              <a:t>and the </a:t>
            </a:r>
            <a:r>
              <a:rPr dirty="0" sz="900" spc="-15">
                <a:latin typeface="Courier New"/>
                <a:cs typeface="Courier New"/>
              </a:rPr>
              <a:t>value searched</a:t>
            </a:r>
            <a:r>
              <a:rPr dirty="0" sz="900" spc="-29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for  </a:t>
            </a:r>
            <a:r>
              <a:rPr dirty="0" sz="900" spc="-10">
                <a:latin typeface="Courier New"/>
                <a:cs typeface="Courier New"/>
              </a:rPr>
              <a:t>in the</a:t>
            </a:r>
            <a:r>
              <a:rPr dirty="0" sz="900" spc="-7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array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73554" y="6195440"/>
            <a:ext cx="5369560" cy="299783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900" spc="-10">
                <a:latin typeface="Courier New"/>
                <a:cs typeface="Courier New"/>
              </a:rPr>
              <a:t>// data </a:t>
            </a:r>
            <a:r>
              <a:rPr dirty="0" sz="900" spc="-15">
                <a:latin typeface="Courier New"/>
                <a:cs typeface="Courier New"/>
              </a:rPr>
              <a:t>returned: Position </a:t>
            </a:r>
            <a:r>
              <a:rPr dirty="0" sz="900" spc="-10">
                <a:latin typeface="Courier New"/>
                <a:cs typeface="Courier New"/>
              </a:rPr>
              <a:t>in the </a:t>
            </a:r>
            <a:r>
              <a:rPr dirty="0" sz="900" spc="-15">
                <a:latin typeface="Courier New"/>
                <a:cs typeface="Courier New"/>
              </a:rPr>
              <a:t>array </a:t>
            </a:r>
            <a:r>
              <a:rPr dirty="0" sz="900" spc="-10">
                <a:latin typeface="Courier New"/>
                <a:cs typeface="Courier New"/>
              </a:rPr>
              <a:t>of the </a:t>
            </a:r>
            <a:r>
              <a:rPr dirty="0" sz="900" spc="-15">
                <a:latin typeface="Courier New"/>
                <a:cs typeface="Courier New"/>
              </a:rPr>
              <a:t>value </a:t>
            </a:r>
            <a:r>
              <a:rPr dirty="0" sz="900" spc="-10">
                <a:latin typeface="Courier New"/>
                <a:cs typeface="Courier New"/>
              </a:rPr>
              <a:t>or -1 if</a:t>
            </a:r>
            <a:r>
              <a:rPr dirty="0" sz="900" spc="-39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value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1205865" algn="l"/>
              </a:tabLst>
            </a:pPr>
            <a:r>
              <a:rPr dirty="0" sz="900" spc="-10">
                <a:latin typeface="Courier New"/>
                <a:cs typeface="Courier New"/>
              </a:rPr>
              <a:t>//	not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found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4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 spc="-20">
                <a:latin typeface="Courier New"/>
                <a:cs typeface="Courier New"/>
              </a:rPr>
              <a:t>//*******************************************************************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 spc="-10">
                <a:latin typeface="Courier New"/>
                <a:cs typeface="Courier New"/>
              </a:rPr>
              <a:t>int </a:t>
            </a:r>
            <a:r>
              <a:rPr dirty="0" sz="900" spc="-20">
                <a:latin typeface="Courier New"/>
                <a:cs typeface="Courier New"/>
              </a:rPr>
              <a:t>searchList(char </a:t>
            </a:r>
            <a:r>
              <a:rPr dirty="0" sz="900" spc="-15">
                <a:latin typeface="Courier New"/>
                <a:cs typeface="Courier New"/>
              </a:rPr>
              <a:t>list[], </a:t>
            </a:r>
            <a:r>
              <a:rPr dirty="0" sz="900" spc="-10">
                <a:latin typeface="Courier New"/>
                <a:cs typeface="Courier New"/>
              </a:rPr>
              <a:t>int </a:t>
            </a:r>
            <a:r>
              <a:rPr dirty="0" sz="900" spc="-15">
                <a:latin typeface="Courier New"/>
                <a:cs typeface="Courier New"/>
              </a:rPr>
              <a:t>numElems, char</a:t>
            </a:r>
            <a:r>
              <a:rPr dirty="0" sz="900" spc="-18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value)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for </a:t>
            </a:r>
            <a:r>
              <a:rPr dirty="0" sz="900" spc="-15">
                <a:latin typeface="Courier New"/>
                <a:cs typeface="Courier New"/>
              </a:rPr>
              <a:t>(int count </a:t>
            </a:r>
            <a:r>
              <a:rPr dirty="0" sz="900">
                <a:latin typeface="Courier New"/>
                <a:cs typeface="Courier New"/>
              </a:rPr>
              <a:t>= </a:t>
            </a:r>
            <a:r>
              <a:rPr dirty="0" sz="900" spc="-15">
                <a:latin typeface="Courier New"/>
                <a:cs typeface="Courier New"/>
              </a:rPr>
              <a:t>0;count </a:t>
            </a:r>
            <a:r>
              <a:rPr dirty="0" sz="900">
                <a:latin typeface="Courier New"/>
                <a:cs typeface="Courier New"/>
              </a:rPr>
              <a:t>&lt; </a:t>
            </a:r>
            <a:r>
              <a:rPr dirty="0" sz="900" spc="-15">
                <a:latin typeface="Courier New"/>
                <a:cs typeface="Courier New"/>
              </a:rPr>
              <a:t>numElems;</a:t>
            </a:r>
            <a:r>
              <a:rPr dirty="0" sz="900" spc="-229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count++)</a:t>
            </a:r>
            <a:endParaRPr sz="90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  <a:spcBef>
                <a:spcPts val="215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750570">
              <a:lnSpc>
                <a:spcPct val="100000"/>
              </a:lnSpc>
              <a:spcBef>
                <a:spcPts val="219"/>
              </a:spcBef>
            </a:pPr>
            <a:r>
              <a:rPr dirty="0" sz="900" spc="-10">
                <a:latin typeface="Courier New"/>
                <a:cs typeface="Courier New"/>
              </a:rPr>
              <a:t>if </a:t>
            </a:r>
            <a:r>
              <a:rPr dirty="0" sz="900" spc="-15">
                <a:latin typeface="Courier New"/>
                <a:cs typeface="Courier New"/>
              </a:rPr>
              <a:t>(list[count] </a:t>
            </a:r>
            <a:r>
              <a:rPr dirty="0" sz="900" spc="-10">
                <a:latin typeface="Courier New"/>
                <a:cs typeface="Courier New"/>
              </a:rPr>
              <a:t>==</a:t>
            </a:r>
            <a:r>
              <a:rPr dirty="0" sz="900" spc="-10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value)</a:t>
            </a:r>
            <a:endParaRPr sz="900">
              <a:latin typeface="Courier New"/>
              <a:cs typeface="Courier New"/>
            </a:endParaRPr>
          </a:p>
          <a:p>
            <a:pPr marL="1480185">
              <a:lnSpc>
                <a:spcPct val="100000"/>
              </a:lnSpc>
              <a:spcBef>
                <a:spcPts val="22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each array entry </a:t>
            </a:r>
            <a:r>
              <a:rPr dirty="0" sz="900" spc="-10">
                <a:latin typeface="Courier New"/>
                <a:cs typeface="Courier New"/>
              </a:rPr>
              <a:t>is </a:t>
            </a:r>
            <a:r>
              <a:rPr dirty="0" sz="900" spc="-15">
                <a:latin typeface="Courier New"/>
                <a:cs typeface="Courier New"/>
              </a:rPr>
              <a:t>checked </a:t>
            </a:r>
            <a:r>
              <a:rPr dirty="0" sz="900" spc="-10">
                <a:latin typeface="Courier New"/>
                <a:cs typeface="Courier New"/>
              </a:rPr>
              <a:t>to see if it</a:t>
            </a:r>
            <a:r>
              <a:rPr dirty="0" sz="900" spc="-30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contains</a:t>
            </a:r>
            <a:endParaRPr sz="900">
              <a:latin typeface="Courier New"/>
              <a:cs typeface="Courier New"/>
            </a:endParaRPr>
          </a:p>
          <a:p>
            <a:pPr marL="746125" marR="2467610" indent="743585">
              <a:lnSpc>
                <a:spcPts val="1310"/>
              </a:lnSpc>
              <a:spcBef>
                <a:spcPts val="70"/>
              </a:spcBef>
            </a:pPr>
            <a:r>
              <a:rPr dirty="0" sz="900" spc="-10">
                <a:latin typeface="Courier New"/>
                <a:cs typeface="Courier New"/>
              </a:rPr>
              <a:t>// the </a:t>
            </a:r>
            <a:r>
              <a:rPr dirty="0" sz="900" spc="-15">
                <a:latin typeface="Courier New"/>
                <a:cs typeface="Courier New"/>
              </a:rPr>
              <a:t>desired</a:t>
            </a:r>
            <a:r>
              <a:rPr dirty="0" sz="900" spc="-17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value.  return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count;</a:t>
            </a:r>
            <a:endParaRPr sz="900">
              <a:latin typeface="Courier New"/>
              <a:cs typeface="Courier New"/>
            </a:endParaRPr>
          </a:p>
          <a:p>
            <a:pPr marL="1486535">
              <a:lnSpc>
                <a:spcPct val="100000"/>
              </a:lnSpc>
              <a:spcBef>
                <a:spcPts val="120"/>
              </a:spcBef>
            </a:pPr>
            <a:r>
              <a:rPr dirty="0" sz="900" spc="-10">
                <a:latin typeface="Courier New"/>
                <a:cs typeface="Courier New"/>
              </a:rPr>
              <a:t>// if the </a:t>
            </a:r>
            <a:r>
              <a:rPr dirty="0" sz="900" spc="-15">
                <a:latin typeface="Courier New"/>
                <a:cs typeface="Courier New"/>
              </a:rPr>
              <a:t>desired value </a:t>
            </a:r>
            <a:r>
              <a:rPr dirty="0" sz="900" spc="-10">
                <a:latin typeface="Courier New"/>
                <a:cs typeface="Courier New"/>
              </a:rPr>
              <a:t>is </a:t>
            </a:r>
            <a:r>
              <a:rPr dirty="0" sz="900" spc="-15">
                <a:latin typeface="Courier New"/>
                <a:cs typeface="Courier New"/>
              </a:rPr>
              <a:t>found, </a:t>
            </a: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array</a:t>
            </a:r>
            <a:r>
              <a:rPr dirty="0" sz="900" spc="-260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subscript</a:t>
            </a:r>
            <a:endParaRPr sz="900">
              <a:latin typeface="Courier New"/>
              <a:cs typeface="Courier New"/>
            </a:endParaRPr>
          </a:p>
          <a:p>
            <a:pPr marL="1486535">
              <a:lnSpc>
                <a:spcPct val="100000"/>
              </a:lnSpc>
              <a:spcBef>
                <a:spcPts val="229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count </a:t>
            </a:r>
            <a:r>
              <a:rPr dirty="0" sz="900" spc="-10">
                <a:latin typeface="Courier New"/>
                <a:cs typeface="Courier New"/>
              </a:rPr>
              <a:t>is </a:t>
            </a:r>
            <a:r>
              <a:rPr dirty="0" sz="900" spc="-15">
                <a:latin typeface="Courier New"/>
                <a:cs typeface="Courier New"/>
              </a:rPr>
              <a:t>returned </a:t>
            </a:r>
            <a:r>
              <a:rPr dirty="0" sz="900" spc="-10">
                <a:latin typeface="Courier New"/>
                <a:cs typeface="Courier New"/>
              </a:rPr>
              <a:t>to </a:t>
            </a:r>
            <a:r>
              <a:rPr dirty="0" sz="900" spc="-15">
                <a:latin typeface="Courier New"/>
                <a:cs typeface="Courier New"/>
              </a:rPr>
              <a:t>indicate </a:t>
            </a: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location </a:t>
            </a:r>
            <a:r>
              <a:rPr dirty="0" sz="900" spc="-10">
                <a:latin typeface="Courier New"/>
                <a:cs typeface="Courier New"/>
              </a:rPr>
              <a:t>in the</a:t>
            </a:r>
            <a:r>
              <a:rPr dirty="0" sz="900" spc="-33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array</a:t>
            </a:r>
            <a:endParaRPr sz="90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  <a:spcBef>
                <a:spcPts val="215"/>
              </a:spcBef>
            </a:pPr>
            <a:r>
              <a:rPr dirty="0" sz="90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  <a:spcBef>
                <a:spcPts val="215"/>
              </a:spcBef>
              <a:tabLst>
                <a:tab pos="1486535" algn="l"/>
              </a:tabLst>
            </a:pPr>
            <a:r>
              <a:rPr dirty="0" sz="900" spc="-15">
                <a:latin typeface="Courier New"/>
                <a:cs typeface="Courier New"/>
              </a:rPr>
              <a:t>return</a:t>
            </a:r>
            <a:r>
              <a:rPr dirty="0" sz="900" spc="-35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-1;	// if the </a:t>
            </a:r>
            <a:r>
              <a:rPr dirty="0" sz="900" spc="-15">
                <a:latin typeface="Courier New"/>
                <a:cs typeface="Courier New"/>
              </a:rPr>
              <a:t>value </a:t>
            </a:r>
            <a:r>
              <a:rPr dirty="0" sz="900" spc="-10">
                <a:latin typeface="Courier New"/>
                <a:cs typeface="Courier New"/>
              </a:rPr>
              <a:t>is not </a:t>
            </a:r>
            <a:r>
              <a:rPr dirty="0" sz="900" spc="-15">
                <a:latin typeface="Courier New"/>
                <a:cs typeface="Courier New"/>
              </a:rPr>
              <a:t>found, </a:t>
            </a:r>
            <a:r>
              <a:rPr dirty="0" sz="900" spc="-10">
                <a:latin typeface="Courier New"/>
                <a:cs typeface="Courier New"/>
              </a:rPr>
              <a:t>-1 is</a:t>
            </a:r>
            <a:r>
              <a:rPr dirty="0" sz="900" spc="-26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returned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90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848733" y="3356102"/>
          <a:ext cx="1533525" cy="234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  <a:gridCol w="304800"/>
                <a:gridCol w="304800"/>
                <a:gridCol w="304800"/>
                <a:gridCol w="305434"/>
              </a:tblGrid>
              <a:tr h="228600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00" spc="35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23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00" spc="35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45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00" spc="35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0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456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00" spc="35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848733" y="3697858"/>
          <a:ext cx="1533525" cy="234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  <a:gridCol w="304800"/>
                <a:gridCol w="304800"/>
                <a:gridCol w="304800"/>
                <a:gridCol w="305434"/>
              </a:tblGrid>
              <a:tr h="228600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00" spc="35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00" spc="35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29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00" spc="35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45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00" spc="35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23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0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456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144390" y="6813168"/>
          <a:ext cx="2448560" cy="234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  <a:gridCol w="304800"/>
                <a:gridCol w="304800"/>
                <a:gridCol w="304800"/>
                <a:gridCol w="304800"/>
                <a:gridCol w="304800"/>
                <a:gridCol w="305435"/>
                <a:gridCol w="304800"/>
              </a:tblGrid>
              <a:tr h="228600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00" spc="35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19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00" spc="35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00" spc="35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00" spc="35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00" spc="35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0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00" spc="-114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–1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00" spc="-114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–3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144390" y="7130160"/>
          <a:ext cx="2448560" cy="234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  <a:gridCol w="304800"/>
                <a:gridCol w="304800"/>
                <a:gridCol w="304800"/>
                <a:gridCol w="304800"/>
                <a:gridCol w="304800"/>
                <a:gridCol w="305435"/>
                <a:gridCol w="304800"/>
              </a:tblGrid>
              <a:tr h="228600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00" spc="35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19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00" spc="35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00" spc="35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00" spc="35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00" spc="35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00" spc="35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00" spc="-114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–1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00" spc="-114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–3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144390" y="7482204"/>
          <a:ext cx="2448560" cy="234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  <a:gridCol w="304800"/>
                <a:gridCol w="304800"/>
                <a:gridCol w="304800"/>
                <a:gridCol w="304800"/>
                <a:gridCol w="304800"/>
                <a:gridCol w="305435"/>
                <a:gridCol w="304800"/>
              </a:tblGrid>
              <a:tr h="22860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00" spc="-114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–3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0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0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0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00" spc="35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00" spc="35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00" spc="35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18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00" spc="35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371600" y="455294"/>
            <a:ext cx="228600" cy="806450"/>
          </a:xfrm>
          <a:prstGeom prst="rect">
            <a:avLst/>
          </a:prstGeom>
          <a:solidFill>
            <a:srgbClr val="CC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41275">
              <a:lnSpc>
                <a:spcPct val="100000"/>
              </a:lnSpc>
              <a:spcBef>
                <a:spcPts val="575"/>
              </a:spcBef>
            </a:pPr>
            <a:r>
              <a:rPr dirty="0" sz="900" spc="-105">
                <a:latin typeface="Arial"/>
                <a:cs typeface="Arial"/>
              </a:rPr>
              <a:t>140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60905" y="1093977"/>
            <a:ext cx="2091689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85">
                <a:latin typeface="Times New Roman"/>
                <a:cs typeface="Times New Roman"/>
              </a:rPr>
              <a:t>LESSON</a:t>
            </a:r>
            <a:r>
              <a:rPr dirty="0" sz="950" spc="65">
                <a:latin typeface="Times New Roman"/>
                <a:cs typeface="Times New Roman"/>
              </a:rPr>
              <a:t> </a:t>
            </a:r>
            <a:r>
              <a:rPr dirty="0" sz="950" spc="-35">
                <a:latin typeface="Times New Roman"/>
                <a:cs typeface="Times New Roman"/>
              </a:rPr>
              <a:t>8 </a:t>
            </a:r>
            <a:r>
              <a:rPr dirty="0" sz="950" spc="10">
                <a:latin typeface="Times New Roman"/>
                <a:cs typeface="Times New Roman"/>
              </a:rPr>
              <a:t>Searching </a:t>
            </a:r>
            <a:r>
              <a:rPr dirty="0" sz="950" spc="-15">
                <a:latin typeface="Times New Roman"/>
                <a:cs typeface="Times New Roman"/>
              </a:rPr>
              <a:t>and </a:t>
            </a:r>
            <a:r>
              <a:rPr dirty="0" sz="950" spc="-25">
                <a:latin typeface="Times New Roman"/>
                <a:cs typeface="Times New Roman"/>
              </a:rPr>
              <a:t>Sorting</a:t>
            </a:r>
            <a:r>
              <a:rPr dirty="0" sz="950" spc="25">
                <a:latin typeface="Times New Roman"/>
                <a:cs typeface="Times New Roman"/>
              </a:rPr>
              <a:t> </a:t>
            </a:r>
            <a:r>
              <a:rPr dirty="0" sz="950" spc="-15">
                <a:latin typeface="Times New Roman"/>
                <a:cs typeface="Times New Roman"/>
              </a:rPr>
              <a:t>Arrays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9153" y="1430781"/>
            <a:ext cx="6236970" cy="8109584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algn="just" marL="1612900" marR="6350">
              <a:lnSpc>
                <a:spcPct val="103200"/>
              </a:lnSpc>
              <a:spcBef>
                <a:spcPts val="65"/>
              </a:spcBef>
            </a:pPr>
            <a:r>
              <a:rPr dirty="0" sz="1050" spc="5">
                <a:latin typeface="Times New Roman"/>
                <a:cs typeface="Times New Roman"/>
              </a:rPr>
              <a:t>For </a:t>
            </a:r>
            <a:r>
              <a:rPr dirty="0" sz="1050" spc="25">
                <a:latin typeface="Times New Roman"/>
                <a:cs typeface="Times New Roman"/>
              </a:rPr>
              <a:t>example, </a:t>
            </a:r>
            <a:r>
              <a:rPr dirty="0" sz="1050" spc="50">
                <a:latin typeface="Times New Roman"/>
                <a:cs typeface="Times New Roman"/>
              </a:rPr>
              <a:t>suppose </a:t>
            </a:r>
            <a:r>
              <a:rPr dirty="0" sz="1050" spc="-45">
                <a:latin typeface="Times New Roman"/>
                <a:cs typeface="Times New Roman"/>
              </a:rPr>
              <a:t>we </a:t>
            </a:r>
            <a:r>
              <a:rPr dirty="0" sz="1050" spc="-30">
                <a:latin typeface="Times New Roman"/>
                <a:cs typeface="Times New Roman"/>
              </a:rPr>
              <a:t>wish </a:t>
            </a:r>
            <a:r>
              <a:rPr dirty="0" sz="1050" spc="10">
                <a:latin typeface="Times New Roman"/>
                <a:cs typeface="Times New Roman"/>
              </a:rPr>
              <a:t>to </a:t>
            </a:r>
            <a:r>
              <a:rPr dirty="0" sz="1050" spc="-20">
                <a:latin typeface="Times New Roman"/>
                <a:cs typeface="Times New Roman"/>
              </a:rPr>
              <a:t>search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word </a:t>
            </a:r>
            <a:r>
              <a:rPr dirty="0" sz="1050">
                <a:latin typeface="Times New Roman"/>
                <a:cs typeface="Times New Roman"/>
              </a:rPr>
              <a:t>“Harpoon” </a:t>
            </a:r>
            <a:r>
              <a:rPr dirty="0" sz="1050" spc="-5">
                <a:latin typeface="Times New Roman"/>
                <a:cs typeface="Times New Roman"/>
              </a:rPr>
              <a:t>for the </a:t>
            </a:r>
            <a:r>
              <a:rPr dirty="0" sz="1050" spc="-20">
                <a:latin typeface="Times New Roman"/>
                <a:cs typeface="Times New Roman"/>
              </a:rPr>
              <a:t>letter </a:t>
            </a:r>
            <a:r>
              <a:rPr dirty="0" sz="900" spc="-15">
                <a:latin typeface="Courier New"/>
                <a:cs typeface="Courier New"/>
              </a:rPr>
              <a:t>'o'</a:t>
            </a:r>
            <a:r>
              <a:rPr dirty="0" sz="1050" spc="-15">
                <a:latin typeface="Times New Roman"/>
                <a:cs typeface="Times New Roman"/>
              </a:rPr>
              <a:t>. 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0">
                <a:latin typeface="Times New Roman"/>
                <a:cs typeface="Times New Roman"/>
              </a:rPr>
              <a:t>function </a:t>
            </a:r>
            <a:r>
              <a:rPr dirty="0" sz="1050" spc="-30">
                <a:latin typeface="Times New Roman"/>
                <a:cs typeface="Times New Roman"/>
              </a:rPr>
              <a:t>SearchList </a:t>
            </a:r>
            <a:r>
              <a:rPr dirty="0" sz="1050" spc="-15">
                <a:latin typeface="Times New Roman"/>
                <a:cs typeface="Times New Roman"/>
              </a:rPr>
              <a:t>does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0">
                <a:latin typeface="Times New Roman"/>
                <a:cs typeface="Times New Roman"/>
              </a:rPr>
              <a:t>linear </a:t>
            </a:r>
            <a:r>
              <a:rPr dirty="0" sz="1050" spc="-25">
                <a:latin typeface="Times New Roman"/>
                <a:cs typeface="Times New Roman"/>
              </a:rPr>
              <a:t>search </a:t>
            </a:r>
            <a:r>
              <a:rPr dirty="0" sz="1050" spc="-15">
                <a:latin typeface="Times New Roman"/>
                <a:cs typeface="Times New Roman"/>
              </a:rPr>
              <a:t>and </a:t>
            </a:r>
            <a:r>
              <a:rPr dirty="0" sz="1050" spc="-5">
                <a:latin typeface="Times New Roman"/>
                <a:cs typeface="Times New Roman"/>
              </a:rPr>
              <a:t>returns the </a:t>
            </a:r>
            <a:r>
              <a:rPr dirty="0" sz="1050" spc="-25">
                <a:latin typeface="Times New Roman"/>
                <a:cs typeface="Times New Roman"/>
              </a:rPr>
              <a:t>index </a:t>
            </a:r>
            <a:r>
              <a:rPr dirty="0" sz="1050" spc="-30">
                <a:latin typeface="Times New Roman"/>
                <a:cs typeface="Times New Roman"/>
              </a:rPr>
              <a:t>4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35">
                <a:latin typeface="Times New Roman"/>
                <a:cs typeface="Times New Roman"/>
              </a:rPr>
              <a:t>the  </a:t>
            </a:r>
            <a:r>
              <a:rPr dirty="0" sz="1050" spc="-40">
                <a:latin typeface="Times New Roman"/>
                <a:cs typeface="Times New Roman"/>
              </a:rPr>
              <a:t>array </a:t>
            </a:r>
            <a:r>
              <a:rPr dirty="0" sz="1050" spc="35">
                <a:latin typeface="Times New Roman"/>
                <a:cs typeface="Times New Roman"/>
              </a:rPr>
              <a:t>where </a:t>
            </a:r>
            <a:r>
              <a:rPr dirty="0" sz="900" spc="55">
                <a:latin typeface="Courier New"/>
                <a:cs typeface="Courier New"/>
              </a:rPr>
              <a:t>'o'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10">
                <a:latin typeface="Times New Roman"/>
                <a:cs typeface="Times New Roman"/>
              </a:rPr>
              <a:t>found. </a:t>
            </a:r>
            <a:r>
              <a:rPr dirty="0" sz="1050" spc="15">
                <a:latin typeface="Times New Roman"/>
                <a:cs typeface="Times New Roman"/>
              </a:rPr>
              <a:t>However,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program </a:t>
            </a:r>
            <a:r>
              <a:rPr dirty="0" sz="1050" spc="-5">
                <a:latin typeface="Times New Roman"/>
                <a:cs typeface="Times New Roman"/>
              </a:rPr>
              <a:t>outputs </a:t>
            </a:r>
            <a:r>
              <a:rPr dirty="0" sz="1050" spc="-30">
                <a:latin typeface="Times New Roman"/>
                <a:cs typeface="Times New Roman"/>
              </a:rPr>
              <a:t>5 </a:t>
            </a:r>
            <a:r>
              <a:rPr dirty="0" sz="1050">
                <a:latin typeface="Times New Roman"/>
                <a:cs typeface="Times New Roman"/>
              </a:rPr>
              <a:t>for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position </a:t>
            </a:r>
            <a:r>
              <a:rPr dirty="0" sz="1050" spc="15">
                <a:latin typeface="Times New Roman"/>
                <a:cs typeface="Times New Roman"/>
              </a:rPr>
              <a:t>since  </a:t>
            </a:r>
            <a:r>
              <a:rPr dirty="0" sz="1050" spc="-45">
                <a:latin typeface="Times New Roman"/>
                <a:cs typeface="Times New Roman"/>
              </a:rPr>
              <a:t>we </a:t>
            </a:r>
            <a:r>
              <a:rPr dirty="0" sz="1050" spc="-25">
                <a:latin typeface="Times New Roman"/>
                <a:cs typeface="Times New Roman"/>
              </a:rPr>
              <a:t>want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>
                <a:latin typeface="Times New Roman"/>
                <a:cs typeface="Times New Roman"/>
              </a:rPr>
              <a:t>output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5">
                <a:latin typeface="Times New Roman"/>
                <a:cs typeface="Times New Roman"/>
              </a:rPr>
              <a:t>character’s </a:t>
            </a:r>
            <a:r>
              <a:rPr dirty="0" sz="1050" spc="-15">
                <a:latin typeface="Times New Roman"/>
                <a:cs typeface="Times New Roman"/>
              </a:rPr>
              <a:t>position </a:t>
            </a:r>
            <a:r>
              <a:rPr dirty="0" sz="1050" spc="-25">
                <a:latin typeface="Times New Roman"/>
                <a:cs typeface="Times New Roman"/>
              </a:rPr>
              <a:t>within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string </a:t>
            </a:r>
            <a:r>
              <a:rPr dirty="0" sz="1050" spc="-10">
                <a:latin typeface="Times New Roman"/>
                <a:cs typeface="Times New Roman"/>
              </a:rPr>
              <a:t>rather </a:t>
            </a:r>
            <a:r>
              <a:rPr dirty="0" sz="1050" spc="-5">
                <a:latin typeface="Times New Roman"/>
                <a:cs typeface="Times New Roman"/>
              </a:rPr>
              <a:t>than </a:t>
            </a:r>
            <a:r>
              <a:rPr dirty="0" sz="1050" spc="-25">
                <a:latin typeface="Times New Roman"/>
                <a:cs typeface="Times New Roman"/>
              </a:rPr>
              <a:t>its </a:t>
            </a:r>
            <a:r>
              <a:rPr dirty="0" sz="1050" spc="5">
                <a:latin typeface="Times New Roman"/>
                <a:cs typeface="Times New Roman"/>
              </a:rPr>
              <a:t>stor-  </a:t>
            </a:r>
            <a:r>
              <a:rPr dirty="0" sz="1050" spc="-45">
                <a:latin typeface="Times New Roman"/>
                <a:cs typeface="Times New Roman"/>
              </a:rPr>
              <a:t>age </a:t>
            </a:r>
            <a:r>
              <a:rPr dirty="0" sz="1050" spc="20">
                <a:latin typeface="Times New Roman"/>
                <a:cs typeface="Times New Roman"/>
              </a:rPr>
              <a:t>location </a:t>
            </a:r>
            <a:r>
              <a:rPr dirty="0" sz="1050" spc="-30">
                <a:latin typeface="Times New Roman"/>
                <a:cs typeface="Times New Roman"/>
              </a:rPr>
              <a:t>in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900" spc="-20">
                <a:latin typeface="Courier New"/>
                <a:cs typeface="Courier New"/>
              </a:rPr>
              <a:t>word </a:t>
            </a:r>
            <a:r>
              <a:rPr dirty="0" sz="1050" spc="-35">
                <a:latin typeface="Times New Roman"/>
                <a:cs typeface="Times New Roman"/>
              </a:rPr>
              <a:t>array. </a:t>
            </a:r>
            <a:r>
              <a:rPr dirty="0" sz="1050" spc="-50">
                <a:latin typeface="Times New Roman"/>
                <a:cs typeface="Times New Roman"/>
              </a:rPr>
              <a:t>You </a:t>
            </a:r>
            <a:r>
              <a:rPr dirty="0" sz="1050" spc="-25">
                <a:latin typeface="Times New Roman"/>
                <a:cs typeface="Times New Roman"/>
              </a:rPr>
              <a:t>have </a:t>
            </a:r>
            <a:r>
              <a:rPr dirty="0" sz="1050" spc="10">
                <a:latin typeface="Times New Roman"/>
                <a:cs typeface="Times New Roman"/>
              </a:rPr>
              <a:t>certainly </a:t>
            </a:r>
            <a:r>
              <a:rPr dirty="0" sz="1050" spc="-15">
                <a:latin typeface="Times New Roman"/>
                <a:cs typeface="Times New Roman"/>
              </a:rPr>
              <a:t>noticed </a:t>
            </a:r>
            <a:r>
              <a:rPr dirty="0" sz="1050" spc="-5">
                <a:latin typeface="Times New Roman"/>
                <a:cs typeface="Times New Roman"/>
              </a:rPr>
              <a:t>that </a:t>
            </a:r>
            <a:r>
              <a:rPr dirty="0" sz="1050" spc="-10">
                <a:latin typeface="Times New Roman"/>
                <a:cs typeface="Times New Roman"/>
              </a:rPr>
              <a:t>there </a:t>
            </a:r>
            <a:r>
              <a:rPr dirty="0" sz="1050" spc="-40">
                <a:latin typeface="Times New Roman"/>
                <a:cs typeface="Times New Roman"/>
              </a:rPr>
              <a:t>is a </a:t>
            </a:r>
            <a:r>
              <a:rPr dirty="0" sz="1050" spc="35">
                <a:latin typeface="Times New Roman"/>
                <a:cs typeface="Times New Roman"/>
              </a:rPr>
              <a:t>second  </a:t>
            </a:r>
            <a:r>
              <a:rPr dirty="0" sz="1050" spc="30">
                <a:latin typeface="Times New Roman"/>
                <a:cs typeface="Times New Roman"/>
              </a:rPr>
              <a:t>occurrence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900" spc="-20">
                <a:latin typeface="Courier New"/>
                <a:cs typeface="Courier New"/>
              </a:rPr>
              <a:t>'o'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word </a:t>
            </a:r>
            <a:r>
              <a:rPr dirty="0" sz="1050">
                <a:latin typeface="Times New Roman"/>
                <a:cs typeface="Times New Roman"/>
              </a:rPr>
              <a:t>“Harpoon.” </a:t>
            </a:r>
            <a:r>
              <a:rPr dirty="0" sz="1050" spc="15">
                <a:latin typeface="Times New Roman"/>
                <a:cs typeface="Times New Roman"/>
              </a:rPr>
              <a:t>However,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0">
                <a:latin typeface="Times New Roman"/>
                <a:cs typeface="Times New Roman"/>
              </a:rPr>
              <a:t>linear </a:t>
            </a:r>
            <a:r>
              <a:rPr dirty="0" sz="1050" spc="-25">
                <a:latin typeface="Times New Roman"/>
                <a:cs typeface="Times New Roman"/>
              </a:rPr>
              <a:t>search </a:t>
            </a:r>
            <a:r>
              <a:rPr dirty="0" sz="1050" spc="-15">
                <a:latin typeface="Times New Roman"/>
                <a:cs typeface="Times New Roman"/>
              </a:rPr>
              <a:t>does </a:t>
            </a:r>
            <a:r>
              <a:rPr dirty="0" sz="1050" spc="35">
                <a:latin typeface="Times New Roman"/>
                <a:cs typeface="Times New Roman"/>
              </a:rPr>
              <a:t>not  </a:t>
            </a:r>
            <a:r>
              <a:rPr dirty="0" sz="1050" spc="-15">
                <a:latin typeface="Times New Roman"/>
                <a:cs typeface="Times New Roman"/>
              </a:rPr>
              <a:t>find </a:t>
            </a:r>
            <a:r>
              <a:rPr dirty="0" sz="1050" spc="-20">
                <a:latin typeface="Times New Roman"/>
                <a:cs typeface="Times New Roman"/>
              </a:rPr>
              <a:t>it </a:t>
            </a:r>
            <a:r>
              <a:rPr dirty="0" sz="1050" spc="-30">
                <a:latin typeface="Times New Roman"/>
                <a:cs typeface="Times New Roman"/>
              </a:rPr>
              <a:t>since </a:t>
            </a:r>
            <a:r>
              <a:rPr dirty="0" sz="1050" spc="-20">
                <a:latin typeface="Times New Roman"/>
                <a:cs typeface="Times New Roman"/>
              </a:rPr>
              <a:t>it quits </a:t>
            </a:r>
            <a:r>
              <a:rPr dirty="0" sz="1050" spc="-15">
                <a:latin typeface="Times New Roman"/>
                <a:cs typeface="Times New Roman"/>
              </a:rPr>
              <a:t>after </a:t>
            </a:r>
            <a:r>
              <a:rPr dirty="0" sz="1050" spc="-25">
                <a:latin typeface="Times New Roman"/>
                <a:cs typeface="Times New Roman"/>
              </a:rPr>
              <a:t>finding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first</a:t>
            </a:r>
            <a:r>
              <a:rPr dirty="0" sz="1050" spc="-15">
                <a:latin typeface="Times New Roman"/>
                <a:cs typeface="Times New Roman"/>
              </a:rPr>
              <a:t> </a:t>
            </a:r>
            <a:r>
              <a:rPr dirty="0" sz="1050" spc="25">
                <a:latin typeface="Times New Roman"/>
                <a:cs typeface="Times New Roman"/>
              </a:rPr>
              <a:t>occurrence.</a:t>
            </a:r>
            <a:endParaRPr sz="1050">
              <a:latin typeface="Times New Roman"/>
              <a:cs typeface="Times New Roman"/>
            </a:endParaRPr>
          </a:p>
          <a:p>
            <a:pPr marL="1612900" marR="8255" indent="228600">
              <a:lnSpc>
                <a:spcPct val="102899"/>
              </a:lnSpc>
            </a:pPr>
            <a:r>
              <a:rPr dirty="0" sz="1050" spc="10">
                <a:latin typeface="Times New Roman"/>
                <a:cs typeface="Times New Roman"/>
              </a:rPr>
              <a:t>One </a:t>
            </a:r>
            <a:r>
              <a:rPr dirty="0" sz="1050" spc="30">
                <a:latin typeface="Times New Roman"/>
                <a:cs typeface="Times New Roman"/>
              </a:rPr>
              <a:t>advantage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0">
                <a:latin typeface="Times New Roman"/>
                <a:cs typeface="Times New Roman"/>
              </a:rPr>
              <a:t>linear </a:t>
            </a:r>
            <a:r>
              <a:rPr dirty="0" sz="1050" spc="-20">
                <a:latin typeface="Times New Roman"/>
                <a:cs typeface="Times New Roman"/>
              </a:rPr>
              <a:t>search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20">
                <a:latin typeface="Times New Roman"/>
                <a:cs typeface="Times New Roman"/>
              </a:rPr>
              <a:t>its </a:t>
            </a:r>
            <a:r>
              <a:rPr dirty="0" sz="1050">
                <a:latin typeface="Times New Roman"/>
                <a:cs typeface="Times New Roman"/>
              </a:rPr>
              <a:t>simplicity. </a:t>
            </a:r>
            <a:r>
              <a:rPr dirty="0" sz="1050" spc="15">
                <a:latin typeface="Times New Roman"/>
                <a:cs typeface="Times New Roman"/>
              </a:rPr>
              <a:t>It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50">
                <a:latin typeface="Times New Roman"/>
                <a:cs typeface="Times New Roman"/>
              </a:rPr>
              <a:t>easy </a:t>
            </a:r>
            <a:r>
              <a:rPr dirty="0" sz="1050" spc="10">
                <a:latin typeface="Times New Roman"/>
                <a:cs typeface="Times New Roman"/>
              </a:rPr>
              <a:t>to </a:t>
            </a:r>
            <a:r>
              <a:rPr dirty="0" sz="1050" spc="-10">
                <a:latin typeface="Times New Roman"/>
                <a:cs typeface="Times New Roman"/>
              </a:rPr>
              <a:t>step </a:t>
            </a:r>
            <a:r>
              <a:rPr dirty="0" sz="1050" spc="35">
                <a:latin typeface="Times New Roman"/>
                <a:cs typeface="Times New Roman"/>
              </a:rPr>
              <a:t>sequen-  </a:t>
            </a:r>
            <a:r>
              <a:rPr dirty="0" sz="1050" spc="-45">
                <a:latin typeface="Times New Roman"/>
                <a:cs typeface="Times New Roman"/>
              </a:rPr>
              <a:t>tially </a:t>
            </a:r>
            <a:r>
              <a:rPr dirty="0" sz="1050" spc="-10">
                <a:latin typeface="Times New Roman"/>
                <a:cs typeface="Times New Roman"/>
              </a:rPr>
              <a:t>through </a:t>
            </a:r>
            <a:r>
              <a:rPr dirty="0" sz="1050" spc="-20">
                <a:latin typeface="Times New Roman"/>
                <a:cs typeface="Times New Roman"/>
              </a:rPr>
              <a:t>an </a:t>
            </a:r>
            <a:r>
              <a:rPr dirty="0" sz="1050" spc="-35">
                <a:latin typeface="Times New Roman"/>
                <a:cs typeface="Times New Roman"/>
              </a:rPr>
              <a:t>array </a:t>
            </a:r>
            <a:r>
              <a:rPr dirty="0" sz="1050" spc="-15">
                <a:latin typeface="Times New Roman"/>
                <a:cs typeface="Times New Roman"/>
              </a:rPr>
              <a:t>and </a:t>
            </a:r>
            <a:r>
              <a:rPr dirty="0" sz="1050" spc="-25">
                <a:latin typeface="Times New Roman"/>
                <a:cs typeface="Times New Roman"/>
              </a:rPr>
              <a:t>check each </a:t>
            </a:r>
            <a:r>
              <a:rPr dirty="0" sz="1050" spc="35">
                <a:latin typeface="Times New Roman"/>
                <a:cs typeface="Times New Roman"/>
              </a:rPr>
              <a:t>element </a:t>
            </a:r>
            <a:r>
              <a:rPr dirty="0" sz="1050" spc="-5">
                <a:latin typeface="Times New Roman"/>
                <a:cs typeface="Times New Roman"/>
              </a:rPr>
              <a:t>for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20">
                <a:latin typeface="Times New Roman"/>
                <a:cs typeface="Times New Roman"/>
              </a:rPr>
              <a:t>designated </a:t>
            </a:r>
            <a:r>
              <a:rPr dirty="0" sz="1050">
                <a:latin typeface="Times New Roman"/>
                <a:cs typeface="Times New Roman"/>
              </a:rPr>
              <a:t>value.</a:t>
            </a:r>
            <a:r>
              <a:rPr dirty="0" sz="1050" spc="-85">
                <a:latin typeface="Times New Roman"/>
                <a:cs typeface="Times New Roman"/>
              </a:rPr>
              <a:t> </a:t>
            </a:r>
            <a:r>
              <a:rPr dirty="0" sz="1050" spc="40">
                <a:latin typeface="Times New Roman"/>
                <a:cs typeface="Times New Roman"/>
              </a:rPr>
              <a:t>Another</a:t>
            </a:r>
            <a:endParaRPr sz="1050">
              <a:latin typeface="Times New Roman"/>
              <a:cs typeface="Times New Roman"/>
            </a:endParaRPr>
          </a:p>
          <a:p>
            <a:pPr marL="1612900" marR="80010">
              <a:lnSpc>
                <a:spcPct val="103800"/>
              </a:lnSpc>
            </a:pPr>
            <a:r>
              <a:rPr dirty="0" sz="1050" spc="5">
                <a:latin typeface="Times New Roman"/>
                <a:cs typeface="Times New Roman"/>
              </a:rPr>
              <a:t>advantage </a:t>
            </a:r>
            <a:r>
              <a:rPr dirty="0" sz="1050" spc="-55">
                <a:latin typeface="Times New Roman"/>
                <a:cs typeface="Times New Roman"/>
              </a:rPr>
              <a:t>is </a:t>
            </a:r>
            <a:r>
              <a:rPr dirty="0" sz="1050" spc="-20">
                <a:latin typeface="Times New Roman"/>
                <a:cs typeface="Times New Roman"/>
              </a:rPr>
              <a:t>that the </a:t>
            </a:r>
            <a:r>
              <a:rPr dirty="0" sz="1050" spc="-5">
                <a:latin typeface="Times New Roman"/>
                <a:cs typeface="Times New Roman"/>
              </a:rPr>
              <a:t>elements </a:t>
            </a:r>
            <a:r>
              <a:rPr dirty="0" sz="1050" spc="-10">
                <a:latin typeface="Times New Roman"/>
                <a:cs typeface="Times New Roman"/>
              </a:rPr>
              <a:t>of </a:t>
            </a:r>
            <a:r>
              <a:rPr dirty="0" sz="1050" spc="-15">
                <a:latin typeface="Times New Roman"/>
                <a:cs typeface="Times New Roman"/>
              </a:rPr>
              <a:t>the </a:t>
            </a:r>
            <a:r>
              <a:rPr dirty="0" sz="1050" spc="-60">
                <a:latin typeface="Times New Roman"/>
                <a:cs typeface="Times New Roman"/>
              </a:rPr>
              <a:t>array </a:t>
            </a:r>
            <a:r>
              <a:rPr dirty="0" sz="1050" spc="-5">
                <a:latin typeface="Times New Roman"/>
                <a:cs typeface="Times New Roman"/>
              </a:rPr>
              <a:t>do </a:t>
            </a:r>
            <a:r>
              <a:rPr dirty="0" sz="1050" spc="-10">
                <a:latin typeface="Times New Roman"/>
                <a:cs typeface="Times New Roman"/>
              </a:rPr>
              <a:t>not </a:t>
            </a:r>
            <a:r>
              <a:rPr dirty="0" sz="1050" spc="-30">
                <a:latin typeface="Times New Roman"/>
                <a:cs typeface="Times New Roman"/>
              </a:rPr>
              <a:t>need </a:t>
            </a:r>
            <a:r>
              <a:rPr dirty="0" sz="1050" spc="-5">
                <a:latin typeface="Times New Roman"/>
                <a:cs typeface="Times New Roman"/>
              </a:rPr>
              <a:t>to </a:t>
            </a:r>
            <a:r>
              <a:rPr dirty="0" sz="1050" spc="-20">
                <a:latin typeface="Times New Roman"/>
                <a:cs typeface="Times New Roman"/>
              </a:rPr>
              <a:t>be </a:t>
            </a:r>
            <a:r>
              <a:rPr dirty="0" sz="1050" spc="-35">
                <a:latin typeface="Times New Roman"/>
                <a:cs typeface="Times New Roman"/>
              </a:rPr>
              <a:t>in </a:t>
            </a:r>
            <a:r>
              <a:rPr dirty="0" sz="1050" spc="-60">
                <a:latin typeface="Times New Roman"/>
                <a:cs typeface="Times New Roman"/>
              </a:rPr>
              <a:t>any </a:t>
            </a:r>
            <a:r>
              <a:rPr dirty="0" sz="1050" spc="-25">
                <a:latin typeface="Times New Roman"/>
                <a:cs typeface="Times New Roman"/>
              </a:rPr>
              <a:t>order </a:t>
            </a:r>
            <a:r>
              <a:rPr dirty="0" sz="1050" spc="5">
                <a:latin typeface="Times New Roman"/>
                <a:cs typeface="Times New Roman"/>
              </a:rPr>
              <a:t>to </a:t>
            </a:r>
            <a:r>
              <a:rPr dirty="0" sz="1050" spc="-5">
                <a:latin typeface="Times New Roman"/>
                <a:cs typeface="Times New Roman"/>
              </a:rPr>
              <a:t>imple-  ment the </a:t>
            </a:r>
            <a:r>
              <a:rPr dirty="0" sz="1050" spc="15">
                <a:latin typeface="Times New Roman"/>
                <a:cs typeface="Times New Roman"/>
              </a:rPr>
              <a:t>algorithm. </a:t>
            </a:r>
            <a:r>
              <a:rPr dirty="0" sz="1050">
                <a:latin typeface="Times New Roman"/>
                <a:cs typeface="Times New Roman"/>
              </a:rPr>
              <a:t>For </a:t>
            </a:r>
            <a:r>
              <a:rPr dirty="0" sz="1050" spc="30">
                <a:latin typeface="Times New Roman"/>
                <a:cs typeface="Times New Roman"/>
              </a:rPr>
              <a:t>example,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20">
                <a:latin typeface="Times New Roman"/>
                <a:cs typeface="Times New Roman"/>
              </a:rPr>
              <a:t>search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5">
                <a:latin typeface="Times New Roman"/>
                <a:cs typeface="Times New Roman"/>
              </a:rPr>
              <a:t>integer</a:t>
            </a:r>
            <a:r>
              <a:rPr dirty="0" sz="1050" spc="90">
                <a:latin typeface="Times New Roman"/>
                <a:cs typeface="Times New Roman"/>
              </a:rPr>
              <a:t> </a:t>
            </a:r>
            <a:r>
              <a:rPr dirty="0" sz="1050" spc="10">
                <a:latin typeface="Times New Roman"/>
                <a:cs typeface="Times New Roman"/>
              </a:rPr>
              <a:t>arrays</a:t>
            </a:r>
            <a:endParaRPr sz="1050">
              <a:latin typeface="Times New Roman"/>
              <a:cs typeface="Times New Roman"/>
            </a:endParaRPr>
          </a:p>
          <a:p>
            <a:pPr algn="ctr" marL="155575">
              <a:lnSpc>
                <a:spcPct val="100000"/>
              </a:lnSpc>
              <a:spcBef>
                <a:spcPts val="885"/>
              </a:spcBef>
            </a:pPr>
            <a:r>
              <a:rPr dirty="0" sz="1100" spc="-100">
                <a:solidFill>
                  <a:srgbClr val="221F1F"/>
                </a:solidFill>
                <a:latin typeface="Arial"/>
                <a:cs typeface="Arial"/>
              </a:rPr>
              <a:t>First</a:t>
            </a:r>
            <a:r>
              <a:rPr dirty="0" sz="1100" spc="-14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dirty="0" sz="1100" spc="-135">
                <a:solidFill>
                  <a:srgbClr val="221F1F"/>
                </a:solidFill>
                <a:latin typeface="Arial"/>
                <a:cs typeface="Arial"/>
              </a:rPr>
              <a:t>Array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100" spc="-125">
                <a:solidFill>
                  <a:srgbClr val="221F1F"/>
                </a:solidFill>
                <a:latin typeface="Arial"/>
                <a:cs typeface="Arial"/>
              </a:rPr>
              <a:t>Second</a:t>
            </a:r>
            <a:r>
              <a:rPr dirty="0" sz="1100" spc="-155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dirty="0" sz="1100" spc="-135">
                <a:solidFill>
                  <a:srgbClr val="221F1F"/>
                </a:solidFill>
                <a:latin typeface="Arial"/>
                <a:cs typeface="Arial"/>
              </a:rPr>
              <a:t>Array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Times New Roman"/>
              <a:cs typeface="Times New Roman"/>
            </a:endParaRPr>
          </a:p>
          <a:p>
            <a:pPr algn="just" marL="1612900" marR="5080">
              <a:lnSpc>
                <a:spcPct val="103200"/>
              </a:lnSpc>
              <a:spcBef>
                <a:spcPts val="5"/>
              </a:spcBef>
            </a:pPr>
            <a:r>
              <a:rPr dirty="0" sz="1050" spc="-5">
                <a:latin typeface="Times New Roman"/>
                <a:cs typeface="Times New Roman"/>
              </a:rPr>
              <a:t>for the </a:t>
            </a:r>
            <a:r>
              <a:rPr dirty="0" sz="1050" spc="-25">
                <a:latin typeface="Times New Roman"/>
                <a:cs typeface="Times New Roman"/>
              </a:rPr>
              <a:t>integer </a:t>
            </a:r>
            <a:r>
              <a:rPr dirty="0" sz="1050" spc="-35">
                <a:latin typeface="Times New Roman"/>
                <a:cs typeface="Times New Roman"/>
              </a:rPr>
              <a:t>99,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0">
                <a:latin typeface="Times New Roman"/>
                <a:cs typeface="Times New Roman"/>
              </a:rPr>
              <a:t>linear </a:t>
            </a:r>
            <a:r>
              <a:rPr dirty="0" sz="1050" spc="-20">
                <a:latin typeface="Times New Roman"/>
                <a:cs typeface="Times New Roman"/>
              </a:rPr>
              <a:t>search </a:t>
            </a:r>
            <a:r>
              <a:rPr dirty="0" sz="1050" spc="-55">
                <a:latin typeface="Times New Roman"/>
                <a:cs typeface="Times New Roman"/>
              </a:rPr>
              <a:t>will </a:t>
            </a:r>
            <a:r>
              <a:rPr dirty="0" sz="1050" spc="-25">
                <a:latin typeface="Times New Roman"/>
                <a:cs typeface="Times New Roman"/>
              </a:rPr>
              <a:t>work. </a:t>
            </a:r>
            <a:r>
              <a:rPr dirty="0" sz="1050" spc="15">
                <a:latin typeface="Times New Roman"/>
                <a:cs typeface="Times New Roman"/>
              </a:rPr>
              <a:t>It </a:t>
            </a:r>
            <a:r>
              <a:rPr dirty="0" sz="1050" spc="-55">
                <a:latin typeface="Times New Roman"/>
                <a:cs typeface="Times New Roman"/>
              </a:rPr>
              <a:t>will </a:t>
            </a:r>
            <a:r>
              <a:rPr dirty="0" sz="1050">
                <a:latin typeface="Times New Roman"/>
                <a:cs typeface="Times New Roman"/>
              </a:rPr>
              <a:t>return </a:t>
            </a:r>
            <a:r>
              <a:rPr dirty="0" sz="1050" spc="-30">
                <a:latin typeface="Times New Roman"/>
                <a:cs typeface="Times New Roman"/>
              </a:rPr>
              <a:t>4 </a:t>
            </a:r>
            <a:r>
              <a:rPr dirty="0" sz="1050" spc="-5">
                <a:latin typeface="Times New Roman"/>
                <a:cs typeface="Times New Roman"/>
              </a:rPr>
              <a:t>for the </a:t>
            </a:r>
            <a:r>
              <a:rPr dirty="0" sz="1050" spc="-20">
                <a:latin typeface="Times New Roman"/>
                <a:cs typeface="Times New Roman"/>
              </a:rPr>
              <a:t>first </a:t>
            </a:r>
            <a:r>
              <a:rPr dirty="0" sz="1050" spc="10">
                <a:latin typeface="Times New Roman"/>
                <a:cs typeface="Times New Roman"/>
              </a:rPr>
              <a:t>array  </a:t>
            </a:r>
            <a:r>
              <a:rPr dirty="0" sz="1050" spc="-20">
                <a:latin typeface="Times New Roman"/>
                <a:cs typeface="Times New Roman"/>
              </a:rPr>
              <a:t>and </a:t>
            </a:r>
            <a:r>
              <a:rPr dirty="0" sz="1050" spc="-25">
                <a:latin typeface="Times New Roman"/>
                <a:cs typeface="Times New Roman"/>
              </a:rPr>
              <a:t>–1 </a:t>
            </a:r>
            <a:r>
              <a:rPr dirty="0" sz="1050" spc="-15">
                <a:latin typeface="Times New Roman"/>
                <a:cs typeface="Times New Roman"/>
              </a:rPr>
              <a:t>for the </a:t>
            </a:r>
            <a:r>
              <a:rPr dirty="0" sz="1050" spc="20">
                <a:latin typeface="Times New Roman"/>
                <a:cs typeface="Times New Roman"/>
              </a:rPr>
              <a:t>second. </a:t>
            </a:r>
            <a:r>
              <a:rPr dirty="0" sz="1050" spc="-20">
                <a:latin typeface="Times New Roman"/>
                <a:cs typeface="Times New Roman"/>
              </a:rPr>
              <a:t>The </a:t>
            </a:r>
            <a:r>
              <a:rPr dirty="0" sz="1050" spc="-35">
                <a:latin typeface="Times New Roman"/>
                <a:cs typeface="Times New Roman"/>
              </a:rPr>
              <a:t>main </a:t>
            </a:r>
            <a:r>
              <a:rPr dirty="0" sz="1050" spc="10">
                <a:latin typeface="Times New Roman"/>
                <a:cs typeface="Times New Roman"/>
              </a:rPr>
              <a:t>disadvantage </a:t>
            </a:r>
            <a:r>
              <a:rPr dirty="0" sz="1050" spc="-5">
                <a:latin typeface="Times New Roman"/>
                <a:cs typeface="Times New Roman"/>
              </a:rPr>
              <a:t>of </a:t>
            </a:r>
            <a:r>
              <a:rPr dirty="0" sz="1050" spc="-15">
                <a:latin typeface="Times New Roman"/>
                <a:cs typeface="Times New Roman"/>
              </a:rPr>
              <a:t>the </a:t>
            </a:r>
            <a:r>
              <a:rPr dirty="0" sz="1050" spc="-40">
                <a:latin typeface="Times New Roman"/>
                <a:cs typeface="Times New Roman"/>
              </a:rPr>
              <a:t>linear </a:t>
            </a:r>
            <a:r>
              <a:rPr dirty="0" sz="1050" spc="-35">
                <a:latin typeface="Times New Roman"/>
                <a:cs typeface="Times New Roman"/>
              </a:rPr>
              <a:t>search </a:t>
            </a:r>
            <a:r>
              <a:rPr dirty="0" sz="1050" spc="-45">
                <a:latin typeface="Times New Roman"/>
                <a:cs typeface="Times New Roman"/>
              </a:rPr>
              <a:t>is </a:t>
            </a:r>
            <a:r>
              <a:rPr dirty="0" sz="1050" spc="-15">
                <a:latin typeface="Times New Roman"/>
                <a:cs typeface="Times New Roman"/>
              </a:rPr>
              <a:t>that </a:t>
            </a:r>
            <a:r>
              <a:rPr dirty="0" sz="1050" spc="-25">
                <a:latin typeface="Times New Roman"/>
                <a:cs typeface="Times New Roman"/>
              </a:rPr>
              <a:t>it </a:t>
            </a:r>
            <a:r>
              <a:rPr dirty="0" sz="1050" spc="-45">
                <a:latin typeface="Times New Roman"/>
                <a:cs typeface="Times New Roman"/>
              </a:rPr>
              <a:t>is </a:t>
            </a:r>
            <a:r>
              <a:rPr dirty="0" sz="1050" spc="-5">
                <a:latin typeface="Times New Roman"/>
                <a:cs typeface="Times New Roman"/>
              </a:rPr>
              <a:t>time-  </a:t>
            </a:r>
            <a:r>
              <a:rPr dirty="0" sz="1050" spc="30">
                <a:latin typeface="Times New Roman"/>
                <a:cs typeface="Times New Roman"/>
              </a:rPr>
              <a:t>consuming </a:t>
            </a:r>
            <a:r>
              <a:rPr dirty="0" sz="1050" spc="-5">
                <a:latin typeface="Times New Roman"/>
                <a:cs typeface="Times New Roman"/>
              </a:rPr>
              <a:t>for </a:t>
            </a:r>
            <a:r>
              <a:rPr dirty="0" sz="1050" spc="-45">
                <a:latin typeface="Times New Roman"/>
                <a:cs typeface="Times New Roman"/>
              </a:rPr>
              <a:t>large </a:t>
            </a:r>
            <a:r>
              <a:rPr dirty="0" sz="1050" spc="-35">
                <a:latin typeface="Times New Roman"/>
                <a:cs typeface="Times New Roman"/>
              </a:rPr>
              <a:t>arrays. </a:t>
            </a:r>
            <a:r>
              <a:rPr dirty="0" sz="1050" spc="5">
                <a:latin typeface="Times New Roman"/>
                <a:cs typeface="Times New Roman"/>
              </a:rPr>
              <a:t>If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25">
                <a:latin typeface="Times New Roman"/>
                <a:cs typeface="Times New Roman"/>
              </a:rPr>
              <a:t>desired </a:t>
            </a:r>
            <a:r>
              <a:rPr dirty="0" sz="1050" spc="-25">
                <a:latin typeface="Times New Roman"/>
                <a:cs typeface="Times New Roman"/>
              </a:rPr>
              <a:t>piece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20">
                <a:latin typeface="Times New Roman"/>
                <a:cs typeface="Times New Roman"/>
              </a:rPr>
              <a:t>data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5">
                <a:latin typeface="Times New Roman"/>
                <a:cs typeface="Times New Roman"/>
              </a:rPr>
              <a:t>not </a:t>
            </a:r>
            <a:r>
              <a:rPr dirty="0" sz="1050" spc="-30">
                <a:latin typeface="Times New Roman"/>
                <a:cs typeface="Times New Roman"/>
              </a:rPr>
              <a:t>in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5">
                <a:latin typeface="Times New Roman"/>
                <a:cs typeface="Times New Roman"/>
              </a:rPr>
              <a:t>array, </a:t>
            </a:r>
            <a:r>
              <a:rPr dirty="0" sz="1050" spc="40">
                <a:latin typeface="Times New Roman"/>
                <a:cs typeface="Times New Roman"/>
              </a:rPr>
              <a:t>then 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5">
                <a:latin typeface="Times New Roman"/>
                <a:cs typeface="Times New Roman"/>
              </a:rPr>
              <a:t>search </a:t>
            </a:r>
            <a:r>
              <a:rPr dirty="0" sz="1050" spc="-20">
                <a:latin typeface="Times New Roman"/>
                <a:cs typeface="Times New Roman"/>
              </a:rPr>
              <a:t>has </a:t>
            </a:r>
            <a:r>
              <a:rPr dirty="0" sz="1050" spc="10">
                <a:latin typeface="Times New Roman"/>
                <a:cs typeface="Times New Roman"/>
              </a:rPr>
              <a:t>to </a:t>
            </a:r>
            <a:r>
              <a:rPr dirty="0" sz="1050" spc="-25">
                <a:latin typeface="Times New Roman"/>
                <a:cs typeface="Times New Roman"/>
              </a:rPr>
              <a:t>check </a:t>
            </a:r>
            <a:r>
              <a:rPr dirty="0" sz="1050" spc="-40">
                <a:latin typeface="Times New Roman"/>
                <a:cs typeface="Times New Roman"/>
              </a:rPr>
              <a:t>every </a:t>
            </a:r>
            <a:r>
              <a:rPr dirty="0" sz="1050" spc="35">
                <a:latin typeface="Times New Roman"/>
                <a:cs typeface="Times New Roman"/>
              </a:rPr>
              <a:t>element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5">
                <a:latin typeface="Times New Roman"/>
                <a:cs typeface="Times New Roman"/>
              </a:rPr>
              <a:t>array </a:t>
            </a:r>
            <a:r>
              <a:rPr dirty="0" sz="1050" spc="-15">
                <a:latin typeface="Times New Roman"/>
                <a:cs typeface="Times New Roman"/>
              </a:rPr>
              <a:t>before </a:t>
            </a:r>
            <a:r>
              <a:rPr dirty="0" sz="1050" spc="-20">
                <a:latin typeface="Times New Roman"/>
                <a:cs typeface="Times New Roman"/>
              </a:rPr>
              <a:t>it </a:t>
            </a:r>
            <a:r>
              <a:rPr dirty="0" sz="1050" spc="-10">
                <a:latin typeface="Times New Roman"/>
                <a:cs typeface="Times New Roman"/>
              </a:rPr>
              <a:t>returns </a:t>
            </a:r>
            <a:r>
              <a:rPr dirty="0" sz="1050" spc="-25">
                <a:latin typeface="Times New Roman"/>
                <a:cs typeface="Times New Roman"/>
              </a:rPr>
              <a:t>–1. </a:t>
            </a:r>
            <a:r>
              <a:rPr dirty="0" sz="1050" spc="-5">
                <a:latin typeface="Times New Roman"/>
                <a:cs typeface="Times New Roman"/>
              </a:rPr>
              <a:t>Even </a:t>
            </a:r>
            <a:r>
              <a:rPr dirty="0" sz="1050" spc="-30">
                <a:latin typeface="Times New Roman"/>
                <a:cs typeface="Times New Roman"/>
              </a:rPr>
              <a:t>if 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25">
                <a:latin typeface="Times New Roman"/>
                <a:cs typeface="Times New Roman"/>
              </a:rPr>
              <a:t>desired </a:t>
            </a:r>
            <a:r>
              <a:rPr dirty="0" sz="1050" spc="-25">
                <a:latin typeface="Times New Roman"/>
                <a:cs typeface="Times New Roman"/>
              </a:rPr>
              <a:t>piece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20">
                <a:latin typeface="Times New Roman"/>
                <a:cs typeface="Times New Roman"/>
              </a:rPr>
              <a:t>data </a:t>
            </a:r>
            <a:r>
              <a:rPr dirty="0" sz="1050" spc="-45">
                <a:latin typeface="Times New Roman"/>
                <a:cs typeface="Times New Roman"/>
              </a:rPr>
              <a:t>is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5">
                <a:latin typeface="Times New Roman"/>
                <a:cs typeface="Times New Roman"/>
              </a:rPr>
              <a:t>array, </a:t>
            </a:r>
            <a:r>
              <a:rPr dirty="0" sz="1050" spc="-10">
                <a:latin typeface="Times New Roman"/>
                <a:cs typeface="Times New Roman"/>
              </a:rPr>
              <a:t>there </a:t>
            </a:r>
            <a:r>
              <a:rPr dirty="0" sz="1050" spc="-40">
                <a:latin typeface="Times New Roman"/>
                <a:cs typeface="Times New Roman"/>
              </a:rPr>
              <a:t>is a very </a:t>
            </a:r>
            <a:r>
              <a:rPr dirty="0" sz="1050" spc="-10">
                <a:latin typeface="Times New Roman"/>
                <a:cs typeface="Times New Roman"/>
              </a:rPr>
              <a:t>good </a:t>
            </a:r>
            <a:r>
              <a:rPr dirty="0" sz="1050" spc="40">
                <a:latin typeface="Times New Roman"/>
                <a:cs typeface="Times New Roman"/>
              </a:rPr>
              <a:t>chance </a:t>
            </a:r>
            <a:r>
              <a:rPr dirty="0" sz="1050" spc="-5">
                <a:latin typeface="Times New Roman"/>
                <a:cs typeface="Times New Roman"/>
              </a:rPr>
              <a:t>that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10">
                <a:latin typeface="Times New Roman"/>
                <a:cs typeface="Times New Roman"/>
              </a:rPr>
              <a:t>sig-  </a:t>
            </a:r>
            <a:r>
              <a:rPr dirty="0" sz="1050" spc="-35">
                <a:latin typeface="Times New Roman"/>
                <a:cs typeface="Times New Roman"/>
              </a:rPr>
              <a:t>nificant </a:t>
            </a:r>
            <a:r>
              <a:rPr dirty="0" sz="1050" spc="-15">
                <a:latin typeface="Times New Roman"/>
                <a:cs typeface="Times New Roman"/>
              </a:rPr>
              <a:t>portion </a:t>
            </a:r>
            <a:r>
              <a:rPr dirty="0" sz="1050" spc="-5">
                <a:latin typeface="Times New Roman"/>
                <a:cs typeface="Times New Roman"/>
              </a:rPr>
              <a:t>of </a:t>
            </a:r>
            <a:r>
              <a:rPr dirty="0" sz="1050" spc="-15">
                <a:latin typeface="Times New Roman"/>
                <a:cs typeface="Times New Roman"/>
              </a:rPr>
              <a:t>the </a:t>
            </a:r>
            <a:r>
              <a:rPr dirty="0" sz="1050" spc="-45">
                <a:latin typeface="Times New Roman"/>
                <a:cs typeface="Times New Roman"/>
              </a:rPr>
              <a:t>array </a:t>
            </a:r>
            <a:r>
              <a:rPr dirty="0" sz="1050" spc="-65">
                <a:latin typeface="Times New Roman"/>
                <a:cs typeface="Times New Roman"/>
              </a:rPr>
              <a:t>will </a:t>
            </a:r>
            <a:r>
              <a:rPr dirty="0" sz="1050" spc="-25">
                <a:latin typeface="Times New Roman"/>
                <a:cs typeface="Times New Roman"/>
              </a:rPr>
              <a:t>need </a:t>
            </a:r>
            <a:r>
              <a:rPr dirty="0" sz="1050" spc="5">
                <a:latin typeface="Times New Roman"/>
                <a:cs typeface="Times New Roman"/>
              </a:rPr>
              <a:t>to </a:t>
            </a:r>
            <a:r>
              <a:rPr dirty="0" sz="1050" spc="-20">
                <a:latin typeface="Times New Roman"/>
                <a:cs typeface="Times New Roman"/>
              </a:rPr>
              <a:t>be </a:t>
            </a:r>
            <a:r>
              <a:rPr dirty="0" sz="1050" spc="25">
                <a:latin typeface="Times New Roman"/>
                <a:cs typeface="Times New Roman"/>
              </a:rPr>
              <a:t>checked </a:t>
            </a:r>
            <a:r>
              <a:rPr dirty="0" sz="1050" spc="5">
                <a:latin typeface="Times New Roman"/>
                <a:cs typeface="Times New Roman"/>
              </a:rPr>
              <a:t>to </a:t>
            </a:r>
            <a:r>
              <a:rPr dirty="0" sz="1050" spc="-25">
                <a:latin typeface="Times New Roman"/>
                <a:cs typeface="Times New Roman"/>
              </a:rPr>
              <a:t>find </a:t>
            </a:r>
            <a:r>
              <a:rPr dirty="0" sz="1050" spc="-40">
                <a:latin typeface="Times New Roman"/>
                <a:cs typeface="Times New Roman"/>
              </a:rPr>
              <a:t>it. So </a:t>
            </a:r>
            <a:r>
              <a:rPr dirty="0" sz="1050" spc="-55">
                <a:latin typeface="Times New Roman"/>
                <a:cs typeface="Times New Roman"/>
              </a:rPr>
              <a:t>we </a:t>
            </a:r>
            <a:r>
              <a:rPr dirty="0" sz="1050" spc="-25">
                <a:latin typeface="Times New Roman"/>
                <a:cs typeface="Times New Roman"/>
              </a:rPr>
              <a:t>need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30">
                <a:latin typeface="Times New Roman"/>
                <a:cs typeface="Times New Roman"/>
              </a:rPr>
              <a:t>more   </a:t>
            </a:r>
            <a:r>
              <a:rPr dirty="0" sz="1050" spc="-25">
                <a:latin typeface="Times New Roman"/>
                <a:cs typeface="Times New Roman"/>
              </a:rPr>
              <a:t>efficient </a:t>
            </a:r>
            <a:r>
              <a:rPr dirty="0" sz="1050" spc="-20">
                <a:latin typeface="Times New Roman"/>
                <a:cs typeface="Times New Roman"/>
              </a:rPr>
              <a:t>search </a:t>
            </a:r>
            <a:r>
              <a:rPr dirty="0" sz="1050" spc="15">
                <a:latin typeface="Times New Roman"/>
                <a:cs typeface="Times New Roman"/>
              </a:rPr>
              <a:t>algorithm </a:t>
            </a:r>
            <a:r>
              <a:rPr dirty="0" sz="1050" spc="-10">
                <a:latin typeface="Times New Roman"/>
                <a:cs typeface="Times New Roman"/>
              </a:rPr>
              <a:t>for </a:t>
            </a:r>
            <a:r>
              <a:rPr dirty="0" sz="1050" spc="-45">
                <a:latin typeface="Times New Roman"/>
                <a:cs typeface="Times New Roman"/>
              </a:rPr>
              <a:t>large</a:t>
            </a:r>
            <a:r>
              <a:rPr dirty="0" sz="1050" spc="40">
                <a:latin typeface="Times New Roman"/>
                <a:cs typeface="Times New Roman"/>
              </a:rPr>
              <a:t> </a:t>
            </a:r>
            <a:r>
              <a:rPr dirty="0" sz="1050" spc="10">
                <a:latin typeface="Times New Roman"/>
                <a:cs typeface="Times New Roman"/>
              </a:rPr>
              <a:t>arrays.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dirty="0" sz="1200" spc="-160">
                <a:latin typeface="Arial"/>
                <a:cs typeface="Arial"/>
              </a:rPr>
              <a:t>The </a:t>
            </a:r>
            <a:r>
              <a:rPr dirty="0" sz="1200" spc="-75">
                <a:latin typeface="Arial"/>
                <a:cs typeface="Arial"/>
              </a:rPr>
              <a:t>Binary </a:t>
            </a:r>
            <a:r>
              <a:rPr dirty="0" sz="1200" spc="-110">
                <a:latin typeface="Arial"/>
                <a:cs typeface="Arial"/>
              </a:rPr>
              <a:t>Search</a:t>
            </a:r>
            <a:endParaRPr sz="1200">
              <a:latin typeface="Arial"/>
              <a:cs typeface="Arial"/>
            </a:endParaRPr>
          </a:p>
          <a:p>
            <a:pPr algn="just" marL="1612900" marR="6350">
              <a:lnSpc>
                <a:spcPct val="103099"/>
              </a:lnSpc>
              <a:spcBef>
                <a:spcPts val="580"/>
              </a:spcBef>
            </a:pPr>
            <a:r>
              <a:rPr dirty="0" sz="1050" spc="-45">
                <a:latin typeface="Times New Roman"/>
                <a:cs typeface="Times New Roman"/>
              </a:rPr>
              <a:t>A </a:t>
            </a:r>
            <a:r>
              <a:rPr dirty="0" sz="1050" spc="-25">
                <a:latin typeface="Times New Roman"/>
                <a:cs typeface="Times New Roman"/>
              </a:rPr>
              <a:t>more </a:t>
            </a:r>
            <a:r>
              <a:rPr dirty="0" sz="1050" spc="-45">
                <a:latin typeface="Times New Roman"/>
                <a:cs typeface="Times New Roman"/>
              </a:rPr>
              <a:t>efficient </a:t>
            </a:r>
            <a:r>
              <a:rPr dirty="0" sz="1050">
                <a:latin typeface="Times New Roman"/>
                <a:cs typeface="Times New Roman"/>
              </a:rPr>
              <a:t>algorithm </a:t>
            </a:r>
            <a:r>
              <a:rPr dirty="0" sz="1050" spc="-15">
                <a:latin typeface="Times New Roman"/>
                <a:cs typeface="Times New Roman"/>
              </a:rPr>
              <a:t>for </a:t>
            </a:r>
            <a:r>
              <a:rPr dirty="0" sz="1050" spc="5">
                <a:latin typeface="Times New Roman"/>
                <a:cs typeface="Times New Roman"/>
              </a:rPr>
              <a:t>searching </a:t>
            </a:r>
            <a:r>
              <a:rPr dirty="0" sz="1050" spc="-25">
                <a:latin typeface="Times New Roman"/>
                <a:cs typeface="Times New Roman"/>
              </a:rPr>
              <a:t>an </a:t>
            </a:r>
            <a:r>
              <a:rPr dirty="0" sz="1050" spc="-55">
                <a:latin typeface="Times New Roman"/>
                <a:cs typeface="Times New Roman"/>
              </a:rPr>
              <a:t>array is </a:t>
            </a:r>
            <a:r>
              <a:rPr dirty="0" sz="1050" spc="-15">
                <a:latin typeface="Times New Roman"/>
                <a:cs typeface="Times New Roman"/>
              </a:rPr>
              <a:t>the </a:t>
            </a:r>
            <a:r>
              <a:rPr dirty="0" sz="1050" spc="15" b="1">
                <a:latin typeface="Times New Roman"/>
                <a:cs typeface="Times New Roman"/>
              </a:rPr>
              <a:t>binary </a:t>
            </a:r>
            <a:r>
              <a:rPr dirty="0" sz="1050" spc="40" b="1">
                <a:latin typeface="Times New Roman"/>
                <a:cs typeface="Times New Roman"/>
              </a:rPr>
              <a:t>search </a:t>
            </a:r>
            <a:r>
              <a:rPr dirty="0" sz="1050" spc="-45">
                <a:latin typeface="Times New Roman"/>
                <a:cs typeface="Times New Roman"/>
              </a:rPr>
              <a:t>which </a:t>
            </a:r>
            <a:r>
              <a:rPr dirty="0" sz="1050" spc="-15">
                <a:latin typeface="Times New Roman"/>
                <a:cs typeface="Times New Roman"/>
              </a:rPr>
              <a:t>elim-  </a:t>
            </a:r>
            <a:r>
              <a:rPr dirty="0" sz="1050" spc="-20">
                <a:latin typeface="Times New Roman"/>
                <a:cs typeface="Times New Roman"/>
              </a:rPr>
              <a:t>inates </a:t>
            </a:r>
            <a:r>
              <a:rPr dirty="0" sz="1050" spc="-25">
                <a:latin typeface="Times New Roman"/>
                <a:cs typeface="Times New Roman"/>
              </a:rPr>
              <a:t>half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40">
                <a:latin typeface="Times New Roman"/>
                <a:cs typeface="Times New Roman"/>
              </a:rPr>
              <a:t>array every </a:t>
            </a:r>
            <a:r>
              <a:rPr dirty="0" sz="1050" spc="-25">
                <a:latin typeface="Times New Roman"/>
                <a:cs typeface="Times New Roman"/>
              </a:rPr>
              <a:t>time </a:t>
            </a:r>
            <a:r>
              <a:rPr dirty="0" sz="1050" spc="-20">
                <a:latin typeface="Times New Roman"/>
                <a:cs typeface="Times New Roman"/>
              </a:rPr>
              <a:t>it </a:t>
            </a:r>
            <a:r>
              <a:rPr dirty="0" sz="1050" spc="-15">
                <a:latin typeface="Times New Roman"/>
                <a:cs typeface="Times New Roman"/>
              </a:rPr>
              <a:t>does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25">
                <a:latin typeface="Times New Roman"/>
                <a:cs typeface="Times New Roman"/>
              </a:rPr>
              <a:t>check. </a:t>
            </a:r>
            <a:r>
              <a:rPr dirty="0" sz="1050">
                <a:latin typeface="Times New Roman"/>
                <a:cs typeface="Times New Roman"/>
              </a:rPr>
              <a:t>The </a:t>
            </a:r>
            <a:r>
              <a:rPr dirty="0" sz="1050" spc="35">
                <a:latin typeface="Times New Roman"/>
                <a:cs typeface="Times New Roman"/>
              </a:rPr>
              <a:t>drawback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>
                <a:latin typeface="Times New Roman"/>
                <a:cs typeface="Times New Roman"/>
              </a:rPr>
              <a:t>that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25">
                <a:latin typeface="Times New Roman"/>
                <a:cs typeface="Times New Roman"/>
              </a:rPr>
              <a:t>data 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40">
                <a:latin typeface="Times New Roman"/>
                <a:cs typeface="Times New Roman"/>
              </a:rPr>
              <a:t>array </a:t>
            </a:r>
            <a:r>
              <a:rPr dirty="0" sz="1050" spc="-10">
                <a:latin typeface="Times New Roman"/>
                <a:cs typeface="Times New Roman"/>
              </a:rPr>
              <a:t>must be </a:t>
            </a:r>
            <a:r>
              <a:rPr dirty="0" sz="1050" spc="35">
                <a:latin typeface="Times New Roman"/>
                <a:cs typeface="Times New Roman"/>
              </a:rPr>
              <a:t>ordered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25">
                <a:latin typeface="Times New Roman"/>
                <a:cs typeface="Times New Roman"/>
              </a:rPr>
              <a:t>use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30">
                <a:latin typeface="Times New Roman"/>
                <a:cs typeface="Times New Roman"/>
              </a:rPr>
              <a:t>binary </a:t>
            </a:r>
            <a:r>
              <a:rPr dirty="0" sz="1050" spc="25">
                <a:latin typeface="Times New Roman"/>
                <a:cs typeface="Times New Roman"/>
              </a:rPr>
              <a:t>search. </a:t>
            </a:r>
            <a:r>
              <a:rPr dirty="0" sz="1050" spc="5">
                <a:latin typeface="Times New Roman"/>
                <a:cs typeface="Times New Roman"/>
              </a:rPr>
              <a:t>If </a:t>
            </a:r>
            <a:r>
              <a:rPr dirty="0" sz="1050" spc="-45">
                <a:latin typeface="Times New Roman"/>
                <a:cs typeface="Times New Roman"/>
              </a:rPr>
              <a:t>we </a:t>
            </a:r>
            <a:r>
              <a:rPr dirty="0" sz="1050" spc="-25">
                <a:latin typeface="Times New Roman"/>
                <a:cs typeface="Times New Roman"/>
              </a:rPr>
              <a:t>are </a:t>
            </a:r>
            <a:r>
              <a:rPr dirty="0" sz="1050" spc="25">
                <a:latin typeface="Times New Roman"/>
                <a:cs typeface="Times New Roman"/>
              </a:rPr>
              <a:t>searching </a:t>
            </a:r>
            <a:r>
              <a:rPr dirty="0" sz="1050" spc="-20">
                <a:latin typeface="Times New Roman"/>
                <a:cs typeface="Times New Roman"/>
              </a:rPr>
              <a:t>an </a:t>
            </a:r>
            <a:r>
              <a:rPr dirty="0" sz="1050" spc="10">
                <a:latin typeface="Times New Roman"/>
                <a:cs typeface="Times New Roman"/>
              </a:rPr>
              <a:t>array 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20">
                <a:latin typeface="Times New Roman"/>
                <a:cs typeface="Times New Roman"/>
              </a:rPr>
              <a:t>integers, </a:t>
            </a:r>
            <a:r>
              <a:rPr dirty="0" sz="1050">
                <a:latin typeface="Times New Roman"/>
                <a:cs typeface="Times New Roman"/>
              </a:rPr>
              <a:t>then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15">
                <a:latin typeface="Times New Roman"/>
                <a:cs typeface="Times New Roman"/>
              </a:rPr>
              <a:t>values </a:t>
            </a:r>
            <a:r>
              <a:rPr dirty="0" sz="1050" spc="-10">
                <a:latin typeface="Times New Roman"/>
                <a:cs typeface="Times New Roman"/>
              </a:rPr>
              <a:t>stored </a:t>
            </a:r>
            <a:r>
              <a:rPr dirty="0" sz="1050" spc="-30">
                <a:latin typeface="Times New Roman"/>
                <a:cs typeface="Times New Roman"/>
              </a:rPr>
              <a:t>in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5">
                <a:latin typeface="Times New Roman"/>
                <a:cs typeface="Times New Roman"/>
              </a:rPr>
              <a:t>array </a:t>
            </a:r>
            <a:r>
              <a:rPr dirty="0" sz="1050" spc="-5">
                <a:latin typeface="Times New Roman"/>
                <a:cs typeface="Times New Roman"/>
              </a:rPr>
              <a:t>must </a:t>
            </a:r>
            <a:r>
              <a:rPr dirty="0" sz="1050" spc="-10">
                <a:latin typeface="Times New Roman"/>
                <a:cs typeface="Times New Roman"/>
              </a:rPr>
              <a:t>be </a:t>
            </a:r>
            <a:r>
              <a:rPr dirty="0" sz="1050" spc="30">
                <a:latin typeface="Times New Roman"/>
                <a:cs typeface="Times New Roman"/>
              </a:rPr>
              <a:t>arranged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-10">
                <a:latin typeface="Times New Roman"/>
                <a:cs typeface="Times New Roman"/>
              </a:rPr>
              <a:t>order </a:t>
            </a:r>
            <a:r>
              <a:rPr dirty="0" sz="1050" spc="10">
                <a:latin typeface="Times New Roman"/>
                <a:cs typeface="Times New Roman"/>
              </a:rPr>
              <a:t>from  </a:t>
            </a:r>
            <a:r>
              <a:rPr dirty="0" sz="1050" spc="-30">
                <a:latin typeface="Times New Roman"/>
                <a:cs typeface="Times New Roman"/>
              </a:rPr>
              <a:t>largest </a:t>
            </a:r>
            <a:r>
              <a:rPr dirty="0" sz="1050" spc="10">
                <a:latin typeface="Times New Roman"/>
                <a:cs typeface="Times New Roman"/>
              </a:rPr>
              <a:t>to smallest </a:t>
            </a:r>
            <a:r>
              <a:rPr dirty="0" sz="1050" spc="5">
                <a:latin typeface="Times New Roman"/>
                <a:cs typeface="Times New Roman"/>
              </a:rPr>
              <a:t>or </a:t>
            </a:r>
            <a:r>
              <a:rPr dirty="0" sz="1050" spc="10">
                <a:latin typeface="Times New Roman"/>
                <a:cs typeface="Times New Roman"/>
              </a:rPr>
              <a:t>smallest </a:t>
            </a:r>
            <a:r>
              <a:rPr dirty="0" sz="1050" spc="15">
                <a:latin typeface="Times New Roman"/>
                <a:cs typeface="Times New Roman"/>
              </a:rPr>
              <a:t>to</a:t>
            </a:r>
            <a:r>
              <a:rPr dirty="0" sz="1050" spc="120">
                <a:latin typeface="Times New Roman"/>
                <a:cs typeface="Times New Roman"/>
              </a:rPr>
              <a:t> </a:t>
            </a:r>
            <a:r>
              <a:rPr dirty="0" sz="1050" spc="5">
                <a:latin typeface="Times New Roman"/>
                <a:cs typeface="Times New Roman"/>
              </a:rPr>
              <a:t>largest.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612900">
              <a:lnSpc>
                <a:spcPct val="100000"/>
              </a:lnSpc>
            </a:pPr>
            <a:r>
              <a:rPr dirty="0" sz="1050" spc="5" i="1">
                <a:latin typeface="Times New Roman"/>
                <a:cs typeface="Times New Roman"/>
              </a:rPr>
              <a:t>Examples: </a:t>
            </a:r>
            <a:r>
              <a:rPr dirty="0" sz="1050" spc="-20">
                <a:latin typeface="Times New Roman"/>
                <a:cs typeface="Times New Roman"/>
              </a:rPr>
              <a:t>Consider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15">
                <a:latin typeface="Times New Roman"/>
                <a:cs typeface="Times New Roman"/>
              </a:rPr>
              <a:t>following </a:t>
            </a:r>
            <a:r>
              <a:rPr dirty="0" sz="1050" spc="-10">
                <a:latin typeface="Times New Roman"/>
                <a:cs typeface="Times New Roman"/>
              </a:rPr>
              <a:t>three </a:t>
            </a:r>
            <a:r>
              <a:rPr dirty="0" sz="1050" spc="-20">
                <a:latin typeface="Times New Roman"/>
                <a:cs typeface="Times New Roman"/>
              </a:rPr>
              <a:t>integer</a:t>
            </a:r>
            <a:r>
              <a:rPr dirty="0" sz="1050" spc="140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arrays:</a:t>
            </a:r>
            <a:endParaRPr sz="1050">
              <a:latin typeface="Times New Roman"/>
              <a:cs typeface="Times New Roman"/>
            </a:endParaRPr>
          </a:p>
          <a:p>
            <a:pPr algn="ctr" marR="970915">
              <a:lnSpc>
                <a:spcPct val="100000"/>
              </a:lnSpc>
              <a:spcBef>
                <a:spcPts val="1019"/>
              </a:spcBef>
            </a:pPr>
            <a:r>
              <a:rPr dirty="0" sz="1100" spc="-45">
                <a:solidFill>
                  <a:srgbClr val="221F1F"/>
                </a:solidFill>
                <a:latin typeface="Arial"/>
                <a:cs typeface="Arial"/>
              </a:rPr>
              <a:t>1)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00">
              <a:latin typeface="Times New Roman"/>
              <a:cs typeface="Times New Roman"/>
            </a:endParaRPr>
          </a:p>
          <a:p>
            <a:pPr algn="ctr" marR="970915">
              <a:lnSpc>
                <a:spcPct val="100000"/>
              </a:lnSpc>
            </a:pPr>
            <a:r>
              <a:rPr dirty="0" sz="1100" spc="-45">
                <a:solidFill>
                  <a:srgbClr val="221F1F"/>
                </a:solidFill>
                <a:latin typeface="Arial"/>
                <a:cs typeface="Arial"/>
              </a:rPr>
              <a:t>2)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algn="ctr" marR="970915">
              <a:lnSpc>
                <a:spcPct val="100000"/>
              </a:lnSpc>
            </a:pPr>
            <a:r>
              <a:rPr dirty="0" sz="1100" spc="-45">
                <a:solidFill>
                  <a:srgbClr val="221F1F"/>
                </a:solidFill>
                <a:latin typeface="Arial"/>
                <a:cs typeface="Arial"/>
              </a:rPr>
              <a:t>3)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Times New Roman"/>
              <a:cs typeface="Times New Roman"/>
            </a:endParaRPr>
          </a:p>
          <a:p>
            <a:pPr marL="1612900" marR="6350">
              <a:lnSpc>
                <a:spcPct val="103400"/>
              </a:lnSpc>
            </a:pP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5">
                <a:latin typeface="Times New Roman"/>
                <a:cs typeface="Times New Roman"/>
              </a:rPr>
              <a:t>arrays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-40">
                <a:latin typeface="Times New Roman"/>
                <a:cs typeface="Times New Roman"/>
              </a:rPr>
              <a:t>1) </a:t>
            </a:r>
            <a:r>
              <a:rPr dirty="0" sz="1050" spc="-10">
                <a:latin typeface="Times New Roman"/>
                <a:cs typeface="Times New Roman"/>
              </a:rPr>
              <a:t>and </a:t>
            </a:r>
            <a:r>
              <a:rPr dirty="0" sz="1050" spc="-40">
                <a:latin typeface="Times New Roman"/>
                <a:cs typeface="Times New Roman"/>
              </a:rPr>
              <a:t>3) </a:t>
            </a:r>
            <a:r>
              <a:rPr dirty="0" sz="1050" spc="-20">
                <a:latin typeface="Times New Roman"/>
                <a:cs typeface="Times New Roman"/>
              </a:rPr>
              <a:t>could </a:t>
            </a:r>
            <a:r>
              <a:rPr dirty="0" sz="1050" spc="-15">
                <a:latin typeface="Times New Roman"/>
                <a:cs typeface="Times New Roman"/>
              </a:rPr>
              <a:t>be </a:t>
            </a:r>
            <a:r>
              <a:rPr dirty="0" sz="1050" spc="35">
                <a:latin typeface="Times New Roman"/>
                <a:cs typeface="Times New Roman"/>
              </a:rPr>
              <a:t>searched </a:t>
            </a:r>
            <a:r>
              <a:rPr dirty="0" sz="1050" spc="-30">
                <a:latin typeface="Times New Roman"/>
                <a:cs typeface="Times New Roman"/>
              </a:rPr>
              <a:t>using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30">
                <a:latin typeface="Times New Roman"/>
                <a:cs typeface="Times New Roman"/>
              </a:rPr>
              <a:t>binary </a:t>
            </a:r>
            <a:r>
              <a:rPr dirty="0" sz="1050" spc="25">
                <a:latin typeface="Times New Roman"/>
                <a:cs typeface="Times New Roman"/>
              </a:rPr>
              <a:t>search. </a:t>
            </a:r>
            <a:r>
              <a:rPr dirty="0" sz="1050" spc="15">
                <a:latin typeface="Times New Roman"/>
                <a:cs typeface="Times New Roman"/>
              </a:rPr>
              <a:t>In </a:t>
            </a:r>
            <a:r>
              <a:rPr dirty="0" sz="1050" spc="-40">
                <a:latin typeface="Times New Roman"/>
                <a:cs typeface="Times New Roman"/>
              </a:rPr>
              <a:t>1) </a:t>
            </a:r>
            <a:r>
              <a:rPr dirty="0" sz="1050" spc="-5">
                <a:latin typeface="Times New Roman"/>
                <a:cs typeface="Times New Roman"/>
              </a:rPr>
              <a:t>the val-  </a:t>
            </a:r>
            <a:r>
              <a:rPr dirty="0" sz="1050" spc="-20">
                <a:latin typeface="Times New Roman"/>
                <a:cs typeface="Times New Roman"/>
              </a:rPr>
              <a:t>ues </a:t>
            </a:r>
            <a:r>
              <a:rPr dirty="0" sz="1050" spc="-25">
                <a:latin typeface="Times New Roman"/>
                <a:cs typeface="Times New Roman"/>
              </a:rPr>
              <a:t>are </a:t>
            </a:r>
            <a:r>
              <a:rPr dirty="0" sz="1050" spc="30">
                <a:latin typeface="Times New Roman"/>
                <a:cs typeface="Times New Roman"/>
              </a:rPr>
              <a:t>arranged </a:t>
            </a:r>
            <a:r>
              <a:rPr dirty="0" sz="1050" spc="-35">
                <a:latin typeface="Times New Roman"/>
                <a:cs typeface="Times New Roman"/>
              </a:rPr>
              <a:t>largest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10">
                <a:latin typeface="Times New Roman"/>
                <a:cs typeface="Times New Roman"/>
              </a:rPr>
              <a:t>smallest </a:t>
            </a:r>
            <a:r>
              <a:rPr dirty="0" sz="1050" spc="-10">
                <a:latin typeface="Times New Roman"/>
                <a:cs typeface="Times New Roman"/>
              </a:rPr>
              <a:t>and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-45">
                <a:latin typeface="Times New Roman"/>
                <a:cs typeface="Times New Roman"/>
              </a:rPr>
              <a:t>3)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15">
                <a:latin typeface="Times New Roman"/>
                <a:cs typeface="Times New Roman"/>
              </a:rPr>
              <a:t>values </a:t>
            </a:r>
            <a:r>
              <a:rPr dirty="0" sz="1050" spc="-25">
                <a:latin typeface="Times New Roman"/>
                <a:cs typeface="Times New Roman"/>
              </a:rPr>
              <a:t>are </a:t>
            </a:r>
            <a:r>
              <a:rPr dirty="0" sz="1050" spc="10">
                <a:latin typeface="Times New Roman"/>
                <a:cs typeface="Times New Roman"/>
              </a:rPr>
              <a:t>arranged </a:t>
            </a:r>
            <a:r>
              <a:rPr dirty="0" sz="1050">
                <a:latin typeface="Times New Roman"/>
                <a:cs typeface="Times New Roman"/>
              </a:rPr>
              <a:t>smallest </a:t>
            </a:r>
            <a:r>
              <a:rPr dirty="0" sz="1050" spc="40">
                <a:latin typeface="Times New Roman"/>
                <a:cs typeface="Times New Roman"/>
              </a:rPr>
              <a:t>to  </a:t>
            </a:r>
            <a:r>
              <a:rPr dirty="0" sz="1050" spc="-10">
                <a:latin typeface="Times New Roman"/>
                <a:cs typeface="Times New Roman"/>
              </a:rPr>
              <a:t>largest. </a:t>
            </a:r>
            <a:r>
              <a:rPr dirty="0" sz="1050" spc="15">
                <a:latin typeface="Times New Roman"/>
                <a:cs typeface="Times New Roman"/>
              </a:rPr>
              <a:t>However,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-45">
                <a:latin typeface="Times New Roman"/>
                <a:cs typeface="Times New Roman"/>
              </a:rPr>
              <a:t>array </a:t>
            </a:r>
            <a:r>
              <a:rPr dirty="0" sz="1050" spc="-30">
                <a:latin typeface="Times New Roman"/>
                <a:cs typeface="Times New Roman"/>
              </a:rPr>
              <a:t>in </a:t>
            </a:r>
            <a:r>
              <a:rPr dirty="0" sz="1050" spc="-45">
                <a:latin typeface="Times New Roman"/>
                <a:cs typeface="Times New Roman"/>
              </a:rPr>
              <a:t>2) </a:t>
            </a:r>
            <a:r>
              <a:rPr dirty="0" sz="1050" spc="-25">
                <a:latin typeface="Times New Roman"/>
                <a:cs typeface="Times New Roman"/>
              </a:rPr>
              <a:t>could </a:t>
            </a:r>
            <a:r>
              <a:rPr dirty="0" sz="1050">
                <a:latin typeface="Times New Roman"/>
                <a:cs typeface="Times New Roman"/>
              </a:rPr>
              <a:t>not </a:t>
            </a:r>
            <a:r>
              <a:rPr dirty="0" sz="1050" spc="-20">
                <a:latin typeface="Times New Roman"/>
                <a:cs typeface="Times New Roman"/>
              </a:rPr>
              <a:t>be </a:t>
            </a:r>
            <a:r>
              <a:rPr dirty="0" sz="1050" spc="20">
                <a:latin typeface="Times New Roman"/>
                <a:cs typeface="Times New Roman"/>
              </a:rPr>
              <a:t>searched </a:t>
            </a:r>
            <a:r>
              <a:rPr dirty="0" sz="1050" spc="-40">
                <a:latin typeface="Times New Roman"/>
                <a:cs typeface="Times New Roman"/>
              </a:rPr>
              <a:t>using a binary </a:t>
            </a:r>
            <a:r>
              <a:rPr dirty="0" sz="1050" spc="-30">
                <a:latin typeface="Times New Roman"/>
                <a:cs typeface="Times New Roman"/>
              </a:rPr>
              <a:t>search </a:t>
            </a:r>
            <a:r>
              <a:rPr dirty="0" sz="1050" spc="45">
                <a:latin typeface="Times New Roman"/>
                <a:cs typeface="Times New Roman"/>
              </a:rPr>
              <a:t>due 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first </a:t>
            </a:r>
            <a:r>
              <a:rPr dirty="0" sz="1050" spc="-10">
                <a:latin typeface="Times New Roman"/>
                <a:cs typeface="Times New Roman"/>
              </a:rPr>
              <a:t>three </a:t>
            </a:r>
            <a:r>
              <a:rPr dirty="0" sz="1050" spc="25">
                <a:latin typeface="Times New Roman"/>
                <a:cs typeface="Times New Roman"/>
              </a:rPr>
              <a:t>elements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40">
                <a:latin typeface="Times New Roman"/>
                <a:cs typeface="Times New Roman"/>
              </a:rPr>
              <a:t>array: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15">
                <a:latin typeface="Times New Roman"/>
                <a:cs typeface="Times New Roman"/>
              </a:rPr>
              <a:t>values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20">
                <a:latin typeface="Times New Roman"/>
                <a:cs typeface="Times New Roman"/>
              </a:rPr>
              <a:t>elements </a:t>
            </a:r>
            <a:r>
              <a:rPr dirty="0" sz="1050" spc="10">
                <a:latin typeface="Times New Roman"/>
                <a:cs typeface="Times New Roman"/>
              </a:rPr>
              <a:t>decrease </a:t>
            </a:r>
            <a:r>
              <a:rPr dirty="0" sz="1050" spc="35">
                <a:latin typeface="Times New Roman"/>
                <a:cs typeface="Times New Roman"/>
              </a:rPr>
              <a:t>from  </a:t>
            </a:r>
            <a:r>
              <a:rPr dirty="0" sz="1050" spc="-35">
                <a:latin typeface="Times New Roman"/>
                <a:cs typeface="Times New Roman"/>
              </a:rPr>
              <a:t>19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35">
                <a:latin typeface="Times New Roman"/>
                <a:cs typeface="Times New Roman"/>
              </a:rPr>
              <a:t>15 </a:t>
            </a:r>
            <a:r>
              <a:rPr dirty="0" sz="1050">
                <a:latin typeface="Times New Roman"/>
                <a:cs typeface="Times New Roman"/>
              </a:rPr>
              <a:t>but then </a:t>
            </a:r>
            <a:r>
              <a:rPr dirty="0" sz="1050" spc="20">
                <a:latin typeface="Times New Roman"/>
                <a:cs typeface="Times New Roman"/>
              </a:rPr>
              <a:t>increase </a:t>
            </a:r>
            <a:r>
              <a:rPr dirty="0" sz="1050" spc="-5">
                <a:latin typeface="Times New Roman"/>
                <a:cs typeface="Times New Roman"/>
              </a:rPr>
              <a:t>from </a:t>
            </a:r>
            <a:r>
              <a:rPr dirty="0" sz="1050" spc="-35">
                <a:latin typeface="Times New Roman"/>
                <a:cs typeface="Times New Roman"/>
              </a:rPr>
              <a:t>15 </a:t>
            </a:r>
            <a:r>
              <a:rPr dirty="0" sz="1050" spc="15">
                <a:latin typeface="Times New Roman"/>
                <a:cs typeface="Times New Roman"/>
              </a:rPr>
              <a:t>to</a:t>
            </a:r>
            <a:r>
              <a:rPr dirty="0" sz="1050" spc="-125">
                <a:latin typeface="Times New Roman"/>
                <a:cs typeface="Times New Roman"/>
              </a:rPr>
              <a:t> </a:t>
            </a:r>
            <a:r>
              <a:rPr dirty="0" sz="1050" spc="-10">
                <a:latin typeface="Times New Roman"/>
                <a:cs typeface="Times New Roman"/>
              </a:rPr>
              <a:t>16.</a:t>
            </a:r>
            <a:endParaRPr sz="1050">
              <a:latin typeface="Times New Roman"/>
              <a:cs typeface="Times New Roman"/>
            </a:endParaRPr>
          </a:p>
          <a:p>
            <a:pPr marL="1612900" indent="228600">
              <a:lnSpc>
                <a:spcPct val="100000"/>
              </a:lnSpc>
              <a:spcBef>
                <a:spcPts val="25"/>
              </a:spcBef>
            </a:pPr>
            <a:r>
              <a:rPr dirty="0" sz="1050">
                <a:latin typeface="Times New Roman"/>
                <a:cs typeface="Times New Roman"/>
              </a:rPr>
              <a:t>Now </a:t>
            </a:r>
            <a:r>
              <a:rPr dirty="0" sz="1050" spc="-5">
                <a:latin typeface="Times New Roman"/>
                <a:cs typeface="Times New Roman"/>
              </a:rPr>
              <a:t>that </a:t>
            </a:r>
            <a:r>
              <a:rPr dirty="0" sz="1050" spc="-50">
                <a:latin typeface="Times New Roman"/>
                <a:cs typeface="Times New Roman"/>
              </a:rPr>
              <a:t>we </a:t>
            </a:r>
            <a:r>
              <a:rPr dirty="0" sz="1050" spc="-25">
                <a:latin typeface="Times New Roman"/>
                <a:cs typeface="Times New Roman"/>
              </a:rPr>
              <a:t>know which types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35">
                <a:latin typeface="Times New Roman"/>
                <a:cs typeface="Times New Roman"/>
              </a:rPr>
              <a:t>arrays </a:t>
            </a:r>
            <a:r>
              <a:rPr dirty="0" sz="1050" spc="-25">
                <a:latin typeface="Times New Roman"/>
                <a:cs typeface="Times New Roman"/>
              </a:rPr>
              <a:t>are </a:t>
            </a:r>
            <a:r>
              <a:rPr dirty="0" sz="1050" spc="25">
                <a:latin typeface="Times New Roman"/>
                <a:cs typeface="Times New Roman"/>
              </a:rPr>
              <a:t>allowed, </a:t>
            </a:r>
            <a:r>
              <a:rPr dirty="0" sz="1050" spc="-20">
                <a:latin typeface="Times New Roman"/>
                <a:cs typeface="Times New Roman"/>
              </a:rPr>
              <a:t>let us next</a:t>
            </a:r>
            <a:r>
              <a:rPr dirty="0" sz="1050" spc="-25">
                <a:latin typeface="Times New Roman"/>
                <a:cs typeface="Times New Roman"/>
              </a:rPr>
              <a:t> </a:t>
            </a:r>
            <a:r>
              <a:rPr dirty="0" sz="1050" spc="25">
                <a:latin typeface="Times New Roman"/>
                <a:cs typeface="Times New Roman"/>
              </a:rPr>
              <a:t>describe</a:t>
            </a:r>
            <a:endParaRPr sz="1050">
              <a:latin typeface="Times New Roman"/>
              <a:cs typeface="Times New Roman"/>
            </a:endParaRPr>
          </a:p>
          <a:p>
            <a:pPr algn="just" marL="1612900" marR="5080">
              <a:lnSpc>
                <a:spcPct val="103200"/>
              </a:lnSpc>
              <a:spcBef>
                <a:spcPts val="10"/>
              </a:spcBef>
            </a:pPr>
            <a:r>
              <a:rPr dirty="0" sz="1050" spc="-25">
                <a:latin typeface="Times New Roman"/>
                <a:cs typeface="Times New Roman"/>
              </a:rPr>
              <a:t>what </a:t>
            </a:r>
            <a:r>
              <a:rPr dirty="0" sz="1050" spc="-15">
                <a:latin typeface="Times New Roman"/>
                <a:cs typeface="Times New Roman"/>
              </a:rPr>
              <a:t>the </a:t>
            </a:r>
            <a:r>
              <a:rPr dirty="0" sz="1050" spc="-40">
                <a:latin typeface="Times New Roman"/>
                <a:cs typeface="Times New Roman"/>
              </a:rPr>
              <a:t>binary </a:t>
            </a:r>
            <a:r>
              <a:rPr dirty="0" sz="1050" spc="-30">
                <a:latin typeface="Times New Roman"/>
                <a:cs typeface="Times New Roman"/>
              </a:rPr>
              <a:t>search </a:t>
            </a:r>
            <a:r>
              <a:rPr dirty="0" sz="1050">
                <a:latin typeface="Times New Roman"/>
                <a:cs typeface="Times New Roman"/>
              </a:rPr>
              <a:t>actually </a:t>
            </a:r>
            <a:r>
              <a:rPr dirty="0" sz="1050" spc="-25">
                <a:latin typeface="Times New Roman"/>
                <a:cs typeface="Times New Roman"/>
              </a:rPr>
              <a:t>does. </a:t>
            </a:r>
            <a:r>
              <a:rPr dirty="0" sz="1050">
                <a:latin typeface="Times New Roman"/>
                <a:cs typeface="Times New Roman"/>
              </a:rPr>
              <a:t>For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-45">
                <a:latin typeface="Times New Roman"/>
                <a:cs typeface="Times New Roman"/>
              </a:rPr>
              <a:t>sake </a:t>
            </a:r>
            <a:r>
              <a:rPr dirty="0" sz="1050" spc="-5">
                <a:latin typeface="Times New Roman"/>
                <a:cs typeface="Times New Roman"/>
              </a:rPr>
              <a:t>of </a:t>
            </a:r>
            <a:r>
              <a:rPr dirty="0" sz="1050" spc="15">
                <a:latin typeface="Times New Roman"/>
                <a:cs typeface="Times New Roman"/>
              </a:rPr>
              <a:t>argument, </a:t>
            </a:r>
            <a:r>
              <a:rPr dirty="0" sz="1050" spc="-30">
                <a:latin typeface="Times New Roman"/>
                <a:cs typeface="Times New Roman"/>
              </a:rPr>
              <a:t>let </a:t>
            </a:r>
            <a:r>
              <a:rPr dirty="0" sz="1050" spc="-25">
                <a:latin typeface="Times New Roman"/>
                <a:cs typeface="Times New Roman"/>
              </a:rPr>
              <a:t>us </a:t>
            </a:r>
            <a:r>
              <a:rPr dirty="0" sz="1050" spc="25">
                <a:latin typeface="Times New Roman"/>
                <a:cs typeface="Times New Roman"/>
              </a:rPr>
              <a:t>assume the  </a:t>
            </a:r>
            <a:r>
              <a:rPr dirty="0" sz="1050" spc="20">
                <a:latin typeface="Times New Roman"/>
                <a:cs typeface="Times New Roman"/>
              </a:rPr>
              <a:t>values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15">
                <a:latin typeface="Times New Roman"/>
                <a:cs typeface="Times New Roman"/>
              </a:rPr>
              <a:t>an </a:t>
            </a:r>
            <a:r>
              <a:rPr dirty="0" sz="1050" spc="-25">
                <a:latin typeface="Times New Roman"/>
                <a:cs typeface="Times New Roman"/>
              </a:rPr>
              <a:t>integer </a:t>
            </a:r>
            <a:r>
              <a:rPr dirty="0" sz="1050" spc="-35">
                <a:latin typeface="Times New Roman"/>
                <a:cs typeface="Times New Roman"/>
              </a:rPr>
              <a:t>array </a:t>
            </a:r>
            <a:r>
              <a:rPr dirty="0" sz="1050" spc="-25">
                <a:latin typeface="Times New Roman"/>
                <a:cs typeface="Times New Roman"/>
              </a:rPr>
              <a:t>are </a:t>
            </a:r>
            <a:r>
              <a:rPr dirty="0" sz="1050" spc="30">
                <a:latin typeface="Times New Roman"/>
                <a:cs typeface="Times New Roman"/>
              </a:rPr>
              <a:t>arranged </a:t>
            </a:r>
            <a:r>
              <a:rPr dirty="0" sz="1050" spc="-5">
                <a:latin typeface="Times New Roman"/>
                <a:cs typeface="Times New Roman"/>
              </a:rPr>
              <a:t>from </a:t>
            </a:r>
            <a:r>
              <a:rPr dirty="0" sz="1050" spc="10">
                <a:latin typeface="Times New Roman"/>
                <a:cs typeface="Times New Roman"/>
              </a:rPr>
              <a:t>smallest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35">
                <a:latin typeface="Times New Roman"/>
                <a:cs typeface="Times New Roman"/>
              </a:rPr>
              <a:t>largest </a:t>
            </a:r>
            <a:r>
              <a:rPr dirty="0" sz="1050" spc="-15">
                <a:latin typeface="Times New Roman"/>
                <a:cs typeface="Times New Roman"/>
              </a:rPr>
              <a:t>and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15">
                <a:latin typeface="Times New Roman"/>
                <a:cs typeface="Times New Roman"/>
              </a:rPr>
              <a:t>integer  </a:t>
            </a:r>
            <a:r>
              <a:rPr dirty="0" sz="1050" spc="-45">
                <a:latin typeface="Times New Roman"/>
                <a:cs typeface="Times New Roman"/>
              </a:rPr>
              <a:t>we </a:t>
            </a:r>
            <a:r>
              <a:rPr dirty="0" sz="1050" spc="-30">
                <a:latin typeface="Times New Roman"/>
                <a:cs typeface="Times New Roman"/>
              </a:rPr>
              <a:t>are </a:t>
            </a:r>
            <a:r>
              <a:rPr dirty="0" sz="1050" spc="25">
                <a:latin typeface="Times New Roman"/>
                <a:cs typeface="Times New Roman"/>
              </a:rPr>
              <a:t>searching </a:t>
            </a:r>
            <a:r>
              <a:rPr dirty="0" sz="1050" spc="-5">
                <a:latin typeface="Times New Roman"/>
                <a:cs typeface="Times New Roman"/>
              </a:rPr>
              <a:t>for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10">
                <a:latin typeface="Times New Roman"/>
                <a:cs typeface="Times New Roman"/>
              </a:rPr>
              <a:t>stored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15">
                <a:latin typeface="Times New Roman"/>
                <a:cs typeface="Times New Roman"/>
              </a:rPr>
              <a:t>variable </a:t>
            </a:r>
            <a:r>
              <a:rPr dirty="0" sz="900" spc="-25">
                <a:latin typeface="Courier New"/>
                <a:cs typeface="Courier New"/>
              </a:rPr>
              <a:t>wanted</a:t>
            </a:r>
            <a:r>
              <a:rPr dirty="0" sz="1050" spc="-25">
                <a:latin typeface="Times New Roman"/>
                <a:cs typeface="Times New Roman"/>
              </a:rPr>
              <a:t>. </a:t>
            </a:r>
            <a:r>
              <a:rPr dirty="0" sz="1050" spc="-90">
                <a:latin typeface="Times New Roman"/>
                <a:cs typeface="Times New Roman"/>
              </a:rPr>
              <a:t>We </a:t>
            </a:r>
            <a:r>
              <a:rPr dirty="0" sz="1050" spc="-20">
                <a:latin typeface="Times New Roman"/>
                <a:cs typeface="Times New Roman"/>
              </a:rPr>
              <a:t>first </a:t>
            </a:r>
            <a:r>
              <a:rPr dirty="0" sz="1050" spc="-30">
                <a:latin typeface="Times New Roman"/>
                <a:cs typeface="Times New Roman"/>
              </a:rPr>
              <a:t>pick </a:t>
            </a:r>
            <a:r>
              <a:rPr dirty="0" sz="1050" spc="-20">
                <a:latin typeface="Times New Roman"/>
                <a:cs typeface="Times New Roman"/>
              </a:rPr>
              <a:t>an </a:t>
            </a:r>
            <a:r>
              <a:rPr dirty="0" sz="1050" spc="25">
                <a:latin typeface="Times New Roman"/>
                <a:cs typeface="Times New Roman"/>
              </a:rPr>
              <a:t>element </a:t>
            </a:r>
            <a:r>
              <a:rPr dirty="0" sz="1050" spc="15">
                <a:latin typeface="Times New Roman"/>
                <a:cs typeface="Times New Roman"/>
              </a:rPr>
              <a:t>in  </a:t>
            </a:r>
            <a:r>
              <a:rPr dirty="0" sz="1050" spc="5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middle </a:t>
            </a:r>
            <a:r>
              <a:rPr dirty="0" sz="1050" spc="5">
                <a:latin typeface="Times New Roman"/>
                <a:cs typeface="Times New Roman"/>
              </a:rPr>
              <a:t>of </a:t>
            </a:r>
            <a:r>
              <a:rPr dirty="0" sz="1050">
                <a:latin typeface="Times New Roman"/>
                <a:cs typeface="Times New Roman"/>
              </a:rPr>
              <a:t>the </a:t>
            </a:r>
            <a:r>
              <a:rPr dirty="0" sz="1050" spc="10">
                <a:latin typeface="Times New Roman"/>
                <a:cs typeface="Times New Roman"/>
              </a:rPr>
              <a:t>array—let </a:t>
            </a:r>
            <a:r>
              <a:rPr dirty="0" sz="1050" spc="-15">
                <a:latin typeface="Times New Roman"/>
                <a:cs typeface="Times New Roman"/>
              </a:rPr>
              <a:t>us </a:t>
            </a:r>
            <a:r>
              <a:rPr dirty="0" sz="1050" spc="-35">
                <a:latin typeface="Times New Roman"/>
                <a:cs typeface="Times New Roman"/>
              </a:rPr>
              <a:t>call </a:t>
            </a:r>
            <a:r>
              <a:rPr dirty="0" sz="1050" spc="-20">
                <a:latin typeface="Times New Roman"/>
                <a:cs typeface="Times New Roman"/>
              </a:rPr>
              <a:t>it </a:t>
            </a:r>
            <a:r>
              <a:rPr dirty="0" sz="900" spc="-20">
                <a:latin typeface="Courier New"/>
                <a:cs typeface="Courier New"/>
              </a:rPr>
              <a:t>middle</a:t>
            </a:r>
            <a:r>
              <a:rPr dirty="0" sz="1050" spc="-20">
                <a:latin typeface="Times New Roman"/>
                <a:cs typeface="Times New Roman"/>
              </a:rPr>
              <a:t>. </a:t>
            </a:r>
            <a:r>
              <a:rPr dirty="0" sz="1050" spc="-5">
                <a:latin typeface="Times New Roman"/>
                <a:cs typeface="Times New Roman"/>
              </a:rPr>
              <a:t>Think </a:t>
            </a:r>
            <a:r>
              <a:rPr dirty="0" sz="1050">
                <a:latin typeface="Times New Roman"/>
                <a:cs typeface="Times New Roman"/>
              </a:rPr>
              <a:t>about </a:t>
            </a:r>
            <a:r>
              <a:rPr dirty="0" sz="1050" spc="-10">
                <a:latin typeface="Times New Roman"/>
                <a:cs typeface="Times New Roman"/>
              </a:rPr>
              <a:t>how </a:t>
            </a:r>
            <a:r>
              <a:rPr dirty="0" sz="1050">
                <a:latin typeface="Times New Roman"/>
                <a:cs typeface="Times New Roman"/>
              </a:rPr>
              <a:t>the</a:t>
            </a:r>
            <a:r>
              <a:rPr dirty="0" sz="1050" spc="-55">
                <a:latin typeface="Times New Roman"/>
                <a:cs typeface="Times New Roman"/>
              </a:rPr>
              <a:t> </a:t>
            </a:r>
            <a:r>
              <a:rPr dirty="0" sz="1050" spc="40">
                <a:latin typeface="Times New Roman"/>
                <a:cs typeface="Times New Roman"/>
              </a:rPr>
              <a:t>number,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0" y="4126229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 h="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273554" y="1093977"/>
            <a:ext cx="5549900" cy="81661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762375">
              <a:lnSpc>
                <a:spcPct val="100000"/>
              </a:lnSpc>
              <a:spcBef>
                <a:spcPts val="95"/>
              </a:spcBef>
            </a:pPr>
            <a:r>
              <a:rPr dirty="0" sz="950" spc="-20">
                <a:latin typeface="Times New Roman"/>
                <a:cs typeface="Times New Roman"/>
              </a:rPr>
              <a:t>Pre-lab </a:t>
            </a:r>
            <a:r>
              <a:rPr dirty="0" sz="950">
                <a:latin typeface="Times New Roman"/>
                <a:cs typeface="Times New Roman"/>
              </a:rPr>
              <a:t>Reading </a:t>
            </a:r>
            <a:r>
              <a:rPr dirty="0" sz="950" spc="10">
                <a:latin typeface="Times New Roman"/>
                <a:cs typeface="Times New Roman"/>
              </a:rPr>
              <a:t>Assignment</a:t>
            </a:r>
            <a:r>
              <a:rPr dirty="0" sz="950" spc="135">
                <a:latin typeface="Times New Roman"/>
                <a:cs typeface="Times New Roman"/>
              </a:rPr>
              <a:t> </a:t>
            </a:r>
            <a:r>
              <a:rPr dirty="0" sz="900" spc="-120">
                <a:latin typeface="Arial"/>
                <a:cs typeface="Arial"/>
              </a:rPr>
              <a:t>141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927100" marR="5080">
              <a:lnSpc>
                <a:spcPct val="103200"/>
              </a:lnSpc>
            </a:pPr>
            <a:r>
              <a:rPr dirty="0" sz="1050" spc="20">
                <a:latin typeface="Times New Roman"/>
                <a:cs typeface="Times New Roman"/>
              </a:rPr>
              <a:t>whether </a:t>
            </a:r>
            <a:r>
              <a:rPr dirty="0" sz="1050" spc="-25">
                <a:latin typeface="Times New Roman"/>
                <a:cs typeface="Times New Roman"/>
              </a:rPr>
              <a:t>it </a:t>
            </a:r>
            <a:r>
              <a:rPr dirty="0" sz="1050" spc="-15">
                <a:latin typeface="Times New Roman"/>
                <a:cs typeface="Times New Roman"/>
              </a:rPr>
              <a:t>be </a:t>
            </a:r>
            <a:r>
              <a:rPr dirty="0" sz="1050" spc="-30">
                <a:latin typeface="Times New Roman"/>
                <a:cs typeface="Times New Roman"/>
              </a:rPr>
              <a:t>even </a:t>
            </a:r>
            <a:r>
              <a:rPr dirty="0" sz="1050">
                <a:latin typeface="Times New Roman"/>
                <a:cs typeface="Times New Roman"/>
              </a:rPr>
              <a:t>or </a:t>
            </a:r>
            <a:r>
              <a:rPr dirty="0" sz="1050" spc="-20">
                <a:latin typeface="Times New Roman"/>
                <a:cs typeface="Times New Roman"/>
              </a:rPr>
              <a:t>odd, </a:t>
            </a:r>
            <a:r>
              <a:rPr dirty="0" sz="1050" spc="-5">
                <a:latin typeface="Times New Roman"/>
                <a:cs typeface="Times New Roman"/>
              </a:rPr>
              <a:t>of </a:t>
            </a:r>
            <a:r>
              <a:rPr dirty="0" sz="1050" spc="10">
                <a:latin typeface="Times New Roman"/>
                <a:cs typeface="Times New Roman"/>
              </a:rPr>
              <a:t>elements </a:t>
            </a:r>
            <a:r>
              <a:rPr dirty="0" sz="1050" spc="-30">
                <a:latin typeface="Times New Roman"/>
                <a:cs typeface="Times New Roman"/>
              </a:rPr>
              <a:t>in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-50">
                <a:latin typeface="Times New Roman"/>
                <a:cs typeface="Times New Roman"/>
              </a:rPr>
              <a:t>array </a:t>
            </a:r>
            <a:r>
              <a:rPr dirty="0" sz="1050" spc="-35">
                <a:latin typeface="Times New Roman"/>
                <a:cs typeface="Times New Roman"/>
              </a:rPr>
              <a:t>affects </a:t>
            </a:r>
            <a:r>
              <a:rPr dirty="0" sz="1050" spc="-25">
                <a:latin typeface="Times New Roman"/>
                <a:cs typeface="Times New Roman"/>
              </a:rPr>
              <a:t>this </a:t>
            </a:r>
            <a:r>
              <a:rPr dirty="0" sz="1050" spc="10">
                <a:latin typeface="Times New Roman"/>
                <a:cs typeface="Times New Roman"/>
              </a:rPr>
              <a:t>choice. </a:t>
            </a:r>
            <a:r>
              <a:rPr dirty="0" sz="1050">
                <a:latin typeface="Times New Roman"/>
                <a:cs typeface="Times New Roman"/>
              </a:rPr>
              <a:t>If </a:t>
            </a:r>
            <a:r>
              <a:rPr dirty="0" sz="900" spc="-35">
                <a:latin typeface="Courier New"/>
                <a:cs typeface="Courier New"/>
              </a:rPr>
              <a:t>middle </a:t>
            </a:r>
            <a:r>
              <a:rPr dirty="0" sz="1050" spc="-5" i="1">
                <a:latin typeface="Times New Roman"/>
                <a:cs typeface="Times New Roman"/>
              </a:rPr>
              <a:t>=  </a:t>
            </a:r>
            <a:r>
              <a:rPr dirty="0" sz="900" spc="-25">
                <a:latin typeface="Courier New"/>
                <a:cs typeface="Courier New"/>
              </a:rPr>
              <a:t>wanted</a:t>
            </a:r>
            <a:r>
              <a:rPr dirty="0" sz="1050" spc="-25">
                <a:latin typeface="Times New Roman"/>
                <a:cs typeface="Times New Roman"/>
              </a:rPr>
              <a:t>, </a:t>
            </a:r>
            <a:r>
              <a:rPr dirty="0" sz="1050">
                <a:latin typeface="Times New Roman"/>
                <a:cs typeface="Times New Roman"/>
              </a:rPr>
              <a:t>then </a:t>
            </a:r>
            <a:r>
              <a:rPr dirty="0" sz="1050" spc="-50">
                <a:latin typeface="Times New Roman"/>
                <a:cs typeface="Times New Roman"/>
              </a:rPr>
              <a:t>we </a:t>
            </a:r>
            <a:r>
              <a:rPr dirty="0" sz="1050" spc="-30">
                <a:latin typeface="Times New Roman"/>
                <a:cs typeface="Times New Roman"/>
              </a:rPr>
              <a:t>are </a:t>
            </a:r>
            <a:r>
              <a:rPr dirty="0" sz="1050" spc="-15">
                <a:latin typeface="Times New Roman"/>
                <a:cs typeface="Times New Roman"/>
              </a:rPr>
              <a:t>done. </a:t>
            </a:r>
            <a:r>
              <a:rPr dirty="0" sz="1050" spc="20">
                <a:latin typeface="Times New Roman"/>
                <a:cs typeface="Times New Roman"/>
              </a:rPr>
              <a:t>Otherwise, </a:t>
            </a:r>
            <a:r>
              <a:rPr dirty="0" sz="900" spc="25">
                <a:latin typeface="Courier New"/>
                <a:cs typeface="Courier New"/>
              </a:rPr>
              <a:t>wanted </a:t>
            </a:r>
            <a:r>
              <a:rPr dirty="0" sz="1050" spc="-10">
                <a:latin typeface="Times New Roman"/>
                <a:cs typeface="Times New Roman"/>
              </a:rPr>
              <a:t>must </a:t>
            </a:r>
            <a:r>
              <a:rPr dirty="0" sz="1050" spc="-15">
                <a:latin typeface="Times New Roman"/>
                <a:cs typeface="Times New Roman"/>
              </a:rPr>
              <a:t>be </a:t>
            </a:r>
            <a:r>
              <a:rPr dirty="0" sz="1050" spc="-20">
                <a:latin typeface="Times New Roman"/>
                <a:cs typeface="Times New Roman"/>
              </a:rPr>
              <a:t>either </a:t>
            </a:r>
            <a:r>
              <a:rPr dirty="0" sz="1050" spc="-25">
                <a:latin typeface="Times New Roman"/>
                <a:cs typeface="Times New Roman"/>
              </a:rPr>
              <a:t>greater </a:t>
            </a:r>
            <a:r>
              <a:rPr dirty="0" sz="1050" spc="-5">
                <a:latin typeface="Times New Roman"/>
                <a:cs typeface="Times New Roman"/>
              </a:rPr>
              <a:t>than </a:t>
            </a:r>
            <a:r>
              <a:rPr dirty="0" sz="1050" spc="5">
                <a:latin typeface="Times New Roman"/>
                <a:cs typeface="Times New Roman"/>
              </a:rPr>
              <a:t>or less  </a:t>
            </a:r>
            <a:r>
              <a:rPr dirty="0" sz="1050" spc="-5">
                <a:latin typeface="Times New Roman"/>
                <a:cs typeface="Times New Roman"/>
              </a:rPr>
              <a:t>than </a:t>
            </a:r>
            <a:r>
              <a:rPr dirty="0" sz="900" spc="-25">
                <a:latin typeface="Courier New"/>
                <a:cs typeface="Courier New"/>
              </a:rPr>
              <a:t>middle</a:t>
            </a:r>
            <a:r>
              <a:rPr dirty="0" sz="1050" spc="-25">
                <a:latin typeface="Times New Roman"/>
                <a:cs typeface="Times New Roman"/>
              </a:rPr>
              <a:t>. </a:t>
            </a:r>
            <a:r>
              <a:rPr dirty="0" sz="1050" spc="5">
                <a:latin typeface="Times New Roman"/>
                <a:cs typeface="Times New Roman"/>
              </a:rPr>
              <a:t>If </a:t>
            </a:r>
            <a:r>
              <a:rPr dirty="0" sz="900" spc="-20">
                <a:latin typeface="Courier New"/>
                <a:cs typeface="Courier New"/>
              </a:rPr>
              <a:t>wanted </a:t>
            </a:r>
            <a:r>
              <a:rPr dirty="0" sz="900">
                <a:latin typeface="Courier New"/>
                <a:cs typeface="Courier New"/>
              </a:rPr>
              <a:t>&lt; </a:t>
            </a:r>
            <a:r>
              <a:rPr dirty="0" sz="900" spc="-20">
                <a:latin typeface="Courier New"/>
                <a:cs typeface="Courier New"/>
              </a:rPr>
              <a:t>middle</a:t>
            </a:r>
            <a:r>
              <a:rPr dirty="0" sz="1050" spc="-20">
                <a:latin typeface="Times New Roman"/>
                <a:cs typeface="Times New Roman"/>
              </a:rPr>
              <a:t>, </a:t>
            </a:r>
            <a:r>
              <a:rPr dirty="0" sz="1050">
                <a:latin typeface="Times New Roman"/>
                <a:cs typeface="Times New Roman"/>
              </a:rPr>
              <a:t>then </a:t>
            </a:r>
            <a:r>
              <a:rPr dirty="0" sz="1050" spc="-30">
                <a:latin typeface="Times New Roman"/>
                <a:cs typeface="Times New Roman"/>
              </a:rPr>
              <a:t>since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5">
                <a:latin typeface="Times New Roman"/>
                <a:cs typeface="Times New Roman"/>
              </a:rPr>
              <a:t>array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25">
                <a:latin typeface="Times New Roman"/>
                <a:cs typeface="Times New Roman"/>
              </a:rPr>
              <a:t>ascending </a:t>
            </a:r>
            <a:r>
              <a:rPr dirty="0" sz="1050" spc="-5">
                <a:latin typeface="Times New Roman"/>
                <a:cs typeface="Times New Roman"/>
              </a:rPr>
              <a:t>order </a:t>
            </a:r>
            <a:r>
              <a:rPr dirty="0" sz="1050" spc="60">
                <a:latin typeface="Times New Roman"/>
                <a:cs typeface="Times New Roman"/>
              </a:rPr>
              <a:t>we  </a:t>
            </a:r>
            <a:r>
              <a:rPr dirty="0" sz="1050" spc="-20">
                <a:latin typeface="Times New Roman"/>
                <a:cs typeface="Times New Roman"/>
              </a:rPr>
              <a:t>know </a:t>
            </a:r>
            <a:r>
              <a:rPr dirty="0" sz="1050" spc="-5">
                <a:latin typeface="Times New Roman"/>
                <a:cs typeface="Times New Roman"/>
              </a:rPr>
              <a:t>that </a:t>
            </a:r>
            <a:r>
              <a:rPr dirty="0" sz="900" spc="-25">
                <a:latin typeface="Courier New"/>
                <a:cs typeface="Courier New"/>
              </a:rPr>
              <a:t>wanted </a:t>
            </a:r>
            <a:r>
              <a:rPr dirty="0" sz="1050" spc="-5">
                <a:latin typeface="Times New Roman"/>
                <a:cs typeface="Times New Roman"/>
              </a:rPr>
              <a:t>must </a:t>
            </a:r>
            <a:r>
              <a:rPr dirty="0" sz="1050" spc="-10">
                <a:latin typeface="Times New Roman"/>
                <a:cs typeface="Times New Roman"/>
              </a:rPr>
              <a:t>be </a:t>
            </a:r>
            <a:r>
              <a:rPr dirty="0" sz="1050" spc="-15">
                <a:latin typeface="Times New Roman"/>
                <a:cs typeface="Times New Roman"/>
              </a:rPr>
              <a:t>before </a:t>
            </a:r>
            <a:r>
              <a:rPr dirty="0" sz="900" spc="-25">
                <a:latin typeface="Courier New"/>
                <a:cs typeface="Courier New"/>
              </a:rPr>
              <a:t>middle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5">
                <a:latin typeface="Times New Roman"/>
                <a:cs typeface="Times New Roman"/>
              </a:rPr>
              <a:t>array </a:t>
            </a:r>
            <a:r>
              <a:rPr dirty="0" sz="1050" spc="-10">
                <a:latin typeface="Times New Roman"/>
                <a:cs typeface="Times New Roman"/>
              </a:rPr>
              <a:t>so </a:t>
            </a:r>
            <a:r>
              <a:rPr dirty="0" sz="1050" spc="-50">
                <a:latin typeface="Times New Roman"/>
                <a:cs typeface="Times New Roman"/>
              </a:rPr>
              <a:t>we </a:t>
            </a:r>
            <a:r>
              <a:rPr dirty="0" sz="1050" spc="-20">
                <a:latin typeface="Times New Roman"/>
                <a:cs typeface="Times New Roman"/>
              </a:rPr>
              <a:t>can </a:t>
            </a:r>
            <a:r>
              <a:rPr dirty="0" sz="1050" spc="-25">
                <a:latin typeface="Times New Roman"/>
                <a:cs typeface="Times New Roman"/>
              </a:rPr>
              <a:t>ignore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10">
                <a:latin typeface="Times New Roman"/>
                <a:cs typeface="Times New Roman"/>
              </a:rPr>
              <a:t>sec-  ond </a:t>
            </a:r>
            <a:r>
              <a:rPr dirty="0" sz="1050" spc="-25">
                <a:latin typeface="Times New Roman"/>
                <a:cs typeface="Times New Roman"/>
              </a:rPr>
              <a:t>half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5">
                <a:latin typeface="Times New Roman"/>
                <a:cs typeface="Times New Roman"/>
              </a:rPr>
              <a:t>array </a:t>
            </a:r>
            <a:r>
              <a:rPr dirty="0" sz="1050" spc="-15">
                <a:latin typeface="Times New Roman"/>
                <a:cs typeface="Times New Roman"/>
              </a:rPr>
              <a:t>and </a:t>
            </a:r>
            <a:r>
              <a:rPr dirty="0" sz="1050" spc="-25">
                <a:latin typeface="Times New Roman"/>
                <a:cs typeface="Times New Roman"/>
              </a:rPr>
              <a:t>search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first </a:t>
            </a:r>
            <a:r>
              <a:rPr dirty="0" sz="1050" spc="-30">
                <a:latin typeface="Times New Roman"/>
                <a:cs typeface="Times New Roman"/>
              </a:rPr>
              <a:t>half. </a:t>
            </a:r>
            <a:r>
              <a:rPr dirty="0" sz="1050">
                <a:latin typeface="Times New Roman"/>
                <a:cs typeface="Times New Roman"/>
              </a:rPr>
              <a:t>Likewise, </a:t>
            </a:r>
            <a:r>
              <a:rPr dirty="0" sz="1050" spc="-35">
                <a:latin typeface="Times New Roman"/>
                <a:cs typeface="Times New Roman"/>
              </a:rPr>
              <a:t>if </a:t>
            </a:r>
            <a:r>
              <a:rPr dirty="0" sz="900" spc="-20">
                <a:latin typeface="Courier New"/>
                <a:cs typeface="Courier New"/>
              </a:rPr>
              <a:t>wanted </a:t>
            </a:r>
            <a:r>
              <a:rPr dirty="0" sz="900">
                <a:latin typeface="Courier New"/>
                <a:cs typeface="Courier New"/>
              </a:rPr>
              <a:t>&gt; </a:t>
            </a:r>
            <a:r>
              <a:rPr dirty="0" sz="900" spc="-25">
                <a:latin typeface="Courier New"/>
                <a:cs typeface="Courier New"/>
              </a:rPr>
              <a:t>middle</a:t>
            </a:r>
            <a:r>
              <a:rPr dirty="0" sz="1050" spc="-25">
                <a:latin typeface="Times New Roman"/>
                <a:cs typeface="Times New Roman"/>
              </a:rPr>
              <a:t>, </a:t>
            </a:r>
            <a:r>
              <a:rPr dirty="0" sz="1050" spc="60">
                <a:latin typeface="Times New Roman"/>
                <a:cs typeface="Times New Roman"/>
              </a:rPr>
              <a:t>we  </a:t>
            </a:r>
            <a:r>
              <a:rPr dirty="0" sz="1050" spc="-20">
                <a:latin typeface="Times New Roman"/>
                <a:cs typeface="Times New Roman"/>
              </a:rPr>
              <a:t>can </a:t>
            </a:r>
            <a:r>
              <a:rPr dirty="0" sz="1050" spc="-25">
                <a:latin typeface="Times New Roman"/>
                <a:cs typeface="Times New Roman"/>
              </a:rPr>
              <a:t>ignore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first </a:t>
            </a:r>
            <a:r>
              <a:rPr dirty="0" sz="1050" spc="-25">
                <a:latin typeface="Times New Roman"/>
                <a:cs typeface="Times New Roman"/>
              </a:rPr>
              <a:t>half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5">
                <a:latin typeface="Times New Roman"/>
                <a:cs typeface="Times New Roman"/>
              </a:rPr>
              <a:t>array </a:t>
            </a:r>
            <a:r>
              <a:rPr dirty="0" sz="1050" spc="-10">
                <a:latin typeface="Times New Roman"/>
                <a:cs typeface="Times New Roman"/>
              </a:rPr>
              <a:t>and </a:t>
            </a:r>
            <a:r>
              <a:rPr dirty="0" sz="1050" spc="-25">
                <a:latin typeface="Times New Roman"/>
                <a:cs typeface="Times New Roman"/>
              </a:rPr>
              <a:t>search </a:t>
            </a:r>
            <a:r>
              <a:rPr dirty="0" sz="1050" spc="-20">
                <a:latin typeface="Times New Roman"/>
                <a:cs typeface="Times New Roman"/>
              </a:rPr>
              <a:t>just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second </a:t>
            </a:r>
            <a:r>
              <a:rPr dirty="0" sz="1050" spc="-30">
                <a:latin typeface="Times New Roman"/>
                <a:cs typeface="Times New Roman"/>
              </a:rPr>
              <a:t>half. </a:t>
            </a:r>
            <a:r>
              <a:rPr dirty="0" sz="1050" spc="15">
                <a:latin typeface="Times New Roman"/>
                <a:cs typeface="Times New Roman"/>
              </a:rPr>
              <a:t>In </a:t>
            </a:r>
            <a:r>
              <a:rPr dirty="0" sz="1050" spc="10">
                <a:latin typeface="Times New Roman"/>
                <a:cs typeface="Times New Roman"/>
              </a:rPr>
              <a:t>both </a:t>
            </a:r>
            <a:r>
              <a:rPr dirty="0" sz="1050">
                <a:latin typeface="Times New Roman"/>
                <a:cs typeface="Times New Roman"/>
              </a:rPr>
              <a:t>cas-  </a:t>
            </a:r>
            <a:r>
              <a:rPr dirty="0" sz="1050" spc="-25">
                <a:latin typeface="Times New Roman"/>
                <a:cs typeface="Times New Roman"/>
              </a:rPr>
              <a:t>es </a:t>
            </a:r>
            <a:r>
              <a:rPr dirty="0" sz="1050" spc="-45">
                <a:latin typeface="Times New Roman"/>
                <a:cs typeface="Times New Roman"/>
              </a:rPr>
              <a:t>we </a:t>
            </a:r>
            <a:r>
              <a:rPr dirty="0" sz="1050" spc="-20">
                <a:latin typeface="Times New Roman"/>
                <a:cs typeface="Times New Roman"/>
              </a:rPr>
              <a:t>can </a:t>
            </a:r>
            <a:r>
              <a:rPr dirty="0" sz="1050" spc="20">
                <a:latin typeface="Times New Roman"/>
                <a:cs typeface="Times New Roman"/>
              </a:rPr>
              <a:t>immediately eliminate </a:t>
            </a:r>
            <a:r>
              <a:rPr dirty="0" sz="1050" spc="-25">
                <a:latin typeface="Times New Roman"/>
                <a:cs typeface="Times New Roman"/>
              </a:rPr>
              <a:t>half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5">
                <a:latin typeface="Times New Roman"/>
                <a:cs typeface="Times New Roman"/>
              </a:rPr>
              <a:t>array. </a:t>
            </a:r>
            <a:r>
              <a:rPr dirty="0" sz="1050" spc="5">
                <a:latin typeface="Times New Roman"/>
                <a:cs typeface="Times New Roman"/>
              </a:rPr>
              <a:t>Once </a:t>
            </a:r>
            <a:r>
              <a:rPr dirty="0" sz="1050" spc="-45">
                <a:latin typeface="Times New Roman"/>
                <a:cs typeface="Times New Roman"/>
              </a:rPr>
              <a:t>we </a:t>
            </a:r>
            <a:r>
              <a:rPr dirty="0" sz="1050" spc="-25">
                <a:latin typeface="Times New Roman"/>
                <a:cs typeface="Times New Roman"/>
              </a:rPr>
              <a:t>have </a:t>
            </a:r>
            <a:r>
              <a:rPr dirty="0" sz="1050" spc="-5">
                <a:latin typeface="Times New Roman"/>
                <a:cs typeface="Times New Roman"/>
              </a:rPr>
              <a:t>done </a:t>
            </a:r>
            <a:r>
              <a:rPr dirty="0" sz="1050" spc="-20">
                <a:latin typeface="Times New Roman"/>
                <a:cs typeface="Times New Roman"/>
              </a:rPr>
              <a:t>this, </a:t>
            </a:r>
            <a:r>
              <a:rPr dirty="0" sz="1050" spc="50">
                <a:latin typeface="Times New Roman"/>
                <a:cs typeface="Times New Roman"/>
              </a:rPr>
              <a:t>we  </a:t>
            </a:r>
            <a:r>
              <a:rPr dirty="0" sz="1050" spc="-55">
                <a:latin typeface="Times New Roman"/>
                <a:cs typeface="Times New Roman"/>
              </a:rPr>
              <a:t>will </a:t>
            </a:r>
            <a:r>
              <a:rPr dirty="0" sz="1050" spc="-15">
                <a:latin typeface="Times New Roman"/>
                <a:cs typeface="Times New Roman"/>
              </a:rPr>
              <a:t>choose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5">
                <a:latin typeface="Times New Roman"/>
                <a:cs typeface="Times New Roman"/>
              </a:rPr>
              <a:t>middle </a:t>
            </a:r>
            <a:r>
              <a:rPr dirty="0" sz="1050" spc="35">
                <a:latin typeface="Times New Roman"/>
                <a:cs typeface="Times New Roman"/>
              </a:rPr>
              <a:t>element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5">
                <a:latin typeface="Times New Roman"/>
                <a:cs typeface="Times New Roman"/>
              </a:rPr>
              <a:t>half </a:t>
            </a:r>
            <a:r>
              <a:rPr dirty="0" sz="1050" spc="-5">
                <a:latin typeface="Times New Roman"/>
                <a:cs typeface="Times New Roman"/>
              </a:rPr>
              <a:t>that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25">
                <a:latin typeface="Times New Roman"/>
                <a:cs typeface="Times New Roman"/>
              </a:rPr>
              <a:t>left </a:t>
            </a:r>
            <a:r>
              <a:rPr dirty="0" sz="1050" spc="-15">
                <a:latin typeface="Times New Roman"/>
                <a:cs typeface="Times New Roman"/>
              </a:rPr>
              <a:t>over </a:t>
            </a:r>
            <a:r>
              <a:rPr dirty="0" sz="1050" spc="-10">
                <a:latin typeface="Times New Roman"/>
                <a:cs typeface="Times New Roman"/>
              </a:rPr>
              <a:t>and </a:t>
            </a:r>
            <a:r>
              <a:rPr dirty="0" sz="1050">
                <a:latin typeface="Times New Roman"/>
                <a:cs typeface="Times New Roman"/>
              </a:rPr>
              <a:t>then </a:t>
            </a:r>
            <a:r>
              <a:rPr dirty="0" sz="1050" spc="-15">
                <a:latin typeface="Times New Roman"/>
                <a:cs typeface="Times New Roman"/>
              </a:rPr>
              <a:t>repeat </a:t>
            </a:r>
            <a:r>
              <a:rPr dirty="0" sz="1050" spc="35">
                <a:latin typeface="Times New Roman"/>
                <a:cs typeface="Times New Roman"/>
              </a:rPr>
              <a:t>the  </a:t>
            </a:r>
            <a:r>
              <a:rPr dirty="0" sz="1050" spc="-25">
                <a:latin typeface="Times New Roman"/>
                <a:cs typeface="Times New Roman"/>
              </a:rPr>
              <a:t>same </a:t>
            </a:r>
            <a:r>
              <a:rPr dirty="0" sz="1050" spc="25">
                <a:latin typeface="Times New Roman"/>
                <a:cs typeface="Times New Roman"/>
              </a:rPr>
              <a:t>process </a:t>
            </a:r>
            <a:r>
              <a:rPr dirty="0" sz="1050" spc="-20">
                <a:latin typeface="Times New Roman"/>
                <a:cs typeface="Times New Roman"/>
              </a:rPr>
              <a:t>until </a:t>
            </a:r>
            <a:r>
              <a:rPr dirty="0" sz="1050" spc="-15">
                <a:latin typeface="Times New Roman"/>
                <a:cs typeface="Times New Roman"/>
              </a:rPr>
              <a:t>either </a:t>
            </a:r>
            <a:r>
              <a:rPr dirty="0" sz="900" spc="-20">
                <a:latin typeface="Courier New"/>
                <a:cs typeface="Courier New"/>
              </a:rPr>
              <a:t>wanted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5">
                <a:latin typeface="Times New Roman"/>
                <a:cs typeface="Times New Roman"/>
              </a:rPr>
              <a:t>found </a:t>
            </a:r>
            <a:r>
              <a:rPr dirty="0" sz="1050" spc="5">
                <a:latin typeface="Times New Roman"/>
                <a:cs typeface="Times New Roman"/>
              </a:rPr>
              <a:t>or </a:t>
            </a:r>
            <a:r>
              <a:rPr dirty="0" sz="1050" spc="-20">
                <a:latin typeface="Times New Roman"/>
                <a:cs typeface="Times New Roman"/>
              </a:rPr>
              <a:t>it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30">
                <a:latin typeface="Times New Roman"/>
                <a:cs typeface="Times New Roman"/>
              </a:rPr>
              <a:t>determined </a:t>
            </a:r>
            <a:r>
              <a:rPr dirty="0" sz="1050">
                <a:latin typeface="Times New Roman"/>
                <a:cs typeface="Times New Roman"/>
              </a:rPr>
              <a:t>that </a:t>
            </a:r>
            <a:r>
              <a:rPr dirty="0" sz="900" spc="-25">
                <a:latin typeface="Courier New"/>
                <a:cs typeface="Courier New"/>
              </a:rPr>
              <a:t>wanted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35">
                <a:latin typeface="Times New Roman"/>
                <a:cs typeface="Times New Roman"/>
              </a:rPr>
              <a:t>not 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-5">
                <a:latin typeface="Times New Roman"/>
                <a:cs typeface="Times New Roman"/>
              </a:rPr>
              <a:t>the</a:t>
            </a:r>
            <a:r>
              <a:rPr dirty="0" sz="1050" spc="140">
                <a:latin typeface="Times New Roman"/>
                <a:cs typeface="Times New Roman"/>
              </a:rPr>
              <a:t> </a:t>
            </a:r>
            <a:r>
              <a:rPr dirty="0" sz="1050" spc="10">
                <a:latin typeface="Times New Roman"/>
                <a:cs typeface="Times New Roman"/>
              </a:rPr>
              <a:t>array.</a:t>
            </a:r>
            <a:endParaRPr sz="1050">
              <a:latin typeface="Times New Roman"/>
              <a:cs typeface="Times New Roman"/>
            </a:endParaRPr>
          </a:p>
          <a:p>
            <a:pPr algn="just" marL="927100" marR="6350" indent="228600">
              <a:lnSpc>
                <a:spcPct val="102899"/>
              </a:lnSpc>
            </a:pP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10">
                <a:latin typeface="Times New Roman"/>
                <a:cs typeface="Times New Roman"/>
              </a:rPr>
              <a:t>following </a:t>
            </a:r>
            <a:r>
              <a:rPr dirty="0" sz="1050" spc="-15">
                <a:latin typeface="Times New Roman"/>
                <a:cs typeface="Times New Roman"/>
              </a:rPr>
              <a:t>program </a:t>
            </a:r>
            <a:r>
              <a:rPr dirty="0" sz="1050" spc="-5">
                <a:latin typeface="Times New Roman"/>
                <a:cs typeface="Times New Roman"/>
              </a:rPr>
              <a:t>performs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30">
                <a:latin typeface="Times New Roman"/>
                <a:cs typeface="Times New Roman"/>
              </a:rPr>
              <a:t>binary </a:t>
            </a:r>
            <a:r>
              <a:rPr dirty="0" sz="1050" spc="-25">
                <a:latin typeface="Times New Roman"/>
                <a:cs typeface="Times New Roman"/>
              </a:rPr>
              <a:t>search </a:t>
            </a:r>
            <a:r>
              <a:rPr dirty="0" sz="1050" spc="10">
                <a:latin typeface="Times New Roman"/>
                <a:cs typeface="Times New Roman"/>
              </a:rPr>
              <a:t>on </a:t>
            </a:r>
            <a:r>
              <a:rPr dirty="0" sz="1050" spc="-20">
                <a:latin typeface="Times New Roman"/>
                <a:cs typeface="Times New Roman"/>
              </a:rPr>
              <a:t>an </a:t>
            </a:r>
            <a:r>
              <a:rPr dirty="0" sz="1050" spc="-35">
                <a:latin typeface="Times New Roman"/>
                <a:cs typeface="Times New Roman"/>
              </a:rPr>
              <a:t>array </a:t>
            </a:r>
            <a:r>
              <a:rPr dirty="0" sz="1050">
                <a:latin typeface="Times New Roman"/>
                <a:cs typeface="Times New Roman"/>
              </a:rPr>
              <a:t>of integers </a:t>
            </a:r>
            <a:r>
              <a:rPr dirty="0" sz="1050" spc="20">
                <a:latin typeface="Times New Roman"/>
                <a:cs typeface="Times New Roman"/>
              </a:rPr>
              <a:t>that 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35">
                <a:latin typeface="Times New Roman"/>
                <a:cs typeface="Times New Roman"/>
              </a:rPr>
              <a:t>ordered </a:t>
            </a:r>
            <a:r>
              <a:rPr dirty="0" sz="1050" spc="-5">
                <a:latin typeface="Times New Roman"/>
                <a:cs typeface="Times New Roman"/>
              </a:rPr>
              <a:t>from </a:t>
            </a:r>
            <a:r>
              <a:rPr dirty="0" sz="1050" spc="-30">
                <a:latin typeface="Times New Roman"/>
                <a:cs typeface="Times New Roman"/>
              </a:rPr>
              <a:t>largest </a:t>
            </a:r>
            <a:r>
              <a:rPr dirty="0" sz="1050" spc="10">
                <a:latin typeface="Times New Roman"/>
                <a:cs typeface="Times New Roman"/>
              </a:rPr>
              <a:t>to smallest. </a:t>
            </a:r>
            <a:r>
              <a:rPr dirty="0" sz="1050" spc="-15">
                <a:latin typeface="Times New Roman"/>
                <a:cs typeface="Times New Roman"/>
              </a:rPr>
              <a:t>Students should think </a:t>
            </a:r>
            <a:r>
              <a:rPr dirty="0" sz="1050" spc="-5">
                <a:latin typeface="Times New Roman"/>
                <a:cs typeface="Times New Roman"/>
              </a:rPr>
              <a:t>about the </a:t>
            </a:r>
            <a:r>
              <a:rPr dirty="0" sz="1050" spc="-40">
                <a:latin typeface="Times New Roman"/>
                <a:cs typeface="Times New Roman"/>
              </a:rPr>
              <a:t>logic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5">
                <a:latin typeface="Times New Roman"/>
                <a:cs typeface="Times New Roman"/>
              </a:rPr>
              <a:t>this  </a:t>
            </a:r>
            <a:r>
              <a:rPr dirty="0" sz="1050" spc="-20">
                <a:latin typeface="Times New Roman"/>
                <a:cs typeface="Times New Roman"/>
              </a:rPr>
              <a:t>search </a:t>
            </a:r>
            <a:r>
              <a:rPr dirty="0" sz="1050" spc="-15">
                <a:latin typeface="Times New Roman"/>
                <a:cs typeface="Times New Roman"/>
              </a:rPr>
              <a:t>and </a:t>
            </a:r>
            <a:r>
              <a:rPr dirty="0" sz="1050" spc="-20">
                <a:latin typeface="Times New Roman"/>
                <a:cs typeface="Times New Roman"/>
              </a:rPr>
              <a:t>how </a:t>
            </a:r>
            <a:r>
              <a:rPr dirty="0" sz="1050" spc="-25">
                <a:latin typeface="Times New Roman"/>
                <a:cs typeface="Times New Roman"/>
              </a:rPr>
              <a:t>it </a:t>
            </a:r>
            <a:r>
              <a:rPr dirty="0" sz="1050" spc="-20">
                <a:latin typeface="Times New Roman"/>
                <a:cs typeface="Times New Roman"/>
              </a:rPr>
              <a:t>differs </a:t>
            </a:r>
            <a:r>
              <a:rPr dirty="0" sz="1050" spc="-10">
                <a:latin typeface="Times New Roman"/>
                <a:cs typeface="Times New Roman"/>
              </a:rPr>
              <a:t>from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25">
                <a:latin typeface="Times New Roman"/>
                <a:cs typeface="Times New Roman"/>
              </a:rPr>
              <a:t>argument </a:t>
            </a:r>
            <a:r>
              <a:rPr dirty="0" sz="1050" spc="-35">
                <a:latin typeface="Times New Roman"/>
                <a:cs typeface="Times New Roman"/>
              </a:rPr>
              <a:t>given </a:t>
            </a:r>
            <a:r>
              <a:rPr dirty="0" sz="1050" spc="-20">
                <a:latin typeface="Times New Roman"/>
                <a:cs typeface="Times New Roman"/>
              </a:rPr>
              <a:t>above </a:t>
            </a:r>
            <a:r>
              <a:rPr dirty="0" sz="1050" spc="-5">
                <a:latin typeface="Times New Roman"/>
                <a:cs typeface="Times New Roman"/>
              </a:rPr>
              <a:t>for </a:t>
            </a:r>
            <a:r>
              <a:rPr dirty="0" sz="1050" spc="-20">
                <a:latin typeface="Times New Roman"/>
                <a:cs typeface="Times New Roman"/>
              </a:rPr>
              <a:t>data </a:t>
            </a:r>
            <a:r>
              <a:rPr dirty="0" sz="1050" spc="30">
                <a:latin typeface="Times New Roman"/>
                <a:cs typeface="Times New Roman"/>
              </a:rPr>
              <a:t>ordered </a:t>
            </a:r>
            <a:r>
              <a:rPr dirty="0" sz="1050" spc="5">
                <a:latin typeface="Times New Roman"/>
                <a:cs typeface="Times New Roman"/>
              </a:rPr>
              <a:t>small-</a:t>
            </a:r>
            <a:endParaRPr sz="105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0"/>
              </a:spcBef>
            </a:pPr>
            <a:r>
              <a:rPr dirty="0" sz="1050" spc="-15">
                <a:latin typeface="Times New Roman"/>
                <a:cs typeface="Times New Roman"/>
              </a:rPr>
              <a:t>est </a:t>
            </a:r>
            <a:r>
              <a:rPr dirty="0" sz="1050" spc="10">
                <a:latin typeface="Times New Roman"/>
                <a:cs typeface="Times New Roman"/>
              </a:rPr>
              <a:t>to</a:t>
            </a:r>
            <a:r>
              <a:rPr dirty="0" sz="1050" spc="45">
                <a:latin typeface="Times New Roman"/>
                <a:cs typeface="Times New Roman"/>
              </a:rPr>
              <a:t> </a:t>
            </a:r>
            <a:r>
              <a:rPr dirty="0" sz="1050" spc="5">
                <a:latin typeface="Times New Roman"/>
                <a:cs typeface="Times New Roman"/>
              </a:rPr>
              <a:t>largest.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50" spc="20" i="1">
                <a:latin typeface="Times New Roman"/>
                <a:cs typeface="Times New Roman"/>
              </a:rPr>
              <a:t>Sample </a:t>
            </a:r>
            <a:r>
              <a:rPr dirty="0" sz="1050" spc="-5" i="1">
                <a:latin typeface="Times New Roman"/>
                <a:cs typeface="Times New Roman"/>
              </a:rPr>
              <a:t>Program</a:t>
            </a:r>
            <a:r>
              <a:rPr dirty="0" sz="1050" spc="200" i="1">
                <a:latin typeface="Times New Roman"/>
                <a:cs typeface="Times New Roman"/>
              </a:rPr>
              <a:t> </a:t>
            </a:r>
            <a:r>
              <a:rPr dirty="0" sz="1050" spc="35" i="1">
                <a:latin typeface="Times New Roman"/>
                <a:cs typeface="Times New Roman"/>
              </a:rPr>
              <a:t>8.2: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dirty="0" sz="900" spc="-10">
                <a:latin typeface="Courier New"/>
                <a:cs typeface="Courier New"/>
              </a:rPr>
              <a:t>// This </a:t>
            </a:r>
            <a:r>
              <a:rPr dirty="0" sz="900" spc="-15">
                <a:latin typeface="Courier New"/>
                <a:cs typeface="Courier New"/>
              </a:rPr>
              <a:t>program </a:t>
            </a:r>
            <a:r>
              <a:rPr dirty="0" sz="900" spc="-20">
                <a:latin typeface="Courier New"/>
                <a:cs typeface="Courier New"/>
              </a:rPr>
              <a:t>demonstrates </a:t>
            </a:r>
            <a:r>
              <a:rPr dirty="0" sz="900">
                <a:latin typeface="Courier New"/>
                <a:cs typeface="Courier New"/>
              </a:rPr>
              <a:t>a </a:t>
            </a:r>
            <a:r>
              <a:rPr dirty="0" sz="900" spc="-15">
                <a:latin typeface="Courier New"/>
                <a:cs typeface="Courier New"/>
              </a:rPr>
              <a:t>Binary</a:t>
            </a:r>
            <a:r>
              <a:rPr dirty="0" sz="900" spc="-19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Search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4192270">
              <a:lnSpc>
                <a:spcPct val="121100"/>
              </a:lnSpc>
            </a:pPr>
            <a:r>
              <a:rPr dirty="0" sz="900" spc="-15">
                <a:latin typeface="Courier New"/>
                <a:cs typeface="Courier New"/>
              </a:rPr>
              <a:t>#include </a:t>
            </a:r>
            <a:r>
              <a:rPr dirty="0" sz="900" spc="-20">
                <a:latin typeface="Courier New"/>
                <a:cs typeface="Courier New"/>
              </a:rPr>
              <a:t>&lt;iostream&gt;  </a:t>
            </a:r>
            <a:r>
              <a:rPr dirty="0" sz="900" spc="-15">
                <a:latin typeface="Courier New"/>
                <a:cs typeface="Courier New"/>
              </a:rPr>
              <a:t>using namespace</a:t>
            </a:r>
            <a:r>
              <a:rPr dirty="0" sz="900" spc="-13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std;</a:t>
            </a:r>
            <a:endParaRPr sz="900">
              <a:latin typeface="Courier New"/>
              <a:cs typeface="Courier New"/>
            </a:endParaRPr>
          </a:p>
          <a:p>
            <a:pPr marL="12700" marR="1660525">
              <a:lnSpc>
                <a:spcPct val="240000"/>
              </a:lnSpc>
            </a:pPr>
            <a:r>
              <a:rPr dirty="0" sz="900" spc="-10">
                <a:latin typeface="Courier New"/>
                <a:cs typeface="Courier New"/>
              </a:rPr>
              <a:t>int </a:t>
            </a:r>
            <a:r>
              <a:rPr dirty="0" sz="900" spc="-20">
                <a:latin typeface="Courier New"/>
                <a:cs typeface="Courier New"/>
              </a:rPr>
              <a:t>binarySearch(int </a:t>
            </a:r>
            <a:r>
              <a:rPr dirty="0" sz="900" spc="-10">
                <a:latin typeface="Courier New"/>
                <a:cs typeface="Courier New"/>
              </a:rPr>
              <a:t>[], </a:t>
            </a:r>
            <a:r>
              <a:rPr dirty="0" sz="900" spc="-15">
                <a:latin typeface="Courier New"/>
                <a:cs typeface="Courier New"/>
              </a:rPr>
              <a:t>int, int); </a:t>
            </a: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function </a:t>
            </a:r>
            <a:r>
              <a:rPr dirty="0" sz="900" spc="-20">
                <a:latin typeface="Courier New"/>
                <a:cs typeface="Courier New"/>
              </a:rPr>
              <a:t>prototype  </a:t>
            </a:r>
            <a:r>
              <a:rPr dirty="0" sz="900" spc="-15">
                <a:latin typeface="Courier New"/>
                <a:cs typeface="Courier New"/>
              </a:rPr>
              <a:t>const </a:t>
            </a:r>
            <a:r>
              <a:rPr dirty="0" sz="900" spc="-10">
                <a:latin typeface="Courier New"/>
                <a:cs typeface="Courier New"/>
              </a:rPr>
              <a:t>int </a:t>
            </a:r>
            <a:r>
              <a:rPr dirty="0" sz="900" spc="-15">
                <a:latin typeface="Courier New"/>
                <a:cs typeface="Courier New"/>
              </a:rPr>
              <a:t>SIZE </a:t>
            </a:r>
            <a:r>
              <a:rPr dirty="0" sz="900">
                <a:latin typeface="Courier New"/>
                <a:cs typeface="Courier New"/>
              </a:rPr>
              <a:t>=</a:t>
            </a:r>
            <a:r>
              <a:rPr dirty="0" sz="900" spc="-12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16;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 spc="-10">
                <a:latin typeface="Courier New"/>
                <a:cs typeface="Courier New"/>
              </a:rPr>
              <a:t>int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main()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int </a:t>
            </a:r>
            <a:r>
              <a:rPr dirty="0" sz="900" spc="-15">
                <a:latin typeface="Courier New"/>
                <a:cs typeface="Courier New"/>
              </a:rPr>
              <a:t>found,</a:t>
            </a:r>
            <a:r>
              <a:rPr dirty="0" sz="900" spc="-7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value;</a:t>
            </a:r>
            <a:endParaRPr sz="90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  <a:spcBef>
                <a:spcPts val="229"/>
              </a:spcBef>
            </a:pPr>
            <a:r>
              <a:rPr dirty="0" sz="900" spc="-10">
                <a:latin typeface="Courier New"/>
                <a:cs typeface="Courier New"/>
              </a:rPr>
              <a:t>int </a:t>
            </a:r>
            <a:r>
              <a:rPr dirty="0" sz="900" spc="-15">
                <a:latin typeface="Courier New"/>
                <a:cs typeface="Courier New"/>
              </a:rPr>
              <a:t>array[] </a:t>
            </a:r>
            <a:r>
              <a:rPr dirty="0" sz="900">
                <a:latin typeface="Courier New"/>
                <a:cs typeface="Courier New"/>
              </a:rPr>
              <a:t>=</a:t>
            </a:r>
            <a:r>
              <a:rPr dirty="0" sz="900" spc="-90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{34,19,19,18,17,13,12,12,12,11,9,5,3,2,2,0};</a:t>
            </a:r>
            <a:endParaRPr sz="900">
              <a:latin typeface="Courier New"/>
              <a:cs typeface="Courier New"/>
            </a:endParaRPr>
          </a:p>
          <a:p>
            <a:pPr marL="1417955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array </a:t>
            </a:r>
            <a:r>
              <a:rPr dirty="0" sz="900" spc="-10">
                <a:latin typeface="Courier New"/>
                <a:cs typeface="Courier New"/>
              </a:rPr>
              <a:t>to be</a:t>
            </a:r>
            <a:r>
              <a:rPr dirty="0" sz="900" spc="-13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searched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413384" marR="1790064">
              <a:lnSpc>
                <a:spcPct val="121100"/>
              </a:lnSpc>
              <a:spcBef>
                <a:spcPts val="5"/>
              </a:spcBef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"Enter </a:t>
            </a:r>
            <a:r>
              <a:rPr dirty="0" sz="900" spc="-10">
                <a:latin typeface="Courier New"/>
                <a:cs typeface="Courier New"/>
              </a:rPr>
              <a:t>an </a:t>
            </a:r>
            <a:r>
              <a:rPr dirty="0" sz="900" spc="-15">
                <a:latin typeface="Courier New"/>
                <a:cs typeface="Courier New"/>
              </a:rPr>
              <a:t>integer </a:t>
            </a:r>
            <a:r>
              <a:rPr dirty="0" sz="900" spc="-10">
                <a:latin typeface="Courier New"/>
                <a:cs typeface="Courier New"/>
              </a:rPr>
              <a:t>to </a:t>
            </a:r>
            <a:r>
              <a:rPr dirty="0" sz="900" spc="-15">
                <a:latin typeface="Courier New"/>
                <a:cs typeface="Courier New"/>
              </a:rPr>
              <a:t>search for:"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26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  </a:t>
            </a:r>
            <a:r>
              <a:rPr dirty="0" sz="900" spc="-10">
                <a:latin typeface="Courier New"/>
                <a:cs typeface="Courier New"/>
              </a:rPr>
              <a:t>cin &gt;&gt;</a:t>
            </a:r>
            <a:r>
              <a:rPr dirty="0" sz="900" spc="-7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value;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</a:pPr>
            <a:r>
              <a:rPr dirty="0" sz="900" spc="-15">
                <a:latin typeface="Courier New"/>
                <a:cs typeface="Courier New"/>
              </a:rPr>
              <a:t>found </a:t>
            </a:r>
            <a:r>
              <a:rPr dirty="0" sz="900">
                <a:latin typeface="Courier New"/>
                <a:cs typeface="Courier New"/>
              </a:rPr>
              <a:t>= </a:t>
            </a:r>
            <a:r>
              <a:rPr dirty="0" sz="900" spc="-20">
                <a:latin typeface="Courier New"/>
                <a:cs typeface="Courier New"/>
              </a:rPr>
              <a:t>binarySearch(array, </a:t>
            </a:r>
            <a:r>
              <a:rPr dirty="0" sz="900" spc="-15">
                <a:latin typeface="Courier New"/>
                <a:cs typeface="Courier New"/>
              </a:rPr>
              <a:t>SIZE,</a:t>
            </a:r>
            <a:r>
              <a:rPr dirty="0" sz="900" spc="-12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value);</a:t>
            </a:r>
            <a:endParaRPr sz="900">
              <a:latin typeface="Courier New"/>
              <a:cs typeface="Courier New"/>
            </a:endParaRPr>
          </a:p>
          <a:p>
            <a:pPr marL="1416050">
              <a:lnSpc>
                <a:spcPct val="100000"/>
              </a:lnSpc>
              <a:spcBef>
                <a:spcPts val="229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function call </a:t>
            </a:r>
            <a:r>
              <a:rPr dirty="0" sz="900" spc="-10">
                <a:latin typeface="Courier New"/>
                <a:cs typeface="Courier New"/>
              </a:rPr>
              <a:t>to </a:t>
            </a:r>
            <a:r>
              <a:rPr dirty="0" sz="900" spc="-15">
                <a:latin typeface="Courier New"/>
                <a:cs typeface="Courier New"/>
              </a:rPr>
              <a:t>perform </a:t>
            </a: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binary</a:t>
            </a:r>
            <a:r>
              <a:rPr dirty="0" sz="900" spc="-21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search</a:t>
            </a:r>
            <a:endParaRPr sz="900">
              <a:latin typeface="Courier New"/>
              <a:cs typeface="Courier New"/>
            </a:endParaRPr>
          </a:p>
          <a:p>
            <a:pPr marL="413384" marR="1047750" indent="1008380">
              <a:lnSpc>
                <a:spcPts val="1310"/>
              </a:lnSpc>
              <a:spcBef>
                <a:spcPts val="65"/>
              </a:spcBef>
            </a:pPr>
            <a:r>
              <a:rPr dirty="0" sz="900" spc="-10">
                <a:latin typeface="Courier New"/>
                <a:cs typeface="Courier New"/>
              </a:rPr>
              <a:t>// on </a:t>
            </a:r>
            <a:r>
              <a:rPr dirty="0" sz="900" spc="-15">
                <a:latin typeface="Courier New"/>
                <a:cs typeface="Courier New"/>
              </a:rPr>
              <a:t>array looking </a:t>
            </a:r>
            <a:r>
              <a:rPr dirty="0" sz="900" spc="-10">
                <a:latin typeface="Courier New"/>
                <a:cs typeface="Courier New"/>
              </a:rPr>
              <a:t>for an </a:t>
            </a:r>
            <a:r>
              <a:rPr dirty="0" sz="900" spc="-15">
                <a:latin typeface="Courier New"/>
                <a:cs typeface="Courier New"/>
              </a:rPr>
              <a:t>occurrence </a:t>
            </a:r>
            <a:r>
              <a:rPr dirty="0" sz="900" spc="-10">
                <a:latin typeface="Courier New"/>
                <a:cs typeface="Courier New"/>
              </a:rPr>
              <a:t>of</a:t>
            </a:r>
            <a:r>
              <a:rPr dirty="0" sz="900" spc="-27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value  </a:t>
            </a:r>
            <a:r>
              <a:rPr dirty="0" sz="900" spc="-10">
                <a:latin typeface="Courier New"/>
                <a:cs typeface="Courier New"/>
              </a:rPr>
              <a:t>if </a:t>
            </a:r>
            <a:r>
              <a:rPr dirty="0" sz="900" spc="-15">
                <a:latin typeface="Courier New"/>
                <a:cs typeface="Courier New"/>
              </a:rPr>
              <a:t>(found </a:t>
            </a:r>
            <a:r>
              <a:rPr dirty="0" sz="900" spc="-10">
                <a:latin typeface="Courier New"/>
                <a:cs typeface="Courier New"/>
              </a:rPr>
              <a:t>==</a:t>
            </a:r>
            <a:r>
              <a:rPr dirty="0" sz="900" spc="-10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-1)</a:t>
            </a:r>
            <a:endParaRPr sz="900">
              <a:latin typeface="Courier New"/>
              <a:cs typeface="Courier New"/>
            </a:endParaRPr>
          </a:p>
          <a:p>
            <a:pPr marL="817244">
              <a:lnSpc>
                <a:spcPct val="100000"/>
              </a:lnSpc>
              <a:spcBef>
                <a:spcPts val="135"/>
              </a:spcBef>
            </a:pPr>
            <a:r>
              <a:rPr dirty="0" sz="900" spc="-15">
                <a:latin typeface="Courier New"/>
                <a:cs typeface="Courier New"/>
              </a:rPr>
              <a:t>cout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"The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value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"</a:t>
            </a:r>
            <a:r>
              <a:rPr dirty="0" sz="900" spc="-35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value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"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is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not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in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5">
                <a:latin typeface="Courier New"/>
                <a:cs typeface="Courier New"/>
              </a:rPr>
              <a:t>the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list"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427355">
              <a:lnSpc>
                <a:spcPct val="100000"/>
              </a:lnSpc>
              <a:spcBef>
                <a:spcPts val="215"/>
              </a:spcBef>
            </a:pPr>
            <a:r>
              <a:rPr dirty="0" sz="900" spc="-25">
                <a:latin typeface="Courier New"/>
                <a:cs typeface="Courier New"/>
              </a:rPr>
              <a:t>else</a:t>
            </a:r>
            <a:endParaRPr sz="900">
              <a:latin typeface="Courier New"/>
              <a:cs typeface="Courier New"/>
            </a:endParaRPr>
          </a:p>
          <a:p>
            <a:pPr marL="425450">
              <a:lnSpc>
                <a:spcPct val="100000"/>
              </a:lnSpc>
              <a:spcBef>
                <a:spcPts val="219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812800">
              <a:lnSpc>
                <a:spcPct val="100000"/>
              </a:lnSpc>
              <a:spcBef>
                <a:spcPts val="215"/>
              </a:spcBef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"The value </a:t>
            </a:r>
            <a:r>
              <a:rPr dirty="0" sz="900">
                <a:latin typeface="Courier New"/>
                <a:cs typeface="Courier New"/>
              </a:rPr>
              <a:t>"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value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>
                <a:latin typeface="Courier New"/>
                <a:cs typeface="Courier New"/>
              </a:rPr>
              <a:t>" </a:t>
            </a:r>
            <a:r>
              <a:rPr dirty="0" sz="900" spc="-10">
                <a:latin typeface="Courier New"/>
                <a:cs typeface="Courier New"/>
              </a:rPr>
              <a:t>is in </a:t>
            </a:r>
            <a:r>
              <a:rPr dirty="0" sz="900" spc="-15">
                <a:latin typeface="Courier New"/>
                <a:cs typeface="Courier New"/>
              </a:rPr>
              <a:t>position number</a:t>
            </a:r>
            <a:r>
              <a:rPr dirty="0" sz="900" spc="-38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"</a:t>
            </a:r>
            <a:endParaRPr sz="900">
              <a:latin typeface="Courier New"/>
              <a:cs typeface="Courier New"/>
            </a:endParaRPr>
          </a:p>
          <a:p>
            <a:pPr marL="1155700">
              <a:lnSpc>
                <a:spcPct val="100000"/>
              </a:lnSpc>
              <a:spcBef>
                <a:spcPts val="225"/>
              </a:spcBef>
            </a:pP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found </a:t>
            </a:r>
            <a:r>
              <a:rPr dirty="0" sz="900">
                <a:latin typeface="Courier New"/>
                <a:cs typeface="Courier New"/>
              </a:rPr>
              <a:t>+ 1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>
                <a:latin typeface="Courier New"/>
                <a:cs typeface="Courier New"/>
              </a:rPr>
              <a:t>" </a:t>
            </a:r>
            <a:r>
              <a:rPr dirty="0" sz="900" spc="-10">
                <a:latin typeface="Courier New"/>
                <a:cs typeface="Courier New"/>
              </a:rPr>
              <a:t>of the </a:t>
            </a:r>
            <a:r>
              <a:rPr dirty="0" sz="900" spc="-15">
                <a:latin typeface="Courier New"/>
                <a:cs typeface="Courier New"/>
              </a:rPr>
              <a:t>list"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32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425450">
              <a:lnSpc>
                <a:spcPct val="100000"/>
              </a:lnSpc>
              <a:spcBef>
                <a:spcPts val="229"/>
              </a:spcBef>
            </a:pPr>
            <a:r>
              <a:rPr dirty="0" sz="90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  <a:spcBef>
                <a:spcPts val="204"/>
              </a:spcBef>
            </a:pPr>
            <a:r>
              <a:rPr dirty="0" sz="900" spc="-15">
                <a:latin typeface="Courier New"/>
                <a:cs typeface="Courier New"/>
              </a:rPr>
              <a:t>return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25">
                <a:latin typeface="Courier New"/>
                <a:cs typeface="Courier New"/>
              </a:rPr>
              <a:t>0;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90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41285" y="9800081"/>
            <a:ext cx="5505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65" i="1">
                <a:latin typeface="Times New Roman"/>
                <a:cs typeface="Times New Roman"/>
              </a:rPr>
              <a:t>c</a:t>
            </a:r>
            <a:r>
              <a:rPr dirty="0" sz="1000" spc="-15" i="1">
                <a:latin typeface="Times New Roman"/>
                <a:cs typeface="Times New Roman"/>
              </a:rPr>
              <a:t>o</a:t>
            </a:r>
            <a:r>
              <a:rPr dirty="0" sz="1000" spc="80" i="1">
                <a:latin typeface="Times New Roman"/>
                <a:cs typeface="Times New Roman"/>
              </a:rPr>
              <a:t>n</a:t>
            </a:r>
            <a:r>
              <a:rPr dirty="0" sz="1000" spc="65" i="1">
                <a:latin typeface="Times New Roman"/>
                <a:cs typeface="Times New Roman"/>
              </a:rPr>
              <a:t>t</a:t>
            </a:r>
            <a:r>
              <a:rPr dirty="0" sz="1000" spc="35" i="1">
                <a:latin typeface="Times New Roman"/>
                <a:cs typeface="Times New Roman"/>
              </a:rPr>
              <a:t>i</a:t>
            </a:r>
            <a:r>
              <a:rPr dirty="0" sz="1000" spc="95" i="1">
                <a:latin typeface="Times New Roman"/>
                <a:cs typeface="Times New Roman"/>
              </a:rPr>
              <a:t>nu</a:t>
            </a:r>
            <a:r>
              <a:rPr dirty="0" sz="1000" spc="-45" i="1">
                <a:latin typeface="Times New Roman"/>
                <a:cs typeface="Times New Roman"/>
              </a:rPr>
              <a:t>e</a:t>
            </a:r>
            <a:r>
              <a:rPr dirty="0" sz="1000" spc="5" i="1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57400" y="72517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 h="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71600" y="455294"/>
            <a:ext cx="228600" cy="806450"/>
          </a:xfrm>
          <a:prstGeom prst="rect">
            <a:avLst/>
          </a:prstGeom>
          <a:solidFill>
            <a:srgbClr val="CC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41275">
              <a:lnSpc>
                <a:spcPct val="100000"/>
              </a:lnSpc>
              <a:spcBef>
                <a:spcPts val="575"/>
              </a:spcBef>
            </a:pPr>
            <a:r>
              <a:rPr dirty="0" sz="900" spc="-105">
                <a:latin typeface="Arial"/>
                <a:cs typeface="Arial"/>
              </a:rPr>
              <a:t>142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60905" y="1093977"/>
            <a:ext cx="2091689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85">
                <a:latin typeface="Times New Roman"/>
                <a:cs typeface="Times New Roman"/>
              </a:rPr>
              <a:t>LESSON</a:t>
            </a:r>
            <a:r>
              <a:rPr dirty="0" sz="950" spc="65">
                <a:latin typeface="Times New Roman"/>
                <a:cs typeface="Times New Roman"/>
              </a:rPr>
              <a:t> </a:t>
            </a:r>
            <a:r>
              <a:rPr dirty="0" sz="950" spc="-35">
                <a:latin typeface="Times New Roman"/>
                <a:cs typeface="Times New Roman"/>
              </a:rPr>
              <a:t>8 </a:t>
            </a:r>
            <a:r>
              <a:rPr dirty="0" sz="950" spc="10">
                <a:latin typeface="Times New Roman"/>
                <a:cs typeface="Times New Roman"/>
              </a:rPr>
              <a:t>Searching </a:t>
            </a:r>
            <a:r>
              <a:rPr dirty="0" sz="950" spc="-15">
                <a:latin typeface="Times New Roman"/>
                <a:cs typeface="Times New Roman"/>
              </a:rPr>
              <a:t>and </a:t>
            </a:r>
            <a:r>
              <a:rPr dirty="0" sz="950" spc="-25">
                <a:latin typeface="Times New Roman"/>
                <a:cs typeface="Times New Roman"/>
              </a:rPr>
              <a:t>Sorting</a:t>
            </a:r>
            <a:r>
              <a:rPr dirty="0" sz="950" spc="25">
                <a:latin typeface="Times New Roman"/>
                <a:cs typeface="Times New Roman"/>
              </a:rPr>
              <a:t> </a:t>
            </a:r>
            <a:r>
              <a:rPr dirty="0" sz="950" spc="-15">
                <a:latin typeface="Times New Roman"/>
                <a:cs typeface="Times New Roman"/>
              </a:rPr>
              <a:t>Arrays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44954" y="1435354"/>
            <a:ext cx="46342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latin typeface="Courier New"/>
                <a:cs typeface="Courier New"/>
              </a:rPr>
              <a:t>//*******************************************************************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69334" y="1599945"/>
            <a:ext cx="8293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latin typeface="Courier New"/>
                <a:cs typeface="Courier New"/>
              </a:rPr>
              <a:t>binarySearch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44954" y="1570989"/>
            <a:ext cx="762000" cy="1017905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900" spc="-1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 spc="-4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//</a:t>
            </a:r>
            <a:r>
              <a:rPr dirty="0" sz="900" spc="-6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task: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data</a:t>
            </a:r>
            <a:r>
              <a:rPr dirty="0" sz="900" spc="-140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in: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900" spc="-1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900" spc="-1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38626" y="1903222"/>
            <a:ext cx="3296920" cy="685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3335">
              <a:lnSpc>
                <a:spcPct val="120400"/>
              </a:lnSpc>
              <a:spcBef>
                <a:spcPts val="95"/>
              </a:spcBef>
            </a:pPr>
            <a:r>
              <a:rPr dirty="0" sz="900" spc="-15">
                <a:latin typeface="Courier New"/>
                <a:cs typeface="Courier New"/>
              </a:rPr>
              <a:t>This searches </a:t>
            </a:r>
            <a:r>
              <a:rPr dirty="0" sz="900" spc="-10">
                <a:latin typeface="Courier New"/>
                <a:cs typeface="Courier New"/>
              </a:rPr>
              <a:t>an </a:t>
            </a:r>
            <a:r>
              <a:rPr dirty="0" sz="900" spc="-15">
                <a:latin typeface="Courier New"/>
                <a:cs typeface="Courier New"/>
              </a:rPr>
              <a:t>array </a:t>
            </a:r>
            <a:r>
              <a:rPr dirty="0" sz="900" spc="-10">
                <a:latin typeface="Courier New"/>
                <a:cs typeface="Courier New"/>
              </a:rPr>
              <a:t>for </a:t>
            </a:r>
            <a:r>
              <a:rPr dirty="0" sz="900">
                <a:latin typeface="Courier New"/>
                <a:cs typeface="Courier New"/>
              </a:rPr>
              <a:t>a </a:t>
            </a:r>
            <a:r>
              <a:rPr dirty="0" sz="900" spc="-15">
                <a:latin typeface="Courier New"/>
                <a:cs typeface="Courier New"/>
              </a:rPr>
              <a:t>particular value  List </a:t>
            </a:r>
            <a:r>
              <a:rPr dirty="0" sz="900" spc="-10">
                <a:latin typeface="Courier New"/>
                <a:cs typeface="Courier New"/>
              </a:rPr>
              <a:t>of </a:t>
            </a:r>
            <a:r>
              <a:rPr dirty="0" sz="900" spc="-15">
                <a:latin typeface="Courier New"/>
                <a:cs typeface="Courier New"/>
              </a:rPr>
              <a:t>values </a:t>
            </a:r>
            <a:r>
              <a:rPr dirty="0" sz="900" spc="-10">
                <a:latin typeface="Courier New"/>
                <a:cs typeface="Courier New"/>
              </a:rPr>
              <a:t>in an </a:t>
            </a:r>
            <a:r>
              <a:rPr dirty="0" sz="900" spc="-15">
                <a:latin typeface="Courier New"/>
                <a:cs typeface="Courier New"/>
              </a:rPr>
              <a:t>orderd array, </a:t>
            </a: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number of  elements </a:t>
            </a:r>
            <a:r>
              <a:rPr dirty="0" sz="900" spc="-10">
                <a:latin typeface="Courier New"/>
                <a:cs typeface="Courier New"/>
              </a:rPr>
              <a:t>in the </a:t>
            </a:r>
            <a:r>
              <a:rPr dirty="0" sz="900" spc="-15">
                <a:latin typeface="Courier New"/>
                <a:cs typeface="Courier New"/>
              </a:rPr>
              <a:t>array, </a:t>
            </a:r>
            <a:r>
              <a:rPr dirty="0" sz="900" spc="-10">
                <a:latin typeface="Courier New"/>
                <a:cs typeface="Courier New"/>
              </a:rPr>
              <a:t>and the </a:t>
            </a:r>
            <a:r>
              <a:rPr dirty="0" sz="900" spc="-15">
                <a:latin typeface="Courier New"/>
                <a:cs typeface="Courier New"/>
              </a:rPr>
              <a:t>value searched</a:t>
            </a:r>
            <a:r>
              <a:rPr dirty="0" sz="900" spc="-29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for  </a:t>
            </a:r>
            <a:r>
              <a:rPr dirty="0" sz="900" spc="-10">
                <a:latin typeface="Courier New"/>
                <a:cs typeface="Courier New"/>
              </a:rPr>
              <a:t>in the</a:t>
            </a:r>
            <a:r>
              <a:rPr dirty="0" sz="900" spc="-7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array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44954" y="2563113"/>
            <a:ext cx="4766310" cy="101473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data returned: Position </a:t>
            </a:r>
            <a:r>
              <a:rPr dirty="0" sz="900" spc="-10">
                <a:latin typeface="Courier New"/>
                <a:cs typeface="Courier New"/>
              </a:rPr>
              <a:t>in the </a:t>
            </a:r>
            <a:r>
              <a:rPr dirty="0" sz="900" spc="-15">
                <a:latin typeface="Courier New"/>
                <a:cs typeface="Courier New"/>
              </a:rPr>
              <a:t>array </a:t>
            </a:r>
            <a:r>
              <a:rPr dirty="0" sz="900" spc="-10">
                <a:latin typeface="Courier New"/>
                <a:cs typeface="Courier New"/>
              </a:rPr>
              <a:t>of the </a:t>
            </a:r>
            <a:r>
              <a:rPr dirty="0" sz="900" spc="-15">
                <a:latin typeface="Courier New"/>
                <a:cs typeface="Courier New"/>
              </a:rPr>
              <a:t>value </a:t>
            </a:r>
            <a:r>
              <a:rPr dirty="0" sz="900" spc="-10">
                <a:latin typeface="Courier New"/>
                <a:cs typeface="Courier New"/>
              </a:rPr>
              <a:t>or -1 if</a:t>
            </a:r>
            <a:r>
              <a:rPr dirty="0" sz="900" spc="-38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value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1205865" algn="l"/>
              </a:tabLst>
            </a:pPr>
            <a:r>
              <a:rPr dirty="0" sz="900" spc="-10">
                <a:latin typeface="Courier New"/>
                <a:cs typeface="Courier New"/>
              </a:rPr>
              <a:t>//	not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found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 spc="-4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 marR="5080">
              <a:lnSpc>
                <a:spcPct val="120000"/>
              </a:lnSpc>
            </a:pPr>
            <a:r>
              <a:rPr dirty="0" sz="900" spc="-20">
                <a:latin typeface="Courier New"/>
                <a:cs typeface="Courier New"/>
              </a:rPr>
              <a:t>//*******************************************************************  </a:t>
            </a:r>
            <a:r>
              <a:rPr dirty="0" sz="900" spc="-10">
                <a:latin typeface="Courier New"/>
                <a:cs typeface="Courier New"/>
              </a:rPr>
              <a:t>int </a:t>
            </a:r>
            <a:r>
              <a:rPr dirty="0" sz="900" spc="-20">
                <a:latin typeface="Courier New"/>
                <a:cs typeface="Courier New"/>
              </a:rPr>
              <a:t>binarySearch(int </a:t>
            </a:r>
            <a:r>
              <a:rPr dirty="0" sz="900" spc="-15">
                <a:latin typeface="Courier New"/>
                <a:cs typeface="Courier New"/>
              </a:rPr>
              <a:t>array[],int </a:t>
            </a:r>
            <a:r>
              <a:rPr dirty="0" sz="900" spc="-20">
                <a:latin typeface="Courier New"/>
                <a:cs typeface="Courier New"/>
              </a:rPr>
              <a:t>numElems,int </a:t>
            </a:r>
            <a:r>
              <a:rPr dirty="0" sz="900" spc="-15">
                <a:latin typeface="Courier New"/>
                <a:cs typeface="Courier New"/>
              </a:rPr>
              <a:t>value) </a:t>
            </a:r>
            <a:r>
              <a:rPr dirty="0" sz="900" spc="-20">
                <a:latin typeface="Courier New"/>
                <a:cs typeface="Courier New"/>
              </a:rPr>
              <a:t>//function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heading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45766" y="3551047"/>
            <a:ext cx="1629410" cy="522605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900" spc="-10">
                <a:latin typeface="Courier New"/>
                <a:cs typeface="Courier New"/>
              </a:rPr>
              <a:t>int </a:t>
            </a:r>
            <a:r>
              <a:rPr dirty="0" sz="900" spc="-15">
                <a:latin typeface="Courier New"/>
                <a:cs typeface="Courier New"/>
              </a:rPr>
              <a:t>first </a:t>
            </a:r>
            <a:r>
              <a:rPr dirty="0" sz="900">
                <a:latin typeface="Courier New"/>
                <a:cs typeface="Courier New"/>
              </a:rPr>
              <a:t>=</a:t>
            </a:r>
            <a:r>
              <a:rPr dirty="0" sz="900" spc="-110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0;</a:t>
            </a:r>
            <a:endParaRPr sz="900">
              <a:latin typeface="Courier New"/>
              <a:cs typeface="Courier New"/>
            </a:endParaRPr>
          </a:p>
          <a:p>
            <a:pPr marL="12700" marR="5080">
              <a:lnSpc>
                <a:spcPct val="120000"/>
              </a:lnSpc>
              <a:spcBef>
                <a:spcPts val="15"/>
              </a:spcBef>
            </a:pPr>
            <a:r>
              <a:rPr dirty="0" sz="900" spc="-10">
                <a:latin typeface="Courier New"/>
                <a:cs typeface="Courier New"/>
              </a:rPr>
              <a:t>int </a:t>
            </a:r>
            <a:r>
              <a:rPr dirty="0" sz="900" spc="-15">
                <a:latin typeface="Courier New"/>
                <a:cs typeface="Courier New"/>
              </a:rPr>
              <a:t>last </a:t>
            </a:r>
            <a:r>
              <a:rPr dirty="0" sz="900">
                <a:latin typeface="Courier New"/>
                <a:cs typeface="Courier New"/>
              </a:rPr>
              <a:t>= </a:t>
            </a:r>
            <a:r>
              <a:rPr dirty="0" sz="900" spc="-15">
                <a:latin typeface="Courier New"/>
                <a:cs typeface="Courier New"/>
              </a:rPr>
              <a:t>numElems </a:t>
            </a:r>
            <a:r>
              <a:rPr dirty="0" sz="900">
                <a:latin typeface="Courier New"/>
                <a:cs typeface="Courier New"/>
              </a:rPr>
              <a:t>-</a:t>
            </a:r>
            <a:r>
              <a:rPr dirty="0" sz="900" spc="-220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1;  int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middle;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81880" y="3551047"/>
            <a:ext cx="2296795" cy="68834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First element </a:t>
            </a:r>
            <a:r>
              <a:rPr dirty="0" sz="900" spc="-10">
                <a:latin typeface="Courier New"/>
                <a:cs typeface="Courier New"/>
              </a:rPr>
              <a:t>of</a:t>
            </a:r>
            <a:r>
              <a:rPr dirty="0" sz="900" spc="-14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list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last element </a:t>
            </a:r>
            <a:r>
              <a:rPr dirty="0" sz="900" spc="-10">
                <a:latin typeface="Courier New"/>
                <a:cs typeface="Courier New"/>
              </a:rPr>
              <a:t>of the</a:t>
            </a:r>
            <a:r>
              <a:rPr dirty="0" sz="900" spc="-17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list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variable </a:t>
            </a:r>
            <a:r>
              <a:rPr dirty="0" sz="900" spc="-20">
                <a:latin typeface="Courier New"/>
                <a:cs typeface="Courier New"/>
              </a:rPr>
              <a:t>containing </a:t>
            </a:r>
            <a:r>
              <a:rPr dirty="0" sz="900" spc="-10">
                <a:latin typeface="Courier New"/>
                <a:cs typeface="Courier New"/>
              </a:rPr>
              <a:t>the</a:t>
            </a:r>
            <a:r>
              <a:rPr dirty="0" sz="900" spc="-14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current</a:t>
            </a:r>
            <a:endParaRPr sz="900">
              <a:latin typeface="Courier New"/>
              <a:cs typeface="Courier New"/>
            </a:endParaRPr>
          </a:p>
          <a:p>
            <a:pPr marL="20320">
              <a:lnSpc>
                <a:spcPct val="100000"/>
              </a:lnSpc>
              <a:spcBef>
                <a:spcPts val="229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middle value </a:t>
            </a:r>
            <a:r>
              <a:rPr dirty="0" sz="900" spc="-10">
                <a:latin typeface="Courier New"/>
                <a:cs typeface="Courier New"/>
              </a:rPr>
              <a:t>of the</a:t>
            </a:r>
            <a:r>
              <a:rPr dirty="0" sz="900" spc="-17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list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45766" y="4377054"/>
            <a:ext cx="2832100" cy="52070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900" spc="-15">
                <a:latin typeface="Courier New"/>
                <a:cs typeface="Courier New"/>
              </a:rPr>
              <a:t>while (first </a:t>
            </a:r>
            <a:r>
              <a:rPr dirty="0" sz="900" spc="-10">
                <a:latin typeface="Courier New"/>
                <a:cs typeface="Courier New"/>
              </a:rPr>
              <a:t>&lt;=</a:t>
            </a:r>
            <a:r>
              <a:rPr dirty="0" sz="900" spc="-10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last)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416559">
              <a:lnSpc>
                <a:spcPct val="100000"/>
              </a:lnSpc>
              <a:spcBef>
                <a:spcPts val="204"/>
              </a:spcBef>
            </a:pPr>
            <a:r>
              <a:rPr dirty="0" sz="900" spc="-15">
                <a:latin typeface="Courier New"/>
                <a:cs typeface="Courier New"/>
              </a:rPr>
              <a:t>middle </a:t>
            </a:r>
            <a:r>
              <a:rPr dirty="0" sz="900">
                <a:latin typeface="Courier New"/>
                <a:cs typeface="Courier New"/>
              </a:rPr>
              <a:t>= </a:t>
            </a:r>
            <a:r>
              <a:rPr dirty="0" sz="900" spc="-15">
                <a:latin typeface="Courier New"/>
                <a:cs typeface="Courier New"/>
              </a:rPr>
              <a:t>first </a:t>
            </a:r>
            <a:r>
              <a:rPr dirty="0" sz="900">
                <a:latin typeface="Courier New"/>
                <a:cs typeface="Courier New"/>
              </a:rPr>
              <a:t>+ </a:t>
            </a:r>
            <a:r>
              <a:rPr dirty="0" sz="900" spc="-15">
                <a:latin typeface="Courier New"/>
                <a:cs typeface="Courier New"/>
              </a:rPr>
              <a:t>(last </a:t>
            </a:r>
            <a:r>
              <a:rPr dirty="0" sz="900">
                <a:latin typeface="Courier New"/>
                <a:cs typeface="Courier New"/>
              </a:rPr>
              <a:t>- </a:t>
            </a:r>
            <a:r>
              <a:rPr dirty="0" sz="900" spc="-15">
                <a:latin typeface="Courier New"/>
                <a:cs typeface="Courier New"/>
              </a:rPr>
              <a:t>first) </a:t>
            </a:r>
            <a:r>
              <a:rPr dirty="0" sz="900">
                <a:latin typeface="Courier New"/>
                <a:cs typeface="Courier New"/>
              </a:rPr>
              <a:t>/</a:t>
            </a:r>
            <a:r>
              <a:rPr dirty="0" sz="900" spc="-29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2;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45766" y="5036947"/>
            <a:ext cx="1828800" cy="358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12115" marR="5080" indent="-400050">
              <a:lnSpc>
                <a:spcPct val="121100"/>
              </a:lnSpc>
              <a:spcBef>
                <a:spcPts val="100"/>
              </a:spcBef>
            </a:pPr>
            <a:r>
              <a:rPr dirty="0" sz="900" spc="-10">
                <a:latin typeface="Courier New"/>
                <a:cs typeface="Courier New"/>
              </a:rPr>
              <a:t>if </a:t>
            </a:r>
            <a:r>
              <a:rPr dirty="0" sz="900" spc="-20">
                <a:latin typeface="Courier New"/>
                <a:cs typeface="Courier New"/>
              </a:rPr>
              <a:t>(array[middle] </a:t>
            </a:r>
            <a:r>
              <a:rPr dirty="0" sz="900" spc="-10">
                <a:latin typeface="Courier New"/>
                <a:cs typeface="Courier New"/>
              </a:rPr>
              <a:t>==</a:t>
            </a:r>
            <a:r>
              <a:rPr dirty="0" sz="900" spc="-11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value)  return</a:t>
            </a:r>
            <a:r>
              <a:rPr dirty="0" sz="900" spc="-5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middle;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69689" y="5232019"/>
            <a:ext cx="27628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Courier New"/>
                <a:cs typeface="Courier New"/>
              </a:rPr>
              <a:t>// if </a:t>
            </a:r>
            <a:r>
              <a:rPr dirty="0" sz="900" spc="-15">
                <a:latin typeface="Courier New"/>
                <a:cs typeface="Courier New"/>
              </a:rPr>
              <a:t>value </a:t>
            </a:r>
            <a:r>
              <a:rPr dirty="0" sz="900" spc="-10">
                <a:latin typeface="Courier New"/>
                <a:cs typeface="Courier New"/>
              </a:rPr>
              <a:t>is in the </a:t>
            </a:r>
            <a:r>
              <a:rPr dirty="0" sz="900" spc="-15">
                <a:latin typeface="Courier New"/>
                <a:cs typeface="Courier New"/>
              </a:rPr>
              <a:t>middle, </a:t>
            </a:r>
            <a:r>
              <a:rPr dirty="0" sz="900" spc="-10">
                <a:latin typeface="Courier New"/>
                <a:cs typeface="Courier New"/>
              </a:rPr>
              <a:t>we are</a:t>
            </a:r>
            <a:r>
              <a:rPr dirty="0" sz="900" spc="-30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done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45766" y="5561203"/>
            <a:ext cx="19653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Courier New"/>
                <a:cs typeface="Courier New"/>
              </a:rPr>
              <a:t>else if</a:t>
            </a:r>
            <a:r>
              <a:rPr dirty="0" sz="900" spc="-7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(array[middle]&lt;value)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45435" y="5727319"/>
            <a:ext cx="12280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5">
                <a:latin typeface="Courier New"/>
                <a:cs typeface="Courier New"/>
              </a:rPr>
              <a:t>last </a:t>
            </a:r>
            <a:r>
              <a:rPr dirty="0" sz="900">
                <a:latin typeface="Courier New"/>
                <a:cs typeface="Courier New"/>
              </a:rPr>
              <a:t>= </a:t>
            </a:r>
            <a:r>
              <a:rPr dirty="0" sz="900" spc="-15">
                <a:latin typeface="Courier New"/>
                <a:cs typeface="Courier New"/>
              </a:rPr>
              <a:t>middle </a:t>
            </a:r>
            <a:r>
              <a:rPr dirty="0" sz="900">
                <a:latin typeface="Courier New"/>
                <a:cs typeface="Courier New"/>
              </a:rPr>
              <a:t>-</a:t>
            </a:r>
            <a:r>
              <a:rPr dirty="0" sz="900" spc="-195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1;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69689" y="5699632"/>
            <a:ext cx="2696210" cy="35560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toss </a:t>
            </a:r>
            <a:r>
              <a:rPr dirty="0" sz="900" spc="-10">
                <a:latin typeface="Courier New"/>
                <a:cs typeface="Courier New"/>
              </a:rPr>
              <a:t>out the </a:t>
            </a:r>
            <a:r>
              <a:rPr dirty="0" sz="900" spc="-15">
                <a:latin typeface="Courier New"/>
                <a:cs typeface="Courier New"/>
              </a:rPr>
              <a:t>second remaining half</a:t>
            </a:r>
            <a:r>
              <a:rPr dirty="0" sz="900" spc="-25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of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z="900" spc="-10">
                <a:latin typeface="Courier New"/>
                <a:cs typeface="Courier New"/>
              </a:rPr>
              <a:t>// the </a:t>
            </a:r>
            <a:r>
              <a:rPr dirty="0" sz="900" spc="-15">
                <a:latin typeface="Courier New"/>
                <a:cs typeface="Courier New"/>
              </a:rPr>
              <a:t>array </a:t>
            </a:r>
            <a:r>
              <a:rPr dirty="0" sz="900" spc="-10">
                <a:latin typeface="Courier New"/>
                <a:cs typeface="Courier New"/>
              </a:rPr>
              <a:t>and </a:t>
            </a:r>
            <a:r>
              <a:rPr dirty="0" sz="900" spc="-15">
                <a:latin typeface="Courier New"/>
                <a:cs typeface="Courier New"/>
              </a:rPr>
              <a:t>search </a:t>
            </a:r>
            <a:r>
              <a:rPr dirty="0" sz="900" spc="-10">
                <a:latin typeface="Courier New"/>
                <a:cs typeface="Courier New"/>
              </a:rPr>
              <a:t>the</a:t>
            </a:r>
            <a:r>
              <a:rPr dirty="0" sz="900" spc="-22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first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59482" y="6056757"/>
            <a:ext cx="28765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latin typeface="Courier New"/>
                <a:cs typeface="Courier New"/>
              </a:rPr>
              <a:t>else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57957" y="6553581"/>
            <a:ext cx="946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45435" y="6221348"/>
            <a:ext cx="12954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5">
                <a:latin typeface="Courier New"/>
                <a:cs typeface="Courier New"/>
              </a:rPr>
              <a:t>first </a:t>
            </a:r>
            <a:r>
              <a:rPr dirty="0" sz="900">
                <a:latin typeface="Courier New"/>
                <a:cs typeface="Courier New"/>
              </a:rPr>
              <a:t>= </a:t>
            </a:r>
            <a:r>
              <a:rPr dirty="0" sz="900" spc="-15">
                <a:latin typeface="Courier New"/>
                <a:cs typeface="Courier New"/>
              </a:rPr>
              <a:t>middle </a:t>
            </a:r>
            <a:r>
              <a:rPr dirty="0" sz="900">
                <a:latin typeface="Courier New"/>
                <a:cs typeface="Courier New"/>
              </a:rPr>
              <a:t>+</a:t>
            </a:r>
            <a:r>
              <a:rPr dirty="0" sz="900" spc="-195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1;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69689" y="6192392"/>
            <a:ext cx="2628900" cy="35814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toss </a:t>
            </a:r>
            <a:r>
              <a:rPr dirty="0" sz="900" spc="-10">
                <a:latin typeface="Courier New"/>
                <a:cs typeface="Courier New"/>
              </a:rPr>
              <a:t>out the </a:t>
            </a:r>
            <a:r>
              <a:rPr dirty="0" sz="900" spc="-15">
                <a:latin typeface="Courier New"/>
                <a:cs typeface="Courier New"/>
              </a:rPr>
              <a:t>first remaining half</a:t>
            </a:r>
            <a:r>
              <a:rPr dirty="0" sz="900" spc="-25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of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 spc="-10">
                <a:latin typeface="Courier New"/>
                <a:cs typeface="Courier New"/>
              </a:rPr>
              <a:t>// the </a:t>
            </a:r>
            <a:r>
              <a:rPr dirty="0" sz="900" spc="-15">
                <a:latin typeface="Courier New"/>
                <a:cs typeface="Courier New"/>
              </a:rPr>
              <a:t>array </a:t>
            </a:r>
            <a:r>
              <a:rPr dirty="0" sz="900" spc="-10">
                <a:latin typeface="Courier New"/>
                <a:cs typeface="Courier New"/>
              </a:rPr>
              <a:t>and </a:t>
            </a:r>
            <a:r>
              <a:rPr dirty="0" sz="900" spc="-15">
                <a:latin typeface="Courier New"/>
                <a:cs typeface="Courier New"/>
              </a:rPr>
              <a:t>search </a:t>
            </a:r>
            <a:r>
              <a:rPr dirty="0" sz="900" spc="-10">
                <a:latin typeface="Courier New"/>
                <a:cs typeface="Courier New"/>
              </a:rPr>
              <a:t>the</a:t>
            </a:r>
            <a:r>
              <a:rPr dirty="0" sz="900" spc="-22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second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45766" y="6882765"/>
            <a:ext cx="69659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5">
                <a:latin typeface="Courier New"/>
                <a:cs typeface="Courier New"/>
              </a:rPr>
              <a:t>return</a:t>
            </a:r>
            <a:r>
              <a:rPr dirty="0" sz="900" spc="-105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-1;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69689" y="6882765"/>
            <a:ext cx="28943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indicates that value </a:t>
            </a:r>
            <a:r>
              <a:rPr dirty="0" sz="900" spc="-10">
                <a:latin typeface="Courier New"/>
                <a:cs typeface="Courier New"/>
              </a:rPr>
              <a:t>is not in the</a:t>
            </a:r>
            <a:r>
              <a:rPr dirty="0" sz="900" spc="-29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array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044954" y="7047357"/>
            <a:ext cx="946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59153" y="7356728"/>
            <a:ext cx="6236970" cy="236918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algn="just" marL="1612900" marR="5080">
              <a:lnSpc>
                <a:spcPct val="103099"/>
              </a:lnSpc>
              <a:spcBef>
                <a:spcPts val="65"/>
              </a:spcBef>
            </a:pPr>
            <a:r>
              <a:rPr dirty="0" sz="1050" spc="5">
                <a:latin typeface="Times New Roman"/>
                <a:cs typeface="Times New Roman"/>
              </a:rPr>
              <a:t>If </a:t>
            </a:r>
            <a:r>
              <a:rPr dirty="0" sz="1050" spc="-30">
                <a:latin typeface="Times New Roman"/>
                <a:cs typeface="Times New Roman"/>
              </a:rPr>
              <a:t>you </a:t>
            </a:r>
            <a:r>
              <a:rPr dirty="0" sz="1050">
                <a:latin typeface="Times New Roman"/>
                <a:cs typeface="Times New Roman"/>
              </a:rPr>
              <a:t>run </a:t>
            </a:r>
            <a:r>
              <a:rPr dirty="0" sz="1050" spc="-15">
                <a:latin typeface="Times New Roman"/>
                <a:cs typeface="Times New Roman"/>
              </a:rPr>
              <a:t>this program and </a:t>
            </a:r>
            <a:r>
              <a:rPr dirty="0" sz="1050" spc="-20">
                <a:latin typeface="Times New Roman"/>
                <a:cs typeface="Times New Roman"/>
              </a:rPr>
              <a:t>search </a:t>
            </a:r>
            <a:r>
              <a:rPr dirty="0" sz="1050" spc="-5">
                <a:latin typeface="Times New Roman"/>
                <a:cs typeface="Times New Roman"/>
              </a:rPr>
              <a:t>for </a:t>
            </a:r>
            <a:r>
              <a:rPr dirty="0" sz="1050" spc="-35">
                <a:latin typeface="Times New Roman"/>
                <a:cs typeface="Times New Roman"/>
              </a:rPr>
              <a:t>2,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>
                <a:latin typeface="Times New Roman"/>
                <a:cs typeface="Times New Roman"/>
              </a:rPr>
              <a:t>output </a:t>
            </a:r>
            <a:r>
              <a:rPr dirty="0" sz="1050" spc="15">
                <a:latin typeface="Times New Roman"/>
                <a:cs typeface="Times New Roman"/>
              </a:rPr>
              <a:t>indicates </a:t>
            </a:r>
            <a:r>
              <a:rPr dirty="0" sz="1050">
                <a:latin typeface="Times New Roman"/>
                <a:cs typeface="Times New Roman"/>
              </a:rPr>
              <a:t>that </a:t>
            </a:r>
            <a:r>
              <a:rPr dirty="0" sz="1050" spc="-30">
                <a:latin typeface="Times New Roman"/>
                <a:cs typeface="Times New Roman"/>
              </a:rPr>
              <a:t>2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5">
                <a:latin typeface="Times New Roman"/>
                <a:cs typeface="Times New Roman"/>
              </a:rPr>
              <a:t>14</a:t>
            </a:r>
            <a:r>
              <a:rPr dirty="0" baseline="32407" sz="900" spc="7">
                <a:latin typeface="Times New Roman"/>
                <a:cs typeface="Times New Roman"/>
              </a:rPr>
              <a:t>th  </a:t>
            </a:r>
            <a:r>
              <a:rPr dirty="0" sz="1050" spc="-10">
                <a:latin typeface="Times New Roman"/>
                <a:cs typeface="Times New Roman"/>
              </a:rPr>
              <a:t>position </a:t>
            </a:r>
            <a:r>
              <a:rPr dirty="0" sz="1050">
                <a:latin typeface="Times New Roman"/>
                <a:cs typeface="Times New Roman"/>
              </a:rPr>
              <a:t>of the </a:t>
            </a:r>
            <a:r>
              <a:rPr dirty="0" sz="1050" spc="-35">
                <a:latin typeface="Times New Roman"/>
                <a:cs typeface="Times New Roman"/>
              </a:rPr>
              <a:t>array. </a:t>
            </a:r>
            <a:r>
              <a:rPr dirty="0" sz="1050" spc="-30">
                <a:latin typeface="Times New Roman"/>
                <a:cs typeface="Times New Roman"/>
              </a:rPr>
              <a:t>Since 2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14</a:t>
            </a:r>
            <a:r>
              <a:rPr dirty="0" baseline="32407" sz="900" spc="-22">
                <a:latin typeface="Times New Roman"/>
                <a:cs typeface="Times New Roman"/>
              </a:rPr>
              <a:t>th </a:t>
            </a:r>
            <a:r>
              <a:rPr dirty="0" sz="1050" spc="-10">
                <a:latin typeface="Times New Roman"/>
                <a:cs typeface="Times New Roman"/>
              </a:rPr>
              <a:t>and </a:t>
            </a:r>
            <a:r>
              <a:rPr dirty="0" sz="1050" spc="-15">
                <a:latin typeface="Times New Roman"/>
                <a:cs typeface="Times New Roman"/>
              </a:rPr>
              <a:t>15</a:t>
            </a:r>
            <a:r>
              <a:rPr dirty="0" baseline="32407" sz="900" spc="-22">
                <a:latin typeface="Times New Roman"/>
                <a:cs typeface="Times New Roman"/>
              </a:rPr>
              <a:t>th </a:t>
            </a:r>
            <a:r>
              <a:rPr dirty="0" sz="1050" spc="25">
                <a:latin typeface="Times New Roman"/>
                <a:cs typeface="Times New Roman"/>
              </a:rPr>
              <a:t>position, </a:t>
            </a:r>
            <a:r>
              <a:rPr dirty="0" sz="1050" spc="-45">
                <a:latin typeface="Times New Roman"/>
                <a:cs typeface="Times New Roman"/>
              </a:rPr>
              <a:t>we </a:t>
            </a:r>
            <a:r>
              <a:rPr dirty="0" sz="1050" spc="-30">
                <a:latin typeface="Times New Roman"/>
                <a:cs typeface="Times New Roman"/>
              </a:rPr>
              <a:t>see </a:t>
            </a:r>
            <a:r>
              <a:rPr dirty="0" sz="1050">
                <a:latin typeface="Times New Roman"/>
                <a:cs typeface="Times New Roman"/>
              </a:rPr>
              <a:t>that </a:t>
            </a:r>
            <a:r>
              <a:rPr dirty="0" sz="1050" spc="35">
                <a:latin typeface="Times New Roman"/>
                <a:cs typeface="Times New Roman"/>
              </a:rPr>
              <a:t>the  </a:t>
            </a:r>
            <a:r>
              <a:rPr dirty="0" sz="1050" spc="-35">
                <a:latin typeface="Times New Roman"/>
                <a:cs typeface="Times New Roman"/>
              </a:rPr>
              <a:t>binary </a:t>
            </a:r>
            <a:r>
              <a:rPr dirty="0" sz="1050" spc="-25">
                <a:latin typeface="Times New Roman"/>
                <a:cs typeface="Times New Roman"/>
              </a:rPr>
              <a:t>search </a:t>
            </a:r>
            <a:r>
              <a:rPr dirty="0" sz="1050" spc="-10">
                <a:latin typeface="Times New Roman"/>
                <a:cs typeface="Times New Roman"/>
              </a:rPr>
              <a:t>found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5">
                <a:latin typeface="Times New Roman"/>
                <a:cs typeface="Times New Roman"/>
              </a:rPr>
              <a:t>first </a:t>
            </a:r>
            <a:r>
              <a:rPr dirty="0" sz="1050" spc="25">
                <a:latin typeface="Times New Roman"/>
                <a:cs typeface="Times New Roman"/>
              </a:rPr>
              <a:t>occurrence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30">
                <a:latin typeface="Times New Roman"/>
                <a:cs typeface="Times New Roman"/>
              </a:rPr>
              <a:t>2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-20">
                <a:latin typeface="Times New Roman"/>
                <a:cs typeface="Times New Roman"/>
              </a:rPr>
              <a:t>this </a:t>
            </a:r>
            <a:r>
              <a:rPr dirty="0" sz="1050" spc="10">
                <a:latin typeface="Times New Roman"/>
                <a:cs typeface="Times New Roman"/>
              </a:rPr>
              <a:t>particular </a:t>
            </a:r>
            <a:r>
              <a:rPr dirty="0" sz="1050" spc="-25">
                <a:latin typeface="Times New Roman"/>
                <a:cs typeface="Times New Roman"/>
              </a:rPr>
              <a:t>data </a:t>
            </a:r>
            <a:r>
              <a:rPr dirty="0" sz="1050" spc="-30">
                <a:latin typeface="Times New Roman"/>
                <a:cs typeface="Times New Roman"/>
              </a:rPr>
              <a:t>set; </a:t>
            </a:r>
            <a:r>
              <a:rPr dirty="0" sz="1050" spc="20">
                <a:latin typeface="Times New Roman"/>
                <a:cs typeface="Times New Roman"/>
              </a:rPr>
              <a:t>however,  </a:t>
            </a:r>
            <a:r>
              <a:rPr dirty="0" sz="1050" spc="-30">
                <a:latin typeface="Times New Roman"/>
                <a:cs typeface="Times New Roman"/>
              </a:rPr>
              <a:t>in Lab </a:t>
            </a:r>
            <a:r>
              <a:rPr dirty="0" sz="1050" spc="-45">
                <a:latin typeface="Times New Roman"/>
                <a:cs typeface="Times New Roman"/>
              </a:rPr>
              <a:t>8.2 </a:t>
            </a:r>
            <a:r>
              <a:rPr dirty="0" sz="1050" spc="-40">
                <a:latin typeface="Times New Roman"/>
                <a:cs typeface="Times New Roman"/>
              </a:rPr>
              <a:t>you </a:t>
            </a:r>
            <a:r>
              <a:rPr dirty="0" sz="1050" spc="-65">
                <a:latin typeface="Times New Roman"/>
                <a:cs typeface="Times New Roman"/>
              </a:rPr>
              <a:t>will </a:t>
            </a:r>
            <a:r>
              <a:rPr dirty="0" sz="1050" spc="-35">
                <a:latin typeface="Times New Roman"/>
                <a:cs typeface="Times New Roman"/>
              </a:rPr>
              <a:t>search </a:t>
            </a:r>
            <a:r>
              <a:rPr dirty="0" sz="1050" spc="-10">
                <a:latin typeface="Times New Roman"/>
                <a:cs typeface="Times New Roman"/>
              </a:rPr>
              <a:t>for </a:t>
            </a:r>
            <a:r>
              <a:rPr dirty="0" sz="1050" spc="5">
                <a:latin typeface="Times New Roman"/>
                <a:cs typeface="Times New Roman"/>
              </a:rPr>
              <a:t>values </a:t>
            </a:r>
            <a:r>
              <a:rPr dirty="0" sz="1050" spc="-10">
                <a:latin typeface="Times New Roman"/>
                <a:cs typeface="Times New Roman"/>
              </a:rPr>
              <a:t>other </a:t>
            </a:r>
            <a:r>
              <a:rPr dirty="0" sz="1050" spc="-15">
                <a:latin typeface="Times New Roman"/>
                <a:cs typeface="Times New Roman"/>
              </a:rPr>
              <a:t>than </a:t>
            </a:r>
            <a:r>
              <a:rPr dirty="0" sz="1050" spc="-30">
                <a:latin typeface="Times New Roman"/>
                <a:cs typeface="Times New Roman"/>
              </a:rPr>
              <a:t>2 </a:t>
            </a:r>
            <a:r>
              <a:rPr dirty="0" sz="1050" spc="-25">
                <a:latin typeface="Times New Roman"/>
                <a:cs typeface="Times New Roman"/>
              </a:rPr>
              <a:t>and </a:t>
            </a:r>
            <a:r>
              <a:rPr dirty="0" sz="1050" spc="-40">
                <a:latin typeface="Times New Roman"/>
                <a:cs typeface="Times New Roman"/>
              </a:rPr>
              <a:t>see </a:t>
            </a:r>
            <a:r>
              <a:rPr dirty="0" sz="1050" spc="-15">
                <a:latin typeface="Times New Roman"/>
                <a:cs typeface="Times New Roman"/>
              </a:rPr>
              <a:t>that </a:t>
            </a:r>
            <a:r>
              <a:rPr dirty="0" sz="1050" spc="-20">
                <a:latin typeface="Times New Roman"/>
                <a:cs typeface="Times New Roman"/>
              </a:rPr>
              <a:t>there </a:t>
            </a:r>
            <a:r>
              <a:rPr dirty="0" sz="1050" spc="-35">
                <a:latin typeface="Times New Roman"/>
                <a:cs typeface="Times New Roman"/>
              </a:rPr>
              <a:t>are </a:t>
            </a:r>
            <a:r>
              <a:rPr dirty="0" sz="1050" spc="-10">
                <a:latin typeface="Times New Roman"/>
                <a:cs typeface="Times New Roman"/>
              </a:rPr>
              <a:t>other </a:t>
            </a:r>
            <a:r>
              <a:rPr dirty="0" sz="1050" spc="15">
                <a:latin typeface="Times New Roman"/>
                <a:cs typeface="Times New Roman"/>
              </a:rPr>
              <a:t>pos-  </a:t>
            </a:r>
            <a:r>
              <a:rPr dirty="0" sz="1050">
                <a:latin typeface="Times New Roman"/>
                <a:cs typeface="Times New Roman"/>
              </a:rPr>
              <a:t>sibilities </a:t>
            </a:r>
            <a:r>
              <a:rPr dirty="0" sz="1050" spc="-5">
                <a:latin typeface="Times New Roman"/>
                <a:cs typeface="Times New Roman"/>
              </a:rPr>
              <a:t>for </a:t>
            </a:r>
            <a:r>
              <a:rPr dirty="0" sz="1050" spc="-25">
                <a:latin typeface="Times New Roman"/>
                <a:cs typeface="Times New Roman"/>
              </a:rPr>
              <a:t>which </a:t>
            </a:r>
            <a:r>
              <a:rPr dirty="0" sz="1050" spc="25">
                <a:latin typeface="Times New Roman"/>
                <a:cs typeface="Times New Roman"/>
              </a:rPr>
              <a:t>occurrence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15">
                <a:latin typeface="Times New Roman"/>
                <a:cs typeface="Times New Roman"/>
              </a:rPr>
              <a:t>sought </a:t>
            </a:r>
            <a:r>
              <a:rPr dirty="0" sz="1050" spc="-35">
                <a:latin typeface="Times New Roman"/>
                <a:cs typeface="Times New Roman"/>
              </a:rPr>
              <a:t>value </a:t>
            </a:r>
            <a:r>
              <a:rPr dirty="0" sz="1050" spc="-40">
                <a:latin typeface="Times New Roman"/>
                <a:cs typeface="Times New Roman"/>
              </a:rPr>
              <a:t>is</a:t>
            </a:r>
            <a:r>
              <a:rPr dirty="0" sz="1050" spc="-50">
                <a:latin typeface="Times New Roman"/>
                <a:cs typeface="Times New Roman"/>
              </a:rPr>
              <a:t> </a:t>
            </a:r>
            <a:r>
              <a:rPr dirty="0" sz="1050" spc="30">
                <a:latin typeface="Times New Roman"/>
                <a:cs typeface="Times New Roman"/>
              </a:rPr>
              <a:t>found.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dirty="0" sz="1200" spc="-70">
                <a:latin typeface="Arial"/>
                <a:cs typeface="Arial"/>
              </a:rPr>
              <a:t>Sorting</a:t>
            </a:r>
            <a:r>
              <a:rPr dirty="0" sz="1200" spc="-95">
                <a:latin typeface="Arial"/>
                <a:cs typeface="Arial"/>
              </a:rPr>
              <a:t> </a:t>
            </a:r>
            <a:r>
              <a:rPr dirty="0" sz="1200" spc="-80">
                <a:latin typeface="Arial"/>
                <a:cs typeface="Arial"/>
              </a:rPr>
              <a:t>Algorithms</a:t>
            </a:r>
            <a:endParaRPr sz="1200">
              <a:latin typeface="Arial"/>
              <a:cs typeface="Arial"/>
            </a:endParaRPr>
          </a:p>
          <a:p>
            <a:pPr algn="just" marL="1612900" marR="5080">
              <a:lnSpc>
                <a:spcPct val="103000"/>
              </a:lnSpc>
              <a:spcBef>
                <a:spcPts val="580"/>
              </a:spcBef>
            </a:pPr>
            <a:r>
              <a:rPr dirty="0" sz="1050" spc="-90">
                <a:latin typeface="Times New Roman"/>
                <a:cs typeface="Times New Roman"/>
              </a:rPr>
              <a:t>We </a:t>
            </a:r>
            <a:r>
              <a:rPr dirty="0" sz="1050" spc="-25">
                <a:latin typeface="Times New Roman"/>
                <a:cs typeface="Times New Roman"/>
              </a:rPr>
              <a:t>have </a:t>
            </a:r>
            <a:r>
              <a:rPr dirty="0" sz="1050" spc="-20">
                <a:latin typeface="Times New Roman"/>
                <a:cs typeface="Times New Roman"/>
              </a:rPr>
              <a:t>just seen </a:t>
            </a:r>
            <a:r>
              <a:rPr dirty="0" sz="1050" spc="-15">
                <a:latin typeface="Times New Roman"/>
                <a:cs typeface="Times New Roman"/>
              </a:rPr>
              <a:t>how </a:t>
            </a:r>
            <a:r>
              <a:rPr dirty="0" sz="1050" spc="10">
                <a:latin typeface="Times New Roman"/>
                <a:cs typeface="Times New Roman"/>
              </a:rPr>
              <a:t>to </a:t>
            </a:r>
            <a:r>
              <a:rPr dirty="0" sz="1050" spc="-20">
                <a:latin typeface="Times New Roman"/>
                <a:cs typeface="Times New Roman"/>
              </a:rPr>
              <a:t>search </a:t>
            </a:r>
            <a:r>
              <a:rPr dirty="0" sz="1050" spc="-15">
                <a:latin typeface="Times New Roman"/>
                <a:cs typeface="Times New Roman"/>
              </a:rPr>
              <a:t>an </a:t>
            </a:r>
            <a:r>
              <a:rPr dirty="0" sz="1050" spc="-35">
                <a:latin typeface="Times New Roman"/>
                <a:cs typeface="Times New Roman"/>
              </a:rPr>
              <a:t>array </a:t>
            </a:r>
            <a:r>
              <a:rPr dirty="0" sz="1050" spc="-5">
                <a:latin typeface="Times New Roman"/>
                <a:cs typeface="Times New Roman"/>
              </a:rPr>
              <a:t>for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30">
                <a:latin typeface="Times New Roman"/>
                <a:cs typeface="Times New Roman"/>
              </a:rPr>
              <a:t>specific piece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30">
                <a:latin typeface="Times New Roman"/>
                <a:cs typeface="Times New Roman"/>
              </a:rPr>
              <a:t>data; </a:t>
            </a:r>
            <a:r>
              <a:rPr dirty="0" sz="1050" spc="25">
                <a:latin typeface="Times New Roman"/>
                <a:cs typeface="Times New Roman"/>
              </a:rPr>
              <a:t>however,  </a:t>
            </a:r>
            <a:r>
              <a:rPr dirty="0" sz="1050" spc="-35">
                <a:latin typeface="Times New Roman"/>
                <a:cs typeface="Times New Roman"/>
              </a:rPr>
              <a:t>what </a:t>
            </a:r>
            <a:r>
              <a:rPr dirty="0" sz="1050" spc="-45">
                <a:latin typeface="Times New Roman"/>
                <a:cs typeface="Times New Roman"/>
              </a:rPr>
              <a:t>if </a:t>
            </a:r>
            <a:r>
              <a:rPr dirty="0" sz="1050" spc="-60">
                <a:latin typeface="Times New Roman"/>
                <a:cs typeface="Times New Roman"/>
              </a:rPr>
              <a:t>we </a:t>
            </a:r>
            <a:r>
              <a:rPr dirty="0" sz="1050" spc="-5">
                <a:latin typeface="Times New Roman"/>
                <a:cs typeface="Times New Roman"/>
              </a:rPr>
              <a:t>do not </a:t>
            </a:r>
            <a:r>
              <a:rPr dirty="0" sz="1050" spc="-65">
                <a:latin typeface="Times New Roman"/>
                <a:cs typeface="Times New Roman"/>
              </a:rPr>
              <a:t>like </a:t>
            </a:r>
            <a:r>
              <a:rPr dirty="0" sz="1050" spc="-15">
                <a:latin typeface="Times New Roman"/>
                <a:cs typeface="Times New Roman"/>
              </a:rPr>
              <a:t>the </a:t>
            </a:r>
            <a:r>
              <a:rPr dirty="0" sz="1050" spc="-25">
                <a:latin typeface="Times New Roman"/>
                <a:cs typeface="Times New Roman"/>
              </a:rPr>
              <a:t>order </a:t>
            </a:r>
            <a:r>
              <a:rPr dirty="0" sz="1050" spc="-35">
                <a:latin typeface="Times New Roman"/>
                <a:cs typeface="Times New Roman"/>
              </a:rPr>
              <a:t>in </a:t>
            </a:r>
            <a:r>
              <a:rPr dirty="0" sz="1050" spc="-45">
                <a:latin typeface="Times New Roman"/>
                <a:cs typeface="Times New Roman"/>
              </a:rPr>
              <a:t>which </a:t>
            </a:r>
            <a:r>
              <a:rPr dirty="0" sz="1050" spc="-20">
                <a:latin typeface="Times New Roman"/>
                <a:cs typeface="Times New Roman"/>
              </a:rPr>
              <a:t>the </a:t>
            </a:r>
            <a:r>
              <a:rPr dirty="0" sz="1050" spc="-35">
                <a:latin typeface="Times New Roman"/>
                <a:cs typeface="Times New Roman"/>
              </a:rPr>
              <a:t>data </a:t>
            </a:r>
            <a:r>
              <a:rPr dirty="0" sz="1050" spc="-55">
                <a:latin typeface="Times New Roman"/>
                <a:cs typeface="Times New Roman"/>
              </a:rPr>
              <a:t>is </a:t>
            </a:r>
            <a:r>
              <a:rPr dirty="0" sz="1050" spc="-25">
                <a:latin typeface="Times New Roman"/>
                <a:cs typeface="Times New Roman"/>
              </a:rPr>
              <a:t>stored </a:t>
            </a:r>
            <a:r>
              <a:rPr dirty="0" sz="1050" spc="-35">
                <a:latin typeface="Times New Roman"/>
                <a:cs typeface="Times New Roman"/>
              </a:rPr>
              <a:t>in </a:t>
            </a:r>
            <a:r>
              <a:rPr dirty="0" sz="1050" spc="-15">
                <a:latin typeface="Times New Roman"/>
                <a:cs typeface="Times New Roman"/>
              </a:rPr>
              <a:t>the </a:t>
            </a:r>
            <a:r>
              <a:rPr dirty="0" sz="1050" spc="-65">
                <a:latin typeface="Times New Roman"/>
                <a:cs typeface="Times New Roman"/>
              </a:rPr>
              <a:t>array? </a:t>
            </a:r>
            <a:r>
              <a:rPr dirty="0" sz="1050" spc="-10">
                <a:latin typeface="Times New Roman"/>
                <a:cs typeface="Times New Roman"/>
              </a:rPr>
              <a:t>For </a:t>
            </a:r>
            <a:r>
              <a:rPr dirty="0" sz="1050">
                <a:latin typeface="Times New Roman"/>
                <a:cs typeface="Times New Roman"/>
              </a:rPr>
              <a:t>exam-  </a:t>
            </a:r>
            <a:r>
              <a:rPr dirty="0" sz="1050" spc="-30">
                <a:latin typeface="Times New Roman"/>
                <a:cs typeface="Times New Roman"/>
              </a:rPr>
              <a:t>ple, </a:t>
            </a:r>
            <a:r>
              <a:rPr dirty="0" sz="1050" spc="-35">
                <a:latin typeface="Times New Roman"/>
                <a:cs typeface="Times New Roman"/>
              </a:rPr>
              <a:t>if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15">
                <a:latin typeface="Times New Roman"/>
                <a:cs typeface="Times New Roman"/>
              </a:rPr>
              <a:t>collection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25">
                <a:latin typeface="Times New Roman"/>
                <a:cs typeface="Times New Roman"/>
              </a:rPr>
              <a:t>numerical </a:t>
            </a:r>
            <a:r>
              <a:rPr dirty="0" sz="1050" spc="15">
                <a:latin typeface="Times New Roman"/>
                <a:cs typeface="Times New Roman"/>
              </a:rPr>
              <a:t>values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5">
                <a:latin typeface="Times New Roman"/>
                <a:cs typeface="Times New Roman"/>
              </a:rPr>
              <a:t>not </a:t>
            </a:r>
            <a:r>
              <a:rPr dirty="0" sz="1050" spc="-25">
                <a:latin typeface="Times New Roman"/>
                <a:cs typeface="Times New Roman"/>
              </a:rPr>
              <a:t>in order, </a:t>
            </a:r>
            <a:r>
              <a:rPr dirty="0" sz="1050" spc="-50">
                <a:latin typeface="Times New Roman"/>
                <a:cs typeface="Times New Roman"/>
              </a:rPr>
              <a:t>we </a:t>
            </a:r>
            <a:r>
              <a:rPr dirty="0" sz="1050" spc="-20">
                <a:latin typeface="Times New Roman"/>
                <a:cs typeface="Times New Roman"/>
              </a:rPr>
              <a:t>might </a:t>
            </a:r>
            <a:r>
              <a:rPr dirty="0" sz="1050" spc="-45">
                <a:latin typeface="Times New Roman"/>
                <a:cs typeface="Times New Roman"/>
              </a:rPr>
              <a:t>like </a:t>
            </a:r>
            <a:r>
              <a:rPr dirty="0" sz="1050" spc="-5">
                <a:latin typeface="Times New Roman"/>
                <a:cs typeface="Times New Roman"/>
              </a:rPr>
              <a:t>them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45">
                <a:latin typeface="Times New Roman"/>
                <a:cs typeface="Times New Roman"/>
              </a:rPr>
              <a:t>be  </a:t>
            </a:r>
            <a:r>
              <a:rPr dirty="0" sz="1050" spc="-10">
                <a:latin typeface="Times New Roman"/>
                <a:cs typeface="Times New Roman"/>
              </a:rPr>
              <a:t>so </a:t>
            </a:r>
            <a:r>
              <a:rPr dirty="0" sz="1050" spc="-50">
                <a:latin typeface="Times New Roman"/>
                <a:cs typeface="Times New Roman"/>
              </a:rPr>
              <a:t>we </a:t>
            </a:r>
            <a:r>
              <a:rPr dirty="0" sz="1050" spc="-20">
                <a:latin typeface="Times New Roman"/>
                <a:cs typeface="Times New Roman"/>
              </a:rPr>
              <a:t>can </a:t>
            </a:r>
            <a:r>
              <a:rPr dirty="0" sz="1050" spc="-25">
                <a:latin typeface="Times New Roman"/>
                <a:cs typeface="Times New Roman"/>
              </a:rPr>
              <a:t>use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30">
                <a:latin typeface="Times New Roman"/>
                <a:cs typeface="Times New Roman"/>
              </a:rPr>
              <a:t>binary </a:t>
            </a:r>
            <a:r>
              <a:rPr dirty="0" sz="1050" spc="-25">
                <a:latin typeface="Times New Roman"/>
                <a:cs typeface="Times New Roman"/>
              </a:rPr>
              <a:t>search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15">
                <a:latin typeface="Times New Roman"/>
                <a:cs typeface="Times New Roman"/>
              </a:rPr>
              <a:t>find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20">
                <a:latin typeface="Times New Roman"/>
                <a:cs typeface="Times New Roman"/>
              </a:rPr>
              <a:t>particular </a:t>
            </a:r>
            <a:r>
              <a:rPr dirty="0" sz="1050" spc="10">
                <a:latin typeface="Times New Roman"/>
                <a:cs typeface="Times New Roman"/>
              </a:rPr>
              <a:t>value. </a:t>
            </a:r>
            <a:r>
              <a:rPr dirty="0" sz="1050" spc="-10">
                <a:latin typeface="Times New Roman"/>
                <a:cs typeface="Times New Roman"/>
              </a:rPr>
              <a:t>Or, </a:t>
            </a:r>
            <a:r>
              <a:rPr dirty="0" sz="1050" spc="-35">
                <a:latin typeface="Times New Roman"/>
                <a:cs typeface="Times New Roman"/>
              </a:rPr>
              <a:t>if </a:t>
            </a:r>
            <a:r>
              <a:rPr dirty="0" sz="1050" spc="-45">
                <a:latin typeface="Times New Roman"/>
                <a:cs typeface="Times New Roman"/>
              </a:rPr>
              <a:t>we </a:t>
            </a:r>
            <a:r>
              <a:rPr dirty="0" sz="1050" spc="-25">
                <a:latin typeface="Times New Roman"/>
                <a:cs typeface="Times New Roman"/>
              </a:rPr>
              <a:t>have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35">
                <a:latin typeface="Times New Roman"/>
                <a:cs typeface="Times New Roman"/>
              </a:rPr>
              <a:t>list </a:t>
            </a:r>
            <a:r>
              <a:rPr dirty="0" sz="1050">
                <a:latin typeface="Times New Roman"/>
                <a:cs typeface="Times New Roman"/>
              </a:rPr>
              <a:t>of  </a:t>
            </a:r>
            <a:r>
              <a:rPr dirty="0" sz="1050" spc="30">
                <a:latin typeface="Times New Roman"/>
                <a:cs typeface="Times New Roman"/>
              </a:rPr>
              <a:t>names, </a:t>
            </a:r>
            <a:r>
              <a:rPr dirty="0" sz="1050" spc="-50">
                <a:latin typeface="Times New Roman"/>
                <a:cs typeface="Times New Roman"/>
              </a:rPr>
              <a:t>we </a:t>
            </a:r>
            <a:r>
              <a:rPr dirty="0" sz="1050" spc="-45">
                <a:latin typeface="Times New Roman"/>
                <a:cs typeface="Times New Roman"/>
              </a:rPr>
              <a:t>may </a:t>
            </a:r>
            <a:r>
              <a:rPr dirty="0" sz="1050" spc="-20">
                <a:latin typeface="Times New Roman"/>
                <a:cs typeface="Times New Roman"/>
              </a:rPr>
              <a:t>want </a:t>
            </a:r>
            <a:r>
              <a:rPr dirty="0" sz="1050" spc="-10">
                <a:latin typeface="Times New Roman"/>
                <a:cs typeface="Times New Roman"/>
              </a:rPr>
              <a:t>them </a:t>
            </a:r>
            <a:r>
              <a:rPr dirty="0" sz="1050">
                <a:latin typeface="Times New Roman"/>
                <a:cs typeface="Times New Roman"/>
              </a:rPr>
              <a:t>put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20">
                <a:latin typeface="Times New Roman"/>
                <a:cs typeface="Times New Roman"/>
              </a:rPr>
              <a:t>alphabetical </a:t>
            </a:r>
            <a:r>
              <a:rPr dirty="0" sz="1050" spc="-20">
                <a:latin typeface="Times New Roman"/>
                <a:cs typeface="Times New Roman"/>
              </a:rPr>
              <a:t>order. </a:t>
            </a:r>
            <a:r>
              <a:rPr dirty="0" sz="1050" spc="-10">
                <a:latin typeface="Times New Roman"/>
                <a:cs typeface="Times New Roman"/>
              </a:rPr>
              <a:t>To </a:t>
            </a:r>
            <a:r>
              <a:rPr dirty="0" sz="1050">
                <a:latin typeface="Times New Roman"/>
                <a:cs typeface="Times New Roman"/>
              </a:rPr>
              <a:t>sort </a:t>
            </a:r>
            <a:r>
              <a:rPr dirty="0" sz="1050" spc="-20">
                <a:latin typeface="Times New Roman"/>
                <a:cs typeface="Times New Roman"/>
              </a:rPr>
              <a:t>data </a:t>
            </a:r>
            <a:r>
              <a:rPr dirty="0" sz="1050" spc="-5">
                <a:latin typeface="Times New Roman"/>
                <a:cs typeface="Times New Roman"/>
              </a:rPr>
              <a:t>stored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40">
                <a:latin typeface="Times New Roman"/>
                <a:cs typeface="Times New Roman"/>
              </a:rPr>
              <a:t>an  </a:t>
            </a:r>
            <a:r>
              <a:rPr dirty="0" sz="1050" spc="-35">
                <a:latin typeface="Times New Roman"/>
                <a:cs typeface="Times New Roman"/>
              </a:rPr>
              <a:t>array, </a:t>
            </a:r>
            <a:r>
              <a:rPr dirty="0" sz="1050" spc="-10">
                <a:latin typeface="Times New Roman"/>
                <a:cs typeface="Times New Roman"/>
              </a:rPr>
              <a:t>one </a:t>
            </a:r>
            <a:r>
              <a:rPr dirty="0" sz="1050" spc="-25">
                <a:latin typeface="Times New Roman"/>
                <a:cs typeface="Times New Roman"/>
              </a:rPr>
              <a:t>uses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45" b="1">
                <a:latin typeface="Times New Roman"/>
                <a:cs typeface="Times New Roman"/>
              </a:rPr>
              <a:t>sorting </a:t>
            </a:r>
            <a:r>
              <a:rPr dirty="0" sz="1050" spc="40" b="1">
                <a:latin typeface="Times New Roman"/>
                <a:cs typeface="Times New Roman"/>
              </a:rPr>
              <a:t>algorithm</a:t>
            </a:r>
            <a:r>
              <a:rPr dirty="0" sz="1050" spc="40">
                <a:latin typeface="Times New Roman"/>
                <a:cs typeface="Times New Roman"/>
              </a:rPr>
              <a:t>. </a:t>
            </a:r>
            <a:r>
              <a:rPr dirty="0" sz="1050" spc="15">
                <a:latin typeface="Times New Roman"/>
                <a:cs typeface="Times New Roman"/>
              </a:rPr>
              <a:t>In </a:t>
            </a:r>
            <a:r>
              <a:rPr dirty="0" sz="1050" spc="-15">
                <a:latin typeface="Times New Roman"/>
                <a:cs typeface="Times New Roman"/>
              </a:rPr>
              <a:t>this </a:t>
            </a:r>
            <a:r>
              <a:rPr dirty="0" sz="1050" spc="-20">
                <a:latin typeface="Times New Roman"/>
                <a:cs typeface="Times New Roman"/>
              </a:rPr>
              <a:t>section </a:t>
            </a:r>
            <a:r>
              <a:rPr dirty="0" sz="1050" spc="-45">
                <a:latin typeface="Times New Roman"/>
                <a:cs typeface="Times New Roman"/>
              </a:rPr>
              <a:t>we </a:t>
            </a:r>
            <a:r>
              <a:rPr dirty="0" sz="1050" spc="-55">
                <a:latin typeface="Times New Roman"/>
                <a:cs typeface="Times New Roman"/>
              </a:rPr>
              <a:t>will </a:t>
            </a:r>
            <a:r>
              <a:rPr dirty="0" sz="1050" spc="25">
                <a:latin typeface="Times New Roman"/>
                <a:cs typeface="Times New Roman"/>
              </a:rPr>
              <a:t>consider </a:t>
            </a:r>
            <a:r>
              <a:rPr dirty="0" sz="1050" spc="-15">
                <a:latin typeface="Times New Roman"/>
                <a:cs typeface="Times New Roman"/>
              </a:rPr>
              <a:t>two </a:t>
            </a:r>
            <a:r>
              <a:rPr dirty="0" sz="1050" spc="30">
                <a:latin typeface="Times New Roman"/>
                <a:cs typeface="Times New Roman"/>
              </a:rPr>
              <a:t>such  algorithms—the bubble </a:t>
            </a:r>
            <a:r>
              <a:rPr dirty="0" sz="1050">
                <a:latin typeface="Times New Roman"/>
                <a:cs typeface="Times New Roman"/>
              </a:rPr>
              <a:t>sort </a:t>
            </a:r>
            <a:r>
              <a:rPr dirty="0" sz="1050" spc="-15">
                <a:latin typeface="Times New Roman"/>
                <a:cs typeface="Times New Roman"/>
              </a:rPr>
              <a:t>and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15">
                <a:latin typeface="Times New Roman"/>
                <a:cs typeface="Times New Roman"/>
              </a:rPr>
              <a:t>selection</a:t>
            </a:r>
            <a:r>
              <a:rPr dirty="0" sz="1050">
                <a:latin typeface="Times New Roman"/>
                <a:cs typeface="Times New Roman"/>
              </a:rPr>
              <a:t> </a:t>
            </a:r>
            <a:r>
              <a:rPr dirty="0" sz="1050" spc="20">
                <a:latin typeface="Times New Roman"/>
                <a:cs typeface="Times New Roman"/>
              </a:rPr>
              <a:t>sort.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23228" y="1093977"/>
            <a:ext cx="1749425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20">
                <a:latin typeface="Times New Roman"/>
                <a:cs typeface="Times New Roman"/>
              </a:rPr>
              <a:t>Pre-lab </a:t>
            </a:r>
            <a:r>
              <a:rPr dirty="0" sz="950">
                <a:latin typeface="Times New Roman"/>
                <a:cs typeface="Times New Roman"/>
              </a:rPr>
              <a:t>Reading </a:t>
            </a:r>
            <a:r>
              <a:rPr dirty="0" sz="950" spc="10">
                <a:latin typeface="Times New Roman"/>
                <a:cs typeface="Times New Roman"/>
              </a:rPr>
              <a:t>Assignment</a:t>
            </a:r>
            <a:r>
              <a:rPr dirty="0" sz="950" spc="130">
                <a:latin typeface="Times New Roman"/>
                <a:cs typeface="Times New Roman"/>
              </a:rPr>
              <a:t> </a:t>
            </a:r>
            <a:r>
              <a:rPr dirty="0" sz="900" spc="-120">
                <a:latin typeface="Arial"/>
                <a:cs typeface="Arial"/>
              </a:rPr>
              <a:t>143</a:t>
            </a:r>
            <a:endParaRPr sz="9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165982" y="2267966"/>
          <a:ext cx="4582160" cy="234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914400"/>
                <a:gridCol w="914400"/>
                <a:gridCol w="915035"/>
                <a:gridCol w="914400"/>
              </a:tblGrid>
              <a:tr h="228600"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0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0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0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00" spc="-65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0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165982" y="3394202"/>
          <a:ext cx="4582160" cy="235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914400"/>
                <a:gridCol w="914400"/>
                <a:gridCol w="915035"/>
                <a:gridCol w="914400"/>
              </a:tblGrid>
              <a:tr h="228980"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0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0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0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00" spc="-65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0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165982" y="4351655"/>
          <a:ext cx="4582160" cy="234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914400"/>
                <a:gridCol w="914400"/>
                <a:gridCol w="915035"/>
                <a:gridCol w="914400"/>
              </a:tblGrid>
              <a:tr h="228600"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0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0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0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00" spc="-65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0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165982" y="5266055"/>
          <a:ext cx="4582160" cy="236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914400"/>
                <a:gridCol w="914400"/>
                <a:gridCol w="915035"/>
                <a:gridCol w="914400"/>
              </a:tblGrid>
              <a:tr h="230123"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10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079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10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079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10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079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10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079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100" spc="-65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079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165982" y="6549516"/>
          <a:ext cx="4582160" cy="234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914400"/>
                <a:gridCol w="914400"/>
                <a:gridCol w="915035"/>
                <a:gridCol w="914400"/>
              </a:tblGrid>
              <a:tr h="228600"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0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0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0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0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00" spc="-65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165982" y="7959216"/>
          <a:ext cx="4582160" cy="234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914400"/>
                <a:gridCol w="914400"/>
                <a:gridCol w="915035"/>
                <a:gridCol w="914400"/>
              </a:tblGrid>
              <a:tr h="228600"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0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0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0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0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00" spc="-65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587753" y="1318074"/>
            <a:ext cx="6238240" cy="8651875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dirty="0" sz="1200" spc="-160">
                <a:latin typeface="Arial"/>
                <a:cs typeface="Arial"/>
              </a:rPr>
              <a:t>The </a:t>
            </a:r>
            <a:r>
              <a:rPr dirty="0" sz="1200" spc="-90">
                <a:latin typeface="Arial"/>
                <a:cs typeface="Arial"/>
              </a:rPr>
              <a:t>Bubble</a:t>
            </a:r>
            <a:r>
              <a:rPr dirty="0" sz="1200" spc="-60">
                <a:latin typeface="Arial"/>
                <a:cs typeface="Arial"/>
              </a:rPr>
              <a:t> </a:t>
            </a:r>
            <a:r>
              <a:rPr dirty="0" sz="1200" spc="-75">
                <a:latin typeface="Arial"/>
                <a:cs typeface="Arial"/>
              </a:rPr>
              <a:t>Sort</a:t>
            </a:r>
            <a:endParaRPr sz="1200">
              <a:latin typeface="Arial"/>
              <a:cs typeface="Arial"/>
            </a:endParaRPr>
          </a:p>
          <a:p>
            <a:pPr algn="just" marL="1612900" marR="8255">
              <a:lnSpc>
                <a:spcPct val="103299"/>
              </a:lnSpc>
              <a:spcBef>
                <a:spcPts val="575"/>
              </a:spcBef>
            </a:pP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40">
                <a:latin typeface="Times New Roman"/>
                <a:cs typeface="Times New Roman"/>
              </a:rPr>
              <a:t>bubble </a:t>
            </a:r>
            <a:r>
              <a:rPr dirty="0" sz="1050" spc="-5">
                <a:latin typeface="Times New Roman"/>
                <a:cs typeface="Times New Roman"/>
              </a:rPr>
              <a:t>sort </a:t>
            </a:r>
            <a:r>
              <a:rPr dirty="0" sz="1050" spc="-40">
                <a:latin typeface="Times New Roman"/>
                <a:cs typeface="Times New Roman"/>
              </a:rPr>
              <a:t>is a </a:t>
            </a:r>
            <a:r>
              <a:rPr dirty="0" sz="1050" spc="-30">
                <a:latin typeface="Times New Roman"/>
                <a:cs typeface="Times New Roman"/>
              </a:rPr>
              <a:t>simple </a:t>
            </a:r>
            <a:r>
              <a:rPr dirty="0" sz="1050" spc="15">
                <a:latin typeface="Times New Roman"/>
                <a:cs typeface="Times New Roman"/>
              </a:rPr>
              <a:t>algorithm </a:t>
            </a:r>
            <a:r>
              <a:rPr dirty="0" sz="1050" spc="-20">
                <a:latin typeface="Times New Roman"/>
                <a:cs typeface="Times New Roman"/>
              </a:rPr>
              <a:t>used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25">
                <a:latin typeface="Times New Roman"/>
                <a:cs typeface="Times New Roman"/>
              </a:rPr>
              <a:t>arrange </a:t>
            </a:r>
            <a:r>
              <a:rPr dirty="0" sz="1050" spc="-20">
                <a:latin typeface="Times New Roman"/>
                <a:cs typeface="Times New Roman"/>
              </a:rPr>
              <a:t>data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-15">
                <a:latin typeface="Times New Roman"/>
                <a:cs typeface="Times New Roman"/>
              </a:rPr>
              <a:t>either </a:t>
            </a:r>
            <a:r>
              <a:rPr dirty="0" sz="1050" spc="50" b="1">
                <a:latin typeface="Times New Roman"/>
                <a:cs typeface="Times New Roman"/>
              </a:rPr>
              <a:t>ascending  </a:t>
            </a:r>
            <a:r>
              <a:rPr dirty="0" sz="1050" spc="10">
                <a:latin typeface="Times New Roman"/>
                <a:cs typeface="Times New Roman"/>
              </a:rPr>
              <a:t>(lowest to </a:t>
            </a:r>
            <a:r>
              <a:rPr dirty="0" sz="1050" spc="15">
                <a:latin typeface="Times New Roman"/>
                <a:cs typeface="Times New Roman"/>
              </a:rPr>
              <a:t>highest) </a:t>
            </a:r>
            <a:r>
              <a:rPr dirty="0" sz="1050">
                <a:latin typeface="Times New Roman"/>
                <a:cs typeface="Times New Roman"/>
              </a:rPr>
              <a:t>or </a:t>
            </a:r>
            <a:r>
              <a:rPr dirty="0" sz="1050" spc="55" b="1">
                <a:latin typeface="Times New Roman"/>
                <a:cs typeface="Times New Roman"/>
              </a:rPr>
              <a:t>descending </a:t>
            </a:r>
            <a:r>
              <a:rPr dirty="0" sz="1050" spc="10">
                <a:latin typeface="Times New Roman"/>
                <a:cs typeface="Times New Roman"/>
              </a:rPr>
              <a:t>(highest to lowest) </a:t>
            </a:r>
            <a:r>
              <a:rPr dirty="0" sz="1050" spc="-30">
                <a:latin typeface="Times New Roman"/>
                <a:cs typeface="Times New Roman"/>
              </a:rPr>
              <a:t>order. </a:t>
            </a:r>
            <a:r>
              <a:rPr dirty="0" sz="1050" spc="-15">
                <a:latin typeface="Times New Roman"/>
                <a:cs typeface="Times New Roman"/>
              </a:rPr>
              <a:t>To </a:t>
            </a:r>
            <a:r>
              <a:rPr dirty="0" sz="1050" spc="-35">
                <a:latin typeface="Times New Roman"/>
                <a:cs typeface="Times New Roman"/>
              </a:rPr>
              <a:t>see </a:t>
            </a:r>
            <a:r>
              <a:rPr dirty="0" sz="1050" spc="-20">
                <a:latin typeface="Times New Roman"/>
                <a:cs typeface="Times New Roman"/>
              </a:rPr>
              <a:t>how </a:t>
            </a:r>
            <a:r>
              <a:rPr dirty="0" sz="1050" spc="-25">
                <a:latin typeface="Times New Roman"/>
                <a:cs typeface="Times New Roman"/>
              </a:rPr>
              <a:t>this </a:t>
            </a:r>
            <a:r>
              <a:rPr dirty="0" sz="1050">
                <a:latin typeface="Times New Roman"/>
                <a:cs typeface="Times New Roman"/>
              </a:rPr>
              <a:t>sort  </a:t>
            </a:r>
            <a:r>
              <a:rPr dirty="0" sz="1050" spc="25">
                <a:latin typeface="Times New Roman"/>
                <a:cs typeface="Times New Roman"/>
              </a:rPr>
              <a:t>works, </a:t>
            </a:r>
            <a:r>
              <a:rPr dirty="0" sz="1050" spc="-25">
                <a:latin typeface="Times New Roman"/>
                <a:cs typeface="Times New Roman"/>
              </a:rPr>
              <a:t>let </a:t>
            </a:r>
            <a:r>
              <a:rPr dirty="0" sz="1050" spc="-20">
                <a:latin typeface="Times New Roman"/>
                <a:cs typeface="Times New Roman"/>
              </a:rPr>
              <a:t>us </a:t>
            </a:r>
            <a:r>
              <a:rPr dirty="0" sz="1050" spc="25">
                <a:latin typeface="Times New Roman"/>
                <a:cs typeface="Times New Roman"/>
              </a:rPr>
              <a:t>arrange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5">
                <a:latin typeface="Times New Roman"/>
                <a:cs typeface="Times New Roman"/>
              </a:rPr>
              <a:t>array </a:t>
            </a:r>
            <a:r>
              <a:rPr dirty="0" sz="1050" spc="35">
                <a:latin typeface="Times New Roman"/>
                <a:cs typeface="Times New Roman"/>
              </a:rPr>
              <a:t>below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30">
                <a:latin typeface="Times New Roman"/>
                <a:cs typeface="Times New Roman"/>
              </a:rPr>
              <a:t>ascending</a:t>
            </a:r>
            <a:r>
              <a:rPr dirty="0" sz="1050" spc="-85">
                <a:latin typeface="Times New Roman"/>
                <a:cs typeface="Times New Roman"/>
              </a:rPr>
              <a:t> </a:t>
            </a:r>
            <a:r>
              <a:rPr dirty="0" sz="1050" spc="25">
                <a:latin typeface="Times New Roman"/>
                <a:cs typeface="Times New Roman"/>
              </a:rPr>
              <a:t>order.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Times New Roman"/>
              <a:cs typeface="Times New Roman"/>
            </a:endParaRPr>
          </a:p>
          <a:p>
            <a:pPr marL="1736725">
              <a:lnSpc>
                <a:spcPct val="100000"/>
              </a:lnSpc>
              <a:tabLst>
                <a:tab pos="2641600" algn="l"/>
                <a:tab pos="3556000" algn="l"/>
                <a:tab pos="4470400" algn="l"/>
                <a:tab pos="5394325" algn="l"/>
              </a:tabLst>
            </a:pPr>
            <a:r>
              <a:rPr dirty="0" sz="900" spc="-5">
                <a:solidFill>
                  <a:srgbClr val="221F1F"/>
                </a:solidFill>
                <a:latin typeface="Courier New"/>
                <a:cs typeface="Courier New"/>
              </a:rPr>
              <a:t>Element </a:t>
            </a:r>
            <a:r>
              <a:rPr dirty="0" sz="900">
                <a:solidFill>
                  <a:srgbClr val="221F1F"/>
                </a:solidFill>
                <a:latin typeface="Courier New"/>
                <a:cs typeface="Courier New"/>
              </a:rPr>
              <a:t>0	</a:t>
            </a:r>
            <a:r>
              <a:rPr dirty="0" sz="900" spc="-5">
                <a:solidFill>
                  <a:srgbClr val="221F1F"/>
                </a:solidFill>
                <a:latin typeface="Courier New"/>
                <a:cs typeface="Courier New"/>
              </a:rPr>
              <a:t>Element</a:t>
            </a:r>
            <a:r>
              <a:rPr dirty="0" sz="900">
                <a:solidFill>
                  <a:srgbClr val="221F1F"/>
                </a:solidFill>
                <a:latin typeface="Courier New"/>
                <a:cs typeface="Courier New"/>
              </a:rPr>
              <a:t> 1	</a:t>
            </a:r>
            <a:r>
              <a:rPr dirty="0" sz="900" spc="-5">
                <a:solidFill>
                  <a:srgbClr val="221F1F"/>
                </a:solidFill>
                <a:latin typeface="Courier New"/>
                <a:cs typeface="Courier New"/>
              </a:rPr>
              <a:t>Element </a:t>
            </a:r>
            <a:r>
              <a:rPr dirty="0" sz="900">
                <a:solidFill>
                  <a:srgbClr val="221F1F"/>
                </a:solidFill>
                <a:latin typeface="Courier New"/>
                <a:cs typeface="Courier New"/>
              </a:rPr>
              <a:t>2	</a:t>
            </a:r>
            <a:r>
              <a:rPr dirty="0" sz="900" spc="-5">
                <a:solidFill>
                  <a:srgbClr val="221F1F"/>
                </a:solidFill>
                <a:latin typeface="Courier New"/>
                <a:cs typeface="Courier New"/>
              </a:rPr>
              <a:t>Element</a:t>
            </a:r>
            <a:r>
              <a:rPr dirty="0" sz="900">
                <a:solidFill>
                  <a:srgbClr val="221F1F"/>
                </a:solidFill>
                <a:latin typeface="Courier New"/>
                <a:cs typeface="Courier New"/>
              </a:rPr>
              <a:t> 3	</a:t>
            </a:r>
            <a:r>
              <a:rPr dirty="0" sz="900" spc="-5">
                <a:solidFill>
                  <a:srgbClr val="221F1F"/>
                </a:solidFill>
                <a:latin typeface="Courier New"/>
                <a:cs typeface="Courier New"/>
              </a:rPr>
              <a:t>Element</a:t>
            </a:r>
            <a:r>
              <a:rPr dirty="0" sz="900" spc="-30">
                <a:solidFill>
                  <a:srgbClr val="221F1F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221F1F"/>
                </a:solidFill>
                <a:latin typeface="Courier New"/>
                <a:cs typeface="Courier New"/>
              </a:rPr>
              <a:t>4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50">
              <a:latin typeface="Times New Roman"/>
              <a:cs typeface="Times New Roman"/>
            </a:endParaRPr>
          </a:p>
          <a:p>
            <a:pPr algn="just" marL="1612900" marR="5080">
              <a:lnSpc>
                <a:spcPct val="103299"/>
              </a:lnSpc>
            </a:pP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35">
                <a:latin typeface="Times New Roman"/>
                <a:cs typeface="Times New Roman"/>
              </a:rPr>
              <a:t>bubble </a:t>
            </a:r>
            <a:r>
              <a:rPr dirty="0" sz="1050" spc="-10">
                <a:latin typeface="Times New Roman"/>
                <a:cs typeface="Times New Roman"/>
              </a:rPr>
              <a:t>sort </a:t>
            </a:r>
            <a:r>
              <a:rPr dirty="0" sz="1050" spc="-30">
                <a:latin typeface="Times New Roman"/>
                <a:cs typeface="Times New Roman"/>
              </a:rPr>
              <a:t>begins </a:t>
            </a:r>
            <a:r>
              <a:rPr dirty="0" sz="1050" spc="-45">
                <a:latin typeface="Times New Roman"/>
                <a:cs typeface="Times New Roman"/>
              </a:rPr>
              <a:t>by </a:t>
            </a:r>
            <a:r>
              <a:rPr dirty="0" sz="1050" spc="25">
                <a:latin typeface="Times New Roman"/>
                <a:cs typeface="Times New Roman"/>
              </a:rPr>
              <a:t>comparing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first </a:t>
            </a:r>
            <a:r>
              <a:rPr dirty="0" sz="1050" spc="-15">
                <a:latin typeface="Times New Roman"/>
                <a:cs typeface="Times New Roman"/>
              </a:rPr>
              <a:t>two </a:t>
            </a:r>
            <a:r>
              <a:rPr dirty="0" sz="1050" spc="-40">
                <a:latin typeface="Times New Roman"/>
                <a:cs typeface="Times New Roman"/>
              </a:rPr>
              <a:t>array </a:t>
            </a:r>
            <a:r>
              <a:rPr dirty="0" sz="1050" spc="25">
                <a:latin typeface="Times New Roman"/>
                <a:cs typeface="Times New Roman"/>
              </a:rPr>
              <a:t>elements. </a:t>
            </a:r>
            <a:r>
              <a:rPr dirty="0" sz="1050" spc="5">
                <a:latin typeface="Times New Roman"/>
                <a:cs typeface="Times New Roman"/>
              </a:rPr>
              <a:t>If </a:t>
            </a:r>
            <a:r>
              <a:rPr dirty="0" sz="900" spc="-25">
                <a:latin typeface="Courier New"/>
                <a:cs typeface="Courier New"/>
              </a:rPr>
              <a:t>Element </a:t>
            </a:r>
            <a:r>
              <a:rPr dirty="0" sz="900">
                <a:latin typeface="Courier New"/>
                <a:cs typeface="Courier New"/>
              </a:rPr>
              <a:t>0 &gt;  </a:t>
            </a:r>
            <a:r>
              <a:rPr dirty="0" sz="900" spc="-35">
                <a:latin typeface="Courier New"/>
                <a:cs typeface="Courier New"/>
              </a:rPr>
              <a:t>Element </a:t>
            </a:r>
            <a:r>
              <a:rPr dirty="0" sz="900" spc="-25">
                <a:latin typeface="Courier New"/>
                <a:cs typeface="Courier New"/>
              </a:rPr>
              <a:t>1, </a:t>
            </a:r>
            <a:r>
              <a:rPr dirty="0" sz="1050" spc="-45">
                <a:latin typeface="Times New Roman"/>
                <a:cs typeface="Times New Roman"/>
              </a:rPr>
              <a:t>which </a:t>
            </a:r>
            <a:r>
              <a:rPr dirty="0" sz="1050" spc="-55">
                <a:latin typeface="Times New Roman"/>
                <a:cs typeface="Times New Roman"/>
              </a:rPr>
              <a:t>is </a:t>
            </a:r>
            <a:r>
              <a:rPr dirty="0" sz="1050" spc="-25">
                <a:latin typeface="Times New Roman"/>
                <a:cs typeface="Times New Roman"/>
              </a:rPr>
              <a:t>true </a:t>
            </a:r>
            <a:r>
              <a:rPr dirty="0" sz="1050" spc="-35">
                <a:latin typeface="Times New Roman"/>
                <a:cs typeface="Times New Roman"/>
              </a:rPr>
              <a:t>in </a:t>
            </a:r>
            <a:r>
              <a:rPr dirty="0" sz="1050" spc="-30">
                <a:latin typeface="Times New Roman"/>
                <a:cs typeface="Times New Roman"/>
              </a:rPr>
              <a:t>this </a:t>
            </a:r>
            <a:r>
              <a:rPr dirty="0" sz="1050" spc="-50">
                <a:latin typeface="Times New Roman"/>
                <a:cs typeface="Times New Roman"/>
              </a:rPr>
              <a:t>case, </a:t>
            </a:r>
            <a:r>
              <a:rPr dirty="0" sz="1050" spc="-15">
                <a:latin typeface="Times New Roman"/>
                <a:cs typeface="Times New Roman"/>
              </a:rPr>
              <a:t>then </a:t>
            </a:r>
            <a:r>
              <a:rPr dirty="0" sz="1050" spc="-30">
                <a:latin typeface="Times New Roman"/>
                <a:cs typeface="Times New Roman"/>
              </a:rPr>
              <a:t>these </a:t>
            </a:r>
            <a:r>
              <a:rPr dirty="0" sz="1050" spc="-25">
                <a:latin typeface="Times New Roman"/>
                <a:cs typeface="Times New Roman"/>
              </a:rPr>
              <a:t>two </a:t>
            </a:r>
            <a:r>
              <a:rPr dirty="0" sz="1050" spc="5">
                <a:latin typeface="Times New Roman"/>
                <a:cs typeface="Times New Roman"/>
              </a:rPr>
              <a:t>pieces </a:t>
            </a:r>
            <a:r>
              <a:rPr dirty="0" sz="1050" spc="-10">
                <a:latin typeface="Times New Roman"/>
                <a:cs typeface="Times New Roman"/>
              </a:rPr>
              <a:t>of </a:t>
            </a:r>
            <a:r>
              <a:rPr dirty="0" sz="1050" spc="-35">
                <a:latin typeface="Times New Roman"/>
                <a:cs typeface="Times New Roman"/>
              </a:rPr>
              <a:t>data </a:t>
            </a:r>
            <a:r>
              <a:rPr dirty="0" sz="1050" spc="-40">
                <a:latin typeface="Times New Roman"/>
                <a:cs typeface="Times New Roman"/>
              </a:rPr>
              <a:t>are </a:t>
            </a:r>
            <a:r>
              <a:rPr dirty="0" sz="1050" spc="15">
                <a:latin typeface="Times New Roman"/>
                <a:cs typeface="Times New Roman"/>
              </a:rPr>
              <a:t>exchanged. 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5">
                <a:latin typeface="Times New Roman"/>
                <a:cs typeface="Times New Roman"/>
              </a:rPr>
              <a:t>array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15">
                <a:latin typeface="Times New Roman"/>
                <a:cs typeface="Times New Roman"/>
              </a:rPr>
              <a:t>now </a:t>
            </a:r>
            <a:r>
              <a:rPr dirty="0" sz="1050" spc="-5">
                <a:latin typeface="Times New Roman"/>
                <a:cs typeface="Times New Roman"/>
              </a:rPr>
              <a:t>the</a:t>
            </a:r>
            <a:r>
              <a:rPr dirty="0" sz="1050" spc="-10">
                <a:latin typeface="Times New Roman"/>
                <a:cs typeface="Times New Roman"/>
              </a:rPr>
              <a:t> </a:t>
            </a:r>
            <a:r>
              <a:rPr dirty="0" sz="1050" spc="5">
                <a:latin typeface="Times New Roman"/>
                <a:cs typeface="Times New Roman"/>
              </a:rPr>
              <a:t>following: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612900" indent="123189">
              <a:lnSpc>
                <a:spcPct val="100000"/>
              </a:lnSpc>
              <a:tabLst>
                <a:tab pos="2641600" algn="l"/>
                <a:tab pos="3556000" algn="l"/>
                <a:tab pos="4470400" algn="l"/>
                <a:tab pos="5394325" algn="l"/>
              </a:tabLst>
            </a:pPr>
            <a:r>
              <a:rPr dirty="0" sz="900" spc="-5">
                <a:solidFill>
                  <a:srgbClr val="221F1F"/>
                </a:solidFill>
                <a:latin typeface="Courier New"/>
                <a:cs typeface="Courier New"/>
              </a:rPr>
              <a:t>Element </a:t>
            </a:r>
            <a:r>
              <a:rPr dirty="0" sz="900">
                <a:solidFill>
                  <a:srgbClr val="221F1F"/>
                </a:solidFill>
                <a:latin typeface="Courier New"/>
                <a:cs typeface="Courier New"/>
              </a:rPr>
              <a:t>0	</a:t>
            </a:r>
            <a:r>
              <a:rPr dirty="0" sz="900" spc="-5">
                <a:solidFill>
                  <a:srgbClr val="221F1F"/>
                </a:solidFill>
                <a:latin typeface="Courier New"/>
                <a:cs typeface="Courier New"/>
              </a:rPr>
              <a:t>Element</a:t>
            </a:r>
            <a:r>
              <a:rPr dirty="0" sz="900">
                <a:solidFill>
                  <a:srgbClr val="221F1F"/>
                </a:solidFill>
                <a:latin typeface="Courier New"/>
                <a:cs typeface="Courier New"/>
              </a:rPr>
              <a:t> 1	</a:t>
            </a:r>
            <a:r>
              <a:rPr dirty="0" sz="900" spc="-5">
                <a:solidFill>
                  <a:srgbClr val="221F1F"/>
                </a:solidFill>
                <a:latin typeface="Courier New"/>
                <a:cs typeface="Courier New"/>
              </a:rPr>
              <a:t>Element </a:t>
            </a:r>
            <a:r>
              <a:rPr dirty="0" sz="900">
                <a:solidFill>
                  <a:srgbClr val="221F1F"/>
                </a:solidFill>
                <a:latin typeface="Courier New"/>
                <a:cs typeface="Courier New"/>
              </a:rPr>
              <a:t>2	</a:t>
            </a:r>
            <a:r>
              <a:rPr dirty="0" sz="900" spc="-5">
                <a:solidFill>
                  <a:srgbClr val="221F1F"/>
                </a:solidFill>
                <a:latin typeface="Courier New"/>
                <a:cs typeface="Courier New"/>
              </a:rPr>
              <a:t>Element</a:t>
            </a:r>
            <a:r>
              <a:rPr dirty="0" sz="900">
                <a:solidFill>
                  <a:srgbClr val="221F1F"/>
                </a:solidFill>
                <a:latin typeface="Courier New"/>
                <a:cs typeface="Courier New"/>
              </a:rPr>
              <a:t> 3	</a:t>
            </a:r>
            <a:r>
              <a:rPr dirty="0" sz="900" spc="-5">
                <a:solidFill>
                  <a:srgbClr val="221F1F"/>
                </a:solidFill>
                <a:latin typeface="Courier New"/>
                <a:cs typeface="Courier New"/>
              </a:rPr>
              <a:t>Element</a:t>
            </a:r>
            <a:r>
              <a:rPr dirty="0" sz="900" spc="-30">
                <a:solidFill>
                  <a:srgbClr val="221F1F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221F1F"/>
                </a:solidFill>
                <a:latin typeface="Courier New"/>
                <a:cs typeface="Courier New"/>
              </a:rPr>
              <a:t>4</a:t>
            </a:r>
            <a:endParaRPr sz="900">
              <a:latin typeface="Courier New"/>
              <a:cs typeface="Courier New"/>
            </a:endParaRPr>
          </a:p>
          <a:p>
            <a:pPr algn="just" marL="1612900" marR="52705">
              <a:lnSpc>
                <a:spcPct val="102899"/>
              </a:lnSpc>
              <a:spcBef>
                <a:spcPts val="835"/>
              </a:spcBef>
            </a:pPr>
            <a:r>
              <a:rPr dirty="0" sz="1050" spc="5">
                <a:latin typeface="Times New Roman"/>
                <a:cs typeface="Times New Roman"/>
              </a:rPr>
              <a:t>Next </a:t>
            </a:r>
            <a:r>
              <a:rPr dirty="0" sz="1050" spc="30">
                <a:latin typeface="Times New Roman"/>
                <a:cs typeface="Times New Roman"/>
              </a:rPr>
              <a:t>elements </a:t>
            </a:r>
            <a:r>
              <a:rPr dirty="0" sz="1050" spc="-30">
                <a:latin typeface="Times New Roman"/>
                <a:cs typeface="Times New Roman"/>
              </a:rPr>
              <a:t>1 </a:t>
            </a:r>
            <a:r>
              <a:rPr dirty="0" sz="1050">
                <a:latin typeface="Times New Roman"/>
                <a:cs typeface="Times New Roman"/>
              </a:rPr>
              <a:t>and </a:t>
            </a:r>
            <a:r>
              <a:rPr dirty="0" sz="1050" spc="-30">
                <a:latin typeface="Times New Roman"/>
                <a:cs typeface="Times New Roman"/>
              </a:rPr>
              <a:t>2 </a:t>
            </a:r>
            <a:r>
              <a:rPr dirty="0" sz="1050" spc="-20">
                <a:latin typeface="Times New Roman"/>
                <a:cs typeface="Times New Roman"/>
              </a:rPr>
              <a:t>are </a:t>
            </a:r>
            <a:r>
              <a:rPr dirty="0" sz="1050" spc="40">
                <a:latin typeface="Times New Roman"/>
                <a:cs typeface="Times New Roman"/>
              </a:rPr>
              <a:t>compared. </a:t>
            </a:r>
            <a:r>
              <a:rPr dirty="0" sz="1050" spc="-30">
                <a:latin typeface="Times New Roman"/>
                <a:cs typeface="Times New Roman"/>
              </a:rPr>
              <a:t>Since </a:t>
            </a:r>
            <a:r>
              <a:rPr dirty="0" sz="900" spc="-15">
                <a:latin typeface="Courier New"/>
                <a:cs typeface="Courier New"/>
              </a:rPr>
              <a:t>Element </a:t>
            </a:r>
            <a:r>
              <a:rPr dirty="0" sz="900">
                <a:latin typeface="Courier New"/>
                <a:cs typeface="Courier New"/>
              </a:rPr>
              <a:t>1 &gt; </a:t>
            </a:r>
            <a:r>
              <a:rPr dirty="0" sz="900" spc="-15">
                <a:latin typeface="Courier New"/>
                <a:cs typeface="Courier New"/>
              </a:rPr>
              <a:t>Element </a:t>
            </a:r>
            <a:r>
              <a:rPr dirty="0" sz="900" spc="-20">
                <a:latin typeface="Courier New"/>
                <a:cs typeface="Courier New"/>
              </a:rPr>
              <a:t>2</a:t>
            </a:r>
            <a:r>
              <a:rPr dirty="0" sz="1050" spc="-20">
                <a:latin typeface="Times New Roman"/>
                <a:cs typeface="Times New Roman"/>
              </a:rPr>
              <a:t>, </a:t>
            </a:r>
            <a:r>
              <a:rPr dirty="0" sz="1050" spc="45">
                <a:latin typeface="Times New Roman"/>
                <a:cs typeface="Times New Roman"/>
              </a:rPr>
              <a:t>another  </a:t>
            </a:r>
            <a:r>
              <a:rPr dirty="0" sz="1050" spc="30">
                <a:latin typeface="Times New Roman"/>
                <a:cs typeface="Times New Roman"/>
              </a:rPr>
              <a:t>exchange</a:t>
            </a:r>
            <a:r>
              <a:rPr dirty="0" sz="1050" spc="135">
                <a:latin typeface="Times New Roman"/>
                <a:cs typeface="Times New Roman"/>
              </a:rPr>
              <a:t> </a:t>
            </a:r>
            <a:r>
              <a:rPr dirty="0" sz="1050" spc="25">
                <a:latin typeface="Times New Roman"/>
                <a:cs typeface="Times New Roman"/>
              </a:rPr>
              <a:t>occurs: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1612900" indent="123189">
              <a:lnSpc>
                <a:spcPct val="100000"/>
              </a:lnSpc>
              <a:spcBef>
                <a:spcPts val="5"/>
              </a:spcBef>
              <a:tabLst>
                <a:tab pos="2641600" algn="l"/>
                <a:tab pos="3556000" algn="l"/>
                <a:tab pos="4470400" algn="l"/>
                <a:tab pos="5394325" algn="l"/>
              </a:tabLst>
            </a:pPr>
            <a:r>
              <a:rPr dirty="0" sz="900" spc="-5">
                <a:solidFill>
                  <a:srgbClr val="221F1F"/>
                </a:solidFill>
                <a:latin typeface="Courier New"/>
                <a:cs typeface="Courier New"/>
              </a:rPr>
              <a:t>Element </a:t>
            </a:r>
            <a:r>
              <a:rPr dirty="0" sz="900">
                <a:solidFill>
                  <a:srgbClr val="221F1F"/>
                </a:solidFill>
                <a:latin typeface="Courier New"/>
                <a:cs typeface="Courier New"/>
              </a:rPr>
              <a:t>0	</a:t>
            </a:r>
            <a:r>
              <a:rPr dirty="0" sz="900" spc="-5">
                <a:solidFill>
                  <a:srgbClr val="221F1F"/>
                </a:solidFill>
                <a:latin typeface="Courier New"/>
                <a:cs typeface="Courier New"/>
              </a:rPr>
              <a:t>Element</a:t>
            </a:r>
            <a:r>
              <a:rPr dirty="0" sz="900">
                <a:solidFill>
                  <a:srgbClr val="221F1F"/>
                </a:solidFill>
                <a:latin typeface="Courier New"/>
                <a:cs typeface="Courier New"/>
              </a:rPr>
              <a:t> 1	</a:t>
            </a:r>
            <a:r>
              <a:rPr dirty="0" sz="900" spc="-5">
                <a:solidFill>
                  <a:srgbClr val="221F1F"/>
                </a:solidFill>
                <a:latin typeface="Courier New"/>
                <a:cs typeface="Courier New"/>
              </a:rPr>
              <a:t>Element </a:t>
            </a:r>
            <a:r>
              <a:rPr dirty="0" sz="900">
                <a:solidFill>
                  <a:srgbClr val="221F1F"/>
                </a:solidFill>
                <a:latin typeface="Courier New"/>
                <a:cs typeface="Courier New"/>
              </a:rPr>
              <a:t>2	</a:t>
            </a:r>
            <a:r>
              <a:rPr dirty="0" sz="900" spc="-5">
                <a:solidFill>
                  <a:srgbClr val="221F1F"/>
                </a:solidFill>
                <a:latin typeface="Courier New"/>
                <a:cs typeface="Courier New"/>
              </a:rPr>
              <a:t>Element</a:t>
            </a:r>
            <a:r>
              <a:rPr dirty="0" sz="900" spc="5">
                <a:solidFill>
                  <a:srgbClr val="221F1F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221F1F"/>
                </a:solidFill>
                <a:latin typeface="Courier New"/>
                <a:cs typeface="Courier New"/>
              </a:rPr>
              <a:t>3	</a:t>
            </a:r>
            <a:r>
              <a:rPr dirty="0" sz="900" spc="-5">
                <a:solidFill>
                  <a:srgbClr val="221F1F"/>
                </a:solidFill>
                <a:latin typeface="Courier New"/>
                <a:cs typeface="Courier New"/>
              </a:rPr>
              <a:t>Element</a:t>
            </a:r>
            <a:r>
              <a:rPr dirty="0" sz="900" spc="-30">
                <a:solidFill>
                  <a:srgbClr val="221F1F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221F1F"/>
                </a:solidFill>
                <a:latin typeface="Courier New"/>
                <a:cs typeface="Courier New"/>
              </a:rPr>
              <a:t>4</a:t>
            </a:r>
            <a:endParaRPr sz="900">
              <a:latin typeface="Courier New"/>
              <a:cs typeface="Courier New"/>
            </a:endParaRPr>
          </a:p>
          <a:p>
            <a:pPr algn="just" marL="1612900" marR="65405">
              <a:lnSpc>
                <a:spcPct val="102899"/>
              </a:lnSpc>
              <a:spcBef>
                <a:spcPts val="700"/>
              </a:spcBef>
            </a:pPr>
            <a:r>
              <a:rPr dirty="0" sz="1050">
                <a:latin typeface="Times New Roman"/>
                <a:cs typeface="Times New Roman"/>
              </a:rPr>
              <a:t>Now </a:t>
            </a:r>
            <a:r>
              <a:rPr dirty="0" sz="1050" spc="25">
                <a:latin typeface="Times New Roman"/>
                <a:cs typeface="Times New Roman"/>
              </a:rPr>
              <a:t>elements </a:t>
            </a:r>
            <a:r>
              <a:rPr dirty="0" sz="1050" spc="-30">
                <a:latin typeface="Times New Roman"/>
                <a:cs typeface="Times New Roman"/>
              </a:rPr>
              <a:t>2 </a:t>
            </a:r>
            <a:r>
              <a:rPr dirty="0" sz="1050" spc="-10">
                <a:latin typeface="Times New Roman"/>
                <a:cs typeface="Times New Roman"/>
              </a:rPr>
              <a:t>and </a:t>
            </a:r>
            <a:r>
              <a:rPr dirty="0" sz="1050" spc="-30">
                <a:latin typeface="Times New Roman"/>
                <a:cs typeface="Times New Roman"/>
              </a:rPr>
              <a:t>3 </a:t>
            </a:r>
            <a:r>
              <a:rPr dirty="0" sz="1050" spc="-25">
                <a:latin typeface="Times New Roman"/>
                <a:cs typeface="Times New Roman"/>
              </a:rPr>
              <a:t>are </a:t>
            </a:r>
            <a:r>
              <a:rPr dirty="0" sz="1050" spc="35">
                <a:latin typeface="Times New Roman"/>
                <a:cs typeface="Times New Roman"/>
              </a:rPr>
              <a:t>compared. </a:t>
            </a:r>
            <a:r>
              <a:rPr dirty="0" sz="1050" spc="-40">
                <a:latin typeface="Times New Roman"/>
                <a:cs typeface="Times New Roman"/>
              </a:rPr>
              <a:t>Since </a:t>
            </a:r>
            <a:r>
              <a:rPr dirty="0" sz="1050" spc="-30">
                <a:latin typeface="Times New Roman"/>
                <a:cs typeface="Times New Roman"/>
              </a:rPr>
              <a:t>9 </a:t>
            </a:r>
            <a:r>
              <a:rPr dirty="0" sz="1050" spc="-15">
                <a:latin typeface="Times New Roman"/>
                <a:cs typeface="Times New Roman"/>
              </a:rPr>
              <a:t>&lt; </a:t>
            </a:r>
            <a:r>
              <a:rPr dirty="0" sz="1050" spc="-35">
                <a:latin typeface="Times New Roman"/>
                <a:cs typeface="Times New Roman"/>
              </a:rPr>
              <a:t>11, </a:t>
            </a:r>
            <a:r>
              <a:rPr dirty="0" sz="1050" spc="-10">
                <a:latin typeface="Times New Roman"/>
                <a:cs typeface="Times New Roman"/>
              </a:rPr>
              <a:t>there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10">
                <a:latin typeface="Times New Roman"/>
                <a:cs typeface="Times New Roman"/>
              </a:rPr>
              <a:t>no </a:t>
            </a:r>
            <a:r>
              <a:rPr dirty="0" sz="1050" spc="30">
                <a:latin typeface="Times New Roman"/>
                <a:cs typeface="Times New Roman"/>
              </a:rPr>
              <a:t>exchange </a:t>
            </a:r>
            <a:r>
              <a:rPr dirty="0" sz="1050" spc="-15">
                <a:latin typeface="Times New Roman"/>
                <a:cs typeface="Times New Roman"/>
              </a:rPr>
              <a:t>at </a:t>
            </a:r>
            <a:r>
              <a:rPr dirty="0" sz="1050" spc="5">
                <a:latin typeface="Times New Roman"/>
                <a:cs typeface="Times New Roman"/>
              </a:rPr>
              <a:t>this  </a:t>
            </a:r>
            <a:r>
              <a:rPr dirty="0" sz="1050" spc="-15">
                <a:latin typeface="Times New Roman"/>
                <a:cs typeface="Times New Roman"/>
              </a:rPr>
              <a:t>step. </a:t>
            </a:r>
            <a:r>
              <a:rPr dirty="0" sz="1050" spc="-5">
                <a:latin typeface="Times New Roman"/>
                <a:cs typeface="Times New Roman"/>
              </a:rPr>
              <a:t>Next </a:t>
            </a:r>
            <a:r>
              <a:rPr dirty="0" sz="1050" spc="25">
                <a:latin typeface="Times New Roman"/>
                <a:cs typeface="Times New Roman"/>
              </a:rPr>
              <a:t>elements </a:t>
            </a:r>
            <a:r>
              <a:rPr dirty="0" sz="1050" spc="-30">
                <a:latin typeface="Times New Roman"/>
                <a:cs typeface="Times New Roman"/>
              </a:rPr>
              <a:t>3 </a:t>
            </a:r>
            <a:r>
              <a:rPr dirty="0" sz="1050" spc="-10">
                <a:latin typeface="Times New Roman"/>
                <a:cs typeface="Times New Roman"/>
              </a:rPr>
              <a:t>and </a:t>
            </a:r>
            <a:r>
              <a:rPr dirty="0" sz="1050" spc="-30">
                <a:latin typeface="Times New Roman"/>
                <a:cs typeface="Times New Roman"/>
              </a:rPr>
              <a:t>4 </a:t>
            </a:r>
            <a:r>
              <a:rPr dirty="0" sz="1050" spc="-25">
                <a:latin typeface="Times New Roman"/>
                <a:cs typeface="Times New Roman"/>
              </a:rPr>
              <a:t>are </a:t>
            </a:r>
            <a:r>
              <a:rPr dirty="0" sz="1050" spc="40">
                <a:latin typeface="Times New Roman"/>
                <a:cs typeface="Times New Roman"/>
              </a:rPr>
              <a:t>compared </a:t>
            </a:r>
            <a:r>
              <a:rPr dirty="0" sz="1050" spc="-10">
                <a:latin typeface="Times New Roman"/>
                <a:cs typeface="Times New Roman"/>
              </a:rPr>
              <a:t>and</a:t>
            </a:r>
            <a:r>
              <a:rPr dirty="0" sz="1050" spc="120">
                <a:latin typeface="Times New Roman"/>
                <a:cs typeface="Times New Roman"/>
              </a:rPr>
              <a:t> </a:t>
            </a:r>
            <a:r>
              <a:rPr dirty="0" sz="1050" spc="30">
                <a:latin typeface="Times New Roman"/>
                <a:cs typeface="Times New Roman"/>
              </a:rPr>
              <a:t>exchanged: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Times New Roman"/>
              <a:cs typeface="Times New Roman"/>
            </a:endParaRPr>
          </a:p>
          <a:p>
            <a:pPr marL="1736725">
              <a:lnSpc>
                <a:spcPct val="100000"/>
              </a:lnSpc>
              <a:tabLst>
                <a:tab pos="2641600" algn="l"/>
                <a:tab pos="3556000" algn="l"/>
                <a:tab pos="4470400" algn="l"/>
                <a:tab pos="5394325" algn="l"/>
              </a:tabLst>
            </a:pPr>
            <a:r>
              <a:rPr dirty="0" sz="900" spc="-5">
                <a:solidFill>
                  <a:srgbClr val="221F1F"/>
                </a:solidFill>
                <a:latin typeface="Courier New"/>
                <a:cs typeface="Courier New"/>
              </a:rPr>
              <a:t>Element </a:t>
            </a:r>
            <a:r>
              <a:rPr dirty="0" sz="900">
                <a:solidFill>
                  <a:srgbClr val="221F1F"/>
                </a:solidFill>
                <a:latin typeface="Courier New"/>
                <a:cs typeface="Courier New"/>
              </a:rPr>
              <a:t>0	</a:t>
            </a:r>
            <a:r>
              <a:rPr dirty="0" sz="900" spc="-5">
                <a:solidFill>
                  <a:srgbClr val="221F1F"/>
                </a:solidFill>
                <a:latin typeface="Courier New"/>
                <a:cs typeface="Courier New"/>
              </a:rPr>
              <a:t>Element</a:t>
            </a:r>
            <a:r>
              <a:rPr dirty="0" sz="900">
                <a:solidFill>
                  <a:srgbClr val="221F1F"/>
                </a:solidFill>
                <a:latin typeface="Courier New"/>
                <a:cs typeface="Courier New"/>
              </a:rPr>
              <a:t> 1	</a:t>
            </a:r>
            <a:r>
              <a:rPr dirty="0" sz="900" spc="-5">
                <a:solidFill>
                  <a:srgbClr val="221F1F"/>
                </a:solidFill>
                <a:latin typeface="Courier New"/>
                <a:cs typeface="Courier New"/>
              </a:rPr>
              <a:t>Element </a:t>
            </a:r>
            <a:r>
              <a:rPr dirty="0" sz="900">
                <a:solidFill>
                  <a:srgbClr val="221F1F"/>
                </a:solidFill>
                <a:latin typeface="Courier New"/>
                <a:cs typeface="Courier New"/>
              </a:rPr>
              <a:t>2	</a:t>
            </a:r>
            <a:r>
              <a:rPr dirty="0" sz="900" spc="-5">
                <a:solidFill>
                  <a:srgbClr val="221F1F"/>
                </a:solidFill>
                <a:latin typeface="Courier New"/>
                <a:cs typeface="Courier New"/>
              </a:rPr>
              <a:t>Element</a:t>
            </a:r>
            <a:r>
              <a:rPr dirty="0" sz="900">
                <a:solidFill>
                  <a:srgbClr val="221F1F"/>
                </a:solidFill>
                <a:latin typeface="Courier New"/>
                <a:cs typeface="Courier New"/>
              </a:rPr>
              <a:t> 3	</a:t>
            </a:r>
            <a:r>
              <a:rPr dirty="0" sz="900" spc="-5">
                <a:solidFill>
                  <a:srgbClr val="221F1F"/>
                </a:solidFill>
                <a:latin typeface="Courier New"/>
                <a:cs typeface="Courier New"/>
              </a:rPr>
              <a:t>Element</a:t>
            </a:r>
            <a:r>
              <a:rPr dirty="0" sz="900" spc="-25">
                <a:solidFill>
                  <a:srgbClr val="221F1F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221F1F"/>
                </a:solidFill>
                <a:latin typeface="Courier New"/>
                <a:cs typeface="Courier New"/>
              </a:rPr>
              <a:t>4</a:t>
            </a:r>
            <a:endParaRPr sz="900">
              <a:latin typeface="Courier New"/>
              <a:cs typeface="Courier New"/>
            </a:endParaRPr>
          </a:p>
          <a:p>
            <a:pPr algn="just" marL="1612900" marR="7620">
              <a:lnSpc>
                <a:spcPct val="103200"/>
              </a:lnSpc>
              <a:spcBef>
                <a:spcPts val="890"/>
              </a:spcBef>
            </a:pPr>
            <a:r>
              <a:rPr dirty="0" sz="1050" spc="-15">
                <a:latin typeface="Times New Roman"/>
                <a:cs typeface="Times New Roman"/>
              </a:rPr>
              <a:t>At </a:t>
            </a:r>
            <a:r>
              <a:rPr dirty="0" sz="1050" spc="-20">
                <a:latin typeface="Times New Roman"/>
                <a:cs typeface="Times New Roman"/>
              </a:rPr>
              <a:t>this </a:t>
            </a:r>
            <a:r>
              <a:rPr dirty="0" sz="1050" spc="-5">
                <a:latin typeface="Times New Roman"/>
                <a:cs typeface="Times New Roman"/>
              </a:rPr>
              <a:t>point </a:t>
            </a:r>
            <a:r>
              <a:rPr dirty="0" sz="1050" spc="-50">
                <a:latin typeface="Times New Roman"/>
                <a:cs typeface="Times New Roman"/>
              </a:rPr>
              <a:t>we </a:t>
            </a:r>
            <a:r>
              <a:rPr dirty="0" sz="1050" spc="-25">
                <a:latin typeface="Times New Roman"/>
                <a:cs typeface="Times New Roman"/>
              </a:rPr>
              <a:t>are </a:t>
            </a:r>
            <a:r>
              <a:rPr dirty="0" sz="1050" spc="-20">
                <a:latin typeface="Times New Roman"/>
                <a:cs typeface="Times New Roman"/>
              </a:rPr>
              <a:t>at </a:t>
            </a:r>
            <a:r>
              <a:rPr dirty="0" sz="1050" spc="-5">
                <a:latin typeface="Times New Roman"/>
                <a:cs typeface="Times New Roman"/>
              </a:rPr>
              <a:t>the end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5">
                <a:latin typeface="Times New Roman"/>
                <a:cs typeface="Times New Roman"/>
              </a:rPr>
              <a:t>array. </a:t>
            </a:r>
            <a:r>
              <a:rPr dirty="0" sz="1050" spc="10">
                <a:latin typeface="Times New Roman"/>
                <a:cs typeface="Times New Roman"/>
              </a:rPr>
              <a:t>Note </a:t>
            </a:r>
            <a:r>
              <a:rPr dirty="0" sz="1050" spc="-5">
                <a:latin typeface="Times New Roman"/>
                <a:cs typeface="Times New Roman"/>
              </a:rPr>
              <a:t>that the </a:t>
            </a:r>
            <a:r>
              <a:rPr dirty="0" sz="1050" spc="-35">
                <a:latin typeface="Times New Roman"/>
                <a:cs typeface="Times New Roman"/>
              </a:rPr>
              <a:t>largest value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15">
                <a:latin typeface="Times New Roman"/>
                <a:cs typeface="Times New Roman"/>
              </a:rPr>
              <a:t>now </a:t>
            </a:r>
            <a:r>
              <a:rPr dirty="0" sz="1050" spc="5">
                <a:latin typeface="Times New Roman"/>
                <a:cs typeface="Times New Roman"/>
              </a:rPr>
              <a:t>in 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0">
                <a:latin typeface="Times New Roman"/>
                <a:cs typeface="Times New Roman"/>
              </a:rPr>
              <a:t>last </a:t>
            </a:r>
            <a:r>
              <a:rPr dirty="0" sz="1050" spc="-15">
                <a:latin typeface="Times New Roman"/>
                <a:cs typeface="Times New Roman"/>
              </a:rPr>
              <a:t>position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5">
                <a:latin typeface="Times New Roman"/>
                <a:cs typeface="Times New Roman"/>
              </a:rPr>
              <a:t>array. </a:t>
            </a:r>
            <a:r>
              <a:rPr dirty="0" sz="1050">
                <a:latin typeface="Times New Roman"/>
                <a:cs typeface="Times New Roman"/>
              </a:rPr>
              <a:t>Now </a:t>
            </a:r>
            <a:r>
              <a:rPr dirty="0" sz="1050" spc="-45">
                <a:latin typeface="Times New Roman"/>
                <a:cs typeface="Times New Roman"/>
              </a:rPr>
              <a:t>we </a:t>
            </a:r>
            <a:r>
              <a:rPr dirty="0" sz="1050" spc="-25">
                <a:latin typeface="Times New Roman"/>
                <a:cs typeface="Times New Roman"/>
              </a:rPr>
              <a:t>go back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25">
                <a:latin typeface="Times New Roman"/>
                <a:cs typeface="Times New Roman"/>
              </a:rPr>
              <a:t>beginning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5">
                <a:latin typeface="Times New Roman"/>
                <a:cs typeface="Times New Roman"/>
              </a:rPr>
              <a:t>array </a:t>
            </a:r>
            <a:r>
              <a:rPr dirty="0" sz="1050" spc="45">
                <a:latin typeface="Times New Roman"/>
                <a:cs typeface="Times New Roman"/>
              </a:rPr>
              <a:t>and  </a:t>
            </a:r>
            <a:r>
              <a:rPr dirty="0" sz="1050" spc="-25">
                <a:latin typeface="Times New Roman"/>
                <a:cs typeface="Times New Roman"/>
              </a:rPr>
              <a:t>repeat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-25">
                <a:latin typeface="Times New Roman"/>
                <a:cs typeface="Times New Roman"/>
              </a:rPr>
              <a:t>entire </a:t>
            </a:r>
            <a:r>
              <a:rPr dirty="0" sz="1050" spc="20">
                <a:latin typeface="Times New Roman"/>
                <a:cs typeface="Times New Roman"/>
              </a:rPr>
              <a:t>process </a:t>
            </a:r>
            <a:r>
              <a:rPr dirty="0" sz="1050" spc="-20">
                <a:latin typeface="Times New Roman"/>
                <a:cs typeface="Times New Roman"/>
              </a:rPr>
              <a:t>over </a:t>
            </a:r>
            <a:r>
              <a:rPr dirty="0" sz="1050" spc="10">
                <a:latin typeface="Times New Roman"/>
                <a:cs typeface="Times New Roman"/>
              </a:rPr>
              <a:t>again. </a:t>
            </a:r>
            <a:r>
              <a:rPr dirty="0" sz="1050" spc="-20">
                <a:latin typeface="Times New Roman"/>
                <a:cs typeface="Times New Roman"/>
              </a:rPr>
              <a:t>Elements </a:t>
            </a:r>
            <a:r>
              <a:rPr dirty="0" sz="1050" spc="-30">
                <a:latin typeface="Times New Roman"/>
                <a:cs typeface="Times New Roman"/>
              </a:rPr>
              <a:t>0 </a:t>
            </a:r>
            <a:r>
              <a:rPr dirty="0" sz="1050" spc="-20">
                <a:latin typeface="Times New Roman"/>
                <a:cs typeface="Times New Roman"/>
              </a:rPr>
              <a:t>and </a:t>
            </a:r>
            <a:r>
              <a:rPr dirty="0" sz="1050" spc="-30">
                <a:latin typeface="Times New Roman"/>
                <a:cs typeface="Times New Roman"/>
              </a:rPr>
              <a:t>1 </a:t>
            </a:r>
            <a:r>
              <a:rPr dirty="0" sz="1050" spc="-35">
                <a:latin typeface="Times New Roman"/>
                <a:cs typeface="Times New Roman"/>
              </a:rPr>
              <a:t>are </a:t>
            </a:r>
            <a:r>
              <a:rPr dirty="0" sz="1050" spc="25">
                <a:latin typeface="Times New Roman"/>
                <a:cs typeface="Times New Roman"/>
              </a:rPr>
              <a:t>compared. </a:t>
            </a:r>
            <a:r>
              <a:rPr dirty="0" sz="1050" spc="-45">
                <a:latin typeface="Times New Roman"/>
                <a:cs typeface="Times New Roman"/>
              </a:rPr>
              <a:t>Since </a:t>
            </a:r>
            <a:r>
              <a:rPr dirty="0" sz="1050" spc="-30">
                <a:latin typeface="Times New Roman"/>
                <a:cs typeface="Times New Roman"/>
              </a:rPr>
              <a:t>2 </a:t>
            </a:r>
            <a:r>
              <a:rPr dirty="0" sz="1050" spc="-15">
                <a:latin typeface="Times New Roman"/>
                <a:cs typeface="Times New Roman"/>
              </a:rPr>
              <a:t>&gt; 0,  an </a:t>
            </a:r>
            <a:r>
              <a:rPr dirty="0" sz="1050" spc="25">
                <a:latin typeface="Times New Roman"/>
                <a:cs typeface="Times New Roman"/>
              </a:rPr>
              <a:t>exchange</a:t>
            </a:r>
            <a:r>
              <a:rPr dirty="0" sz="1050" spc="110">
                <a:latin typeface="Times New Roman"/>
                <a:cs typeface="Times New Roman"/>
              </a:rPr>
              <a:t> </a:t>
            </a:r>
            <a:r>
              <a:rPr dirty="0" sz="1050" spc="25">
                <a:latin typeface="Times New Roman"/>
                <a:cs typeface="Times New Roman"/>
              </a:rPr>
              <a:t>occurs: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Times New Roman"/>
              <a:cs typeface="Times New Roman"/>
            </a:endParaRPr>
          </a:p>
          <a:p>
            <a:pPr marL="1736725">
              <a:lnSpc>
                <a:spcPct val="100000"/>
              </a:lnSpc>
              <a:tabLst>
                <a:tab pos="2641600" algn="l"/>
                <a:tab pos="3556000" algn="l"/>
                <a:tab pos="4470400" algn="l"/>
                <a:tab pos="5394325" algn="l"/>
              </a:tabLst>
            </a:pPr>
            <a:r>
              <a:rPr dirty="0" sz="900" spc="-5">
                <a:solidFill>
                  <a:srgbClr val="221F1F"/>
                </a:solidFill>
                <a:latin typeface="Courier New"/>
                <a:cs typeface="Courier New"/>
              </a:rPr>
              <a:t>Element </a:t>
            </a:r>
            <a:r>
              <a:rPr dirty="0" sz="900">
                <a:solidFill>
                  <a:srgbClr val="221F1F"/>
                </a:solidFill>
                <a:latin typeface="Courier New"/>
                <a:cs typeface="Courier New"/>
              </a:rPr>
              <a:t>0	</a:t>
            </a:r>
            <a:r>
              <a:rPr dirty="0" sz="900" spc="-5">
                <a:solidFill>
                  <a:srgbClr val="221F1F"/>
                </a:solidFill>
                <a:latin typeface="Courier New"/>
                <a:cs typeface="Courier New"/>
              </a:rPr>
              <a:t>Element</a:t>
            </a:r>
            <a:r>
              <a:rPr dirty="0" sz="900">
                <a:solidFill>
                  <a:srgbClr val="221F1F"/>
                </a:solidFill>
                <a:latin typeface="Courier New"/>
                <a:cs typeface="Courier New"/>
              </a:rPr>
              <a:t> 1	</a:t>
            </a:r>
            <a:r>
              <a:rPr dirty="0" sz="900" spc="-5">
                <a:solidFill>
                  <a:srgbClr val="221F1F"/>
                </a:solidFill>
                <a:latin typeface="Courier New"/>
                <a:cs typeface="Courier New"/>
              </a:rPr>
              <a:t>Element </a:t>
            </a:r>
            <a:r>
              <a:rPr dirty="0" sz="900">
                <a:solidFill>
                  <a:srgbClr val="221F1F"/>
                </a:solidFill>
                <a:latin typeface="Courier New"/>
                <a:cs typeface="Courier New"/>
              </a:rPr>
              <a:t>2	</a:t>
            </a:r>
            <a:r>
              <a:rPr dirty="0" sz="900" spc="-5">
                <a:solidFill>
                  <a:srgbClr val="221F1F"/>
                </a:solidFill>
                <a:latin typeface="Courier New"/>
                <a:cs typeface="Courier New"/>
              </a:rPr>
              <a:t>Element</a:t>
            </a:r>
            <a:r>
              <a:rPr dirty="0" sz="900">
                <a:solidFill>
                  <a:srgbClr val="221F1F"/>
                </a:solidFill>
                <a:latin typeface="Courier New"/>
                <a:cs typeface="Courier New"/>
              </a:rPr>
              <a:t> 3	</a:t>
            </a:r>
            <a:r>
              <a:rPr dirty="0" sz="900" spc="-5">
                <a:solidFill>
                  <a:srgbClr val="221F1F"/>
                </a:solidFill>
                <a:latin typeface="Courier New"/>
                <a:cs typeface="Courier New"/>
              </a:rPr>
              <a:t>Element</a:t>
            </a:r>
            <a:r>
              <a:rPr dirty="0" sz="900" spc="-30">
                <a:solidFill>
                  <a:srgbClr val="221F1F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221F1F"/>
                </a:solidFill>
                <a:latin typeface="Courier New"/>
                <a:cs typeface="Courier New"/>
              </a:rPr>
              <a:t>4</a:t>
            </a:r>
            <a:endParaRPr sz="900">
              <a:latin typeface="Courier New"/>
              <a:cs typeface="Courier New"/>
            </a:endParaRPr>
          </a:p>
          <a:p>
            <a:pPr algn="just" marL="1612900" marR="5715">
              <a:lnSpc>
                <a:spcPct val="103200"/>
              </a:lnSpc>
              <a:spcBef>
                <a:spcPts val="795"/>
              </a:spcBef>
            </a:pPr>
            <a:r>
              <a:rPr dirty="0" sz="1050" spc="-25">
                <a:latin typeface="Times New Roman"/>
                <a:cs typeface="Times New Roman"/>
              </a:rPr>
              <a:t>Next </a:t>
            </a:r>
            <a:r>
              <a:rPr dirty="0" sz="1050">
                <a:latin typeface="Times New Roman"/>
                <a:cs typeface="Times New Roman"/>
              </a:rPr>
              <a:t>elements </a:t>
            </a:r>
            <a:r>
              <a:rPr dirty="0" sz="1050" spc="-30">
                <a:latin typeface="Times New Roman"/>
                <a:cs typeface="Times New Roman"/>
              </a:rPr>
              <a:t>1 </a:t>
            </a:r>
            <a:r>
              <a:rPr dirty="0" sz="1050" spc="-25">
                <a:latin typeface="Times New Roman"/>
                <a:cs typeface="Times New Roman"/>
              </a:rPr>
              <a:t>and </a:t>
            </a:r>
            <a:r>
              <a:rPr dirty="0" sz="1050" spc="-30">
                <a:latin typeface="Times New Roman"/>
                <a:cs typeface="Times New Roman"/>
              </a:rPr>
              <a:t>2 </a:t>
            </a:r>
            <a:r>
              <a:rPr dirty="0" sz="1050" spc="-45">
                <a:latin typeface="Times New Roman"/>
                <a:cs typeface="Times New Roman"/>
              </a:rPr>
              <a:t>are </a:t>
            </a:r>
            <a:r>
              <a:rPr dirty="0" sz="1050" spc="10">
                <a:latin typeface="Times New Roman"/>
                <a:cs typeface="Times New Roman"/>
              </a:rPr>
              <a:t>compared. </a:t>
            </a:r>
            <a:r>
              <a:rPr dirty="0" sz="1050" spc="-60">
                <a:latin typeface="Times New Roman"/>
                <a:cs typeface="Times New Roman"/>
              </a:rPr>
              <a:t>Since </a:t>
            </a:r>
            <a:r>
              <a:rPr dirty="0" sz="1050" spc="-30">
                <a:latin typeface="Times New Roman"/>
                <a:cs typeface="Times New Roman"/>
              </a:rPr>
              <a:t>2 </a:t>
            </a:r>
            <a:r>
              <a:rPr dirty="0" sz="1050" spc="-15">
                <a:latin typeface="Times New Roman"/>
                <a:cs typeface="Times New Roman"/>
              </a:rPr>
              <a:t>&lt; </a:t>
            </a:r>
            <a:r>
              <a:rPr dirty="0" sz="1050" spc="-50">
                <a:latin typeface="Times New Roman"/>
                <a:cs typeface="Times New Roman"/>
              </a:rPr>
              <a:t>9, </a:t>
            </a:r>
            <a:r>
              <a:rPr dirty="0" sz="1050">
                <a:latin typeface="Times New Roman"/>
                <a:cs typeface="Times New Roman"/>
              </a:rPr>
              <a:t>no </a:t>
            </a:r>
            <a:r>
              <a:rPr dirty="0" sz="1050" spc="-50">
                <a:latin typeface="Times New Roman"/>
                <a:cs typeface="Times New Roman"/>
              </a:rPr>
              <a:t>swap </a:t>
            </a:r>
            <a:r>
              <a:rPr dirty="0" sz="1050" spc="-40">
                <a:latin typeface="Times New Roman"/>
                <a:cs typeface="Times New Roman"/>
              </a:rPr>
              <a:t>occurs. </a:t>
            </a:r>
            <a:r>
              <a:rPr dirty="0" sz="1050" spc="-5">
                <a:latin typeface="Times New Roman"/>
                <a:cs typeface="Times New Roman"/>
              </a:rPr>
              <a:t>However, </a:t>
            </a:r>
            <a:r>
              <a:rPr dirty="0" sz="1050" spc="35">
                <a:latin typeface="Times New Roman"/>
                <a:cs typeface="Times New Roman"/>
              </a:rPr>
              <a:t>when  </a:t>
            </a:r>
            <a:r>
              <a:rPr dirty="0" sz="1050" spc="-55">
                <a:latin typeface="Times New Roman"/>
                <a:cs typeface="Times New Roman"/>
              </a:rPr>
              <a:t>we </a:t>
            </a:r>
            <a:r>
              <a:rPr dirty="0" sz="1050" spc="20">
                <a:latin typeface="Times New Roman"/>
                <a:cs typeface="Times New Roman"/>
              </a:rPr>
              <a:t>compare </a:t>
            </a:r>
            <a:r>
              <a:rPr dirty="0" sz="1050" spc="5">
                <a:latin typeface="Times New Roman"/>
                <a:cs typeface="Times New Roman"/>
              </a:rPr>
              <a:t>elements </a:t>
            </a:r>
            <a:r>
              <a:rPr dirty="0" sz="1050" spc="-30">
                <a:latin typeface="Times New Roman"/>
                <a:cs typeface="Times New Roman"/>
              </a:rPr>
              <a:t>2 </a:t>
            </a:r>
            <a:r>
              <a:rPr dirty="0" sz="1050" spc="-25">
                <a:latin typeface="Times New Roman"/>
                <a:cs typeface="Times New Roman"/>
              </a:rPr>
              <a:t>and </a:t>
            </a:r>
            <a:r>
              <a:rPr dirty="0" sz="1050" spc="-30">
                <a:latin typeface="Times New Roman"/>
                <a:cs typeface="Times New Roman"/>
              </a:rPr>
              <a:t>3 </a:t>
            </a:r>
            <a:r>
              <a:rPr dirty="0" sz="1050" spc="-55">
                <a:latin typeface="Times New Roman"/>
                <a:cs typeface="Times New Roman"/>
              </a:rPr>
              <a:t>we </a:t>
            </a:r>
            <a:r>
              <a:rPr dirty="0" sz="1050" spc="-35">
                <a:latin typeface="Times New Roman"/>
                <a:cs typeface="Times New Roman"/>
              </a:rPr>
              <a:t>find </a:t>
            </a:r>
            <a:r>
              <a:rPr dirty="0" sz="1050" spc="-20">
                <a:latin typeface="Times New Roman"/>
                <a:cs typeface="Times New Roman"/>
              </a:rPr>
              <a:t>that </a:t>
            </a:r>
            <a:r>
              <a:rPr dirty="0" sz="1050" spc="-30">
                <a:latin typeface="Times New Roman"/>
                <a:cs typeface="Times New Roman"/>
              </a:rPr>
              <a:t>9 </a:t>
            </a:r>
            <a:r>
              <a:rPr dirty="0" sz="1050" spc="-15">
                <a:latin typeface="Times New Roman"/>
                <a:cs typeface="Times New Roman"/>
              </a:rPr>
              <a:t>&gt; </a:t>
            </a:r>
            <a:r>
              <a:rPr dirty="0" sz="1050" spc="-30">
                <a:latin typeface="Times New Roman"/>
                <a:cs typeface="Times New Roman"/>
              </a:rPr>
              <a:t>5 </a:t>
            </a:r>
            <a:r>
              <a:rPr dirty="0" sz="1050" spc="-25">
                <a:latin typeface="Times New Roman"/>
                <a:cs typeface="Times New Roman"/>
              </a:rPr>
              <a:t>and so </a:t>
            </a:r>
            <a:r>
              <a:rPr dirty="0" sz="1050" spc="-40">
                <a:latin typeface="Times New Roman"/>
                <a:cs typeface="Times New Roman"/>
              </a:rPr>
              <a:t>they are </a:t>
            </a:r>
            <a:r>
              <a:rPr dirty="0" sz="1050" spc="10">
                <a:latin typeface="Times New Roman"/>
                <a:cs typeface="Times New Roman"/>
              </a:rPr>
              <a:t>exchanged. </a:t>
            </a:r>
            <a:r>
              <a:rPr dirty="0" sz="1050" spc="-15">
                <a:latin typeface="Times New Roman"/>
                <a:cs typeface="Times New Roman"/>
              </a:rPr>
              <a:t>Since  </a:t>
            </a:r>
            <a:r>
              <a:rPr dirty="0" sz="900" spc="-15">
                <a:latin typeface="Courier New"/>
                <a:cs typeface="Courier New"/>
              </a:rPr>
              <a:t>Element </a:t>
            </a:r>
            <a:r>
              <a:rPr dirty="0" sz="900">
                <a:latin typeface="Courier New"/>
                <a:cs typeface="Courier New"/>
              </a:rPr>
              <a:t>4 </a:t>
            </a:r>
            <a:r>
              <a:rPr dirty="0" sz="1050" spc="-15">
                <a:latin typeface="Times New Roman"/>
                <a:cs typeface="Times New Roman"/>
              </a:rPr>
              <a:t>contains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5">
                <a:latin typeface="Times New Roman"/>
                <a:cs typeface="Times New Roman"/>
              </a:rPr>
              <a:t>largest value </a:t>
            </a:r>
            <a:r>
              <a:rPr dirty="0" sz="1050" spc="-15">
                <a:latin typeface="Times New Roman"/>
                <a:cs typeface="Times New Roman"/>
              </a:rPr>
              <a:t>(from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30">
                <a:latin typeface="Times New Roman"/>
                <a:cs typeface="Times New Roman"/>
              </a:rPr>
              <a:t>previous </a:t>
            </a:r>
            <a:r>
              <a:rPr dirty="0" sz="1050" spc="15">
                <a:latin typeface="Times New Roman"/>
                <a:cs typeface="Times New Roman"/>
              </a:rPr>
              <a:t>pass), </a:t>
            </a:r>
            <a:r>
              <a:rPr dirty="0" sz="1050" spc="-45">
                <a:latin typeface="Times New Roman"/>
                <a:cs typeface="Times New Roman"/>
              </a:rPr>
              <a:t>we </a:t>
            </a:r>
            <a:r>
              <a:rPr dirty="0" sz="1050">
                <a:latin typeface="Times New Roman"/>
                <a:cs typeface="Times New Roman"/>
              </a:rPr>
              <a:t>do </a:t>
            </a:r>
            <a:r>
              <a:rPr dirty="0" sz="1050" spc="5">
                <a:latin typeface="Times New Roman"/>
                <a:cs typeface="Times New Roman"/>
              </a:rPr>
              <a:t>not </a:t>
            </a:r>
            <a:r>
              <a:rPr dirty="0" sz="1050" spc="50">
                <a:latin typeface="Times New Roman"/>
                <a:cs typeface="Times New Roman"/>
              </a:rPr>
              <a:t>need 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30">
                <a:latin typeface="Times New Roman"/>
                <a:cs typeface="Times New Roman"/>
              </a:rPr>
              <a:t>make </a:t>
            </a:r>
            <a:r>
              <a:rPr dirty="0" sz="1050" spc="-45">
                <a:latin typeface="Times New Roman"/>
                <a:cs typeface="Times New Roman"/>
              </a:rPr>
              <a:t>any </a:t>
            </a:r>
            <a:r>
              <a:rPr dirty="0" sz="1050" spc="-10">
                <a:latin typeface="Times New Roman"/>
                <a:cs typeface="Times New Roman"/>
              </a:rPr>
              <a:t>more </a:t>
            </a:r>
            <a:r>
              <a:rPr dirty="0" sz="1050" spc="30">
                <a:latin typeface="Times New Roman"/>
                <a:cs typeface="Times New Roman"/>
              </a:rPr>
              <a:t>comparisons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-15">
                <a:latin typeface="Times New Roman"/>
                <a:cs typeface="Times New Roman"/>
              </a:rPr>
              <a:t>this</a:t>
            </a:r>
            <a:r>
              <a:rPr dirty="0" sz="1050" spc="90">
                <a:latin typeface="Times New Roman"/>
                <a:cs typeface="Times New Roman"/>
              </a:rPr>
              <a:t> </a:t>
            </a:r>
            <a:r>
              <a:rPr dirty="0" sz="1050" spc="20">
                <a:latin typeface="Times New Roman"/>
                <a:cs typeface="Times New Roman"/>
              </a:rPr>
              <a:t>pass.</a:t>
            </a:r>
            <a:endParaRPr sz="1050">
              <a:latin typeface="Times New Roman"/>
              <a:cs typeface="Times New Roman"/>
            </a:endParaRPr>
          </a:p>
          <a:p>
            <a:pPr marL="1849120">
              <a:lnSpc>
                <a:spcPct val="100000"/>
              </a:lnSpc>
              <a:spcBef>
                <a:spcPts val="50"/>
              </a:spcBef>
            </a:pP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5">
                <a:latin typeface="Times New Roman"/>
                <a:cs typeface="Times New Roman"/>
              </a:rPr>
              <a:t>final </a:t>
            </a:r>
            <a:r>
              <a:rPr dirty="0" sz="1050" spc="-20">
                <a:latin typeface="Times New Roman"/>
                <a:cs typeface="Times New Roman"/>
              </a:rPr>
              <a:t>result</a:t>
            </a:r>
            <a:r>
              <a:rPr dirty="0" sz="1050" spc="20">
                <a:latin typeface="Times New Roman"/>
                <a:cs typeface="Times New Roman"/>
              </a:rPr>
              <a:t> </a:t>
            </a:r>
            <a:r>
              <a:rPr dirty="0" sz="1050" spc="-15">
                <a:latin typeface="Times New Roman"/>
                <a:cs typeface="Times New Roman"/>
              </a:rPr>
              <a:t>is: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Times New Roman"/>
              <a:cs typeface="Times New Roman"/>
            </a:endParaRPr>
          </a:p>
          <a:p>
            <a:pPr marL="1736725">
              <a:lnSpc>
                <a:spcPct val="100000"/>
              </a:lnSpc>
              <a:tabLst>
                <a:tab pos="2641600" algn="l"/>
                <a:tab pos="3556000" algn="l"/>
                <a:tab pos="4470400" algn="l"/>
                <a:tab pos="5394325" algn="l"/>
              </a:tabLst>
            </a:pPr>
            <a:r>
              <a:rPr dirty="0" sz="900" spc="-5">
                <a:solidFill>
                  <a:srgbClr val="221F1F"/>
                </a:solidFill>
                <a:latin typeface="Courier New"/>
                <a:cs typeface="Courier New"/>
              </a:rPr>
              <a:t>Element</a:t>
            </a:r>
            <a:r>
              <a:rPr dirty="0" sz="900">
                <a:solidFill>
                  <a:srgbClr val="221F1F"/>
                </a:solidFill>
                <a:latin typeface="Courier New"/>
                <a:cs typeface="Courier New"/>
              </a:rPr>
              <a:t> 0	</a:t>
            </a:r>
            <a:r>
              <a:rPr dirty="0" sz="900" spc="-5">
                <a:solidFill>
                  <a:srgbClr val="221F1F"/>
                </a:solidFill>
                <a:latin typeface="Courier New"/>
                <a:cs typeface="Courier New"/>
              </a:rPr>
              <a:t>Element</a:t>
            </a:r>
            <a:r>
              <a:rPr dirty="0" sz="900">
                <a:solidFill>
                  <a:srgbClr val="221F1F"/>
                </a:solidFill>
                <a:latin typeface="Courier New"/>
                <a:cs typeface="Courier New"/>
              </a:rPr>
              <a:t> 1	</a:t>
            </a:r>
            <a:r>
              <a:rPr dirty="0" sz="900" spc="-5">
                <a:solidFill>
                  <a:srgbClr val="221F1F"/>
                </a:solidFill>
                <a:latin typeface="Courier New"/>
                <a:cs typeface="Courier New"/>
              </a:rPr>
              <a:t>Element </a:t>
            </a:r>
            <a:r>
              <a:rPr dirty="0" sz="900">
                <a:solidFill>
                  <a:srgbClr val="221F1F"/>
                </a:solidFill>
                <a:latin typeface="Courier New"/>
                <a:cs typeface="Courier New"/>
              </a:rPr>
              <a:t>2	</a:t>
            </a:r>
            <a:r>
              <a:rPr dirty="0" sz="900" spc="-5">
                <a:solidFill>
                  <a:srgbClr val="221F1F"/>
                </a:solidFill>
                <a:latin typeface="Courier New"/>
                <a:cs typeface="Courier New"/>
              </a:rPr>
              <a:t>Element</a:t>
            </a:r>
            <a:r>
              <a:rPr dirty="0" sz="900">
                <a:solidFill>
                  <a:srgbClr val="221F1F"/>
                </a:solidFill>
                <a:latin typeface="Courier New"/>
                <a:cs typeface="Courier New"/>
              </a:rPr>
              <a:t> 3	</a:t>
            </a:r>
            <a:r>
              <a:rPr dirty="0" sz="900" spc="-5">
                <a:solidFill>
                  <a:srgbClr val="221F1F"/>
                </a:solidFill>
                <a:latin typeface="Courier New"/>
                <a:cs typeface="Courier New"/>
              </a:rPr>
              <a:t>Element</a:t>
            </a:r>
            <a:r>
              <a:rPr dirty="0" sz="900" spc="-30">
                <a:solidFill>
                  <a:srgbClr val="221F1F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221F1F"/>
                </a:solidFill>
                <a:latin typeface="Courier New"/>
                <a:cs typeface="Courier New"/>
              </a:rPr>
              <a:t>4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50">
              <a:latin typeface="Times New Roman"/>
              <a:cs typeface="Times New Roman"/>
            </a:endParaRPr>
          </a:p>
          <a:p>
            <a:pPr algn="just" marL="1612900" marR="6350">
              <a:lnSpc>
                <a:spcPct val="103299"/>
              </a:lnSpc>
            </a:pP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data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15">
                <a:latin typeface="Times New Roman"/>
                <a:cs typeface="Times New Roman"/>
              </a:rPr>
              <a:t>now </a:t>
            </a:r>
            <a:r>
              <a:rPr dirty="0" sz="1050" spc="30">
                <a:latin typeface="Times New Roman"/>
                <a:cs typeface="Times New Roman"/>
              </a:rPr>
              <a:t>arranged </a:t>
            </a:r>
            <a:r>
              <a:rPr dirty="0" sz="1050" spc="-30">
                <a:latin typeface="Times New Roman"/>
                <a:cs typeface="Times New Roman"/>
              </a:rPr>
              <a:t>in </a:t>
            </a:r>
            <a:r>
              <a:rPr dirty="0" sz="1050" spc="25">
                <a:latin typeface="Times New Roman"/>
                <a:cs typeface="Times New Roman"/>
              </a:rPr>
              <a:t>ascending </a:t>
            </a:r>
            <a:r>
              <a:rPr dirty="0" sz="1050" spc="-5">
                <a:latin typeface="Times New Roman"/>
                <a:cs typeface="Times New Roman"/>
              </a:rPr>
              <a:t>order </a:t>
            </a:r>
            <a:r>
              <a:rPr dirty="0" sz="1050" spc="-15">
                <a:latin typeface="Times New Roman"/>
                <a:cs typeface="Times New Roman"/>
              </a:rPr>
              <a:t>and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>
                <a:latin typeface="Times New Roman"/>
                <a:cs typeface="Times New Roman"/>
              </a:rPr>
              <a:t>algorithm </a:t>
            </a:r>
            <a:r>
              <a:rPr dirty="0" sz="1050" spc="5">
                <a:latin typeface="Times New Roman"/>
                <a:cs typeface="Times New Roman"/>
              </a:rPr>
              <a:t>terminates. </a:t>
            </a:r>
            <a:r>
              <a:rPr dirty="0" sz="1050" spc="40">
                <a:latin typeface="Times New Roman"/>
                <a:cs typeface="Times New Roman"/>
              </a:rPr>
              <a:t>Note  </a:t>
            </a:r>
            <a:r>
              <a:rPr dirty="0" sz="1050" spc="-15">
                <a:latin typeface="Times New Roman"/>
                <a:cs typeface="Times New Roman"/>
              </a:rPr>
              <a:t>that the </a:t>
            </a:r>
            <a:r>
              <a:rPr dirty="0" sz="1050" spc="-45">
                <a:latin typeface="Times New Roman"/>
                <a:cs typeface="Times New Roman"/>
              </a:rPr>
              <a:t>larger </a:t>
            </a:r>
            <a:r>
              <a:rPr dirty="0" sz="1050" spc="5">
                <a:latin typeface="Times New Roman"/>
                <a:cs typeface="Times New Roman"/>
              </a:rPr>
              <a:t>values </a:t>
            </a:r>
            <a:r>
              <a:rPr dirty="0" sz="1050" spc="-35">
                <a:latin typeface="Times New Roman"/>
                <a:cs typeface="Times New Roman"/>
              </a:rPr>
              <a:t>seem </a:t>
            </a:r>
            <a:r>
              <a:rPr dirty="0" sz="1050" spc="10">
                <a:latin typeface="Times New Roman"/>
                <a:cs typeface="Times New Roman"/>
              </a:rPr>
              <a:t>to </a:t>
            </a:r>
            <a:r>
              <a:rPr dirty="0" sz="1050" spc="-45">
                <a:latin typeface="Times New Roman"/>
                <a:cs typeface="Times New Roman"/>
              </a:rPr>
              <a:t>rise </a:t>
            </a:r>
            <a:r>
              <a:rPr dirty="0" sz="1050" spc="-50">
                <a:latin typeface="Times New Roman"/>
                <a:cs typeface="Times New Roman"/>
              </a:rPr>
              <a:t>“like </a:t>
            </a:r>
            <a:r>
              <a:rPr dirty="0" sz="1050" spc="-25">
                <a:latin typeface="Times New Roman"/>
                <a:cs typeface="Times New Roman"/>
              </a:rPr>
              <a:t>bubbles” </a:t>
            </a:r>
            <a:r>
              <a:rPr dirty="0" sz="1050" spc="10">
                <a:latin typeface="Times New Roman"/>
                <a:cs typeface="Times New Roman"/>
              </a:rPr>
              <a:t>to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-45">
                <a:latin typeface="Times New Roman"/>
                <a:cs typeface="Times New Roman"/>
              </a:rPr>
              <a:t>larger </a:t>
            </a:r>
            <a:r>
              <a:rPr dirty="0" sz="1050" spc="10">
                <a:latin typeface="Times New Roman"/>
                <a:cs typeface="Times New Roman"/>
              </a:rPr>
              <a:t>positions </a:t>
            </a:r>
            <a:r>
              <a:rPr dirty="0" sz="1050" spc="-5">
                <a:latin typeface="Times New Roman"/>
                <a:cs typeface="Times New Roman"/>
              </a:rPr>
              <a:t>of </a:t>
            </a:r>
            <a:r>
              <a:rPr dirty="0" sz="1050" spc="-15">
                <a:latin typeface="Times New Roman"/>
                <a:cs typeface="Times New Roman"/>
              </a:rPr>
              <a:t>the </a:t>
            </a:r>
            <a:r>
              <a:rPr dirty="0" sz="1050" spc="-5">
                <a:latin typeface="Times New Roman"/>
                <a:cs typeface="Times New Roman"/>
              </a:rPr>
              <a:t>array  </a:t>
            </a:r>
            <a:r>
              <a:rPr dirty="0" sz="1050" spc="-35">
                <a:latin typeface="Times New Roman"/>
                <a:cs typeface="Times New Roman"/>
              </a:rPr>
              <a:t>as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>
                <a:latin typeface="Times New Roman"/>
                <a:cs typeface="Times New Roman"/>
              </a:rPr>
              <a:t>sort</a:t>
            </a:r>
            <a:r>
              <a:rPr dirty="0" sz="1050" spc="80">
                <a:latin typeface="Times New Roman"/>
                <a:cs typeface="Times New Roman"/>
              </a:rPr>
              <a:t> </a:t>
            </a:r>
            <a:r>
              <a:rPr dirty="0" sz="1050" spc="25">
                <a:latin typeface="Times New Roman"/>
                <a:cs typeface="Times New Roman"/>
              </a:rPr>
              <a:t>progresses.</a:t>
            </a:r>
            <a:endParaRPr sz="1050">
              <a:latin typeface="Times New Roman"/>
              <a:cs typeface="Times New Roman"/>
            </a:endParaRPr>
          </a:p>
          <a:p>
            <a:pPr marL="1612900" indent="228600">
              <a:lnSpc>
                <a:spcPct val="100000"/>
              </a:lnSpc>
              <a:spcBef>
                <a:spcPts val="35"/>
              </a:spcBef>
            </a:pPr>
            <a:r>
              <a:rPr dirty="0" sz="1050" spc="-100">
                <a:latin typeface="Times New Roman"/>
                <a:cs typeface="Times New Roman"/>
              </a:rPr>
              <a:t>We </a:t>
            </a:r>
            <a:r>
              <a:rPr dirty="0" sz="1050" spc="-40">
                <a:latin typeface="Times New Roman"/>
                <a:cs typeface="Times New Roman"/>
              </a:rPr>
              <a:t>just </a:t>
            </a:r>
            <a:r>
              <a:rPr dirty="0" sz="1050" spc="-60">
                <a:latin typeface="Times New Roman"/>
                <a:cs typeface="Times New Roman"/>
              </a:rPr>
              <a:t>saw </a:t>
            </a:r>
            <a:r>
              <a:rPr dirty="0" sz="1050" spc="-35">
                <a:latin typeface="Times New Roman"/>
                <a:cs typeface="Times New Roman"/>
              </a:rPr>
              <a:t>in </a:t>
            </a:r>
            <a:r>
              <a:rPr dirty="0" sz="1050" spc="-15">
                <a:latin typeface="Times New Roman"/>
                <a:cs typeface="Times New Roman"/>
              </a:rPr>
              <a:t>the </a:t>
            </a:r>
            <a:r>
              <a:rPr dirty="0" sz="1050" spc="10">
                <a:latin typeface="Times New Roman"/>
                <a:cs typeface="Times New Roman"/>
              </a:rPr>
              <a:t>previous </a:t>
            </a:r>
            <a:r>
              <a:rPr dirty="0" sz="1050" spc="5">
                <a:latin typeface="Times New Roman"/>
                <a:cs typeface="Times New Roman"/>
              </a:rPr>
              <a:t>example </a:t>
            </a:r>
            <a:r>
              <a:rPr dirty="0" sz="1050" spc="-30">
                <a:latin typeface="Times New Roman"/>
                <a:cs typeface="Times New Roman"/>
              </a:rPr>
              <a:t>how </a:t>
            </a:r>
            <a:r>
              <a:rPr dirty="0" sz="1050" spc="-15">
                <a:latin typeface="Times New Roman"/>
                <a:cs typeface="Times New Roman"/>
              </a:rPr>
              <a:t>the </a:t>
            </a:r>
            <a:r>
              <a:rPr dirty="0" sz="1050" spc="-35">
                <a:latin typeface="Times New Roman"/>
                <a:cs typeface="Times New Roman"/>
              </a:rPr>
              <a:t>first </a:t>
            </a:r>
            <a:r>
              <a:rPr dirty="0" sz="1050" spc="-40">
                <a:latin typeface="Times New Roman"/>
                <a:cs typeface="Times New Roman"/>
              </a:rPr>
              <a:t>pass </a:t>
            </a:r>
            <a:r>
              <a:rPr dirty="0" sz="1050" spc="-25">
                <a:latin typeface="Times New Roman"/>
                <a:cs typeface="Times New Roman"/>
              </a:rPr>
              <a:t>through </a:t>
            </a:r>
            <a:r>
              <a:rPr dirty="0" sz="1050" spc="-15">
                <a:latin typeface="Times New Roman"/>
                <a:cs typeface="Times New Roman"/>
              </a:rPr>
              <a:t>the </a:t>
            </a:r>
            <a:r>
              <a:rPr dirty="0" sz="1050" spc="-55">
                <a:latin typeface="Times New Roman"/>
                <a:cs typeface="Times New Roman"/>
              </a:rPr>
              <a:t>array</a:t>
            </a:r>
            <a:r>
              <a:rPr dirty="0" sz="1050" spc="65">
                <a:latin typeface="Times New Roman"/>
                <a:cs typeface="Times New Roman"/>
              </a:rPr>
              <a:t> </a:t>
            </a:r>
            <a:r>
              <a:rPr dirty="0" sz="1050" spc="5">
                <a:latin typeface="Times New Roman"/>
                <a:cs typeface="Times New Roman"/>
              </a:rPr>
              <a:t>posi-</a:t>
            </a:r>
            <a:endParaRPr sz="1050">
              <a:latin typeface="Times New Roman"/>
              <a:cs typeface="Times New Roman"/>
            </a:endParaRPr>
          </a:p>
          <a:p>
            <a:pPr algn="just" marL="1612900" marR="5080">
              <a:lnSpc>
                <a:spcPct val="103099"/>
              </a:lnSpc>
              <a:spcBef>
                <a:spcPts val="10"/>
              </a:spcBef>
            </a:pPr>
            <a:r>
              <a:rPr dirty="0" sz="1050" spc="-15">
                <a:latin typeface="Times New Roman"/>
                <a:cs typeface="Times New Roman"/>
              </a:rPr>
              <a:t>tioned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-35">
                <a:latin typeface="Times New Roman"/>
                <a:cs typeface="Times New Roman"/>
              </a:rPr>
              <a:t>largest </a:t>
            </a:r>
            <a:r>
              <a:rPr dirty="0" sz="1050" spc="-40">
                <a:latin typeface="Times New Roman"/>
                <a:cs typeface="Times New Roman"/>
              </a:rPr>
              <a:t>value </a:t>
            </a:r>
            <a:r>
              <a:rPr dirty="0" sz="1050" spc="-15">
                <a:latin typeface="Times New Roman"/>
                <a:cs typeface="Times New Roman"/>
              </a:rPr>
              <a:t>at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0">
                <a:latin typeface="Times New Roman"/>
                <a:cs typeface="Times New Roman"/>
              </a:rPr>
              <a:t>end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40">
                <a:latin typeface="Times New Roman"/>
                <a:cs typeface="Times New Roman"/>
              </a:rPr>
              <a:t>array. </a:t>
            </a:r>
            <a:r>
              <a:rPr dirty="0" sz="1050" spc="-20">
                <a:latin typeface="Times New Roman"/>
                <a:cs typeface="Times New Roman"/>
              </a:rPr>
              <a:t>This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10">
                <a:latin typeface="Times New Roman"/>
                <a:cs typeface="Times New Roman"/>
              </a:rPr>
              <a:t>always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40">
                <a:latin typeface="Times New Roman"/>
                <a:cs typeface="Times New Roman"/>
              </a:rPr>
              <a:t>case. </a:t>
            </a:r>
            <a:r>
              <a:rPr dirty="0" sz="1050" spc="-5">
                <a:latin typeface="Times New Roman"/>
                <a:cs typeface="Times New Roman"/>
              </a:rPr>
              <a:t>Likewise,  </a:t>
            </a:r>
            <a:r>
              <a:rPr dirty="0" sz="1050" spc="-20">
                <a:latin typeface="Times New Roman"/>
                <a:cs typeface="Times New Roman"/>
              </a:rPr>
              <a:t>the </a:t>
            </a:r>
            <a:r>
              <a:rPr dirty="0" sz="1050" spc="-35">
                <a:latin typeface="Times New Roman"/>
                <a:cs typeface="Times New Roman"/>
              </a:rPr>
              <a:t>second </a:t>
            </a:r>
            <a:r>
              <a:rPr dirty="0" sz="1050" spc="-40">
                <a:latin typeface="Times New Roman"/>
                <a:cs typeface="Times New Roman"/>
              </a:rPr>
              <a:t>pass </a:t>
            </a:r>
            <a:r>
              <a:rPr dirty="0" sz="1050" spc="-75">
                <a:latin typeface="Times New Roman"/>
                <a:cs typeface="Times New Roman"/>
              </a:rPr>
              <a:t>will </a:t>
            </a:r>
            <a:r>
              <a:rPr dirty="0" sz="1050" spc="-15">
                <a:latin typeface="Times New Roman"/>
                <a:cs typeface="Times New Roman"/>
              </a:rPr>
              <a:t>always </a:t>
            </a:r>
            <a:r>
              <a:rPr dirty="0" sz="1050" spc="-35">
                <a:latin typeface="Times New Roman"/>
                <a:cs typeface="Times New Roman"/>
              </a:rPr>
              <a:t>position </a:t>
            </a:r>
            <a:r>
              <a:rPr dirty="0" sz="1050" spc="-20">
                <a:latin typeface="Times New Roman"/>
                <a:cs typeface="Times New Roman"/>
              </a:rPr>
              <a:t>the </a:t>
            </a:r>
            <a:r>
              <a:rPr dirty="0" sz="1050" spc="-35">
                <a:latin typeface="Times New Roman"/>
                <a:cs typeface="Times New Roman"/>
              </a:rPr>
              <a:t>second </a:t>
            </a:r>
            <a:r>
              <a:rPr dirty="0" sz="1050" spc="-5">
                <a:latin typeface="Times New Roman"/>
                <a:cs typeface="Times New Roman"/>
              </a:rPr>
              <a:t>to </a:t>
            </a:r>
            <a:r>
              <a:rPr dirty="0" sz="1050" spc="-55">
                <a:latin typeface="Times New Roman"/>
                <a:cs typeface="Times New Roman"/>
              </a:rPr>
              <a:t>largest </a:t>
            </a:r>
            <a:r>
              <a:rPr dirty="0" sz="1050" spc="-60">
                <a:latin typeface="Times New Roman"/>
                <a:cs typeface="Times New Roman"/>
              </a:rPr>
              <a:t>value </a:t>
            </a:r>
            <a:r>
              <a:rPr dirty="0" sz="1050" spc="-40">
                <a:latin typeface="Times New Roman"/>
                <a:cs typeface="Times New Roman"/>
              </a:rPr>
              <a:t>in </a:t>
            </a:r>
            <a:r>
              <a:rPr dirty="0" sz="1050" spc="-20">
                <a:latin typeface="Times New Roman"/>
                <a:cs typeface="Times New Roman"/>
              </a:rPr>
              <a:t>the </a:t>
            </a:r>
            <a:r>
              <a:rPr dirty="0" sz="1050" spc="-35">
                <a:latin typeface="Times New Roman"/>
                <a:cs typeface="Times New Roman"/>
              </a:rPr>
              <a:t>second </a:t>
            </a:r>
            <a:r>
              <a:rPr dirty="0" sz="1050" spc="-5">
                <a:latin typeface="Times New Roman"/>
                <a:cs typeface="Times New Roman"/>
              </a:rPr>
              <a:t>posi-  </a:t>
            </a:r>
            <a:r>
              <a:rPr dirty="0" sz="1050" spc="-25">
                <a:latin typeface="Times New Roman"/>
                <a:cs typeface="Times New Roman"/>
              </a:rPr>
              <a:t>tion </a:t>
            </a:r>
            <a:r>
              <a:rPr dirty="0" sz="1050" spc="-20">
                <a:latin typeface="Times New Roman"/>
                <a:cs typeface="Times New Roman"/>
              </a:rPr>
              <a:t>from </a:t>
            </a:r>
            <a:r>
              <a:rPr dirty="0" sz="1050" spc="-15">
                <a:latin typeface="Times New Roman"/>
                <a:cs typeface="Times New Roman"/>
              </a:rPr>
              <a:t>the </a:t>
            </a:r>
            <a:r>
              <a:rPr dirty="0" sz="1050" spc="-25">
                <a:latin typeface="Times New Roman"/>
                <a:cs typeface="Times New Roman"/>
              </a:rPr>
              <a:t>end </a:t>
            </a:r>
            <a:r>
              <a:rPr dirty="0" sz="1050" spc="-10">
                <a:latin typeface="Times New Roman"/>
                <a:cs typeface="Times New Roman"/>
              </a:rPr>
              <a:t>of </a:t>
            </a:r>
            <a:r>
              <a:rPr dirty="0" sz="1050" spc="-15">
                <a:latin typeface="Times New Roman"/>
                <a:cs typeface="Times New Roman"/>
              </a:rPr>
              <a:t>the </a:t>
            </a:r>
            <a:r>
              <a:rPr dirty="0" sz="1050" spc="-55">
                <a:latin typeface="Times New Roman"/>
                <a:cs typeface="Times New Roman"/>
              </a:rPr>
              <a:t>array. </a:t>
            </a:r>
            <a:r>
              <a:rPr dirty="0" sz="1050" spc="-20">
                <a:latin typeface="Times New Roman"/>
                <a:cs typeface="Times New Roman"/>
              </a:rPr>
              <a:t>The pattern </a:t>
            </a:r>
            <a:r>
              <a:rPr dirty="0" sz="1050" spc="10">
                <a:latin typeface="Times New Roman"/>
                <a:cs typeface="Times New Roman"/>
              </a:rPr>
              <a:t>continues </a:t>
            </a:r>
            <a:r>
              <a:rPr dirty="0" sz="1050" spc="-20">
                <a:latin typeface="Times New Roman"/>
                <a:cs typeface="Times New Roman"/>
              </a:rPr>
              <a:t>for </a:t>
            </a:r>
            <a:r>
              <a:rPr dirty="0" sz="1050" spc="-15">
                <a:latin typeface="Times New Roman"/>
                <a:cs typeface="Times New Roman"/>
              </a:rPr>
              <a:t>the </a:t>
            </a:r>
            <a:r>
              <a:rPr dirty="0" sz="1050" spc="-25">
                <a:latin typeface="Times New Roman"/>
                <a:cs typeface="Times New Roman"/>
              </a:rPr>
              <a:t>third </a:t>
            </a:r>
            <a:r>
              <a:rPr dirty="0" sz="1050" spc="-45">
                <a:latin typeface="Times New Roman"/>
                <a:cs typeface="Times New Roman"/>
              </a:rPr>
              <a:t>pass, </a:t>
            </a:r>
            <a:r>
              <a:rPr dirty="0" sz="1050" spc="-20">
                <a:latin typeface="Times New Roman"/>
                <a:cs typeface="Times New Roman"/>
              </a:rPr>
              <a:t>fourth </a:t>
            </a:r>
            <a:r>
              <a:rPr dirty="0" sz="1050" spc="5">
                <a:latin typeface="Times New Roman"/>
                <a:cs typeface="Times New Roman"/>
              </a:rPr>
              <a:t>pass,  </a:t>
            </a:r>
            <a:r>
              <a:rPr dirty="0" sz="1050" spc="-10">
                <a:latin typeface="Times New Roman"/>
                <a:cs typeface="Times New Roman"/>
              </a:rPr>
              <a:t>and so </a:t>
            </a:r>
            <a:r>
              <a:rPr dirty="0" sz="1050" spc="5">
                <a:latin typeface="Times New Roman"/>
                <a:cs typeface="Times New Roman"/>
              </a:rPr>
              <a:t>on </a:t>
            </a:r>
            <a:r>
              <a:rPr dirty="0" sz="1050" spc="-20">
                <a:latin typeface="Times New Roman"/>
                <a:cs typeface="Times New Roman"/>
              </a:rPr>
              <a:t>until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5">
                <a:latin typeface="Times New Roman"/>
                <a:cs typeface="Times New Roman"/>
              </a:rPr>
              <a:t>array </a:t>
            </a:r>
            <a:r>
              <a:rPr dirty="0" sz="1050" spc="-45">
                <a:latin typeface="Times New Roman"/>
                <a:cs typeface="Times New Roman"/>
              </a:rPr>
              <a:t>is fully </a:t>
            </a:r>
            <a:r>
              <a:rPr dirty="0" sz="1050" spc="-10">
                <a:latin typeface="Times New Roman"/>
                <a:cs typeface="Times New Roman"/>
              </a:rPr>
              <a:t>sorted. </a:t>
            </a:r>
            <a:r>
              <a:rPr dirty="0" sz="1050" spc="35">
                <a:latin typeface="Times New Roman"/>
                <a:cs typeface="Times New Roman"/>
              </a:rPr>
              <a:t>Subsequent </a:t>
            </a:r>
            <a:r>
              <a:rPr dirty="0" sz="1050" spc="25">
                <a:latin typeface="Times New Roman"/>
                <a:cs typeface="Times New Roman"/>
              </a:rPr>
              <a:t>passes </a:t>
            </a:r>
            <a:r>
              <a:rPr dirty="0" sz="1050" spc="-25">
                <a:latin typeface="Times New Roman"/>
                <a:cs typeface="Times New Roman"/>
              </a:rPr>
              <a:t>have </a:t>
            </a:r>
            <a:r>
              <a:rPr dirty="0" sz="1050" spc="-10">
                <a:latin typeface="Times New Roman"/>
                <a:cs typeface="Times New Roman"/>
              </a:rPr>
              <a:t>one </a:t>
            </a:r>
            <a:r>
              <a:rPr dirty="0" sz="1050" spc="-35">
                <a:latin typeface="Times New Roman"/>
                <a:cs typeface="Times New Roman"/>
              </a:rPr>
              <a:t>less </a:t>
            </a:r>
            <a:r>
              <a:rPr dirty="0" sz="1050" spc="10">
                <a:latin typeface="Times New Roman"/>
                <a:cs typeface="Times New Roman"/>
              </a:rPr>
              <a:t>array  </a:t>
            </a:r>
            <a:r>
              <a:rPr dirty="0" sz="1050" spc="35">
                <a:latin typeface="Times New Roman"/>
                <a:cs typeface="Times New Roman"/>
              </a:rPr>
              <a:t>element </a:t>
            </a:r>
            <a:r>
              <a:rPr dirty="0" sz="1050" spc="10">
                <a:latin typeface="Times New Roman"/>
                <a:cs typeface="Times New Roman"/>
              </a:rPr>
              <a:t>to </a:t>
            </a:r>
            <a:r>
              <a:rPr dirty="0" sz="1050" spc="-25">
                <a:latin typeface="Times New Roman"/>
                <a:cs typeface="Times New Roman"/>
              </a:rPr>
              <a:t>check </a:t>
            </a:r>
            <a:r>
              <a:rPr dirty="0" sz="1050" spc="-5">
                <a:latin typeface="Times New Roman"/>
                <a:cs typeface="Times New Roman"/>
              </a:rPr>
              <a:t>than </a:t>
            </a:r>
            <a:r>
              <a:rPr dirty="0" sz="1050" spc="-15">
                <a:latin typeface="Times New Roman"/>
                <a:cs typeface="Times New Roman"/>
              </a:rPr>
              <a:t>their </a:t>
            </a:r>
            <a:r>
              <a:rPr dirty="0" sz="1050" spc="25">
                <a:latin typeface="Times New Roman"/>
                <a:cs typeface="Times New Roman"/>
              </a:rPr>
              <a:t>immediate</a:t>
            </a:r>
            <a:r>
              <a:rPr dirty="0" sz="1050" spc="100">
                <a:latin typeface="Times New Roman"/>
                <a:cs typeface="Times New Roman"/>
              </a:rPr>
              <a:t> </a:t>
            </a:r>
            <a:r>
              <a:rPr dirty="0" sz="1050" spc="30">
                <a:latin typeface="Times New Roman"/>
                <a:cs typeface="Times New Roman"/>
              </a:rPr>
              <a:t>predecessor.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57400" y="16510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 h="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71600" y="455294"/>
            <a:ext cx="228600" cy="806450"/>
          </a:xfrm>
          <a:prstGeom prst="rect">
            <a:avLst/>
          </a:prstGeom>
          <a:solidFill>
            <a:srgbClr val="CC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41275">
              <a:lnSpc>
                <a:spcPct val="100000"/>
              </a:lnSpc>
              <a:spcBef>
                <a:spcPts val="590"/>
              </a:spcBef>
            </a:pPr>
            <a:r>
              <a:rPr dirty="0" sz="900" spc="-105">
                <a:latin typeface="Arial"/>
                <a:cs typeface="Arial"/>
              </a:rPr>
              <a:t>144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60905" y="1095501"/>
            <a:ext cx="2091689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85">
                <a:latin typeface="Times New Roman"/>
                <a:cs typeface="Times New Roman"/>
              </a:rPr>
              <a:t>LESSON</a:t>
            </a:r>
            <a:r>
              <a:rPr dirty="0" sz="950" spc="65">
                <a:latin typeface="Times New Roman"/>
                <a:cs typeface="Times New Roman"/>
              </a:rPr>
              <a:t> </a:t>
            </a:r>
            <a:r>
              <a:rPr dirty="0" sz="950" spc="-35">
                <a:latin typeface="Times New Roman"/>
                <a:cs typeface="Times New Roman"/>
              </a:rPr>
              <a:t>8 </a:t>
            </a:r>
            <a:r>
              <a:rPr dirty="0" sz="950" spc="10">
                <a:latin typeface="Times New Roman"/>
                <a:cs typeface="Times New Roman"/>
              </a:rPr>
              <a:t>Searching </a:t>
            </a:r>
            <a:r>
              <a:rPr dirty="0" sz="950" spc="-15">
                <a:latin typeface="Times New Roman"/>
                <a:cs typeface="Times New Roman"/>
              </a:rPr>
              <a:t>and </a:t>
            </a:r>
            <a:r>
              <a:rPr dirty="0" sz="950" spc="-25">
                <a:latin typeface="Times New Roman"/>
                <a:cs typeface="Times New Roman"/>
              </a:rPr>
              <a:t>Sorting</a:t>
            </a:r>
            <a:r>
              <a:rPr dirty="0" sz="950" spc="25">
                <a:latin typeface="Times New Roman"/>
                <a:cs typeface="Times New Roman"/>
              </a:rPr>
              <a:t> </a:t>
            </a:r>
            <a:r>
              <a:rPr dirty="0" sz="950" spc="-15">
                <a:latin typeface="Times New Roman"/>
                <a:cs typeface="Times New Roman"/>
              </a:rPr>
              <a:t>Arrays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44954" y="1340657"/>
            <a:ext cx="5100320" cy="4947285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050" spc="20" i="1">
                <a:latin typeface="Times New Roman"/>
                <a:cs typeface="Times New Roman"/>
              </a:rPr>
              <a:t>Sample </a:t>
            </a:r>
            <a:r>
              <a:rPr dirty="0" sz="1050" spc="-5" i="1">
                <a:latin typeface="Times New Roman"/>
                <a:cs typeface="Times New Roman"/>
              </a:rPr>
              <a:t>Program</a:t>
            </a:r>
            <a:r>
              <a:rPr dirty="0" sz="1050" spc="195" i="1">
                <a:latin typeface="Times New Roman"/>
                <a:cs typeface="Times New Roman"/>
              </a:rPr>
              <a:t> </a:t>
            </a:r>
            <a:r>
              <a:rPr dirty="0" sz="1050" spc="35" i="1">
                <a:latin typeface="Times New Roman"/>
                <a:cs typeface="Times New Roman"/>
              </a:rPr>
              <a:t>8.3: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This program uses </a:t>
            </a:r>
            <a:r>
              <a:rPr dirty="0" sz="900">
                <a:latin typeface="Courier New"/>
                <a:cs typeface="Courier New"/>
              </a:rPr>
              <a:t>a </a:t>
            </a:r>
            <a:r>
              <a:rPr dirty="0" sz="900" spc="-15">
                <a:latin typeface="Courier New"/>
                <a:cs typeface="Courier New"/>
              </a:rPr>
              <a:t>bubble sort </a:t>
            </a:r>
            <a:r>
              <a:rPr dirty="0" sz="900" spc="-10">
                <a:latin typeface="Courier New"/>
                <a:cs typeface="Courier New"/>
              </a:rPr>
              <a:t>to </a:t>
            </a:r>
            <a:r>
              <a:rPr dirty="0" sz="900" spc="-15">
                <a:latin typeface="Courier New"/>
                <a:cs typeface="Courier New"/>
              </a:rPr>
              <a:t>arrange </a:t>
            </a:r>
            <a:r>
              <a:rPr dirty="0" sz="900" spc="-10">
                <a:latin typeface="Courier New"/>
                <a:cs typeface="Courier New"/>
              </a:rPr>
              <a:t>an </a:t>
            </a:r>
            <a:r>
              <a:rPr dirty="0" sz="900" spc="-15">
                <a:latin typeface="Courier New"/>
                <a:cs typeface="Courier New"/>
              </a:rPr>
              <a:t>array </a:t>
            </a:r>
            <a:r>
              <a:rPr dirty="0" sz="900" spc="-10">
                <a:latin typeface="Courier New"/>
                <a:cs typeface="Courier New"/>
              </a:rPr>
              <a:t>of </a:t>
            </a:r>
            <a:r>
              <a:rPr dirty="0" sz="900" spc="-15">
                <a:latin typeface="Courier New"/>
                <a:cs typeface="Courier New"/>
              </a:rPr>
              <a:t>integers</a:t>
            </a:r>
            <a:r>
              <a:rPr dirty="0" sz="900" spc="-35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in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ascending</a:t>
            </a:r>
            <a:r>
              <a:rPr dirty="0" sz="900" spc="-7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order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3742054">
              <a:lnSpc>
                <a:spcPct val="121100"/>
              </a:lnSpc>
            </a:pPr>
            <a:r>
              <a:rPr dirty="0" sz="900" spc="-15">
                <a:latin typeface="Courier New"/>
                <a:cs typeface="Courier New"/>
              </a:rPr>
              <a:t>#include </a:t>
            </a:r>
            <a:r>
              <a:rPr dirty="0" sz="900" spc="-20">
                <a:latin typeface="Courier New"/>
                <a:cs typeface="Courier New"/>
              </a:rPr>
              <a:t>&lt;iostream&gt;  </a:t>
            </a:r>
            <a:r>
              <a:rPr dirty="0" sz="900" spc="-15">
                <a:latin typeface="Courier New"/>
                <a:cs typeface="Courier New"/>
              </a:rPr>
              <a:t>using namespace</a:t>
            </a:r>
            <a:r>
              <a:rPr dirty="0" sz="900" spc="-14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std;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function</a:t>
            </a:r>
            <a:r>
              <a:rPr dirty="0" sz="900" spc="-7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prototypes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2809875">
              <a:lnSpc>
                <a:spcPct val="121100"/>
              </a:lnSpc>
            </a:pPr>
            <a:r>
              <a:rPr dirty="0" sz="900" spc="-15">
                <a:latin typeface="Courier New"/>
                <a:cs typeface="Courier New"/>
              </a:rPr>
              <a:t>void </a:t>
            </a:r>
            <a:r>
              <a:rPr dirty="0" sz="900" spc="-20">
                <a:latin typeface="Courier New"/>
                <a:cs typeface="Courier New"/>
              </a:rPr>
              <a:t>bubbleSortArray(int </a:t>
            </a:r>
            <a:r>
              <a:rPr dirty="0" sz="900" spc="-10">
                <a:latin typeface="Courier New"/>
                <a:cs typeface="Courier New"/>
              </a:rPr>
              <a:t>[], </a:t>
            </a:r>
            <a:r>
              <a:rPr dirty="0" sz="900" spc="-15">
                <a:latin typeface="Courier New"/>
                <a:cs typeface="Courier New"/>
              </a:rPr>
              <a:t>int);  void </a:t>
            </a:r>
            <a:r>
              <a:rPr dirty="0" sz="900" spc="-20">
                <a:latin typeface="Courier New"/>
                <a:cs typeface="Courier New"/>
              </a:rPr>
              <a:t>displayArray(int[],</a:t>
            </a:r>
            <a:r>
              <a:rPr dirty="0" sz="900" spc="-7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int);</a:t>
            </a:r>
            <a:endParaRPr sz="900">
              <a:latin typeface="Courier New"/>
              <a:cs typeface="Courier New"/>
            </a:endParaRPr>
          </a:p>
          <a:p>
            <a:pPr marL="12700" marR="3810635">
              <a:lnSpc>
                <a:spcPts val="2600"/>
              </a:lnSpc>
              <a:spcBef>
                <a:spcPts val="335"/>
              </a:spcBef>
            </a:pPr>
            <a:r>
              <a:rPr dirty="0" sz="900" spc="-15">
                <a:latin typeface="Courier New"/>
                <a:cs typeface="Courier New"/>
              </a:rPr>
              <a:t>const </a:t>
            </a:r>
            <a:r>
              <a:rPr dirty="0" sz="900" spc="-10">
                <a:latin typeface="Courier New"/>
                <a:cs typeface="Courier New"/>
              </a:rPr>
              <a:t>int </a:t>
            </a:r>
            <a:r>
              <a:rPr dirty="0" sz="900" spc="-15">
                <a:latin typeface="Courier New"/>
                <a:cs typeface="Courier New"/>
              </a:rPr>
              <a:t>SIZE </a:t>
            </a:r>
            <a:r>
              <a:rPr dirty="0" sz="900">
                <a:latin typeface="Courier New"/>
                <a:cs typeface="Courier New"/>
              </a:rPr>
              <a:t>=</a:t>
            </a:r>
            <a:r>
              <a:rPr dirty="0" sz="900" spc="-18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5;  </a:t>
            </a:r>
            <a:r>
              <a:rPr dirty="0" sz="900" spc="-10">
                <a:latin typeface="Courier New"/>
                <a:cs typeface="Courier New"/>
              </a:rPr>
              <a:t>int</a:t>
            </a:r>
            <a:r>
              <a:rPr dirty="0" sz="900" spc="-5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main()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ts val="969"/>
              </a:lnSpc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  <a:spcBef>
                <a:spcPts val="204"/>
              </a:spcBef>
            </a:pPr>
            <a:r>
              <a:rPr dirty="0" sz="900" spc="-10">
                <a:latin typeface="Courier New"/>
                <a:cs typeface="Courier New"/>
              </a:rPr>
              <a:t>int </a:t>
            </a:r>
            <a:r>
              <a:rPr dirty="0" sz="900" spc="-20">
                <a:latin typeface="Courier New"/>
                <a:cs typeface="Courier New"/>
              </a:rPr>
              <a:t>values[SIZE] </a:t>
            </a:r>
            <a:r>
              <a:rPr dirty="0" sz="900">
                <a:latin typeface="Courier New"/>
                <a:cs typeface="Courier New"/>
              </a:rPr>
              <a:t>=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{9,2,0,11,5};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413384" marR="5080">
              <a:lnSpc>
                <a:spcPct val="121100"/>
              </a:lnSpc>
            </a:pPr>
            <a:r>
              <a:rPr dirty="0" sz="900" spc="-10">
                <a:latin typeface="Courier New"/>
                <a:cs typeface="Courier New"/>
              </a:rPr>
              <a:t>cout &lt;&lt; </a:t>
            </a:r>
            <a:r>
              <a:rPr dirty="0" sz="900" spc="-15">
                <a:latin typeface="Courier New"/>
                <a:cs typeface="Courier New"/>
              </a:rPr>
              <a:t>"The values before </a:t>
            </a: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bubble sort </a:t>
            </a:r>
            <a:r>
              <a:rPr dirty="0" sz="900" spc="-10">
                <a:latin typeface="Courier New"/>
                <a:cs typeface="Courier New"/>
              </a:rPr>
              <a:t>is </a:t>
            </a:r>
            <a:r>
              <a:rPr dirty="0" sz="900" spc="-15">
                <a:latin typeface="Courier New"/>
                <a:cs typeface="Courier New"/>
              </a:rPr>
              <a:t>performed are:"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33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  </a:t>
            </a:r>
            <a:r>
              <a:rPr dirty="0" sz="900" spc="-20">
                <a:latin typeface="Courier New"/>
                <a:cs typeface="Courier New"/>
              </a:rPr>
              <a:t>displayArray(values,SIZE);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</a:pPr>
            <a:r>
              <a:rPr dirty="0" sz="900" spc="-20">
                <a:latin typeface="Courier New"/>
                <a:cs typeface="Courier New"/>
              </a:rPr>
              <a:t>bubbleSortArray(values,SIZE);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413384" marR="71755">
              <a:lnSpc>
                <a:spcPct val="120000"/>
              </a:lnSpc>
            </a:pPr>
            <a:r>
              <a:rPr dirty="0" sz="900" spc="-10">
                <a:latin typeface="Courier New"/>
                <a:cs typeface="Courier New"/>
              </a:rPr>
              <a:t>cout &lt;&lt; </a:t>
            </a:r>
            <a:r>
              <a:rPr dirty="0" sz="900" spc="-15">
                <a:latin typeface="Courier New"/>
                <a:cs typeface="Courier New"/>
              </a:rPr>
              <a:t>"The values after </a:t>
            </a: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bubble sort </a:t>
            </a:r>
            <a:r>
              <a:rPr dirty="0" sz="900" spc="-10">
                <a:latin typeface="Courier New"/>
                <a:cs typeface="Courier New"/>
              </a:rPr>
              <a:t>is </a:t>
            </a:r>
            <a:r>
              <a:rPr dirty="0" sz="900" spc="-15">
                <a:latin typeface="Courier New"/>
                <a:cs typeface="Courier New"/>
              </a:rPr>
              <a:t>performed are:"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32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  </a:t>
            </a:r>
            <a:r>
              <a:rPr dirty="0" sz="900" spc="-20">
                <a:latin typeface="Courier New"/>
                <a:cs typeface="Courier New"/>
              </a:rPr>
              <a:t>displayArray(values,SIZE);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  <a:spcBef>
                <a:spcPts val="5"/>
              </a:spcBef>
            </a:pPr>
            <a:r>
              <a:rPr dirty="0" sz="900" spc="-15">
                <a:latin typeface="Courier New"/>
                <a:cs typeface="Courier New"/>
              </a:rPr>
              <a:t>return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25">
                <a:latin typeface="Courier New"/>
                <a:cs typeface="Courier New"/>
              </a:rPr>
              <a:t>0;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20">
                <a:latin typeface="Courier New"/>
                <a:cs typeface="Courier New"/>
              </a:rPr>
              <a:t>//******************************************************************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33342" y="6291453"/>
            <a:ext cx="8293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latin typeface="Courier New"/>
                <a:cs typeface="Courier New"/>
              </a:rPr>
              <a:t>displayArray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38626" y="6594728"/>
            <a:ext cx="2628900" cy="51943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26034">
              <a:lnSpc>
                <a:spcPct val="100000"/>
              </a:lnSpc>
              <a:spcBef>
                <a:spcPts val="315"/>
              </a:spcBef>
            </a:pPr>
            <a:r>
              <a:rPr dirty="0" sz="900" spc="-10">
                <a:latin typeface="Courier New"/>
                <a:cs typeface="Courier New"/>
              </a:rPr>
              <a:t>to </a:t>
            </a:r>
            <a:r>
              <a:rPr dirty="0" sz="900" spc="-15">
                <a:latin typeface="Courier New"/>
                <a:cs typeface="Courier New"/>
              </a:rPr>
              <a:t>print </a:t>
            </a:r>
            <a:r>
              <a:rPr dirty="0" sz="900" spc="-10">
                <a:latin typeface="Courier New"/>
                <a:cs typeface="Courier New"/>
              </a:rPr>
              <a:t>the</a:t>
            </a:r>
            <a:r>
              <a:rPr dirty="0" sz="900" spc="-10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array</a:t>
            </a:r>
            <a:endParaRPr sz="900">
              <a:latin typeface="Courier New"/>
              <a:cs typeface="Courier New"/>
            </a:endParaRPr>
          </a:p>
          <a:p>
            <a:pPr marL="12700" marR="5080">
              <a:lnSpc>
                <a:spcPct val="120000"/>
              </a:lnSpc>
            </a:pP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array </a:t>
            </a:r>
            <a:r>
              <a:rPr dirty="0" sz="900" spc="-10">
                <a:latin typeface="Courier New"/>
                <a:cs typeface="Courier New"/>
              </a:rPr>
              <a:t>to be </a:t>
            </a:r>
            <a:r>
              <a:rPr dirty="0" sz="900" spc="-15">
                <a:latin typeface="Courier New"/>
                <a:cs typeface="Courier New"/>
              </a:rPr>
              <a:t>printed, </a:t>
            </a: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array</a:t>
            </a:r>
            <a:r>
              <a:rPr dirty="0" sz="900" spc="-26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size  none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44954" y="6264021"/>
            <a:ext cx="829310" cy="101600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900" spc="-1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4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 spc="-10">
                <a:latin typeface="Courier New"/>
                <a:cs typeface="Courier New"/>
              </a:rPr>
              <a:t>//</a:t>
            </a:r>
            <a:r>
              <a:rPr dirty="0" sz="900" spc="-5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task: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data</a:t>
            </a:r>
            <a:r>
              <a:rPr dirty="0" sz="900" spc="-120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in: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data</a:t>
            </a:r>
            <a:r>
              <a:rPr dirty="0" sz="900" spc="-145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out: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 spc="-4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44954" y="7282053"/>
            <a:ext cx="45669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latin typeface="Courier New"/>
                <a:cs typeface="Courier New"/>
              </a:rPr>
              <a:t>//******************************************************************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44954" y="7582280"/>
            <a:ext cx="2764790" cy="35814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900" spc="-15">
                <a:latin typeface="Courier New"/>
                <a:cs typeface="Courier New"/>
              </a:rPr>
              <a:t>void </a:t>
            </a:r>
            <a:r>
              <a:rPr dirty="0" sz="900" spc="-20">
                <a:latin typeface="Courier New"/>
                <a:cs typeface="Courier New"/>
              </a:rPr>
              <a:t>displayArray(int </a:t>
            </a:r>
            <a:r>
              <a:rPr dirty="0" sz="900" spc="-15">
                <a:latin typeface="Courier New"/>
                <a:cs typeface="Courier New"/>
              </a:rPr>
              <a:t>array[], </a:t>
            </a:r>
            <a:r>
              <a:rPr dirty="0" sz="900" spc="-10">
                <a:latin typeface="Courier New"/>
                <a:cs typeface="Courier New"/>
              </a:rPr>
              <a:t>int</a:t>
            </a:r>
            <a:r>
              <a:rPr dirty="0" sz="900" spc="-10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elems)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17389" y="7582280"/>
            <a:ext cx="1429385" cy="35814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2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function</a:t>
            </a:r>
            <a:r>
              <a:rPr dirty="0" sz="900" spc="-9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heading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displays </a:t>
            </a:r>
            <a:r>
              <a:rPr dirty="0" sz="900" spc="-10">
                <a:latin typeface="Courier New"/>
                <a:cs typeface="Courier New"/>
              </a:rPr>
              <a:t>the</a:t>
            </a:r>
            <a:r>
              <a:rPr dirty="0" sz="900" spc="-16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array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44954" y="7912989"/>
            <a:ext cx="4566920" cy="8521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24865" marR="1273175" indent="-412115">
              <a:lnSpc>
                <a:spcPct val="121100"/>
              </a:lnSpc>
              <a:spcBef>
                <a:spcPts val="100"/>
              </a:spcBef>
            </a:pPr>
            <a:r>
              <a:rPr dirty="0" sz="900" spc="-10">
                <a:latin typeface="Courier New"/>
                <a:cs typeface="Courier New"/>
              </a:rPr>
              <a:t>for </a:t>
            </a:r>
            <a:r>
              <a:rPr dirty="0" sz="900" spc="-15">
                <a:latin typeface="Courier New"/>
                <a:cs typeface="Courier New"/>
              </a:rPr>
              <a:t>(int count </a:t>
            </a:r>
            <a:r>
              <a:rPr dirty="0" sz="900">
                <a:latin typeface="Courier New"/>
                <a:cs typeface="Courier New"/>
              </a:rPr>
              <a:t>= </a:t>
            </a:r>
            <a:r>
              <a:rPr dirty="0" sz="900" spc="-10">
                <a:latin typeface="Courier New"/>
                <a:cs typeface="Courier New"/>
              </a:rPr>
              <a:t>0; </a:t>
            </a:r>
            <a:r>
              <a:rPr dirty="0" sz="900" spc="-15">
                <a:latin typeface="Courier New"/>
                <a:cs typeface="Courier New"/>
              </a:rPr>
              <a:t>count </a:t>
            </a:r>
            <a:r>
              <a:rPr dirty="0" sz="900">
                <a:latin typeface="Courier New"/>
                <a:cs typeface="Courier New"/>
              </a:rPr>
              <a:t>&lt; </a:t>
            </a:r>
            <a:r>
              <a:rPr dirty="0" sz="900" spc="-15">
                <a:latin typeface="Courier New"/>
                <a:cs typeface="Courier New"/>
              </a:rPr>
              <a:t>elems;</a:t>
            </a:r>
            <a:r>
              <a:rPr dirty="0" sz="900" spc="-28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count++)  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20">
                <a:latin typeface="Courier New"/>
                <a:cs typeface="Courier New"/>
              </a:rPr>
              <a:t>array[count]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>
                <a:latin typeface="Courier New"/>
                <a:cs typeface="Courier New"/>
              </a:rPr>
              <a:t>" "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35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90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 spc="-20">
                <a:latin typeface="Courier New"/>
                <a:cs typeface="Courier New"/>
              </a:rPr>
              <a:t>//******************************************************************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33342" y="8768333"/>
            <a:ext cx="10287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latin typeface="Courier New"/>
                <a:cs typeface="Courier New"/>
              </a:rPr>
              <a:t>bubbleSortArray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38626" y="9068561"/>
            <a:ext cx="3043555" cy="522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3335">
              <a:lnSpc>
                <a:spcPct val="121100"/>
              </a:lnSpc>
              <a:spcBef>
                <a:spcPts val="100"/>
              </a:spcBef>
            </a:pPr>
            <a:r>
              <a:rPr dirty="0" sz="900" spc="-10">
                <a:latin typeface="Courier New"/>
                <a:cs typeface="Courier New"/>
              </a:rPr>
              <a:t>to </a:t>
            </a:r>
            <a:r>
              <a:rPr dirty="0" sz="900" spc="-15">
                <a:latin typeface="Courier New"/>
                <a:cs typeface="Courier New"/>
              </a:rPr>
              <a:t>sort values </a:t>
            </a:r>
            <a:r>
              <a:rPr dirty="0" sz="900" spc="-10">
                <a:latin typeface="Courier New"/>
                <a:cs typeface="Courier New"/>
              </a:rPr>
              <a:t>of an </a:t>
            </a:r>
            <a:r>
              <a:rPr dirty="0" sz="900" spc="-15">
                <a:latin typeface="Courier New"/>
                <a:cs typeface="Courier New"/>
              </a:rPr>
              <a:t>array </a:t>
            </a:r>
            <a:r>
              <a:rPr dirty="0" sz="900" spc="-10">
                <a:latin typeface="Courier New"/>
                <a:cs typeface="Courier New"/>
              </a:rPr>
              <a:t>in </a:t>
            </a:r>
            <a:r>
              <a:rPr dirty="0" sz="900" spc="-15">
                <a:latin typeface="Courier New"/>
                <a:cs typeface="Courier New"/>
              </a:rPr>
              <a:t>ascending</a:t>
            </a:r>
            <a:r>
              <a:rPr dirty="0" sz="900" spc="-26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order  </a:t>
            </a: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array, </a:t>
            </a: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array</a:t>
            </a:r>
            <a:r>
              <a:rPr dirty="0" sz="900" spc="-14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size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sorted</a:t>
            </a:r>
            <a:r>
              <a:rPr dirty="0" sz="900" spc="-7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array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44954" y="8740902"/>
            <a:ext cx="829310" cy="101473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900" spc="-1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4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//</a:t>
            </a:r>
            <a:r>
              <a:rPr dirty="0" sz="900" spc="-5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task: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data</a:t>
            </a:r>
            <a:r>
              <a:rPr dirty="0" sz="900" spc="-120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in: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data</a:t>
            </a:r>
            <a:r>
              <a:rPr dirty="0" sz="900" spc="-145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out: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4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44954" y="9757409"/>
            <a:ext cx="45669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latin typeface="Courier New"/>
                <a:cs typeface="Courier New"/>
              </a:rPr>
              <a:t>//******************************************************************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0" y="5930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 h="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023228" y="1093977"/>
            <a:ext cx="1473835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20">
                <a:latin typeface="Times New Roman"/>
                <a:cs typeface="Times New Roman"/>
              </a:rPr>
              <a:t>Pre-lab </a:t>
            </a:r>
            <a:r>
              <a:rPr dirty="0" sz="950">
                <a:latin typeface="Times New Roman"/>
                <a:cs typeface="Times New Roman"/>
              </a:rPr>
              <a:t>Reading</a:t>
            </a:r>
            <a:r>
              <a:rPr dirty="0" sz="950" spc="160">
                <a:latin typeface="Times New Roman"/>
                <a:cs typeface="Times New Roman"/>
              </a:rPr>
              <a:t> </a:t>
            </a:r>
            <a:r>
              <a:rPr dirty="0" sz="950" spc="10">
                <a:latin typeface="Times New Roman"/>
                <a:cs typeface="Times New Roman"/>
              </a:rPr>
              <a:t>Assignment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43800" y="455294"/>
            <a:ext cx="228600" cy="806450"/>
          </a:xfrm>
          <a:prstGeom prst="rect">
            <a:avLst/>
          </a:prstGeom>
          <a:solidFill>
            <a:srgbClr val="CC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53975">
              <a:lnSpc>
                <a:spcPct val="100000"/>
              </a:lnSpc>
              <a:spcBef>
                <a:spcPts val="575"/>
              </a:spcBef>
            </a:pPr>
            <a:r>
              <a:rPr dirty="0" sz="900" spc="-120">
                <a:latin typeface="Arial"/>
                <a:cs typeface="Arial"/>
              </a:rPr>
              <a:t>145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3554" y="1407922"/>
            <a:ext cx="2964815" cy="68580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900" spc="-15">
                <a:latin typeface="Courier New"/>
                <a:cs typeface="Courier New"/>
              </a:rPr>
              <a:t>void </a:t>
            </a:r>
            <a:r>
              <a:rPr dirty="0" sz="900" spc="-20">
                <a:latin typeface="Courier New"/>
                <a:cs typeface="Courier New"/>
              </a:rPr>
              <a:t>bubbleSortArray(int </a:t>
            </a:r>
            <a:r>
              <a:rPr dirty="0" sz="900" spc="-15">
                <a:latin typeface="Courier New"/>
                <a:cs typeface="Courier New"/>
              </a:rPr>
              <a:t>array[], </a:t>
            </a:r>
            <a:r>
              <a:rPr dirty="0" sz="900" spc="-10">
                <a:latin typeface="Courier New"/>
                <a:cs typeface="Courier New"/>
              </a:rPr>
              <a:t>int</a:t>
            </a:r>
            <a:r>
              <a:rPr dirty="0" sz="900" spc="-10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elems)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413384" marR="1873250">
              <a:lnSpc>
                <a:spcPts val="1310"/>
              </a:lnSpc>
              <a:spcBef>
                <a:spcPts val="70"/>
              </a:spcBef>
            </a:pPr>
            <a:r>
              <a:rPr dirty="0" sz="900" spc="-15">
                <a:latin typeface="Courier New"/>
                <a:cs typeface="Courier New"/>
              </a:rPr>
              <a:t>bool</a:t>
            </a:r>
            <a:r>
              <a:rPr dirty="0" sz="900" spc="-114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swap;  </a:t>
            </a:r>
            <a:r>
              <a:rPr dirty="0" sz="900" spc="-10">
                <a:latin typeface="Courier New"/>
                <a:cs typeface="Courier New"/>
              </a:rPr>
              <a:t>int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temp;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74747" y="2095245"/>
            <a:ext cx="15621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Courier New"/>
                <a:cs typeface="Courier New"/>
              </a:rPr>
              <a:t>int </a:t>
            </a:r>
            <a:r>
              <a:rPr dirty="0" sz="900" spc="-15">
                <a:latin typeface="Courier New"/>
                <a:cs typeface="Courier New"/>
              </a:rPr>
              <a:t>bottom </a:t>
            </a:r>
            <a:r>
              <a:rPr dirty="0" sz="900">
                <a:latin typeface="Courier New"/>
                <a:cs typeface="Courier New"/>
              </a:rPr>
              <a:t>= </a:t>
            </a:r>
            <a:r>
              <a:rPr dirty="0" sz="900" spc="-15">
                <a:latin typeface="Courier New"/>
                <a:cs typeface="Courier New"/>
              </a:rPr>
              <a:t>elems </a:t>
            </a:r>
            <a:r>
              <a:rPr dirty="0" sz="900">
                <a:latin typeface="Courier New"/>
                <a:cs typeface="Courier New"/>
              </a:rPr>
              <a:t>-</a:t>
            </a:r>
            <a:r>
              <a:rPr dirty="0" sz="900" spc="-225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1;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34280" y="2067813"/>
            <a:ext cx="2627630" cy="52070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bottom indicates </a:t>
            </a:r>
            <a:r>
              <a:rPr dirty="0" sz="900" spc="-10">
                <a:latin typeface="Courier New"/>
                <a:cs typeface="Courier New"/>
              </a:rPr>
              <a:t>the end </a:t>
            </a:r>
            <a:r>
              <a:rPr dirty="0" sz="900" spc="-15">
                <a:latin typeface="Courier New"/>
                <a:cs typeface="Courier New"/>
              </a:rPr>
              <a:t>part </a:t>
            </a:r>
            <a:r>
              <a:rPr dirty="0" sz="900" spc="-10">
                <a:latin typeface="Courier New"/>
                <a:cs typeface="Courier New"/>
              </a:rPr>
              <a:t>of</a:t>
            </a:r>
            <a:r>
              <a:rPr dirty="0" sz="900" spc="-27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the</a:t>
            </a:r>
            <a:endParaRPr sz="900">
              <a:latin typeface="Courier New"/>
              <a:cs typeface="Courier New"/>
            </a:endParaRPr>
          </a:p>
          <a:p>
            <a:pPr marL="29209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array where </a:t>
            </a: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largest values</a:t>
            </a:r>
            <a:r>
              <a:rPr dirty="0" sz="900" spc="-204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have</a:t>
            </a:r>
            <a:endParaRPr sz="900">
              <a:latin typeface="Courier New"/>
              <a:cs typeface="Courier New"/>
            </a:endParaRPr>
          </a:p>
          <a:p>
            <a:pPr marL="29209">
              <a:lnSpc>
                <a:spcPct val="100000"/>
              </a:lnSpc>
              <a:spcBef>
                <a:spcPts val="229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settled </a:t>
            </a:r>
            <a:r>
              <a:rPr dirty="0" sz="900" spc="-10">
                <a:latin typeface="Courier New"/>
                <a:cs typeface="Courier New"/>
              </a:rPr>
              <a:t>in</a:t>
            </a:r>
            <a:r>
              <a:rPr dirty="0" sz="900" spc="-10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order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3554" y="2563113"/>
            <a:ext cx="3365500" cy="101473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900" spc="-40">
                <a:latin typeface="Courier New"/>
                <a:cs typeface="Courier New"/>
              </a:rPr>
              <a:t>do</a:t>
            </a:r>
            <a:endParaRPr sz="90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  <a:spcBef>
                <a:spcPts val="215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  <a:spcBef>
                <a:spcPts val="229"/>
              </a:spcBef>
            </a:pPr>
            <a:r>
              <a:rPr dirty="0" sz="900" spc="-15">
                <a:latin typeface="Courier New"/>
                <a:cs typeface="Courier New"/>
              </a:rPr>
              <a:t>swap </a:t>
            </a:r>
            <a:r>
              <a:rPr dirty="0" sz="900">
                <a:latin typeface="Courier New"/>
                <a:cs typeface="Courier New"/>
              </a:rPr>
              <a:t>=</a:t>
            </a:r>
            <a:r>
              <a:rPr dirty="0" sz="900" spc="-7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false;</a:t>
            </a:r>
            <a:endParaRPr sz="90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for </a:t>
            </a:r>
            <a:r>
              <a:rPr dirty="0" sz="900" spc="-15">
                <a:latin typeface="Courier New"/>
                <a:cs typeface="Courier New"/>
              </a:rPr>
              <a:t>(int count </a:t>
            </a:r>
            <a:r>
              <a:rPr dirty="0" sz="900">
                <a:latin typeface="Courier New"/>
                <a:cs typeface="Courier New"/>
              </a:rPr>
              <a:t>= </a:t>
            </a:r>
            <a:r>
              <a:rPr dirty="0" sz="900" spc="-10">
                <a:latin typeface="Courier New"/>
                <a:cs typeface="Courier New"/>
              </a:rPr>
              <a:t>0; </a:t>
            </a:r>
            <a:r>
              <a:rPr dirty="0" sz="900" spc="-15">
                <a:latin typeface="Courier New"/>
                <a:cs typeface="Courier New"/>
              </a:rPr>
              <a:t>count </a:t>
            </a:r>
            <a:r>
              <a:rPr dirty="0" sz="900">
                <a:latin typeface="Courier New"/>
                <a:cs typeface="Courier New"/>
              </a:rPr>
              <a:t>&lt; </a:t>
            </a:r>
            <a:r>
              <a:rPr dirty="0" sz="900" spc="-15">
                <a:latin typeface="Courier New"/>
                <a:cs typeface="Courier New"/>
              </a:rPr>
              <a:t>bottom;</a:t>
            </a:r>
            <a:r>
              <a:rPr dirty="0" sz="900" spc="-28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count++)</a:t>
            </a:r>
            <a:endParaRPr sz="90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  <a:spcBef>
                <a:spcPts val="215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817244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if </a:t>
            </a:r>
            <a:r>
              <a:rPr dirty="0" sz="900" spc="-20">
                <a:latin typeface="Courier New"/>
                <a:cs typeface="Courier New"/>
              </a:rPr>
              <a:t>(array[count] </a:t>
            </a:r>
            <a:r>
              <a:rPr dirty="0" sz="900">
                <a:latin typeface="Courier New"/>
                <a:cs typeface="Courier New"/>
              </a:rPr>
              <a:t>&gt;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array[count+1])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74035" y="3581527"/>
            <a:ext cx="946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73678" y="3552570"/>
            <a:ext cx="3096895" cy="851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71755" indent="802640">
              <a:lnSpc>
                <a:spcPct val="121100"/>
              </a:lnSpc>
              <a:spcBef>
                <a:spcPts val="100"/>
              </a:spcBef>
            </a:pPr>
            <a:r>
              <a:rPr dirty="0" sz="900" spc="-10">
                <a:latin typeface="Courier New"/>
                <a:cs typeface="Courier New"/>
              </a:rPr>
              <a:t>// the </a:t>
            </a:r>
            <a:r>
              <a:rPr dirty="0" sz="900" spc="-15">
                <a:latin typeface="Courier New"/>
                <a:cs typeface="Courier New"/>
              </a:rPr>
              <a:t>next three lines </a:t>
            </a:r>
            <a:r>
              <a:rPr dirty="0" sz="900" spc="-10">
                <a:latin typeface="Courier New"/>
                <a:cs typeface="Courier New"/>
              </a:rPr>
              <a:t>do </a:t>
            </a:r>
            <a:r>
              <a:rPr dirty="0" sz="900">
                <a:latin typeface="Courier New"/>
                <a:cs typeface="Courier New"/>
              </a:rPr>
              <a:t>a</a:t>
            </a:r>
            <a:r>
              <a:rPr dirty="0" sz="900" spc="-26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swap  temp </a:t>
            </a:r>
            <a:r>
              <a:rPr dirty="0" sz="900">
                <a:latin typeface="Courier New"/>
                <a:cs typeface="Courier New"/>
              </a:rPr>
              <a:t>=</a:t>
            </a:r>
            <a:r>
              <a:rPr dirty="0" sz="900" spc="-70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array[count];</a:t>
            </a:r>
            <a:endParaRPr sz="900">
              <a:latin typeface="Courier New"/>
              <a:cs typeface="Courier New"/>
            </a:endParaRPr>
          </a:p>
          <a:p>
            <a:pPr marL="17145" marR="1067435">
              <a:lnSpc>
                <a:spcPts val="1310"/>
              </a:lnSpc>
              <a:spcBef>
                <a:spcPts val="55"/>
              </a:spcBef>
            </a:pPr>
            <a:r>
              <a:rPr dirty="0" sz="900" spc="-20">
                <a:latin typeface="Courier New"/>
                <a:cs typeface="Courier New"/>
              </a:rPr>
              <a:t>array[count] </a:t>
            </a:r>
            <a:r>
              <a:rPr dirty="0" sz="900">
                <a:latin typeface="Courier New"/>
                <a:cs typeface="Courier New"/>
              </a:rPr>
              <a:t>= </a:t>
            </a:r>
            <a:r>
              <a:rPr dirty="0" sz="900" spc="-20">
                <a:latin typeface="Courier New"/>
                <a:cs typeface="Courier New"/>
              </a:rPr>
              <a:t>array[count+1];  array[count+1] </a:t>
            </a:r>
            <a:r>
              <a:rPr dirty="0" sz="900">
                <a:latin typeface="Courier New"/>
                <a:cs typeface="Courier New"/>
              </a:rPr>
              <a:t>=</a:t>
            </a:r>
            <a:r>
              <a:rPr dirty="0" sz="900" spc="-6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temp;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00" spc="-15">
                <a:latin typeface="Courier New"/>
                <a:cs typeface="Courier New"/>
              </a:rPr>
              <a:t>swap </a:t>
            </a:r>
            <a:r>
              <a:rPr dirty="0" sz="900">
                <a:latin typeface="Courier New"/>
                <a:cs typeface="Courier New"/>
              </a:rPr>
              <a:t>= </a:t>
            </a:r>
            <a:r>
              <a:rPr dirty="0" sz="900" spc="-15">
                <a:latin typeface="Courier New"/>
                <a:cs typeface="Courier New"/>
              </a:rPr>
              <a:t>true; </a:t>
            </a: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indicates that </a:t>
            </a:r>
            <a:r>
              <a:rPr dirty="0" sz="900">
                <a:latin typeface="Courier New"/>
                <a:cs typeface="Courier New"/>
              </a:rPr>
              <a:t>a </a:t>
            </a:r>
            <a:r>
              <a:rPr dirty="0" sz="900" spc="-15">
                <a:latin typeface="Courier New"/>
                <a:cs typeface="Courier New"/>
              </a:rPr>
              <a:t>swap</a:t>
            </a:r>
            <a:r>
              <a:rPr dirty="0" sz="900" spc="-28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occurred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80130" y="4406010"/>
            <a:ext cx="946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74747" y="4544695"/>
            <a:ext cx="629285" cy="35496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90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15">
                <a:latin typeface="Courier New"/>
                <a:cs typeface="Courier New"/>
              </a:rPr>
              <a:t>botto</a:t>
            </a:r>
            <a:r>
              <a:rPr dirty="0" sz="900" spc="-25">
                <a:latin typeface="Courier New"/>
                <a:cs typeface="Courier New"/>
              </a:rPr>
              <a:t>m</a:t>
            </a:r>
            <a:r>
              <a:rPr dirty="0" sz="900" spc="-15">
                <a:latin typeface="Courier New"/>
                <a:cs typeface="Courier New"/>
              </a:rPr>
              <a:t>--</a:t>
            </a:r>
            <a:r>
              <a:rPr dirty="0" sz="900">
                <a:latin typeface="Courier New"/>
                <a:cs typeface="Courier New"/>
              </a:rPr>
              <a:t>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07434" y="4709286"/>
            <a:ext cx="3565525" cy="35496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bottom </a:t>
            </a:r>
            <a:r>
              <a:rPr dirty="0" sz="900" spc="-10">
                <a:latin typeface="Courier New"/>
                <a:cs typeface="Courier New"/>
              </a:rPr>
              <a:t>is </a:t>
            </a:r>
            <a:r>
              <a:rPr dirty="0" sz="900" spc="-20">
                <a:latin typeface="Courier New"/>
                <a:cs typeface="Courier New"/>
              </a:rPr>
              <a:t>decremented </a:t>
            </a:r>
            <a:r>
              <a:rPr dirty="0" sz="900" spc="-10">
                <a:latin typeface="Courier New"/>
                <a:cs typeface="Courier New"/>
              </a:rPr>
              <a:t>by </a:t>
            </a:r>
            <a:r>
              <a:rPr dirty="0" sz="900">
                <a:latin typeface="Courier New"/>
                <a:cs typeface="Courier New"/>
              </a:rPr>
              <a:t>1 </a:t>
            </a:r>
            <a:r>
              <a:rPr dirty="0" sz="900" spc="-15">
                <a:latin typeface="Courier New"/>
                <a:cs typeface="Courier New"/>
              </a:rPr>
              <a:t>since </a:t>
            </a:r>
            <a:r>
              <a:rPr dirty="0" sz="900" spc="-10">
                <a:latin typeface="Courier New"/>
                <a:cs typeface="Courier New"/>
              </a:rPr>
              <a:t>each </a:t>
            </a:r>
            <a:r>
              <a:rPr dirty="0" sz="900" spc="-15">
                <a:latin typeface="Courier New"/>
                <a:cs typeface="Courier New"/>
              </a:rPr>
              <a:t>pass</a:t>
            </a:r>
            <a:r>
              <a:rPr dirty="0" sz="900" spc="-24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through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// the </a:t>
            </a:r>
            <a:r>
              <a:rPr dirty="0" sz="900" spc="-15">
                <a:latin typeface="Courier New"/>
                <a:cs typeface="Courier New"/>
              </a:rPr>
              <a:t>array adds </a:t>
            </a:r>
            <a:r>
              <a:rPr dirty="0" sz="900" spc="-10">
                <a:latin typeface="Courier New"/>
                <a:cs typeface="Courier New"/>
              </a:rPr>
              <a:t>one </a:t>
            </a:r>
            <a:r>
              <a:rPr dirty="0" sz="900" spc="-15">
                <a:latin typeface="Courier New"/>
                <a:cs typeface="Courier New"/>
              </a:rPr>
              <a:t>more value that </a:t>
            </a:r>
            <a:r>
              <a:rPr dirty="0" sz="900" spc="-10">
                <a:latin typeface="Courier New"/>
                <a:cs typeface="Courier New"/>
              </a:rPr>
              <a:t>is set in</a:t>
            </a:r>
            <a:r>
              <a:rPr dirty="0" sz="900" spc="-31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order</a:t>
            </a:r>
            <a:endParaRPr sz="900">
              <a:latin typeface="Courier New"/>
              <a:cs typeface="Courier New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3153791" y="8324977"/>
          <a:ext cx="4582160" cy="235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914400"/>
                <a:gridCol w="914400"/>
                <a:gridCol w="915035"/>
                <a:gridCol w="914400"/>
              </a:tblGrid>
              <a:tr h="228981"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0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0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0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00" spc="-65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0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1587753" y="5201539"/>
            <a:ext cx="6235700" cy="3980815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698500">
              <a:lnSpc>
                <a:spcPct val="100000"/>
              </a:lnSpc>
              <a:spcBef>
                <a:spcPts val="325"/>
              </a:spcBef>
            </a:pPr>
            <a:r>
              <a:rPr dirty="0" sz="900">
                <a:latin typeface="Courier New"/>
                <a:cs typeface="Courier New"/>
              </a:rPr>
              <a:t>} </a:t>
            </a:r>
            <a:r>
              <a:rPr dirty="0" sz="900" spc="-15">
                <a:latin typeface="Courier New"/>
                <a:cs typeface="Courier New"/>
              </a:rPr>
              <a:t>while(swap </a:t>
            </a:r>
            <a:r>
              <a:rPr dirty="0" sz="900" spc="-10">
                <a:latin typeface="Courier New"/>
                <a:cs typeface="Courier New"/>
              </a:rPr>
              <a:t>!=</a:t>
            </a:r>
            <a:r>
              <a:rPr dirty="0" sz="900" spc="-11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false);</a:t>
            </a:r>
            <a:endParaRPr sz="900">
              <a:latin typeface="Courier New"/>
              <a:cs typeface="Courier New"/>
            </a:endParaRPr>
          </a:p>
          <a:p>
            <a:pPr marL="1299210">
              <a:lnSpc>
                <a:spcPct val="100000"/>
              </a:lnSpc>
              <a:spcBef>
                <a:spcPts val="229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loop repeats until </a:t>
            </a:r>
            <a:r>
              <a:rPr dirty="0" sz="900">
                <a:latin typeface="Courier New"/>
                <a:cs typeface="Courier New"/>
              </a:rPr>
              <a:t>a </a:t>
            </a:r>
            <a:r>
              <a:rPr dirty="0" sz="900" spc="-15">
                <a:latin typeface="Courier New"/>
                <a:cs typeface="Courier New"/>
              </a:rPr>
              <a:t>pass through </a:t>
            </a: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array</a:t>
            </a:r>
            <a:r>
              <a:rPr dirty="0" sz="900" spc="-27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with</a:t>
            </a:r>
            <a:endParaRPr sz="900">
              <a:latin typeface="Courier New"/>
              <a:cs typeface="Courier New"/>
            </a:endParaRPr>
          </a:p>
          <a:p>
            <a:pPr marL="1303655">
              <a:lnSpc>
                <a:spcPct val="100000"/>
              </a:lnSpc>
              <a:spcBef>
                <a:spcPts val="225"/>
              </a:spcBef>
            </a:pPr>
            <a:r>
              <a:rPr dirty="0" sz="900" spc="-10">
                <a:latin typeface="Courier New"/>
                <a:cs typeface="Courier New"/>
              </a:rPr>
              <a:t>// no </a:t>
            </a:r>
            <a:r>
              <a:rPr dirty="0" sz="900" spc="-15">
                <a:latin typeface="Courier New"/>
                <a:cs typeface="Courier New"/>
              </a:rPr>
              <a:t>swaps</a:t>
            </a:r>
            <a:r>
              <a:rPr dirty="0" sz="900" spc="-10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occurs</a:t>
            </a:r>
            <a:endParaRPr sz="900">
              <a:latin typeface="Courier New"/>
              <a:cs typeface="Courier New"/>
            </a:endParaRPr>
          </a:p>
          <a:p>
            <a:pPr marL="698500">
              <a:lnSpc>
                <a:spcPct val="100000"/>
              </a:lnSpc>
              <a:spcBef>
                <a:spcPts val="219"/>
              </a:spcBef>
            </a:pPr>
            <a:r>
              <a:rPr dirty="0" sz="90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L="1612900" marR="33655">
              <a:lnSpc>
                <a:spcPct val="102899"/>
              </a:lnSpc>
            </a:pPr>
            <a:r>
              <a:rPr dirty="0" sz="1050" spc="-60">
                <a:latin typeface="Times New Roman"/>
                <a:cs typeface="Times New Roman"/>
              </a:rPr>
              <a:t>While </a:t>
            </a:r>
            <a:r>
              <a:rPr dirty="0" sz="1050" spc="-15">
                <a:latin typeface="Times New Roman"/>
                <a:cs typeface="Times New Roman"/>
              </a:rPr>
              <a:t>the </a:t>
            </a:r>
            <a:r>
              <a:rPr dirty="0" sz="1050" spc="20">
                <a:latin typeface="Times New Roman"/>
                <a:cs typeface="Times New Roman"/>
              </a:rPr>
              <a:t>bubble </a:t>
            </a:r>
            <a:r>
              <a:rPr dirty="0" sz="1050" spc="-20">
                <a:latin typeface="Times New Roman"/>
                <a:cs typeface="Times New Roman"/>
              </a:rPr>
              <a:t>sort </a:t>
            </a:r>
            <a:r>
              <a:rPr dirty="0" sz="1050">
                <a:latin typeface="Times New Roman"/>
                <a:cs typeface="Times New Roman"/>
              </a:rPr>
              <a:t>algorithm </a:t>
            </a:r>
            <a:r>
              <a:rPr dirty="0" sz="1050" spc="-55">
                <a:latin typeface="Times New Roman"/>
                <a:cs typeface="Times New Roman"/>
              </a:rPr>
              <a:t>is </a:t>
            </a:r>
            <a:r>
              <a:rPr dirty="0" sz="1050" spc="-65">
                <a:latin typeface="Times New Roman"/>
                <a:cs typeface="Times New Roman"/>
              </a:rPr>
              <a:t>fairly </a:t>
            </a:r>
            <a:r>
              <a:rPr dirty="0" sz="1050">
                <a:latin typeface="Times New Roman"/>
                <a:cs typeface="Times New Roman"/>
              </a:rPr>
              <a:t>simple, </a:t>
            </a:r>
            <a:r>
              <a:rPr dirty="0" sz="1050" spc="-35">
                <a:latin typeface="Times New Roman"/>
                <a:cs typeface="Times New Roman"/>
              </a:rPr>
              <a:t>it </a:t>
            </a:r>
            <a:r>
              <a:rPr dirty="0" sz="1050" spc="-55">
                <a:latin typeface="Times New Roman"/>
                <a:cs typeface="Times New Roman"/>
              </a:rPr>
              <a:t>is </a:t>
            </a:r>
            <a:r>
              <a:rPr dirty="0" sz="1050" spc="-15">
                <a:latin typeface="Times New Roman"/>
                <a:cs typeface="Times New Roman"/>
              </a:rPr>
              <a:t>inefficient </a:t>
            </a:r>
            <a:r>
              <a:rPr dirty="0" sz="1050" spc="-20">
                <a:latin typeface="Times New Roman"/>
                <a:cs typeface="Times New Roman"/>
              </a:rPr>
              <a:t>for </a:t>
            </a:r>
            <a:r>
              <a:rPr dirty="0" sz="1050" spc="-60">
                <a:latin typeface="Times New Roman"/>
                <a:cs typeface="Times New Roman"/>
              </a:rPr>
              <a:t>large </a:t>
            </a:r>
            <a:r>
              <a:rPr dirty="0" sz="1050" spc="-55">
                <a:latin typeface="Times New Roman"/>
                <a:cs typeface="Times New Roman"/>
              </a:rPr>
              <a:t>arrays </a:t>
            </a:r>
            <a:r>
              <a:rPr dirty="0" sz="1050" spc="5">
                <a:latin typeface="Times New Roman"/>
                <a:cs typeface="Times New Roman"/>
              </a:rPr>
              <a:t>since  </a:t>
            </a:r>
            <a:r>
              <a:rPr dirty="0" sz="1050" spc="-20">
                <a:latin typeface="Times New Roman"/>
                <a:cs typeface="Times New Roman"/>
              </a:rPr>
              <a:t>data </a:t>
            </a:r>
            <a:r>
              <a:rPr dirty="0" sz="1050" spc="15">
                <a:latin typeface="Times New Roman"/>
                <a:cs typeface="Times New Roman"/>
              </a:rPr>
              <a:t>values </a:t>
            </a:r>
            <a:r>
              <a:rPr dirty="0" sz="1050" spc="-35">
                <a:latin typeface="Times New Roman"/>
                <a:cs typeface="Times New Roman"/>
              </a:rPr>
              <a:t>only </a:t>
            </a:r>
            <a:r>
              <a:rPr dirty="0" sz="1050" spc="-15">
                <a:latin typeface="Times New Roman"/>
                <a:cs typeface="Times New Roman"/>
              </a:rPr>
              <a:t>move </a:t>
            </a:r>
            <a:r>
              <a:rPr dirty="0" sz="1050" spc="-10">
                <a:latin typeface="Times New Roman"/>
                <a:cs typeface="Times New Roman"/>
              </a:rPr>
              <a:t>one </a:t>
            </a:r>
            <a:r>
              <a:rPr dirty="0" sz="1050" spc="-15">
                <a:latin typeface="Times New Roman"/>
                <a:cs typeface="Times New Roman"/>
              </a:rPr>
              <a:t>at </a:t>
            </a:r>
            <a:r>
              <a:rPr dirty="0" sz="1050" spc="-40">
                <a:latin typeface="Times New Roman"/>
                <a:cs typeface="Times New Roman"/>
              </a:rPr>
              <a:t>a</a:t>
            </a:r>
            <a:r>
              <a:rPr dirty="0" sz="1050" spc="8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time.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dirty="0" sz="1200" spc="-160">
                <a:latin typeface="Arial"/>
                <a:cs typeface="Arial"/>
              </a:rPr>
              <a:t>The </a:t>
            </a:r>
            <a:r>
              <a:rPr dirty="0" sz="1200" spc="-75">
                <a:latin typeface="Arial"/>
                <a:cs typeface="Arial"/>
              </a:rPr>
              <a:t>Selection</a:t>
            </a:r>
            <a:r>
              <a:rPr dirty="0" sz="1200" spc="-70">
                <a:latin typeface="Arial"/>
                <a:cs typeface="Arial"/>
              </a:rPr>
              <a:t> Sort</a:t>
            </a:r>
            <a:endParaRPr sz="1200">
              <a:latin typeface="Arial"/>
              <a:cs typeface="Arial"/>
            </a:endParaRPr>
          </a:p>
          <a:p>
            <a:pPr marL="1612900" marR="5080">
              <a:lnSpc>
                <a:spcPct val="103299"/>
              </a:lnSpc>
              <a:spcBef>
                <a:spcPts val="575"/>
              </a:spcBef>
            </a:pPr>
            <a:r>
              <a:rPr dirty="0" sz="1050" spc="-45">
                <a:latin typeface="Times New Roman"/>
                <a:cs typeface="Times New Roman"/>
              </a:rPr>
              <a:t>A </a:t>
            </a:r>
            <a:r>
              <a:rPr dirty="0" sz="1050" spc="20">
                <a:latin typeface="Times New Roman"/>
                <a:cs typeface="Times New Roman"/>
              </a:rPr>
              <a:t>generally </a:t>
            </a:r>
            <a:r>
              <a:rPr dirty="0" sz="1050" spc="-10">
                <a:latin typeface="Times New Roman"/>
                <a:cs typeface="Times New Roman"/>
              </a:rPr>
              <a:t>more </a:t>
            </a:r>
            <a:r>
              <a:rPr dirty="0" sz="1050" spc="-25">
                <a:latin typeface="Times New Roman"/>
                <a:cs typeface="Times New Roman"/>
              </a:rPr>
              <a:t>efficient </a:t>
            </a:r>
            <a:r>
              <a:rPr dirty="0" sz="1050" spc="15">
                <a:latin typeface="Times New Roman"/>
                <a:cs typeface="Times New Roman"/>
              </a:rPr>
              <a:t>algorithm </a:t>
            </a:r>
            <a:r>
              <a:rPr dirty="0" sz="1050" spc="-5">
                <a:latin typeface="Times New Roman"/>
                <a:cs typeface="Times New Roman"/>
              </a:rPr>
              <a:t>for </a:t>
            </a:r>
            <a:r>
              <a:rPr dirty="0" sz="1050" spc="-45">
                <a:latin typeface="Times New Roman"/>
                <a:cs typeface="Times New Roman"/>
              </a:rPr>
              <a:t>large </a:t>
            </a:r>
            <a:r>
              <a:rPr dirty="0" sz="1050" spc="-35">
                <a:latin typeface="Times New Roman"/>
                <a:cs typeface="Times New Roman"/>
              </a:rPr>
              <a:t>arrays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60" b="1">
                <a:latin typeface="Times New Roman"/>
                <a:cs typeface="Times New Roman"/>
              </a:rPr>
              <a:t>selection </a:t>
            </a:r>
            <a:r>
              <a:rPr dirty="0" sz="1050" spc="-20" b="1">
                <a:latin typeface="Times New Roman"/>
                <a:cs typeface="Times New Roman"/>
              </a:rPr>
              <a:t>sort</a:t>
            </a:r>
            <a:r>
              <a:rPr dirty="0" sz="1050" spc="-20">
                <a:latin typeface="Times New Roman"/>
                <a:cs typeface="Times New Roman"/>
              </a:rPr>
              <a:t>. </a:t>
            </a:r>
            <a:r>
              <a:rPr dirty="0" sz="1050" spc="-35">
                <a:latin typeface="Times New Roman"/>
                <a:cs typeface="Times New Roman"/>
              </a:rPr>
              <a:t>As  </a:t>
            </a:r>
            <a:r>
              <a:rPr dirty="0" sz="1050" spc="-20">
                <a:latin typeface="Times New Roman"/>
                <a:cs typeface="Times New Roman"/>
              </a:rPr>
              <a:t>before, </a:t>
            </a:r>
            <a:r>
              <a:rPr dirty="0" sz="1050" spc="-30">
                <a:latin typeface="Times New Roman"/>
                <a:cs typeface="Times New Roman"/>
              </a:rPr>
              <a:t>let </a:t>
            </a:r>
            <a:r>
              <a:rPr dirty="0" sz="1050" spc="-20">
                <a:latin typeface="Times New Roman"/>
                <a:cs typeface="Times New Roman"/>
              </a:rPr>
              <a:t>us </a:t>
            </a:r>
            <a:r>
              <a:rPr dirty="0" sz="1050" spc="30">
                <a:latin typeface="Times New Roman"/>
                <a:cs typeface="Times New Roman"/>
              </a:rPr>
              <a:t>assume </a:t>
            </a:r>
            <a:r>
              <a:rPr dirty="0" sz="1050" spc="-5">
                <a:latin typeface="Times New Roman"/>
                <a:cs typeface="Times New Roman"/>
              </a:rPr>
              <a:t>that </a:t>
            </a:r>
            <a:r>
              <a:rPr dirty="0" sz="1050" spc="-50">
                <a:latin typeface="Times New Roman"/>
                <a:cs typeface="Times New Roman"/>
              </a:rPr>
              <a:t>we </a:t>
            </a:r>
            <a:r>
              <a:rPr dirty="0" sz="1050" spc="-25">
                <a:latin typeface="Times New Roman"/>
                <a:cs typeface="Times New Roman"/>
              </a:rPr>
              <a:t>want </a:t>
            </a:r>
            <a:r>
              <a:rPr dirty="0" sz="1050" spc="10">
                <a:latin typeface="Times New Roman"/>
                <a:cs typeface="Times New Roman"/>
              </a:rPr>
              <a:t>to </a:t>
            </a:r>
            <a:r>
              <a:rPr dirty="0" sz="1050" spc="15">
                <a:latin typeface="Times New Roman"/>
                <a:cs typeface="Times New Roman"/>
              </a:rPr>
              <a:t>arrange numerical </a:t>
            </a:r>
            <a:r>
              <a:rPr dirty="0" sz="1050" spc="-20">
                <a:latin typeface="Times New Roman"/>
                <a:cs typeface="Times New Roman"/>
              </a:rPr>
              <a:t>data </a:t>
            </a:r>
            <a:r>
              <a:rPr dirty="0" sz="1050" spc="-30">
                <a:latin typeface="Times New Roman"/>
                <a:cs typeface="Times New Roman"/>
              </a:rPr>
              <a:t>in </a:t>
            </a:r>
            <a:r>
              <a:rPr dirty="0" sz="1050" spc="25">
                <a:latin typeface="Times New Roman"/>
                <a:cs typeface="Times New Roman"/>
              </a:rPr>
              <a:t>ascending </a:t>
            </a:r>
            <a:r>
              <a:rPr dirty="0" sz="1050" spc="15">
                <a:latin typeface="Times New Roman"/>
                <a:cs typeface="Times New Roman"/>
              </a:rPr>
              <a:t>order. 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5">
                <a:latin typeface="Times New Roman"/>
                <a:cs typeface="Times New Roman"/>
              </a:rPr>
              <a:t>idea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20">
                <a:latin typeface="Times New Roman"/>
                <a:cs typeface="Times New Roman"/>
              </a:rPr>
              <a:t>selection </a:t>
            </a:r>
            <a:r>
              <a:rPr dirty="0" sz="1050">
                <a:latin typeface="Times New Roman"/>
                <a:cs typeface="Times New Roman"/>
              </a:rPr>
              <a:t>sort </a:t>
            </a:r>
            <a:r>
              <a:rPr dirty="0" sz="1050" spc="15">
                <a:latin typeface="Times New Roman"/>
                <a:cs typeface="Times New Roman"/>
              </a:rPr>
              <a:t>algorithm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20">
                <a:latin typeface="Times New Roman"/>
                <a:cs typeface="Times New Roman"/>
              </a:rPr>
              <a:t>first </a:t>
            </a:r>
            <a:r>
              <a:rPr dirty="0" sz="1050" spc="-25">
                <a:latin typeface="Times New Roman"/>
                <a:cs typeface="Times New Roman"/>
              </a:rPr>
              <a:t>locate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10">
                <a:latin typeface="Times New Roman"/>
                <a:cs typeface="Times New Roman"/>
              </a:rPr>
              <a:t>smallest </a:t>
            </a:r>
            <a:r>
              <a:rPr dirty="0" sz="1050" spc="-35">
                <a:latin typeface="Times New Roman"/>
                <a:cs typeface="Times New Roman"/>
              </a:rPr>
              <a:t>value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35">
                <a:latin typeface="Times New Roman"/>
                <a:cs typeface="Times New Roman"/>
              </a:rPr>
              <a:t>the  </a:t>
            </a:r>
            <a:r>
              <a:rPr dirty="0" sz="1050" spc="-35">
                <a:latin typeface="Times New Roman"/>
                <a:cs typeface="Times New Roman"/>
              </a:rPr>
              <a:t>array </a:t>
            </a:r>
            <a:r>
              <a:rPr dirty="0" sz="1050" spc="-15">
                <a:latin typeface="Times New Roman"/>
                <a:cs typeface="Times New Roman"/>
              </a:rPr>
              <a:t>and move </a:t>
            </a:r>
            <a:r>
              <a:rPr dirty="0" sz="1050" spc="-5">
                <a:latin typeface="Times New Roman"/>
                <a:cs typeface="Times New Roman"/>
              </a:rPr>
              <a:t>that </a:t>
            </a:r>
            <a:r>
              <a:rPr dirty="0" sz="1050" spc="-35">
                <a:latin typeface="Times New Roman"/>
                <a:cs typeface="Times New Roman"/>
              </a:rPr>
              <a:t>value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25">
                <a:latin typeface="Times New Roman"/>
                <a:cs typeface="Times New Roman"/>
              </a:rPr>
              <a:t>beginning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40">
                <a:latin typeface="Times New Roman"/>
                <a:cs typeface="Times New Roman"/>
              </a:rPr>
              <a:t>array </a:t>
            </a:r>
            <a:r>
              <a:rPr dirty="0" sz="1050" spc="10">
                <a:latin typeface="Times New Roman"/>
                <a:cs typeface="Times New Roman"/>
              </a:rPr>
              <a:t>(i.e., </a:t>
            </a:r>
            <a:r>
              <a:rPr dirty="0" sz="1050" spc="-15">
                <a:latin typeface="Times New Roman"/>
                <a:cs typeface="Times New Roman"/>
              </a:rPr>
              <a:t>position </a:t>
            </a:r>
            <a:r>
              <a:rPr dirty="0" sz="1050" spc="-40">
                <a:latin typeface="Times New Roman"/>
                <a:cs typeface="Times New Roman"/>
              </a:rPr>
              <a:t>0). </a:t>
            </a:r>
            <a:r>
              <a:rPr dirty="0" sz="1050" spc="30">
                <a:latin typeface="Times New Roman"/>
                <a:cs typeface="Times New Roman"/>
              </a:rPr>
              <a:t>Then 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next </a:t>
            </a:r>
            <a:r>
              <a:rPr dirty="0" sz="1050" spc="10">
                <a:latin typeface="Times New Roman"/>
                <a:cs typeface="Times New Roman"/>
              </a:rPr>
              <a:t>smallest </a:t>
            </a:r>
            <a:r>
              <a:rPr dirty="0" sz="1050" spc="25">
                <a:latin typeface="Times New Roman"/>
                <a:cs typeface="Times New Roman"/>
              </a:rPr>
              <a:t>element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20">
                <a:latin typeface="Times New Roman"/>
                <a:cs typeface="Times New Roman"/>
              </a:rPr>
              <a:t>located </a:t>
            </a:r>
            <a:r>
              <a:rPr dirty="0" sz="1050" spc="-15">
                <a:latin typeface="Times New Roman"/>
                <a:cs typeface="Times New Roman"/>
              </a:rPr>
              <a:t>and </a:t>
            </a:r>
            <a:r>
              <a:rPr dirty="0" sz="1050">
                <a:latin typeface="Times New Roman"/>
                <a:cs typeface="Times New Roman"/>
              </a:rPr>
              <a:t>put </a:t>
            </a:r>
            <a:r>
              <a:rPr dirty="0" sz="1050" spc="-30">
                <a:latin typeface="Times New Roman"/>
                <a:cs typeface="Times New Roman"/>
              </a:rPr>
              <a:t>in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second position </a:t>
            </a:r>
            <a:r>
              <a:rPr dirty="0" sz="1050" spc="5">
                <a:latin typeface="Times New Roman"/>
                <a:cs typeface="Times New Roman"/>
              </a:rPr>
              <a:t>(i.e., </a:t>
            </a:r>
            <a:r>
              <a:rPr dirty="0" sz="1050" spc="20">
                <a:latin typeface="Times New Roman"/>
                <a:cs typeface="Times New Roman"/>
              </a:rPr>
              <a:t>position  </a:t>
            </a:r>
            <a:r>
              <a:rPr dirty="0" sz="1050" spc="-45">
                <a:latin typeface="Times New Roman"/>
                <a:cs typeface="Times New Roman"/>
              </a:rPr>
              <a:t>1). </a:t>
            </a:r>
            <a:r>
              <a:rPr dirty="0" sz="1050" spc="-25">
                <a:latin typeface="Times New Roman"/>
                <a:cs typeface="Times New Roman"/>
              </a:rPr>
              <a:t>This </a:t>
            </a:r>
            <a:r>
              <a:rPr dirty="0" sz="1050" spc="15">
                <a:latin typeface="Times New Roman"/>
                <a:cs typeface="Times New Roman"/>
              </a:rPr>
              <a:t>process </a:t>
            </a:r>
            <a:r>
              <a:rPr dirty="0" sz="1050" spc="20">
                <a:latin typeface="Times New Roman"/>
                <a:cs typeface="Times New Roman"/>
              </a:rPr>
              <a:t>continues </a:t>
            </a:r>
            <a:r>
              <a:rPr dirty="0" sz="1050" spc="-30">
                <a:latin typeface="Times New Roman"/>
                <a:cs typeface="Times New Roman"/>
              </a:rPr>
              <a:t>until </a:t>
            </a:r>
            <a:r>
              <a:rPr dirty="0" sz="1050" spc="-55">
                <a:latin typeface="Times New Roman"/>
                <a:cs typeface="Times New Roman"/>
              </a:rPr>
              <a:t>all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-30">
                <a:latin typeface="Times New Roman"/>
                <a:cs typeface="Times New Roman"/>
              </a:rPr>
              <a:t>data </a:t>
            </a:r>
            <a:r>
              <a:rPr dirty="0" sz="1050" spc="-45">
                <a:latin typeface="Times New Roman"/>
                <a:cs typeface="Times New Roman"/>
              </a:rPr>
              <a:t>is </a:t>
            </a:r>
            <a:r>
              <a:rPr dirty="0" sz="1050" spc="30">
                <a:latin typeface="Times New Roman"/>
                <a:cs typeface="Times New Roman"/>
              </a:rPr>
              <a:t>ordered. </a:t>
            </a:r>
            <a:r>
              <a:rPr dirty="0" sz="1050" spc="-20">
                <a:latin typeface="Times New Roman"/>
                <a:cs typeface="Times New Roman"/>
              </a:rPr>
              <a:t>An </a:t>
            </a:r>
            <a:r>
              <a:rPr dirty="0" sz="1050" spc="20">
                <a:latin typeface="Times New Roman"/>
                <a:cs typeface="Times New Roman"/>
              </a:rPr>
              <a:t>advantage </a:t>
            </a:r>
            <a:r>
              <a:rPr dirty="0" sz="1050" spc="-5">
                <a:latin typeface="Times New Roman"/>
                <a:cs typeface="Times New Roman"/>
              </a:rPr>
              <a:t>of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>
                <a:latin typeface="Times New Roman"/>
                <a:cs typeface="Times New Roman"/>
              </a:rPr>
              <a:t>selec-  </a:t>
            </a:r>
            <a:r>
              <a:rPr dirty="0" sz="1050" spc="-5">
                <a:latin typeface="Times New Roman"/>
                <a:cs typeface="Times New Roman"/>
              </a:rPr>
              <a:t>tion sort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5">
                <a:latin typeface="Times New Roman"/>
                <a:cs typeface="Times New Roman"/>
              </a:rPr>
              <a:t>that for </a:t>
            </a:r>
            <a:r>
              <a:rPr dirty="0" sz="1050" spc="110" i="1">
                <a:latin typeface="Times New Roman"/>
                <a:cs typeface="Times New Roman"/>
              </a:rPr>
              <a:t>n </a:t>
            </a:r>
            <a:r>
              <a:rPr dirty="0" sz="1050" spc="-20">
                <a:latin typeface="Times New Roman"/>
                <a:cs typeface="Times New Roman"/>
              </a:rPr>
              <a:t>data </a:t>
            </a:r>
            <a:r>
              <a:rPr dirty="0" sz="1050" spc="25">
                <a:latin typeface="Times New Roman"/>
                <a:cs typeface="Times New Roman"/>
              </a:rPr>
              <a:t>elements </a:t>
            </a:r>
            <a:r>
              <a:rPr dirty="0" sz="1050" spc="-15">
                <a:latin typeface="Times New Roman"/>
                <a:cs typeface="Times New Roman"/>
              </a:rPr>
              <a:t>at </a:t>
            </a:r>
            <a:r>
              <a:rPr dirty="0" sz="1050">
                <a:latin typeface="Times New Roman"/>
                <a:cs typeface="Times New Roman"/>
              </a:rPr>
              <a:t>most </a:t>
            </a:r>
            <a:r>
              <a:rPr dirty="0" sz="1050" spc="35" i="1">
                <a:latin typeface="Times New Roman"/>
                <a:cs typeface="Times New Roman"/>
              </a:rPr>
              <a:t>n</a:t>
            </a:r>
            <a:r>
              <a:rPr dirty="0" sz="1050" spc="35">
                <a:latin typeface="Times New Roman"/>
                <a:cs typeface="Times New Roman"/>
              </a:rPr>
              <a:t>-1 </a:t>
            </a:r>
            <a:r>
              <a:rPr dirty="0" sz="1050" spc="-20">
                <a:latin typeface="Times New Roman"/>
                <a:cs typeface="Times New Roman"/>
              </a:rPr>
              <a:t>moves </a:t>
            </a:r>
            <a:r>
              <a:rPr dirty="0" sz="1050" spc="-25">
                <a:latin typeface="Times New Roman"/>
                <a:cs typeface="Times New Roman"/>
              </a:rPr>
              <a:t>are </a:t>
            </a:r>
            <a:r>
              <a:rPr dirty="0" sz="1050" spc="25">
                <a:latin typeface="Times New Roman"/>
                <a:cs typeface="Times New Roman"/>
              </a:rPr>
              <a:t>required.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15">
                <a:latin typeface="Times New Roman"/>
                <a:cs typeface="Times New Roman"/>
              </a:rPr>
              <a:t>disad-  </a:t>
            </a:r>
            <a:r>
              <a:rPr dirty="0" sz="1050" spc="30">
                <a:latin typeface="Times New Roman"/>
                <a:cs typeface="Times New Roman"/>
              </a:rPr>
              <a:t>vantage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5">
                <a:latin typeface="Times New Roman"/>
                <a:cs typeface="Times New Roman"/>
              </a:rPr>
              <a:t>that </a:t>
            </a:r>
            <a:r>
              <a:rPr dirty="0" sz="1050" spc="20" i="1">
                <a:latin typeface="Times New Roman"/>
                <a:cs typeface="Times New Roman"/>
              </a:rPr>
              <a:t>n(n-1)/2 </a:t>
            </a:r>
            <a:r>
              <a:rPr dirty="0" sz="1050" spc="45">
                <a:latin typeface="Times New Roman"/>
                <a:cs typeface="Times New Roman"/>
              </a:rPr>
              <a:t>comparisons </a:t>
            </a:r>
            <a:r>
              <a:rPr dirty="0" sz="1050" spc="-25">
                <a:latin typeface="Times New Roman"/>
                <a:cs typeface="Times New Roman"/>
              </a:rPr>
              <a:t>are </a:t>
            </a:r>
            <a:r>
              <a:rPr dirty="0" sz="1050" spc="5">
                <a:latin typeface="Times New Roman"/>
                <a:cs typeface="Times New Roman"/>
              </a:rPr>
              <a:t>always </a:t>
            </a:r>
            <a:r>
              <a:rPr dirty="0" sz="1050" spc="30">
                <a:latin typeface="Times New Roman"/>
                <a:cs typeface="Times New Roman"/>
              </a:rPr>
              <a:t>required. </a:t>
            </a:r>
            <a:r>
              <a:rPr dirty="0" sz="1050" spc="-10">
                <a:latin typeface="Times New Roman"/>
                <a:cs typeface="Times New Roman"/>
              </a:rPr>
              <a:t>To </a:t>
            </a:r>
            <a:r>
              <a:rPr dirty="0" sz="1050" spc="-30">
                <a:latin typeface="Times New Roman"/>
                <a:cs typeface="Times New Roman"/>
              </a:rPr>
              <a:t>see </a:t>
            </a:r>
            <a:r>
              <a:rPr dirty="0" sz="1050" spc="-15">
                <a:latin typeface="Times New Roman"/>
                <a:cs typeface="Times New Roman"/>
              </a:rPr>
              <a:t>how </a:t>
            </a:r>
            <a:r>
              <a:rPr dirty="0" sz="1050" spc="-20">
                <a:latin typeface="Times New Roman"/>
                <a:cs typeface="Times New Roman"/>
              </a:rPr>
              <a:t>this </a:t>
            </a:r>
            <a:r>
              <a:rPr dirty="0" sz="1050" spc="15">
                <a:latin typeface="Times New Roman"/>
                <a:cs typeface="Times New Roman"/>
              </a:rPr>
              <a:t>sort  </a:t>
            </a:r>
            <a:r>
              <a:rPr dirty="0" sz="1050" spc="25">
                <a:latin typeface="Times New Roman"/>
                <a:cs typeface="Times New Roman"/>
              </a:rPr>
              <a:t>works, </a:t>
            </a:r>
            <a:r>
              <a:rPr dirty="0" sz="1050" spc="-25">
                <a:latin typeface="Times New Roman"/>
                <a:cs typeface="Times New Roman"/>
              </a:rPr>
              <a:t>let </a:t>
            </a:r>
            <a:r>
              <a:rPr dirty="0" sz="1050" spc="-20">
                <a:latin typeface="Times New Roman"/>
                <a:cs typeface="Times New Roman"/>
              </a:rPr>
              <a:t>us </a:t>
            </a:r>
            <a:r>
              <a:rPr dirty="0" sz="1050" spc="25">
                <a:latin typeface="Times New Roman"/>
                <a:cs typeface="Times New Roman"/>
              </a:rPr>
              <a:t>consider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5">
                <a:latin typeface="Times New Roman"/>
                <a:cs typeface="Times New Roman"/>
              </a:rPr>
              <a:t>array </a:t>
            </a:r>
            <a:r>
              <a:rPr dirty="0" sz="1050" spc="-45">
                <a:latin typeface="Times New Roman"/>
                <a:cs typeface="Times New Roman"/>
              </a:rPr>
              <a:t>we </a:t>
            </a:r>
            <a:r>
              <a:rPr dirty="0" sz="1050" spc="30">
                <a:latin typeface="Times New Roman"/>
                <a:cs typeface="Times New Roman"/>
              </a:rPr>
              <a:t>arranged </a:t>
            </a:r>
            <a:r>
              <a:rPr dirty="0" sz="1050" spc="-30">
                <a:latin typeface="Times New Roman"/>
                <a:cs typeface="Times New Roman"/>
              </a:rPr>
              <a:t>using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25">
                <a:latin typeface="Times New Roman"/>
                <a:cs typeface="Times New Roman"/>
              </a:rPr>
              <a:t>bubble</a:t>
            </a:r>
            <a:r>
              <a:rPr dirty="0" sz="1050" spc="215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sort: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Times New Roman"/>
              <a:cs typeface="Times New Roman"/>
            </a:endParaRPr>
          </a:p>
          <a:p>
            <a:pPr algn="ctr" marL="1485900">
              <a:lnSpc>
                <a:spcPct val="100000"/>
              </a:lnSpc>
              <a:tabLst>
                <a:tab pos="2392680" algn="l"/>
                <a:tab pos="3307079" algn="l"/>
                <a:tab pos="4221480" algn="l"/>
                <a:tab pos="5144135" algn="l"/>
              </a:tabLst>
            </a:pPr>
            <a:r>
              <a:rPr dirty="0" sz="900" spc="-5">
                <a:solidFill>
                  <a:srgbClr val="221F1F"/>
                </a:solidFill>
                <a:latin typeface="Courier New"/>
                <a:cs typeface="Courier New"/>
              </a:rPr>
              <a:t>Element </a:t>
            </a:r>
            <a:r>
              <a:rPr dirty="0" sz="900">
                <a:solidFill>
                  <a:srgbClr val="221F1F"/>
                </a:solidFill>
                <a:latin typeface="Courier New"/>
                <a:cs typeface="Courier New"/>
              </a:rPr>
              <a:t>0	</a:t>
            </a:r>
            <a:r>
              <a:rPr dirty="0" sz="900" spc="-5">
                <a:solidFill>
                  <a:srgbClr val="221F1F"/>
                </a:solidFill>
                <a:latin typeface="Courier New"/>
                <a:cs typeface="Courier New"/>
              </a:rPr>
              <a:t>Element</a:t>
            </a:r>
            <a:r>
              <a:rPr dirty="0" sz="900">
                <a:solidFill>
                  <a:srgbClr val="221F1F"/>
                </a:solidFill>
                <a:latin typeface="Courier New"/>
                <a:cs typeface="Courier New"/>
              </a:rPr>
              <a:t> 1	</a:t>
            </a:r>
            <a:r>
              <a:rPr dirty="0" sz="900" spc="-5">
                <a:solidFill>
                  <a:srgbClr val="221F1F"/>
                </a:solidFill>
                <a:latin typeface="Courier New"/>
                <a:cs typeface="Courier New"/>
              </a:rPr>
              <a:t>Element </a:t>
            </a:r>
            <a:r>
              <a:rPr dirty="0" sz="900">
                <a:solidFill>
                  <a:srgbClr val="221F1F"/>
                </a:solidFill>
                <a:latin typeface="Courier New"/>
                <a:cs typeface="Courier New"/>
              </a:rPr>
              <a:t>2	</a:t>
            </a:r>
            <a:r>
              <a:rPr dirty="0" sz="900" spc="-5">
                <a:solidFill>
                  <a:srgbClr val="221F1F"/>
                </a:solidFill>
                <a:latin typeface="Courier New"/>
                <a:cs typeface="Courier New"/>
              </a:rPr>
              <a:t>Element</a:t>
            </a:r>
            <a:r>
              <a:rPr dirty="0" sz="900">
                <a:solidFill>
                  <a:srgbClr val="221F1F"/>
                </a:solidFill>
                <a:latin typeface="Courier New"/>
                <a:cs typeface="Courier New"/>
              </a:rPr>
              <a:t> 3	</a:t>
            </a:r>
            <a:r>
              <a:rPr dirty="0" sz="900" spc="-5">
                <a:solidFill>
                  <a:srgbClr val="221F1F"/>
                </a:solidFill>
                <a:latin typeface="Courier New"/>
                <a:cs typeface="Courier New"/>
              </a:rPr>
              <a:t>Element</a:t>
            </a:r>
            <a:r>
              <a:rPr dirty="0" sz="900" spc="-30">
                <a:solidFill>
                  <a:srgbClr val="221F1F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221F1F"/>
                </a:solidFill>
                <a:latin typeface="Courier New"/>
                <a:cs typeface="Courier New"/>
              </a:rPr>
              <a:t>4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1612900">
              <a:lnSpc>
                <a:spcPct val="100000"/>
              </a:lnSpc>
            </a:pPr>
            <a:r>
              <a:rPr dirty="0" sz="1050" spc="-35">
                <a:latin typeface="Times New Roman"/>
                <a:cs typeface="Times New Roman"/>
              </a:rPr>
              <a:t>First </a:t>
            </a:r>
            <a:r>
              <a:rPr dirty="0" sz="1050" spc="-20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smallest </a:t>
            </a:r>
            <a:r>
              <a:rPr dirty="0" sz="1050" spc="-60">
                <a:latin typeface="Times New Roman"/>
                <a:cs typeface="Times New Roman"/>
              </a:rPr>
              <a:t>value </a:t>
            </a:r>
            <a:r>
              <a:rPr dirty="0" sz="1050" spc="-55">
                <a:latin typeface="Times New Roman"/>
                <a:cs typeface="Times New Roman"/>
              </a:rPr>
              <a:t>is </a:t>
            </a:r>
            <a:r>
              <a:rPr dirty="0" sz="1050" spc="-5">
                <a:latin typeface="Times New Roman"/>
                <a:cs typeface="Times New Roman"/>
              </a:rPr>
              <a:t>located. </a:t>
            </a:r>
            <a:r>
              <a:rPr dirty="0" sz="1050" spc="5">
                <a:latin typeface="Times New Roman"/>
                <a:cs typeface="Times New Roman"/>
              </a:rPr>
              <a:t>It </a:t>
            </a:r>
            <a:r>
              <a:rPr dirty="0" sz="1050" spc="-55">
                <a:latin typeface="Times New Roman"/>
                <a:cs typeface="Times New Roman"/>
              </a:rPr>
              <a:t>is </a:t>
            </a:r>
            <a:r>
              <a:rPr dirty="0" sz="1050" spc="-50">
                <a:latin typeface="Times New Roman"/>
                <a:cs typeface="Times New Roman"/>
              </a:rPr>
              <a:t>0, </a:t>
            </a:r>
            <a:r>
              <a:rPr dirty="0" sz="1050" spc="-20">
                <a:latin typeface="Times New Roman"/>
                <a:cs typeface="Times New Roman"/>
              </a:rPr>
              <a:t>so the </a:t>
            </a:r>
            <a:r>
              <a:rPr dirty="0" sz="1050" spc="-30">
                <a:latin typeface="Times New Roman"/>
                <a:cs typeface="Times New Roman"/>
              </a:rPr>
              <a:t>contents </a:t>
            </a:r>
            <a:r>
              <a:rPr dirty="0" sz="1050" spc="-10">
                <a:latin typeface="Times New Roman"/>
                <a:cs typeface="Times New Roman"/>
              </a:rPr>
              <a:t>of </a:t>
            </a:r>
            <a:r>
              <a:rPr dirty="0" sz="900" spc="-40">
                <a:latin typeface="Courier New"/>
                <a:cs typeface="Courier New"/>
              </a:rPr>
              <a:t>Element </a:t>
            </a:r>
            <a:r>
              <a:rPr dirty="0" sz="900">
                <a:latin typeface="Courier New"/>
                <a:cs typeface="Courier New"/>
              </a:rPr>
              <a:t>0 </a:t>
            </a:r>
            <a:r>
              <a:rPr dirty="0" sz="1050" spc="-30">
                <a:latin typeface="Times New Roman"/>
                <a:cs typeface="Times New Roman"/>
              </a:rPr>
              <a:t>and </a:t>
            </a:r>
            <a:r>
              <a:rPr dirty="0" sz="900" spc="-40">
                <a:latin typeface="Courier New"/>
                <a:cs typeface="Courier New"/>
              </a:rPr>
              <a:t>Element</a:t>
            </a:r>
            <a:r>
              <a:rPr dirty="0" sz="900" spc="150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2</a:t>
            </a:r>
            <a:endParaRPr sz="900">
              <a:latin typeface="Courier New"/>
              <a:cs typeface="Courier New"/>
            </a:endParaRPr>
          </a:p>
          <a:p>
            <a:pPr marL="1619250">
              <a:lnSpc>
                <a:spcPct val="100000"/>
              </a:lnSpc>
              <a:spcBef>
                <a:spcPts val="50"/>
              </a:spcBef>
            </a:pPr>
            <a:r>
              <a:rPr dirty="0" sz="1050" spc="-25">
                <a:latin typeface="Times New Roman"/>
                <a:cs typeface="Times New Roman"/>
              </a:rPr>
              <a:t>are</a:t>
            </a:r>
            <a:r>
              <a:rPr dirty="0" sz="1050">
                <a:latin typeface="Times New Roman"/>
                <a:cs typeface="Times New Roman"/>
              </a:rPr>
              <a:t> </a:t>
            </a:r>
            <a:r>
              <a:rPr dirty="0" sz="1050" spc="40">
                <a:latin typeface="Times New Roman"/>
                <a:cs typeface="Times New Roman"/>
              </a:rPr>
              <a:t>swapped:</a:t>
            </a:r>
            <a:endParaRPr sz="1050">
              <a:latin typeface="Times New Roman"/>
              <a:cs typeface="Times New Roman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3153791" y="9265665"/>
          <a:ext cx="4582160" cy="234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914400"/>
                <a:gridCol w="914400"/>
                <a:gridCol w="915035"/>
                <a:gridCol w="914400"/>
              </a:tblGrid>
              <a:tr h="228600"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0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0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0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00" spc="-65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00">
                          <a:solidFill>
                            <a:srgbClr val="221F1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6350">
                      <a:solidFill>
                        <a:srgbClr val="221F1F"/>
                      </a:solidFill>
                      <a:prstDash val="solid"/>
                    </a:lnL>
                    <a:lnR w="6350">
                      <a:solidFill>
                        <a:srgbClr val="221F1F"/>
                      </a:solidFill>
                      <a:prstDash val="solid"/>
                    </a:lnR>
                    <a:lnT w="6350">
                      <a:solidFill>
                        <a:srgbClr val="221F1F"/>
                      </a:solidFill>
                      <a:prstDash val="solid"/>
                    </a:lnT>
                    <a:lnB w="6350">
                      <a:solidFill>
                        <a:srgbClr val="221F1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3298063" y="9501378"/>
            <a:ext cx="6426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221F1F"/>
                </a:solidFill>
                <a:latin typeface="Courier New"/>
                <a:cs typeface="Courier New"/>
              </a:rPr>
              <a:t>Element</a:t>
            </a:r>
            <a:r>
              <a:rPr dirty="0" sz="900" spc="-85">
                <a:solidFill>
                  <a:srgbClr val="221F1F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221F1F"/>
                </a:solidFill>
                <a:latin typeface="Courier New"/>
                <a:cs typeface="Courier New"/>
              </a:rPr>
              <a:t>0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04842" y="9501378"/>
            <a:ext cx="6426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221F1F"/>
                </a:solidFill>
                <a:latin typeface="Courier New"/>
                <a:cs typeface="Courier New"/>
              </a:rPr>
              <a:t>Element</a:t>
            </a:r>
            <a:r>
              <a:rPr dirty="0" sz="900" spc="-85">
                <a:solidFill>
                  <a:srgbClr val="221F1F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221F1F"/>
                </a:solidFill>
                <a:latin typeface="Courier New"/>
                <a:cs typeface="Courier New"/>
              </a:rPr>
              <a:t>1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19496" y="9501378"/>
            <a:ext cx="64325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221F1F"/>
                </a:solidFill>
                <a:latin typeface="Courier New"/>
                <a:cs typeface="Courier New"/>
              </a:rPr>
              <a:t>Element</a:t>
            </a:r>
            <a:r>
              <a:rPr dirty="0" sz="900" spc="-85">
                <a:solidFill>
                  <a:srgbClr val="221F1F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221F1F"/>
                </a:solidFill>
                <a:latin typeface="Courier New"/>
                <a:cs typeface="Courier New"/>
              </a:rPr>
              <a:t>2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033896" y="9501378"/>
            <a:ext cx="6426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221F1F"/>
                </a:solidFill>
                <a:latin typeface="Courier New"/>
                <a:cs typeface="Courier New"/>
              </a:rPr>
              <a:t>Element</a:t>
            </a:r>
            <a:r>
              <a:rPr dirty="0" sz="900" spc="-85">
                <a:solidFill>
                  <a:srgbClr val="221F1F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221F1F"/>
                </a:solidFill>
                <a:latin typeface="Courier New"/>
                <a:cs typeface="Courier New"/>
              </a:rPr>
              <a:t>3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956297" y="9501378"/>
            <a:ext cx="6426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221F1F"/>
                </a:solidFill>
                <a:latin typeface="Courier New"/>
                <a:cs typeface="Courier New"/>
              </a:rPr>
              <a:t>Element</a:t>
            </a:r>
            <a:r>
              <a:rPr dirty="0" sz="900" spc="-85">
                <a:solidFill>
                  <a:srgbClr val="221F1F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221F1F"/>
                </a:solidFill>
                <a:latin typeface="Courier New"/>
                <a:cs typeface="Courier New"/>
              </a:rPr>
              <a:t>4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Chris</dc:creator>
  <dcterms:created xsi:type="dcterms:W3CDTF">2019-07-10T15:15:27Z</dcterms:created>
  <dcterms:modified xsi:type="dcterms:W3CDTF">2019-07-10T15:15:27Z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2014-07-23T00:00:00Z</vt:filetime>
  </property>
  <property fmtid="{D5CDD505-2E9C-101B-9397-08002B2CF9AE}" pid="3" name="Creator">
    <vt:lpwstr>Microsoft® Word 2013</vt:lpwstr>
  </property>
  <property fmtid="{D5CDD505-2E9C-101B-9397-08002B2CF9AE}" pid="4" name="LastSaved">
    <vt:filetime>2019-07-10T00:00:00Z</vt:filetime>
  </property>
</Properties>
</file>