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8686800" cy="11315700"/>
  <p:notesSz cx="8686800" cy="11315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1510" y="3507867"/>
            <a:ext cx="7383780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03020" y="6336792"/>
            <a:ext cx="608076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71600" y="457200"/>
            <a:ext cx="1447800" cy="1143000"/>
          </a:xfrm>
          <a:custGeom>
            <a:avLst/>
            <a:gdLst/>
            <a:ahLst/>
            <a:cxnLst/>
            <a:rect l="l" t="t" r="r" b="b"/>
            <a:pathLst>
              <a:path w="1447800" h="1143000">
                <a:moveTo>
                  <a:pt x="0" y="1143000"/>
                </a:moveTo>
                <a:lnTo>
                  <a:pt x="1447800" y="1143000"/>
                </a:lnTo>
                <a:lnTo>
                  <a:pt x="1447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34340" y="2602611"/>
            <a:ext cx="3778758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473702" y="2602611"/>
            <a:ext cx="3778758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1600" y="1765300"/>
            <a:ext cx="1447800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1112" y="5467223"/>
            <a:ext cx="6404574" cy="4090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953512" y="10523601"/>
            <a:ext cx="2779776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34340" y="10523601"/>
            <a:ext cx="1997964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254496" y="10523601"/>
            <a:ext cx="1997964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Relationship Id="rId11" Type="http://schemas.openxmlformats.org/officeDocument/2006/relationships/image" Target="../media/image102.png"/><Relationship Id="rId12" Type="http://schemas.openxmlformats.org/officeDocument/2006/relationships/image" Target="../media/image10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Relationship Id="rId10" Type="http://schemas.openxmlformats.org/officeDocument/2006/relationships/image" Target="../media/image112.png"/><Relationship Id="rId11" Type="http://schemas.openxmlformats.org/officeDocument/2006/relationships/image" Target="../media/image113.png"/><Relationship Id="rId12" Type="http://schemas.openxmlformats.org/officeDocument/2006/relationships/image" Target="../media/image114.png"/><Relationship Id="rId13" Type="http://schemas.openxmlformats.org/officeDocument/2006/relationships/image" Target="../media/image115.png"/><Relationship Id="rId14" Type="http://schemas.openxmlformats.org/officeDocument/2006/relationships/image" Target="../media/image11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Relationship Id="rId10" Type="http://schemas.openxmlformats.org/officeDocument/2006/relationships/image" Target="../media/image125.png"/><Relationship Id="rId11" Type="http://schemas.openxmlformats.org/officeDocument/2006/relationships/image" Target="../media/image126.png"/><Relationship Id="rId12" Type="http://schemas.openxmlformats.org/officeDocument/2006/relationships/image" Target="../media/image127.png"/><Relationship Id="rId13" Type="http://schemas.openxmlformats.org/officeDocument/2006/relationships/image" Target="../media/image128.png"/><Relationship Id="rId14" Type="http://schemas.openxmlformats.org/officeDocument/2006/relationships/image" Target="../media/image129.png"/><Relationship Id="rId15" Type="http://schemas.openxmlformats.org/officeDocument/2006/relationships/image" Target="../media/image130.png"/><Relationship Id="rId16" Type="http://schemas.openxmlformats.org/officeDocument/2006/relationships/image" Target="../media/image131.png"/><Relationship Id="rId17" Type="http://schemas.openxmlformats.org/officeDocument/2006/relationships/image" Target="../media/image132.png"/><Relationship Id="rId18" Type="http://schemas.openxmlformats.org/officeDocument/2006/relationships/image" Target="../media/image133.png"/><Relationship Id="rId19" Type="http://schemas.openxmlformats.org/officeDocument/2006/relationships/image" Target="../media/image134.png"/><Relationship Id="rId20" Type="http://schemas.openxmlformats.org/officeDocument/2006/relationships/image" Target="../media/image135.png"/><Relationship Id="rId21" Type="http://schemas.openxmlformats.org/officeDocument/2006/relationships/image" Target="../media/image136.png"/><Relationship Id="rId22" Type="http://schemas.openxmlformats.org/officeDocument/2006/relationships/image" Target="../media/image137.png"/><Relationship Id="rId23" Type="http://schemas.openxmlformats.org/officeDocument/2006/relationships/image" Target="../media/image138.png"/><Relationship Id="rId24" Type="http://schemas.openxmlformats.org/officeDocument/2006/relationships/image" Target="../media/image13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image" Target="../media/image56.png"/><Relationship Id="rId19" Type="http://schemas.openxmlformats.org/officeDocument/2006/relationships/image" Target="../media/image57.png"/><Relationship Id="rId20" Type="http://schemas.openxmlformats.org/officeDocument/2006/relationships/image" Target="../media/image58.png"/><Relationship Id="rId21" Type="http://schemas.openxmlformats.org/officeDocument/2006/relationships/image" Target="../media/image59.png"/><Relationship Id="rId22" Type="http://schemas.openxmlformats.org/officeDocument/2006/relationships/image" Target="../media/image6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3" Type="http://schemas.openxmlformats.org/officeDocument/2006/relationships/image" Target="../media/image72.png"/><Relationship Id="rId14" Type="http://schemas.openxmlformats.org/officeDocument/2006/relationships/image" Target="../media/image73.png"/><Relationship Id="rId15" Type="http://schemas.openxmlformats.org/officeDocument/2006/relationships/image" Target="../media/image74.png"/><Relationship Id="rId16" Type="http://schemas.openxmlformats.org/officeDocument/2006/relationships/image" Target="../media/image75.png"/><Relationship Id="rId17" Type="http://schemas.openxmlformats.org/officeDocument/2006/relationships/image" Target="../media/image76.png"/><Relationship Id="rId18" Type="http://schemas.openxmlformats.org/officeDocument/2006/relationships/image" Target="../media/image77.png"/><Relationship Id="rId19" Type="http://schemas.openxmlformats.org/officeDocument/2006/relationships/image" Target="../media/image78.png"/><Relationship Id="rId20" Type="http://schemas.openxmlformats.org/officeDocument/2006/relationships/image" Target="../media/image79.png"/><Relationship Id="rId21" Type="http://schemas.openxmlformats.org/officeDocument/2006/relationships/image" Target="../media/image80.png"/><Relationship Id="rId22" Type="http://schemas.openxmlformats.org/officeDocument/2006/relationships/image" Target="../media/image81.png"/><Relationship Id="rId23" Type="http://schemas.openxmlformats.org/officeDocument/2006/relationships/image" Target="../media/image82.png"/><Relationship Id="rId24" Type="http://schemas.openxmlformats.org/officeDocument/2006/relationships/image" Target="../media/image8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45946" y="3853306"/>
          <a:ext cx="6199505" cy="1313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0140"/>
                <a:gridCol w="679449"/>
                <a:gridCol w="4400550"/>
              </a:tblGrid>
              <a:tr h="203533">
                <a:tc>
                  <a:txBody>
                    <a:bodyPr/>
                    <a:lstStyle/>
                    <a:p>
                      <a:pPr marL="25400">
                        <a:lnSpc>
                          <a:spcPts val="1505"/>
                        </a:lnSpc>
                      </a:pPr>
                      <a:r>
                        <a:rPr dirty="0" sz="1400" spc="-470">
                          <a:latin typeface="Arial"/>
                          <a:cs typeface="Arial"/>
                        </a:rPr>
                        <a:t>PURPOSE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1.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 spc="-21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introduce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pointer </a:t>
                      </a:r>
                      <a:r>
                        <a:rPr dirty="0" sz="1100" spc="-100">
                          <a:latin typeface="Arial"/>
                          <a:cs typeface="Arial"/>
                        </a:rPr>
                        <a:t>variables </a:t>
                      </a:r>
                      <a:r>
                        <a:rPr dirty="0" sz="1100" spc="-120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their </a:t>
                      </a:r>
                      <a:r>
                        <a:rPr dirty="0" sz="1100" spc="-85">
                          <a:latin typeface="Arial"/>
                          <a:cs typeface="Arial"/>
                        </a:rPr>
                        <a:t>relationship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10">
                          <a:latin typeface="Arial"/>
                          <a:cs typeface="Arial"/>
                        </a:rPr>
                        <a:t>arrays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55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127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2.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270"/>
                        </a:lnSpc>
                      </a:pPr>
                      <a:r>
                        <a:rPr dirty="0" sz="1100" spc="-21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100">
                          <a:latin typeface="Arial"/>
                          <a:cs typeface="Arial"/>
                        </a:rPr>
                        <a:t>introduce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110">
                          <a:latin typeface="Arial"/>
                          <a:cs typeface="Arial"/>
                        </a:rPr>
                        <a:t>dereferencing</a:t>
                      </a:r>
                      <a:r>
                        <a:rPr dirty="0" sz="11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operator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43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3.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100" spc="-21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100">
                          <a:latin typeface="Arial"/>
                          <a:cs typeface="Arial"/>
                        </a:rPr>
                        <a:t>introduce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114">
                          <a:latin typeface="Arial"/>
                          <a:cs typeface="Arial"/>
                        </a:rPr>
                        <a:t>concept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100" spc="-114">
                          <a:latin typeface="Arial"/>
                          <a:cs typeface="Arial"/>
                        </a:rPr>
                        <a:t>dynamic </a:t>
                      </a:r>
                      <a:r>
                        <a:rPr dirty="0" sz="1100" spc="-120">
                          <a:latin typeface="Arial"/>
                          <a:cs typeface="Arial"/>
                        </a:rPr>
                        <a:t>memory</a:t>
                      </a:r>
                      <a:r>
                        <a:rPr dirty="0" sz="1100" spc="-2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allocation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6933">
                <a:tc>
                  <a:txBody>
                    <a:bodyPr/>
                    <a:lstStyle/>
                    <a:p>
                      <a:pPr marL="25400">
                        <a:lnSpc>
                          <a:spcPts val="1490"/>
                        </a:lnSpc>
                      </a:pPr>
                      <a:r>
                        <a:rPr dirty="0" sz="1400" spc="-484">
                          <a:latin typeface="Arial"/>
                          <a:cs typeface="Arial"/>
                        </a:rPr>
                        <a:t>PROCEDURE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1.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 spc="-105">
                          <a:latin typeface="Arial"/>
                          <a:cs typeface="Arial"/>
                        </a:rPr>
                        <a:t>Students </a:t>
                      </a:r>
                      <a:r>
                        <a:rPr dirty="0" sz="1100" spc="-100">
                          <a:latin typeface="Arial"/>
                          <a:cs typeface="Arial"/>
                        </a:rPr>
                        <a:t>should read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Pre-lab </a:t>
                      </a:r>
                      <a:r>
                        <a:rPr dirty="0" sz="1100" spc="-114">
                          <a:latin typeface="Arial"/>
                          <a:cs typeface="Arial"/>
                        </a:rPr>
                        <a:t>Reading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Assignment 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before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coming </a:t>
                      </a:r>
                      <a:r>
                        <a:rPr dirty="0" sz="1100" spc="-6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100" spc="-11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lab.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127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2.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270"/>
                        </a:lnSpc>
                      </a:pPr>
                      <a:r>
                        <a:rPr dirty="0" sz="1100" spc="-105">
                          <a:latin typeface="Arial"/>
                          <a:cs typeface="Arial"/>
                        </a:rPr>
                        <a:t>Students </a:t>
                      </a:r>
                      <a:r>
                        <a:rPr dirty="0" sz="1100" spc="-100">
                          <a:latin typeface="Arial"/>
                          <a:cs typeface="Arial"/>
                        </a:rPr>
                        <a:t>should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complete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Pre-lab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Writing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Assignment 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before </a:t>
                      </a:r>
                      <a:r>
                        <a:rPr dirty="0" sz="1100" spc="-100">
                          <a:latin typeface="Arial"/>
                          <a:cs typeface="Arial"/>
                        </a:rPr>
                        <a:t>coming 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1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lab.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81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1240"/>
                        </a:lnSpc>
                        <a:spcBef>
                          <a:spcPts val="9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3.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240"/>
                        </a:lnSpc>
                        <a:spcBef>
                          <a:spcPts val="90"/>
                        </a:spcBef>
                      </a:pPr>
                      <a:r>
                        <a:rPr dirty="0" sz="1100" spc="-85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the lab,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students </a:t>
                      </a:r>
                      <a:r>
                        <a:rPr dirty="0" sz="1100" spc="-100">
                          <a:latin typeface="Arial"/>
                          <a:cs typeface="Arial"/>
                        </a:rPr>
                        <a:t>should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complete 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labs </a:t>
                      </a:r>
                      <a:r>
                        <a:rPr dirty="0" sz="1100" spc="-110">
                          <a:latin typeface="Arial"/>
                          <a:cs typeface="Arial"/>
                        </a:rPr>
                        <a:t>assigned 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them </a:t>
                      </a:r>
                      <a:r>
                        <a:rPr dirty="0" sz="1100" spc="-125">
                          <a:latin typeface="Arial"/>
                          <a:cs typeface="Arial"/>
                        </a:rPr>
                        <a:t>by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100" spc="-1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instructor.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143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28600" y="1600200"/>
            <a:ext cx="8229600" cy="1651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301750">
              <a:lnSpc>
                <a:spcPts val="1230"/>
              </a:lnSpc>
              <a:tabLst>
                <a:tab pos="2157730" algn="l"/>
              </a:tabLst>
            </a:pPr>
            <a:r>
              <a:rPr dirty="0" sz="1400" spc="-40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400" spc="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4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0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400" spc="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0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400" spc="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6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400" spc="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35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dirty="0" sz="1400" spc="-58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400" spc="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9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400" spc="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6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1765300"/>
            <a:ext cx="1447800" cy="1066800"/>
          </a:xfrm>
          <a:prstGeom prst="rect"/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27940">
              <a:lnSpc>
                <a:spcPts val="8400"/>
              </a:lnSpc>
            </a:pPr>
            <a:r>
              <a:rPr dirty="0" spc="-2020"/>
              <a:t>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59735" y="1999233"/>
            <a:ext cx="14725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35">
                <a:latin typeface="Arial"/>
                <a:cs typeface="Arial"/>
              </a:rPr>
              <a:t>Poin</a:t>
            </a:r>
            <a:r>
              <a:rPr dirty="0" sz="3600" spc="-145">
                <a:latin typeface="Arial"/>
                <a:cs typeface="Arial"/>
              </a:rPr>
              <a:t>t</a:t>
            </a:r>
            <a:r>
              <a:rPr dirty="0" sz="3600" spc="-260">
                <a:latin typeface="Arial"/>
                <a:cs typeface="Arial"/>
              </a:rPr>
              <a:t>ers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41937" y="5467223"/>
          <a:ext cx="4631690" cy="4090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535"/>
                <a:gridCol w="1282065"/>
                <a:gridCol w="813435"/>
                <a:gridCol w="547370"/>
                <a:gridCol w="502920"/>
              </a:tblGrid>
              <a:tr h="5197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dirty="0" sz="1000" spc="-75">
                          <a:latin typeface="Arial"/>
                          <a:cs typeface="Arial"/>
                        </a:rPr>
                        <a:t>Contents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7945" marR="21590">
                        <a:lnSpc>
                          <a:spcPct val="100000"/>
                        </a:lnSpc>
                      </a:pPr>
                      <a:r>
                        <a:rPr dirty="0" sz="1000" spc="-65">
                          <a:latin typeface="Arial"/>
                          <a:cs typeface="Arial"/>
                        </a:rPr>
                        <a:t>Pre-requisites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 marR="88900">
                        <a:lnSpc>
                          <a:spcPct val="99500"/>
                        </a:lnSpc>
                        <a:spcBef>
                          <a:spcPts val="60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pp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e  </a:t>
                      </a:r>
                      <a:r>
                        <a:rPr dirty="0" sz="1000" spc="-65">
                          <a:latin typeface="Arial"/>
                          <a:cs typeface="Arial"/>
                        </a:rPr>
                        <a:t>completion  </a:t>
                      </a:r>
                      <a:r>
                        <a:rPr dirty="0" sz="1000" spc="-55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6520" marR="74295">
                        <a:lnSpc>
                          <a:spcPct val="100000"/>
                        </a:lnSpc>
                      </a:pPr>
                      <a:r>
                        <a:rPr dirty="0" sz="1000" spc="-130">
                          <a:latin typeface="Arial"/>
                          <a:cs typeface="Arial"/>
                        </a:rPr>
                        <a:t>Page 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nu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 marR="111760">
                        <a:lnSpc>
                          <a:spcPct val="99500"/>
                        </a:lnSpc>
                        <a:spcBef>
                          <a:spcPts val="6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Check  </a:t>
                      </a:r>
                      <a:r>
                        <a:rPr dirty="0" sz="1000" spc="-105">
                          <a:latin typeface="Arial"/>
                          <a:cs typeface="Arial"/>
                        </a:rPr>
                        <a:t>when  </a:t>
                      </a:r>
                      <a:r>
                        <a:rPr dirty="0" sz="1000" spc="-90">
                          <a:latin typeface="Arial"/>
                          <a:cs typeface="Arial"/>
                        </a:rPr>
                        <a:t>done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748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000" spc="-100">
                          <a:latin typeface="Arial"/>
                          <a:cs typeface="Arial"/>
                        </a:rPr>
                        <a:t>Pre-lab </a:t>
                      </a:r>
                      <a:r>
                        <a:rPr dirty="0" sz="1000" spc="-110">
                          <a:latin typeface="Arial"/>
                          <a:cs typeface="Arial"/>
                        </a:rPr>
                        <a:t>Reading</a:t>
                      </a:r>
                      <a:r>
                        <a:rPr dirty="0" sz="1000" spc="-1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Assignment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000" spc="25">
                          <a:latin typeface="Arial"/>
                          <a:cs typeface="Arial"/>
                        </a:rPr>
                        <a:t>158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110">
                          <a:latin typeface="Arial"/>
                          <a:cs typeface="Arial"/>
                        </a:rPr>
                        <a:t>Pre-lab </a:t>
                      </a:r>
                      <a:r>
                        <a:rPr dirty="0" sz="1000" spc="-95">
                          <a:latin typeface="Arial"/>
                          <a:cs typeface="Arial"/>
                        </a:rPr>
                        <a:t>Writing</a:t>
                      </a:r>
                      <a:r>
                        <a:rPr dirty="0" sz="1000" spc="-1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Assignment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15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95">
                          <a:latin typeface="Arial"/>
                          <a:cs typeface="Arial"/>
                        </a:rPr>
                        <a:t>Pre-lab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 reading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25">
                          <a:latin typeface="Arial"/>
                          <a:cs typeface="Arial"/>
                        </a:rPr>
                        <a:t>167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175">
                          <a:latin typeface="Arial"/>
                          <a:cs typeface="Arial"/>
                        </a:rPr>
                        <a:t>LESSON</a:t>
                      </a:r>
                      <a:r>
                        <a:rPr dirty="0" sz="10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0">
                          <a:latin typeface="Arial"/>
                          <a:cs typeface="Arial"/>
                        </a:rPr>
                        <a:t>9A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6851">
                <a:tc>
                  <a:txBody>
                    <a:bodyPr/>
                    <a:lstStyle/>
                    <a:p>
                      <a:pPr marL="30480">
                        <a:lnSpc>
                          <a:spcPts val="1170"/>
                        </a:lnSpc>
                        <a:spcBef>
                          <a:spcPts val="40"/>
                        </a:spcBef>
                      </a:pPr>
                      <a:r>
                        <a:rPr dirty="0" sz="1000" spc="-120">
                          <a:latin typeface="Arial"/>
                          <a:cs typeface="Arial"/>
                        </a:rPr>
                        <a:t>Lab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">
                          <a:latin typeface="Arial"/>
                          <a:cs typeface="Arial"/>
                        </a:rPr>
                        <a:t>9.1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54686">
                <a:tc>
                  <a:txBody>
                    <a:bodyPr/>
                    <a:lstStyle/>
                    <a:p>
                      <a:pPr marL="30480">
                        <a:lnSpc>
                          <a:spcPts val="1120"/>
                        </a:lnSpc>
                      </a:pPr>
                      <a:r>
                        <a:rPr dirty="0" sz="1000" spc="-80">
                          <a:latin typeface="Arial"/>
                          <a:cs typeface="Arial"/>
                        </a:rPr>
                        <a:t>Introduction </a:t>
                      </a:r>
                      <a:r>
                        <a:rPr dirty="0" sz="1000" spc="-75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000" spc="-1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Pointer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 marR="21590">
                        <a:lnSpc>
                          <a:spcPts val="1120"/>
                        </a:lnSpc>
                      </a:pPr>
                      <a:r>
                        <a:rPr dirty="0" sz="1000" spc="-105">
                          <a:latin typeface="Arial"/>
                          <a:cs typeface="Arial"/>
                        </a:rPr>
                        <a:t>Basic </a:t>
                      </a:r>
                      <a:r>
                        <a:rPr dirty="0" sz="1000" spc="-95">
                          <a:latin typeface="Arial"/>
                          <a:cs typeface="Arial"/>
                        </a:rPr>
                        <a:t>understanding</a:t>
                      </a:r>
                      <a:r>
                        <a:rPr dirty="0" sz="10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of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1120"/>
                        </a:lnSpc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15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120"/>
                        </a:lnSpc>
                      </a:pPr>
                      <a:r>
                        <a:rPr dirty="0" sz="1000" spc="25">
                          <a:latin typeface="Arial"/>
                          <a:cs typeface="Arial"/>
                        </a:rPr>
                        <a:t>167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81382">
                <a:tc>
                  <a:txBody>
                    <a:bodyPr/>
                    <a:lstStyle/>
                    <a:p>
                      <a:pPr marL="30480">
                        <a:lnSpc>
                          <a:spcPts val="1150"/>
                        </a:lnSpc>
                      </a:pPr>
                      <a:r>
                        <a:rPr dirty="0" sz="1000" spc="-40">
                          <a:latin typeface="Arial"/>
                          <a:cs typeface="Arial"/>
                        </a:rPr>
                        <a:t>Variables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1590">
                        <a:lnSpc>
                          <a:spcPts val="1150"/>
                        </a:lnSpc>
                      </a:pPr>
                      <a:r>
                        <a:rPr dirty="0" sz="1000" spc="-85">
                          <a:latin typeface="Arial"/>
                          <a:cs typeface="Arial"/>
                        </a:rPr>
                        <a:t>pointer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95">
                          <a:latin typeface="Arial"/>
                          <a:cs typeface="Arial"/>
                        </a:rPr>
                        <a:t>variables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5327">
                <a:tc>
                  <a:txBody>
                    <a:bodyPr/>
                    <a:lstStyle/>
                    <a:p>
                      <a:pPr marL="30480">
                        <a:lnSpc>
                          <a:spcPts val="1170"/>
                        </a:lnSpc>
                        <a:spcBef>
                          <a:spcPts val="30"/>
                        </a:spcBef>
                      </a:pPr>
                      <a:r>
                        <a:rPr dirty="0" sz="1000" spc="-120">
                          <a:latin typeface="Arial"/>
                          <a:cs typeface="Arial"/>
                        </a:rPr>
                        <a:t>Lab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">
                          <a:latin typeface="Arial"/>
                          <a:cs typeface="Arial"/>
                        </a:rPr>
                        <a:t>9.2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53924">
                <a:tc>
                  <a:txBody>
                    <a:bodyPr/>
                    <a:lstStyle/>
                    <a:p>
                      <a:pPr marL="30480">
                        <a:lnSpc>
                          <a:spcPts val="1110"/>
                        </a:lnSpc>
                      </a:pPr>
                      <a:r>
                        <a:rPr dirty="0" sz="1000" spc="-114">
                          <a:latin typeface="Arial"/>
                          <a:cs typeface="Arial"/>
                        </a:rPr>
                        <a:t>Dynamic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Memory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 marR="21590">
                        <a:lnSpc>
                          <a:spcPts val="1110"/>
                        </a:lnSpc>
                      </a:pPr>
                      <a:r>
                        <a:rPr dirty="0" sz="1000" spc="-105">
                          <a:latin typeface="Arial"/>
                          <a:cs typeface="Arial"/>
                        </a:rPr>
                        <a:t>Basic </a:t>
                      </a:r>
                      <a:r>
                        <a:rPr dirty="0" sz="1000" spc="-95">
                          <a:latin typeface="Arial"/>
                          <a:cs typeface="Arial"/>
                        </a:rPr>
                        <a:t>understanding</a:t>
                      </a:r>
                      <a:r>
                        <a:rPr dirty="0" sz="10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of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1110"/>
                        </a:lnSpc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35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110"/>
                        </a:lnSpc>
                      </a:pPr>
                      <a:r>
                        <a:rPr dirty="0" sz="1000" spc="25">
                          <a:latin typeface="Arial"/>
                          <a:cs typeface="Arial"/>
                        </a:rPr>
                        <a:t>168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50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 marR="21590">
                        <a:lnSpc>
                          <a:spcPts val="1120"/>
                        </a:lnSpc>
                      </a:pPr>
                      <a:r>
                        <a:rPr dirty="0" sz="1000" spc="-105">
                          <a:latin typeface="Arial"/>
                          <a:cs typeface="Arial"/>
                        </a:rPr>
                        <a:t>dynamic </a:t>
                      </a:r>
                      <a:r>
                        <a:rPr dirty="0" sz="1000" spc="-114">
                          <a:latin typeface="Arial"/>
                          <a:cs typeface="Arial"/>
                        </a:rPr>
                        <a:t>memory,</a:t>
                      </a:r>
                      <a:r>
                        <a:rPr dirty="0" sz="1000" spc="-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>
                          <a:latin typeface="Courier New"/>
                          <a:cs typeface="Courier New"/>
                        </a:rPr>
                        <a:t>new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886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1590">
                        <a:lnSpc>
                          <a:spcPts val="1120"/>
                        </a:lnSpc>
                      </a:pPr>
                      <a:r>
                        <a:rPr dirty="0" sz="1000" spc="-100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900" spc="-100">
                          <a:latin typeface="Courier New"/>
                          <a:cs typeface="Courier New"/>
                        </a:rPr>
                        <a:t>delete</a:t>
                      </a:r>
                      <a:r>
                        <a:rPr dirty="0" sz="900" spc="-49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operators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7451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175">
                          <a:latin typeface="Arial"/>
                          <a:cs typeface="Arial"/>
                        </a:rPr>
                        <a:t>LESSON</a:t>
                      </a:r>
                      <a:r>
                        <a:rPr dirty="0" sz="10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90">
                          <a:latin typeface="Arial"/>
                          <a:cs typeface="Arial"/>
                        </a:rPr>
                        <a:t>9B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5327">
                <a:tc>
                  <a:txBody>
                    <a:bodyPr/>
                    <a:lstStyle/>
                    <a:p>
                      <a:pPr marL="30480">
                        <a:lnSpc>
                          <a:spcPts val="1170"/>
                        </a:lnSpc>
                        <a:spcBef>
                          <a:spcPts val="30"/>
                        </a:spcBef>
                      </a:pPr>
                      <a:r>
                        <a:rPr dirty="0" sz="1000" spc="-120">
                          <a:latin typeface="Arial"/>
                          <a:cs typeface="Arial"/>
                        </a:rPr>
                        <a:t>Lab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">
                          <a:latin typeface="Arial"/>
                          <a:cs typeface="Arial"/>
                        </a:rPr>
                        <a:t>9.3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54686">
                <a:tc>
                  <a:txBody>
                    <a:bodyPr/>
                    <a:lstStyle/>
                    <a:p>
                      <a:pPr marL="30480">
                        <a:lnSpc>
                          <a:spcPts val="1120"/>
                        </a:lnSpc>
                      </a:pPr>
                      <a:r>
                        <a:rPr dirty="0" sz="1000" spc="-114">
                          <a:latin typeface="Arial"/>
                          <a:cs typeface="Arial"/>
                        </a:rPr>
                        <a:t>Dynamic</a:t>
                      </a:r>
                      <a:r>
                        <a:rPr dirty="0" sz="10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20">
                          <a:latin typeface="Arial"/>
                          <a:cs typeface="Arial"/>
                        </a:rPr>
                        <a:t>Arrays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 marR="21590">
                        <a:lnSpc>
                          <a:spcPts val="1120"/>
                        </a:lnSpc>
                      </a:pPr>
                      <a:r>
                        <a:rPr dirty="0" sz="1000" spc="-105">
                          <a:latin typeface="Arial"/>
                          <a:cs typeface="Arial"/>
                        </a:rPr>
                        <a:t>Basic </a:t>
                      </a:r>
                      <a:r>
                        <a:rPr dirty="0" sz="1000" spc="-95">
                          <a:latin typeface="Arial"/>
                          <a:cs typeface="Arial"/>
                        </a:rPr>
                        <a:t>understanding</a:t>
                      </a:r>
                      <a:r>
                        <a:rPr dirty="0" sz="10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of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1120"/>
                        </a:lnSpc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25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120"/>
                        </a:lnSpc>
                      </a:pPr>
                      <a:r>
                        <a:rPr dirty="0" sz="1000" spc="25">
                          <a:latin typeface="Arial"/>
                          <a:cs typeface="Arial"/>
                        </a:rPr>
                        <a:t>170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2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 marR="21590">
                        <a:lnSpc>
                          <a:spcPts val="1100"/>
                        </a:lnSpc>
                      </a:pPr>
                      <a:r>
                        <a:rPr dirty="0" sz="1000" spc="-9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000" spc="-85">
                          <a:latin typeface="Arial"/>
                          <a:cs typeface="Arial"/>
                        </a:rPr>
                        <a:t>relationship</a:t>
                      </a:r>
                      <a:r>
                        <a:rPr dirty="0" sz="10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of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2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 marR="21590">
                        <a:lnSpc>
                          <a:spcPts val="1100"/>
                        </a:lnSpc>
                      </a:pPr>
                      <a:r>
                        <a:rPr dirty="0" sz="1000" spc="-85">
                          <a:latin typeface="Arial"/>
                          <a:cs typeface="Arial"/>
                        </a:rPr>
                        <a:t>pointer </a:t>
                      </a:r>
                      <a:r>
                        <a:rPr dirty="0" sz="1000" spc="-95">
                          <a:latin typeface="Arial"/>
                          <a:cs typeface="Arial"/>
                        </a:rPr>
                        <a:t>variables</a:t>
                      </a:r>
                      <a:r>
                        <a:rPr dirty="0" sz="1000" spc="-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and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813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1590">
                        <a:lnSpc>
                          <a:spcPts val="1150"/>
                        </a:lnSpc>
                      </a:pPr>
                      <a:r>
                        <a:rPr dirty="0" sz="1000" spc="-110">
                          <a:latin typeface="Arial"/>
                          <a:cs typeface="Arial"/>
                        </a:rPr>
                        <a:t>arrays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5327">
                <a:tc>
                  <a:txBody>
                    <a:bodyPr/>
                    <a:lstStyle/>
                    <a:p>
                      <a:pPr marL="30480">
                        <a:lnSpc>
                          <a:spcPts val="1170"/>
                        </a:lnSpc>
                        <a:spcBef>
                          <a:spcPts val="30"/>
                        </a:spcBef>
                      </a:pPr>
                      <a:r>
                        <a:rPr dirty="0" sz="1000" spc="-120">
                          <a:latin typeface="Arial"/>
                          <a:cs typeface="Arial"/>
                        </a:rPr>
                        <a:t>Lab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5">
                          <a:latin typeface="Arial"/>
                          <a:cs typeface="Arial"/>
                        </a:rPr>
                        <a:t>9.4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54686">
                <a:tc>
                  <a:txBody>
                    <a:bodyPr/>
                    <a:lstStyle/>
                    <a:p>
                      <a:pPr marL="30480">
                        <a:lnSpc>
                          <a:spcPts val="1120"/>
                        </a:lnSpc>
                      </a:pPr>
                      <a:r>
                        <a:rPr dirty="0" sz="1000" spc="-95">
                          <a:latin typeface="Arial"/>
                          <a:cs typeface="Arial"/>
                        </a:rPr>
                        <a:t>Student </a:t>
                      </a:r>
                      <a:r>
                        <a:rPr dirty="0" sz="1000" spc="-110">
                          <a:latin typeface="Arial"/>
                          <a:cs typeface="Arial"/>
                        </a:rPr>
                        <a:t>Generated</a:t>
                      </a:r>
                      <a:r>
                        <a:rPr dirty="0" sz="100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65">
                          <a:latin typeface="Arial"/>
                          <a:cs typeface="Arial"/>
                        </a:rPr>
                        <a:t>Code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 marR="21590">
                        <a:lnSpc>
                          <a:spcPts val="1120"/>
                        </a:lnSpc>
                      </a:pPr>
                      <a:r>
                        <a:rPr dirty="0" sz="1000" spc="-105">
                          <a:latin typeface="Arial"/>
                          <a:cs typeface="Arial"/>
                        </a:rPr>
                        <a:t>Basic </a:t>
                      </a:r>
                      <a:r>
                        <a:rPr dirty="0" sz="1000" spc="-95">
                          <a:latin typeface="Arial"/>
                          <a:cs typeface="Arial"/>
                        </a:rPr>
                        <a:t>understanding</a:t>
                      </a:r>
                      <a:r>
                        <a:rPr dirty="0" sz="10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of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1120"/>
                        </a:lnSpc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30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120"/>
                        </a:lnSpc>
                      </a:pPr>
                      <a:r>
                        <a:rPr dirty="0" sz="1000" spc="25">
                          <a:latin typeface="Arial"/>
                          <a:cs typeface="Arial"/>
                        </a:rPr>
                        <a:t>171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2400">
                <a:tc>
                  <a:txBody>
                    <a:bodyPr/>
                    <a:lstStyle/>
                    <a:p>
                      <a:pPr marL="30480">
                        <a:lnSpc>
                          <a:spcPts val="1100"/>
                        </a:lnSpc>
                      </a:pPr>
                      <a:r>
                        <a:rPr dirty="0" sz="1000" spc="-35">
                          <a:latin typeface="Arial"/>
                          <a:cs typeface="Arial"/>
                        </a:rPr>
                        <a:t>Assignments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 marR="21590">
                        <a:lnSpc>
                          <a:spcPts val="1100"/>
                        </a:lnSpc>
                      </a:pPr>
                      <a:r>
                        <a:rPr dirty="0" sz="1000" spc="-85">
                          <a:latin typeface="Arial"/>
                          <a:cs typeface="Arial"/>
                        </a:rPr>
                        <a:t>pointers, the </a:t>
                      </a:r>
                      <a:r>
                        <a:rPr dirty="0" sz="1000" spc="35">
                          <a:latin typeface="Arial"/>
                          <a:cs typeface="Arial"/>
                        </a:rPr>
                        <a:t>(*) </a:t>
                      </a:r>
                      <a:r>
                        <a:rPr dirty="0" sz="1000" spc="-100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0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(&amp;)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00"/>
                        </a:lnSpc>
                      </a:pPr>
                      <a:r>
                        <a:rPr dirty="0" sz="1000" spc="-110">
                          <a:latin typeface="Arial"/>
                          <a:cs typeface="Arial"/>
                        </a:rPr>
                        <a:t>symbols, </a:t>
                      </a:r>
                      <a:r>
                        <a:rPr dirty="0" sz="1000" spc="-75">
                          <a:latin typeface="Arial"/>
                          <a:cs typeface="Arial"/>
                        </a:rPr>
                        <a:t>sort </a:t>
                      </a:r>
                      <a:r>
                        <a:rPr dirty="0" sz="1000" spc="-114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0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search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92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1590">
                        <a:lnSpc>
                          <a:spcPts val="1150"/>
                        </a:lnSpc>
                      </a:pPr>
                      <a:r>
                        <a:rPr dirty="0" sz="1000" spc="-20">
                          <a:latin typeface="Arial"/>
                          <a:cs typeface="Arial"/>
                        </a:rPr>
                        <a:t>routines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399781" y="10034727"/>
            <a:ext cx="1695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20">
                <a:latin typeface="Arial"/>
                <a:cs typeface="Arial"/>
              </a:rPr>
              <a:t>1</a:t>
            </a:r>
            <a:r>
              <a:rPr dirty="0" sz="900" spc="-135">
                <a:latin typeface="Arial"/>
                <a:cs typeface="Arial"/>
              </a:rPr>
              <a:t>5</a:t>
            </a:r>
            <a:r>
              <a:rPr dirty="0" sz="900" spc="-125"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10600" y="68580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0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75"/>
              </a:spcBef>
            </a:pPr>
            <a:r>
              <a:rPr dirty="0" sz="900" spc="-105">
                <a:latin typeface="Arial"/>
                <a:cs typeface="Arial"/>
              </a:rPr>
              <a:t>166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2305" y="1093977"/>
            <a:ext cx="125158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SET </a:t>
            </a:r>
            <a:r>
              <a:rPr dirty="0" sz="950" spc="-35">
                <a:latin typeface="Times New Roman"/>
                <a:cs typeface="Times New Roman"/>
              </a:rPr>
              <a:t>9</a:t>
            </a:r>
            <a:r>
              <a:rPr dirty="0" sz="950" spc="-15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Pointers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4" y="1430781"/>
            <a:ext cx="6245860" cy="680212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612900" marR="67310">
              <a:lnSpc>
                <a:spcPct val="102899"/>
              </a:lnSpc>
              <a:spcBef>
                <a:spcPts val="70"/>
              </a:spcBef>
            </a:pPr>
            <a:r>
              <a:rPr dirty="0" sz="1050" spc="1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20">
                <a:latin typeface="Times New Roman"/>
                <a:cs typeface="Times New Roman"/>
              </a:rPr>
              <a:t>header,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formal </a:t>
            </a:r>
            <a:r>
              <a:rPr dirty="0" sz="1050" spc="30">
                <a:latin typeface="Times New Roman"/>
                <a:cs typeface="Times New Roman"/>
              </a:rPr>
              <a:t>parameter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1050" spc="15">
                <a:latin typeface="Times New Roman"/>
                <a:cs typeface="Times New Roman"/>
              </a:rPr>
              <a:t>receives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10">
                <a:latin typeface="Times New Roman"/>
                <a:cs typeface="Times New Roman"/>
              </a:rPr>
              <a:t>defined </a:t>
            </a:r>
            <a:r>
              <a:rPr dirty="0" sz="1050" spc="35">
                <a:latin typeface="Times New Roman"/>
                <a:cs typeface="Times New Roman"/>
              </a:rPr>
              <a:t>to 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0">
                <a:latin typeface="Times New Roman"/>
                <a:cs typeface="Times New Roman"/>
              </a:rPr>
              <a:t>pointer </a:t>
            </a:r>
            <a:r>
              <a:rPr dirty="0" sz="1050" spc="-20">
                <a:latin typeface="Times New Roman"/>
                <a:cs typeface="Times New Roman"/>
              </a:rPr>
              <a:t>data</a:t>
            </a:r>
            <a:r>
              <a:rPr dirty="0" sz="1050" spc="40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type.</a:t>
            </a:r>
            <a:endParaRPr sz="105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  <a:spcBef>
                <a:spcPts val="1050"/>
              </a:spcBef>
            </a:pPr>
            <a:r>
              <a:rPr dirty="0" sz="900" spc="-15">
                <a:latin typeface="Courier New"/>
                <a:cs typeface="Courier New"/>
              </a:rPr>
              <a:t>void </a:t>
            </a:r>
            <a:r>
              <a:rPr dirty="0" sz="900" spc="-20">
                <a:latin typeface="Courier New"/>
                <a:cs typeface="Courier New"/>
              </a:rPr>
              <a:t>sortIt(float* </a:t>
            </a:r>
            <a:r>
              <a:rPr dirty="0" sz="900" spc="-15">
                <a:latin typeface="Courier New"/>
                <a:cs typeface="Courier New"/>
              </a:rPr>
              <a:t>grades,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11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numOfGrades)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612900" marR="69215">
              <a:lnSpc>
                <a:spcPct val="102899"/>
              </a:lnSpc>
            </a:pPr>
            <a:r>
              <a:rPr dirty="0" sz="1050" spc="-40">
                <a:latin typeface="Times New Roman"/>
                <a:cs typeface="Times New Roman"/>
              </a:rPr>
              <a:t>Since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compiler </a:t>
            </a:r>
            <a:r>
              <a:rPr dirty="0" sz="1050" spc="-15">
                <a:latin typeface="Times New Roman"/>
                <a:cs typeface="Times New Roman"/>
              </a:rPr>
              <a:t>treats an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20">
                <a:latin typeface="Times New Roman"/>
                <a:cs typeface="Times New Roman"/>
              </a:rPr>
              <a:t>name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20">
                <a:latin typeface="Times New Roman"/>
                <a:cs typeface="Times New Roman"/>
              </a:rPr>
              <a:t>pointer,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could </a:t>
            </a:r>
            <a:r>
              <a:rPr dirty="0" sz="1050" spc="-30">
                <a:latin typeface="Times New Roman"/>
                <a:cs typeface="Times New Roman"/>
              </a:rPr>
              <a:t>also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15">
                <a:latin typeface="Times New Roman"/>
                <a:cs typeface="Times New Roman"/>
              </a:rPr>
              <a:t>written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following </a:t>
            </a:r>
            <a:r>
              <a:rPr dirty="0" sz="1050" spc="-10">
                <a:latin typeface="Times New Roman"/>
                <a:cs typeface="Times New Roman"/>
              </a:rPr>
              <a:t>function</a:t>
            </a:r>
            <a:r>
              <a:rPr dirty="0" sz="1050" spc="8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header.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void </a:t>
            </a:r>
            <a:r>
              <a:rPr dirty="0" sz="900" spc="-20">
                <a:latin typeface="Courier New"/>
                <a:cs typeface="Courier New"/>
              </a:rPr>
              <a:t>sortIt(float </a:t>
            </a:r>
            <a:r>
              <a:rPr dirty="0" sz="900" spc="-15">
                <a:latin typeface="Courier New"/>
                <a:cs typeface="Courier New"/>
              </a:rPr>
              <a:t>grades[],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11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numOfGrades)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612900" marR="5080">
              <a:lnSpc>
                <a:spcPct val="103299"/>
              </a:lnSpc>
            </a:pPr>
            <a:r>
              <a:rPr dirty="0" sz="1050" spc="10">
                <a:latin typeface="Times New Roman"/>
                <a:cs typeface="Times New Roman"/>
              </a:rPr>
              <a:t>In </a:t>
            </a:r>
            <a:r>
              <a:rPr dirty="0" sz="1050" spc="-25">
                <a:latin typeface="Times New Roman"/>
                <a:cs typeface="Times New Roman"/>
              </a:rPr>
              <a:t>this </a:t>
            </a:r>
            <a:r>
              <a:rPr dirty="0" sz="1050" spc="20">
                <a:latin typeface="Times New Roman"/>
                <a:cs typeface="Times New Roman"/>
              </a:rPr>
              <a:t>program, </a:t>
            </a:r>
            <a:r>
              <a:rPr dirty="0" sz="1050" spc="10">
                <a:latin typeface="Times New Roman"/>
                <a:cs typeface="Times New Roman"/>
              </a:rPr>
              <a:t>dynamic </a:t>
            </a:r>
            <a:r>
              <a:rPr dirty="0" sz="1050" spc="5">
                <a:latin typeface="Times New Roman"/>
                <a:cs typeface="Times New Roman"/>
              </a:rPr>
              <a:t>allocation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-30">
                <a:latin typeface="Times New Roman"/>
                <a:cs typeface="Times New Roman"/>
              </a:rPr>
              <a:t>memory </a:t>
            </a:r>
            <a:r>
              <a:rPr dirty="0" sz="1050" spc="-50">
                <a:latin typeface="Times New Roman"/>
                <a:cs typeface="Times New Roman"/>
              </a:rPr>
              <a:t>was </a:t>
            </a:r>
            <a:r>
              <a:rPr dirty="0" sz="1050" spc="-25">
                <a:latin typeface="Times New Roman"/>
                <a:cs typeface="Times New Roman"/>
              </a:rPr>
              <a:t>used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40">
                <a:latin typeface="Times New Roman"/>
                <a:cs typeface="Times New Roman"/>
              </a:rPr>
              <a:t>save </a:t>
            </a:r>
            <a:r>
              <a:rPr dirty="0" sz="1050" spc="10">
                <a:latin typeface="Times New Roman"/>
                <a:cs typeface="Times New Roman"/>
              </a:rPr>
              <a:t>memory. </a:t>
            </a:r>
            <a:r>
              <a:rPr dirty="0" sz="1050" spc="-5">
                <a:latin typeface="Times New Roman"/>
                <a:cs typeface="Times New Roman"/>
              </a:rPr>
              <a:t>This  </a:t>
            </a:r>
            <a:r>
              <a:rPr dirty="0" sz="1050" spc="-30">
                <a:latin typeface="Times New Roman"/>
                <a:cs typeface="Times New Roman"/>
              </a:rPr>
              <a:t>is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5">
                <a:latin typeface="Times New Roman"/>
                <a:cs typeface="Times New Roman"/>
              </a:rPr>
              <a:t>minor </a:t>
            </a:r>
            <a:r>
              <a:rPr dirty="0" sz="1050" spc="40">
                <a:latin typeface="Times New Roman"/>
                <a:cs typeface="Times New Roman"/>
              </a:rPr>
              <a:t>consideration </a:t>
            </a:r>
            <a:r>
              <a:rPr dirty="0" sz="1050" spc="10">
                <a:latin typeface="Times New Roman"/>
                <a:cs typeface="Times New Roman"/>
              </a:rPr>
              <a:t>for the </a:t>
            </a:r>
            <a:r>
              <a:rPr dirty="0" sz="1050" spc="-10">
                <a:latin typeface="Times New Roman"/>
                <a:cs typeface="Times New Roman"/>
              </a:rPr>
              <a:t>type </a:t>
            </a:r>
            <a:r>
              <a:rPr dirty="0" sz="1050" spc="15">
                <a:latin typeface="Times New Roman"/>
                <a:cs typeface="Times New Roman"/>
              </a:rPr>
              <a:t>of </a:t>
            </a:r>
            <a:r>
              <a:rPr dirty="0" sz="1050" spc="35">
                <a:latin typeface="Times New Roman"/>
                <a:cs typeface="Times New Roman"/>
              </a:rPr>
              <a:t>programs </a:t>
            </a:r>
            <a:r>
              <a:rPr dirty="0" sz="1050" spc="10">
                <a:latin typeface="Times New Roman"/>
                <a:cs typeface="Times New Roman"/>
              </a:rPr>
              <a:t>done </a:t>
            </a:r>
            <a:r>
              <a:rPr dirty="0" sz="1050" spc="-15">
                <a:latin typeface="Times New Roman"/>
                <a:cs typeface="Times New Roman"/>
              </a:rPr>
              <a:t>in </a:t>
            </a:r>
            <a:r>
              <a:rPr dirty="0" sz="1050">
                <a:latin typeface="Times New Roman"/>
                <a:cs typeface="Times New Roman"/>
              </a:rPr>
              <a:t>this </a:t>
            </a:r>
            <a:r>
              <a:rPr dirty="0" sz="1050" spc="35">
                <a:latin typeface="Times New Roman"/>
                <a:cs typeface="Times New Roman"/>
              </a:rPr>
              <a:t>course, </a:t>
            </a:r>
            <a:r>
              <a:rPr dirty="0" sz="1050" spc="15">
                <a:latin typeface="Times New Roman"/>
                <a:cs typeface="Times New Roman"/>
              </a:rPr>
              <a:t>but </a:t>
            </a:r>
            <a:r>
              <a:rPr dirty="0" sz="1050" spc="35">
                <a:latin typeface="Times New Roman"/>
                <a:cs typeface="Times New Roman"/>
              </a:rPr>
              <a:t>a  </a:t>
            </a:r>
            <a:r>
              <a:rPr dirty="0" sz="1050" spc="-25">
                <a:latin typeface="Times New Roman"/>
                <a:cs typeface="Times New Roman"/>
              </a:rPr>
              <a:t>major </a:t>
            </a:r>
            <a:r>
              <a:rPr dirty="0" sz="1050" spc="30">
                <a:latin typeface="Times New Roman"/>
                <a:cs typeface="Times New Roman"/>
              </a:rPr>
              <a:t>concern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15">
                <a:latin typeface="Times New Roman"/>
                <a:cs typeface="Times New Roman"/>
              </a:rPr>
              <a:t>professional </a:t>
            </a:r>
            <a:r>
              <a:rPr dirty="0" sz="1050" spc="25">
                <a:latin typeface="Times New Roman"/>
                <a:cs typeface="Times New Roman"/>
              </a:rPr>
              <a:t>programming </a:t>
            </a:r>
            <a:r>
              <a:rPr dirty="0" sz="1050" spc="30">
                <a:latin typeface="Times New Roman"/>
                <a:cs typeface="Times New Roman"/>
              </a:rPr>
              <a:t>environments </a:t>
            </a:r>
            <a:r>
              <a:rPr dirty="0" sz="1050" spc="20">
                <a:latin typeface="Times New Roman"/>
                <a:cs typeface="Times New Roman"/>
              </a:rPr>
              <a:t>where </a:t>
            </a:r>
            <a:r>
              <a:rPr dirty="0" sz="1050" spc="-50">
                <a:latin typeface="Times New Roman"/>
                <a:cs typeface="Times New Roman"/>
              </a:rPr>
              <a:t>large </a:t>
            </a:r>
            <a:r>
              <a:rPr dirty="0" sz="1050" spc="5">
                <a:latin typeface="Times New Roman"/>
                <a:cs typeface="Times New Roman"/>
              </a:rPr>
              <a:t>fluctuating  </a:t>
            </a:r>
            <a:r>
              <a:rPr dirty="0" sz="1050" spc="35">
                <a:latin typeface="Times New Roman"/>
                <a:cs typeface="Times New Roman"/>
              </a:rPr>
              <a:t>amounts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-30">
                <a:latin typeface="Times New Roman"/>
                <a:cs typeface="Times New Roman"/>
              </a:rPr>
              <a:t>are</a:t>
            </a:r>
            <a:r>
              <a:rPr dirty="0" sz="1050" spc="150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used.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200" spc="-130">
                <a:latin typeface="Arial"/>
                <a:cs typeface="Arial"/>
              </a:rPr>
              <a:t>Review </a:t>
            </a:r>
            <a:r>
              <a:rPr dirty="0" sz="1200" spc="-55">
                <a:latin typeface="Arial"/>
                <a:cs typeface="Arial"/>
              </a:rPr>
              <a:t>of </a:t>
            </a:r>
            <a:r>
              <a:rPr dirty="0" sz="1200" b="1">
                <a:latin typeface="Courier New"/>
                <a:cs typeface="Courier New"/>
              </a:rPr>
              <a:t>*</a:t>
            </a:r>
            <a:r>
              <a:rPr dirty="0" sz="1200" spc="-465" b="1">
                <a:latin typeface="Courier New"/>
                <a:cs typeface="Courier New"/>
              </a:rPr>
              <a:t> </a:t>
            </a:r>
            <a:r>
              <a:rPr dirty="0" sz="1200" spc="-95">
                <a:latin typeface="Arial"/>
                <a:cs typeface="Arial"/>
              </a:rPr>
              <a:t>and </a:t>
            </a:r>
            <a:r>
              <a:rPr dirty="0" sz="1200" b="1">
                <a:latin typeface="Courier New"/>
                <a:cs typeface="Courier New"/>
              </a:rPr>
              <a:t>&amp;</a:t>
            </a:r>
            <a:endParaRPr sz="1200">
              <a:latin typeface="Courier New"/>
              <a:cs typeface="Courier New"/>
            </a:endParaRPr>
          </a:p>
          <a:p>
            <a:pPr algn="just" marL="1612900" marR="14604">
              <a:lnSpc>
                <a:spcPct val="103200"/>
              </a:lnSpc>
              <a:spcBef>
                <a:spcPts val="480"/>
              </a:spcBef>
            </a:pP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180">
                <a:latin typeface="Times New Roman"/>
                <a:cs typeface="Times New Roman"/>
              </a:rPr>
              <a:t>* </a:t>
            </a:r>
            <a:r>
              <a:rPr dirty="0" sz="1050" spc="-40">
                <a:latin typeface="Times New Roman"/>
                <a:cs typeface="Times New Roman"/>
              </a:rPr>
              <a:t>symbol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-35">
                <a:latin typeface="Times New Roman"/>
                <a:cs typeface="Times New Roman"/>
              </a:rPr>
              <a:t>used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35">
                <a:latin typeface="Times New Roman"/>
                <a:cs typeface="Times New Roman"/>
              </a:rPr>
              <a:t>define </a:t>
            </a:r>
            <a:r>
              <a:rPr dirty="0" sz="1050" spc="-20">
                <a:latin typeface="Times New Roman"/>
                <a:cs typeface="Times New Roman"/>
              </a:rPr>
              <a:t>pointer </a:t>
            </a:r>
            <a:r>
              <a:rPr dirty="0" sz="1050">
                <a:latin typeface="Times New Roman"/>
                <a:cs typeface="Times New Roman"/>
              </a:rPr>
              <a:t>variables. In </a:t>
            </a:r>
            <a:r>
              <a:rPr dirty="0" sz="1050" spc="-25">
                <a:latin typeface="Times New Roman"/>
                <a:cs typeface="Times New Roman"/>
              </a:rPr>
              <a:t>this </a:t>
            </a:r>
            <a:r>
              <a:rPr dirty="0" sz="1050" spc="-40">
                <a:latin typeface="Times New Roman"/>
                <a:cs typeface="Times New Roman"/>
              </a:rPr>
              <a:t>case </a:t>
            </a:r>
            <a:r>
              <a:rPr dirty="0" sz="1050" spc="-25">
                <a:latin typeface="Times New Roman"/>
                <a:cs typeface="Times New Roman"/>
              </a:rPr>
              <a:t>it </a:t>
            </a:r>
            <a:r>
              <a:rPr dirty="0" sz="1050" spc="25">
                <a:latin typeface="Times New Roman"/>
                <a:cs typeface="Times New Roman"/>
              </a:rPr>
              <a:t>appears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vari-  </a:t>
            </a:r>
            <a:r>
              <a:rPr dirty="0" sz="1050" spc="-30">
                <a:latin typeface="Times New Roman"/>
                <a:cs typeface="Times New Roman"/>
              </a:rPr>
              <a:t>able </a:t>
            </a:r>
            <a:r>
              <a:rPr dirty="0" sz="1050" spc="20">
                <a:latin typeface="Times New Roman"/>
                <a:cs typeface="Times New Roman"/>
              </a:rPr>
              <a:t>definition </a:t>
            </a:r>
            <a:r>
              <a:rPr dirty="0" sz="1050" spc="30">
                <a:latin typeface="Times New Roman"/>
                <a:cs typeface="Times New Roman"/>
              </a:rPr>
              <a:t>statement between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-30">
                <a:latin typeface="Times New Roman"/>
                <a:cs typeface="Times New Roman"/>
              </a:rPr>
              <a:t>type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pointer </a:t>
            </a:r>
            <a:r>
              <a:rPr dirty="0" sz="1050" spc="15">
                <a:latin typeface="Times New Roman"/>
                <a:cs typeface="Times New Roman"/>
              </a:rPr>
              <a:t>variable </a:t>
            </a:r>
            <a:r>
              <a:rPr dirty="0" sz="1050" spc="35">
                <a:latin typeface="Times New Roman"/>
                <a:cs typeface="Times New Roman"/>
              </a:rPr>
              <a:t>name.  </a:t>
            </a:r>
            <a:r>
              <a:rPr dirty="0" sz="1050" spc="20">
                <a:latin typeface="Times New Roman"/>
                <a:cs typeface="Times New Roman"/>
              </a:rPr>
              <a:t>It </a:t>
            </a:r>
            <a:r>
              <a:rPr dirty="0" sz="1050" spc="15">
                <a:latin typeface="Times New Roman"/>
                <a:cs typeface="Times New Roman"/>
              </a:rPr>
              <a:t>indicates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variable </a:t>
            </a:r>
            <a:r>
              <a:rPr dirty="0" sz="1050" spc="-15">
                <a:latin typeface="Times New Roman"/>
                <a:cs typeface="Times New Roman"/>
              </a:rPr>
              <a:t>holds an </a:t>
            </a:r>
            <a:r>
              <a:rPr dirty="0" sz="1050" spc="25">
                <a:latin typeface="Times New Roman"/>
                <a:cs typeface="Times New Roman"/>
              </a:rPr>
              <a:t>address, </a:t>
            </a:r>
            <a:r>
              <a:rPr dirty="0" sz="1050" spc="-10">
                <a:latin typeface="Times New Roman"/>
                <a:cs typeface="Times New Roman"/>
              </a:rPr>
              <a:t>rather </a:t>
            </a:r>
            <a:r>
              <a:rPr dirty="0" sz="1050" spc="-5">
                <a:latin typeface="Times New Roman"/>
                <a:cs typeface="Times New Roman"/>
              </a:rPr>
              <a:t>than the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-10">
                <a:latin typeface="Times New Roman"/>
                <a:cs typeface="Times New Roman"/>
              </a:rPr>
              <a:t>stored </a:t>
            </a:r>
            <a:r>
              <a:rPr dirty="0" sz="1050" spc="-15">
                <a:latin typeface="Times New Roman"/>
                <a:cs typeface="Times New Roman"/>
              </a:rPr>
              <a:t>at </a:t>
            </a:r>
            <a:r>
              <a:rPr dirty="0" sz="1050" spc="20">
                <a:latin typeface="Times New Roman"/>
                <a:cs typeface="Times New Roman"/>
              </a:rPr>
              <a:t>that  </a:t>
            </a:r>
            <a:r>
              <a:rPr dirty="0" sz="1050" spc="25">
                <a:latin typeface="Times New Roman"/>
                <a:cs typeface="Times New Roman"/>
              </a:rPr>
              <a:t>address.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  <a:tabLst>
                <a:tab pos="2379345" algn="l"/>
              </a:tabLst>
            </a:pPr>
            <a:r>
              <a:rPr dirty="0" sz="1050" spc="15" i="1">
                <a:latin typeface="Times New Roman"/>
                <a:cs typeface="Times New Roman"/>
              </a:rPr>
              <a:t>Example</a:t>
            </a:r>
            <a:r>
              <a:rPr dirty="0" sz="1050" spc="50" i="1">
                <a:latin typeface="Times New Roman"/>
                <a:cs typeface="Times New Roman"/>
              </a:rPr>
              <a:t> </a:t>
            </a:r>
            <a:r>
              <a:rPr dirty="0" sz="1050" spc="-80" i="1">
                <a:latin typeface="Times New Roman"/>
                <a:cs typeface="Times New Roman"/>
              </a:rPr>
              <a:t>1:	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*ptr1;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612900" marR="15240">
              <a:lnSpc>
                <a:spcPct val="103299"/>
              </a:lnSpc>
            </a:pPr>
            <a:r>
              <a:rPr dirty="0" sz="1050" spc="-180">
                <a:latin typeface="Times New Roman"/>
                <a:cs typeface="Times New Roman"/>
              </a:rPr>
              <a:t>*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30">
                <a:latin typeface="Times New Roman"/>
                <a:cs typeface="Times New Roman"/>
              </a:rPr>
              <a:t>also </a:t>
            </a:r>
            <a:r>
              <a:rPr dirty="0" sz="1050" spc="-15">
                <a:latin typeface="Times New Roman"/>
                <a:cs typeface="Times New Roman"/>
              </a:rPr>
              <a:t>used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20">
                <a:latin typeface="Times New Roman"/>
                <a:cs typeface="Times New Roman"/>
              </a:rPr>
              <a:t>dereferencing </a:t>
            </a:r>
            <a:r>
              <a:rPr dirty="0" sz="1050" spc="25">
                <a:latin typeface="Times New Roman"/>
                <a:cs typeface="Times New Roman"/>
              </a:rPr>
              <a:t>operator. </a:t>
            </a:r>
            <a:r>
              <a:rPr dirty="0" sz="1050" spc="-15">
                <a:latin typeface="Times New Roman"/>
                <a:cs typeface="Times New Roman"/>
              </a:rPr>
              <a:t>When </a:t>
            </a:r>
            <a:r>
              <a:rPr dirty="0" sz="1050" spc="30">
                <a:latin typeface="Times New Roman"/>
                <a:cs typeface="Times New Roman"/>
              </a:rPr>
              <a:t>placed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>
                <a:latin typeface="Times New Roman"/>
                <a:cs typeface="Times New Roman"/>
              </a:rPr>
              <a:t>front of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20">
                <a:latin typeface="Times New Roman"/>
                <a:cs typeface="Times New Roman"/>
              </a:rPr>
              <a:t>already  </a:t>
            </a:r>
            <a:r>
              <a:rPr dirty="0" sz="1050" spc="25">
                <a:latin typeface="Times New Roman"/>
                <a:cs typeface="Times New Roman"/>
              </a:rPr>
              <a:t>defined </a:t>
            </a:r>
            <a:r>
              <a:rPr dirty="0" sz="1050" spc="-10">
                <a:latin typeface="Times New Roman"/>
                <a:cs typeface="Times New Roman"/>
              </a:rPr>
              <a:t>pointer </a:t>
            </a:r>
            <a:r>
              <a:rPr dirty="0" sz="1050" spc="10">
                <a:latin typeface="Times New Roman"/>
                <a:cs typeface="Times New Roman"/>
              </a:rPr>
              <a:t>variable,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-10">
                <a:latin typeface="Times New Roman"/>
                <a:cs typeface="Times New Roman"/>
              </a:rPr>
              <a:t>stored </a:t>
            </a:r>
            <a:r>
              <a:rPr dirty="0" sz="1050" spc="-20">
                <a:latin typeface="Times New Roman"/>
                <a:cs typeface="Times New Roman"/>
              </a:rPr>
              <a:t>at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location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pointer </a:t>
            </a:r>
            <a:r>
              <a:rPr dirty="0" sz="1050" spc="-15">
                <a:latin typeface="Times New Roman"/>
                <a:cs typeface="Times New Roman"/>
              </a:rPr>
              <a:t>points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will 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-20">
                <a:latin typeface="Times New Roman"/>
                <a:cs typeface="Times New Roman"/>
              </a:rPr>
              <a:t>used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5">
                <a:latin typeface="Times New Roman"/>
                <a:cs typeface="Times New Roman"/>
              </a:rPr>
              <a:t>not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-110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address.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  <a:tabLst>
                <a:tab pos="2379345" algn="l"/>
              </a:tabLst>
            </a:pPr>
            <a:r>
              <a:rPr dirty="0" sz="1050" spc="15" i="1">
                <a:latin typeface="Times New Roman"/>
                <a:cs typeface="Times New Roman"/>
              </a:rPr>
              <a:t>Example</a:t>
            </a:r>
            <a:r>
              <a:rPr dirty="0" sz="1050" spc="50" i="1">
                <a:latin typeface="Times New Roman"/>
                <a:cs typeface="Times New Roman"/>
              </a:rPr>
              <a:t> </a:t>
            </a:r>
            <a:r>
              <a:rPr dirty="0" sz="1050" spc="-80" i="1">
                <a:latin typeface="Times New Roman"/>
                <a:cs typeface="Times New Roman"/>
              </a:rPr>
              <a:t>2:	</a:t>
            </a: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*ptr1;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612900" marR="15875">
              <a:lnSpc>
                <a:spcPct val="103299"/>
              </a:lnSpc>
            </a:pPr>
            <a:r>
              <a:rPr dirty="0" sz="1050" spc="-40">
                <a:latin typeface="Times New Roman"/>
                <a:cs typeface="Times New Roman"/>
              </a:rPr>
              <a:t>Since </a:t>
            </a:r>
            <a:r>
              <a:rPr dirty="0" sz="900" spc="-20">
                <a:latin typeface="Courier New"/>
                <a:cs typeface="Courier New"/>
              </a:rPr>
              <a:t>ptr1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25">
                <a:latin typeface="Times New Roman"/>
                <a:cs typeface="Times New Roman"/>
              </a:rPr>
              <a:t>defined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0">
                <a:latin typeface="Times New Roman"/>
                <a:cs typeface="Times New Roman"/>
              </a:rPr>
              <a:t>pointer </a:t>
            </a:r>
            <a:r>
              <a:rPr dirty="0" sz="1050" spc="15">
                <a:latin typeface="Times New Roman"/>
                <a:cs typeface="Times New Roman"/>
              </a:rPr>
              <a:t>variable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20">
                <a:latin typeface="Times New Roman"/>
                <a:cs typeface="Times New Roman"/>
              </a:rPr>
              <a:t>Example </a:t>
            </a:r>
            <a:r>
              <a:rPr dirty="0" sz="1050" spc="-35">
                <a:latin typeface="Times New Roman"/>
                <a:cs typeface="Times New Roman"/>
              </a:rPr>
              <a:t>1, if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30">
                <a:latin typeface="Times New Roman"/>
                <a:cs typeface="Times New Roman"/>
              </a:rPr>
              <a:t>assume </a:t>
            </a:r>
            <a:r>
              <a:rPr dirty="0" sz="900" spc="40">
                <a:latin typeface="Courier New"/>
                <a:cs typeface="Courier New"/>
              </a:rPr>
              <a:t>ptr1 </a:t>
            </a:r>
            <a:r>
              <a:rPr dirty="0" sz="1050" spc="30">
                <a:latin typeface="Times New Roman"/>
                <a:cs typeface="Times New Roman"/>
              </a:rPr>
              <a:t>has  </a:t>
            </a:r>
            <a:r>
              <a:rPr dirty="0" sz="1050" spc="-15">
                <a:latin typeface="Times New Roman"/>
                <a:cs typeface="Times New Roman"/>
              </a:rPr>
              <a:t>now </a:t>
            </a:r>
            <a:r>
              <a:rPr dirty="0" sz="1050" spc="-10">
                <a:latin typeface="Times New Roman"/>
                <a:cs typeface="Times New Roman"/>
              </a:rPr>
              <a:t>been </a:t>
            </a:r>
            <a:r>
              <a:rPr dirty="0" sz="1050" spc="20">
                <a:latin typeface="Times New Roman"/>
                <a:cs typeface="Times New Roman"/>
              </a:rPr>
              <a:t>assigned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25">
                <a:latin typeface="Times New Roman"/>
                <a:cs typeface="Times New Roman"/>
              </a:rPr>
              <a:t>address,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>
                <a:latin typeface="Times New Roman"/>
                <a:cs typeface="Times New Roman"/>
              </a:rPr>
              <a:t>output of </a:t>
            </a:r>
            <a:r>
              <a:rPr dirty="0" sz="1050" spc="-20">
                <a:latin typeface="Times New Roman"/>
                <a:cs typeface="Times New Roman"/>
              </a:rPr>
              <a:t>Example </a:t>
            </a:r>
            <a:r>
              <a:rPr dirty="0" sz="1050" spc="-30">
                <a:latin typeface="Times New Roman"/>
                <a:cs typeface="Times New Roman"/>
              </a:rPr>
              <a:t>2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30">
                <a:latin typeface="Times New Roman"/>
                <a:cs typeface="Times New Roman"/>
              </a:rPr>
              <a:t>stored  </a:t>
            </a:r>
            <a:r>
              <a:rPr dirty="0" sz="1050" spc="-15">
                <a:latin typeface="Times New Roman"/>
                <a:cs typeface="Times New Roman"/>
              </a:rPr>
              <a:t>at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25">
                <a:latin typeface="Times New Roman"/>
                <a:cs typeface="Times New Roman"/>
              </a:rPr>
              <a:t>address. </a:t>
            </a:r>
            <a:r>
              <a:rPr dirty="0" sz="900" spc="60">
                <a:latin typeface="Courier New"/>
                <a:cs typeface="Courier New"/>
              </a:rPr>
              <a:t>*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-35">
                <a:latin typeface="Times New Roman"/>
                <a:cs typeface="Times New Roman"/>
              </a:rPr>
              <a:t>case </a:t>
            </a:r>
            <a:r>
              <a:rPr dirty="0" sz="1050" spc="30">
                <a:latin typeface="Times New Roman"/>
                <a:cs typeface="Times New Roman"/>
              </a:rPr>
              <a:t>dereferences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variable</a:t>
            </a:r>
            <a:r>
              <a:rPr dirty="0" sz="1050" spc="-60">
                <a:latin typeface="Times New Roman"/>
                <a:cs typeface="Times New Roman"/>
              </a:rPr>
              <a:t> </a:t>
            </a:r>
            <a:r>
              <a:rPr dirty="0" sz="900" spc="35">
                <a:latin typeface="Courier New"/>
                <a:cs typeface="Courier New"/>
              </a:rPr>
              <a:t>ptr1</a:t>
            </a:r>
            <a:r>
              <a:rPr dirty="0" sz="1050" spc="35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1612900" marR="15875" indent="423545">
              <a:lnSpc>
                <a:spcPct val="102899"/>
              </a:lnSpc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>
                <a:latin typeface="Courier New"/>
                <a:cs typeface="Courier New"/>
              </a:rPr>
              <a:t>&amp; </a:t>
            </a:r>
            <a:r>
              <a:rPr dirty="0" sz="1050" spc="-30">
                <a:latin typeface="Times New Roman"/>
                <a:cs typeface="Times New Roman"/>
              </a:rPr>
              <a:t>symbol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20">
                <a:latin typeface="Times New Roman"/>
                <a:cs typeface="Times New Roman"/>
              </a:rPr>
              <a:t>used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40">
                <a:latin typeface="Times New Roman"/>
                <a:cs typeface="Times New Roman"/>
              </a:rPr>
              <a:t>procedure </a:t>
            </a:r>
            <a:r>
              <a:rPr dirty="0" sz="1050" spc="5">
                <a:latin typeface="Times New Roman"/>
                <a:cs typeface="Times New Roman"/>
              </a:rPr>
              <a:t>or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30">
                <a:latin typeface="Times New Roman"/>
                <a:cs typeface="Times New Roman"/>
              </a:rPr>
              <a:t>heading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10">
                <a:latin typeface="Times New Roman"/>
                <a:cs typeface="Times New Roman"/>
              </a:rPr>
              <a:t>indicate </a:t>
            </a:r>
            <a:r>
              <a:rPr dirty="0" sz="1050" spc="30">
                <a:latin typeface="Times New Roman"/>
                <a:cs typeface="Times New Roman"/>
              </a:rPr>
              <a:t>that 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30">
                <a:latin typeface="Times New Roman"/>
                <a:cs typeface="Times New Roman"/>
              </a:rPr>
              <a:t>parameter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25">
                <a:latin typeface="Times New Roman"/>
                <a:cs typeface="Times New Roman"/>
              </a:rPr>
              <a:t>being </a:t>
            </a:r>
            <a:r>
              <a:rPr dirty="0" sz="1050" spc="35">
                <a:latin typeface="Times New Roman"/>
                <a:cs typeface="Times New Roman"/>
              </a:rPr>
              <a:t>passed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25">
                <a:latin typeface="Times New Roman"/>
                <a:cs typeface="Times New Roman"/>
              </a:rPr>
              <a:t>reference. </a:t>
            </a:r>
            <a:r>
              <a:rPr dirty="0" sz="1050" spc="15">
                <a:latin typeface="Times New Roman"/>
                <a:cs typeface="Times New Roman"/>
              </a:rPr>
              <a:t>It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30">
                <a:latin typeface="Times New Roman"/>
                <a:cs typeface="Times New Roman"/>
              </a:rPr>
              <a:t>placed </a:t>
            </a:r>
            <a:r>
              <a:rPr dirty="0" sz="1050" spc="40">
                <a:latin typeface="Times New Roman"/>
                <a:cs typeface="Times New Roman"/>
              </a:rPr>
              <a:t>between </a:t>
            </a:r>
            <a:r>
              <a:rPr dirty="0" sz="1050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data</a:t>
            </a:r>
            <a:r>
              <a:rPr dirty="0" sz="1050" spc="15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type</a:t>
            </a:r>
            <a:endParaRPr sz="105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  <a:spcBef>
                <a:spcPts val="50"/>
              </a:spcBef>
            </a:pP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parameter </a:t>
            </a:r>
            <a:r>
              <a:rPr dirty="0" sz="1050" spc="-15">
                <a:latin typeface="Times New Roman"/>
                <a:cs typeface="Times New Roman"/>
              </a:rPr>
              <a:t>name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-20">
                <a:latin typeface="Times New Roman"/>
                <a:cs typeface="Times New Roman"/>
              </a:rPr>
              <a:t>each </a:t>
            </a:r>
            <a:r>
              <a:rPr dirty="0" sz="1050" spc="30">
                <a:latin typeface="Times New Roman"/>
                <a:cs typeface="Times New Roman"/>
              </a:rPr>
              <a:t>parameter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30">
                <a:latin typeface="Times New Roman"/>
                <a:cs typeface="Times New Roman"/>
              </a:rPr>
              <a:t>passed </a:t>
            </a:r>
            <a:r>
              <a:rPr dirty="0" sz="1050" spc="-40">
                <a:latin typeface="Times New Roman"/>
                <a:cs typeface="Times New Roman"/>
              </a:rPr>
              <a:t>by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reference.</a:t>
            </a:r>
            <a:endParaRPr sz="1050">
              <a:latin typeface="Times New Roman"/>
              <a:cs typeface="Times New Roman"/>
            </a:endParaRPr>
          </a:p>
          <a:p>
            <a:pPr marL="1612900" marR="15240" indent="438784">
              <a:lnSpc>
                <a:spcPct val="102899"/>
              </a:lnSpc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>
                <a:latin typeface="Courier New"/>
                <a:cs typeface="Courier New"/>
              </a:rPr>
              <a:t>&amp; </a:t>
            </a:r>
            <a:r>
              <a:rPr dirty="0" sz="1050" spc="-30">
                <a:latin typeface="Times New Roman"/>
                <a:cs typeface="Times New Roman"/>
              </a:rPr>
              <a:t>symbol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30">
                <a:latin typeface="Times New Roman"/>
                <a:cs typeface="Times New Roman"/>
              </a:rPr>
              <a:t>also </a:t>
            </a:r>
            <a:r>
              <a:rPr dirty="0" sz="1050" spc="-20">
                <a:latin typeface="Times New Roman"/>
                <a:cs typeface="Times New Roman"/>
              </a:rPr>
              <a:t>used </a:t>
            </a:r>
            <a:r>
              <a:rPr dirty="0" sz="1050" spc="-10">
                <a:latin typeface="Times New Roman"/>
                <a:cs typeface="Times New Roman"/>
              </a:rPr>
              <a:t>before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15">
                <a:latin typeface="Times New Roman"/>
                <a:cs typeface="Times New Roman"/>
              </a:rPr>
              <a:t>variable to </a:t>
            </a:r>
            <a:r>
              <a:rPr dirty="0" sz="1050" spc="20">
                <a:latin typeface="Times New Roman"/>
                <a:cs typeface="Times New Roman"/>
              </a:rPr>
              <a:t>indicate </a:t>
            </a:r>
            <a:r>
              <a:rPr dirty="0" sz="1050" spc="-5">
                <a:latin typeface="Times New Roman"/>
                <a:cs typeface="Times New Roman"/>
              </a:rPr>
              <a:t>that the </a:t>
            </a:r>
            <a:r>
              <a:rPr dirty="0" sz="1050" spc="25">
                <a:latin typeface="Times New Roman"/>
                <a:cs typeface="Times New Roman"/>
              </a:rPr>
              <a:t>address,  </a:t>
            </a:r>
            <a:r>
              <a:rPr dirty="0" sz="1050" spc="10">
                <a:latin typeface="Times New Roman"/>
                <a:cs typeface="Times New Roman"/>
              </a:rPr>
              <a:t>not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contents,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variable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10">
                <a:latin typeface="Times New Roman"/>
                <a:cs typeface="Times New Roman"/>
              </a:rPr>
              <a:t>be</a:t>
            </a:r>
            <a:r>
              <a:rPr dirty="0" sz="1050" spc="220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used.</a:t>
            </a:r>
            <a:endParaRPr sz="105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  <a:spcBef>
                <a:spcPts val="1020"/>
              </a:spcBef>
            </a:pPr>
            <a:r>
              <a:rPr dirty="0" sz="1050" spc="30" i="1">
                <a:latin typeface="Times New Roman"/>
                <a:cs typeface="Times New Roman"/>
              </a:rPr>
              <a:t>Example</a:t>
            </a:r>
            <a:r>
              <a:rPr dirty="0" sz="1050" spc="-40" i="1">
                <a:latin typeface="Times New Roman"/>
                <a:cs typeface="Times New Roman"/>
              </a:rPr>
              <a:t> </a:t>
            </a:r>
            <a:r>
              <a:rPr dirty="0" sz="1050" spc="-10" i="1">
                <a:latin typeface="Times New Roman"/>
                <a:cs typeface="Times New Roman"/>
              </a:rPr>
              <a:t>3:</a:t>
            </a:r>
            <a:endParaRPr sz="1050">
              <a:latin typeface="Times New Roman"/>
              <a:cs typeface="Times New Roman"/>
            </a:endParaRPr>
          </a:p>
          <a:p>
            <a:pPr marL="1612900" marR="3288029">
              <a:lnSpc>
                <a:spcPct val="121100"/>
              </a:lnSpc>
              <a:spcBef>
                <a:spcPts val="950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*ptr1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nullptr;  </a:t>
            </a:r>
            <a:r>
              <a:rPr dirty="0" sz="900" spc="-10">
                <a:latin typeface="Courier New"/>
                <a:cs typeface="Courier New"/>
              </a:rPr>
              <a:t>int one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10;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1135" y="8399526"/>
            <a:ext cx="8286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ptr1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&amp;one;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1334" y="8370569"/>
            <a:ext cx="2632710" cy="3581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assigns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address </a:t>
            </a:r>
            <a:r>
              <a:rPr dirty="0" sz="900" spc="-10">
                <a:latin typeface="Courier New"/>
                <a:cs typeface="Courier New"/>
              </a:rPr>
              <a:t>of</a:t>
            </a:r>
            <a:r>
              <a:rPr dirty="0" sz="900" spc="-22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variable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one to</a:t>
            </a:r>
            <a:r>
              <a:rPr dirty="0" sz="900" spc="-11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ptr1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1135" y="8865869"/>
            <a:ext cx="4497705" cy="101790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value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&amp;one </a:t>
            </a:r>
            <a:r>
              <a:rPr dirty="0" sz="900" spc="-10">
                <a:latin typeface="Courier New"/>
                <a:cs typeface="Courier New"/>
              </a:rPr>
              <a:t>is</a:t>
            </a:r>
            <a:r>
              <a:rPr dirty="0" sz="900" spc="-204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&amp;one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endl; </a:t>
            </a: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prints </a:t>
            </a:r>
            <a:r>
              <a:rPr dirty="0" sz="900" spc="-10">
                <a:latin typeface="Courier New"/>
                <a:cs typeface="Courier New"/>
              </a:rPr>
              <a:t>an</a:t>
            </a:r>
            <a:r>
              <a:rPr dirty="0" sz="900" spc="-2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address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value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*ptr1 </a:t>
            </a:r>
            <a:r>
              <a:rPr dirty="0" sz="900" spc="-10">
                <a:latin typeface="Courier New"/>
                <a:cs typeface="Courier New"/>
              </a:rPr>
              <a:t>is</a:t>
            </a:r>
            <a:r>
              <a:rPr dirty="0" sz="900" spc="-204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*ptr1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endl; </a:t>
            </a: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prints </a:t>
            </a:r>
            <a:r>
              <a:rPr dirty="0" sz="900" spc="-10">
                <a:latin typeface="Courier New"/>
                <a:cs typeface="Courier New"/>
              </a:rPr>
              <a:t>10, </a:t>
            </a:r>
            <a:r>
              <a:rPr dirty="0" sz="900" spc="-15">
                <a:latin typeface="Courier New"/>
                <a:cs typeface="Courier New"/>
              </a:rPr>
              <a:t>because ptr1 points</a:t>
            </a:r>
            <a:r>
              <a:rPr dirty="0" sz="900" spc="-36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to</a:t>
            </a:r>
            <a:endParaRPr sz="900">
              <a:latin typeface="Courier New"/>
              <a:cs typeface="Courier New"/>
            </a:endParaRPr>
          </a:p>
          <a:p>
            <a:pPr marL="16129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one and </a:t>
            </a:r>
            <a:r>
              <a:rPr dirty="0" sz="900">
                <a:latin typeface="Courier New"/>
                <a:cs typeface="Courier New"/>
              </a:rPr>
              <a:t>* </a:t>
            </a:r>
            <a:r>
              <a:rPr dirty="0" sz="900" spc="-10">
                <a:latin typeface="Courier New"/>
                <a:cs typeface="Courier New"/>
              </a:rPr>
              <a:t>is the </a:t>
            </a:r>
            <a:r>
              <a:rPr dirty="0" sz="900" spc="-15">
                <a:latin typeface="Courier New"/>
                <a:cs typeface="Courier New"/>
              </a:rPr>
              <a:t>dereferencing</a:t>
            </a:r>
            <a:r>
              <a:rPr dirty="0" sz="900" spc="-26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operator.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682114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71600" y="5879465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71600" y="6786880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8600" y="68580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10600" y="1062990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6695" y="5657850"/>
            <a:ext cx="75565" cy="0"/>
          </a:xfrm>
          <a:custGeom>
            <a:avLst/>
            <a:gdLst/>
            <a:ahLst/>
            <a:cxnLst/>
            <a:rect l="l" t="t" r="r" b="b"/>
            <a:pathLst>
              <a:path w="75564" h="0">
                <a:moveTo>
                  <a:pt x="0" y="0"/>
                </a:moveTo>
                <a:lnTo>
                  <a:pt x="7556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610600" y="565785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12916" y="1093977"/>
            <a:ext cx="173101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Pre-Lab </a:t>
            </a:r>
            <a:r>
              <a:rPr dirty="0" sz="950" spc="-40">
                <a:latin typeface="Times New Roman"/>
                <a:cs typeface="Times New Roman"/>
              </a:rPr>
              <a:t>Writing </a:t>
            </a:r>
            <a:r>
              <a:rPr dirty="0" sz="950" spc="5">
                <a:latin typeface="Times New Roman"/>
                <a:cs typeface="Times New Roman"/>
              </a:rPr>
              <a:t>Assignment</a:t>
            </a:r>
            <a:r>
              <a:rPr dirty="0" sz="950" spc="80">
                <a:latin typeface="Times New Roman"/>
                <a:cs typeface="Times New Roman"/>
              </a:rPr>
              <a:t> </a:t>
            </a:r>
            <a:r>
              <a:rPr dirty="0" sz="900" spc="-125">
                <a:latin typeface="Arial"/>
                <a:cs typeface="Arial"/>
              </a:rPr>
              <a:t>167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9153" y="1395730"/>
            <a:ext cx="6183630" cy="7223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490">
                <a:latin typeface="Arial"/>
                <a:cs typeface="Arial"/>
              </a:rPr>
              <a:t>P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25">
                <a:latin typeface="Arial"/>
                <a:cs typeface="Arial"/>
              </a:rPr>
              <a:t>R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515">
                <a:latin typeface="Arial"/>
                <a:cs typeface="Arial"/>
              </a:rPr>
              <a:t>E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275">
                <a:latin typeface="Arial"/>
                <a:cs typeface="Arial"/>
              </a:rPr>
              <a:t>- </a:t>
            </a:r>
            <a:r>
              <a:rPr dirty="0" sz="1400" spc="-375">
                <a:latin typeface="Arial"/>
                <a:cs typeface="Arial"/>
              </a:rPr>
              <a:t>LA </a:t>
            </a:r>
            <a:r>
              <a:rPr dirty="0" sz="1400" spc="-450">
                <a:latin typeface="Arial"/>
                <a:cs typeface="Arial"/>
              </a:rPr>
              <a:t>B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 spc="-675">
                <a:latin typeface="Arial"/>
                <a:cs typeface="Arial"/>
              </a:rPr>
              <a:t>W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25">
                <a:latin typeface="Arial"/>
                <a:cs typeface="Arial"/>
              </a:rPr>
              <a:t>R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175">
                <a:latin typeface="Arial"/>
                <a:cs typeface="Arial"/>
              </a:rPr>
              <a:t>I </a:t>
            </a:r>
            <a:r>
              <a:rPr dirty="0" sz="1400" spc="-495">
                <a:latin typeface="Arial"/>
                <a:cs typeface="Arial"/>
              </a:rPr>
              <a:t>T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175">
                <a:latin typeface="Arial"/>
                <a:cs typeface="Arial"/>
              </a:rPr>
              <a:t>I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-245">
                <a:latin typeface="Arial"/>
                <a:cs typeface="Arial"/>
              </a:rPr>
              <a:t> </a:t>
            </a:r>
            <a:r>
              <a:rPr dirty="0" sz="1400" spc="-615">
                <a:latin typeface="Arial"/>
                <a:cs typeface="Arial"/>
              </a:rPr>
              <a:t>G</a:t>
            </a:r>
            <a:r>
              <a:rPr dirty="0" sz="1400" spc="55">
                <a:latin typeface="Arial"/>
                <a:cs typeface="Arial"/>
              </a:rPr>
              <a:t> </a:t>
            </a:r>
            <a:r>
              <a:rPr dirty="0" sz="1400" spc="-484">
                <a:latin typeface="Arial"/>
                <a:cs typeface="Arial"/>
              </a:rPr>
              <a:t>A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505">
                <a:latin typeface="Arial"/>
                <a:cs typeface="Arial"/>
              </a:rPr>
              <a:t>S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05">
                <a:latin typeface="Arial"/>
                <a:cs typeface="Arial"/>
              </a:rPr>
              <a:t>S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175">
                <a:latin typeface="Arial"/>
                <a:cs typeface="Arial"/>
              </a:rPr>
              <a:t>I</a:t>
            </a:r>
            <a:r>
              <a:rPr dirty="0" sz="1400" spc="-345">
                <a:latin typeface="Arial"/>
                <a:cs typeface="Arial"/>
              </a:rPr>
              <a:t> </a:t>
            </a:r>
            <a:r>
              <a:rPr dirty="0" sz="1400" spc="-615">
                <a:latin typeface="Arial"/>
                <a:cs typeface="Arial"/>
              </a:rPr>
              <a:t>G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30">
                <a:latin typeface="Arial"/>
                <a:cs typeface="Arial"/>
              </a:rPr>
              <a:t>M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15">
                <a:latin typeface="Arial"/>
                <a:cs typeface="Arial"/>
              </a:rPr>
              <a:t>E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-240">
                <a:latin typeface="Arial"/>
                <a:cs typeface="Arial"/>
              </a:rPr>
              <a:t> </a:t>
            </a:r>
            <a:r>
              <a:rPr dirty="0" sz="1400" spc="-495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1200" spc="-60">
                <a:latin typeface="Arial"/>
                <a:cs typeface="Arial"/>
              </a:rPr>
              <a:t>Fill-in-the-Blank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95">
                <a:latin typeface="Arial"/>
                <a:cs typeface="Arial"/>
              </a:rPr>
              <a:t>Questions</a:t>
            </a:r>
            <a:endParaRPr sz="1200">
              <a:latin typeface="Arial"/>
              <a:cs typeface="Arial"/>
            </a:endParaRPr>
          </a:p>
          <a:p>
            <a:pPr marL="1840230" indent="-179705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1840864" algn="l"/>
                <a:tab pos="3098800" algn="l"/>
              </a:tabLst>
            </a:pP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u="sng" sz="10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-30">
                <a:latin typeface="Times New Roman"/>
                <a:cs typeface="Times New Roman"/>
              </a:rPr>
              <a:t>symbol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dereferencing</a:t>
            </a:r>
            <a:r>
              <a:rPr dirty="0" sz="1050" spc="-9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operator.</a:t>
            </a:r>
            <a:endParaRPr sz="1050">
              <a:latin typeface="Times New Roman"/>
              <a:cs typeface="Times New Roman"/>
            </a:endParaRPr>
          </a:p>
          <a:p>
            <a:pPr marL="1840230" indent="-17970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1840864" algn="l"/>
                <a:tab pos="3098800" algn="l"/>
              </a:tabLst>
            </a:pP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u="sng" sz="10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-30">
                <a:latin typeface="Times New Roman"/>
                <a:cs typeface="Times New Roman"/>
              </a:rPr>
              <a:t>symbol </a:t>
            </a:r>
            <a:r>
              <a:rPr dirty="0" sz="1050" spc="-20">
                <a:latin typeface="Times New Roman"/>
                <a:cs typeface="Times New Roman"/>
              </a:rPr>
              <a:t>means </a:t>
            </a:r>
            <a:r>
              <a:rPr dirty="0" sz="1050" spc="-15">
                <a:latin typeface="Times New Roman"/>
                <a:cs typeface="Times New Roman"/>
              </a:rPr>
              <a:t>“address</a:t>
            </a:r>
            <a:r>
              <a:rPr dirty="0" sz="1050" spc="150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Times New Roman"/>
                <a:cs typeface="Times New Roman"/>
              </a:rPr>
              <a:t>of.”</a:t>
            </a:r>
            <a:endParaRPr sz="1050">
              <a:latin typeface="Times New Roman"/>
              <a:cs typeface="Times New Roman"/>
            </a:endParaRPr>
          </a:p>
          <a:p>
            <a:pPr marL="1841500" marR="5080" indent="-180975">
              <a:lnSpc>
                <a:spcPct val="102899"/>
              </a:lnSpc>
              <a:spcBef>
                <a:spcPts val="300"/>
              </a:spcBef>
              <a:buAutoNum type="arabicPeriod"/>
              <a:tabLst>
                <a:tab pos="1840864" algn="l"/>
                <a:tab pos="6170295" algn="l"/>
              </a:tabLst>
            </a:pPr>
            <a:r>
              <a:rPr dirty="0" sz="1050" spc="25">
                <a:latin typeface="Times New Roman"/>
                <a:cs typeface="Times New Roman"/>
              </a:rPr>
              <a:t>The</a:t>
            </a:r>
            <a:r>
              <a:rPr dirty="0" sz="1050" spc="70">
                <a:latin typeface="Times New Roman"/>
                <a:cs typeface="Times New Roman"/>
              </a:rPr>
              <a:t> </a:t>
            </a:r>
            <a:r>
              <a:rPr dirty="0" sz="1050" spc="45">
                <a:latin typeface="Times New Roman"/>
                <a:cs typeface="Times New Roman"/>
              </a:rPr>
              <a:t>name</a:t>
            </a:r>
            <a:r>
              <a:rPr dirty="0" sz="1050" spc="7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of</a:t>
            </a:r>
            <a:r>
              <a:rPr dirty="0" sz="1050" spc="70">
                <a:latin typeface="Times New Roman"/>
                <a:cs typeface="Times New Roman"/>
              </a:rPr>
              <a:t> </a:t>
            </a:r>
            <a:r>
              <a:rPr dirty="0" sz="1050" spc="45">
                <a:latin typeface="Times New Roman"/>
                <a:cs typeface="Times New Roman"/>
              </a:rPr>
              <a:t>an</a:t>
            </a:r>
            <a:r>
              <a:rPr dirty="0" sz="1050" spc="7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array,</a:t>
            </a:r>
            <a:r>
              <a:rPr dirty="0" sz="1050" spc="8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without</a:t>
            </a:r>
            <a:r>
              <a:rPr dirty="0" sz="1050" spc="7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any</a:t>
            </a:r>
            <a:r>
              <a:rPr dirty="0" sz="1050" spc="70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brackets,</a:t>
            </a:r>
            <a:r>
              <a:rPr dirty="0" sz="1050" spc="7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acts</a:t>
            </a:r>
            <a:r>
              <a:rPr dirty="0" sz="1050" spc="7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as</a:t>
            </a:r>
            <a:r>
              <a:rPr dirty="0" sz="1050" spc="90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a(n) </a:t>
            </a:r>
            <a:r>
              <a:rPr dirty="0" sz="1050" spc="70">
                <a:latin typeface="Times New Roman"/>
                <a:cs typeface="Times New Roman"/>
              </a:rPr>
              <a:t> </a:t>
            </a:r>
            <a:r>
              <a:rPr dirty="0" u="sng" sz="1050" spc="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starting </a:t>
            </a:r>
            <a:r>
              <a:rPr dirty="0" sz="1050" spc="30">
                <a:latin typeface="Times New Roman"/>
                <a:cs typeface="Times New Roman"/>
              </a:rPr>
              <a:t>address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18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array.</a:t>
            </a:r>
            <a:endParaRPr sz="1050">
              <a:latin typeface="Times New Roman"/>
              <a:cs typeface="Times New Roman"/>
            </a:endParaRPr>
          </a:p>
          <a:p>
            <a:pPr marL="1840230" indent="-17970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1840864" algn="l"/>
                <a:tab pos="5614035" algn="l"/>
              </a:tabLst>
            </a:pP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-10">
                <a:latin typeface="Times New Roman"/>
                <a:cs typeface="Times New Roman"/>
              </a:rPr>
              <a:t>operator   </a:t>
            </a:r>
            <a:r>
              <a:rPr dirty="0" sz="1050" spc="-5">
                <a:latin typeface="Times New Roman"/>
                <a:cs typeface="Times New Roman"/>
              </a:rPr>
              <a:t>that  </a:t>
            </a:r>
            <a:r>
              <a:rPr dirty="0" sz="1050" spc="15">
                <a:latin typeface="Times New Roman"/>
                <a:cs typeface="Times New Roman"/>
              </a:rPr>
              <a:t>allocates </a:t>
            </a:r>
            <a:r>
              <a:rPr dirty="0" sz="1050" spc="-40">
                <a:latin typeface="Times New Roman"/>
                <a:cs typeface="Times New Roman"/>
              </a:rPr>
              <a:t>a  </a:t>
            </a:r>
            <a:r>
              <a:rPr dirty="0" sz="1050" spc="25">
                <a:latin typeface="Times New Roman"/>
                <a:cs typeface="Times New Roman"/>
              </a:rPr>
              <a:t>dynamic</a:t>
            </a:r>
            <a:r>
              <a:rPr dirty="0" sz="1050" spc="6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variable</a:t>
            </a:r>
            <a:r>
              <a:rPr dirty="0" sz="1050" spc="75">
                <a:latin typeface="Times New Roman"/>
                <a:cs typeface="Times New Roman"/>
              </a:rPr>
              <a:t> </a:t>
            </a:r>
            <a:r>
              <a:rPr dirty="0" sz="1050" spc="-40">
                <a:latin typeface="Times New Roman"/>
                <a:cs typeface="Times New Roman"/>
              </a:rPr>
              <a:t>is</a:t>
            </a:r>
            <a:r>
              <a:rPr dirty="0" u="sng" sz="1050" spc="-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5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1840230" indent="-179705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1840864" algn="l"/>
                <a:tab pos="5754370" algn="l"/>
              </a:tabLst>
            </a:pPr>
            <a:r>
              <a:rPr dirty="0" sz="1050" spc="-15">
                <a:latin typeface="Times New Roman"/>
                <a:cs typeface="Times New Roman"/>
              </a:rPr>
              <a:t>An  </a:t>
            </a:r>
            <a:r>
              <a:rPr dirty="0" sz="1050" spc="-10">
                <a:latin typeface="Times New Roman"/>
                <a:cs typeface="Times New Roman"/>
              </a:rPr>
              <a:t>operator   </a:t>
            </a:r>
            <a:r>
              <a:rPr dirty="0" sz="1050" spc="-5">
                <a:latin typeface="Times New Roman"/>
                <a:cs typeface="Times New Roman"/>
              </a:rPr>
              <a:t>that  </a:t>
            </a:r>
            <a:r>
              <a:rPr dirty="0" sz="1050" spc="20">
                <a:latin typeface="Times New Roman"/>
                <a:cs typeface="Times New Roman"/>
              </a:rPr>
              <a:t>deallocates </a:t>
            </a:r>
            <a:r>
              <a:rPr dirty="0" sz="1050" spc="-40">
                <a:latin typeface="Times New Roman"/>
                <a:cs typeface="Times New Roman"/>
              </a:rPr>
              <a:t>a  </a:t>
            </a:r>
            <a:r>
              <a:rPr dirty="0" sz="1050" spc="25">
                <a:latin typeface="Times New Roman"/>
                <a:cs typeface="Times New Roman"/>
              </a:rPr>
              <a:t>dynamic</a:t>
            </a:r>
            <a:r>
              <a:rPr dirty="0" sz="1050" spc="-14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variable</a:t>
            </a:r>
            <a:r>
              <a:rPr dirty="0" sz="1050" spc="85">
                <a:latin typeface="Times New Roman"/>
                <a:cs typeface="Times New Roman"/>
              </a:rPr>
              <a:t> </a:t>
            </a:r>
            <a:r>
              <a:rPr dirty="0" sz="1050" spc="-40">
                <a:latin typeface="Times New Roman"/>
                <a:cs typeface="Times New Roman"/>
              </a:rPr>
              <a:t>is</a:t>
            </a:r>
            <a:r>
              <a:rPr dirty="0" u="sng" sz="1050" spc="-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5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1841500" marR="83820" indent="-180975">
              <a:lnSpc>
                <a:spcPct val="103299"/>
              </a:lnSpc>
              <a:spcBef>
                <a:spcPts val="280"/>
              </a:spcBef>
              <a:buAutoNum type="arabicPeriod"/>
              <a:tabLst>
                <a:tab pos="1840864" algn="l"/>
                <a:tab pos="4597400" algn="l"/>
              </a:tabLst>
            </a:pPr>
            <a:r>
              <a:rPr dirty="0" sz="1050" spc="20">
                <a:latin typeface="Times New Roman"/>
                <a:cs typeface="Times New Roman"/>
              </a:rPr>
              <a:t>Parameters </a:t>
            </a:r>
            <a:r>
              <a:rPr dirty="0" sz="1050" spc="-5">
                <a:latin typeface="Times New Roman"/>
                <a:cs typeface="Times New Roman"/>
              </a:rPr>
              <a:t>that 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45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passed</a:t>
            </a:r>
            <a:r>
              <a:rPr dirty="0" sz="1050" spc="90">
                <a:latin typeface="Times New Roman"/>
                <a:cs typeface="Times New Roman"/>
              </a:rPr>
              <a:t> </a:t>
            </a:r>
            <a:r>
              <a:rPr dirty="0" sz="1050" spc="-40">
                <a:latin typeface="Times New Roman"/>
                <a:cs typeface="Times New Roman"/>
              </a:rPr>
              <a:t>by</a:t>
            </a:r>
            <a:r>
              <a:rPr dirty="0" u="sng" sz="1050" spc="-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-35">
                <a:latin typeface="Times New Roman"/>
                <a:cs typeface="Times New Roman"/>
              </a:rPr>
              <a:t>similar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30">
                <a:latin typeface="Times New Roman"/>
                <a:cs typeface="Times New Roman"/>
              </a:rPr>
              <a:t>pointer  </a:t>
            </a:r>
            <a:r>
              <a:rPr dirty="0" sz="1050" spc="15">
                <a:latin typeface="Times New Roman"/>
                <a:cs typeface="Times New Roman"/>
              </a:rPr>
              <a:t>variable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25">
                <a:latin typeface="Times New Roman"/>
                <a:cs typeface="Times New Roman"/>
              </a:rPr>
              <a:t>they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-15">
                <a:latin typeface="Times New Roman"/>
                <a:cs typeface="Times New Roman"/>
              </a:rPr>
              <a:t>contain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address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10">
                <a:latin typeface="Times New Roman"/>
                <a:cs typeface="Times New Roman"/>
              </a:rPr>
              <a:t>another </a:t>
            </a:r>
            <a:r>
              <a:rPr dirty="0" sz="1050" spc="15">
                <a:latin typeface="Times New Roman"/>
                <a:cs typeface="Times New Roman"/>
              </a:rPr>
              <a:t>variable. </a:t>
            </a:r>
            <a:r>
              <a:rPr dirty="0" sz="1050" spc="-25">
                <a:latin typeface="Times New Roman"/>
                <a:cs typeface="Times New Roman"/>
              </a:rPr>
              <a:t>They </a:t>
            </a:r>
            <a:r>
              <a:rPr dirty="0" sz="1050" spc="25">
                <a:latin typeface="Times New Roman"/>
                <a:cs typeface="Times New Roman"/>
              </a:rPr>
              <a:t>are  </a:t>
            </a:r>
            <a:r>
              <a:rPr dirty="0" sz="1050" spc="-15">
                <a:latin typeface="Times New Roman"/>
                <a:cs typeface="Times New Roman"/>
              </a:rPr>
              <a:t>used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25">
                <a:latin typeface="Times New Roman"/>
                <a:cs typeface="Times New Roman"/>
              </a:rPr>
              <a:t>parameters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40">
                <a:latin typeface="Times New Roman"/>
                <a:cs typeface="Times New Roman"/>
              </a:rPr>
              <a:t>procedure </a:t>
            </a:r>
            <a:r>
              <a:rPr dirty="0" sz="1050" spc="-30">
                <a:latin typeface="Times New Roman"/>
                <a:cs typeface="Times New Roman"/>
              </a:rPr>
              <a:t>(void </a:t>
            </a:r>
            <a:r>
              <a:rPr dirty="0" sz="1050" spc="30">
                <a:latin typeface="Times New Roman"/>
                <a:cs typeface="Times New Roman"/>
              </a:rPr>
              <a:t>function) </a:t>
            </a:r>
            <a:r>
              <a:rPr dirty="0" sz="1050" spc="25">
                <a:latin typeface="Times New Roman"/>
                <a:cs typeface="Times New Roman"/>
              </a:rPr>
              <a:t>whenever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want </a:t>
            </a:r>
            <a:r>
              <a:rPr dirty="0" sz="1050" spc="35">
                <a:latin typeface="Times New Roman"/>
                <a:cs typeface="Times New Roman"/>
              </a:rPr>
              <a:t>a  </a:t>
            </a:r>
            <a:r>
              <a:rPr dirty="0" sz="1050" spc="40">
                <a:latin typeface="Times New Roman"/>
                <a:cs typeface="Times New Roman"/>
              </a:rPr>
              <a:t>procedure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35">
                <a:latin typeface="Times New Roman"/>
                <a:cs typeface="Times New Roman"/>
              </a:rPr>
              <a:t>change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80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argument.</a:t>
            </a:r>
            <a:endParaRPr sz="105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  <a:spcBef>
                <a:spcPts val="650"/>
              </a:spcBef>
            </a:pPr>
            <a:r>
              <a:rPr dirty="0" sz="1050" spc="-20">
                <a:latin typeface="Times New Roman"/>
                <a:cs typeface="Times New Roman"/>
              </a:rPr>
              <a:t>Given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5">
                <a:latin typeface="Times New Roman"/>
                <a:cs typeface="Times New Roman"/>
              </a:rPr>
              <a:t>following </a:t>
            </a:r>
            <a:r>
              <a:rPr dirty="0" sz="1050" spc="15">
                <a:latin typeface="Times New Roman"/>
                <a:cs typeface="Times New Roman"/>
              </a:rPr>
              <a:t>information, </a:t>
            </a:r>
            <a:r>
              <a:rPr dirty="0" sz="1050" spc="-55">
                <a:latin typeface="Times New Roman"/>
                <a:cs typeface="Times New Roman"/>
              </a:rPr>
              <a:t>fill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blanks with </a:t>
            </a:r>
            <a:r>
              <a:rPr dirty="0" sz="1050" spc="-25">
                <a:latin typeface="Times New Roman"/>
                <a:cs typeface="Times New Roman"/>
              </a:rPr>
              <a:t>either </a:t>
            </a:r>
            <a:r>
              <a:rPr dirty="0" sz="1050" spc="-20">
                <a:latin typeface="Times New Roman"/>
                <a:cs typeface="Times New Roman"/>
              </a:rPr>
              <a:t>“an </a:t>
            </a:r>
            <a:r>
              <a:rPr dirty="0" sz="1050" spc="-25">
                <a:latin typeface="Times New Roman"/>
                <a:cs typeface="Times New Roman"/>
              </a:rPr>
              <a:t>address” </a:t>
            </a:r>
            <a:r>
              <a:rPr dirty="0" sz="1050">
                <a:latin typeface="Times New Roman"/>
                <a:cs typeface="Times New Roman"/>
              </a:rPr>
              <a:t>or</a:t>
            </a:r>
            <a:r>
              <a:rPr dirty="0" sz="1050" spc="140">
                <a:latin typeface="Times New Roman"/>
                <a:cs typeface="Times New Roman"/>
              </a:rPr>
              <a:t> </a:t>
            </a:r>
            <a:r>
              <a:rPr dirty="0" sz="1050" spc="-35">
                <a:latin typeface="Times New Roman"/>
                <a:cs typeface="Times New Roman"/>
              </a:rPr>
              <a:t>“3.75”.</a:t>
            </a:r>
            <a:endParaRPr sz="1050">
              <a:latin typeface="Times New Roman"/>
              <a:cs typeface="Times New Roman"/>
            </a:endParaRPr>
          </a:p>
          <a:p>
            <a:pPr marL="1841500" marR="3197860">
              <a:lnSpc>
                <a:spcPct val="101699"/>
              </a:lnSpc>
              <a:spcBef>
                <a:spcPts val="585"/>
              </a:spcBef>
            </a:pPr>
            <a:r>
              <a:rPr dirty="0" sz="900" spc="-15">
                <a:latin typeface="Courier New"/>
                <a:cs typeface="Courier New"/>
              </a:rPr>
              <a:t>float </a:t>
            </a:r>
            <a:r>
              <a:rPr dirty="0" sz="900">
                <a:latin typeface="Courier New"/>
                <a:cs typeface="Courier New"/>
              </a:rPr>
              <a:t>* </a:t>
            </a:r>
            <a:r>
              <a:rPr dirty="0" sz="900" spc="-15">
                <a:latin typeface="Courier New"/>
                <a:cs typeface="Courier New"/>
              </a:rPr>
              <a:t>pointer;  float </a:t>
            </a:r>
            <a:r>
              <a:rPr dirty="0" sz="900" spc="-10">
                <a:latin typeface="Courier New"/>
                <a:cs typeface="Courier New"/>
              </a:rPr>
              <a:t>pay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3.75;  pointer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&amp;pay;</a:t>
            </a:r>
            <a:endParaRPr sz="900">
              <a:latin typeface="Courier New"/>
              <a:cs typeface="Courier New"/>
            </a:endParaRPr>
          </a:p>
          <a:p>
            <a:pPr marL="1840230" indent="-179705">
              <a:lnSpc>
                <a:spcPct val="100000"/>
              </a:lnSpc>
              <a:spcBef>
                <a:spcPts val="645"/>
              </a:spcBef>
              <a:buSzPct val="116666"/>
              <a:buFont typeface="Times New Roman"/>
              <a:buAutoNum type="arabicPeriod" startAt="7"/>
              <a:tabLst>
                <a:tab pos="1840864" algn="l"/>
                <a:tab pos="4458335" algn="l"/>
              </a:tabLst>
            </a:pPr>
            <a:r>
              <a:rPr dirty="0" sz="900" spc="-20">
                <a:latin typeface="Courier New"/>
                <a:cs typeface="Courier New"/>
              </a:rPr>
              <a:t>cout</a:t>
            </a:r>
            <a:r>
              <a:rPr dirty="0" sz="900" spc="-19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&lt;&lt;</a:t>
            </a:r>
            <a:r>
              <a:rPr dirty="0" sz="900" spc="-20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pointer;</a:t>
            </a:r>
            <a:r>
              <a:rPr dirty="0" sz="900" spc="-200">
                <a:latin typeface="Courier New"/>
                <a:cs typeface="Courier New"/>
              </a:rPr>
              <a:t>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85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print</a:t>
            </a:r>
            <a:r>
              <a:rPr dirty="0" u="sng" sz="10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5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1840230" indent="-179705">
              <a:lnSpc>
                <a:spcPct val="100000"/>
              </a:lnSpc>
              <a:spcBef>
                <a:spcPts val="335"/>
              </a:spcBef>
              <a:buSzPct val="116666"/>
              <a:buFont typeface="Times New Roman"/>
              <a:buAutoNum type="arabicPeriod" startAt="7"/>
              <a:tabLst>
                <a:tab pos="1840864" algn="l"/>
                <a:tab pos="4521200" algn="l"/>
              </a:tabLst>
            </a:pPr>
            <a:r>
              <a:rPr dirty="0" sz="900" spc="-20">
                <a:latin typeface="Courier New"/>
                <a:cs typeface="Courier New"/>
              </a:rPr>
              <a:t>cout</a:t>
            </a:r>
            <a:r>
              <a:rPr dirty="0" sz="900" spc="-19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&lt;&lt;</a:t>
            </a:r>
            <a:r>
              <a:rPr dirty="0" sz="900" spc="-20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*pointer;</a:t>
            </a:r>
            <a:r>
              <a:rPr dirty="0" sz="900" spc="-204">
                <a:latin typeface="Courier New"/>
                <a:cs typeface="Courier New"/>
              </a:rPr>
              <a:t>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85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print</a:t>
            </a:r>
            <a:r>
              <a:rPr dirty="0" u="sng" sz="10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5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1840230" indent="-179705">
              <a:lnSpc>
                <a:spcPct val="100000"/>
              </a:lnSpc>
              <a:spcBef>
                <a:spcPts val="335"/>
              </a:spcBef>
              <a:buSzPct val="116666"/>
              <a:buFont typeface="Times New Roman"/>
              <a:buAutoNum type="arabicPeriod" startAt="7"/>
              <a:tabLst>
                <a:tab pos="1840864" algn="l"/>
                <a:tab pos="4254500" algn="l"/>
              </a:tabLst>
            </a:pPr>
            <a:r>
              <a:rPr dirty="0" sz="900" spc="-20">
                <a:latin typeface="Courier New"/>
                <a:cs typeface="Courier New"/>
              </a:rPr>
              <a:t>cout</a:t>
            </a:r>
            <a:r>
              <a:rPr dirty="0" sz="900" spc="-19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&lt;&lt;</a:t>
            </a:r>
            <a:r>
              <a:rPr dirty="0" sz="900" spc="-20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&amp;pay;</a:t>
            </a:r>
            <a:r>
              <a:rPr dirty="0" sz="900" spc="-200">
                <a:latin typeface="Courier New"/>
                <a:cs typeface="Courier New"/>
              </a:rPr>
              <a:t>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85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print</a:t>
            </a:r>
            <a:r>
              <a:rPr dirty="0" u="sng" sz="10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5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1840230" indent="-227329">
              <a:lnSpc>
                <a:spcPct val="100000"/>
              </a:lnSpc>
              <a:spcBef>
                <a:spcPts val="350"/>
              </a:spcBef>
              <a:buSzPct val="116666"/>
              <a:buFont typeface="Times New Roman"/>
              <a:buAutoNum type="arabicPeriod" startAt="7"/>
              <a:tabLst>
                <a:tab pos="1840864" algn="l"/>
                <a:tab pos="4191635" algn="l"/>
              </a:tabLst>
            </a:pPr>
            <a:r>
              <a:rPr dirty="0" sz="900" spc="-20">
                <a:latin typeface="Courier New"/>
                <a:cs typeface="Courier New"/>
              </a:rPr>
              <a:t>cout</a:t>
            </a:r>
            <a:r>
              <a:rPr dirty="0" sz="900" spc="-204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&lt;&lt;</a:t>
            </a:r>
            <a:r>
              <a:rPr dirty="0" sz="900" spc="-20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pay;</a:t>
            </a:r>
            <a:r>
              <a:rPr dirty="0" sz="900" spc="-200">
                <a:latin typeface="Courier New"/>
                <a:cs typeface="Courier New"/>
              </a:rPr>
              <a:t>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90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print</a:t>
            </a:r>
            <a:r>
              <a:rPr dirty="0" u="sng" sz="10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5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400" spc="-405">
                <a:latin typeface="Arial"/>
                <a:cs typeface="Arial"/>
              </a:rPr>
              <a:t>L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515">
                <a:latin typeface="Arial"/>
                <a:cs typeface="Arial"/>
              </a:rPr>
              <a:t>E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05">
                <a:latin typeface="Arial"/>
                <a:cs typeface="Arial"/>
              </a:rPr>
              <a:t>S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05">
                <a:latin typeface="Arial"/>
                <a:cs typeface="Arial"/>
              </a:rPr>
              <a:t>S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615">
                <a:latin typeface="Arial"/>
                <a:cs typeface="Arial"/>
              </a:rPr>
              <a:t>O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110">
                <a:latin typeface="Arial"/>
                <a:cs typeface="Arial"/>
              </a:rPr>
              <a:t> </a:t>
            </a:r>
            <a:r>
              <a:rPr dirty="0" sz="1400" spc="-360">
                <a:latin typeface="Arial"/>
                <a:cs typeface="Arial"/>
              </a:rPr>
              <a:t>9  </a:t>
            </a:r>
            <a:r>
              <a:rPr dirty="0" sz="1400" spc="-50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998219">
              <a:lnSpc>
                <a:spcPct val="100000"/>
              </a:lnSpc>
              <a:spcBef>
                <a:spcPts val="1345"/>
              </a:spcBef>
              <a:tabLst>
                <a:tab pos="1612900" algn="l"/>
              </a:tabLst>
            </a:pPr>
            <a:r>
              <a:rPr dirty="0" sz="1200" spc="-160">
                <a:latin typeface="Arial"/>
                <a:cs typeface="Arial"/>
              </a:rPr>
              <a:t>LAB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9.1	</a:t>
            </a:r>
            <a:r>
              <a:rPr dirty="0" sz="1200" spc="-60">
                <a:latin typeface="Arial"/>
                <a:cs typeface="Arial"/>
              </a:rPr>
              <a:t>Introduction </a:t>
            </a:r>
            <a:r>
              <a:rPr dirty="0" sz="1200" spc="-45">
                <a:latin typeface="Arial"/>
                <a:cs typeface="Arial"/>
              </a:rPr>
              <a:t>to </a:t>
            </a:r>
            <a:r>
              <a:rPr dirty="0" sz="1200" spc="-75">
                <a:latin typeface="Arial"/>
                <a:cs typeface="Arial"/>
              </a:rPr>
              <a:t>Pointer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95">
                <a:latin typeface="Arial"/>
                <a:cs typeface="Arial"/>
              </a:rPr>
              <a:t>Variables</a:t>
            </a:r>
            <a:endParaRPr sz="1200">
              <a:latin typeface="Arial"/>
              <a:cs typeface="Arial"/>
            </a:endParaRPr>
          </a:p>
          <a:p>
            <a:pPr marL="1612900">
              <a:lnSpc>
                <a:spcPct val="100000"/>
              </a:lnSpc>
              <a:spcBef>
                <a:spcPts val="615"/>
              </a:spcBef>
            </a:pPr>
            <a:r>
              <a:rPr dirty="0" sz="1050" spc="-30">
                <a:latin typeface="Times New Roman"/>
                <a:cs typeface="Times New Roman"/>
              </a:rPr>
              <a:t>Retrieve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900" spc="-20">
                <a:latin typeface="Courier New"/>
                <a:cs typeface="Courier New"/>
              </a:rPr>
              <a:t>pointers.cpp </a:t>
            </a:r>
            <a:r>
              <a:rPr dirty="0" sz="1050" spc="-5">
                <a:latin typeface="Times New Roman"/>
                <a:cs typeface="Times New Roman"/>
              </a:rPr>
              <a:t>from the </a:t>
            </a:r>
            <a:r>
              <a:rPr dirty="0" sz="1050" spc="-25">
                <a:latin typeface="Times New Roman"/>
                <a:cs typeface="Times New Roman"/>
              </a:rPr>
              <a:t>Lab </a:t>
            </a:r>
            <a:r>
              <a:rPr dirty="0" sz="1050" spc="-30">
                <a:latin typeface="Times New Roman"/>
                <a:cs typeface="Times New Roman"/>
              </a:rPr>
              <a:t>9</a:t>
            </a:r>
            <a:r>
              <a:rPr dirty="0" sz="1050" spc="-10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folder.</a:t>
            </a:r>
            <a:endParaRPr sz="1050">
              <a:latin typeface="Times New Roman"/>
              <a:cs typeface="Times New Roman"/>
            </a:endParaRPr>
          </a:p>
          <a:p>
            <a:pPr marL="1851025">
              <a:lnSpc>
                <a:spcPct val="100000"/>
              </a:lnSpc>
              <a:spcBef>
                <a:spcPts val="40"/>
              </a:spcBef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code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35">
                <a:latin typeface="Times New Roman"/>
                <a:cs typeface="Times New Roman"/>
              </a:rPr>
              <a:t>as</a:t>
            </a:r>
            <a:r>
              <a:rPr dirty="0" sz="1050" spc="114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follows: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program </a:t>
            </a:r>
            <a:r>
              <a:rPr dirty="0" sz="900" spc="-20">
                <a:latin typeface="Courier New"/>
                <a:cs typeface="Courier New"/>
              </a:rPr>
              <a:t>demonstrates </a:t>
            </a:r>
            <a:r>
              <a:rPr dirty="0" sz="900" spc="-10">
                <a:latin typeface="Courier New"/>
                <a:cs typeface="Courier New"/>
              </a:rPr>
              <a:t>the use of </a:t>
            </a:r>
            <a:r>
              <a:rPr dirty="0" sz="900" spc="-15">
                <a:latin typeface="Courier New"/>
                <a:cs typeface="Courier New"/>
              </a:rPr>
              <a:t>pointer</a:t>
            </a:r>
            <a:r>
              <a:rPr dirty="0" sz="900" spc="-229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variables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It </a:t>
            </a:r>
            <a:r>
              <a:rPr dirty="0" sz="900" spc="-15">
                <a:latin typeface="Courier New"/>
                <a:cs typeface="Courier New"/>
              </a:rPr>
              <a:t>finds </a:t>
            </a:r>
            <a:r>
              <a:rPr dirty="0" sz="900" spc="-10">
                <a:latin typeface="Courier New"/>
                <a:cs typeface="Courier New"/>
              </a:rPr>
              <a:t>the area of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rectangle given </a:t>
            </a:r>
            <a:r>
              <a:rPr dirty="0" sz="900" spc="-20">
                <a:latin typeface="Courier New"/>
                <a:cs typeface="Courier New"/>
              </a:rPr>
              <a:t>length </a:t>
            </a:r>
            <a:r>
              <a:rPr dirty="0" sz="900" spc="-10">
                <a:latin typeface="Courier New"/>
                <a:cs typeface="Courier New"/>
              </a:rPr>
              <a:t>and</a:t>
            </a:r>
            <a:r>
              <a:rPr dirty="0" sz="900" spc="-3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width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latin typeface="Courier New"/>
                <a:cs typeface="Courier New"/>
              </a:rPr>
              <a:t>// It </a:t>
            </a:r>
            <a:r>
              <a:rPr dirty="0" sz="900" spc="-15">
                <a:latin typeface="Courier New"/>
                <a:cs typeface="Courier New"/>
              </a:rPr>
              <a:t>prints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length </a:t>
            </a:r>
            <a:r>
              <a:rPr dirty="0" sz="900" spc="-10">
                <a:latin typeface="Courier New"/>
                <a:cs typeface="Courier New"/>
              </a:rPr>
              <a:t>and </a:t>
            </a:r>
            <a:r>
              <a:rPr dirty="0" sz="900" spc="-15">
                <a:latin typeface="Courier New"/>
                <a:cs typeface="Courier New"/>
              </a:rPr>
              <a:t>width </a:t>
            </a:r>
            <a:r>
              <a:rPr dirty="0" sz="900" spc="-10">
                <a:latin typeface="Courier New"/>
                <a:cs typeface="Courier New"/>
              </a:rPr>
              <a:t>in </a:t>
            </a:r>
            <a:r>
              <a:rPr dirty="0" sz="900" spc="-15">
                <a:latin typeface="Courier New"/>
                <a:cs typeface="Courier New"/>
              </a:rPr>
              <a:t>ascending</a:t>
            </a:r>
            <a:r>
              <a:rPr dirty="0" sz="900" spc="-2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order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// </a:t>
            </a:r>
            <a:r>
              <a:rPr dirty="0" sz="900" spc="5" b="1">
                <a:latin typeface="Courier New"/>
                <a:cs typeface="Courier New"/>
              </a:rPr>
              <a:t>PLACE </a:t>
            </a:r>
            <a:r>
              <a:rPr dirty="0" sz="900" b="1">
                <a:latin typeface="Courier New"/>
                <a:cs typeface="Courier New"/>
              </a:rPr>
              <a:t>YOUR </a:t>
            </a:r>
            <a:r>
              <a:rPr dirty="0" sz="900" spc="5" b="1">
                <a:latin typeface="Courier New"/>
                <a:cs typeface="Courier New"/>
              </a:rPr>
              <a:t>NAME</a:t>
            </a:r>
            <a:r>
              <a:rPr dirty="0" sz="900" spc="30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4826000">
              <a:lnSpc>
                <a:spcPct val="121100"/>
              </a:lnSpc>
            </a:pPr>
            <a:r>
              <a:rPr dirty="0" sz="900" spc="-15">
                <a:latin typeface="Courier New"/>
                <a:cs typeface="Courier New"/>
              </a:rPr>
              <a:t>#include </a:t>
            </a:r>
            <a:r>
              <a:rPr dirty="0" sz="900" spc="-20">
                <a:latin typeface="Courier New"/>
                <a:cs typeface="Courier New"/>
              </a:rPr>
              <a:t>&lt;iostream&gt;  </a:t>
            </a:r>
            <a:r>
              <a:rPr dirty="0" sz="900" spc="-15">
                <a:latin typeface="Courier New"/>
                <a:cs typeface="Courier New"/>
              </a:rPr>
              <a:t>using namespace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8797" y="8759190"/>
            <a:ext cx="763270" cy="520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0600"/>
              </a:lnSpc>
              <a:spcBef>
                <a:spcPts val="90"/>
              </a:spcBef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12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length;  </a:t>
            </a: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width; 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area;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6934" y="8759190"/>
            <a:ext cx="1028700" cy="52070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holds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length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holds</a:t>
            </a:r>
            <a:r>
              <a:rPr dirty="0" sz="900" spc="-11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width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holds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area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58797" y="9417558"/>
            <a:ext cx="1696720" cy="35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*lengthPtr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nullptr;  </a:t>
            </a: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*widthPtr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2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nullptr;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16934" y="9417558"/>
            <a:ext cx="3432810" cy="3581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// int </a:t>
            </a:r>
            <a:r>
              <a:rPr dirty="0" sz="900" spc="-15">
                <a:latin typeface="Courier New"/>
                <a:cs typeface="Courier New"/>
              </a:rPr>
              <a:t>pointer which will </a:t>
            </a:r>
            <a:r>
              <a:rPr dirty="0" sz="900" spc="-10">
                <a:latin typeface="Courier New"/>
                <a:cs typeface="Courier New"/>
              </a:rPr>
              <a:t>be set to </a:t>
            </a:r>
            <a:r>
              <a:rPr dirty="0" sz="900" spc="-15">
                <a:latin typeface="Courier New"/>
                <a:cs typeface="Courier New"/>
              </a:rPr>
              <a:t>point </a:t>
            </a:r>
            <a:r>
              <a:rPr dirty="0" sz="900" spc="-10">
                <a:latin typeface="Courier New"/>
                <a:cs typeface="Courier New"/>
              </a:rPr>
              <a:t>to</a:t>
            </a:r>
            <a:r>
              <a:rPr dirty="0" sz="900" spc="-2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length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int </a:t>
            </a:r>
            <a:r>
              <a:rPr dirty="0" sz="900" spc="-15">
                <a:latin typeface="Courier New"/>
                <a:cs typeface="Courier New"/>
              </a:rPr>
              <a:t>pointer which will </a:t>
            </a:r>
            <a:r>
              <a:rPr dirty="0" sz="900" spc="-10">
                <a:latin typeface="Courier New"/>
                <a:cs typeface="Courier New"/>
              </a:rPr>
              <a:t>be set to </a:t>
            </a:r>
            <a:r>
              <a:rPr dirty="0" sz="900" spc="-15">
                <a:latin typeface="Courier New"/>
                <a:cs typeface="Courier New"/>
              </a:rPr>
              <a:t>point </a:t>
            </a:r>
            <a:r>
              <a:rPr dirty="0" sz="900" spc="-10">
                <a:latin typeface="Courier New"/>
                <a:cs typeface="Courier New"/>
              </a:rPr>
              <a:t>to</a:t>
            </a:r>
            <a:r>
              <a:rPr dirty="0" sz="900" spc="-31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width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97445" y="9777221"/>
            <a:ext cx="5505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65" i="1">
                <a:latin typeface="Times New Roman"/>
                <a:cs typeface="Times New Roman"/>
              </a:rPr>
              <a:t>c</a:t>
            </a:r>
            <a:r>
              <a:rPr dirty="0" sz="1000" spc="-15" i="1">
                <a:latin typeface="Times New Roman"/>
                <a:cs typeface="Times New Roman"/>
              </a:rPr>
              <a:t>o</a:t>
            </a:r>
            <a:r>
              <a:rPr dirty="0" sz="1000" spc="80" i="1">
                <a:latin typeface="Times New Roman"/>
                <a:cs typeface="Times New Roman"/>
              </a:rPr>
              <a:t>n</a:t>
            </a:r>
            <a:r>
              <a:rPr dirty="0" sz="1000" spc="65" i="1">
                <a:latin typeface="Times New Roman"/>
                <a:cs typeface="Times New Roman"/>
              </a:rPr>
              <a:t>t</a:t>
            </a:r>
            <a:r>
              <a:rPr dirty="0" sz="1000" spc="35" i="1">
                <a:latin typeface="Times New Roman"/>
                <a:cs typeface="Times New Roman"/>
              </a:rPr>
              <a:t>i</a:t>
            </a:r>
            <a:r>
              <a:rPr dirty="0" sz="1000" spc="95" i="1">
                <a:latin typeface="Times New Roman"/>
                <a:cs typeface="Times New Roman"/>
              </a:rPr>
              <a:t>nu</a:t>
            </a:r>
            <a:r>
              <a:rPr dirty="0" sz="1000" spc="-45" i="1">
                <a:latin typeface="Times New Roman"/>
                <a:cs typeface="Times New Roman"/>
              </a:rPr>
              <a:t>e</a:t>
            </a:r>
            <a:r>
              <a:rPr dirty="0" sz="1000" spc="5" i="1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6261734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43000" y="8413115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430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75"/>
              </a:spcBef>
            </a:pPr>
            <a:r>
              <a:rPr dirty="0" sz="900" spc="-105">
                <a:latin typeface="Arial"/>
                <a:cs typeface="Arial"/>
              </a:rPr>
              <a:t>168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2305" y="1093977"/>
            <a:ext cx="125158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SET </a:t>
            </a:r>
            <a:r>
              <a:rPr dirty="0" sz="950" spc="-35">
                <a:latin typeface="Times New Roman"/>
                <a:cs typeface="Times New Roman"/>
              </a:rPr>
              <a:t>9</a:t>
            </a:r>
            <a:r>
              <a:rPr dirty="0" sz="950" spc="-15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Pointers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0197" y="1570989"/>
            <a:ext cx="5606415" cy="36595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646555">
              <a:lnSpc>
                <a:spcPct val="1211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"Please input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length </a:t>
            </a:r>
            <a:r>
              <a:rPr dirty="0" sz="900" spc="-10">
                <a:latin typeface="Courier New"/>
                <a:cs typeface="Courier New"/>
              </a:rPr>
              <a:t>of the </a:t>
            </a:r>
            <a:r>
              <a:rPr dirty="0" sz="900" spc="-15">
                <a:latin typeface="Courier New"/>
                <a:cs typeface="Courier New"/>
              </a:rPr>
              <a:t>rectangle"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1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  </a:t>
            </a: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length;</a:t>
            </a:r>
            <a:endParaRPr sz="900">
              <a:latin typeface="Courier New"/>
              <a:cs typeface="Courier New"/>
            </a:endParaRPr>
          </a:p>
          <a:p>
            <a:pPr marL="12700" marR="1713864">
              <a:lnSpc>
                <a:spcPct val="1200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"Please input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width </a:t>
            </a:r>
            <a:r>
              <a:rPr dirty="0" sz="900" spc="-10">
                <a:latin typeface="Courier New"/>
                <a:cs typeface="Courier New"/>
              </a:rPr>
              <a:t>of the </a:t>
            </a:r>
            <a:r>
              <a:rPr dirty="0" sz="900" spc="-15">
                <a:latin typeface="Courier New"/>
                <a:cs typeface="Courier New"/>
              </a:rPr>
              <a:t>rectangle"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1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  </a:t>
            </a: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width;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// Fill in code to </a:t>
            </a:r>
            <a:r>
              <a:rPr dirty="0" sz="900" b="1">
                <a:latin typeface="Courier New"/>
                <a:cs typeface="Courier New"/>
              </a:rPr>
              <a:t>make </a:t>
            </a:r>
            <a:r>
              <a:rPr dirty="0" sz="900" spc="5" b="1">
                <a:latin typeface="Courier New"/>
                <a:cs typeface="Courier New"/>
              </a:rPr>
              <a:t>lengthPtr point to length (hold its</a:t>
            </a:r>
            <a:r>
              <a:rPr dirty="0" sz="900" spc="15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address)</a:t>
            </a:r>
            <a:endParaRPr sz="900">
              <a:latin typeface="Courier New"/>
              <a:cs typeface="Courier New"/>
            </a:endParaRPr>
          </a:p>
          <a:p>
            <a:pPr marL="22860">
              <a:lnSpc>
                <a:spcPct val="100000"/>
              </a:lnSpc>
              <a:spcBef>
                <a:spcPts val="225"/>
              </a:spcBef>
            </a:pPr>
            <a:r>
              <a:rPr dirty="0" sz="900" spc="5" b="1">
                <a:latin typeface="Courier New"/>
                <a:cs typeface="Courier New"/>
              </a:rPr>
              <a:t>// Fill in code to </a:t>
            </a:r>
            <a:r>
              <a:rPr dirty="0" sz="900" b="1">
                <a:latin typeface="Courier New"/>
                <a:cs typeface="Courier New"/>
              </a:rPr>
              <a:t>make </a:t>
            </a:r>
            <a:r>
              <a:rPr dirty="0" sz="900" spc="5" b="1">
                <a:latin typeface="Courier New"/>
                <a:cs typeface="Courier New"/>
              </a:rPr>
              <a:t>widthPtr point to width (hold its</a:t>
            </a:r>
            <a:r>
              <a:rPr dirty="0" sz="900" spc="150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address)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area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5" b="1">
                <a:latin typeface="Courier New"/>
                <a:cs typeface="Courier New"/>
              </a:rPr>
              <a:t>// Fill in code to </a:t>
            </a:r>
            <a:r>
              <a:rPr dirty="0" sz="900" b="1">
                <a:latin typeface="Courier New"/>
                <a:cs typeface="Courier New"/>
              </a:rPr>
              <a:t>find </a:t>
            </a:r>
            <a:r>
              <a:rPr dirty="0" sz="900" spc="5" b="1">
                <a:latin typeface="Courier New"/>
                <a:cs typeface="Courier New"/>
              </a:rPr>
              <a:t>the area by using </a:t>
            </a:r>
            <a:r>
              <a:rPr dirty="0" sz="900" b="1">
                <a:latin typeface="Courier New"/>
                <a:cs typeface="Courier New"/>
              </a:rPr>
              <a:t>only </a:t>
            </a:r>
            <a:r>
              <a:rPr dirty="0" sz="900" spc="5" b="1">
                <a:latin typeface="Courier New"/>
                <a:cs typeface="Courier New"/>
              </a:rPr>
              <a:t>the pointer</a:t>
            </a:r>
            <a:r>
              <a:rPr dirty="0" sz="900" spc="3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variables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area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area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54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if </a:t>
            </a:r>
            <a:r>
              <a:rPr dirty="0" sz="900" spc="5" b="1">
                <a:latin typeface="Courier New"/>
                <a:cs typeface="Courier New"/>
              </a:rPr>
              <a:t>(// Fill in the condition length </a:t>
            </a:r>
            <a:r>
              <a:rPr dirty="0" sz="900" b="1">
                <a:latin typeface="Courier New"/>
                <a:cs typeface="Courier New"/>
              </a:rPr>
              <a:t>&gt; </a:t>
            </a:r>
            <a:r>
              <a:rPr dirty="0" sz="900" spc="5" b="1">
                <a:latin typeface="Courier New"/>
                <a:cs typeface="Courier New"/>
              </a:rPr>
              <a:t>width by using only the pointer</a:t>
            </a:r>
            <a:r>
              <a:rPr dirty="0" sz="900" spc="180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variables)</a:t>
            </a:r>
            <a:endParaRPr sz="9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254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length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 spc="-15">
                <a:latin typeface="Courier New"/>
                <a:cs typeface="Courier New"/>
              </a:rPr>
              <a:t>greater than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width"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else </a:t>
            </a:r>
            <a:r>
              <a:rPr dirty="0" sz="900" spc="-10">
                <a:latin typeface="Courier New"/>
                <a:cs typeface="Courier New"/>
              </a:rPr>
              <a:t>if </a:t>
            </a:r>
            <a:r>
              <a:rPr dirty="0" sz="900" spc="5" b="1">
                <a:latin typeface="Courier New"/>
                <a:cs typeface="Courier New"/>
              </a:rPr>
              <a:t>(// Fill in </a:t>
            </a:r>
            <a:r>
              <a:rPr dirty="0" sz="900" b="1">
                <a:latin typeface="Courier New"/>
                <a:cs typeface="Courier New"/>
              </a:rPr>
              <a:t>the </a:t>
            </a:r>
            <a:r>
              <a:rPr dirty="0" sz="900" spc="5" b="1">
                <a:latin typeface="Courier New"/>
                <a:cs typeface="Courier New"/>
              </a:rPr>
              <a:t>condition of width </a:t>
            </a:r>
            <a:r>
              <a:rPr dirty="0" sz="900" b="1">
                <a:latin typeface="Courier New"/>
                <a:cs typeface="Courier New"/>
              </a:rPr>
              <a:t>&gt; </a:t>
            </a:r>
            <a:r>
              <a:rPr dirty="0" sz="900" spc="5" b="1">
                <a:latin typeface="Courier New"/>
                <a:cs typeface="Courier New"/>
              </a:rPr>
              <a:t>length by using only the</a:t>
            </a:r>
            <a:r>
              <a:rPr dirty="0" sz="900" spc="13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pointer</a:t>
            </a:r>
            <a:endParaRPr sz="900">
              <a:latin typeface="Courier New"/>
              <a:cs typeface="Courier New"/>
            </a:endParaRPr>
          </a:p>
          <a:p>
            <a:pPr marL="650875">
              <a:lnSpc>
                <a:spcPct val="100000"/>
              </a:lnSpc>
              <a:spcBef>
                <a:spcPts val="215"/>
              </a:spcBef>
            </a:pPr>
            <a:r>
              <a:rPr dirty="0" sz="900" spc="5" b="1">
                <a:latin typeface="Courier New"/>
                <a:cs typeface="Courier New"/>
              </a:rPr>
              <a:t>//</a:t>
            </a:r>
            <a:r>
              <a:rPr dirty="0" sz="900" spc="1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variables)</a:t>
            </a:r>
            <a:endParaRPr sz="9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250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width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 spc="-15">
                <a:latin typeface="Courier New"/>
                <a:cs typeface="Courier New"/>
              </a:rPr>
              <a:t>greater than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length"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25">
                <a:latin typeface="Courier New"/>
                <a:cs typeface="Courier New"/>
              </a:rPr>
              <a:t>else</a:t>
            </a:r>
            <a:endParaRPr sz="9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22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width </a:t>
            </a:r>
            <a:r>
              <a:rPr dirty="0" sz="900" spc="-10">
                <a:latin typeface="Courier New"/>
                <a:cs typeface="Courier New"/>
              </a:rPr>
              <a:t>and </a:t>
            </a:r>
            <a:r>
              <a:rPr dirty="0" sz="900" spc="-15">
                <a:latin typeface="Courier New"/>
                <a:cs typeface="Courier New"/>
              </a:rPr>
              <a:t>length </a:t>
            </a:r>
            <a:r>
              <a:rPr dirty="0" sz="900" spc="-10">
                <a:latin typeface="Courier New"/>
                <a:cs typeface="Courier New"/>
              </a:rPr>
              <a:t>are the </a:t>
            </a:r>
            <a:r>
              <a:rPr dirty="0" sz="900" spc="-15">
                <a:latin typeface="Courier New"/>
                <a:cs typeface="Courier New"/>
              </a:rPr>
              <a:t>same"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04" y="5532247"/>
            <a:ext cx="824230" cy="68897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12090">
              <a:lnSpc>
                <a:spcPct val="100000"/>
              </a:lnSpc>
              <a:spcBef>
                <a:spcPts val="325"/>
              </a:spcBef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110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604" y="6466713"/>
            <a:ext cx="6155690" cy="31165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41500" marR="5080" indent="-228600">
              <a:lnSpc>
                <a:spcPct val="103800"/>
              </a:lnSpc>
              <a:spcBef>
                <a:spcPts val="55"/>
              </a:spcBef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1: </a:t>
            </a:r>
            <a:r>
              <a:rPr dirty="0" sz="1050" spc="15">
                <a:latin typeface="Times New Roman"/>
                <a:cs typeface="Times New Roman"/>
              </a:rPr>
              <a:t>Complete </a:t>
            </a:r>
            <a:r>
              <a:rPr dirty="0" sz="1050" spc="-15">
                <a:latin typeface="Times New Roman"/>
                <a:cs typeface="Times New Roman"/>
              </a:rPr>
              <a:t>this program </a:t>
            </a:r>
            <a:r>
              <a:rPr dirty="0" sz="1050" spc="-45">
                <a:latin typeface="Times New Roman"/>
                <a:cs typeface="Times New Roman"/>
              </a:rPr>
              <a:t>by </a:t>
            </a:r>
            <a:r>
              <a:rPr dirty="0" sz="1050" spc="-40">
                <a:latin typeface="Times New Roman"/>
                <a:cs typeface="Times New Roman"/>
              </a:rPr>
              <a:t>filling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code </a:t>
            </a:r>
            <a:r>
              <a:rPr dirty="0" sz="1050" spc="25">
                <a:latin typeface="Times New Roman"/>
                <a:cs typeface="Times New Roman"/>
              </a:rPr>
              <a:t>(places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25">
                <a:latin typeface="Times New Roman"/>
                <a:cs typeface="Times New Roman"/>
              </a:rPr>
              <a:t>bold). </a:t>
            </a:r>
            <a:r>
              <a:rPr dirty="0" sz="1050" spc="10">
                <a:latin typeface="Times New Roman"/>
                <a:cs typeface="Times New Roman"/>
              </a:rPr>
              <a:t>Note:  </a:t>
            </a:r>
            <a:r>
              <a:rPr dirty="0" sz="1050" spc="-25">
                <a:latin typeface="Times New Roman"/>
                <a:cs typeface="Times New Roman"/>
              </a:rPr>
              <a:t>use </a:t>
            </a:r>
            <a:r>
              <a:rPr dirty="0" sz="1050" spc="-35">
                <a:latin typeface="Times New Roman"/>
                <a:cs typeface="Times New Roman"/>
              </a:rPr>
              <a:t>only </a:t>
            </a:r>
            <a:r>
              <a:rPr dirty="0" sz="1050" spc="-10">
                <a:latin typeface="Times New Roman"/>
                <a:cs typeface="Times New Roman"/>
              </a:rPr>
              <a:t>pointer </a:t>
            </a:r>
            <a:r>
              <a:rPr dirty="0" sz="1050" spc="15">
                <a:latin typeface="Times New Roman"/>
                <a:cs typeface="Times New Roman"/>
              </a:rPr>
              <a:t>variables </a:t>
            </a:r>
            <a:r>
              <a:rPr dirty="0" sz="1050" spc="-20">
                <a:latin typeface="Times New Roman"/>
                <a:cs typeface="Times New Roman"/>
              </a:rPr>
              <a:t>when </a:t>
            </a:r>
            <a:r>
              <a:rPr dirty="0" sz="1050" spc="20">
                <a:latin typeface="Times New Roman"/>
                <a:cs typeface="Times New Roman"/>
              </a:rPr>
              <a:t>instructed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comments </a:t>
            </a:r>
            <a:r>
              <a:rPr dirty="0" sz="1050" spc="-25">
                <a:latin typeface="Times New Roman"/>
                <a:cs typeface="Times New Roman"/>
              </a:rPr>
              <a:t>in</a:t>
            </a:r>
            <a:r>
              <a:rPr dirty="0" sz="1050" spc="80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bold.</a:t>
            </a:r>
            <a:endParaRPr sz="105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40"/>
              </a:spcBef>
            </a:pPr>
            <a:r>
              <a:rPr dirty="0" sz="1050" spc="-15">
                <a:latin typeface="Times New Roman"/>
                <a:cs typeface="Times New Roman"/>
              </a:rPr>
              <a:t>This program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10">
                <a:latin typeface="Times New Roman"/>
                <a:cs typeface="Times New Roman"/>
              </a:rPr>
              <a:t>test </a:t>
            </a:r>
            <a:r>
              <a:rPr dirty="0" sz="1050" spc="-25">
                <a:latin typeface="Times New Roman"/>
                <a:cs typeface="Times New Roman"/>
              </a:rPr>
              <a:t>your </a:t>
            </a:r>
            <a:r>
              <a:rPr dirty="0" sz="1050" spc="35">
                <a:latin typeface="Times New Roman"/>
                <a:cs typeface="Times New Roman"/>
              </a:rPr>
              <a:t>knowledge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10">
                <a:latin typeface="Times New Roman"/>
                <a:cs typeface="Times New Roman"/>
              </a:rPr>
              <a:t>pointer </a:t>
            </a:r>
            <a:r>
              <a:rPr dirty="0" sz="1050" spc="15">
                <a:latin typeface="Times New Roman"/>
                <a:cs typeface="Times New Roman"/>
              </a:rPr>
              <a:t>variables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>
                <a:latin typeface="Courier New"/>
                <a:cs typeface="Courier New"/>
              </a:rPr>
              <a:t>&amp;</a:t>
            </a:r>
            <a:r>
              <a:rPr dirty="0" sz="900" spc="-365">
                <a:latin typeface="Courier New"/>
                <a:cs typeface="Courier New"/>
              </a:rPr>
              <a:t> </a:t>
            </a:r>
            <a:r>
              <a:rPr dirty="0" sz="1050" spc="45">
                <a:latin typeface="Times New Roman"/>
                <a:cs typeface="Times New Roman"/>
              </a:rPr>
              <a:t>and</a:t>
            </a:r>
            <a:endParaRPr sz="105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5"/>
              </a:spcBef>
            </a:pP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225">
                <a:latin typeface="Courier New"/>
                <a:cs typeface="Courier New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symbols.</a:t>
            </a:r>
            <a:endParaRPr sz="1050">
              <a:latin typeface="Times New Roman"/>
              <a:cs typeface="Times New Roman"/>
            </a:endParaRPr>
          </a:p>
          <a:p>
            <a:pPr marL="1841500" marR="34925" indent="-228600">
              <a:lnSpc>
                <a:spcPct val="103800"/>
              </a:lnSpc>
              <a:spcBef>
                <a:spcPts val="285"/>
              </a:spcBef>
              <a:tabLst>
                <a:tab pos="3467735" algn="l"/>
              </a:tabLst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2: </a:t>
            </a:r>
            <a:r>
              <a:rPr dirty="0" sz="1050" spc="-15">
                <a:latin typeface="Times New Roman"/>
                <a:cs typeface="Times New Roman"/>
              </a:rPr>
              <a:t>Run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25">
                <a:latin typeface="Times New Roman"/>
                <a:cs typeface="Times New Roman"/>
              </a:rPr>
              <a:t>with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following </a:t>
            </a:r>
            <a:r>
              <a:rPr dirty="0" sz="1050" spc="-25">
                <a:latin typeface="Times New Roman"/>
                <a:cs typeface="Times New Roman"/>
              </a:rPr>
              <a:t>data: </a:t>
            </a:r>
            <a:r>
              <a:rPr dirty="0" sz="1050" spc="-35">
                <a:latin typeface="Times New Roman"/>
                <a:cs typeface="Times New Roman"/>
              </a:rPr>
              <a:t>10 15. </a:t>
            </a:r>
            <a:r>
              <a:rPr dirty="0" sz="1050" spc="-20">
                <a:latin typeface="Times New Roman"/>
                <a:cs typeface="Times New Roman"/>
              </a:rPr>
              <a:t>Record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40">
                <a:latin typeface="Times New Roman"/>
                <a:cs typeface="Times New Roman"/>
              </a:rPr>
              <a:t>output  </a:t>
            </a:r>
            <a:r>
              <a:rPr dirty="0" sz="1050" spc="-15">
                <a:latin typeface="Times New Roman"/>
                <a:cs typeface="Times New Roman"/>
              </a:rPr>
              <a:t>here</a:t>
            </a:r>
            <a:r>
              <a:rPr dirty="0" u="sng" sz="105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5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998219">
              <a:lnSpc>
                <a:spcPct val="100000"/>
              </a:lnSpc>
              <a:tabLst>
                <a:tab pos="1612900" algn="l"/>
              </a:tabLst>
            </a:pPr>
            <a:r>
              <a:rPr dirty="0" sz="1200" spc="-160">
                <a:latin typeface="Arial"/>
                <a:cs typeface="Arial"/>
              </a:rPr>
              <a:t>LAB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9.2	</a:t>
            </a:r>
            <a:r>
              <a:rPr dirty="0" sz="1200" spc="-114">
                <a:latin typeface="Arial"/>
                <a:cs typeface="Arial"/>
              </a:rPr>
              <a:t>Dynamic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20">
                <a:latin typeface="Arial"/>
                <a:cs typeface="Arial"/>
              </a:rPr>
              <a:t>Memory</a:t>
            </a:r>
            <a:endParaRPr sz="1200">
              <a:latin typeface="Arial"/>
              <a:cs typeface="Arial"/>
            </a:endParaRPr>
          </a:p>
          <a:p>
            <a:pPr marL="1612900">
              <a:lnSpc>
                <a:spcPct val="100000"/>
              </a:lnSpc>
              <a:spcBef>
                <a:spcPts val="620"/>
              </a:spcBef>
            </a:pPr>
            <a:r>
              <a:rPr dirty="0" sz="1050" spc="-30">
                <a:latin typeface="Times New Roman"/>
                <a:cs typeface="Times New Roman"/>
              </a:rPr>
              <a:t>Retrieve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900" spc="-20">
                <a:latin typeface="Courier New"/>
                <a:cs typeface="Courier New"/>
              </a:rPr>
              <a:t>dynamic.cpp </a:t>
            </a:r>
            <a:r>
              <a:rPr dirty="0" sz="1050" spc="-5">
                <a:latin typeface="Times New Roman"/>
                <a:cs typeface="Times New Roman"/>
              </a:rPr>
              <a:t>from the </a:t>
            </a:r>
            <a:r>
              <a:rPr dirty="0" sz="1050" spc="-25">
                <a:latin typeface="Times New Roman"/>
                <a:cs typeface="Times New Roman"/>
              </a:rPr>
              <a:t>Lab </a:t>
            </a:r>
            <a:r>
              <a:rPr dirty="0" sz="1050" spc="-30">
                <a:latin typeface="Times New Roman"/>
                <a:cs typeface="Times New Roman"/>
              </a:rPr>
              <a:t>9</a:t>
            </a:r>
            <a:r>
              <a:rPr dirty="0" sz="1050" spc="19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folder.</a:t>
            </a:r>
            <a:endParaRPr sz="105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5"/>
              </a:spcBef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code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35">
                <a:latin typeface="Times New Roman"/>
                <a:cs typeface="Times New Roman"/>
              </a:rPr>
              <a:t>as</a:t>
            </a:r>
            <a:r>
              <a:rPr dirty="0" sz="1050" spc="114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follows: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program </a:t>
            </a:r>
            <a:r>
              <a:rPr dirty="0" sz="900" spc="-20">
                <a:latin typeface="Courier New"/>
                <a:cs typeface="Courier New"/>
              </a:rPr>
              <a:t>demonstrates </a:t>
            </a:r>
            <a:r>
              <a:rPr dirty="0" sz="900" spc="-10">
                <a:latin typeface="Courier New"/>
                <a:cs typeface="Courier New"/>
              </a:rPr>
              <a:t>the use of </a:t>
            </a:r>
            <a:r>
              <a:rPr dirty="0" sz="900" spc="-15">
                <a:latin typeface="Courier New"/>
                <a:cs typeface="Courier New"/>
              </a:rPr>
              <a:t>dynamic</a:t>
            </a:r>
            <a:r>
              <a:rPr dirty="0" sz="900" spc="-229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variables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900" spc="5" b="1">
                <a:latin typeface="Courier New"/>
                <a:cs typeface="Courier New"/>
              </a:rPr>
              <a:t>// PLACE YOUR </a:t>
            </a:r>
            <a:r>
              <a:rPr dirty="0" sz="900" b="1">
                <a:latin typeface="Courier New"/>
                <a:cs typeface="Courier New"/>
              </a:rPr>
              <a:t>NAME</a:t>
            </a:r>
            <a:r>
              <a:rPr dirty="0" sz="900" spc="50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4798060">
              <a:lnSpc>
                <a:spcPct val="121100"/>
              </a:lnSpc>
              <a:spcBef>
                <a:spcPts val="5"/>
              </a:spcBef>
            </a:pPr>
            <a:r>
              <a:rPr dirty="0" sz="900" spc="-15">
                <a:latin typeface="Courier New"/>
                <a:cs typeface="Courier New"/>
              </a:rPr>
              <a:t>#include </a:t>
            </a:r>
            <a:r>
              <a:rPr dirty="0" sz="900" spc="-20">
                <a:latin typeface="Courier New"/>
                <a:cs typeface="Courier New"/>
              </a:rPr>
              <a:t>&lt;iostream&gt;  </a:t>
            </a:r>
            <a:r>
              <a:rPr dirty="0" sz="900" spc="-15">
                <a:latin typeface="Courier New"/>
                <a:cs typeface="Courier New"/>
              </a:rPr>
              <a:t>using namespace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const </a:t>
            </a: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MAXNAME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2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10;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9456419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18554" y="1093977"/>
            <a:ext cx="54800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Lesson</a:t>
            </a:r>
            <a:r>
              <a:rPr dirty="0" sz="950" spc="125">
                <a:latin typeface="Times New Roman"/>
                <a:cs typeface="Times New Roman"/>
              </a:rPr>
              <a:t> </a:t>
            </a:r>
            <a:r>
              <a:rPr dirty="0" sz="950" spc="-40">
                <a:latin typeface="Times New Roman"/>
                <a:cs typeface="Times New Roman"/>
              </a:rPr>
              <a:t>9A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52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  <a:spcBef>
                <a:spcPts val="575"/>
              </a:spcBef>
            </a:pPr>
            <a:r>
              <a:rPr dirty="0" sz="900" spc="-125">
                <a:latin typeface="Arial"/>
                <a:cs typeface="Arial"/>
              </a:rPr>
              <a:t>169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153" y="1407922"/>
            <a:ext cx="5033010" cy="323278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1209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pos;</a:t>
            </a:r>
            <a:endParaRPr sz="900">
              <a:latin typeface="Courier New"/>
              <a:cs typeface="Courier New"/>
            </a:endParaRPr>
          </a:p>
          <a:p>
            <a:pPr marL="212090" marR="3406775">
              <a:lnSpc>
                <a:spcPct val="120000"/>
              </a:lnSpc>
              <a:spcBef>
                <a:spcPts val="15"/>
              </a:spcBef>
            </a:pPr>
            <a:r>
              <a:rPr dirty="0" sz="900" spc="-15">
                <a:latin typeface="Courier New"/>
                <a:cs typeface="Courier New"/>
              </a:rPr>
              <a:t>char *name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nullptr;  </a:t>
            </a:r>
            <a:r>
              <a:rPr dirty="0" sz="900" spc="-10">
                <a:latin typeface="Courier New"/>
                <a:cs typeface="Courier New"/>
              </a:rPr>
              <a:t>int *one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2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nullptr;</a:t>
            </a:r>
            <a:endParaRPr sz="900">
              <a:latin typeface="Courier New"/>
              <a:cs typeface="Courier New"/>
            </a:endParaRPr>
          </a:p>
          <a:p>
            <a:pPr marL="212090">
              <a:lnSpc>
                <a:spcPct val="100000"/>
              </a:lnSpc>
              <a:spcBef>
                <a:spcPts val="500"/>
              </a:spcBef>
            </a:pPr>
            <a:r>
              <a:rPr dirty="0" sz="900" spc="-10">
                <a:latin typeface="Courier New"/>
                <a:cs typeface="Courier New"/>
              </a:rPr>
              <a:t>int *two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4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nullptr;</a:t>
            </a:r>
            <a:endParaRPr sz="900">
              <a:latin typeface="Courier New"/>
              <a:cs typeface="Courier New"/>
            </a:endParaRPr>
          </a:p>
          <a:p>
            <a:pPr marL="212090" marR="3406775">
              <a:lnSpc>
                <a:spcPct val="121100"/>
              </a:lnSpc>
              <a:spcBef>
                <a:spcPts val="265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*three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6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nullptr; 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result;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  <a:tabLst>
                <a:tab pos="481965" algn="l"/>
              </a:tabLst>
            </a:pPr>
            <a:r>
              <a:rPr dirty="0" sz="900" spc="5" b="1">
                <a:latin typeface="Courier New"/>
                <a:cs typeface="Courier New"/>
              </a:rPr>
              <a:t>//	Fill in </a:t>
            </a:r>
            <a:r>
              <a:rPr dirty="0" sz="900" b="1">
                <a:latin typeface="Courier New"/>
                <a:cs typeface="Courier New"/>
              </a:rPr>
              <a:t>code </a:t>
            </a:r>
            <a:r>
              <a:rPr dirty="0" sz="900" spc="5" b="1">
                <a:latin typeface="Courier New"/>
                <a:cs typeface="Courier New"/>
              </a:rPr>
              <a:t>to allocate the integer variable one</a:t>
            </a:r>
            <a:r>
              <a:rPr dirty="0" sz="900" spc="135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 marL="222885">
              <a:lnSpc>
                <a:spcPct val="100000"/>
              </a:lnSpc>
              <a:spcBef>
                <a:spcPts val="229"/>
              </a:spcBef>
              <a:tabLst>
                <a:tab pos="495300" algn="l"/>
              </a:tabLst>
            </a:pPr>
            <a:r>
              <a:rPr dirty="0" sz="900" spc="5" b="1">
                <a:latin typeface="Courier New"/>
                <a:cs typeface="Courier New"/>
              </a:rPr>
              <a:t>//	Fill in code to allocate the integer variable two</a:t>
            </a:r>
            <a:r>
              <a:rPr dirty="0" sz="900" spc="110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 marL="222885">
              <a:lnSpc>
                <a:spcPct val="100000"/>
              </a:lnSpc>
              <a:spcBef>
                <a:spcPts val="215"/>
              </a:spcBef>
              <a:tabLst>
                <a:tab pos="495300" algn="l"/>
              </a:tabLst>
            </a:pPr>
            <a:r>
              <a:rPr dirty="0" sz="900" spc="5" b="1">
                <a:latin typeface="Courier New"/>
                <a:cs typeface="Courier New"/>
              </a:rPr>
              <a:t>//	Fill in code to allocate the integer variable three</a:t>
            </a:r>
            <a:r>
              <a:rPr dirty="0" sz="900" spc="130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 marL="222885">
              <a:lnSpc>
                <a:spcPct val="100000"/>
              </a:lnSpc>
              <a:spcBef>
                <a:spcPts val="220"/>
              </a:spcBef>
              <a:tabLst>
                <a:tab pos="495300" algn="l"/>
              </a:tabLst>
            </a:pPr>
            <a:r>
              <a:rPr dirty="0" sz="900" spc="5" b="1">
                <a:latin typeface="Courier New"/>
                <a:cs typeface="Courier New"/>
              </a:rPr>
              <a:t>//	Fill in code to allocate the character array pointed to by</a:t>
            </a:r>
            <a:r>
              <a:rPr dirty="0" sz="900" spc="120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name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212090" marR="5080">
              <a:lnSpc>
                <a:spcPct val="1211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"Enter </a:t>
            </a:r>
            <a:r>
              <a:rPr dirty="0" sz="900" spc="-10">
                <a:latin typeface="Courier New"/>
                <a:cs typeface="Courier New"/>
              </a:rPr>
              <a:t>your </a:t>
            </a:r>
            <a:r>
              <a:rPr dirty="0" sz="900" spc="-15">
                <a:latin typeface="Courier New"/>
                <a:cs typeface="Courier New"/>
              </a:rPr>
              <a:t>last name with exactly </a:t>
            </a:r>
            <a:r>
              <a:rPr dirty="0" sz="900" spc="-10">
                <a:latin typeface="Courier New"/>
                <a:cs typeface="Courier New"/>
              </a:rPr>
              <a:t>10 </a:t>
            </a:r>
            <a:r>
              <a:rPr dirty="0" sz="900" spc="-20">
                <a:latin typeface="Courier New"/>
                <a:cs typeface="Courier New"/>
              </a:rPr>
              <a:t>characters."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endl;  cout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"If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your</a:t>
            </a:r>
            <a:r>
              <a:rPr dirty="0" sz="900" spc="-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name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has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&lt;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10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characters,</a:t>
            </a:r>
            <a:r>
              <a:rPr dirty="0" sz="900" spc="-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repeat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last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letter.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endl</a:t>
            </a:r>
            <a:endParaRPr sz="900">
              <a:latin typeface="Courier New"/>
              <a:cs typeface="Courier New"/>
            </a:endParaRPr>
          </a:p>
          <a:p>
            <a:pPr marL="550545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"Blanks </a:t>
            </a:r>
            <a:r>
              <a:rPr dirty="0" sz="900" spc="-10">
                <a:latin typeface="Courier New"/>
                <a:cs typeface="Courier New"/>
              </a:rPr>
              <a:t>at the end do not </a:t>
            </a:r>
            <a:r>
              <a:rPr dirty="0" sz="900" spc="-15">
                <a:latin typeface="Courier New"/>
                <a:cs typeface="Courier New"/>
              </a:rPr>
              <a:t>count."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  <a:tabLst>
                <a:tab pos="2336800" algn="l"/>
              </a:tabLst>
            </a:pPr>
            <a:r>
              <a:rPr dirty="0" sz="900" spc="-10">
                <a:latin typeface="Courier New"/>
                <a:cs typeface="Courier New"/>
              </a:rPr>
              <a:t>for </a:t>
            </a:r>
            <a:r>
              <a:rPr dirty="0" sz="900" spc="-15">
                <a:latin typeface="Courier New"/>
                <a:cs typeface="Courier New"/>
              </a:rPr>
              <a:t>(pos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0">
                <a:latin typeface="Courier New"/>
                <a:cs typeface="Courier New"/>
              </a:rPr>
              <a:t>0;  pos</a:t>
            </a:r>
            <a:r>
              <a:rPr dirty="0" sz="900" spc="-19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&lt;</a:t>
            </a:r>
            <a:r>
              <a:rPr dirty="0" sz="900" spc="-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MAXNAME;	pos++)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4538" y="4803775"/>
            <a:ext cx="4279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cin</a:t>
            </a:r>
            <a:r>
              <a:rPr dirty="0" sz="900" spc="-12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&gt;&gt;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2133" y="4774819"/>
            <a:ext cx="3892550" cy="3581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325"/>
              </a:spcBef>
            </a:pPr>
            <a:r>
              <a:rPr dirty="0" sz="900" spc="5" b="1">
                <a:latin typeface="Courier New"/>
                <a:cs typeface="Courier New"/>
              </a:rPr>
              <a:t>// Fill in code to </a:t>
            </a:r>
            <a:r>
              <a:rPr dirty="0" sz="900" b="1">
                <a:latin typeface="Courier New"/>
                <a:cs typeface="Courier New"/>
              </a:rPr>
              <a:t>read a </a:t>
            </a:r>
            <a:r>
              <a:rPr dirty="0" sz="900" spc="5" b="1">
                <a:latin typeface="Courier New"/>
                <a:cs typeface="Courier New"/>
              </a:rPr>
              <a:t>character </a:t>
            </a:r>
            <a:r>
              <a:rPr dirty="0" sz="900" b="1">
                <a:latin typeface="Courier New"/>
                <a:cs typeface="Courier New"/>
              </a:rPr>
              <a:t>into </a:t>
            </a:r>
            <a:r>
              <a:rPr dirty="0" sz="900" spc="5" b="1">
                <a:latin typeface="Courier New"/>
                <a:cs typeface="Courier New"/>
              </a:rPr>
              <a:t>the name</a:t>
            </a:r>
            <a:r>
              <a:rPr dirty="0" sz="900" spc="150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5" b="1">
                <a:latin typeface="Courier New"/>
                <a:cs typeface="Courier New"/>
              </a:rPr>
              <a:t>// WITHOUT USING </a:t>
            </a:r>
            <a:r>
              <a:rPr dirty="0" sz="900" b="1">
                <a:latin typeface="Courier New"/>
                <a:cs typeface="Courier New"/>
              </a:rPr>
              <a:t>a </a:t>
            </a:r>
            <a:r>
              <a:rPr dirty="0" sz="900" spc="5" b="1">
                <a:latin typeface="Courier New"/>
                <a:cs typeface="Courier New"/>
              </a:rPr>
              <a:t>bracketed</a:t>
            </a:r>
            <a:r>
              <a:rPr dirty="0" sz="900" spc="6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subscript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6210" y="5273166"/>
            <a:ext cx="5728335" cy="480504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44780">
              <a:lnSpc>
                <a:spcPct val="100000"/>
              </a:lnSpc>
              <a:spcBef>
                <a:spcPts val="32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"Hi</a:t>
            </a:r>
            <a:r>
              <a:rPr dirty="0" sz="900" spc="-10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";</a:t>
            </a:r>
            <a:endParaRPr sz="900">
              <a:latin typeface="Courier New"/>
              <a:cs typeface="Courier New"/>
            </a:endParaRPr>
          </a:p>
          <a:p>
            <a:pPr marL="144780">
              <a:lnSpc>
                <a:spcPct val="100000"/>
              </a:lnSpc>
              <a:spcBef>
                <a:spcPts val="229"/>
              </a:spcBef>
              <a:tabLst>
                <a:tab pos="2205990" algn="l"/>
              </a:tabLst>
            </a:pPr>
            <a:r>
              <a:rPr dirty="0" sz="900" spc="-10">
                <a:latin typeface="Courier New"/>
                <a:cs typeface="Courier New"/>
              </a:rPr>
              <a:t>for </a:t>
            </a:r>
            <a:r>
              <a:rPr dirty="0" sz="900" spc="-15">
                <a:latin typeface="Courier New"/>
                <a:cs typeface="Courier New"/>
              </a:rPr>
              <a:t>(pos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0">
                <a:latin typeface="Courier New"/>
                <a:cs typeface="Courier New"/>
              </a:rPr>
              <a:t>0;  pos</a:t>
            </a:r>
            <a:r>
              <a:rPr dirty="0" sz="900" spc="-19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&lt;</a:t>
            </a:r>
            <a:r>
              <a:rPr dirty="0" sz="900" spc="-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MAXNAME;	pos++)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algn="ctr" marR="436245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5" b="1">
                <a:latin typeface="Courier New"/>
                <a:cs typeface="Courier New"/>
              </a:rPr>
              <a:t>// Fill in </a:t>
            </a:r>
            <a:r>
              <a:rPr dirty="0" sz="900" b="1">
                <a:latin typeface="Courier New"/>
                <a:cs typeface="Courier New"/>
              </a:rPr>
              <a:t>code </a:t>
            </a:r>
            <a:r>
              <a:rPr dirty="0" sz="900" spc="5" b="1">
                <a:latin typeface="Courier New"/>
                <a:cs typeface="Courier New"/>
              </a:rPr>
              <a:t>to </a:t>
            </a:r>
            <a:r>
              <a:rPr dirty="0" sz="900" b="1">
                <a:latin typeface="Courier New"/>
                <a:cs typeface="Courier New"/>
              </a:rPr>
              <a:t>a </a:t>
            </a:r>
            <a:r>
              <a:rPr dirty="0" sz="900" spc="5" b="1">
                <a:latin typeface="Courier New"/>
                <a:cs typeface="Courier New"/>
              </a:rPr>
              <a:t>print </a:t>
            </a:r>
            <a:r>
              <a:rPr dirty="0" sz="900" b="1">
                <a:latin typeface="Courier New"/>
                <a:cs typeface="Courier New"/>
              </a:rPr>
              <a:t>a </a:t>
            </a:r>
            <a:r>
              <a:rPr dirty="0" sz="900" spc="5" b="1">
                <a:latin typeface="Courier New"/>
                <a:cs typeface="Courier New"/>
              </a:rPr>
              <a:t>character from </a:t>
            </a:r>
            <a:r>
              <a:rPr dirty="0" sz="900" b="1">
                <a:latin typeface="Courier New"/>
                <a:cs typeface="Courier New"/>
              </a:rPr>
              <a:t>the </a:t>
            </a:r>
            <a:r>
              <a:rPr dirty="0" sz="900" spc="5" b="1">
                <a:latin typeface="Courier New"/>
                <a:cs typeface="Courier New"/>
              </a:rPr>
              <a:t>name</a:t>
            </a:r>
            <a:r>
              <a:rPr dirty="0" sz="900" spc="130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  <a:p>
            <a:pPr algn="ctr" marR="1347470">
              <a:lnSpc>
                <a:spcPct val="100000"/>
              </a:lnSpc>
              <a:spcBef>
                <a:spcPts val="229"/>
              </a:spcBef>
            </a:pPr>
            <a:r>
              <a:rPr dirty="0" sz="900" spc="5" b="1">
                <a:latin typeface="Courier New"/>
                <a:cs typeface="Courier New"/>
              </a:rPr>
              <a:t>// WITHOUT USING </a:t>
            </a:r>
            <a:r>
              <a:rPr dirty="0" sz="900" b="1">
                <a:latin typeface="Courier New"/>
                <a:cs typeface="Courier New"/>
              </a:rPr>
              <a:t>a </a:t>
            </a:r>
            <a:r>
              <a:rPr dirty="0" sz="900" spc="5" b="1">
                <a:latin typeface="Courier New"/>
                <a:cs typeface="Courier New"/>
              </a:rPr>
              <a:t>bracketed</a:t>
            </a:r>
            <a:r>
              <a:rPr dirty="0" sz="900" spc="60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subscript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4478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"Enter three integer numbers separated </a:t>
            </a:r>
            <a:r>
              <a:rPr dirty="0" sz="900" spc="-10">
                <a:latin typeface="Courier New"/>
                <a:cs typeface="Courier New"/>
              </a:rPr>
              <a:t>by </a:t>
            </a:r>
            <a:r>
              <a:rPr dirty="0" sz="900" spc="-15">
                <a:latin typeface="Courier New"/>
                <a:cs typeface="Courier New"/>
              </a:rPr>
              <a:t>blanks"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1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44780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// Fill in code to input three numbers and store them in</a:t>
            </a:r>
            <a:r>
              <a:rPr dirty="0" sz="900" spc="125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the</a:t>
            </a:r>
            <a:endParaRPr sz="900">
              <a:latin typeface="Courier New"/>
              <a:cs typeface="Courier New"/>
            </a:endParaRPr>
          </a:p>
          <a:p>
            <a:pPr marL="155575">
              <a:lnSpc>
                <a:spcPct val="100000"/>
              </a:lnSpc>
              <a:spcBef>
                <a:spcPts val="229"/>
              </a:spcBef>
            </a:pPr>
            <a:r>
              <a:rPr dirty="0" sz="900" spc="5" b="1">
                <a:latin typeface="Courier New"/>
                <a:cs typeface="Courier New"/>
              </a:rPr>
              <a:t>// dynamic variables pointed to by pointers one, two, and</a:t>
            </a:r>
            <a:r>
              <a:rPr dirty="0" sz="900" spc="12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three.</a:t>
            </a:r>
            <a:endParaRPr sz="900">
              <a:latin typeface="Courier New"/>
              <a:cs typeface="Courier New"/>
            </a:endParaRPr>
          </a:p>
          <a:p>
            <a:pPr marL="155575">
              <a:lnSpc>
                <a:spcPct val="100000"/>
              </a:lnSpc>
              <a:spcBef>
                <a:spcPts val="215"/>
              </a:spcBef>
            </a:pPr>
            <a:r>
              <a:rPr dirty="0" sz="900" spc="5" b="1">
                <a:latin typeface="Courier New"/>
                <a:cs typeface="Courier New"/>
              </a:rPr>
              <a:t>// You are working </a:t>
            </a:r>
            <a:r>
              <a:rPr dirty="0" sz="900" b="1">
                <a:latin typeface="Courier New"/>
                <a:cs typeface="Courier New"/>
              </a:rPr>
              <a:t>only </a:t>
            </a:r>
            <a:r>
              <a:rPr dirty="0" sz="900" spc="5" b="1">
                <a:latin typeface="Courier New"/>
                <a:cs typeface="Courier New"/>
              </a:rPr>
              <a:t>with pointer</a:t>
            </a:r>
            <a:r>
              <a:rPr dirty="0" sz="900" spc="9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variables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4478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//echo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print</a:t>
            </a:r>
            <a:endParaRPr sz="900">
              <a:latin typeface="Courier New"/>
              <a:cs typeface="Courier New"/>
            </a:endParaRPr>
          </a:p>
          <a:p>
            <a:pPr marL="144780">
              <a:lnSpc>
                <a:spcPct val="100000"/>
              </a:lnSpc>
              <a:spcBef>
                <a:spcPts val="229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three numbers </a:t>
            </a:r>
            <a:r>
              <a:rPr dirty="0" sz="900" spc="-10">
                <a:latin typeface="Courier New"/>
                <a:cs typeface="Courier New"/>
              </a:rPr>
              <a:t>are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44780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// Fill in code to output those</a:t>
            </a:r>
            <a:r>
              <a:rPr dirty="0" sz="900" spc="30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numbers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4478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result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5" b="1">
                <a:latin typeface="Courier New"/>
                <a:cs typeface="Courier New"/>
              </a:rPr>
              <a:t>// Fill in </a:t>
            </a:r>
            <a:r>
              <a:rPr dirty="0" sz="900" b="1">
                <a:latin typeface="Courier New"/>
                <a:cs typeface="Courier New"/>
              </a:rPr>
              <a:t>code </a:t>
            </a:r>
            <a:r>
              <a:rPr dirty="0" sz="900" spc="5" b="1">
                <a:latin typeface="Courier New"/>
                <a:cs typeface="Courier New"/>
              </a:rPr>
              <a:t>to calculate the </a:t>
            </a:r>
            <a:r>
              <a:rPr dirty="0" sz="900" b="1">
                <a:latin typeface="Courier New"/>
                <a:cs typeface="Courier New"/>
              </a:rPr>
              <a:t>sum </a:t>
            </a:r>
            <a:r>
              <a:rPr dirty="0" sz="900" spc="5" b="1">
                <a:latin typeface="Courier New"/>
                <a:cs typeface="Courier New"/>
              </a:rPr>
              <a:t>of the three</a:t>
            </a:r>
            <a:r>
              <a:rPr dirty="0" sz="900" spc="10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numbers</a:t>
            </a:r>
            <a:endParaRPr sz="900">
              <a:latin typeface="Courier New"/>
              <a:cs typeface="Courier New"/>
            </a:endParaRPr>
          </a:p>
          <a:p>
            <a:pPr marL="144780">
              <a:lnSpc>
                <a:spcPct val="100000"/>
              </a:lnSpc>
              <a:spcBef>
                <a:spcPts val="254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</a:t>
            </a:r>
            <a:r>
              <a:rPr dirty="0" sz="900" spc="-10">
                <a:latin typeface="Courier New"/>
                <a:cs typeface="Courier New"/>
              </a:rPr>
              <a:t>sum of the </a:t>
            </a:r>
            <a:r>
              <a:rPr dirty="0" sz="900" spc="-15">
                <a:latin typeface="Courier New"/>
                <a:cs typeface="Courier New"/>
              </a:rPr>
              <a:t>three values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result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44780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// Fill in code to deallocate </a:t>
            </a:r>
            <a:r>
              <a:rPr dirty="0" sz="900" b="1">
                <a:latin typeface="Courier New"/>
                <a:cs typeface="Courier New"/>
              </a:rPr>
              <a:t>one, </a:t>
            </a:r>
            <a:r>
              <a:rPr dirty="0" sz="900" spc="5" b="1">
                <a:latin typeface="Courier New"/>
                <a:cs typeface="Courier New"/>
              </a:rPr>
              <a:t>two, three and</a:t>
            </a:r>
            <a:r>
              <a:rPr dirty="0" sz="900" spc="125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name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4478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774825" marR="5080" indent="-228600">
              <a:lnSpc>
                <a:spcPct val="103299"/>
              </a:lnSpc>
              <a:spcBef>
                <a:spcPts val="5"/>
              </a:spcBef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1: </a:t>
            </a:r>
            <a:r>
              <a:rPr dirty="0" sz="1050" spc="15">
                <a:latin typeface="Times New Roman"/>
                <a:cs typeface="Times New Roman"/>
              </a:rPr>
              <a:t>Complete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45">
                <a:latin typeface="Times New Roman"/>
                <a:cs typeface="Times New Roman"/>
              </a:rPr>
              <a:t>by </a:t>
            </a:r>
            <a:r>
              <a:rPr dirty="0" sz="1050" spc="-40">
                <a:latin typeface="Times New Roman"/>
                <a:cs typeface="Times New Roman"/>
              </a:rPr>
              <a:t>filling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code. </a:t>
            </a:r>
            <a:r>
              <a:rPr dirty="0" sz="1050" spc="-35">
                <a:latin typeface="Times New Roman"/>
                <a:cs typeface="Times New Roman"/>
              </a:rPr>
              <a:t>(Areas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30">
                <a:latin typeface="Times New Roman"/>
                <a:cs typeface="Times New Roman"/>
              </a:rPr>
              <a:t>bold) 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40">
                <a:latin typeface="Times New Roman"/>
                <a:cs typeface="Times New Roman"/>
              </a:rPr>
              <a:t>problem </a:t>
            </a:r>
            <a:r>
              <a:rPr dirty="0" sz="1050" spc="20">
                <a:latin typeface="Times New Roman"/>
                <a:cs typeface="Times New Roman"/>
              </a:rPr>
              <a:t>requires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1050" spc="-30">
                <a:latin typeface="Times New Roman"/>
                <a:cs typeface="Times New Roman"/>
              </a:rPr>
              <a:t>you </a:t>
            </a:r>
            <a:r>
              <a:rPr dirty="0" sz="1050" spc="-25">
                <a:latin typeface="Times New Roman"/>
                <a:cs typeface="Times New Roman"/>
              </a:rPr>
              <a:t>study </a:t>
            </a:r>
            <a:r>
              <a:rPr dirty="0" sz="1050" spc="-40">
                <a:latin typeface="Times New Roman"/>
                <a:cs typeface="Times New Roman"/>
              </a:rPr>
              <a:t>very </a:t>
            </a:r>
            <a:r>
              <a:rPr dirty="0" sz="1050" spc="5">
                <a:latin typeface="Times New Roman"/>
                <a:cs typeface="Times New Roman"/>
              </a:rPr>
              <a:t>carefully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code </a:t>
            </a:r>
            <a:r>
              <a:rPr dirty="0" sz="1050" spc="20">
                <a:latin typeface="Times New Roman"/>
                <a:cs typeface="Times New Roman"/>
              </a:rPr>
              <a:t>already  </a:t>
            </a:r>
            <a:r>
              <a:rPr dirty="0" sz="1050" spc="-15">
                <a:latin typeface="Times New Roman"/>
                <a:cs typeface="Times New Roman"/>
              </a:rPr>
              <a:t>written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35">
                <a:latin typeface="Times New Roman"/>
                <a:cs typeface="Times New Roman"/>
              </a:rPr>
              <a:t>prepare </a:t>
            </a:r>
            <a:r>
              <a:rPr dirty="0" sz="1050" spc="-30">
                <a:latin typeface="Times New Roman"/>
                <a:cs typeface="Times New Roman"/>
              </a:rPr>
              <a:t>you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30">
                <a:latin typeface="Times New Roman"/>
                <a:cs typeface="Times New Roman"/>
              </a:rPr>
              <a:t>complete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190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program.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4463415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43000" y="5370829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8600" y="68580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610600" y="1062990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10600" y="565785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430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90"/>
              </a:spcBef>
            </a:pPr>
            <a:r>
              <a:rPr dirty="0" sz="900" spc="-105">
                <a:latin typeface="Arial"/>
                <a:cs typeface="Arial"/>
              </a:rPr>
              <a:t>170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2305" y="1095501"/>
            <a:ext cx="125158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SET </a:t>
            </a:r>
            <a:r>
              <a:rPr dirty="0" sz="950" spc="-35">
                <a:latin typeface="Times New Roman"/>
                <a:cs typeface="Times New Roman"/>
              </a:rPr>
              <a:t>9</a:t>
            </a:r>
            <a:r>
              <a:rPr dirty="0" sz="950" spc="-15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Pointers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31135" y="1430781"/>
            <a:ext cx="74930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 i="1">
                <a:latin typeface="Times New Roman"/>
                <a:cs typeface="Times New Roman"/>
              </a:rPr>
              <a:t>Sample</a:t>
            </a:r>
            <a:r>
              <a:rPr dirty="0" sz="1050" spc="25" i="1">
                <a:latin typeface="Times New Roman"/>
                <a:cs typeface="Times New Roman"/>
              </a:rPr>
              <a:t> </a:t>
            </a:r>
            <a:r>
              <a:rPr dirty="0" sz="1050" spc="35" i="1">
                <a:latin typeface="Times New Roman"/>
                <a:cs typeface="Times New Roman"/>
              </a:rPr>
              <a:t>Run: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56031" y="1694942"/>
            <a:ext cx="2700110" cy="102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59079" y="1861057"/>
            <a:ext cx="3951324" cy="10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56035" y="2025650"/>
            <a:ext cx="547516" cy="85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52984" y="2191766"/>
            <a:ext cx="722802" cy="85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56036" y="2356357"/>
            <a:ext cx="945595" cy="1021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17675" y="2356357"/>
            <a:ext cx="1690966" cy="108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56037" y="2520950"/>
            <a:ext cx="260837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49934" y="2687066"/>
            <a:ext cx="1521800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49933" y="2853182"/>
            <a:ext cx="1866232" cy="853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130604" y="4177410"/>
            <a:ext cx="6426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405">
                <a:latin typeface="Arial"/>
                <a:cs typeface="Arial"/>
              </a:rPr>
              <a:t>L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15">
                <a:latin typeface="Arial"/>
                <a:cs typeface="Arial"/>
              </a:rPr>
              <a:t>E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05">
                <a:latin typeface="Arial"/>
                <a:cs typeface="Arial"/>
              </a:rPr>
              <a:t>S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505">
                <a:latin typeface="Arial"/>
                <a:cs typeface="Arial"/>
              </a:rPr>
              <a:t>S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615">
                <a:latin typeface="Arial"/>
                <a:cs typeface="Arial"/>
              </a:rPr>
              <a:t>O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 spc="-360">
                <a:latin typeface="Arial"/>
                <a:cs typeface="Arial"/>
              </a:rPr>
              <a:t>9</a:t>
            </a:r>
            <a:r>
              <a:rPr dirty="0" sz="1400" spc="-340">
                <a:latin typeface="Arial"/>
                <a:cs typeface="Arial"/>
              </a:rPr>
              <a:t> </a:t>
            </a:r>
            <a:r>
              <a:rPr dirty="0" sz="1400" spc="-47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31135" y="3119373"/>
            <a:ext cx="4500880" cy="9994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241300" marR="5080" indent="-228600">
              <a:lnSpc>
                <a:spcPct val="102899"/>
              </a:lnSpc>
              <a:spcBef>
                <a:spcPts val="70"/>
              </a:spcBef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2: </a:t>
            </a:r>
            <a:r>
              <a:rPr dirty="0" sz="1050" spc="10">
                <a:latin typeface="Times New Roman"/>
                <a:cs typeface="Times New Roman"/>
              </a:rPr>
              <a:t>In </a:t>
            </a:r>
            <a:r>
              <a:rPr dirty="0" sz="1050" spc="20">
                <a:latin typeface="Times New Roman"/>
                <a:cs typeface="Times New Roman"/>
              </a:rPr>
              <a:t>inputting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30">
                <a:latin typeface="Times New Roman"/>
                <a:cs typeface="Times New Roman"/>
              </a:rPr>
              <a:t>outputting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name, </a:t>
            </a:r>
            <a:r>
              <a:rPr dirty="0" sz="1050" spc="-35">
                <a:latin typeface="Times New Roman"/>
                <a:cs typeface="Times New Roman"/>
              </a:rPr>
              <a:t>you </a:t>
            </a:r>
            <a:r>
              <a:rPr dirty="0" sz="1050" spc="-30">
                <a:latin typeface="Times New Roman"/>
                <a:cs typeface="Times New Roman"/>
              </a:rPr>
              <a:t>were </a:t>
            </a:r>
            <a:r>
              <a:rPr dirty="0" sz="1050" spc="25">
                <a:latin typeface="Times New Roman"/>
                <a:cs typeface="Times New Roman"/>
              </a:rPr>
              <a:t>asked </a:t>
            </a:r>
            <a:r>
              <a:rPr dirty="0" sz="1050" spc="40">
                <a:latin typeface="Times New Roman"/>
                <a:cs typeface="Times New Roman"/>
              </a:rPr>
              <a:t>NOT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30">
                <a:latin typeface="Times New Roman"/>
                <a:cs typeface="Times New Roman"/>
              </a:rPr>
              <a:t>use 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25">
                <a:latin typeface="Times New Roman"/>
                <a:cs typeface="Times New Roman"/>
              </a:rPr>
              <a:t>bracketed </a:t>
            </a:r>
            <a:r>
              <a:rPr dirty="0" sz="1050" spc="20">
                <a:latin typeface="Times New Roman"/>
                <a:cs typeface="Times New Roman"/>
              </a:rPr>
              <a:t>subscript. </a:t>
            </a:r>
            <a:r>
              <a:rPr dirty="0" sz="1050" spc="-45">
                <a:latin typeface="Times New Roman"/>
                <a:cs typeface="Times New Roman"/>
              </a:rPr>
              <a:t>Why </a:t>
            </a:r>
            <a:r>
              <a:rPr dirty="0" sz="1050" spc="-40">
                <a:latin typeface="Times New Roman"/>
                <a:cs typeface="Times New Roman"/>
              </a:rPr>
              <a:t>is a </a:t>
            </a:r>
            <a:r>
              <a:rPr dirty="0" sz="1050" spc="25">
                <a:latin typeface="Times New Roman"/>
                <a:cs typeface="Times New Roman"/>
              </a:rPr>
              <a:t>bracketed subscript</a:t>
            </a:r>
            <a:r>
              <a:rPr dirty="0" sz="1050" spc="29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unnecessary?</a:t>
            </a:r>
            <a:endParaRPr sz="1050">
              <a:latin typeface="Times New Roman"/>
              <a:cs typeface="Times New Roman"/>
            </a:endParaRPr>
          </a:p>
          <a:p>
            <a:pPr marL="241300" marR="78105">
              <a:lnSpc>
                <a:spcPct val="103800"/>
              </a:lnSpc>
              <a:spcBef>
                <a:spcPts val="590"/>
              </a:spcBef>
            </a:pPr>
            <a:r>
              <a:rPr dirty="0" sz="1050" spc="-45">
                <a:latin typeface="Times New Roman"/>
                <a:cs typeface="Times New Roman"/>
              </a:rPr>
              <a:t>Would </a:t>
            </a:r>
            <a:r>
              <a:rPr dirty="0" sz="1050" spc="-30">
                <a:latin typeface="Times New Roman"/>
                <a:cs typeface="Times New Roman"/>
              </a:rPr>
              <a:t>using </a:t>
            </a:r>
            <a:r>
              <a:rPr dirty="0" sz="900" spc="-20">
                <a:latin typeface="Courier New"/>
                <a:cs typeface="Courier New"/>
              </a:rPr>
              <a:t>name[pos] </a:t>
            </a:r>
            <a:r>
              <a:rPr dirty="0" sz="1050" spc="-25">
                <a:latin typeface="Times New Roman"/>
                <a:cs typeface="Times New Roman"/>
              </a:rPr>
              <a:t>work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20">
                <a:latin typeface="Times New Roman"/>
                <a:cs typeface="Times New Roman"/>
              </a:rPr>
              <a:t>inputting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name? </a:t>
            </a:r>
            <a:r>
              <a:rPr dirty="0" sz="1050" spc="-45">
                <a:latin typeface="Times New Roman"/>
                <a:cs typeface="Times New Roman"/>
              </a:rPr>
              <a:t>Why </a:t>
            </a:r>
            <a:r>
              <a:rPr dirty="0" sz="1050" spc="5">
                <a:latin typeface="Times New Roman"/>
                <a:cs typeface="Times New Roman"/>
              </a:rPr>
              <a:t>or </a:t>
            </a:r>
            <a:r>
              <a:rPr dirty="0" sz="1050" spc="-50">
                <a:latin typeface="Times New Roman"/>
                <a:cs typeface="Times New Roman"/>
              </a:rPr>
              <a:t>why </a:t>
            </a:r>
            <a:r>
              <a:rPr dirty="0" sz="1050" spc="-15">
                <a:latin typeface="Times New Roman"/>
                <a:cs typeface="Times New Roman"/>
              </a:rPr>
              <a:t>not?  </a:t>
            </a:r>
            <a:r>
              <a:rPr dirty="0" sz="1050" spc="-45">
                <a:latin typeface="Times New Roman"/>
                <a:cs typeface="Times New Roman"/>
              </a:rPr>
              <a:t>Would </a:t>
            </a:r>
            <a:r>
              <a:rPr dirty="0" sz="1050" spc="-30">
                <a:latin typeface="Times New Roman"/>
                <a:cs typeface="Times New Roman"/>
              </a:rPr>
              <a:t>using </a:t>
            </a:r>
            <a:r>
              <a:rPr dirty="0" sz="900" spc="-20">
                <a:latin typeface="Courier New"/>
                <a:cs typeface="Courier New"/>
              </a:rPr>
              <a:t>name[pos] </a:t>
            </a:r>
            <a:r>
              <a:rPr dirty="0" sz="1050" spc="-25">
                <a:latin typeface="Times New Roman"/>
                <a:cs typeface="Times New Roman"/>
              </a:rPr>
              <a:t>work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30">
                <a:latin typeface="Times New Roman"/>
                <a:cs typeface="Times New Roman"/>
              </a:rPr>
              <a:t>outputting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name? </a:t>
            </a:r>
            <a:r>
              <a:rPr dirty="0" sz="1050" spc="-50">
                <a:latin typeface="Times New Roman"/>
                <a:cs typeface="Times New Roman"/>
              </a:rPr>
              <a:t>Why </a:t>
            </a:r>
            <a:r>
              <a:rPr dirty="0" sz="1050" spc="5">
                <a:latin typeface="Times New Roman"/>
                <a:cs typeface="Times New Roman"/>
              </a:rPr>
              <a:t>or </a:t>
            </a:r>
            <a:r>
              <a:rPr dirty="0" sz="1050" spc="-50">
                <a:latin typeface="Times New Roman"/>
                <a:cs typeface="Times New Roman"/>
              </a:rPr>
              <a:t>why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-15">
                <a:latin typeface="Times New Roman"/>
                <a:cs typeface="Times New Roman"/>
              </a:rPr>
              <a:t>not?</a:t>
            </a:r>
            <a:endParaRPr sz="10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35"/>
              </a:spcBef>
            </a:pPr>
            <a:r>
              <a:rPr dirty="0" sz="1050" spc="-40">
                <a:latin typeface="Times New Roman"/>
                <a:cs typeface="Times New Roman"/>
              </a:rPr>
              <a:t>Try </a:t>
            </a:r>
            <a:r>
              <a:rPr dirty="0" sz="1050" spc="-5">
                <a:latin typeface="Times New Roman"/>
                <a:cs typeface="Times New Roman"/>
              </a:rPr>
              <a:t>them </a:t>
            </a:r>
            <a:r>
              <a:rPr dirty="0" sz="1050" spc="5">
                <a:latin typeface="Times New Roman"/>
                <a:cs typeface="Times New Roman"/>
              </a:rPr>
              <a:t>both </a:t>
            </a:r>
            <a:r>
              <a:rPr dirty="0" sz="1050" spc="-10">
                <a:latin typeface="Times New Roman"/>
                <a:cs typeface="Times New Roman"/>
              </a:rPr>
              <a:t>and</a:t>
            </a:r>
            <a:r>
              <a:rPr dirty="0" sz="1050" spc="100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see.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16582" y="4559934"/>
            <a:ext cx="4889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60">
                <a:latin typeface="Arial"/>
                <a:cs typeface="Arial"/>
              </a:rPr>
              <a:t>LAB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9.3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31135" y="4471611"/>
            <a:ext cx="3011170" cy="70167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200" spc="-114">
                <a:latin typeface="Arial"/>
                <a:cs typeface="Arial"/>
              </a:rPr>
              <a:t>Dynamic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 spc="-114">
                <a:latin typeface="Arial"/>
                <a:cs typeface="Arial"/>
              </a:rPr>
              <a:t>Arrays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050" spc="-30">
                <a:latin typeface="Times New Roman"/>
                <a:cs typeface="Times New Roman"/>
              </a:rPr>
              <a:t>Retrieve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900" spc="-20">
                <a:latin typeface="Courier New"/>
                <a:cs typeface="Courier New"/>
              </a:rPr>
              <a:t>darray.cpp </a:t>
            </a:r>
            <a:r>
              <a:rPr dirty="0" sz="1050" spc="-5">
                <a:latin typeface="Times New Roman"/>
                <a:cs typeface="Times New Roman"/>
              </a:rPr>
              <a:t>from the </a:t>
            </a:r>
            <a:r>
              <a:rPr dirty="0" sz="1050" spc="-25">
                <a:latin typeface="Times New Roman"/>
                <a:cs typeface="Times New Roman"/>
              </a:rPr>
              <a:t>Lab </a:t>
            </a:r>
            <a:r>
              <a:rPr dirty="0" sz="1050" spc="-30">
                <a:latin typeface="Times New Roman"/>
                <a:cs typeface="Times New Roman"/>
              </a:rPr>
              <a:t>9</a:t>
            </a:r>
            <a:r>
              <a:rPr dirty="0" sz="1050" spc="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folder.</a:t>
            </a:r>
            <a:endParaRPr sz="10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code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35">
                <a:latin typeface="Times New Roman"/>
                <a:cs typeface="Times New Roman"/>
              </a:rPr>
              <a:t>as</a:t>
            </a:r>
            <a:r>
              <a:rPr dirty="0" sz="1050" spc="114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follows: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30604" y="5388990"/>
            <a:ext cx="3630295" cy="114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program </a:t>
            </a:r>
            <a:r>
              <a:rPr dirty="0" sz="900" spc="-20">
                <a:latin typeface="Courier New"/>
                <a:cs typeface="Courier New"/>
              </a:rPr>
              <a:t>demonstrates </a:t>
            </a:r>
            <a:r>
              <a:rPr dirty="0" sz="900" spc="-10">
                <a:latin typeface="Courier New"/>
                <a:cs typeface="Courier New"/>
              </a:rPr>
              <a:t>the use of </a:t>
            </a:r>
            <a:r>
              <a:rPr dirty="0" sz="900" spc="-15">
                <a:latin typeface="Courier New"/>
                <a:cs typeface="Courier New"/>
              </a:rPr>
              <a:t>dynamic</a:t>
            </a:r>
            <a:r>
              <a:rPr dirty="0" sz="900" spc="-229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arrays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// PLACE YOUR </a:t>
            </a:r>
            <a:r>
              <a:rPr dirty="0" sz="900" b="1">
                <a:latin typeface="Courier New"/>
                <a:cs typeface="Courier New"/>
              </a:rPr>
              <a:t>NAME</a:t>
            </a:r>
            <a:r>
              <a:rPr dirty="0" sz="900" spc="45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2272665">
              <a:lnSpc>
                <a:spcPct val="120600"/>
              </a:lnSpc>
            </a:pPr>
            <a:r>
              <a:rPr dirty="0" sz="900" spc="-15">
                <a:latin typeface="Courier New"/>
                <a:cs typeface="Courier New"/>
              </a:rPr>
              <a:t>#include </a:t>
            </a:r>
            <a:r>
              <a:rPr dirty="0" sz="900" spc="-20">
                <a:latin typeface="Courier New"/>
                <a:cs typeface="Courier New"/>
              </a:rPr>
              <a:t>&lt;iostream&gt;  </a:t>
            </a:r>
            <a:r>
              <a:rPr dirty="0" sz="900" spc="-15">
                <a:latin typeface="Courier New"/>
                <a:cs typeface="Courier New"/>
              </a:rPr>
              <a:t>#include &lt;iomanip&gt;  using namespace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30604" y="6864477"/>
            <a:ext cx="209994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5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019"/>
              </a:lnSpc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12090">
              <a:lnSpc>
                <a:spcPts val="1050"/>
              </a:lnSpc>
            </a:pPr>
            <a:r>
              <a:rPr dirty="0" sz="900" spc="-15">
                <a:latin typeface="Courier New"/>
                <a:cs typeface="Courier New"/>
              </a:rPr>
              <a:t>float </a:t>
            </a:r>
            <a:r>
              <a:rPr dirty="0" sz="900" spc="-20">
                <a:latin typeface="Courier New"/>
                <a:cs typeface="Courier New"/>
              </a:rPr>
              <a:t>*monthSales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nullptr;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30197" y="7429881"/>
            <a:ext cx="362585" cy="68389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80"/>
              </a:spcBef>
            </a:pPr>
            <a:r>
              <a:rPr dirty="0" sz="900" spc="-15">
                <a:latin typeface="Courier New"/>
                <a:cs typeface="Courier New"/>
              </a:rPr>
              <a:t>floa</a:t>
            </a:r>
            <a:r>
              <a:rPr dirty="0" sz="900">
                <a:latin typeface="Courier New"/>
                <a:cs typeface="Courier New"/>
              </a:rPr>
              <a:t>t  </a:t>
            </a:r>
            <a:r>
              <a:rPr dirty="0" sz="900" spc="-15">
                <a:latin typeface="Courier New"/>
                <a:cs typeface="Courier New"/>
              </a:rPr>
              <a:t>floa</a:t>
            </a:r>
            <a:r>
              <a:rPr dirty="0" sz="900">
                <a:latin typeface="Courier New"/>
                <a:cs typeface="Courier New"/>
              </a:rPr>
              <a:t>t  </a:t>
            </a:r>
            <a:r>
              <a:rPr dirty="0" sz="900" spc="-10">
                <a:latin typeface="Courier New"/>
                <a:cs typeface="Courier New"/>
              </a:rPr>
              <a:t>int  int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90445" y="7429881"/>
            <a:ext cx="763270" cy="68389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80"/>
              </a:spcBef>
            </a:pPr>
            <a:r>
              <a:rPr dirty="0" sz="900" spc="-15">
                <a:latin typeface="Courier New"/>
                <a:cs typeface="Courier New"/>
              </a:rPr>
              <a:t>total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0">
                <a:latin typeface="Courier New"/>
                <a:cs typeface="Courier New"/>
              </a:rPr>
              <a:t>0;  </a:t>
            </a:r>
            <a:r>
              <a:rPr dirty="0" sz="900" spc="-15">
                <a:latin typeface="Courier New"/>
                <a:cs typeface="Courier New"/>
              </a:rPr>
              <a:t>average;  numOf</a:t>
            </a:r>
            <a:r>
              <a:rPr dirty="0" sz="900" spc="-25">
                <a:latin typeface="Courier New"/>
                <a:cs typeface="Courier New"/>
              </a:rPr>
              <a:t>S</a:t>
            </a:r>
            <a:r>
              <a:rPr dirty="0" sz="900" spc="-15">
                <a:latin typeface="Courier New"/>
                <a:cs typeface="Courier New"/>
              </a:rPr>
              <a:t>ales</a:t>
            </a:r>
            <a:r>
              <a:rPr dirty="0" sz="900">
                <a:latin typeface="Courier New"/>
                <a:cs typeface="Courier New"/>
              </a:rPr>
              <a:t>;  </a:t>
            </a:r>
            <a:r>
              <a:rPr dirty="0" sz="900" spc="-15">
                <a:latin typeface="Courier New"/>
                <a:cs typeface="Courier New"/>
              </a:rPr>
              <a:t>count;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16934" y="7094601"/>
            <a:ext cx="2561590" cy="101917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pointer used </a:t>
            </a: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point </a:t>
            </a:r>
            <a:r>
              <a:rPr dirty="0" sz="900" spc="-10">
                <a:latin typeface="Courier New"/>
                <a:cs typeface="Courier New"/>
              </a:rPr>
              <a:t>to an</a:t>
            </a:r>
            <a:r>
              <a:rPr dirty="0" sz="900" spc="-2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holding monthly</a:t>
            </a:r>
            <a:r>
              <a:rPr dirty="0" sz="900" spc="-11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sales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total </a:t>
            </a:r>
            <a:r>
              <a:rPr dirty="0" sz="900" spc="-10">
                <a:latin typeface="Courier New"/>
                <a:cs typeface="Courier New"/>
              </a:rPr>
              <a:t>of all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sales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average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monthly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sales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number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sales </a:t>
            </a:r>
            <a:r>
              <a:rPr dirty="0" sz="900" spc="-10">
                <a:latin typeface="Courier New"/>
                <a:cs typeface="Courier New"/>
              </a:rPr>
              <a:t>to be</a:t>
            </a:r>
            <a:r>
              <a:rPr dirty="0" sz="900" spc="-21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processed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loop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counter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30197" y="8279130"/>
            <a:ext cx="4639310" cy="1151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fixed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showpoint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7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setprecision(2);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1080770">
              <a:lnSpc>
                <a:spcPct val="1211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"How many monthly sales will </a:t>
            </a:r>
            <a:r>
              <a:rPr dirty="0" sz="900" spc="-10">
                <a:latin typeface="Courier New"/>
                <a:cs typeface="Courier New"/>
              </a:rPr>
              <a:t>be </a:t>
            </a:r>
            <a:r>
              <a:rPr dirty="0" sz="900" spc="-15">
                <a:latin typeface="Courier New"/>
                <a:cs typeface="Courier New"/>
              </a:rPr>
              <a:t>processed?</a:t>
            </a:r>
            <a:r>
              <a:rPr dirty="0" sz="900" spc="-2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";  </a:t>
            </a: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numOfSales;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// Fill in the </a:t>
            </a:r>
            <a:r>
              <a:rPr dirty="0" sz="900" b="1">
                <a:latin typeface="Courier New"/>
                <a:cs typeface="Courier New"/>
              </a:rPr>
              <a:t>code </a:t>
            </a:r>
            <a:r>
              <a:rPr dirty="0" sz="900" spc="5" b="1">
                <a:latin typeface="Courier New"/>
                <a:cs typeface="Courier New"/>
              </a:rPr>
              <a:t>to allocate memory for </a:t>
            </a:r>
            <a:r>
              <a:rPr dirty="0" sz="900" b="1">
                <a:latin typeface="Courier New"/>
                <a:cs typeface="Courier New"/>
              </a:rPr>
              <a:t>the </a:t>
            </a:r>
            <a:r>
              <a:rPr dirty="0" sz="900" spc="5" b="1">
                <a:latin typeface="Courier New"/>
                <a:cs typeface="Courier New"/>
              </a:rPr>
              <a:t>array pointed to</a:t>
            </a:r>
            <a:r>
              <a:rPr dirty="0" sz="900" spc="170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by</a:t>
            </a:r>
            <a:endParaRPr sz="900">
              <a:latin typeface="Courier New"/>
              <a:cs typeface="Courier New"/>
            </a:endParaRPr>
          </a:p>
          <a:p>
            <a:pPr marL="22860">
              <a:lnSpc>
                <a:spcPct val="100000"/>
              </a:lnSpc>
              <a:spcBef>
                <a:spcPts val="229"/>
              </a:spcBef>
            </a:pPr>
            <a:r>
              <a:rPr dirty="0" sz="900" spc="5" b="1">
                <a:latin typeface="Courier New"/>
                <a:cs typeface="Courier New"/>
              </a:rPr>
              <a:t>//</a:t>
            </a:r>
            <a:r>
              <a:rPr dirty="0" sz="900" spc="1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monthSales.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7252334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18554" y="1093977"/>
            <a:ext cx="54038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Lesson</a:t>
            </a:r>
            <a:r>
              <a:rPr dirty="0" sz="950" spc="125">
                <a:latin typeface="Times New Roman"/>
                <a:cs typeface="Times New Roman"/>
              </a:rPr>
              <a:t> </a:t>
            </a:r>
            <a:r>
              <a:rPr dirty="0" sz="950" spc="-45">
                <a:latin typeface="Times New Roman"/>
                <a:cs typeface="Times New Roman"/>
              </a:rPr>
              <a:t>9B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52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  <a:spcBef>
                <a:spcPts val="575"/>
              </a:spcBef>
            </a:pPr>
            <a:r>
              <a:rPr dirty="0" sz="900" spc="-125">
                <a:latin typeface="Arial"/>
                <a:cs typeface="Arial"/>
              </a:rPr>
              <a:t>171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153" y="1404874"/>
            <a:ext cx="5378450" cy="646938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12090">
              <a:lnSpc>
                <a:spcPct val="100000"/>
              </a:lnSpc>
              <a:spcBef>
                <a:spcPts val="315"/>
              </a:spcBef>
            </a:pPr>
            <a:r>
              <a:rPr dirty="0" sz="900" spc="-15">
                <a:latin typeface="Courier New"/>
                <a:cs typeface="Courier New"/>
              </a:rPr>
              <a:t>if </a:t>
            </a:r>
            <a:r>
              <a:rPr dirty="0" sz="900">
                <a:latin typeface="Courier New"/>
                <a:cs typeface="Courier New"/>
              </a:rPr>
              <a:t>( </a:t>
            </a:r>
            <a:r>
              <a:rPr dirty="0" sz="900" spc="5" b="1">
                <a:latin typeface="Courier New"/>
                <a:cs typeface="Courier New"/>
              </a:rPr>
              <a:t>// Fill in the condition to determine </a:t>
            </a:r>
            <a:r>
              <a:rPr dirty="0" sz="900" spc="-5" b="1">
                <a:latin typeface="Courier New"/>
                <a:cs typeface="Courier New"/>
              </a:rPr>
              <a:t>if </a:t>
            </a:r>
            <a:r>
              <a:rPr dirty="0" sz="900" spc="5" b="1">
                <a:latin typeface="Courier New"/>
                <a:cs typeface="Courier New"/>
              </a:rPr>
              <a:t>memory has</a:t>
            </a:r>
            <a:r>
              <a:rPr dirty="0" sz="900" spc="95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been</a:t>
            </a:r>
            <a:endParaRPr sz="900">
              <a:latin typeface="Courier New"/>
              <a:cs typeface="Courier New"/>
            </a:endParaRPr>
          </a:p>
          <a:p>
            <a:pPr marL="571500">
              <a:lnSpc>
                <a:spcPct val="100000"/>
              </a:lnSpc>
              <a:spcBef>
                <a:spcPts val="215"/>
              </a:spcBef>
            </a:pPr>
            <a:r>
              <a:rPr dirty="0" sz="900" spc="5" b="1">
                <a:latin typeface="Courier New"/>
                <a:cs typeface="Courier New"/>
              </a:rPr>
              <a:t>// allocated (or eliminate this if construct if your</a:t>
            </a:r>
            <a:r>
              <a:rPr dirty="0" sz="900" spc="120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instructor</a:t>
            </a:r>
            <a:endParaRPr sz="900">
              <a:latin typeface="Courier New"/>
              <a:cs typeface="Courier New"/>
            </a:endParaRPr>
          </a:p>
          <a:p>
            <a:pPr marL="571500">
              <a:lnSpc>
                <a:spcPct val="100000"/>
              </a:lnSpc>
              <a:spcBef>
                <a:spcPts val="250"/>
              </a:spcBef>
            </a:pPr>
            <a:r>
              <a:rPr dirty="0" sz="900" spc="5" b="1">
                <a:latin typeface="Courier New"/>
                <a:cs typeface="Courier New"/>
              </a:rPr>
              <a:t>// tells you it is not needed for your</a:t>
            </a:r>
            <a:r>
              <a:rPr dirty="0" sz="900" spc="7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compiler)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19"/>
              </a:spcBef>
            </a:pPr>
            <a:r>
              <a:rPr dirty="0" sz="90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612775" marR="2286000">
              <a:lnSpc>
                <a:spcPct val="120000"/>
              </a:lnSpc>
              <a:spcBef>
                <a:spcPts val="1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"Error </a:t>
            </a:r>
            <a:r>
              <a:rPr dirty="0" sz="900" spc="-20">
                <a:latin typeface="Courier New"/>
                <a:cs typeface="Courier New"/>
              </a:rPr>
              <a:t>allocating memory!\n";  </a:t>
            </a: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  <a:p>
            <a:pPr marL="21209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  <a:spcBef>
                <a:spcPts val="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"Enter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sales</a:t>
            </a:r>
            <a:r>
              <a:rPr dirty="0" sz="900" spc="-15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below\n";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for </a:t>
            </a:r>
            <a:r>
              <a:rPr dirty="0" sz="900" spc="-15">
                <a:latin typeface="Courier New"/>
                <a:cs typeface="Courier New"/>
              </a:rPr>
              <a:t>(count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0">
                <a:latin typeface="Courier New"/>
                <a:cs typeface="Courier New"/>
              </a:rPr>
              <a:t>0; </a:t>
            </a:r>
            <a:r>
              <a:rPr dirty="0" sz="900" spc="-15">
                <a:latin typeface="Courier New"/>
                <a:cs typeface="Courier New"/>
              </a:rPr>
              <a:t>count </a:t>
            </a:r>
            <a:r>
              <a:rPr dirty="0" sz="900">
                <a:latin typeface="Courier New"/>
                <a:cs typeface="Courier New"/>
              </a:rPr>
              <a:t>&lt; </a:t>
            </a:r>
            <a:r>
              <a:rPr dirty="0" sz="900" spc="-15">
                <a:latin typeface="Courier New"/>
                <a:cs typeface="Courier New"/>
              </a:rPr>
              <a:t>numOfSales;</a:t>
            </a:r>
            <a:r>
              <a:rPr dirty="0" sz="900" spc="1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count++)</a:t>
            </a:r>
            <a:endParaRPr sz="900">
              <a:latin typeface="Courier New"/>
              <a:cs typeface="Courier New"/>
            </a:endParaRPr>
          </a:p>
          <a:p>
            <a:pPr marL="21209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78790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"Sales </a:t>
            </a:r>
            <a:r>
              <a:rPr dirty="0" sz="900" spc="-10">
                <a:latin typeface="Courier New"/>
                <a:cs typeface="Courier New"/>
              </a:rPr>
              <a:t>for </a:t>
            </a:r>
            <a:r>
              <a:rPr dirty="0" sz="900" spc="-15">
                <a:latin typeface="Courier New"/>
                <a:cs typeface="Courier New"/>
              </a:rPr>
              <a:t>Month number</a:t>
            </a:r>
            <a:r>
              <a:rPr dirty="0" sz="900" spc="23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  <a:spcBef>
                <a:spcPts val="204"/>
              </a:spcBef>
            </a:pPr>
            <a:r>
              <a:rPr dirty="0" sz="900" spc="-15">
                <a:latin typeface="Courier New"/>
                <a:cs typeface="Courier New"/>
              </a:rPr>
              <a:t>&lt;&lt; </a:t>
            </a:r>
            <a:r>
              <a:rPr dirty="0" sz="900" spc="5" b="1">
                <a:latin typeface="Courier New"/>
                <a:cs typeface="Courier New"/>
              </a:rPr>
              <a:t>// Fill in code to show the number of the</a:t>
            </a:r>
            <a:r>
              <a:rPr dirty="0" sz="900" spc="70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month</a:t>
            </a:r>
            <a:endParaRPr sz="90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  <a:spcBef>
                <a:spcPts val="240"/>
              </a:spcBef>
            </a:pP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":";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478790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// Fill in code to bring sales into an element of the</a:t>
            </a:r>
            <a:r>
              <a:rPr dirty="0" sz="900" spc="114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  <a:p>
            <a:pPr marL="212090">
              <a:lnSpc>
                <a:spcPct val="100000"/>
              </a:lnSpc>
              <a:spcBef>
                <a:spcPts val="254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for </a:t>
            </a:r>
            <a:r>
              <a:rPr dirty="0" sz="900" spc="-15">
                <a:latin typeface="Courier New"/>
                <a:cs typeface="Courier New"/>
              </a:rPr>
              <a:t>(count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0">
                <a:latin typeface="Courier New"/>
                <a:cs typeface="Courier New"/>
              </a:rPr>
              <a:t>0; </a:t>
            </a:r>
            <a:r>
              <a:rPr dirty="0" sz="900" spc="-15">
                <a:latin typeface="Courier New"/>
                <a:cs typeface="Courier New"/>
              </a:rPr>
              <a:t>count </a:t>
            </a:r>
            <a:r>
              <a:rPr dirty="0" sz="900">
                <a:latin typeface="Courier New"/>
                <a:cs typeface="Courier New"/>
              </a:rPr>
              <a:t>&lt; </a:t>
            </a:r>
            <a:r>
              <a:rPr dirty="0" sz="900" spc="-15">
                <a:latin typeface="Courier New"/>
                <a:cs typeface="Courier New"/>
              </a:rPr>
              <a:t>numOfSales;</a:t>
            </a:r>
            <a:r>
              <a:rPr dirty="0" sz="900" spc="-2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count++)</a:t>
            </a:r>
            <a:endParaRPr sz="900">
              <a:latin typeface="Courier New"/>
              <a:cs typeface="Courier New"/>
            </a:endParaRPr>
          </a:p>
          <a:p>
            <a:pPr marL="21209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78790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total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total </a:t>
            </a:r>
            <a:r>
              <a:rPr dirty="0" sz="900">
                <a:latin typeface="Courier New"/>
                <a:cs typeface="Courier New"/>
              </a:rPr>
              <a:t>+</a:t>
            </a:r>
            <a:r>
              <a:rPr dirty="0" sz="900" spc="-13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monthSales[count];</a:t>
            </a:r>
            <a:endParaRPr sz="900">
              <a:latin typeface="Courier New"/>
              <a:cs typeface="Courier New"/>
            </a:endParaRPr>
          </a:p>
          <a:p>
            <a:pPr marL="21209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average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5" b="1">
                <a:latin typeface="Courier New"/>
                <a:cs typeface="Courier New"/>
              </a:rPr>
              <a:t>// Fill in </a:t>
            </a:r>
            <a:r>
              <a:rPr dirty="0" sz="900" b="1">
                <a:latin typeface="Courier New"/>
                <a:cs typeface="Courier New"/>
              </a:rPr>
              <a:t>code </a:t>
            </a:r>
            <a:r>
              <a:rPr dirty="0" sz="900" spc="5" b="1">
                <a:latin typeface="Courier New"/>
                <a:cs typeface="Courier New"/>
              </a:rPr>
              <a:t>to </a:t>
            </a:r>
            <a:r>
              <a:rPr dirty="0" sz="900" b="1">
                <a:latin typeface="Courier New"/>
                <a:cs typeface="Courier New"/>
              </a:rPr>
              <a:t>find </a:t>
            </a:r>
            <a:r>
              <a:rPr dirty="0" sz="900" spc="5" b="1">
                <a:latin typeface="Courier New"/>
                <a:cs typeface="Courier New"/>
              </a:rPr>
              <a:t>the</a:t>
            </a:r>
            <a:r>
              <a:rPr dirty="0" sz="900" spc="40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average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"Average Monthly sale </a:t>
            </a:r>
            <a:r>
              <a:rPr dirty="0" sz="900" spc="-10">
                <a:latin typeface="Courier New"/>
                <a:cs typeface="Courier New"/>
              </a:rPr>
              <a:t>is $" &lt;&lt; </a:t>
            </a:r>
            <a:r>
              <a:rPr dirty="0" sz="900" spc="-15">
                <a:latin typeface="Courier New"/>
                <a:cs typeface="Courier New"/>
              </a:rPr>
              <a:t>average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222885">
              <a:lnSpc>
                <a:spcPct val="100000"/>
              </a:lnSpc>
              <a:spcBef>
                <a:spcPts val="229"/>
              </a:spcBef>
            </a:pPr>
            <a:r>
              <a:rPr dirty="0" sz="900" spc="5" b="1">
                <a:latin typeface="Courier New"/>
                <a:cs typeface="Courier New"/>
              </a:rPr>
              <a:t>// Fill in the </a:t>
            </a:r>
            <a:r>
              <a:rPr dirty="0" sz="900" b="1">
                <a:latin typeface="Courier New"/>
                <a:cs typeface="Courier New"/>
              </a:rPr>
              <a:t>code </a:t>
            </a:r>
            <a:r>
              <a:rPr dirty="0" sz="900" spc="5" b="1">
                <a:latin typeface="Courier New"/>
                <a:cs typeface="Courier New"/>
              </a:rPr>
              <a:t>to deallocate memory assigned to the</a:t>
            </a:r>
            <a:r>
              <a:rPr dirty="0" sz="900" spc="150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array.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1: </a:t>
            </a:r>
            <a:r>
              <a:rPr dirty="0" sz="1050" spc="-40">
                <a:latin typeface="Times New Roman"/>
                <a:cs typeface="Times New Roman"/>
              </a:rPr>
              <a:t>Fill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code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25">
                <a:latin typeface="Times New Roman"/>
                <a:cs typeface="Times New Roman"/>
              </a:rPr>
              <a:t>indicated </a:t>
            </a:r>
            <a:r>
              <a:rPr dirty="0" sz="1050" spc="-45">
                <a:latin typeface="Times New Roman"/>
                <a:cs typeface="Times New Roman"/>
              </a:rPr>
              <a:t>by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comments </a:t>
            </a:r>
            <a:r>
              <a:rPr dirty="0" sz="1050" spc="-25">
                <a:latin typeface="Times New Roman"/>
                <a:cs typeface="Times New Roman"/>
              </a:rPr>
              <a:t>in</a:t>
            </a:r>
            <a:r>
              <a:rPr dirty="0" sz="1050" spc="-6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bold.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</a:pPr>
            <a:r>
              <a:rPr dirty="0" sz="1050" spc="5" i="1">
                <a:latin typeface="Times New Roman"/>
                <a:cs typeface="Times New Roman"/>
              </a:rPr>
              <a:t>Sample</a:t>
            </a:r>
            <a:r>
              <a:rPr dirty="0" sz="1050" spc="75" i="1">
                <a:latin typeface="Times New Roman"/>
                <a:cs typeface="Times New Roman"/>
              </a:rPr>
              <a:t> </a:t>
            </a:r>
            <a:r>
              <a:rPr dirty="0" sz="1050" spc="35" i="1">
                <a:latin typeface="Times New Roman"/>
                <a:cs typeface="Times New Roman"/>
              </a:rPr>
              <a:t>Run: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81583" y="7951596"/>
            <a:ext cx="1918047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17321" y="7951596"/>
            <a:ext cx="324920" cy="85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13553" y="7951596"/>
            <a:ext cx="39624" cy="853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84635" y="8117713"/>
            <a:ext cx="1177304" cy="853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81584" y="8282305"/>
            <a:ext cx="1393742" cy="853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58600" y="8282305"/>
            <a:ext cx="326758" cy="853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81584" y="8447278"/>
            <a:ext cx="1393742" cy="853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60127" y="8447278"/>
            <a:ext cx="325231" cy="853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81584" y="8613393"/>
            <a:ext cx="1393742" cy="853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60127" y="8613393"/>
            <a:ext cx="325231" cy="853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77009" y="8771890"/>
            <a:ext cx="1751930" cy="1082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345182" y="8948027"/>
            <a:ext cx="5249545" cy="103251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626745" algn="l"/>
              </a:tabLst>
            </a:pPr>
            <a:r>
              <a:rPr dirty="0" sz="1200" spc="-160">
                <a:latin typeface="Arial"/>
                <a:cs typeface="Arial"/>
              </a:rPr>
              <a:t>LAB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9.4	</a:t>
            </a:r>
            <a:r>
              <a:rPr dirty="0" sz="1200" spc="-80">
                <a:latin typeface="Arial"/>
                <a:cs typeface="Arial"/>
              </a:rPr>
              <a:t>Student </a:t>
            </a:r>
            <a:r>
              <a:rPr dirty="0" sz="1200" spc="-105">
                <a:latin typeface="Arial"/>
                <a:cs typeface="Arial"/>
              </a:rPr>
              <a:t>Generated </a:t>
            </a:r>
            <a:r>
              <a:rPr dirty="0" sz="1200" spc="-140">
                <a:latin typeface="Arial"/>
                <a:cs typeface="Arial"/>
              </a:rPr>
              <a:t>Code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100">
                <a:latin typeface="Arial"/>
                <a:cs typeface="Arial"/>
              </a:rPr>
              <a:t>Assignments</a:t>
            </a:r>
            <a:endParaRPr sz="1200">
              <a:latin typeface="Arial"/>
              <a:cs typeface="Arial"/>
            </a:endParaRPr>
          </a:p>
          <a:p>
            <a:pPr algn="just" marL="626745" marR="5080">
              <a:lnSpc>
                <a:spcPct val="102899"/>
              </a:lnSpc>
              <a:spcBef>
                <a:spcPts val="590"/>
              </a:spcBef>
            </a:pPr>
            <a:r>
              <a:rPr dirty="0" sz="1050" spc="20">
                <a:latin typeface="Times New Roman"/>
                <a:cs typeface="Times New Roman"/>
              </a:rPr>
              <a:t>In </a:t>
            </a:r>
            <a:r>
              <a:rPr dirty="0" sz="1050" spc="-10">
                <a:latin typeface="Times New Roman"/>
                <a:cs typeface="Times New Roman"/>
              </a:rPr>
              <a:t>these </a:t>
            </a:r>
            <a:r>
              <a:rPr dirty="0" sz="1050" spc="25">
                <a:latin typeface="Times New Roman"/>
                <a:cs typeface="Times New Roman"/>
              </a:rPr>
              <a:t>assignments </a:t>
            </a:r>
            <a:r>
              <a:rPr dirty="0" sz="1050" spc="-25">
                <a:latin typeface="Times New Roman"/>
                <a:cs typeface="Times New Roman"/>
              </a:rPr>
              <a:t>you </a:t>
            </a:r>
            <a:r>
              <a:rPr dirty="0" sz="1050" spc="-15">
                <a:latin typeface="Times New Roman"/>
                <a:cs typeface="Times New Roman"/>
              </a:rPr>
              <a:t>are </a:t>
            </a:r>
            <a:r>
              <a:rPr dirty="0" sz="1050" spc="35">
                <a:latin typeface="Times New Roman"/>
                <a:cs typeface="Times New Roman"/>
              </a:rPr>
              <a:t>asked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40">
                <a:latin typeface="Times New Roman"/>
                <a:cs typeface="Times New Roman"/>
              </a:rPr>
              <a:t>develop </a:t>
            </a:r>
            <a:r>
              <a:rPr dirty="0" sz="1050" spc="-5">
                <a:latin typeface="Times New Roman"/>
                <a:cs typeface="Times New Roman"/>
              </a:rPr>
              <a:t>functions </a:t>
            </a:r>
            <a:r>
              <a:rPr dirty="0" sz="1050" spc="5">
                <a:latin typeface="Times New Roman"/>
                <a:cs typeface="Times New Roman"/>
              </a:rPr>
              <a:t>that </a:t>
            </a:r>
            <a:r>
              <a:rPr dirty="0" sz="1050" spc="-20">
                <a:latin typeface="Times New Roman"/>
                <a:cs typeface="Times New Roman"/>
              </a:rPr>
              <a:t>have </a:t>
            </a:r>
            <a:r>
              <a:rPr dirty="0" sz="1050" spc="30">
                <a:latin typeface="Times New Roman"/>
                <a:cs typeface="Times New Roman"/>
              </a:rPr>
              <a:t>dynamic  </a:t>
            </a:r>
            <a:r>
              <a:rPr dirty="0" sz="1050" spc="-25">
                <a:latin typeface="Times New Roman"/>
                <a:cs typeface="Times New Roman"/>
              </a:rPr>
              <a:t>arrays as </a:t>
            </a:r>
            <a:r>
              <a:rPr dirty="0" sz="1050" spc="20">
                <a:latin typeface="Times New Roman"/>
                <a:cs typeface="Times New Roman"/>
              </a:rPr>
              <a:t>parameters. </a:t>
            </a:r>
            <a:r>
              <a:rPr dirty="0" sz="1050" spc="30">
                <a:latin typeface="Times New Roman"/>
                <a:cs typeface="Times New Roman"/>
              </a:rPr>
              <a:t>Remember </a:t>
            </a:r>
            <a:r>
              <a:rPr dirty="0" sz="1050" spc="5">
                <a:latin typeface="Times New Roman"/>
                <a:cs typeface="Times New Roman"/>
              </a:rPr>
              <a:t>that </a:t>
            </a:r>
            <a:r>
              <a:rPr dirty="0" sz="1050" spc="25">
                <a:latin typeface="Times New Roman"/>
                <a:cs typeface="Times New Roman"/>
              </a:rPr>
              <a:t>dynamic </a:t>
            </a:r>
            <a:r>
              <a:rPr dirty="0" sz="1050" spc="-25">
                <a:latin typeface="Times New Roman"/>
                <a:cs typeface="Times New Roman"/>
              </a:rPr>
              <a:t>arrays </a:t>
            </a:r>
            <a:r>
              <a:rPr dirty="0" sz="1050" spc="-15">
                <a:latin typeface="Times New Roman"/>
                <a:cs typeface="Times New Roman"/>
              </a:rPr>
              <a:t>are </a:t>
            </a:r>
            <a:r>
              <a:rPr dirty="0" sz="1050" spc="30">
                <a:latin typeface="Times New Roman"/>
                <a:cs typeface="Times New Roman"/>
              </a:rPr>
              <a:t>accessed </a:t>
            </a:r>
            <a:r>
              <a:rPr dirty="0" sz="1050" spc="-35">
                <a:latin typeface="Times New Roman"/>
                <a:cs typeface="Times New Roman"/>
              </a:rPr>
              <a:t>by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30">
                <a:latin typeface="Times New Roman"/>
                <a:cs typeface="Times New Roman"/>
              </a:rPr>
              <a:t>point-  </a:t>
            </a:r>
            <a:r>
              <a:rPr dirty="0" sz="1050" spc="-5">
                <a:latin typeface="Times New Roman"/>
                <a:cs typeface="Times New Roman"/>
              </a:rPr>
              <a:t>er </a:t>
            </a:r>
            <a:r>
              <a:rPr dirty="0" sz="1050" spc="10">
                <a:latin typeface="Times New Roman"/>
                <a:cs typeface="Times New Roman"/>
              </a:rPr>
              <a:t>variable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5">
                <a:latin typeface="Times New Roman"/>
                <a:cs typeface="Times New Roman"/>
              </a:rPr>
              <a:t>thus </a:t>
            </a:r>
            <a:r>
              <a:rPr dirty="0" sz="1050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parameters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1050" spc="-25">
                <a:latin typeface="Times New Roman"/>
                <a:cs typeface="Times New Roman"/>
              </a:rPr>
              <a:t>serve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20">
                <a:latin typeface="Times New Roman"/>
                <a:cs typeface="Times New Roman"/>
              </a:rPr>
              <a:t>dynamic </a:t>
            </a:r>
            <a:r>
              <a:rPr dirty="0" sz="1050" spc="-30">
                <a:latin typeface="Times New Roman"/>
                <a:cs typeface="Times New Roman"/>
              </a:rPr>
              <a:t>arrays </a:t>
            </a:r>
            <a:r>
              <a:rPr dirty="0" sz="1050" spc="-25">
                <a:latin typeface="Times New Roman"/>
                <a:cs typeface="Times New Roman"/>
              </a:rPr>
              <a:t>are, in </a:t>
            </a:r>
            <a:r>
              <a:rPr dirty="0" sz="1050" spc="5">
                <a:latin typeface="Times New Roman"/>
                <a:cs typeface="Times New Roman"/>
              </a:rPr>
              <a:t>fact,  </a:t>
            </a:r>
            <a:r>
              <a:rPr dirty="0" sz="1050" spc="-5">
                <a:latin typeface="Times New Roman"/>
                <a:cs typeface="Times New Roman"/>
              </a:rPr>
              <a:t>pointer</a:t>
            </a:r>
            <a:r>
              <a:rPr dirty="0" sz="1050" spc="10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variables.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75"/>
              </a:spcBef>
            </a:pPr>
            <a:r>
              <a:rPr dirty="0" sz="900" spc="-105">
                <a:latin typeface="Arial"/>
                <a:cs typeface="Arial"/>
              </a:rPr>
              <a:t>172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2305" y="1093977"/>
            <a:ext cx="125158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SET </a:t>
            </a:r>
            <a:r>
              <a:rPr dirty="0" sz="950" spc="-35">
                <a:latin typeface="Times New Roman"/>
                <a:cs typeface="Times New Roman"/>
              </a:rPr>
              <a:t>9</a:t>
            </a:r>
            <a:r>
              <a:rPr dirty="0" sz="950" spc="-15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Pointers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2554" y="1401455"/>
            <a:ext cx="5298440" cy="1268095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050" spc="5" i="1">
                <a:latin typeface="Times New Roman"/>
                <a:cs typeface="Times New Roman"/>
              </a:rPr>
              <a:t>Example: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900" spc="-15">
                <a:latin typeface="Courier New"/>
                <a:cs typeface="Courier New"/>
              </a:rPr>
              <a:t>void </a:t>
            </a:r>
            <a:r>
              <a:rPr dirty="0" sz="900" spc="-20">
                <a:latin typeface="Courier New"/>
                <a:cs typeface="Courier New"/>
              </a:rPr>
              <a:t>sort(float* </a:t>
            </a:r>
            <a:r>
              <a:rPr dirty="0" sz="900" spc="-15">
                <a:latin typeface="Courier New"/>
                <a:cs typeface="Courier New"/>
              </a:rPr>
              <a:t>score, </a:t>
            </a: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num_scores); </a:t>
            </a: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prototype whose </a:t>
            </a:r>
            <a:r>
              <a:rPr dirty="0" sz="900" spc="-20">
                <a:latin typeface="Courier New"/>
                <a:cs typeface="Courier New"/>
              </a:rPr>
              <a:t>function </a:t>
            </a:r>
            <a:r>
              <a:rPr dirty="0" sz="900" spc="-10">
                <a:latin typeface="Courier New"/>
                <a:cs typeface="Courier New"/>
              </a:rPr>
              <a:t>has</a:t>
            </a:r>
            <a:r>
              <a:rPr dirty="0" sz="900" spc="-28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a</a:t>
            </a:r>
            <a:endParaRPr sz="900">
              <a:latin typeface="Courier New"/>
              <a:cs typeface="Courier New"/>
            </a:endParaRPr>
          </a:p>
          <a:p>
            <a:pPr marL="2747010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dynamic array </a:t>
            </a:r>
            <a:r>
              <a:rPr dirty="0" sz="900" spc="-10">
                <a:latin typeface="Courier New"/>
                <a:cs typeface="Courier New"/>
              </a:rPr>
              <a:t>as its</a:t>
            </a:r>
            <a:r>
              <a:rPr dirty="0" sz="900" spc="-1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first</a:t>
            </a:r>
            <a:endParaRPr sz="900">
              <a:latin typeface="Courier New"/>
              <a:cs typeface="Courier New"/>
            </a:endParaRPr>
          </a:p>
          <a:p>
            <a:pPr marL="2747010">
              <a:lnSpc>
                <a:spcPts val="99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parameter. </a:t>
            </a:r>
            <a:r>
              <a:rPr dirty="0" sz="900" spc="-10">
                <a:latin typeface="Courier New"/>
                <a:cs typeface="Courier New"/>
              </a:rPr>
              <a:t>It is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pointer</a:t>
            </a:r>
            <a:r>
              <a:rPr dirty="0" sz="900" spc="-21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variable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dirty="0" sz="900">
                <a:latin typeface="Courier New"/>
                <a:cs typeface="Courier New"/>
              </a:rPr>
              <a:t>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980"/>
              </a:lnSpc>
            </a:pPr>
            <a:r>
              <a:rPr dirty="0" sz="900">
                <a:latin typeface="Courier New"/>
                <a:cs typeface="Courier New"/>
              </a:rPr>
              <a:t>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24196" y="2669793"/>
            <a:ext cx="14293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pointer</a:t>
            </a:r>
            <a:r>
              <a:rPr dirty="0" sz="900" spc="-1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variable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2198" y="2669793"/>
            <a:ext cx="2161540" cy="557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994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float *score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9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nullptr;</a:t>
            </a:r>
            <a:endParaRPr sz="900">
              <a:latin typeface="Courier New"/>
              <a:cs typeface="Courier New"/>
            </a:endParaRPr>
          </a:p>
          <a:p>
            <a:pPr marL="146685">
              <a:lnSpc>
                <a:spcPts val="894"/>
              </a:lnSpc>
            </a:pPr>
            <a:r>
              <a:rPr dirty="0" sz="900">
                <a:latin typeface="Courier New"/>
                <a:cs typeface="Courier New"/>
              </a:rPr>
              <a:t>.</a:t>
            </a:r>
            <a:endParaRPr sz="900">
              <a:latin typeface="Courier New"/>
              <a:cs typeface="Courier New"/>
            </a:endParaRPr>
          </a:p>
          <a:p>
            <a:pPr marL="146685">
              <a:lnSpc>
                <a:spcPts val="980"/>
              </a:lnSpc>
            </a:pPr>
            <a:r>
              <a:rPr dirty="0" sz="900">
                <a:latin typeface="Courier New"/>
                <a:cs typeface="Courier New"/>
              </a:rPr>
              <a:t>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676910" algn="l"/>
              </a:tabLst>
            </a:pPr>
            <a:r>
              <a:rPr dirty="0" sz="900" spc="-15">
                <a:latin typeface="Courier New"/>
                <a:cs typeface="Courier New"/>
              </a:rPr>
              <a:t>score</a:t>
            </a:r>
            <a:r>
              <a:rPr dirty="0" sz="900" spc="434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=	</a:t>
            </a:r>
            <a:r>
              <a:rPr dirty="0" sz="900" spc="-10">
                <a:latin typeface="Courier New"/>
                <a:cs typeface="Courier New"/>
              </a:rPr>
              <a:t>new</a:t>
            </a:r>
            <a:r>
              <a:rPr dirty="0" sz="900" spc="-6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float(num_scores);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4196" y="3064509"/>
            <a:ext cx="176148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allocation </a:t>
            </a:r>
            <a:r>
              <a:rPr dirty="0" sz="900" spc="-10">
                <a:latin typeface="Courier New"/>
                <a:cs typeface="Courier New"/>
              </a:rPr>
              <a:t>of the</a:t>
            </a:r>
            <a:r>
              <a:rPr dirty="0" sz="900" spc="-204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2198" y="3395218"/>
            <a:ext cx="5158740" cy="1485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4445" algn="l"/>
              </a:tabLst>
            </a:pPr>
            <a:r>
              <a:rPr dirty="0" sz="900" spc="-20">
                <a:latin typeface="Courier New"/>
                <a:cs typeface="Courier New"/>
              </a:rPr>
              <a:t>sort(score,scoreSize);	</a:t>
            </a: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call </a:t>
            </a:r>
            <a:r>
              <a:rPr dirty="0" sz="900" spc="-10">
                <a:latin typeface="Courier New"/>
                <a:cs typeface="Courier New"/>
              </a:rPr>
              <a:t>to the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function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880110" marR="5080" indent="-228600">
              <a:lnSpc>
                <a:spcPct val="102400"/>
              </a:lnSpc>
            </a:pPr>
            <a:r>
              <a:rPr dirty="0" sz="1050" spc="25" i="1">
                <a:latin typeface="Times New Roman"/>
                <a:cs typeface="Times New Roman"/>
              </a:rPr>
              <a:t>Option </a:t>
            </a:r>
            <a:r>
              <a:rPr dirty="0" sz="1050" spc="-80" i="1">
                <a:latin typeface="Times New Roman"/>
                <a:cs typeface="Times New Roman"/>
              </a:rPr>
              <a:t>1: </a:t>
            </a:r>
            <a:r>
              <a:rPr dirty="0" sz="1050" spc="-45">
                <a:latin typeface="Times New Roman"/>
                <a:cs typeface="Times New Roman"/>
              </a:rPr>
              <a:t>Write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25">
                <a:latin typeface="Times New Roman"/>
                <a:cs typeface="Times New Roman"/>
              </a:rPr>
              <a:t>read </a:t>
            </a:r>
            <a:r>
              <a:rPr dirty="0" sz="1050" spc="-20">
                <a:latin typeface="Times New Roman"/>
                <a:cs typeface="Times New Roman"/>
              </a:rPr>
              <a:t>scores </a:t>
            </a:r>
            <a:r>
              <a:rPr dirty="0" sz="1050" spc="-10">
                <a:latin typeface="Times New Roman"/>
                <a:cs typeface="Times New Roman"/>
              </a:rPr>
              <a:t>into </a:t>
            </a:r>
            <a:r>
              <a:rPr dirty="0" sz="1050" spc="-20">
                <a:latin typeface="Times New Roman"/>
                <a:cs typeface="Times New Roman"/>
              </a:rPr>
              <a:t>an </a:t>
            </a:r>
            <a:r>
              <a:rPr dirty="0" sz="1050" spc="-35">
                <a:latin typeface="Times New Roman"/>
                <a:cs typeface="Times New Roman"/>
              </a:rPr>
              <a:t>array.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size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35">
                <a:latin typeface="Times New Roman"/>
                <a:cs typeface="Times New Roman"/>
              </a:rPr>
              <a:t>the 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15">
                <a:latin typeface="Times New Roman"/>
                <a:cs typeface="Times New Roman"/>
              </a:rPr>
              <a:t>should be input </a:t>
            </a:r>
            <a:r>
              <a:rPr dirty="0" sz="1050" spc="-45">
                <a:latin typeface="Times New Roman"/>
                <a:cs typeface="Times New Roman"/>
              </a:rPr>
              <a:t>by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user </a:t>
            </a:r>
            <a:r>
              <a:rPr dirty="0" sz="1050" spc="25">
                <a:latin typeface="Times New Roman"/>
                <a:cs typeface="Times New Roman"/>
              </a:rPr>
              <a:t>(dynamic </a:t>
            </a:r>
            <a:r>
              <a:rPr dirty="0" sz="1050" spc="5">
                <a:latin typeface="Times New Roman"/>
                <a:cs typeface="Times New Roman"/>
              </a:rPr>
              <a:t>array).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10">
                <a:latin typeface="Times New Roman"/>
                <a:cs typeface="Times New Roman"/>
              </a:rPr>
              <a:t>find  </a:t>
            </a:r>
            <a:r>
              <a:rPr dirty="0" sz="1050" spc="-10">
                <a:latin typeface="Times New Roman"/>
                <a:cs typeface="Times New Roman"/>
              </a:rPr>
              <a:t>and print </a:t>
            </a:r>
            <a:r>
              <a:rPr dirty="0" sz="1050">
                <a:latin typeface="Times New Roman"/>
                <a:cs typeface="Times New Roman"/>
              </a:rPr>
              <a:t>out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average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scores. </a:t>
            </a:r>
            <a:r>
              <a:rPr dirty="0" sz="1050" spc="15">
                <a:latin typeface="Times New Roman"/>
                <a:cs typeface="Times New Roman"/>
              </a:rPr>
              <a:t>It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30">
                <a:latin typeface="Times New Roman"/>
                <a:cs typeface="Times New Roman"/>
              </a:rPr>
              <a:t>also </a:t>
            </a:r>
            <a:r>
              <a:rPr dirty="0" sz="1050" spc="-50">
                <a:latin typeface="Times New Roman"/>
                <a:cs typeface="Times New Roman"/>
              </a:rPr>
              <a:t>call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>
                <a:latin typeface="Times New Roman"/>
                <a:cs typeface="Times New Roman"/>
              </a:rPr>
              <a:t>will  sort </a:t>
            </a:r>
            <a:r>
              <a:rPr dirty="0" sz="1050" spc="15">
                <a:latin typeface="Times New Roman"/>
                <a:cs typeface="Times New Roman"/>
              </a:rPr>
              <a:t>(using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40">
                <a:latin typeface="Times New Roman"/>
                <a:cs typeface="Times New Roman"/>
              </a:rPr>
              <a:t>bubble </a:t>
            </a:r>
            <a:r>
              <a:rPr dirty="0" sz="1050" spc="-15">
                <a:latin typeface="Times New Roman"/>
                <a:cs typeface="Times New Roman"/>
              </a:rPr>
              <a:t>sort)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scores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25">
                <a:latin typeface="Times New Roman"/>
                <a:cs typeface="Times New Roman"/>
              </a:rPr>
              <a:t>ascending </a:t>
            </a:r>
            <a:r>
              <a:rPr dirty="0" sz="1050" spc="-15">
                <a:latin typeface="Times New Roman"/>
                <a:cs typeface="Times New Roman"/>
              </a:rPr>
              <a:t>order.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values </a:t>
            </a:r>
            <a:r>
              <a:rPr dirty="0" sz="1050" spc="25">
                <a:latin typeface="Times New Roman"/>
                <a:cs typeface="Times New Roman"/>
              </a:rPr>
              <a:t>are  </a:t>
            </a:r>
            <a:r>
              <a:rPr dirty="0" sz="1050">
                <a:latin typeface="Times New Roman"/>
                <a:cs typeface="Times New Roman"/>
              </a:rPr>
              <a:t>then </a:t>
            </a:r>
            <a:r>
              <a:rPr dirty="0" sz="1050" spc="-10">
                <a:latin typeface="Times New Roman"/>
                <a:cs typeface="Times New Roman"/>
              </a:rPr>
              <a:t>printed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20">
                <a:latin typeface="Times New Roman"/>
                <a:cs typeface="Times New Roman"/>
              </a:rPr>
              <a:t>this </a:t>
            </a:r>
            <a:r>
              <a:rPr dirty="0" sz="1050" spc="-5">
                <a:latin typeface="Times New Roman"/>
                <a:cs typeface="Times New Roman"/>
              </a:rPr>
              <a:t>sorted</a:t>
            </a:r>
            <a:r>
              <a:rPr dirty="0" sz="1050" spc="20">
                <a:latin typeface="Times New Roman"/>
                <a:cs typeface="Times New Roman"/>
              </a:rPr>
              <a:t> order.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651510">
              <a:lnSpc>
                <a:spcPct val="100000"/>
              </a:lnSpc>
            </a:pPr>
            <a:r>
              <a:rPr dirty="0" sz="1050" spc="5" i="1">
                <a:latin typeface="Times New Roman"/>
                <a:cs typeface="Times New Roman"/>
              </a:rPr>
              <a:t>Sample</a:t>
            </a:r>
            <a:r>
              <a:rPr dirty="0" sz="1050" spc="75" i="1">
                <a:latin typeface="Times New Roman"/>
                <a:cs typeface="Times New Roman"/>
              </a:rPr>
              <a:t> </a:t>
            </a:r>
            <a:r>
              <a:rPr dirty="0" sz="1050" spc="35" i="1">
                <a:latin typeface="Times New Roman"/>
                <a:cs typeface="Times New Roman"/>
              </a:rPr>
              <a:t>Run: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56032" y="4958207"/>
            <a:ext cx="1855559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56026" y="5125846"/>
            <a:ext cx="35051" cy="83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56034" y="5288915"/>
            <a:ext cx="1117817" cy="85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56026" y="5455030"/>
            <a:ext cx="147827" cy="85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57556" y="5618098"/>
            <a:ext cx="1117531" cy="853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52979" y="5784215"/>
            <a:ext cx="94487" cy="85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756034" y="5950584"/>
            <a:ext cx="1117817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52979" y="6115177"/>
            <a:ext cx="94487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56034" y="6279769"/>
            <a:ext cx="1117817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56026" y="6445884"/>
            <a:ext cx="147827" cy="85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56034" y="6610477"/>
            <a:ext cx="1117817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52979" y="6775068"/>
            <a:ext cx="94487" cy="85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49933" y="6939660"/>
            <a:ext cx="1748881" cy="1021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752982" y="7270368"/>
            <a:ext cx="2146651" cy="1021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51454" y="7434960"/>
            <a:ext cx="97536" cy="853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751454" y="7601077"/>
            <a:ext cx="97536" cy="853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751454" y="7765668"/>
            <a:ext cx="96012" cy="853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754502" y="7930260"/>
            <a:ext cx="150875" cy="853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754502" y="8096377"/>
            <a:ext cx="150875" cy="853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731135" y="8364473"/>
            <a:ext cx="4469130" cy="84518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241300" marR="5080" indent="-228600">
              <a:lnSpc>
                <a:spcPct val="102899"/>
              </a:lnSpc>
              <a:spcBef>
                <a:spcPts val="70"/>
              </a:spcBef>
            </a:pPr>
            <a:r>
              <a:rPr dirty="0" sz="1050" spc="25" i="1">
                <a:latin typeface="Times New Roman"/>
                <a:cs typeface="Times New Roman"/>
              </a:rPr>
              <a:t>Option </a:t>
            </a:r>
            <a:r>
              <a:rPr dirty="0" sz="1050" spc="-80" i="1">
                <a:latin typeface="Times New Roman"/>
                <a:cs typeface="Times New Roman"/>
              </a:rPr>
              <a:t>2: </a:t>
            </a:r>
            <a:r>
              <a:rPr dirty="0" sz="1050" spc="-20">
                <a:latin typeface="Times New Roman"/>
                <a:cs typeface="Times New Roman"/>
              </a:rPr>
              <a:t>This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60">
                <a:latin typeface="Times New Roman"/>
                <a:cs typeface="Times New Roman"/>
              </a:rPr>
              <a:t>will </a:t>
            </a:r>
            <a:r>
              <a:rPr dirty="0" sz="1050" spc="-20">
                <a:latin typeface="Times New Roman"/>
                <a:cs typeface="Times New Roman"/>
              </a:rPr>
              <a:t>read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30">
                <a:latin typeface="Times New Roman"/>
                <a:cs typeface="Times New Roman"/>
              </a:rPr>
              <a:t>id </a:t>
            </a:r>
            <a:r>
              <a:rPr dirty="0" sz="1050" spc="35">
                <a:latin typeface="Times New Roman"/>
                <a:cs typeface="Times New Roman"/>
              </a:rPr>
              <a:t>numbers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35">
                <a:latin typeface="Times New Roman"/>
                <a:cs typeface="Times New Roman"/>
              </a:rPr>
              <a:t>place </a:t>
            </a:r>
            <a:r>
              <a:rPr dirty="0" sz="1050" spc="-5">
                <a:latin typeface="Times New Roman"/>
                <a:cs typeface="Times New Roman"/>
              </a:rPr>
              <a:t>them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20">
                <a:latin typeface="Times New Roman"/>
                <a:cs typeface="Times New Roman"/>
              </a:rPr>
              <a:t>an </a:t>
            </a:r>
            <a:r>
              <a:rPr dirty="0" sz="1050" spc="10">
                <a:latin typeface="Times New Roman"/>
                <a:cs typeface="Times New Roman"/>
              </a:rPr>
              <a:t>array.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5">
                <a:latin typeface="Times New Roman"/>
                <a:cs typeface="Times New Roman"/>
              </a:rPr>
              <a:t>dynamically </a:t>
            </a:r>
            <a:r>
              <a:rPr dirty="0" sz="1050" spc="15">
                <a:latin typeface="Times New Roman"/>
                <a:cs typeface="Times New Roman"/>
              </a:rPr>
              <a:t>allocated </a:t>
            </a:r>
            <a:r>
              <a:rPr dirty="0" sz="1050" spc="-45">
                <a:latin typeface="Times New Roman"/>
                <a:cs typeface="Times New Roman"/>
              </a:rPr>
              <a:t>large </a:t>
            </a:r>
            <a:r>
              <a:rPr dirty="0" sz="1050" spc="45">
                <a:latin typeface="Times New Roman"/>
                <a:cs typeface="Times New Roman"/>
              </a:rPr>
              <a:t>enough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hold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40">
                <a:latin typeface="Times New Roman"/>
                <a:cs typeface="Times New Roman"/>
              </a:rPr>
              <a:t>number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15">
                <a:latin typeface="Times New Roman"/>
                <a:cs typeface="Times New Roman"/>
              </a:rPr>
              <a:t>id  </a:t>
            </a:r>
            <a:r>
              <a:rPr dirty="0" sz="1050" spc="35">
                <a:latin typeface="Times New Roman"/>
                <a:cs typeface="Times New Roman"/>
              </a:rPr>
              <a:t>numbers </a:t>
            </a:r>
            <a:r>
              <a:rPr dirty="0" sz="1050" spc="-35">
                <a:latin typeface="Times New Roman"/>
                <a:cs typeface="Times New Roman"/>
              </a:rPr>
              <a:t>given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user.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>
                <a:latin typeface="Times New Roman"/>
                <a:cs typeface="Times New Roman"/>
              </a:rPr>
              <a:t>then </a:t>
            </a:r>
            <a:r>
              <a:rPr dirty="0" sz="1050" spc="-15">
                <a:latin typeface="Times New Roman"/>
                <a:cs typeface="Times New Roman"/>
              </a:rPr>
              <a:t>input an </a:t>
            </a:r>
            <a:r>
              <a:rPr dirty="0" sz="1050" spc="-35">
                <a:latin typeface="Times New Roman"/>
                <a:cs typeface="Times New Roman"/>
              </a:rPr>
              <a:t>id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-45">
                <a:latin typeface="Times New Roman"/>
                <a:cs typeface="Times New Roman"/>
              </a:rPr>
              <a:t>call </a:t>
            </a:r>
            <a:r>
              <a:rPr dirty="0" sz="1050" spc="35">
                <a:latin typeface="Times New Roman"/>
                <a:cs typeface="Times New Roman"/>
              </a:rPr>
              <a:t>a 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25">
                <a:latin typeface="Times New Roman"/>
                <a:cs typeface="Times New Roman"/>
              </a:rPr>
              <a:t>search </a:t>
            </a:r>
            <a:r>
              <a:rPr dirty="0" sz="1050" spc="-5">
                <a:latin typeface="Times New Roman"/>
                <a:cs typeface="Times New Roman"/>
              </a:rPr>
              <a:t>for that </a:t>
            </a:r>
            <a:r>
              <a:rPr dirty="0" sz="1050" spc="-35">
                <a:latin typeface="Times New Roman"/>
                <a:cs typeface="Times New Roman"/>
              </a:rPr>
              <a:t>id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array. </a:t>
            </a:r>
            <a:r>
              <a:rPr dirty="0" sz="1050" spc="15">
                <a:latin typeface="Times New Roman"/>
                <a:cs typeface="Times New Roman"/>
              </a:rPr>
              <a:t>It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5">
                <a:latin typeface="Times New Roman"/>
                <a:cs typeface="Times New Roman"/>
              </a:rPr>
              <a:t>print </a:t>
            </a:r>
            <a:r>
              <a:rPr dirty="0" sz="1050" spc="30">
                <a:latin typeface="Times New Roman"/>
                <a:cs typeface="Times New Roman"/>
              </a:rPr>
              <a:t>whether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id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15">
                <a:latin typeface="Times New Roman"/>
                <a:cs typeface="Times New Roman"/>
              </a:rPr>
              <a:t>in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5">
                <a:latin typeface="Times New Roman"/>
                <a:cs typeface="Times New Roman"/>
              </a:rPr>
              <a:t>or</a:t>
            </a:r>
            <a:r>
              <a:rPr dirty="0" sz="1050" spc="-50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not.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18554" y="1093977"/>
            <a:ext cx="54038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Lesson</a:t>
            </a:r>
            <a:r>
              <a:rPr dirty="0" sz="950" spc="125">
                <a:latin typeface="Times New Roman"/>
                <a:cs typeface="Times New Roman"/>
              </a:rPr>
              <a:t> </a:t>
            </a:r>
            <a:r>
              <a:rPr dirty="0" sz="950" spc="-45">
                <a:latin typeface="Times New Roman"/>
                <a:cs typeface="Times New Roman"/>
              </a:rPr>
              <a:t>9B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52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  <a:spcBef>
                <a:spcPts val="575"/>
              </a:spcBef>
            </a:pPr>
            <a:r>
              <a:rPr dirty="0" sz="900" spc="-125">
                <a:latin typeface="Arial"/>
                <a:cs typeface="Arial"/>
              </a:rPr>
              <a:t>173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9735" y="1430781"/>
            <a:ext cx="74930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 i="1">
                <a:latin typeface="Times New Roman"/>
                <a:cs typeface="Times New Roman"/>
              </a:rPr>
              <a:t>Sample</a:t>
            </a:r>
            <a:r>
              <a:rPr dirty="0" sz="1050" spc="25" i="1">
                <a:latin typeface="Times New Roman"/>
                <a:cs typeface="Times New Roman"/>
              </a:rPr>
              <a:t> </a:t>
            </a:r>
            <a:r>
              <a:rPr dirty="0" sz="1050" spc="35" i="1">
                <a:latin typeface="Times New Roman"/>
                <a:cs typeface="Times New Roman"/>
              </a:rPr>
              <a:t>Run: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84631" y="1694942"/>
            <a:ext cx="2712307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78530" y="1861057"/>
            <a:ext cx="41148" cy="83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84633" y="2025650"/>
            <a:ext cx="1402802" cy="85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81579" y="2190242"/>
            <a:ext cx="94487" cy="85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84633" y="2356357"/>
            <a:ext cx="1402802" cy="85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81579" y="2520950"/>
            <a:ext cx="92963" cy="853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84633" y="2685542"/>
            <a:ext cx="1402802" cy="85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81579" y="2851657"/>
            <a:ext cx="96012" cy="85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84633" y="3016250"/>
            <a:ext cx="1402802" cy="85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81579" y="3180842"/>
            <a:ext cx="94487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84631" y="3510026"/>
            <a:ext cx="2257903" cy="1082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81579" y="3676522"/>
            <a:ext cx="92963" cy="853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81579" y="3841115"/>
            <a:ext cx="94487" cy="85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53800" y="3841115"/>
            <a:ext cx="1063045" cy="1021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959735" y="4108831"/>
            <a:ext cx="4524375" cy="101282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41300" marR="5080" indent="-228600">
              <a:lnSpc>
                <a:spcPct val="103200"/>
              </a:lnSpc>
              <a:spcBef>
                <a:spcPts val="65"/>
              </a:spcBef>
            </a:pPr>
            <a:r>
              <a:rPr dirty="0" sz="1050" spc="25" i="1">
                <a:latin typeface="Times New Roman"/>
                <a:cs typeface="Times New Roman"/>
              </a:rPr>
              <a:t>Option </a:t>
            </a:r>
            <a:r>
              <a:rPr dirty="0" sz="1050" spc="-80" i="1">
                <a:latin typeface="Times New Roman"/>
                <a:cs typeface="Times New Roman"/>
              </a:rPr>
              <a:t>3: </a:t>
            </a:r>
            <a:r>
              <a:rPr dirty="0" sz="1050" spc="-45">
                <a:latin typeface="Times New Roman"/>
                <a:cs typeface="Times New Roman"/>
              </a:rPr>
              <a:t>Write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25">
                <a:latin typeface="Times New Roman"/>
                <a:cs typeface="Times New Roman"/>
              </a:rPr>
              <a:t>read </a:t>
            </a:r>
            <a:r>
              <a:rPr dirty="0" sz="1050" spc="-20">
                <a:latin typeface="Times New Roman"/>
                <a:cs typeface="Times New Roman"/>
              </a:rPr>
              <a:t>monthly </a:t>
            </a:r>
            <a:r>
              <a:rPr dirty="0" sz="1050" spc="-35">
                <a:latin typeface="Times New Roman"/>
                <a:cs typeface="Times New Roman"/>
              </a:rPr>
              <a:t>sales </a:t>
            </a:r>
            <a:r>
              <a:rPr dirty="0" sz="1050" spc="-5">
                <a:latin typeface="Times New Roman"/>
                <a:cs typeface="Times New Roman"/>
              </a:rPr>
              <a:t>into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10">
                <a:latin typeface="Times New Roman"/>
                <a:cs typeface="Times New Roman"/>
              </a:rPr>
              <a:t>dynamically  </a:t>
            </a:r>
            <a:r>
              <a:rPr dirty="0" sz="1050" spc="15">
                <a:latin typeface="Times New Roman"/>
                <a:cs typeface="Times New Roman"/>
              </a:rPr>
              <a:t>allocated </a:t>
            </a:r>
            <a:r>
              <a:rPr dirty="0" sz="1050" spc="-35">
                <a:latin typeface="Times New Roman"/>
                <a:cs typeface="Times New Roman"/>
              </a:rPr>
              <a:t>array.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program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10">
                <a:latin typeface="Times New Roman"/>
                <a:cs typeface="Times New Roman"/>
              </a:rPr>
              <a:t>input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size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5">
                <a:latin typeface="Times New Roman"/>
                <a:cs typeface="Times New Roman"/>
              </a:rPr>
              <a:t>from the </a:t>
            </a:r>
            <a:r>
              <a:rPr dirty="0" sz="1050" spc="15">
                <a:latin typeface="Times New Roman"/>
                <a:cs typeface="Times New Roman"/>
              </a:rPr>
              <a:t>user.  It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45">
                <a:latin typeface="Times New Roman"/>
                <a:cs typeface="Times New Roman"/>
              </a:rPr>
              <a:t>call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15">
                <a:latin typeface="Times New Roman"/>
                <a:cs typeface="Times New Roman"/>
              </a:rPr>
              <a:t>find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yearly </a:t>
            </a:r>
            <a:r>
              <a:rPr dirty="0" sz="1050" spc="-15">
                <a:latin typeface="Times New Roman"/>
                <a:cs typeface="Times New Roman"/>
              </a:rPr>
              <a:t>sum </a:t>
            </a:r>
            <a:r>
              <a:rPr dirty="0" sz="1050" spc="-20">
                <a:latin typeface="Times New Roman"/>
                <a:cs typeface="Times New Roman"/>
              </a:rPr>
              <a:t>(the </a:t>
            </a:r>
            <a:r>
              <a:rPr dirty="0" sz="1050" spc="-15">
                <a:latin typeface="Times New Roman"/>
                <a:cs typeface="Times New Roman"/>
              </a:rPr>
              <a:t>sum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0">
                <a:latin typeface="Times New Roman"/>
                <a:cs typeface="Times New Roman"/>
              </a:rPr>
              <a:t>all </a:t>
            </a:r>
            <a:r>
              <a:rPr dirty="0" sz="1050" spc="30">
                <a:latin typeface="Times New Roman"/>
                <a:cs typeface="Times New Roman"/>
              </a:rPr>
              <a:t>the  </a:t>
            </a:r>
            <a:r>
              <a:rPr dirty="0" sz="1050" spc="15">
                <a:latin typeface="Times New Roman"/>
                <a:cs typeface="Times New Roman"/>
              </a:rPr>
              <a:t>sales). It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30">
                <a:latin typeface="Times New Roman"/>
                <a:cs typeface="Times New Roman"/>
              </a:rPr>
              <a:t>also </a:t>
            </a:r>
            <a:r>
              <a:rPr dirty="0" sz="1050" spc="-45">
                <a:latin typeface="Times New Roman"/>
                <a:cs typeface="Times New Roman"/>
              </a:rPr>
              <a:t>call </a:t>
            </a:r>
            <a:r>
              <a:rPr dirty="0" sz="1050" spc="-10">
                <a:latin typeface="Times New Roman"/>
                <a:cs typeface="Times New Roman"/>
              </a:rPr>
              <a:t>another function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15">
                <a:latin typeface="Times New Roman"/>
                <a:cs typeface="Times New Roman"/>
              </a:rPr>
              <a:t>find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-10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average.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5" i="1">
                <a:latin typeface="Times New Roman"/>
                <a:cs typeface="Times New Roman"/>
              </a:rPr>
              <a:t>Sample</a:t>
            </a:r>
            <a:r>
              <a:rPr dirty="0" sz="1050" spc="75" i="1">
                <a:latin typeface="Times New Roman"/>
                <a:cs typeface="Times New Roman"/>
              </a:rPr>
              <a:t> </a:t>
            </a:r>
            <a:r>
              <a:rPr dirty="0" sz="1050" spc="35" i="1">
                <a:latin typeface="Times New Roman"/>
                <a:cs typeface="Times New Roman"/>
              </a:rPr>
              <a:t>Run: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84631" y="5198998"/>
            <a:ext cx="2942434" cy="1082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78530" y="5365115"/>
            <a:ext cx="41148" cy="83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84632" y="5529707"/>
            <a:ext cx="1910424" cy="1082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84632" y="5695822"/>
            <a:ext cx="375082" cy="853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84632" y="5860415"/>
            <a:ext cx="1913473" cy="1082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81584" y="6025260"/>
            <a:ext cx="321770" cy="853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984633" y="6189853"/>
            <a:ext cx="1229030" cy="1082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89180" y="6189853"/>
            <a:ext cx="610222" cy="853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984632" y="6355969"/>
            <a:ext cx="376607" cy="853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984632" y="6520560"/>
            <a:ext cx="1914998" cy="1082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981584" y="6685153"/>
            <a:ext cx="321770" cy="8534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978533" y="6851268"/>
            <a:ext cx="2262477" cy="1021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978533" y="7015860"/>
            <a:ext cx="2030824" cy="1021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682114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0604" y="455294"/>
            <a:ext cx="1828164" cy="117983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  <a:spcBef>
                <a:spcPts val="5"/>
              </a:spcBef>
            </a:pPr>
            <a:r>
              <a:rPr dirty="0" sz="900" spc="-105">
                <a:latin typeface="Arial"/>
                <a:cs typeface="Arial"/>
              </a:rPr>
              <a:t>158 </a:t>
            </a: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SET </a:t>
            </a:r>
            <a:r>
              <a:rPr dirty="0" sz="950" spc="-35">
                <a:latin typeface="Times New Roman"/>
                <a:cs typeface="Times New Roman"/>
              </a:rPr>
              <a:t>9</a:t>
            </a:r>
            <a:r>
              <a:rPr dirty="0" sz="950" spc="-15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Pointers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490">
                <a:latin typeface="Arial"/>
                <a:cs typeface="Arial"/>
              </a:rPr>
              <a:t>P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25">
                <a:latin typeface="Arial"/>
                <a:cs typeface="Arial"/>
              </a:rPr>
              <a:t>R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515">
                <a:latin typeface="Arial"/>
                <a:cs typeface="Arial"/>
              </a:rPr>
              <a:t>E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275">
                <a:latin typeface="Arial"/>
                <a:cs typeface="Arial"/>
              </a:rPr>
              <a:t>- </a:t>
            </a:r>
            <a:r>
              <a:rPr dirty="0" sz="1400" spc="-375">
                <a:latin typeface="Arial"/>
                <a:cs typeface="Arial"/>
              </a:rPr>
              <a:t>LA </a:t>
            </a:r>
            <a:r>
              <a:rPr dirty="0" sz="1400" spc="-450">
                <a:latin typeface="Arial"/>
                <a:cs typeface="Arial"/>
              </a:rPr>
              <a:t>B</a:t>
            </a:r>
            <a:r>
              <a:rPr dirty="0" sz="1400" spc="105">
                <a:latin typeface="Arial"/>
                <a:cs typeface="Arial"/>
              </a:rPr>
              <a:t> </a:t>
            </a:r>
            <a:r>
              <a:rPr dirty="0" sz="1400" spc="-525">
                <a:latin typeface="Arial"/>
                <a:cs typeface="Arial"/>
              </a:rPr>
              <a:t>R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515">
                <a:latin typeface="Arial"/>
                <a:cs typeface="Arial"/>
              </a:rPr>
              <a:t>E</a:t>
            </a:r>
            <a:r>
              <a:rPr dirty="0" sz="1400" spc="-240">
                <a:latin typeface="Arial"/>
                <a:cs typeface="Arial"/>
              </a:rPr>
              <a:t> </a:t>
            </a:r>
            <a:r>
              <a:rPr dirty="0" sz="1400" spc="-484">
                <a:latin typeface="Arial"/>
                <a:cs typeface="Arial"/>
              </a:rPr>
              <a:t>A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30">
                <a:latin typeface="Arial"/>
                <a:cs typeface="Arial"/>
              </a:rPr>
              <a:t>D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175">
                <a:latin typeface="Arial"/>
                <a:cs typeface="Arial"/>
              </a:rPr>
              <a:t>I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-245">
                <a:latin typeface="Arial"/>
                <a:cs typeface="Arial"/>
              </a:rPr>
              <a:t> </a:t>
            </a:r>
            <a:r>
              <a:rPr dirty="0" sz="1400" spc="-615">
                <a:latin typeface="Arial"/>
                <a:cs typeface="Arial"/>
              </a:rPr>
              <a:t>G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 spc="-484">
                <a:latin typeface="Arial"/>
                <a:cs typeface="Arial"/>
              </a:rPr>
              <a:t>A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505">
                <a:latin typeface="Arial"/>
                <a:cs typeface="Arial"/>
              </a:rPr>
              <a:t>S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05">
                <a:latin typeface="Arial"/>
                <a:cs typeface="Arial"/>
              </a:rPr>
              <a:t>S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175">
                <a:latin typeface="Arial"/>
                <a:cs typeface="Arial"/>
              </a:rPr>
              <a:t>I</a:t>
            </a:r>
            <a:r>
              <a:rPr dirty="0" sz="1400" spc="-305">
                <a:latin typeface="Arial"/>
                <a:cs typeface="Arial"/>
              </a:rPr>
              <a:t> </a:t>
            </a:r>
            <a:r>
              <a:rPr dirty="0" sz="1400" spc="-615">
                <a:latin typeface="Arial"/>
                <a:cs typeface="Arial"/>
              </a:rPr>
              <a:t>G</a:t>
            </a:r>
            <a:r>
              <a:rPr dirty="0" sz="1400" spc="-265">
                <a:latin typeface="Arial"/>
                <a:cs typeface="Arial"/>
              </a:rPr>
              <a:t>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30">
                <a:latin typeface="Arial"/>
                <a:cs typeface="Arial"/>
              </a:rPr>
              <a:t>M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15">
                <a:latin typeface="Arial"/>
                <a:cs typeface="Arial"/>
              </a:rPr>
              <a:t>E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-240">
                <a:latin typeface="Arial"/>
                <a:cs typeface="Arial"/>
              </a:rPr>
              <a:t> </a:t>
            </a:r>
            <a:r>
              <a:rPr dirty="0" sz="1400" spc="-495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1689932"/>
            <a:ext cx="6236970" cy="547243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200" spc="-75">
                <a:latin typeface="Arial"/>
                <a:cs typeface="Arial"/>
              </a:rPr>
              <a:t>Pointer</a:t>
            </a:r>
            <a:r>
              <a:rPr dirty="0" sz="1200" spc="-95">
                <a:latin typeface="Arial"/>
                <a:cs typeface="Arial"/>
              </a:rPr>
              <a:t> Variables</a:t>
            </a:r>
            <a:endParaRPr sz="1200">
              <a:latin typeface="Arial"/>
              <a:cs typeface="Arial"/>
            </a:endParaRPr>
          </a:p>
          <a:p>
            <a:pPr algn="just" marL="1612900" marR="5080">
              <a:lnSpc>
                <a:spcPct val="103099"/>
              </a:lnSpc>
              <a:spcBef>
                <a:spcPts val="580"/>
              </a:spcBef>
            </a:pPr>
            <a:r>
              <a:rPr dirty="0" sz="1050" spc="-45">
                <a:latin typeface="Times New Roman"/>
                <a:cs typeface="Times New Roman"/>
              </a:rPr>
              <a:t>A </a:t>
            </a:r>
            <a:r>
              <a:rPr dirty="0" sz="1050" spc="5">
                <a:latin typeface="Times New Roman"/>
                <a:cs typeface="Times New Roman"/>
              </a:rPr>
              <a:t>distinction </a:t>
            </a:r>
            <a:r>
              <a:rPr dirty="0" sz="1050" spc="-20">
                <a:latin typeface="Times New Roman"/>
                <a:cs typeface="Times New Roman"/>
              </a:rPr>
              <a:t>must </a:t>
            </a:r>
            <a:r>
              <a:rPr dirty="0" sz="1050" spc="5">
                <a:latin typeface="Times New Roman"/>
                <a:cs typeface="Times New Roman"/>
              </a:rPr>
              <a:t>always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-30">
                <a:latin typeface="Times New Roman"/>
                <a:cs typeface="Times New Roman"/>
              </a:rPr>
              <a:t>made </a:t>
            </a:r>
            <a:r>
              <a:rPr dirty="0" sz="1050" spc="30">
                <a:latin typeface="Times New Roman"/>
                <a:cs typeface="Times New Roman"/>
              </a:rPr>
              <a:t>between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0">
                <a:latin typeface="Times New Roman"/>
                <a:cs typeface="Times New Roman"/>
              </a:rPr>
              <a:t>memory </a:t>
            </a:r>
            <a:r>
              <a:rPr dirty="0" sz="1050" spc="-5">
                <a:latin typeface="Times New Roman"/>
                <a:cs typeface="Times New Roman"/>
              </a:rPr>
              <a:t>location’s </a:t>
            </a:r>
            <a:r>
              <a:rPr dirty="0" sz="1050" spc="10">
                <a:latin typeface="Times New Roman"/>
                <a:cs typeface="Times New Roman"/>
              </a:rPr>
              <a:t>address </a:t>
            </a:r>
            <a:r>
              <a:rPr dirty="0" sz="1050" spc="-20">
                <a:latin typeface="Times New Roman"/>
                <a:cs typeface="Times New Roman"/>
              </a:rPr>
              <a:t>and </a:t>
            </a:r>
            <a:r>
              <a:rPr dirty="0" sz="1050" spc="25">
                <a:latin typeface="Times New Roman"/>
                <a:cs typeface="Times New Roman"/>
              </a:rPr>
              <a:t>the 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-10">
                <a:latin typeface="Times New Roman"/>
                <a:cs typeface="Times New Roman"/>
              </a:rPr>
              <a:t>stored </a:t>
            </a:r>
            <a:r>
              <a:rPr dirty="0" sz="1050" spc="-15">
                <a:latin typeface="Times New Roman"/>
                <a:cs typeface="Times New Roman"/>
              </a:rPr>
              <a:t>at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15">
                <a:latin typeface="Times New Roman"/>
                <a:cs typeface="Times New Roman"/>
              </a:rPr>
              <a:t>location. </a:t>
            </a:r>
            <a:r>
              <a:rPr dirty="0" sz="1050" spc="-45">
                <a:latin typeface="Times New Roman"/>
                <a:cs typeface="Times New Roman"/>
              </a:rPr>
              <a:t>A </a:t>
            </a:r>
            <a:r>
              <a:rPr dirty="0" sz="1050" spc="-15">
                <a:latin typeface="Times New Roman"/>
                <a:cs typeface="Times New Roman"/>
              </a:rPr>
              <a:t>street </a:t>
            </a:r>
            <a:r>
              <a:rPr dirty="0" sz="1050" spc="30">
                <a:latin typeface="Times New Roman"/>
                <a:cs typeface="Times New Roman"/>
              </a:rPr>
              <a:t>address </a:t>
            </a:r>
            <a:r>
              <a:rPr dirty="0" sz="1050" spc="-45">
                <a:latin typeface="Times New Roman"/>
                <a:cs typeface="Times New Roman"/>
              </a:rPr>
              <a:t>like </a:t>
            </a:r>
            <a:r>
              <a:rPr dirty="0" sz="1050" spc="-35">
                <a:latin typeface="Times New Roman"/>
                <a:cs typeface="Times New Roman"/>
              </a:rPr>
              <a:t>119 Main </a:t>
            </a:r>
            <a:r>
              <a:rPr dirty="0" sz="1050" spc="-40">
                <a:latin typeface="Times New Roman"/>
                <a:cs typeface="Times New Roman"/>
              </a:rPr>
              <a:t>St. is a </a:t>
            </a:r>
            <a:r>
              <a:rPr dirty="0" sz="1050" spc="20">
                <a:latin typeface="Times New Roman"/>
                <a:cs typeface="Times New Roman"/>
              </a:rPr>
              <a:t>location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1050" spc="-20">
                <a:latin typeface="Times New Roman"/>
                <a:cs typeface="Times New Roman"/>
              </a:rPr>
              <a:t>is  </a:t>
            </a:r>
            <a:r>
              <a:rPr dirty="0" sz="1050" spc="-15">
                <a:latin typeface="Times New Roman"/>
                <a:cs typeface="Times New Roman"/>
              </a:rPr>
              <a:t>different </a:t>
            </a:r>
            <a:r>
              <a:rPr dirty="0" sz="1050" spc="-5">
                <a:latin typeface="Times New Roman"/>
                <a:cs typeface="Times New Roman"/>
              </a:rPr>
              <a:t>than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25">
                <a:latin typeface="Times New Roman"/>
                <a:cs typeface="Times New Roman"/>
              </a:rPr>
              <a:t>description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20">
                <a:latin typeface="Times New Roman"/>
                <a:cs typeface="Times New Roman"/>
              </a:rPr>
              <a:t>what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20">
                <a:latin typeface="Times New Roman"/>
                <a:cs typeface="Times New Roman"/>
              </a:rPr>
              <a:t>at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15">
                <a:latin typeface="Times New Roman"/>
                <a:cs typeface="Times New Roman"/>
              </a:rPr>
              <a:t>location: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little </a:t>
            </a:r>
            <a:r>
              <a:rPr dirty="0" sz="1050" spc="-10">
                <a:latin typeface="Times New Roman"/>
                <a:cs typeface="Times New Roman"/>
              </a:rPr>
              <a:t>red </a:t>
            </a:r>
            <a:r>
              <a:rPr dirty="0" sz="1050" spc="-15">
                <a:latin typeface="Times New Roman"/>
                <a:cs typeface="Times New Roman"/>
              </a:rPr>
              <a:t>house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35">
                <a:latin typeface="Times New Roman"/>
                <a:cs typeface="Times New Roman"/>
              </a:rPr>
              <a:t>the  </a:t>
            </a:r>
            <a:r>
              <a:rPr dirty="0" sz="1050" spc="-30">
                <a:latin typeface="Times New Roman"/>
                <a:cs typeface="Times New Roman"/>
              </a:rPr>
              <a:t>Smith </a:t>
            </a:r>
            <a:r>
              <a:rPr dirty="0" sz="1050" spc="-50">
                <a:latin typeface="Times New Roman"/>
                <a:cs typeface="Times New Roman"/>
              </a:rPr>
              <a:t>family. </a:t>
            </a:r>
            <a:r>
              <a:rPr dirty="0" sz="1050" spc="-35">
                <a:latin typeface="Times New Roman"/>
                <a:cs typeface="Times New Roman"/>
              </a:rPr>
              <a:t>So </a:t>
            </a:r>
            <a:r>
              <a:rPr dirty="0" sz="1050" spc="-25">
                <a:latin typeface="Times New Roman"/>
                <a:cs typeface="Times New Roman"/>
              </a:rPr>
              <a:t>far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30">
                <a:latin typeface="Times New Roman"/>
                <a:cs typeface="Times New Roman"/>
              </a:rPr>
              <a:t>have </a:t>
            </a:r>
            <a:r>
              <a:rPr dirty="0" sz="1050" spc="-15">
                <a:latin typeface="Times New Roman"/>
                <a:cs typeface="Times New Roman"/>
              </a:rPr>
              <a:t>been </a:t>
            </a:r>
            <a:r>
              <a:rPr dirty="0" sz="1050" spc="35">
                <a:latin typeface="Times New Roman"/>
                <a:cs typeface="Times New Roman"/>
              </a:rPr>
              <a:t>concerned </a:t>
            </a:r>
            <a:r>
              <a:rPr dirty="0" sz="1050" spc="-35">
                <a:latin typeface="Times New Roman"/>
                <a:cs typeface="Times New Roman"/>
              </a:rPr>
              <a:t>only </a:t>
            </a:r>
            <a:r>
              <a:rPr dirty="0" sz="1050" spc="-25">
                <a:latin typeface="Times New Roman"/>
                <a:cs typeface="Times New Roman"/>
              </a:rPr>
              <a:t>with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data </a:t>
            </a:r>
            <a:r>
              <a:rPr dirty="0" sz="1050" spc="-10">
                <a:latin typeface="Times New Roman"/>
                <a:cs typeface="Times New Roman"/>
              </a:rPr>
              <a:t>stored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0">
                <a:latin typeface="Times New Roman"/>
                <a:cs typeface="Times New Roman"/>
              </a:rPr>
              <a:t>vari-  </a:t>
            </a:r>
            <a:r>
              <a:rPr dirty="0" sz="1050" spc="-30">
                <a:latin typeface="Times New Roman"/>
                <a:cs typeface="Times New Roman"/>
              </a:rPr>
              <a:t>able, </a:t>
            </a:r>
            <a:r>
              <a:rPr dirty="0" sz="1050" spc="-15">
                <a:latin typeface="Times New Roman"/>
                <a:cs typeface="Times New Roman"/>
              </a:rPr>
              <a:t>rather </a:t>
            </a:r>
            <a:r>
              <a:rPr dirty="0" sz="1050" spc="-5">
                <a:latin typeface="Times New Roman"/>
                <a:cs typeface="Times New Roman"/>
              </a:rPr>
              <a:t>than </a:t>
            </a:r>
            <a:r>
              <a:rPr dirty="0" sz="1050" spc="-25">
                <a:latin typeface="Times New Roman"/>
                <a:cs typeface="Times New Roman"/>
              </a:rPr>
              <a:t>with its </a:t>
            </a:r>
            <a:r>
              <a:rPr dirty="0" sz="1050" spc="30">
                <a:latin typeface="Times New Roman"/>
                <a:cs typeface="Times New Roman"/>
              </a:rPr>
              <a:t>address (where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20">
                <a:latin typeface="Times New Roman"/>
                <a:cs typeface="Times New Roman"/>
              </a:rPr>
              <a:t>main </a:t>
            </a:r>
            <a:r>
              <a:rPr dirty="0" sz="1050" spc="-25">
                <a:latin typeface="Times New Roman"/>
                <a:cs typeface="Times New Roman"/>
              </a:rPr>
              <a:t>memory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variable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5">
                <a:latin typeface="Times New Roman"/>
                <a:cs typeface="Times New Roman"/>
              </a:rPr>
              <a:t>locat- </a:t>
            </a:r>
            <a:r>
              <a:rPr dirty="0" sz="1050" spc="270">
                <a:latin typeface="Times New Roman"/>
                <a:cs typeface="Times New Roman"/>
              </a:rPr>
              <a:t> </a:t>
            </a:r>
            <a:r>
              <a:rPr dirty="0" sz="1050" spc="-25">
                <a:latin typeface="Times New Roman"/>
                <a:cs typeface="Times New Roman"/>
              </a:rPr>
              <a:t>ed). </a:t>
            </a:r>
            <a:r>
              <a:rPr dirty="0" sz="1050" spc="15">
                <a:latin typeface="Times New Roman"/>
                <a:cs typeface="Times New Roman"/>
              </a:rPr>
              <a:t>In </a:t>
            </a:r>
            <a:r>
              <a:rPr dirty="0" sz="1050" spc="-20">
                <a:latin typeface="Times New Roman"/>
                <a:cs typeface="Times New Roman"/>
              </a:rPr>
              <a:t>this lesson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20">
                <a:latin typeface="Times New Roman"/>
                <a:cs typeface="Times New Roman"/>
              </a:rPr>
              <a:t>look </a:t>
            </a:r>
            <a:r>
              <a:rPr dirty="0" sz="1050" spc="-15">
                <a:latin typeface="Times New Roman"/>
                <a:cs typeface="Times New Roman"/>
              </a:rPr>
              <a:t>at </a:t>
            </a:r>
            <a:r>
              <a:rPr dirty="0" sz="1050" spc="25">
                <a:latin typeface="Times New Roman"/>
                <a:cs typeface="Times New Roman"/>
              </a:rPr>
              <a:t>addresses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15">
                <a:latin typeface="Times New Roman"/>
                <a:cs typeface="Times New Roman"/>
              </a:rPr>
              <a:t>variables </a:t>
            </a:r>
            <a:r>
              <a:rPr dirty="0" sz="1050" spc="-15">
                <a:latin typeface="Times New Roman"/>
                <a:cs typeface="Times New Roman"/>
              </a:rPr>
              <a:t>and at </a:t>
            </a:r>
            <a:r>
              <a:rPr dirty="0" sz="1050" spc="15">
                <a:latin typeface="Times New Roman"/>
                <a:cs typeface="Times New Roman"/>
              </a:rPr>
              <a:t>special variables,  called </a:t>
            </a:r>
            <a:r>
              <a:rPr dirty="0" sz="1050" spc="45" b="1">
                <a:latin typeface="Times New Roman"/>
                <a:cs typeface="Times New Roman"/>
              </a:rPr>
              <a:t>pointers</a:t>
            </a:r>
            <a:r>
              <a:rPr dirty="0" sz="1050" spc="45">
                <a:latin typeface="Times New Roman"/>
                <a:cs typeface="Times New Roman"/>
              </a:rPr>
              <a:t>, </a:t>
            </a:r>
            <a:r>
              <a:rPr dirty="0" sz="1050" spc="-25">
                <a:latin typeface="Times New Roman"/>
                <a:cs typeface="Times New Roman"/>
              </a:rPr>
              <a:t>which </a:t>
            </a:r>
            <a:r>
              <a:rPr dirty="0" sz="1050" spc="-15">
                <a:latin typeface="Times New Roman"/>
                <a:cs typeface="Times New Roman"/>
              </a:rPr>
              <a:t>hold these </a:t>
            </a:r>
            <a:r>
              <a:rPr dirty="0" sz="1050" spc="25">
                <a:latin typeface="Times New Roman"/>
                <a:cs typeface="Times New Roman"/>
              </a:rPr>
              <a:t>addresses.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address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10">
                <a:latin typeface="Times New Roman"/>
                <a:cs typeface="Times New Roman"/>
              </a:rPr>
              <a:t>variable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15">
                <a:latin typeface="Times New Roman"/>
                <a:cs typeface="Times New Roman"/>
              </a:rPr>
              <a:t>given 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30">
                <a:latin typeface="Times New Roman"/>
                <a:cs typeface="Times New Roman"/>
              </a:rPr>
              <a:t>preceding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variable </a:t>
            </a:r>
            <a:r>
              <a:rPr dirty="0" sz="1050" spc="-20">
                <a:latin typeface="Times New Roman"/>
                <a:cs typeface="Times New Roman"/>
              </a:rPr>
              <a:t>name </a:t>
            </a:r>
            <a:r>
              <a:rPr dirty="0" sz="1050" spc="-25">
                <a:latin typeface="Times New Roman"/>
                <a:cs typeface="Times New Roman"/>
              </a:rPr>
              <a:t>with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C++ </a:t>
            </a:r>
            <a:r>
              <a:rPr dirty="0" sz="1050" spc="30">
                <a:latin typeface="Times New Roman"/>
                <a:cs typeface="Times New Roman"/>
              </a:rPr>
              <a:t>address </a:t>
            </a:r>
            <a:r>
              <a:rPr dirty="0" sz="1050" spc="-10">
                <a:latin typeface="Times New Roman"/>
                <a:cs typeface="Times New Roman"/>
              </a:rPr>
              <a:t>operator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(</a:t>
            </a:r>
            <a:r>
              <a:rPr dirty="0" sz="900">
                <a:latin typeface="Courier New"/>
                <a:cs typeface="Courier New"/>
              </a:rPr>
              <a:t>&amp;</a:t>
            </a:r>
            <a:r>
              <a:rPr dirty="0" sz="1050">
                <a:latin typeface="Times New Roman"/>
                <a:cs typeface="Times New Roman"/>
              </a:rPr>
              <a:t>):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&amp;sum; </a:t>
            </a: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outputs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address </a:t>
            </a:r>
            <a:r>
              <a:rPr dirty="0" sz="900" spc="-10">
                <a:latin typeface="Courier New"/>
                <a:cs typeface="Courier New"/>
              </a:rPr>
              <a:t>of the </a:t>
            </a:r>
            <a:r>
              <a:rPr dirty="0" sz="900" spc="-15">
                <a:latin typeface="Courier New"/>
                <a:cs typeface="Courier New"/>
              </a:rPr>
              <a:t>variable</a:t>
            </a:r>
            <a:r>
              <a:rPr dirty="0" sz="900" spc="-31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sum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612900" marR="5080">
              <a:lnSpc>
                <a:spcPct val="103000"/>
              </a:lnSpc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50">
                <a:latin typeface="Times New Roman"/>
                <a:cs typeface="Times New Roman"/>
              </a:rPr>
              <a:t>&amp; </a:t>
            </a:r>
            <a:r>
              <a:rPr dirty="0" sz="1050" spc="-5">
                <a:latin typeface="Times New Roman"/>
                <a:cs typeface="Times New Roman"/>
              </a:rPr>
              <a:t>operator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>
                <a:latin typeface="Times New Roman"/>
                <a:cs typeface="Times New Roman"/>
              </a:rPr>
              <a:t>front 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variable </a:t>
            </a:r>
            <a:r>
              <a:rPr dirty="0" sz="900" spc="-20">
                <a:latin typeface="Courier New"/>
                <a:cs typeface="Courier New"/>
              </a:rPr>
              <a:t>sum </a:t>
            </a:r>
            <a:r>
              <a:rPr dirty="0" sz="1050" spc="15">
                <a:latin typeface="Times New Roman"/>
                <a:cs typeface="Times New Roman"/>
              </a:rPr>
              <a:t>indicates </a:t>
            </a:r>
            <a:r>
              <a:rPr dirty="0" sz="1050" spc="-5">
                <a:latin typeface="Times New Roman"/>
                <a:cs typeface="Times New Roman"/>
              </a:rPr>
              <a:t>that the </a:t>
            </a:r>
            <a:r>
              <a:rPr dirty="0" sz="1050" spc="30">
                <a:latin typeface="Times New Roman"/>
                <a:cs typeface="Times New Roman"/>
              </a:rPr>
              <a:t>address </a:t>
            </a:r>
            <a:r>
              <a:rPr dirty="0" sz="1050" spc="-30">
                <a:latin typeface="Times New Roman"/>
                <a:cs typeface="Times New Roman"/>
              </a:rPr>
              <a:t>itself, </a:t>
            </a:r>
            <a:r>
              <a:rPr dirty="0" sz="1050" spc="40">
                <a:latin typeface="Times New Roman"/>
                <a:cs typeface="Times New Roman"/>
              </a:rPr>
              <a:t>and  </a:t>
            </a:r>
            <a:r>
              <a:rPr dirty="0" sz="1050">
                <a:latin typeface="Times New Roman"/>
                <a:cs typeface="Times New Roman"/>
              </a:rPr>
              <a:t>not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data </a:t>
            </a:r>
            <a:r>
              <a:rPr dirty="0" sz="1050" spc="-20">
                <a:latin typeface="Times New Roman"/>
                <a:cs typeface="Times New Roman"/>
              </a:rPr>
              <a:t>stored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15">
                <a:latin typeface="Times New Roman"/>
                <a:cs typeface="Times New Roman"/>
              </a:rPr>
              <a:t>that </a:t>
            </a:r>
            <a:r>
              <a:rPr dirty="0" sz="1050" spc="5">
                <a:latin typeface="Times New Roman"/>
                <a:cs typeface="Times New Roman"/>
              </a:rPr>
              <a:t>location,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45">
                <a:latin typeface="Times New Roman"/>
                <a:cs typeface="Times New Roman"/>
              </a:rPr>
              <a:t>value </a:t>
            </a:r>
            <a:r>
              <a:rPr dirty="0" sz="1050" spc="-30">
                <a:latin typeface="Times New Roman"/>
                <a:cs typeface="Times New Roman"/>
              </a:rPr>
              <a:t>used. </a:t>
            </a:r>
            <a:r>
              <a:rPr dirty="0" sz="1050" spc="35">
                <a:latin typeface="Times New Roman"/>
                <a:cs typeface="Times New Roman"/>
              </a:rPr>
              <a:t>On </a:t>
            </a:r>
            <a:r>
              <a:rPr dirty="0" sz="1050" spc="-15">
                <a:latin typeface="Times New Roman"/>
                <a:cs typeface="Times New Roman"/>
              </a:rPr>
              <a:t>most </a:t>
            </a:r>
            <a:r>
              <a:rPr dirty="0" sz="1050" spc="-40">
                <a:latin typeface="Times New Roman"/>
                <a:cs typeface="Times New Roman"/>
              </a:rPr>
              <a:t>systems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above  </a:t>
            </a:r>
            <a:r>
              <a:rPr dirty="0" sz="1050" spc="20">
                <a:latin typeface="Times New Roman"/>
                <a:cs typeface="Times New Roman"/>
              </a:rPr>
              <a:t>address </a:t>
            </a:r>
            <a:r>
              <a:rPr dirty="0" sz="1050" spc="-65">
                <a:latin typeface="Times New Roman"/>
                <a:cs typeface="Times New Roman"/>
              </a:rPr>
              <a:t>will </a:t>
            </a:r>
            <a:r>
              <a:rPr dirty="0" sz="1050" spc="-20">
                <a:latin typeface="Times New Roman"/>
                <a:cs typeface="Times New Roman"/>
              </a:rPr>
              <a:t>print </a:t>
            </a:r>
            <a:r>
              <a:rPr dirty="0" sz="1050" spc="-40">
                <a:latin typeface="Times New Roman"/>
                <a:cs typeface="Times New Roman"/>
              </a:rPr>
              <a:t>as a </a:t>
            </a:r>
            <a:r>
              <a:rPr dirty="0" sz="1050" spc="10">
                <a:latin typeface="Times New Roman"/>
                <a:cs typeface="Times New Roman"/>
              </a:rPr>
              <a:t>hexadecimal </a:t>
            </a:r>
            <a:r>
              <a:rPr dirty="0" sz="1050" spc="-45">
                <a:latin typeface="Times New Roman"/>
                <a:cs typeface="Times New Roman"/>
              </a:rPr>
              <a:t>value </a:t>
            </a:r>
            <a:r>
              <a:rPr dirty="0" sz="1050" spc="10">
                <a:latin typeface="Times New Roman"/>
                <a:cs typeface="Times New Roman"/>
              </a:rPr>
              <a:t>representing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physical </a:t>
            </a:r>
            <a:r>
              <a:rPr dirty="0" sz="1050" spc="10">
                <a:latin typeface="Times New Roman"/>
                <a:cs typeface="Times New Roman"/>
              </a:rPr>
              <a:t>location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25">
                <a:latin typeface="Times New Roman"/>
                <a:cs typeface="Times New Roman"/>
              </a:rPr>
              <a:t>the  </a:t>
            </a:r>
            <a:r>
              <a:rPr dirty="0" sz="1050">
                <a:latin typeface="Times New Roman"/>
                <a:cs typeface="Times New Roman"/>
              </a:rPr>
              <a:t>variable. </a:t>
            </a:r>
            <a:r>
              <a:rPr dirty="0" sz="1050" spc="-35">
                <a:latin typeface="Times New Roman"/>
                <a:cs typeface="Times New Roman"/>
              </a:rPr>
              <a:t>Before </a:t>
            </a:r>
            <a:r>
              <a:rPr dirty="0" sz="1050" spc="-25">
                <a:latin typeface="Times New Roman"/>
                <a:cs typeface="Times New Roman"/>
              </a:rPr>
              <a:t>this </a:t>
            </a:r>
            <a:r>
              <a:rPr dirty="0" sz="1050" spc="-35">
                <a:latin typeface="Times New Roman"/>
                <a:cs typeface="Times New Roman"/>
              </a:rPr>
              <a:t>lesson </a:t>
            </a:r>
            <a:r>
              <a:rPr dirty="0" sz="1050" spc="30">
                <a:latin typeface="Times New Roman"/>
                <a:cs typeface="Times New Roman"/>
              </a:rPr>
              <a:t>where </a:t>
            </a:r>
            <a:r>
              <a:rPr dirty="0" sz="1050" spc="-35">
                <a:latin typeface="Times New Roman"/>
                <a:cs typeface="Times New Roman"/>
              </a:rPr>
              <a:t>have you </a:t>
            </a:r>
            <a:r>
              <a:rPr dirty="0" sz="1050" spc="-30">
                <a:latin typeface="Times New Roman"/>
                <a:cs typeface="Times New Roman"/>
              </a:rPr>
              <a:t>used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address </a:t>
            </a:r>
            <a:r>
              <a:rPr dirty="0" sz="1050" spc="-20">
                <a:latin typeface="Times New Roman"/>
                <a:cs typeface="Times New Roman"/>
              </a:rPr>
              <a:t>operator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50">
                <a:latin typeface="Times New Roman"/>
                <a:cs typeface="Times New Roman"/>
              </a:rPr>
              <a:t>C++ </a:t>
            </a:r>
            <a:r>
              <a:rPr dirty="0" sz="1050" spc="15">
                <a:latin typeface="Times New Roman"/>
                <a:cs typeface="Times New Roman"/>
              </a:rPr>
              <a:t>pro-  </a:t>
            </a:r>
            <a:r>
              <a:rPr dirty="0" sz="1050" spc="-35">
                <a:latin typeface="Times New Roman"/>
                <a:cs typeface="Times New Roman"/>
              </a:rPr>
              <a:t>gramming? </a:t>
            </a:r>
            <a:r>
              <a:rPr dirty="0" sz="1050" spc="-50">
                <a:latin typeface="Times New Roman"/>
                <a:cs typeface="Times New Roman"/>
              </a:rPr>
              <a:t>You may </a:t>
            </a:r>
            <a:r>
              <a:rPr dirty="0" sz="1050" spc="-35">
                <a:latin typeface="Times New Roman"/>
                <a:cs typeface="Times New Roman"/>
              </a:rPr>
              <a:t>recall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25">
                <a:latin typeface="Times New Roman"/>
                <a:cs typeface="Times New Roman"/>
              </a:rPr>
              <a:t>it </a:t>
            </a:r>
            <a:r>
              <a:rPr dirty="0" sz="1050" spc="-45">
                <a:latin typeface="Times New Roman"/>
                <a:cs typeface="Times New Roman"/>
              </a:rPr>
              <a:t>was </a:t>
            </a:r>
            <a:r>
              <a:rPr dirty="0" sz="1050" spc="-20">
                <a:latin typeface="Times New Roman"/>
                <a:cs typeface="Times New Roman"/>
              </a:rPr>
              <a:t>used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5">
                <a:latin typeface="Times New Roman"/>
                <a:cs typeface="Times New Roman"/>
              </a:rPr>
              <a:t>prototype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function  </a:t>
            </a:r>
            <a:r>
              <a:rPr dirty="0" sz="1050" spc="25">
                <a:latin typeface="Times New Roman"/>
                <a:cs typeface="Times New Roman"/>
              </a:rPr>
              <a:t>heading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5">
                <a:latin typeface="Times New Roman"/>
                <a:cs typeface="Times New Roman"/>
              </a:rPr>
              <a:t>function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25">
                <a:latin typeface="Times New Roman"/>
                <a:cs typeface="Times New Roman"/>
              </a:rPr>
              <a:t>parameters </a:t>
            </a:r>
            <a:r>
              <a:rPr dirty="0" sz="1050" spc="-25">
                <a:latin typeface="Times New Roman"/>
                <a:cs typeface="Times New Roman"/>
              </a:rPr>
              <a:t>being </a:t>
            </a:r>
            <a:r>
              <a:rPr dirty="0" sz="1050" spc="30">
                <a:latin typeface="Times New Roman"/>
                <a:cs typeface="Times New Roman"/>
              </a:rPr>
              <a:t>passed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25">
                <a:latin typeface="Times New Roman"/>
                <a:cs typeface="Times New Roman"/>
              </a:rPr>
              <a:t>reference. </a:t>
            </a:r>
            <a:r>
              <a:rPr dirty="0" sz="1050" spc="-20">
                <a:latin typeface="Times New Roman"/>
                <a:cs typeface="Times New Roman"/>
              </a:rPr>
              <a:t>This </a:t>
            </a:r>
            <a:r>
              <a:rPr dirty="0" sz="1050" spc="30">
                <a:latin typeface="Times New Roman"/>
                <a:cs typeface="Times New Roman"/>
              </a:rPr>
              <a:t>connection 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35">
                <a:latin typeface="Times New Roman"/>
                <a:cs typeface="Times New Roman"/>
              </a:rPr>
              <a:t>explored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next</a:t>
            </a:r>
            <a:r>
              <a:rPr dirty="0" sz="1050" spc="9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section.</a:t>
            </a:r>
            <a:endParaRPr sz="1050">
              <a:latin typeface="Times New Roman"/>
              <a:cs typeface="Times New Roman"/>
            </a:endParaRPr>
          </a:p>
          <a:p>
            <a:pPr marL="1841500" marR="120650">
              <a:lnSpc>
                <a:spcPts val="1180"/>
              </a:lnSpc>
              <a:spcBef>
                <a:spcPts val="155"/>
              </a:spcBef>
            </a:pPr>
            <a:r>
              <a:rPr dirty="0" sz="1050" spc="-10">
                <a:latin typeface="Times New Roman"/>
                <a:cs typeface="Times New Roman"/>
              </a:rPr>
              <a:t>To </a:t>
            </a:r>
            <a:r>
              <a:rPr dirty="0" sz="1050" spc="-20">
                <a:latin typeface="Times New Roman"/>
                <a:cs typeface="Times New Roman"/>
              </a:rPr>
              <a:t>define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10">
                <a:latin typeface="Times New Roman"/>
                <a:cs typeface="Times New Roman"/>
              </a:rPr>
              <a:t>variable to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20">
                <a:latin typeface="Times New Roman"/>
                <a:cs typeface="Times New Roman"/>
              </a:rPr>
              <a:t>pointer,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40">
                <a:latin typeface="Times New Roman"/>
                <a:cs typeface="Times New Roman"/>
              </a:rPr>
              <a:t>precede </a:t>
            </a:r>
            <a:r>
              <a:rPr dirty="0" sz="1050" spc="-20">
                <a:latin typeface="Times New Roman"/>
                <a:cs typeface="Times New Roman"/>
              </a:rPr>
              <a:t>it </a:t>
            </a:r>
            <a:r>
              <a:rPr dirty="0" sz="1050" spc="-25">
                <a:latin typeface="Times New Roman"/>
                <a:cs typeface="Times New Roman"/>
              </a:rPr>
              <a:t>with </a:t>
            </a:r>
            <a:r>
              <a:rPr dirty="0" sz="1050" spc="-20">
                <a:latin typeface="Times New Roman"/>
                <a:cs typeface="Times New Roman"/>
              </a:rPr>
              <a:t>an </a:t>
            </a:r>
            <a:r>
              <a:rPr dirty="0" sz="1050" spc="5">
                <a:latin typeface="Times New Roman"/>
                <a:cs typeface="Times New Roman"/>
              </a:rPr>
              <a:t>asterisk </a:t>
            </a:r>
            <a:r>
              <a:rPr dirty="0" sz="1050" spc="-25">
                <a:latin typeface="Times New Roman"/>
                <a:cs typeface="Times New Roman"/>
              </a:rPr>
              <a:t>(*) </a:t>
            </a:r>
            <a:r>
              <a:rPr dirty="0" sz="1050" spc="30">
                <a:latin typeface="Times New Roman"/>
                <a:cs typeface="Times New Roman"/>
              </a:rPr>
              <a:t>and  </a:t>
            </a:r>
            <a:r>
              <a:rPr dirty="0" sz="1050" spc="-5">
                <a:latin typeface="Times New Roman"/>
                <a:cs typeface="Times New Roman"/>
              </a:rPr>
              <a:t>initialize </a:t>
            </a:r>
            <a:r>
              <a:rPr dirty="0" sz="1050" spc="5">
                <a:latin typeface="Times New Roman"/>
                <a:cs typeface="Times New Roman"/>
              </a:rPr>
              <a:t>it </a:t>
            </a:r>
            <a:r>
              <a:rPr dirty="0" sz="1050" spc="15">
                <a:latin typeface="Times New Roman"/>
                <a:cs typeface="Times New Roman"/>
              </a:rPr>
              <a:t>with </a:t>
            </a:r>
            <a:r>
              <a:rPr dirty="0" sz="1050" spc="35">
                <a:latin typeface="Times New Roman"/>
                <a:cs typeface="Times New Roman"/>
              </a:rPr>
              <a:t>the </a:t>
            </a:r>
            <a:r>
              <a:rPr dirty="0" sz="1050">
                <a:latin typeface="Times New Roman"/>
                <a:cs typeface="Times New Roman"/>
              </a:rPr>
              <a:t>special </a:t>
            </a:r>
            <a:r>
              <a:rPr dirty="0" sz="1050" spc="5">
                <a:latin typeface="Times New Roman"/>
                <a:cs typeface="Times New Roman"/>
              </a:rPr>
              <a:t>value</a:t>
            </a:r>
            <a:r>
              <a:rPr dirty="0" sz="1050" spc="45">
                <a:latin typeface="Times New Roman"/>
                <a:cs typeface="Times New Roman"/>
              </a:rPr>
              <a:t> </a:t>
            </a:r>
            <a:r>
              <a:rPr dirty="0" sz="900" spc="30">
                <a:latin typeface="Courier New"/>
                <a:cs typeface="Courier New"/>
              </a:rPr>
              <a:t>nullptr</a:t>
            </a:r>
            <a:r>
              <a:rPr dirty="0" sz="1050" spc="30">
                <a:latin typeface="Times New Roman"/>
                <a:cs typeface="Times New Roman"/>
              </a:rPr>
              <a:t>:</a:t>
            </a:r>
            <a:endParaRPr sz="105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  <a:spcBef>
                <a:spcPts val="165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*ptr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nullptr;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algn="just" marL="1612900" marR="5715">
              <a:lnSpc>
                <a:spcPct val="103200"/>
              </a:lnSpc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asterisk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>
                <a:latin typeface="Times New Roman"/>
                <a:cs typeface="Times New Roman"/>
              </a:rPr>
              <a:t>front of the </a:t>
            </a:r>
            <a:r>
              <a:rPr dirty="0" sz="1050" spc="10">
                <a:latin typeface="Times New Roman"/>
                <a:cs typeface="Times New Roman"/>
              </a:rPr>
              <a:t>variable </a:t>
            </a:r>
            <a:r>
              <a:rPr dirty="0" sz="1050" spc="15">
                <a:latin typeface="Times New Roman"/>
                <a:cs typeface="Times New Roman"/>
              </a:rPr>
              <a:t>indicates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900" spc="-15">
                <a:latin typeface="Courier New"/>
                <a:cs typeface="Courier New"/>
              </a:rPr>
              <a:t>ptr </a:t>
            </a:r>
            <a:r>
              <a:rPr dirty="0" sz="1050" spc="-15">
                <a:latin typeface="Times New Roman"/>
                <a:cs typeface="Times New Roman"/>
              </a:rPr>
              <a:t>holds </a:t>
            </a:r>
            <a:r>
              <a:rPr dirty="0" sz="1050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address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35">
                <a:latin typeface="Times New Roman"/>
                <a:cs typeface="Times New Roman"/>
              </a:rPr>
              <a:t>a  </a:t>
            </a:r>
            <a:r>
              <a:rPr dirty="0" sz="1050" spc="-20">
                <a:latin typeface="Times New Roman"/>
                <a:cs typeface="Times New Roman"/>
              </a:rPr>
              <a:t>memory </a:t>
            </a:r>
            <a:r>
              <a:rPr dirty="0" sz="1050" spc="15">
                <a:latin typeface="Times New Roman"/>
                <a:cs typeface="Times New Roman"/>
              </a:rPr>
              <a:t>location. </a:t>
            </a:r>
            <a:r>
              <a:rPr dirty="0" sz="1050" spc="5">
                <a:latin typeface="Times New Roman"/>
                <a:cs typeface="Times New Roman"/>
              </a:rPr>
              <a:t>Assigning </a:t>
            </a:r>
            <a:r>
              <a:rPr dirty="0" sz="900" spc="50">
                <a:latin typeface="Courier New"/>
                <a:cs typeface="Courier New"/>
              </a:rPr>
              <a:t>nullptr </a:t>
            </a:r>
            <a:r>
              <a:rPr dirty="0" sz="1050" spc="50">
                <a:latin typeface="Times New Roman"/>
                <a:cs typeface="Times New Roman"/>
              </a:rPr>
              <a:t>to </a:t>
            </a:r>
            <a:r>
              <a:rPr dirty="0" sz="1050">
                <a:latin typeface="Times New Roman"/>
                <a:cs typeface="Times New Roman"/>
              </a:rPr>
              <a:t>a </a:t>
            </a:r>
            <a:r>
              <a:rPr dirty="0" sz="1050" spc="35">
                <a:latin typeface="Times New Roman"/>
                <a:cs typeface="Times New Roman"/>
              </a:rPr>
              <a:t>pointer </a:t>
            </a:r>
            <a:r>
              <a:rPr dirty="0" sz="1050" spc="5">
                <a:latin typeface="Times New Roman"/>
                <a:cs typeface="Times New Roman"/>
              </a:rPr>
              <a:t>variable </a:t>
            </a:r>
            <a:r>
              <a:rPr dirty="0" sz="1050" spc="20">
                <a:latin typeface="Times New Roman"/>
                <a:cs typeface="Times New Roman"/>
              </a:rPr>
              <a:t>makes </a:t>
            </a:r>
            <a:r>
              <a:rPr dirty="0" sz="1050" spc="35">
                <a:latin typeface="Times New Roman"/>
                <a:cs typeface="Times New Roman"/>
              </a:rPr>
              <a:t>the </a:t>
            </a:r>
            <a:r>
              <a:rPr dirty="0" sz="1050" spc="5">
                <a:latin typeface="Times New Roman"/>
                <a:cs typeface="Times New Roman"/>
              </a:rPr>
              <a:t>variable  </a:t>
            </a:r>
            <a:r>
              <a:rPr dirty="0" sz="1050" spc="35">
                <a:latin typeface="Times New Roman"/>
                <a:cs typeface="Times New Roman"/>
              </a:rPr>
              <a:t>point </a:t>
            </a:r>
            <a:r>
              <a:rPr dirty="0" sz="1050" spc="50">
                <a:latin typeface="Times New Roman"/>
                <a:cs typeface="Times New Roman"/>
              </a:rPr>
              <a:t>to </a:t>
            </a:r>
            <a:r>
              <a:rPr dirty="0" sz="1050" spc="3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address </a:t>
            </a:r>
            <a:r>
              <a:rPr dirty="0" sz="1050">
                <a:latin typeface="Times New Roman"/>
                <a:cs typeface="Times New Roman"/>
              </a:rPr>
              <a:t>0. </a:t>
            </a:r>
            <a:r>
              <a:rPr dirty="0" sz="1050" spc="65">
                <a:latin typeface="Times New Roman"/>
                <a:cs typeface="Times New Roman"/>
              </a:rPr>
              <a:t>When </a:t>
            </a:r>
            <a:r>
              <a:rPr dirty="0" sz="1050">
                <a:latin typeface="Times New Roman"/>
                <a:cs typeface="Times New Roman"/>
              </a:rPr>
              <a:t>a </a:t>
            </a:r>
            <a:r>
              <a:rPr dirty="0" sz="1050" spc="65">
                <a:latin typeface="Times New Roman"/>
                <a:cs typeface="Times New Roman"/>
              </a:rPr>
              <a:t>pointer </a:t>
            </a:r>
            <a:r>
              <a:rPr dirty="0" sz="1050" spc="5">
                <a:latin typeface="Times New Roman"/>
                <a:cs typeface="Times New Roman"/>
              </a:rPr>
              <a:t>is </a:t>
            </a:r>
            <a:r>
              <a:rPr dirty="0" sz="1050" spc="45">
                <a:latin typeface="Times New Roman"/>
                <a:cs typeface="Times New Roman"/>
              </a:rPr>
              <a:t>set </a:t>
            </a:r>
            <a:r>
              <a:rPr dirty="0" sz="1050" spc="65">
                <a:latin typeface="Times New Roman"/>
                <a:cs typeface="Times New Roman"/>
              </a:rPr>
              <a:t>to </a:t>
            </a:r>
            <a:r>
              <a:rPr dirty="0" sz="1050" spc="60">
                <a:latin typeface="Times New Roman"/>
                <a:cs typeface="Times New Roman"/>
              </a:rPr>
              <a:t>the </a:t>
            </a:r>
            <a:r>
              <a:rPr dirty="0" sz="1050" spc="50">
                <a:latin typeface="Times New Roman"/>
                <a:cs typeface="Times New Roman"/>
              </a:rPr>
              <a:t>address </a:t>
            </a:r>
            <a:r>
              <a:rPr dirty="0" sz="1050" spc="15">
                <a:latin typeface="Times New Roman"/>
                <a:cs typeface="Times New Roman"/>
              </a:rPr>
              <a:t>0, </a:t>
            </a:r>
            <a:r>
              <a:rPr dirty="0" sz="1050" spc="20">
                <a:latin typeface="Times New Roman"/>
                <a:cs typeface="Times New Roman"/>
              </a:rPr>
              <a:t>it </a:t>
            </a:r>
            <a:r>
              <a:rPr dirty="0" sz="1050" spc="5">
                <a:latin typeface="Times New Roman"/>
                <a:cs typeface="Times New Roman"/>
              </a:rPr>
              <a:t>is </a:t>
            </a:r>
            <a:r>
              <a:rPr dirty="0" sz="1050" spc="55">
                <a:latin typeface="Times New Roman"/>
                <a:cs typeface="Times New Roman"/>
              </a:rPr>
              <a:t>referred  </a:t>
            </a:r>
            <a:r>
              <a:rPr dirty="0" sz="1050" spc="65">
                <a:latin typeface="Times New Roman"/>
                <a:cs typeface="Times New Roman"/>
              </a:rPr>
              <a:t>to </a:t>
            </a:r>
            <a:r>
              <a:rPr dirty="0" sz="1050" spc="20">
                <a:latin typeface="Times New Roman"/>
                <a:cs typeface="Times New Roman"/>
              </a:rPr>
              <a:t>as </a:t>
            </a:r>
            <a:r>
              <a:rPr dirty="0" sz="1050">
                <a:latin typeface="Times New Roman"/>
                <a:cs typeface="Times New Roman"/>
              </a:rPr>
              <a:t>a </a:t>
            </a:r>
            <a:r>
              <a:rPr dirty="0" sz="1050" spc="35">
                <a:latin typeface="Times New Roman"/>
                <a:cs typeface="Times New Roman"/>
              </a:rPr>
              <a:t>null </a:t>
            </a:r>
            <a:r>
              <a:rPr dirty="0" sz="1050" spc="65">
                <a:latin typeface="Times New Roman"/>
                <a:cs typeface="Times New Roman"/>
              </a:rPr>
              <a:t>pointer </a:t>
            </a:r>
            <a:r>
              <a:rPr dirty="0" sz="1050" spc="45">
                <a:latin typeface="Times New Roman"/>
                <a:cs typeface="Times New Roman"/>
              </a:rPr>
              <a:t>because </a:t>
            </a:r>
            <a:r>
              <a:rPr dirty="0" sz="1050" spc="20">
                <a:latin typeface="Times New Roman"/>
                <a:cs typeface="Times New Roman"/>
              </a:rPr>
              <a:t>it </a:t>
            </a:r>
            <a:r>
              <a:rPr dirty="0" sz="1050" spc="60">
                <a:latin typeface="Times New Roman"/>
                <a:cs typeface="Times New Roman"/>
              </a:rPr>
              <a:t>points </a:t>
            </a:r>
            <a:r>
              <a:rPr dirty="0" sz="1050" spc="65">
                <a:latin typeface="Times New Roman"/>
                <a:cs typeface="Times New Roman"/>
              </a:rPr>
              <a:t>to </a:t>
            </a:r>
            <a:r>
              <a:rPr dirty="0" sz="1050" spc="60">
                <a:latin typeface="Times New Roman"/>
                <a:cs typeface="Times New Roman"/>
              </a:rPr>
              <a:t>"nothing."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int </a:t>
            </a:r>
            <a:r>
              <a:rPr dirty="0" sz="1050" spc="15">
                <a:latin typeface="Times New Roman"/>
                <a:cs typeface="Times New Roman"/>
              </a:rPr>
              <a:t>indicates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1050" spc="-5">
                <a:latin typeface="Times New Roman"/>
                <a:cs typeface="Times New Roman"/>
              </a:rPr>
              <a:t>the  </a:t>
            </a:r>
            <a:r>
              <a:rPr dirty="0" sz="1050" spc="-20">
                <a:latin typeface="Times New Roman"/>
                <a:cs typeface="Times New Roman"/>
              </a:rPr>
              <a:t>memory </a:t>
            </a:r>
            <a:r>
              <a:rPr dirty="0" sz="1050" spc="20">
                <a:latin typeface="Times New Roman"/>
                <a:cs typeface="Times New Roman"/>
              </a:rPr>
              <a:t>location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900" spc="-20">
                <a:latin typeface="Courier New"/>
                <a:cs typeface="Courier New"/>
              </a:rPr>
              <a:t>ptr </a:t>
            </a:r>
            <a:r>
              <a:rPr dirty="0" sz="1050" spc="-10">
                <a:latin typeface="Times New Roman"/>
                <a:cs typeface="Times New Roman"/>
              </a:rPr>
              <a:t>points </a:t>
            </a:r>
            <a:r>
              <a:rPr dirty="0" sz="1050" spc="20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holds </a:t>
            </a:r>
            <a:r>
              <a:rPr dirty="0" sz="1050" spc="-25">
                <a:latin typeface="Times New Roman"/>
                <a:cs typeface="Times New Roman"/>
              </a:rPr>
              <a:t>integer </a:t>
            </a:r>
            <a:r>
              <a:rPr dirty="0" sz="1050" spc="15">
                <a:latin typeface="Times New Roman"/>
                <a:cs typeface="Times New Roman"/>
              </a:rPr>
              <a:t>values. </a:t>
            </a:r>
            <a:r>
              <a:rPr dirty="0" sz="900" spc="-20">
                <a:latin typeface="Courier New"/>
                <a:cs typeface="Courier New"/>
              </a:rPr>
              <a:t>ptr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40">
                <a:latin typeface="Times New Roman"/>
                <a:cs typeface="Times New Roman"/>
              </a:rPr>
              <a:t>NOT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-25">
                <a:latin typeface="Times New Roman"/>
                <a:cs typeface="Times New Roman"/>
              </a:rPr>
              <a:t>integer 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-30">
                <a:latin typeface="Times New Roman"/>
                <a:cs typeface="Times New Roman"/>
              </a:rPr>
              <a:t>type, </a:t>
            </a:r>
            <a:r>
              <a:rPr dirty="0" sz="1050">
                <a:latin typeface="Times New Roman"/>
                <a:cs typeface="Times New Roman"/>
              </a:rPr>
              <a:t>but </a:t>
            </a:r>
            <a:r>
              <a:rPr dirty="0" sz="1050" spc="-10">
                <a:latin typeface="Times New Roman"/>
                <a:cs typeface="Times New Roman"/>
              </a:rPr>
              <a:t>rather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0">
                <a:latin typeface="Times New Roman"/>
                <a:cs typeface="Times New Roman"/>
              </a:rPr>
              <a:t>pointer </a:t>
            </a:r>
            <a:r>
              <a:rPr dirty="0" sz="1050" spc="20">
                <a:latin typeface="Times New Roman"/>
                <a:cs typeface="Times New Roman"/>
              </a:rPr>
              <a:t>that </a:t>
            </a:r>
            <a:r>
              <a:rPr dirty="0" sz="1050" spc="-15">
                <a:latin typeface="Times New Roman"/>
                <a:cs typeface="Times New Roman"/>
              </a:rPr>
              <a:t>holds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address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30">
                <a:latin typeface="Times New Roman"/>
                <a:cs typeface="Times New Roman"/>
              </a:rPr>
              <a:t>location where </a:t>
            </a:r>
            <a:r>
              <a:rPr dirty="0" sz="1050" spc="-25">
                <a:latin typeface="Times New Roman"/>
                <a:cs typeface="Times New Roman"/>
              </a:rPr>
              <a:t>an  integer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10">
                <a:latin typeface="Times New Roman"/>
                <a:cs typeface="Times New Roman"/>
              </a:rPr>
              <a:t>stored. </a:t>
            </a:r>
            <a:r>
              <a:rPr dirty="0" sz="1050" spc="-20">
                <a:latin typeface="Times New Roman"/>
                <a:cs typeface="Times New Roman"/>
              </a:rPr>
              <a:t>This </a:t>
            </a:r>
            <a:r>
              <a:rPr dirty="0" sz="1050" spc="10">
                <a:latin typeface="Times New Roman"/>
                <a:cs typeface="Times New Roman"/>
              </a:rPr>
              <a:t>distinction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>
                <a:latin typeface="Times New Roman"/>
                <a:cs typeface="Times New Roman"/>
              </a:rPr>
              <a:t>most</a:t>
            </a:r>
            <a:r>
              <a:rPr dirty="0" sz="1050" spc="-114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important!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612900">
              <a:lnSpc>
                <a:spcPct val="100000"/>
              </a:lnSpc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following </a:t>
            </a:r>
            <a:r>
              <a:rPr dirty="0" sz="1050" spc="20">
                <a:latin typeface="Times New Roman"/>
                <a:cs typeface="Times New Roman"/>
              </a:rPr>
              <a:t>example </a:t>
            </a:r>
            <a:r>
              <a:rPr dirty="0" sz="1050" spc="10">
                <a:latin typeface="Times New Roman"/>
                <a:cs typeface="Times New Roman"/>
              </a:rPr>
              <a:t>illustrates </a:t>
            </a:r>
            <a:r>
              <a:rPr dirty="0" sz="1050" spc="-15">
                <a:latin typeface="Times New Roman"/>
                <a:cs typeface="Times New Roman"/>
              </a:rPr>
              <a:t>this</a:t>
            </a:r>
            <a:r>
              <a:rPr dirty="0" sz="1050" spc="7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difference.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1135" y="7298816"/>
            <a:ext cx="1496695" cy="3581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346075" algn="l"/>
              </a:tabLst>
            </a:pPr>
            <a:r>
              <a:rPr dirty="0" sz="900" spc="-10">
                <a:latin typeface="Courier New"/>
                <a:cs typeface="Courier New"/>
              </a:rPr>
              <a:t>int	</a:t>
            </a:r>
            <a:r>
              <a:rPr dirty="0" sz="900" spc="-15">
                <a:latin typeface="Courier New"/>
                <a:cs typeface="Courier New"/>
              </a:rPr>
              <a:t>sum;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*sumPtr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nullptr;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7225" y="7298816"/>
            <a:ext cx="2368550" cy="52260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4445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// sum </a:t>
            </a:r>
            <a:r>
              <a:rPr dirty="0" sz="900" spc="-15">
                <a:latin typeface="Courier New"/>
                <a:cs typeface="Courier New"/>
              </a:rPr>
              <a:t>holds </a:t>
            </a:r>
            <a:r>
              <a:rPr dirty="0" sz="900" spc="-10">
                <a:latin typeface="Courier New"/>
                <a:cs typeface="Courier New"/>
              </a:rPr>
              <a:t>an </a:t>
            </a:r>
            <a:r>
              <a:rPr dirty="0" sz="900" spc="-15">
                <a:latin typeface="Courier New"/>
                <a:cs typeface="Courier New"/>
              </a:rPr>
              <a:t>integer</a:t>
            </a:r>
            <a:r>
              <a:rPr dirty="0" sz="900" spc="-1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value.</a:t>
            </a:r>
            <a:endParaRPr sz="9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sumPtr holds </a:t>
            </a:r>
            <a:r>
              <a:rPr dirty="0" sz="900" spc="-10">
                <a:latin typeface="Courier New"/>
                <a:cs typeface="Courier New"/>
              </a:rPr>
              <a:t>an </a:t>
            </a:r>
            <a:r>
              <a:rPr dirty="0" sz="900" spc="-15">
                <a:latin typeface="Courier New"/>
                <a:cs typeface="Courier New"/>
              </a:rPr>
              <a:t>address where</a:t>
            </a:r>
            <a:r>
              <a:rPr dirty="0" sz="900" spc="-22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an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integer </a:t>
            </a:r>
            <a:r>
              <a:rPr dirty="0" sz="900" spc="-10">
                <a:latin typeface="Courier New"/>
                <a:cs typeface="Courier New"/>
              </a:rPr>
              <a:t>can be</a:t>
            </a:r>
            <a:r>
              <a:rPr dirty="0" sz="900" spc="-1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found.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04" y="7954136"/>
            <a:ext cx="6180455" cy="23202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612900" marR="5080" indent="228600">
              <a:lnSpc>
                <a:spcPct val="102899"/>
              </a:lnSpc>
              <a:spcBef>
                <a:spcPts val="70"/>
              </a:spcBef>
            </a:pPr>
            <a:r>
              <a:rPr dirty="0" sz="1050" spc="-75">
                <a:latin typeface="Times New Roman"/>
                <a:cs typeface="Times New Roman"/>
              </a:rPr>
              <a:t>By </a:t>
            </a:r>
            <a:r>
              <a:rPr dirty="0" sz="1050" spc="-20">
                <a:latin typeface="Times New Roman"/>
                <a:cs typeface="Times New Roman"/>
              </a:rPr>
              <a:t>now </a:t>
            </a:r>
            <a:r>
              <a:rPr dirty="0" sz="1050" spc="-10">
                <a:latin typeface="Times New Roman"/>
                <a:cs typeface="Times New Roman"/>
              </a:rPr>
              <a:t>there </a:t>
            </a:r>
            <a:r>
              <a:rPr dirty="0" sz="1050" spc="-45">
                <a:latin typeface="Times New Roman"/>
                <a:cs typeface="Times New Roman"/>
              </a:rPr>
              <a:t>may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30">
                <a:latin typeface="Times New Roman"/>
                <a:cs typeface="Times New Roman"/>
              </a:rPr>
              <a:t>confusion between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symbols </a:t>
            </a:r>
            <a:r>
              <a:rPr dirty="0" sz="900">
                <a:latin typeface="Courier New"/>
                <a:cs typeface="Courier New"/>
              </a:rPr>
              <a:t>*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900" spc="-20">
                <a:latin typeface="Courier New"/>
                <a:cs typeface="Courier New"/>
              </a:rPr>
              <a:t>&amp;, </a:t>
            </a:r>
            <a:r>
              <a:rPr dirty="0" sz="1050" spc="-10">
                <a:latin typeface="Times New Roman"/>
                <a:cs typeface="Times New Roman"/>
              </a:rPr>
              <a:t>so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25">
                <a:latin typeface="Times New Roman"/>
                <a:cs typeface="Times New Roman"/>
              </a:rPr>
              <a:t>next  </a:t>
            </a:r>
            <a:r>
              <a:rPr dirty="0" sz="1050" spc="15">
                <a:latin typeface="Times New Roman"/>
                <a:cs typeface="Times New Roman"/>
              </a:rPr>
              <a:t>discuss </a:t>
            </a:r>
            <a:r>
              <a:rPr dirty="0" sz="1050" spc="-10">
                <a:latin typeface="Times New Roman"/>
                <a:cs typeface="Times New Roman"/>
              </a:rPr>
              <a:t>their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use.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0">
                <a:latin typeface="Arial"/>
                <a:cs typeface="Arial"/>
              </a:rPr>
              <a:t>Using </a:t>
            </a:r>
            <a:r>
              <a:rPr dirty="0" sz="1200" spc="-60">
                <a:latin typeface="Arial"/>
                <a:cs typeface="Arial"/>
              </a:rPr>
              <a:t>the </a:t>
            </a:r>
            <a:r>
              <a:rPr dirty="0" sz="1200" b="1">
                <a:latin typeface="Courier New"/>
                <a:cs typeface="Courier New"/>
              </a:rPr>
              <a:t>&amp;</a:t>
            </a:r>
            <a:r>
              <a:rPr dirty="0" sz="1200" spc="-345" b="1">
                <a:latin typeface="Courier New"/>
                <a:cs typeface="Courier New"/>
              </a:rPr>
              <a:t> </a:t>
            </a:r>
            <a:r>
              <a:rPr dirty="0" sz="1200" spc="-125">
                <a:latin typeface="Arial"/>
                <a:cs typeface="Arial"/>
              </a:rPr>
              <a:t>Symbol</a:t>
            </a:r>
            <a:endParaRPr sz="1200">
              <a:latin typeface="Arial"/>
              <a:cs typeface="Arial"/>
            </a:endParaRPr>
          </a:p>
          <a:p>
            <a:pPr marL="1612900">
              <a:lnSpc>
                <a:spcPct val="100000"/>
              </a:lnSpc>
              <a:spcBef>
                <a:spcPts val="520"/>
              </a:spcBef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>
                <a:latin typeface="Courier New"/>
                <a:cs typeface="Courier New"/>
              </a:rPr>
              <a:t>&amp; </a:t>
            </a:r>
            <a:r>
              <a:rPr dirty="0" sz="1050" spc="-30">
                <a:latin typeface="Times New Roman"/>
                <a:cs typeface="Times New Roman"/>
              </a:rPr>
              <a:t>symbol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5">
                <a:latin typeface="Times New Roman"/>
                <a:cs typeface="Times New Roman"/>
              </a:rPr>
              <a:t>basically </a:t>
            </a:r>
            <a:r>
              <a:rPr dirty="0" sz="1050" spc="-15">
                <a:latin typeface="Times New Roman"/>
                <a:cs typeface="Times New Roman"/>
              </a:rPr>
              <a:t>used </a:t>
            </a:r>
            <a:r>
              <a:rPr dirty="0" sz="1050" spc="10">
                <a:latin typeface="Times New Roman"/>
                <a:cs typeface="Times New Roman"/>
              </a:rPr>
              <a:t>on </a:t>
            </a:r>
            <a:r>
              <a:rPr dirty="0" sz="1050" spc="-15">
                <a:latin typeface="Times New Roman"/>
                <a:cs typeface="Times New Roman"/>
              </a:rPr>
              <a:t>two</a:t>
            </a:r>
            <a:r>
              <a:rPr dirty="0" sz="1050" spc="110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occasions.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841500" marR="44450" indent="-228600">
              <a:lnSpc>
                <a:spcPct val="103200"/>
              </a:lnSpc>
              <a:tabLst>
                <a:tab pos="1841500" algn="l"/>
              </a:tabLst>
            </a:pPr>
            <a:r>
              <a:rPr dirty="0" sz="1050" spc="-35">
                <a:latin typeface="Times New Roman"/>
                <a:cs typeface="Times New Roman"/>
              </a:rPr>
              <a:t>1.	</a:t>
            </a:r>
            <a:r>
              <a:rPr dirty="0" sz="1050" spc="-15">
                <a:latin typeface="Times New Roman"/>
                <a:cs typeface="Times New Roman"/>
              </a:rPr>
              <a:t>The most </a:t>
            </a:r>
            <a:r>
              <a:rPr dirty="0" sz="1050" spc="20">
                <a:latin typeface="Times New Roman"/>
                <a:cs typeface="Times New Roman"/>
              </a:rPr>
              <a:t>frequent </a:t>
            </a:r>
            <a:r>
              <a:rPr dirty="0" sz="1050" spc="-30">
                <a:latin typeface="Times New Roman"/>
                <a:cs typeface="Times New Roman"/>
              </a:rPr>
              <a:t>use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-35">
                <a:latin typeface="Times New Roman"/>
                <a:cs typeface="Times New Roman"/>
              </a:rPr>
              <a:t>have </a:t>
            </a:r>
            <a:r>
              <a:rPr dirty="0" sz="1050" spc="-30">
                <a:latin typeface="Times New Roman"/>
                <a:cs typeface="Times New Roman"/>
              </a:rPr>
              <a:t>seen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30">
                <a:latin typeface="Times New Roman"/>
                <a:cs typeface="Times New Roman"/>
              </a:rPr>
              <a:t>between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data </a:t>
            </a:r>
            <a:r>
              <a:rPr dirty="0" sz="1050" spc="-35">
                <a:latin typeface="Times New Roman"/>
                <a:cs typeface="Times New Roman"/>
              </a:rPr>
              <a:t>type </a:t>
            </a:r>
            <a:r>
              <a:rPr dirty="0" sz="1050" spc="-25">
                <a:latin typeface="Times New Roman"/>
                <a:cs typeface="Times New Roman"/>
              </a:rPr>
              <a:t>and </a:t>
            </a:r>
            <a:r>
              <a:rPr dirty="0" sz="1050" spc="25">
                <a:latin typeface="Times New Roman"/>
                <a:cs typeface="Times New Roman"/>
              </a:rPr>
              <a:t>the  </a:t>
            </a:r>
            <a:r>
              <a:rPr dirty="0" sz="1050" spc="5">
                <a:latin typeface="Times New Roman"/>
                <a:cs typeface="Times New Roman"/>
              </a:rPr>
              <a:t>variable </a:t>
            </a:r>
            <a:r>
              <a:rPr dirty="0" sz="1050" spc="-25">
                <a:latin typeface="Times New Roman"/>
                <a:cs typeface="Times New Roman"/>
              </a:rPr>
              <a:t>name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0">
                <a:latin typeface="Times New Roman"/>
                <a:cs typeface="Times New Roman"/>
              </a:rPr>
              <a:t>pass </a:t>
            </a:r>
            <a:r>
              <a:rPr dirty="0" sz="1050" spc="-50">
                <a:latin typeface="Times New Roman"/>
                <a:cs typeface="Times New Roman"/>
              </a:rPr>
              <a:t>by </a:t>
            </a:r>
            <a:r>
              <a:rPr dirty="0" sz="1050" spc="15">
                <a:latin typeface="Times New Roman"/>
                <a:cs typeface="Times New Roman"/>
              </a:rPr>
              <a:t>reference </a:t>
            </a:r>
            <a:r>
              <a:rPr dirty="0" sz="1050" spc="20">
                <a:latin typeface="Times New Roman"/>
                <a:cs typeface="Times New Roman"/>
              </a:rPr>
              <a:t>parameter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20">
                <a:latin typeface="Times New Roman"/>
                <a:cs typeface="Times New Roman"/>
              </a:rPr>
              <a:t>function </a:t>
            </a:r>
            <a:r>
              <a:rPr dirty="0" sz="1050" spc="35">
                <a:latin typeface="Times New Roman"/>
                <a:cs typeface="Times New Roman"/>
              </a:rPr>
              <a:t>heading/  </a:t>
            </a:r>
            <a:r>
              <a:rPr dirty="0" sz="1050" spc="25">
                <a:latin typeface="Times New Roman"/>
                <a:cs typeface="Times New Roman"/>
              </a:rPr>
              <a:t>prototype. </a:t>
            </a:r>
            <a:r>
              <a:rPr dirty="0" sz="1050" spc="-20">
                <a:latin typeface="Times New Roman"/>
                <a:cs typeface="Times New Roman"/>
              </a:rPr>
              <a:t>This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10">
                <a:latin typeface="Times New Roman"/>
                <a:cs typeface="Times New Roman"/>
              </a:rPr>
              <a:t>called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45" b="1">
                <a:latin typeface="Times New Roman"/>
                <a:cs typeface="Times New Roman"/>
              </a:rPr>
              <a:t>reference </a:t>
            </a:r>
            <a:r>
              <a:rPr dirty="0" sz="1050" spc="25" b="1">
                <a:latin typeface="Times New Roman"/>
                <a:cs typeface="Times New Roman"/>
              </a:rPr>
              <a:t>variable</a:t>
            </a:r>
            <a:r>
              <a:rPr dirty="0" sz="1050" spc="25">
                <a:latin typeface="Times New Roman"/>
                <a:cs typeface="Times New Roman"/>
              </a:rPr>
              <a:t>.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memory </a:t>
            </a:r>
            <a:r>
              <a:rPr dirty="0" sz="1050" spc="25">
                <a:latin typeface="Times New Roman"/>
                <a:cs typeface="Times New Roman"/>
              </a:rPr>
              <a:t>address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25">
                <a:latin typeface="Times New Roman"/>
                <a:cs typeface="Times New Roman"/>
              </a:rPr>
              <a:t>the  parameter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15">
                <a:latin typeface="Times New Roman"/>
                <a:cs typeface="Times New Roman"/>
              </a:rPr>
              <a:t>sent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function </a:t>
            </a:r>
            <a:r>
              <a:rPr dirty="0" sz="1050" spc="-25">
                <a:latin typeface="Times New Roman"/>
                <a:cs typeface="Times New Roman"/>
              </a:rPr>
              <a:t>instead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40">
                <a:latin typeface="Times New Roman"/>
                <a:cs typeface="Times New Roman"/>
              </a:rPr>
              <a:t>value </a:t>
            </a:r>
            <a:r>
              <a:rPr dirty="0" sz="1050" spc="-20">
                <a:latin typeface="Times New Roman"/>
                <a:cs typeface="Times New Roman"/>
              </a:rPr>
              <a:t>at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25">
                <a:latin typeface="Times New Roman"/>
                <a:cs typeface="Times New Roman"/>
              </a:rPr>
              <a:t>address. </a:t>
            </a:r>
            <a:r>
              <a:rPr dirty="0" sz="1050" spc="30">
                <a:latin typeface="Times New Roman"/>
                <a:cs typeface="Times New Roman"/>
              </a:rPr>
              <a:t>When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parameter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20">
                <a:latin typeface="Times New Roman"/>
                <a:cs typeface="Times New Roman"/>
              </a:rPr>
              <a:t>used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function,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compiler </a:t>
            </a:r>
            <a:r>
              <a:rPr dirty="0" sz="1050" spc="5">
                <a:latin typeface="Times New Roman"/>
                <a:cs typeface="Times New Roman"/>
              </a:rPr>
              <a:t>automatically </a:t>
            </a:r>
            <a:r>
              <a:rPr dirty="0" sz="1050" spc="25" b="1">
                <a:latin typeface="Times New Roman"/>
                <a:cs typeface="Times New Roman"/>
              </a:rPr>
              <a:t>derefer-  </a:t>
            </a:r>
            <a:r>
              <a:rPr dirty="0" sz="1050" spc="15" b="1">
                <a:latin typeface="Times New Roman"/>
                <a:cs typeface="Times New Roman"/>
              </a:rPr>
              <a:t>ences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5">
                <a:latin typeface="Times New Roman"/>
                <a:cs typeface="Times New Roman"/>
              </a:rPr>
              <a:t>variable. </a:t>
            </a:r>
            <a:r>
              <a:rPr dirty="0" sz="1050" spc="30">
                <a:latin typeface="Times New Roman"/>
                <a:cs typeface="Times New Roman"/>
              </a:rPr>
              <a:t>Dereference </a:t>
            </a:r>
            <a:r>
              <a:rPr dirty="0" sz="1050" spc="-20">
                <a:latin typeface="Times New Roman"/>
                <a:cs typeface="Times New Roman"/>
              </a:rPr>
              <a:t>means </a:t>
            </a:r>
            <a:r>
              <a:rPr dirty="0" sz="1050" spc="-5">
                <a:latin typeface="Times New Roman"/>
                <a:cs typeface="Times New Roman"/>
              </a:rPr>
              <a:t>that the </a:t>
            </a:r>
            <a:r>
              <a:rPr dirty="0" sz="1050" spc="15">
                <a:latin typeface="Times New Roman"/>
                <a:cs typeface="Times New Roman"/>
              </a:rPr>
              <a:t>location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20">
                <a:latin typeface="Times New Roman"/>
                <a:cs typeface="Times New Roman"/>
              </a:rPr>
              <a:t>reference  </a:t>
            </a:r>
            <a:r>
              <a:rPr dirty="0" sz="1050" spc="10">
                <a:latin typeface="Times New Roman"/>
                <a:cs typeface="Times New Roman"/>
              </a:rPr>
              <a:t>variable </a:t>
            </a:r>
            <a:r>
              <a:rPr dirty="0" sz="1050" spc="30">
                <a:latin typeface="Times New Roman"/>
                <a:cs typeface="Times New Roman"/>
              </a:rPr>
              <a:t>(parameter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-40">
                <a:latin typeface="Times New Roman"/>
                <a:cs typeface="Times New Roman"/>
              </a:rPr>
              <a:t>case) is </a:t>
            </a:r>
            <a:r>
              <a:rPr dirty="0" sz="1050" spc="20">
                <a:latin typeface="Times New Roman"/>
                <a:cs typeface="Times New Roman"/>
              </a:rPr>
              <a:t>accessed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30">
                <a:latin typeface="Times New Roman"/>
                <a:cs typeface="Times New Roman"/>
              </a:rPr>
              <a:t>retrieve </a:t>
            </a:r>
            <a:r>
              <a:rPr dirty="0" sz="1050" spc="5">
                <a:latin typeface="Times New Roman"/>
                <a:cs typeface="Times New Roman"/>
              </a:rPr>
              <a:t>or </a:t>
            </a:r>
            <a:r>
              <a:rPr dirty="0" sz="1050" spc="-15">
                <a:latin typeface="Times New Roman"/>
                <a:cs typeface="Times New Roman"/>
              </a:rPr>
              <a:t>store </a:t>
            </a:r>
            <a:r>
              <a:rPr dirty="0" sz="1050" spc="-40">
                <a:latin typeface="Times New Roman"/>
                <a:cs typeface="Times New Roman"/>
              </a:rPr>
              <a:t>a</a:t>
            </a:r>
            <a:r>
              <a:rPr dirty="0" sz="1050" spc="-9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value.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9735" y="1093977"/>
            <a:ext cx="4584065" cy="18421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47340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Pre-lab </a:t>
            </a:r>
            <a:r>
              <a:rPr dirty="0" sz="950">
                <a:latin typeface="Times New Roman"/>
                <a:cs typeface="Times New Roman"/>
              </a:rPr>
              <a:t>Reading </a:t>
            </a:r>
            <a:r>
              <a:rPr dirty="0" sz="950" spc="10">
                <a:latin typeface="Times New Roman"/>
                <a:cs typeface="Times New Roman"/>
              </a:rPr>
              <a:t>Assignment</a:t>
            </a:r>
            <a:r>
              <a:rPr dirty="0" sz="950" spc="130">
                <a:latin typeface="Times New Roman"/>
                <a:cs typeface="Times New Roman"/>
              </a:rPr>
              <a:t> </a:t>
            </a:r>
            <a:r>
              <a:rPr dirty="0" sz="900" spc="-120">
                <a:latin typeface="Arial"/>
                <a:cs typeface="Arial"/>
              </a:rPr>
              <a:t>159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marR="48895" indent="240665">
              <a:lnSpc>
                <a:spcPct val="103000"/>
              </a:lnSpc>
            </a:pPr>
            <a:r>
              <a:rPr dirty="0" sz="1050" spc="-90">
                <a:latin typeface="Times New Roman"/>
                <a:cs typeface="Times New Roman"/>
              </a:rPr>
              <a:t>We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35">
                <a:latin typeface="Times New Roman"/>
                <a:cs typeface="Times New Roman"/>
              </a:rPr>
              <a:t>looked </a:t>
            </a:r>
            <a:r>
              <a:rPr dirty="0" sz="1050" spc="-15">
                <a:latin typeface="Times New Roman"/>
                <a:cs typeface="Times New Roman"/>
              </a:rPr>
              <a:t>at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swap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5">
                <a:latin typeface="Times New Roman"/>
                <a:cs typeface="Times New Roman"/>
              </a:rPr>
              <a:t>on </a:t>
            </a:r>
            <a:r>
              <a:rPr dirty="0" sz="1050" spc="15">
                <a:latin typeface="Times New Roman"/>
                <a:cs typeface="Times New Roman"/>
              </a:rPr>
              <a:t>several </a:t>
            </a:r>
            <a:r>
              <a:rPr dirty="0" sz="1050" spc="25">
                <a:latin typeface="Times New Roman"/>
                <a:cs typeface="Times New Roman"/>
              </a:rPr>
              <a:t>occasions. </a:t>
            </a:r>
            <a:r>
              <a:rPr dirty="0" sz="1050" spc="-90">
                <a:latin typeface="Times New Roman"/>
                <a:cs typeface="Times New Roman"/>
              </a:rPr>
              <a:t>We </a:t>
            </a:r>
            <a:r>
              <a:rPr dirty="0" sz="1050" spc="-5">
                <a:latin typeface="Times New Roman"/>
                <a:cs typeface="Times New Roman"/>
              </a:rPr>
              <a:t>revisit  </a:t>
            </a:r>
            <a:r>
              <a:rPr dirty="0" sz="1050" spc="-15">
                <a:latin typeface="Times New Roman"/>
                <a:cs typeface="Times New Roman"/>
              </a:rPr>
              <a:t>this routine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20">
                <a:latin typeface="Times New Roman"/>
                <a:cs typeface="Times New Roman"/>
              </a:rPr>
              <a:t>show </a:t>
            </a:r>
            <a:r>
              <a:rPr dirty="0" sz="1050" spc="-5">
                <a:latin typeface="Times New Roman"/>
                <a:cs typeface="Times New Roman"/>
              </a:rPr>
              <a:t>that the </a:t>
            </a:r>
            <a:r>
              <a:rPr dirty="0" sz="900">
                <a:latin typeface="Courier New"/>
                <a:cs typeface="Courier New"/>
              </a:rPr>
              <a:t>&amp; </a:t>
            </a:r>
            <a:r>
              <a:rPr dirty="0" sz="1050" spc="-30">
                <a:latin typeface="Times New Roman"/>
                <a:cs typeface="Times New Roman"/>
              </a:rPr>
              <a:t>symbol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-20">
                <a:latin typeface="Times New Roman"/>
                <a:cs typeface="Times New Roman"/>
              </a:rPr>
              <a:t>used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parameters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1050" spc="45">
                <a:latin typeface="Times New Roman"/>
                <a:cs typeface="Times New Roman"/>
              </a:rPr>
              <a:t>need 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45">
                <a:latin typeface="Times New Roman"/>
                <a:cs typeface="Times New Roman"/>
              </a:rPr>
              <a:t>swapped.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reason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15">
                <a:latin typeface="Times New Roman"/>
                <a:cs typeface="Times New Roman"/>
              </a:rPr>
              <a:t>these </a:t>
            </a:r>
            <a:r>
              <a:rPr dirty="0" sz="1050" spc="15">
                <a:latin typeface="Times New Roman"/>
                <a:cs typeface="Times New Roman"/>
              </a:rPr>
              <a:t>values </a:t>
            </a:r>
            <a:r>
              <a:rPr dirty="0" sz="1050" spc="-15">
                <a:latin typeface="Times New Roman"/>
                <a:cs typeface="Times New Roman"/>
              </a:rPr>
              <a:t>need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40">
                <a:latin typeface="Times New Roman"/>
                <a:cs typeface="Times New Roman"/>
              </a:rPr>
              <a:t>changed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35">
                <a:latin typeface="Times New Roman"/>
                <a:cs typeface="Times New Roman"/>
              </a:rPr>
              <a:t>the 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-20">
                <a:latin typeface="Times New Roman"/>
                <a:cs typeface="Times New Roman"/>
              </a:rPr>
              <a:t>and, </a:t>
            </a:r>
            <a:r>
              <a:rPr dirty="0" sz="1050" spc="-15">
                <a:latin typeface="Times New Roman"/>
                <a:cs typeface="Times New Roman"/>
              </a:rPr>
              <a:t>thus,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50">
                <a:latin typeface="Times New Roman"/>
                <a:cs typeface="Times New Roman"/>
              </a:rPr>
              <a:t>give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address </a:t>
            </a:r>
            <a:r>
              <a:rPr dirty="0" sz="1050" spc="15">
                <a:latin typeface="Times New Roman"/>
                <a:cs typeface="Times New Roman"/>
              </a:rPr>
              <a:t>(location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30">
                <a:latin typeface="Times New Roman"/>
                <a:cs typeface="Times New Roman"/>
              </a:rPr>
              <a:t>memory)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35">
                <a:latin typeface="Times New Roman"/>
                <a:cs typeface="Times New Roman"/>
              </a:rPr>
              <a:t>those  </a:t>
            </a:r>
            <a:r>
              <a:rPr dirty="0" sz="1050" spc="20">
                <a:latin typeface="Times New Roman"/>
                <a:cs typeface="Times New Roman"/>
              </a:rPr>
              <a:t>values </a:t>
            </a:r>
            <a:r>
              <a:rPr dirty="0" sz="1050" spc="-10">
                <a:latin typeface="Times New Roman"/>
                <a:cs typeface="Times New Roman"/>
              </a:rPr>
              <a:t>so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-30">
                <a:latin typeface="Times New Roman"/>
                <a:cs typeface="Times New Roman"/>
              </a:rPr>
              <a:t>write </a:t>
            </a:r>
            <a:r>
              <a:rPr dirty="0" sz="1050" spc="-15">
                <a:latin typeface="Times New Roman"/>
                <a:cs typeface="Times New Roman"/>
              </a:rPr>
              <a:t>their </a:t>
            </a:r>
            <a:r>
              <a:rPr dirty="0" sz="1050" spc="-30">
                <a:latin typeface="Times New Roman"/>
                <a:cs typeface="Times New Roman"/>
              </a:rPr>
              <a:t>new </a:t>
            </a:r>
            <a:r>
              <a:rPr dirty="0" sz="1050" spc="15">
                <a:latin typeface="Times New Roman"/>
                <a:cs typeface="Times New Roman"/>
              </a:rPr>
              <a:t>values </a:t>
            </a:r>
            <a:r>
              <a:rPr dirty="0" sz="1050" spc="-5">
                <a:latin typeface="Times New Roman"/>
                <a:cs typeface="Times New Roman"/>
              </a:rPr>
              <a:t>into them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30">
                <a:latin typeface="Times New Roman"/>
                <a:cs typeface="Times New Roman"/>
              </a:rPr>
              <a:t>they  </a:t>
            </a:r>
            <a:r>
              <a:rPr dirty="0" sz="1050" spc="-25">
                <a:latin typeface="Times New Roman"/>
                <a:cs typeface="Times New Roman"/>
              </a:rPr>
              <a:t>are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45">
                <a:latin typeface="Times New Roman"/>
                <a:cs typeface="Times New Roman"/>
              </a:rPr>
              <a:t>swapped.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spc="5" i="1">
                <a:latin typeface="Times New Roman"/>
                <a:cs typeface="Times New Roman"/>
              </a:rPr>
              <a:t>Example: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dirty="0" sz="900" spc="-15">
                <a:latin typeface="Courier New"/>
                <a:cs typeface="Courier New"/>
              </a:rPr>
              <a:t>void swap(int &amp;first,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12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&amp;second)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9735" y="2938018"/>
            <a:ext cx="946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7034" y="2909062"/>
            <a:ext cx="2638425" cy="52070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// The </a:t>
            </a:r>
            <a:r>
              <a:rPr dirty="0" sz="900">
                <a:latin typeface="Courier New"/>
                <a:cs typeface="Courier New"/>
              </a:rPr>
              <a:t>&amp; </a:t>
            </a:r>
            <a:r>
              <a:rPr dirty="0" sz="900" spc="-15">
                <a:latin typeface="Courier New"/>
                <a:cs typeface="Courier New"/>
              </a:rPr>
              <a:t>indicates that </a:t>
            </a:r>
            <a:r>
              <a:rPr dirty="0" sz="900" spc="-10">
                <a:latin typeface="Courier New"/>
                <a:cs typeface="Courier New"/>
              </a:rPr>
              <a:t>the</a:t>
            </a:r>
            <a:r>
              <a:rPr dirty="0" sz="900" spc="-21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parameters</a:t>
            </a:r>
            <a:endParaRPr sz="900">
              <a:latin typeface="Courier New"/>
              <a:cs typeface="Courier New"/>
            </a:endParaRPr>
          </a:p>
          <a:p>
            <a:pPr marL="2159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first </a:t>
            </a:r>
            <a:r>
              <a:rPr dirty="0" sz="900" spc="-10">
                <a:latin typeface="Courier New"/>
                <a:cs typeface="Courier New"/>
              </a:rPr>
              <a:t>and </a:t>
            </a:r>
            <a:r>
              <a:rPr dirty="0" sz="900" spc="-15">
                <a:latin typeface="Courier New"/>
                <a:cs typeface="Courier New"/>
              </a:rPr>
              <a:t>second </a:t>
            </a:r>
            <a:r>
              <a:rPr dirty="0" sz="900" spc="-10">
                <a:latin typeface="Courier New"/>
                <a:cs typeface="Courier New"/>
              </a:rPr>
              <a:t>are </a:t>
            </a:r>
            <a:r>
              <a:rPr dirty="0" sz="900" spc="-15">
                <a:latin typeface="Courier New"/>
                <a:cs typeface="Courier New"/>
              </a:rPr>
              <a:t>being passed</a:t>
            </a:r>
            <a:r>
              <a:rPr dirty="0" sz="900" spc="-2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by</a:t>
            </a:r>
            <a:endParaRPr sz="900">
              <a:latin typeface="Courier New"/>
              <a:cs typeface="Courier New"/>
            </a:endParaRPr>
          </a:p>
          <a:p>
            <a:pPr marL="21590">
              <a:lnSpc>
                <a:spcPct val="100000"/>
              </a:lnSpc>
              <a:spcBef>
                <a:spcPts val="204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reference.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9735" y="3598291"/>
            <a:ext cx="6280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12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temp;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9735" y="3928998"/>
            <a:ext cx="8959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temp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first;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0542" y="3900042"/>
            <a:ext cx="2630805" cy="52260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Since first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reference</a:t>
            </a:r>
            <a:r>
              <a:rPr dirty="0" sz="900" spc="-19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variable,</a:t>
            </a:r>
            <a:endParaRPr sz="900">
              <a:latin typeface="Courier New"/>
              <a:cs typeface="Courier New"/>
            </a:endParaRPr>
          </a:p>
          <a:p>
            <a:pPr marL="1524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the </a:t>
            </a:r>
            <a:r>
              <a:rPr dirty="0" sz="900" spc="-15">
                <a:latin typeface="Courier New"/>
                <a:cs typeface="Courier New"/>
              </a:rPr>
              <a:t>compiler </a:t>
            </a:r>
            <a:r>
              <a:rPr dirty="0" sz="900" spc="-20">
                <a:latin typeface="Courier New"/>
                <a:cs typeface="Courier New"/>
              </a:rPr>
              <a:t>retrieves </a:t>
            </a:r>
            <a:r>
              <a:rPr dirty="0" sz="900" spc="-10">
                <a:latin typeface="Courier New"/>
                <a:cs typeface="Courier New"/>
              </a:rPr>
              <a:t>the</a:t>
            </a:r>
            <a:r>
              <a:rPr dirty="0" sz="900" spc="-1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value</a:t>
            </a:r>
            <a:endParaRPr sz="900">
              <a:latin typeface="Courier New"/>
              <a:cs typeface="Courier New"/>
            </a:endParaRPr>
          </a:p>
          <a:p>
            <a:pPr marL="1524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stored there </a:t>
            </a:r>
            <a:r>
              <a:rPr dirty="0" sz="900" spc="-10">
                <a:latin typeface="Courier New"/>
                <a:cs typeface="Courier New"/>
              </a:rPr>
              <a:t>and </a:t>
            </a:r>
            <a:r>
              <a:rPr dirty="0" sz="900" spc="-15">
                <a:latin typeface="Courier New"/>
                <a:cs typeface="Courier New"/>
              </a:rPr>
              <a:t>places </a:t>
            </a:r>
            <a:r>
              <a:rPr dirty="0" sz="900" spc="-10">
                <a:latin typeface="Courier New"/>
                <a:cs typeface="Courier New"/>
              </a:rPr>
              <a:t>it </a:t>
            </a:r>
            <a:r>
              <a:rPr dirty="0" sz="900" spc="-5">
                <a:latin typeface="Courier New"/>
                <a:cs typeface="Courier New"/>
              </a:rPr>
              <a:t>in</a:t>
            </a:r>
            <a:r>
              <a:rPr dirty="0" sz="900" spc="-254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temp.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0542" y="4562983"/>
            <a:ext cx="2962910" cy="3549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 New </a:t>
            </a:r>
            <a:r>
              <a:rPr dirty="0" sz="900" spc="-15">
                <a:latin typeface="Courier New"/>
                <a:cs typeface="Courier New"/>
              </a:rPr>
              <a:t>values </a:t>
            </a:r>
            <a:r>
              <a:rPr dirty="0" sz="900" spc="-10">
                <a:latin typeface="Courier New"/>
                <a:cs typeface="Courier New"/>
              </a:rPr>
              <a:t>are </a:t>
            </a:r>
            <a:r>
              <a:rPr dirty="0" sz="900" spc="-15">
                <a:latin typeface="Courier New"/>
                <a:cs typeface="Courier New"/>
              </a:rPr>
              <a:t>written directly</a:t>
            </a:r>
            <a:r>
              <a:rPr dirty="0" sz="900" spc="-21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into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the </a:t>
            </a:r>
            <a:r>
              <a:rPr dirty="0" sz="900" spc="-15">
                <a:latin typeface="Courier New"/>
                <a:cs typeface="Courier New"/>
              </a:rPr>
              <a:t>memory locations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first </a:t>
            </a:r>
            <a:r>
              <a:rPr dirty="0" sz="900" spc="-10">
                <a:latin typeface="Courier New"/>
                <a:cs typeface="Courier New"/>
              </a:rPr>
              <a:t>and</a:t>
            </a:r>
            <a:r>
              <a:rPr dirty="0" sz="900" spc="-26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second.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9735" y="4562983"/>
            <a:ext cx="963294" cy="519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first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second  second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temp;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59735" y="5227447"/>
            <a:ext cx="4493260" cy="35306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41300" marR="5080" indent="-228600">
              <a:lnSpc>
                <a:spcPct val="103800"/>
              </a:lnSpc>
              <a:spcBef>
                <a:spcPts val="55"/>
              </a:spcBef>
              <a:tabLst>
                <a:tab pos="240665" algn="l"/>
              </a:tabLst>
            </a:pPr>
            <a:r>
              <a:rPr dirty="0" sz="1050" spc="-35">
                <a:latin typeface="Times New Roman"/>
                <a:cs typeface="Times New Roman"/>
              </a:rPr>
              <a:t>2.	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>
                <a:latin typeface="Courier New"/>
                <a:cs typeface="Courier New"/>
              </a:rPr>
              <a:t>&amp; </a:t>
            </a:r>
            <a:r>
              <a:rPr dirty="0" sz="1050" spc="-30">
                <a:latin typeface="Times New Roman"/>
                <a:cs typeface="Times New Roman"/>
              </a:rPr>
              <a:t>symbol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30">
                <a:latin typeface="Times New Roman"/>
                <a:cs typeface="Times New Roman"/>
              </a:rPr>
              <a:t>also </a:t>
            </a:r>
            <a:r>
              <a:rPr dirty="0" sz="1050" spc="-15">
                <a:latin typeface="Times New Roman"/>
                <a:cs typeface="Times New Roman"/>
              </a:rPr>
              <a:t>used </a:t>
            </a:r>
            <a:r>
              <a:rPr dirty="0" sz="1050" spc="40">
                <a:latin typeface="Times New Roman"/>
                <a:cs typeface="Times New Roman"/>
              </a:rPr>
              <a:t>whenever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25">
                <a:latin typeface="Times New Roman"/>
                <a:cs typeface="Times New Roman"/>
              </a:rPr>
              <a:t>interested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 i="1">
                <a:latin typeface="Times New Roman"/>
                <a:cs typeface="Times New Roman"/>
              </a:rPr>
              <a:t>address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35">
                <a:latin typeface="Times New Roman"/>
                <a:cs typeface="Times New Roman"/>
              </a:rPr>
              <a:t>a  </a:t>
            </a:r>
            <a:r>
              <a:rPr dirty="0" sz="1050" spc="15">
                <a:latin typeface="Times New Roman"/>
                <a:cs typeface="Times New Roman"/>
              </a:rPr>
              <a:t>variable </a:t>
            </a:r>
            <a:r>
              <a:rPr dirty="0" sz="1050" spc="-10">
                <a:latin typeface="Times New Roman"/>
                <a:cs typeface="Times New Roman"/>
              </a:rPr>
              <a:t>rather </a:t>
            </a:r>
            <a:r>
              <a:rPr dirty="0" sz="1050" spc="-5">
                <a:latin typeface="Times New Roman"/>
                <a:cs typeface="Times New Roman"/>
              </a:rPr>
              <a:t>than </a:t>
            </a:r>
            <a:r>
              <a:rPr dirty="0" sz="1050" spc="-25">
                <a:latin typeface="Times New Roman"/>
                <a:cs typeface="Times New Roman"/>
              </a:rPr>
              <a:t>its </a:t>
            </a:r>
            <a:r>
              <a:rPr dirty="0" sz="1050" spc="20" i="1">
                <a:latin typeface="Times New Roman"/>
                <a:cs typeface="Times New Roman"/>
              </a:rPr>
              <a:t>contents</a:t>
            </a:r>
            <a:r>
              <a:rPr dirty="0" sz="1050" spc="20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59735" y="5691335"/>
            <a:ext cx="888365" cy="38227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050" spc="5" i="1">
                <a:latin typeface="Times New Roman"/>
                <a:cs typeface="Times New Roman"/>
              </a:rPr>
              <a:t>Example: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sum;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9735" y="6241160"/>
            <a:ext cx="9556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&amp;sum;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90542" y="5883021"/>
            <a:ext cx="2629535" cy="68580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outputs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value stored </a:t>
            </a:r>
            <a:r>
              <a:rPr dirty="0" sz="900" spc="-10">
                <a:latin typeface="Courier New"/>
                <a:cs typeface="Courier New"/>
              </a:rPr>
              <a:t>in</a:t>
            </a:r>
            <a:r>
              <a:rPr dirty="0" sz="900" spc="-2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the</a:t>
            </a:r>
            <a:endParaRPr sz="9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variable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sum.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outputs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address</a:t>
            </a:r>
            <a:r>
              <a:rPr dirty="0" sz="900" spc="-1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where</a:t>
            </a:r>
            <a:endParaRPr sz="900">
              <a:latin typeface="Courier New"/>
              <a:cs typeface="Courier New"/>
            </a:endParaRPr>
          </a:p>
          <a:p>
            <a:pPr marL="1524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sum is </a:t>
            </a:r>
            <a:r>
              <a:rPr dirty="0" sz="900" spc="-15">
                <a:latin typeface="Courier New"/>
                <a:cs typeface="Courier New"/>
              </a:rPr>
              <a:t>stored </a:t>
            </a:r>
            <a:r>
              <a:rPr dirty="0" sz="900" spc="-10">
                <a:latin typeface="Courier New"/>
                <a:cs typeface="Courier New"/>
              </a:rPr>
              <a:t>in</a:t>
            </a:r>
            <a:r>
              <a:rPr dirty="0" sz="900" spc="-1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memory.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9153" y="6713601"/>
            <a:ext cx="6131560" cy="24853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841500" marR="43180">
              <a:lnSpc>
                <a:spcPct val="102899"/>
              </a:lnSpc>
              <a:spcBef>
                <a:spcPts val="70"/>
              </a:spcBef>
            </a:pPr>
            <a:r>
              <a:rPr dirty="0" sz="1050" spc="-30">
                <a:latin typeface="Times New Roman"/>
                <a:cs typeface="Times New Roman"/>
              </a:rPr>
              <a:t>Using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>
                <a:latin typeface="Courier New"/>
                <a:cs typeface="Courier New"/>
              </a:rPr>
              <a:t>&amp; </a:t>
            </a:r>
            <a:r>
              <a:rPr dirty="0" sz="1050" spc="-30">
                <a:latin typeface="Times New Roman"/>
                <a:cs typeface="Times New Roman"/>
              </a:rPr>
              <a:t>symbol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30">
                <a:latin typeface="Times New Roman"/>
                <a:cs typeface="Times New Roman"/>
              </a:rPr>
              <a:t>get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address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10">
                <a:latin typeface="Times New Roman"/>
                <a:cs typeface="Times New Roman"/>
              </a:rPr>
              <a:t>variable </a:t>
            </a:r>
            <a:r>
              <a:rPr dirty="0" sz="1050" spc="-20">
                <a:latin typeface="Times New Roman"/>
                <a:cs typeface="Times New Roman"/>
              </a:rPr>
              <a:t>comes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35">
                <a:latin typeface="Times New Roman"/>
                <a:cs typeface="Times New Roman"/>
              </a:rPr>
              <a:t>handy </a:t>
            </a:r>
            <a:r>
              <a:rPr dirty="0" sz="1050" spc="55">
                <a:latin typeface="Times New Roman"/>
                <a:cs typeface="Times New Roman"/>
              </a:rPr>
              <a:t>when 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10">
                <a:latin typeface="Times New Roman"/>
                <a:cs typeface="Times New Roman"/>
              </a:rPr>
              <a:t>assigning </a:t>
            </a:r>
            <a:r>
              <a:rPr dirty="0" sz="1050" spc="15">
                <a:latin typeface="Times New Roman"/>
                <a:cs typeface="Times New Roman"/>
              </a:rPr>
              <a:t>values to </a:t>
            </a:r>
            <a:r>
              <a:rPr dirty="0" sz="1050" spc="-10">
                <a:latin typeface="Times New Roman"/>
                <a:cs typeface="Times New Roman"/>
              </a:rPr>
              <a:t>pointer</a:t>
            </a:r>
            <a:r>
              <a:rPr dirty="0" sz="1050" spc="204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variables.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0">
                <a:latin typeface="Arial"/>
                <a:cs typeface="Arial"/>
              </a:rPr>
              <a:t>Using </a:t>
            </a:r>
            <a:r>
              <a:rPr dirty="0" sz="1200" spc="-60">
                <a:latin typeface="Arial"/>
                <a:cs typeface="Arial"/>
              </a:rPr>
              <a:t>the </a:t>
            </a:r>
            <a:r>
              <a:rPr dirty="0" sz="1200" b="1">
                <a:latin typeface="Courier New"/>
                <a:cs typeface="Courier New"/>
              </a:rPr>
              <a:t>*</a:t>
            </a:r>
            <a:r>
              <a:rPr dirty="0" sz="1200" spc="-345" b="1">
                <a:latin typeface="Courier New"/>
                <a:cs typeface="Courier New"/>
              </a:rPr>
              <a:t> </a:t>
            </a:r>
            <a:r>
              <a:rPr dirty="0" sz="1200" spc="-125">
                <a:latin typeface="Arial"/>
                <a:cs typeface="Arial"/>
              </a:rPr>
              <a:t>Symbol</a:t>
            </a:r>
            <a:endParaRPr sz="1200">
              <a:latin typeface="Arial"/>
              <a:cs typeface="Arial"/>
            </a:endParaRPr>
          </a:p>
          <a:p>
            <a:pPr marL="1612900">
              <a:lnSpc>
                <a:spcPct val="100000"/>
              </a:lnSpc>
              <a:spcBef>
                <a:spcPts val="509"/>
              </a:spcBef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>
                <a:latin typeface="Courier New"/>
                <a:cs typeface="Courier New"/>
              </a:rPr>
              <a:t>* </a:t>
            </a:r>
            <a:r>
              <a:rPr dirty="0" sz="1050" spc="-30">
                <a:latin typeface="Times New Roman"/>
                <a:cs typeface="Times New Roman"/>
              </a:rPr>
              <a:t>symbol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30">
                <a:latin typeface="Times New Roman"/>
                <a:cs typeface="Times New Roman"/>
              </a:rPr>
              <a:t>also </a:t>
            </a:r>
            <a:r>
              <a:rPr dirty="0" sz="1050" spc="5">
                <a:latin typeface="Times New Roman"/>
                <a:cs typeface="Times New Roman"/>
              </a:rPr>
              <a:t>basically </a:t>
            </a:r>
            <a:r>
              <a:rPr dirty="0" sz="1050" spc="-15">
                <a:latin typeface="Times New Roman"/>
                <a:cs typeface="Times New Roman"/>
              </a:rPr>
              <a:t>used </a:t>
            </a:r>
            <a:r>
              <a:rPr dirty="0" sz="1050" spc="10">
                <a:latin typeface="Times New Roman"/>
                <a:cs typeface="Times New Roman"/>
              </a:rPr>
              <a:t>on </a:t>
            </a:r>
            <a:r>
              <a:rPr dirty="0" sz="1050" spc="-15">
                <a:latin typeface="Times New Roman"/>
                <a:cs typeface="Times New Roman"/>
              </a:rPr>
              <a:t>two</a:t>
            </a:r>
            <a:r>
              <a:rPr dirty="0" sz="1050" spc="-80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occasions.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841500" indent="-228600">
              <a:lnSpc>
                <a:spcPct val="100000"/>
              </a:lnSpc>
              <a:buAutoNum type="arabicPeriod"/>
              <a:tabLst>
                <a:tab pos="1841500" algn="l"/>
                <a:tab pos="1842135" algn="l"/>
              </a:tabLst>
            </a:pPr>
            <a:r>
              <a:rPr dirty="0" sz="1050" spc="15">
                <a:latin typeface="Times New Roman"/>
                <a:cs typeface="Times New Roman"/>
              </a:rPr>
              <a:t>It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20">
                <a:latin typeface="Times New Roman"/>
                <a:cs typeface="Times New Roman"/>
              </a:rPr>
              <a:t>used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20">
                <a:latin typeface="Times New Roman"/>
                <a:cs typeface="Times New Roman"/>
              </a:rPr>
              <a:t>define </a:t>
            </a:r>
            <a:r>
              <a:rPr dirty="0" sz="1050" spc="-10">
                <a:latin typeface="Times New Roman"/>
                <a:cs typeface="Times New Roman"/>
              </a:rPr>
              <a:t>pointer</a:t>
            </a:r>
            <a:r>
              <a:rPr dirty="0" sz="1050" spc="11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variables: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/>
            </a:pPr>
            <a:endParaRPr sz="13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*ptr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nullptr;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841500" marR="5080" indent="-228600">
              <a:lnSpc>
                <a:spcPct val="102899"/>
              </a:lnSpc>
              <a:buAutoNum type="arabicPeriod" startAt="2"/>
              <a:tabLst>
                <a:tab pos="1841500" algn="l"/>
                <a:tab pos="1842135" algn="l"/>
              </a:tabLst>
            </a:pPr>
            <a:r>
              <a:rPr dirty="0" sz="1050" spc="15">
                <a:latin typeface="Times New Roman"/>
                <a:cs typeface="Times New Roman"/>
              </a:rPr>
              <a:t>It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30">
                <a:latin typeface="Times New Roman"/>
                <a:cs typeface="Times New Roman"/>
              </a:rPr>
              <a:t>also </a:t>
            </a:r>
            <a:r>
              <a:rPr dirty="0" sz="1050" spc="-20">
                <a:latin typeface="Times New Roman"/>
                <a:cs typeface="Times New Roman"/>
              </a:rPr>
              <a:t>used </a:t>
            </a:r>
            <a:r>
              <a:rPr dirty="0" sz="1050" spc="35">
                <a:latin typeface="Times New Roman"/>
                <a:cs typeface="Times New Roman"/>
              </a:rPr>
              <a:t>whenever </a:t>
            </a:r>
            <a:r>
              <a:rPr dirty="0" sz="1050" spc="-35">
                <a:latin typeface="Times New Roman"/>
                <a:cs typeface="Times New Roman"/>
              </a:rPr>
              <a:t>we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25">
                <a:latin typeface="Times New Roman"/>
                <a:cs typeface="Times New Roman"/>
              </a:rPr>
              <a:t>interested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contents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5" i="1">
                <a:latin typeface="Times New Roman"/>
                <a:cs typeface="Times New Roman"/>
              </a:rPr>
              <a:t>memory  </a:t>
            </a:r>
            <a:r>
              <a:rPr dirty="0" sz="1050" spc="20" i="1">
                <a:latin typeface="Times New Roman"/>
                <a:cs typeface="Times New Roman"/>
              </a:rPr>
              <a:t>location </a:t>
            </a:r>
            <a:r>
              <a:rPr dirty="0" sz="1050" spc="35">
                <a:latin typeface="Times New Roman"/>
                <a:cs typeface="Times New Roman"/>
              </a:rPr>
              <a:t>pointed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40">
                <a:latin typeface="Times New Roman"/>
                <a:cs typeface="Times New Roman"/>
              </a:rPr>
              <a:t>by a </a:t>
            </a:r>
            <a:r>
              <a:rPr dirty="0" sz="1050" spc="10" i="1">
                <a:latin typeface="Times New Roman"/>
                <a:cs typeface="Times New Roman"/>
              </a:rPr>
              <a:t>pointer </a:t>
            </a:r>
            <a:r>
              <a:rPr dirty="0" sz="1050" spc="15" i="1">
                <a:latin typeface="Times New Roman"/>
                <a:cs typeface="Times New Roman"/>
              </a:rPr>
              <a:t>variable</a:t>
            </a:r>
            <a:r>
              <a:rPr dirty="0" sz="1050" spc="15">
                <a:latin typeface="Times New Roman"/>
                <a:cs typeface="Times New Roman"/>
              </a:rPr>
              <a:t>, </a:t>
            </a:r>
            <a:r>
              <a:rPr dirty="0" sz="1050" spc="-10">
                <a:latin typeface="Times New Roman"/>
                <a:cs typeface="Times New Roman"/>
              </a:rPr>
              <a:t>rather </a:t>
            </a:r>
            <a:r>
              <a:rPr dirty="0" sz="1050" spc="-5">
                <a:latin typeface="Times New Roman"/>
                <a:cs typeface="Times New Roman"/>
              </a:rPr>
              <a:t>than the </a:t>
            </a:r>
            <a:r>
              <a:rPr dirty="0" sz="1050" spc="20">
                <a:latin typeface="Times New Roman"/>
                <a:cs typeface="Times New Roman"/>
              </a:rPr>
              <a:t>address </a:t>
            </a:r>
            <a:r>
              <a:rPr dirty="0" sz="1050">
                <a:latin typeface="Times New Roman"/>
                <a:cs typeface="Times New Roman"/>
              </a:rPr>
              <a:t>itself.  </a:t>
            </a:r>
            <a:r>
              <a:rPr dirty="0" sz="1050" spc="-20">
                <a:latin typeface="Times New Roman"/>
                <a:cs typeface="Times New Roman"/>
              </a:rPr>
              <a:t>When used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-65">
                <a:latin typeface="Times New Roman"/>
                <a:cs typeface="Times New Roman"/>
              </a:rPr>
              <a:t>way </a:t>
            </a:r>
            <a:r>
              <a:rPr dirty="0" sz="1050" spc="-180">
                <a:latin typeface="Times New Roman"/>
                <a:cs typeface="Times New Roman"/>
              </a:rPr>
              <a:t>*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15">
                <a:latin typeface="Times New Roman"/>
                <a:cs typeface="Times New Roman"/>
              </a:rPr>
              <a:t>called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55" b="1">
                <a:latin typeface="Times New Roman"/>
                <a:cs typeface="Times New Roman"/>
              </a:rPr>
              <a:t>indirection </a:t>
            </a:r>
            <a:r>
              <a:rPr dirty="0" sz="1050" spc="35" b="1">
                <a:latin typeface="Times New Roman"/>
                <a:cs typeface="Times New Roman"/>
              </a:rPr>
              <a:t>operator</a:t>
            </a:r>
            <a:r>
              <a:rPr dirty="0" sz="1050" spc="35">
                <a:latin typeface="Times New Roman"/>
                <a:cs typeface="Times New Roman"/>
              </a:rPr>
              <a:t>, </a:t>
            </a:r>
            <a:r>
              <a:rPr dirty="0" sz="1050" spc="5">
                <a:latin typeface="Times New Roman"/>
                <a:cs typeface="Times New Roman"/>
              </a:rPr>
              <a:t>or </a:t>
            </a:r>
            <a:r>
              <a:rPr dirty="0" sz="1050" spc="45" b="1">
                <a:latin typeface="Times New Roman"/>
                <a:cs typeface="Times New Roman"/>
              </a:rPr>
              <a:t>dereferenc-  </a:t>
            </a:r>
            <a:r>
              <a:rPr dirty="0" sz="1050" spc="10" b="1">
                <a:latin typeface="Times New Roman"/>
                <a:cs typeface="Times New Roman"/>
              </a:rPr>
              <a:t>ing</a:t>
            </a:r>
            <a:r>
              <a:rPr dirty="0" sz="1050" spc="180" b="1">
                <a:latin typeface="Times New Roman"/>
                <a:cs typeface="Times New Roman"/>
              </a:rPr>
              <a:t> </a:t>
            </a:r>
            <a:r>
              <a:rPr dirty="0" sz="1050" spc="40" b="1">
                <a:latin typeface="Times New Roman"/>
                <a:cs typeface="Times New Roman"/>
              </a:rPr>
              <a:t>operator</a:t>
            </a:r>
            <a:r>
              <a:rPr dirty="0" sz="1050" spc="40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3782695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 h="0">
                <a:moveTo>
                  <a:pt x="0" y="0"/>
                </a:moveTo>
                <a:lnTo>
                  <a:pt x="5334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81200" y="7306309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 h="0">
                <a:moveTo>
                  <a:pt x="0" y="0"/>
                </a:moveTo>
                <a:lnTo>
                  <a:pt x="5334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31135" y="1432306"/>
            <a:ext cx="54546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190" i="1">
                <a:latin typeface="Times New Roman"/>
                <a:cs typeface="Times New Roman"/>
              </a:rPr>
              <a:t>E</a:t>
            </a:r>
            <a:r>
              <a:rPr dirty="0" sz="1050" spc="135" i="1">
                <a:latin typeface="Times New Roman"/>
                <a:cs typeface="Times New Roman"/>
              </a:rPr>
              <a:t>x</a:t>
            </a:r>
            <a:r>
              <a:rPr dirty="0" sz="1050" spc="-40" i="1">
                <a:latin typeface="Times New Roman"/>
                <a:cs typeface="Times New Roman"/>
              </a:rPr>
              <a:t>a</a:t>
            </a:r>
            <a:r>
              <a:rPr dirty="0" sz="1050" spc="5" i="1">
                <a:latin typeface="Times New Roman"/>
                <a:cs typeface="Times New Roman"/>
              </a:rPr>
              <a:t>m</a:t>
            </a:r>
            <a:r>
              <a:rPr dirty="0" sz="1050" spc="-30" i="1">
                <a:latin typeface="Times New Roman"/>
                <a:cs typeface="Times New Roman"/>
              </a:rPr>
              <a:t>p</a:t>
            </a:r>
            <a:r>
              <a:rPr dirty="0" sz="1050" spc="-60" i="1">
                <a:latin typeface="Times New Roman"/>
                <a:cs typeface="Times New Roman"/>
              </a:rPr>
              <a:t>l</a:t>
            </a:r>
            <a:r>
              <a:rPr dirty="0" sz="1050" spc="-85" i="1">
                <a:latin typeface="Times New Roman"/>
                <a:cs typeface="Times New Roman"/>
              </a:rPr>
              <a:t>e</a:t>
            </a:r>
            <a:r>
              <a:rPr dirty="0" sz="1050" spc="-90" i="1">
                <a:latin typeface="Times New Roman"/>
                <a:cs typeface="Times New Roman"/>
              </a:rPr>
              <a:t>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4" y="455294"/>
            <a:ext cx="1553845" cy="2077085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  <a:spcBef>
                <a:spcPts val="5"/>
              </a:spcBef>
            </a:pPr>
            <a:r>
              <a:rPr dirty="0" sz="900" spc="-105">
                <a:latin typeface="Arial"/>
                <a:cs typeface="Arial"/>
              </a:rPr>
              <a:t>160 </a:t>
            </a: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SET </a:t>
            </a:r>
            <a:r>
              <a:rPr dirty="0" sz="950" spc="-35">
                <a:latin typeface="Times New Roman"/>
                <a:cs typeface="Times New Roman"/>
              </a:rPr>
              <a:t>9  </a:t>
            </a:r>
            <a:r>
              <a:rPr dirty="0" sz="950" spc="15">
                <a:latin typeface="Times New Roman"/>
                <a:cs typeface="Times New Roman"/>
              </a:rPr>
              <a:t>Pointers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0">
                <a:latin typeface="Arial"/>
                <a:cs typeface="Arial"/>
              </a:rPr>
              <a:t>Using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b="1">
                <a:latin typeface="Courier New"/>
                <a:cs typeface="Courier New"/>
              </a:rPr>
              <a:t>*</a:t>
            </a:r>
            <a:r>
              <a:rPr dirty="0" sz="1200" spc="-450" b="1">
                <a:latin typeface="Courier New"/>
                <a:cs typeface="Courier New"/>
              </a:rPr>
              <a:t> </a:t>
            </a:r>
            <a:r>
              <a:rPr dirty="0" sz="1200" spc="-95">
                <a:latin typeface="Arial"/>
                <a:cs typeface="Arial"/>
              </a:rPr>
              <a:t>and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b="1">
                <a:latin typeface="Courier New"/>
                <a:cs typeface="Courier New"/>
              </a:rPr>
              <a:t>&amp;</a:t>
            </a:r>
            <a:r>
              <a:rPr dirty="0" sz="1200" spc="-505" b="1">
                <a:latin typeface="Courier New"/>
                <a:cs typeface="Courier New"/>
              </a:rPr>
              <a:t> </a:t>
            </a:r>
            <a:r>
              <a:rPr dirty="0" sz="1200" spc="-120">
                <a:latin typeface="Arial"/>
                <a:cs typeface="Arial"/>
              </a:rPr>
              <a:t>Together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1135" y="1752345"/>
            <a:ext cx="3896995" cy="52260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*ptr; </a:t>
            </a: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Since </a:t>
            </a:r>
            <a:r>
              <a:rPr dirty="0" sz="900" spc="-10">
                <a:latin typeface="Courier New"/>
                <a:cs typeface="Courier New"/>
              </a:rPr>
              <a:t>ptr is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pointer variable,</a:t>
            </a:r>
            <a:r>
              <a:rPr dirty="0" sz="900" spc="-31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*</a:t>
            </a:r>
            <a:endParaRPr sz="900">
              <a:latin typeface="Courier New"/>
              <a:cs typeface="Courier New"/>
            </a:endParaRPr>
          </a:p>
          <a:p>
            <a:pPr marL="946785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dereferences ptr.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value stored </a:t>
            </a:r>
            <a:r>
              <a:rPr dirty="0" sz="900" spc="-10">
                <a:latin typeface="Courier New"/>
                <a:cs typeface="Courier New"/>
              </a:rPr>
              <a:t>at</a:t>
            </a:r>
            <a:r>
              <a:rPr dirty="0" sz="900" spc="-2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the</a:t>
            </a:r>
            <a:endParaRPr sz="900">
              <a:latin typeface="Courier New"/>
              <a:cs typeface="Courier New"/>
            </a:endParaRPr>
          </a:p>
          <a:p>
            <a:pPr marL="946785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location </a:t>
            </a:r>
            <a:r>
              <a:rPr dirty="0" sz="900" spc="-10">
                <a:latin typeface="Courier New"/>
                <a:cs typeface="Courier New"/>
              </a:rPr>
              <a:t>ptr </a:t>
            </a:r>
            <a:r>
              <a:rPr dirty="0" sz="900" spc="-15">
                <a:latin typeface="Courier New"/>
                <a:cs typeface="Courier New"/>
              </a:rPr>
              <a:t>points </a:t>
            </a: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will </a:t>
            </a:r>
            <a:r>
              <a:rPr dirty="0" sz="900" spc="-10">
                <a:latin typeface="Courier New"/>
                <a:cs typeface="Courier New"/>
              </a:rPr>
              <a:t>be</a:t>
            </a:r>
            <a:r>
              <a:rPr dirty="0" sz="900" spc="-2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printed.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8754" y="2572257"/>
            <a:ext cx="5397500" cy="23818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774700" marR="5080">
              <a:lnSpc>
                <a:spcPct val="103099"/>
              </a:lnSpc>
              <a:spcBef>
                <a:spcPts val="65"/>
              </a:spcBef>
            </a:pPr>
            <a:r>
              <a:rPr dirty="0" sz="1050" spc="15">
                <a:latin typeface="Times New Roman"/>
                <a:cs typeface="Times New Roman"/>
              </a:rPr>
              <a:t>In </a:t>
            </a:r>
            <a:r>
              <a:rPr dirty="0" sz="1050" spc="-35">
                <a:latin typeface="Times New Roman"/>
                <a:cs typeface="Times New Roman"/>
              </a:rPr>
              <a:t>many </a:t>
            </a:r>
            <a:r>
              <a:rPr dirty="0" sz="1050" spc="-55">
                <a:latin typeface="Times New Roman"/>
                <a:cs typeface="Times New Roman"/>
              </a:rPr>
              <a:t>ways </a:t>
            </a:r>
            <a:r>
              <a:rPr dirty="0" sz="900">
                <a:latin typeface="Courier New"/>
                <a:cs typeface="Courier New"/>
              </a:rPr>
              <a:t>*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900">
                <a:latin typeface="Courier New"/>
                <a:cs typeface="Courier New"/>
              </a:rPr>
              <a:t>&amp; </a:t>
            </a:r>
            <a:r>
              <a:rPr dirty="0" sz="1050" spc="-30">
                <a:latin typeface="Times New Roman"/>
                <a:cs typeface="Times New Roman"/>
              </a:rPr>
              <a:t>are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opposites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20">
                <a:latin typeface="Times New Roman"/>
                <a:cs typeface="Times New Roman"/>
              </a:rPr>
              <a:t>each other.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>
                <a:latin typeface="Courier New"/>
                <a:cs typeface="Courier New"/>
              </a:rPr>
              <a:t>* </a:t>
            </a:r>
            <a:r>
              <a:rPr dirty="0" sz="1050" spc="-25">
                <a:latin typeface="Times New Roman"/>
                <a:cs typeface="Times New Roman"/>
              </a:rPr>
              <a:t>symbol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20">
                <a:latin typeface="Times New Roman"/>
                <a:cs typeface="Times New Roman"/>
              </a:rPr>
              <a:t>used </a:t>
            </a:r>
            <a:r>
              <a:rPr dirty="0" sz="1050">
                <a:latin typeface="Times New Roman"/>
                <a:cs typeface="Times New Roman"/>
              </a:rPr>
              <a:t>just  </a:t>
            </a:r>
            <a:r>
              <a:rPr dirty="0" sz="1050" spc="-10">
                <a:latin typeface="Times New Roman"/>
                <a:cs typeface="Times New Roman"/>
              </a:rPr>
              <a:t>before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0">
                <a:latin typeface="Times New Roman"/>
                <a:cs typeface="Times New Roman"/>
              </a:rPr>
              <a:t>pointer </a:t>
            </a:r>
            <a:r>
              <a:rPr dirty="0" sz="1050" spc="15">
                <a:latin typeface="Times New Roman"/>
                <a:cs typeface="Times New Roman"/>
              </a:rPr>
              <a:t>variable </a:t>
            </a:r>
            <a:r>
              <a:rPr dirty="0" sz="1050" spc="-10">
                <a:latin typeface="Times New Roman"/>
                <a:cs typeface="Times New Roman"/>
              </a:rPr>
              <a:t>so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-45">
                <a:latin typeface="Times New Roman"/>
                <a:cs typeface="Times New Roman"/>
              </a:rPr>
              <a:t>may </a:t>
            </a:r>
            <a:r>
              <a:rPr dirty="0" sz="1050" spc="-10">
                <a:latin typeface="Times New Roman"/>
                <a:cs typeface="Times New Roman"/>
              </a:rPr>
              <a:t>obtain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actual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-10">
                <a:latin typeface="Times New Roman"/>
                <a:cs typeface="Times New Roman"/>
              </a:rPr>
              <a:t>rather </a:t>
            </a:r>
            <a:r>
              <a:rPr dirty="0" sz="1050" spc="-5">
                <a:latin typeface="Times New Roman"/>
                <a:cs typeface="Times New Roman"/>
              </a:rPr>
              <a:t>than </a:t>
            </a:r>
            <a:r>
              <a:rPr dirty="0" sz="1050" spc="35">
                <a:latin typeface="Times New Roman"/>
                <a:cs typeface="Times New Roman"/>
              </a:rPr>
              <a:t>the  </a:t>
            </a:r>
            <a:r>
              <a:rPr dirty="0" sz="1050" spc="30">
                <a:latin typeface="Times New Roman"/>
                <a:cs typeface="Times New Roman"/>
              </a:rPr>
              <a:t>address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variable.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>
                <a:latin typeface="Courier New"/>
                <a:cs typeface="Courier New"/>
              </a:rPr>
              <a:t>&amp; </a:t>
            </a:r>
            <a:r>
              <a:rPr dirty="0" sz="1050" spc="-30">
                <a:latin typeface="Times New Roman"/>
                <a:cs typeface="Times New Roman"/>
              </a:rPr>
              <a:t>symbol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20">
                <a:latin typeface="Times New Roman"/>
                <a:cs typeface="Times New Roman"/>
              </a:rPr>
              <a:t>used </a:t>
            </a:r>
            <a:r>
              <a:rPr dirty="0" sz="1050" spc="10">
                <a:latin typeface="Times New Roman"/>
                <a:cs typeface="Times New Roman"/>
              </a:rPr>
              <a:t>on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10">
                <a:latin typeface="Times New Roman"/>
                <a:cs typeface="Times New Roman"/>
              </a:rPr>
              <a:t>variable </a:t>
            </a:r>
            <a:r>
              <a:rPr dirty="0" sz="1050" spc="-10">
                <a:latin typeface="Times New Roman"/>
                <a:cs typeface="Times New Roman"/>
              </a:rPr>
              <a:t>so </a:t>
            </a:r>
            <a:r>
              <a:rPr dirty="0" sz="1050" spc="-5">
                <a:latin typeface="Times New Roman"/>
                <a:cs typeface="Times New Roman"/>
              </a:rPr>
              <a:t>that the variable’s  </a:t>
            </a:r>
            <a:r>
              <a:rPr dirty="0" sz="1050" spc="25">
                <a:latin typeface="Times New Roman"/>
                <a:cs typeface="Times New Roman"/>
              </a:rPr>
              <a:t>address, </a:t>
            </a:r>
            <a:r>
              <a:rPr dirty="0" sz="1050" spc="-10">
                <a:latin typeface="Times New Roman"/>
                <a:cs typeface="Times New Roman"/>
              </a:rPr>
              <a:t>rather </a:t>
            </a:r>
            <a:r>
              <a:rPr dirty="0" sz="1050" spc="-5">
                <a:latin typeface="Times New Roman"/>
                <a:cs typeface="Times New Roman"/>
              </a:rPr>
              <a:t>than the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-10">
                <a:latin typeface="Times New Roman"/>
                <a:cs typeface="Times New Roman"/>
              </a:rPr>
              <a:t>stored </a:t>
            </a:r>
            <a:r>
              <a:rPr dirty="0" sz="1050" spc="-25">
                <a:latin typeface="Times New Roman"/>
                <a:cs typeface="Times New Roman"/>
              </a:rPr>
              <a:t>in it,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-25">
                <a:latin typeface="Times New Roman"/>
                <a:cs typeface="Times New Roman"/>
              </a:rPr>
              <a:t>used.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following </a:t>
            </a:r>
            <a:r>
              <a:rPr dirty="0" sz="1050" spc="30">
                <a:latin typeface="Times New Roman"/>
                <a:cs typeface="Times New Roman"/>
              </a:rPr>
              <a:t>program  </a:t>
            </a:r>
            <a:r>
              <a:rPr dirty="0" sz="1050" spc="25">
                <a:latin typeface="Times New Roman"/>
                <a:cs typeface="Times New Roman"/>
              </a:rPr>
              <a:t>demonstrates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use </a:t>
            </a:r>
            <a:r>
              <a:rPr dirty="0" sz="1050">
                <a:latin typeface="Times New Roman"/>
                <a:cs typeface="Times New Roman"/>
              </a:rPr>
              <a:t>of</a:t>
            </a:r>
            <a:r>
              <a:rPr dirty="0" sz="1050" spc="120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pointers.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50" spc="20" i="1">
                <a:latin typeface="Times New Roman"/>
                <a:cs typeface="Times New Roman"/>
              </a:rPr>
              <a:t>Sample </a:t>
            </a:r>
            <a:r>
              <a:rPr dirty="0" sz="1050" spc="-5" i="1">
                <a:latin typeface="Times New Roman"/>
                <a:cs typeface="Times New Roman"/>
              </a:rPr>
              <a:t>Program</a:t>
            </a:r>
            <a:r>
              <a:rPr dirty="0" sz="1050" spc="195" i="1">
                <a:latin typeface="Times New Roman"/>
                <a:cs typeface="Times New Roman"/>
              </a:rPr>
              <a:t> </a:t>
            </a:r>
            <a:r>
              <a:rPr dirty="0" sz="1050" spc="35" i="1">
                <a:latin typeface="Times New Roman"/>
                <a:cs typeface="Times New Roman"/>
              </a:rPr>
              <a:t>9.1:</a:t>
            </a:r>
            <a:endParaRPr sz="1050">
              <a:latin typeface="Times New Roman"/>
              <a:cs typeface="Times New Roman"/>
            </a:endParaRPr>
          </a:p>
          <a:p>
            <a:pPr marL="12700" marR="4039870">
              <a:lnSpc>
                <a:spcPct val="121100"/>
              </a:lnSpc>
              <a:spcBef>
                <a:spcPts val="365"/>
              </a:spcBef>
            </a:pPr>
            <a:r>
              <a:rPr dirty="0" sz="900" spc="-15">
                <a:latin typeface="Courier New"/>
                <a:cs typeface="Courier New"/>
              </a:rPr>
              <a:t>#include </a:t>
            </a:r>
            <a:r>
              <a:rPr dirty="0" sz="900" spc="-20">
                <a:latin typeface="Courier New"/>
                <a:cs typeface="Courier New"/>
              </a:rPr>
              <a:t>&lt;iostream&gt;  </a:t>
            </a:r>
            <a:r>
              <a:rPr dirty="0" sz="900" spc="-15">
                <a:latin typeface="Courier New"/>
                <a:cs typeface="Courier New"/>
              </a:rPr>
              <a:t>using namespace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algn="ctr" marR="409702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int one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10;</a:t>
            </a:r>
            <a:endParaRPr sz="900">
              <a:latin typeface="Courier New"/>
              <a:cs typeface="Courier New"/>
            </a:endParaRPr>
          </a:p>
          <a:p>
            <a:pPr marL="210185">
              <a:lnSpc>
                <a:spcPct val="100000"/>
              </a:lnSpc>
              <a:spcBef>
                <a:spcPts val="229"/>
              </a:spcBef>
              <a:tabLst>
                <a:tab pos="1646555" algn="l"/>
              </a:tabLst>
            </a:pPr>
            <a:r>
              <a:rPr dirty="0" sz="900" spc="-30">
                <a:latin typeface="Courier New"/>
                <a:cs typeface="Courier New"/>
              </a:rPr>
              <a:t>int *ptr1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55">
                <a:latin typeface="Courier New"/>
                <a:cs typeface="Courier New"/>
              </a:rPr>
              <a:t> </a:t>
            </a:r>
            <a:r>
              <a:rPr dirty="0" sz="900" spc="-30">
                <a:latin typeface="Courier New"/>
                <a:cs typeface="Courier New"/>
              </a:rPr>
              <a:t>nullptr;	</a:t>
            </a:r>
            <a:r>
              <a:rPr dirty="0" sz="900" spc="-20">
                <a:latin typeface="Courier New"/>
                <a:cs typeface="Courier New"/>
              </a:rPr>
              <a:t>// </a:t>
            </a:r>
            <a:r>
              <a:rPr dirty="0" sz="900" spc="-30">
                <a:latin typeface="Courier New"/>
                <a:cs typeface="Courier New"/>
              </a:rPr>
              <a:t>ptr1 </a:t>
            </a:r>
            <a:r>
              <a:rPr dirty="0" sz="900" spc="-20">
                <a:latin typeface="Courier New"/>
                <a:cs typeface="Courier New"/>
              </a:rPr>
              <a:t>is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30">
                <a:latin typeface="Courier New"/>
                <a:cs typeface="Courier New"/>
              </a:rPr>
              <a:t>pointer variable that points </a:t>
            </a:r>
            <a:r>
              <a:rPr dirty="0" sz="900" spc="-20">
                <a:latin typeface="Courier New"/>
                <a:cs typeface="Courier New"/>
              </a:rPr>
              <a:t>to an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int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8398" y="5120766"/>
            <a:ext cx="8293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ptr1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2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&amp;one;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8335" y="5091810"/>
            <a:ext cx="3321050" cy="8534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325"/>
              </a:spcBef>
            </a:pPr>
            <a:r>
              <a:rPr dirty="0" sz="900" spc="-2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&amp;one indicates that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address, </a:t>
            </a:r>
            <a:r>
              <a:rPr dirty="0" sz="900" spc="-10">
                <a:latin typeface="Courier New"/>
                <a:cs typeface="Courier New"/>
              </a:rPr>
              <a:t>not</a:t>
            </a:r>
            <a:r>
              <a:rPr dirty="0" sz="900" spc="2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the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2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contents, </a:t>
            </a:r>
            <a:r>
              <a:rPr dirty="0" sz="900" spc="-10">
                <a:latin typeface="Courier New"/>
                <a:cs typeface="Courier New"/>
              </a:rPr>
              <a:t>of one is </a:t>
            </a:r>
            <a:r>
              <a:rPr dirty="0" sz="900" spc="-15">
                <a:latin typeface="Courier New"/>
                <a:cs typeface="Courier New"/>
              </a:rPr>
              <a:t>being assigned </a:t>
            </a: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ptr1.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2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Remember that ptr1 </a:t>
            </a:r>
            <a:r>
              <a:rPr dirty="0" sz="900" spc="-10">
                <a:latin typeface="Courier New"/>
                <a:cs typeface="Courier New"/>
              </a:rPr>
              <a:t>can </a:t>
            </a:r>
            <a:r>
              <a:rPr dirty="0" sz="900" spc="-15">
                <a:latin typeface="Courier New"/>
                <a:cs typeface="Courier New"/>
              </a:rPr>
              <a:t>only hold </a:t>
            </a:r>
            <a:r>
              <a:rPr dirty="0" sz="900" spc="-10">
                <a:latin typeface="Courier New"/>
                <a:cs typeface="Courier New"/>
              </a:rPr>
              <a:t>an</a:t>
            </a:r>
            <a:r>
              <a:rPr dirty="0" sz="900" spc="1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address.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25">
                <a:latin typeface="Courier New"/>
                <a:cs typeface="Courier New"/>
              </a:rPr>
              <a:t>// </a:t>
            </a:r>
            <a:r>
              <a:rPr dirty="0" sz="900" spc="-30">
                <a:latin typeface="Courier New"/>
                <a:cs typeface="Courier New"/>
              </a:rPr>
              <a:t>Since ptr1 </a:t>
            </a:r>
            <a:r>
              <a:rPr dirty="0" sz="900" spc="-25">
                <a:latin typeface="Courier New"/>
                <a:cs typeface="Courier New"/>
              </a:rPr>
              <a:t>holds the </a:t>
            </a:r>
            <a:r>
              <a:rPr dirty="0" sz="900" spc="-30">
                <a:latin typeface="Courier New"/>
                <a:cs typeface="Courier New"/>
              </a:rPr>
              <a:t>address where the</a:t>
            </a:r>
            <a:r>
              <a:rPr dirty="0" sz="900" spc="5">
                <a:latin typeface="Courier New"/>
                <a:cs typeface="Courier New"/>
              </a:rPr>
              <a:t> </a:t>
            </a:r>
            <a:r>
              <a:rPr dirty="0" sz="900" spc="-30">
                <a:latin typeface="Courier New"/>
                <a:cs typeface="Courier New"/>
              </a:rPr>
              <a:t>variable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25">
                <a:latin typeface="Courier New"/>
                <a:cs typeface="Courier New"/>
              </a:rPr>
              <a:t>// </a:t>
            </a:r>
            <a:r>
              <a:rPr dirty="0" sz="900" spc="-30">
                <a:latin typeface="Courier New"/>
                <a:cs typeface="Courier New"/>
              </a:rPr>
              <a:t>one </a:t>
            </a:r>
            <a:r>
              <a:rPr dirty="0" sz="900" spc="-20">
                <a:latin typeface="Courier New"/>
                <a:cs typeface="Courier New"/>
              </a:rPr>
              <a:t>is </a:t>
            </a:r>
            <a:r>
              <a:rPr dirty="0" sz="900" spc="-40">
                <a:latin typeface="Courier New"/>
                <a:cs typeface="Courier New"/>
              </a:rPr>
              <a:t>stored, </a:t>
            </a:r>
            <a:r>
              <a:rPr dirty="0" sz="900" spc="-20">
                <a:latin typeface="Courier New"/>
                <a:cs typeface="Courier New"/>
              </a:rPr>
              <a:t>we </a:t>
            </a:r>
            <a:r>
              <a:rPr dirty="0" sz="900" spc="-35">
                <a:latin typeface="Courier New"/>
                <a:cs typeface="Courier New"/>
              </a:rPr>
              <a:t>say </a:t>
            </a:r>
            <a:r>
              <a:rPr dirty="0" sz="900" spc="-30">
                <a:latin typeface="Courier New"/>
                <a:cs typeface="Courier New"/>
              </a:rPr>
              <a:t>that ptr1 </a:t>
            </a:r>
            <a:r>
              <a:rPr dirty="0" sz="900" spc="-35">
                <a:latin typeface="Courier New"/>
                <a:cs typeface="Courier New"/>
              </a:rPr>
              <a:t>"points </a:t>
            </a:r>
            <a:r>
              <a:rPr dirty="0" sz="900" spc="-25">
                <a:latin typeface="Courier New"/>
                <a:cs typeface="Courier New"/>
              </a:rPr>
              <a:t>to"</a:t>
            </a:r>
            <a:r>
              <a:rPr dirty="0" sz="900" spc="-240">
                <a:latin typeface="Courier New"/>
                <a:cs typeface="Courier New"/>
              </a:rPr>
              <a:t> </a:t>
            </a:r>
            <a:r>
              <a:rPr dirty="0" sz="900" spc="-40">
                <a:latin typeface="Courier New"/>
                <a:cs typeface="Courier New"/>
              </a:rPr>
              <a:t>one.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8398" y="6082665"/>
            <a:ext cx="1976755" cy="5226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20600"/>
              </a:lnSpc>
              <a:spcBef>
                <a:spcPts val="10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value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one </a:t>
            </a:r>
            <a:r>
              <a:rPr dirty="0" sz="900" spc="-10">
                <a:latin typeface="Courier New"/>
                <a:cs typeface="Courier New"/>
              </a:rPr>
              <a:t>is  </a:t>
            </a: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value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&amp;one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is  </a:t>
            </a: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value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ptr1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52086" y="6082665"/>
            <a:ext cx="634365" cy="5226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970" marR="5080" indent="-1905">
              <a:lnSpc>
                <a:spcPct val="120600"/>
              </a:lnSpc>
              <a:spcBef>
                <a:spcPts val="105"/>
              </a:spcBef>
            </a:pP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&lt;&lt; one 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2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&amp;one 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2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ptr1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94528" y="6082665"/>
            <a:ext cx="1100455" cy="52260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1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1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68754" y="6606920"/>
            <a:ext cx="5349875" cy="1155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209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value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*ptr1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*ptr1 </a:t>
            </a:r>
            <a:r>
              <a:rPr dirty="0" sz="900" spc="-10">
                <a:latin typeface="Courier New"/>
                <a:cs typeface="Courier New"/>
              </a:rPr>
              <a:t>&lt;&lt; endl &lt;&lt;</a:t>
            </a:r>
            <a:r>
              <a:rPr dirty="0" sz="900" spc="-3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  <a:spcBef>
                <a:spcPts val="5"/>
              </a:spcBef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774700" marR="5080">
              <a:lnSpc>
                <a:spcPct val="103800"/>
              </a:lnSpc>
            </a:pPr>
            <a:r>
              <a:rPr dirty="0" sz="1050" spc="-25">
                <a:latin typeface="Times New Roman"/>
                <a:cs typeface="Times New Roman"/>
              </a:rPr>
              <a:t>What </a:t>
            </a:r>
            <a:r>
              <a:rPr dirty="0" sz="1050" spc="5">
                <a:latin typeface="Times New Roman"/>
                <a:cs typeface="Times New Roman"/>
              </a:rPr>
              <a:t>do </a:t>
            </a:r>
            <a:r>
              <a:rPr dirty="0" sz="1050" spc="-30">
                <a:latin typeface="Times New Roman"/>
                <a:cs typeface="Times New Roman"/>
              </a:rPr>
              <a:t>you </a:t>
            </a:r>
            <a:r>
              <a:rPr dirty="0" sz="1050" spc="35">
                <a:latin typeface="Times New Roman"/>
                <a:cs typeface="Times New Roman"/>
              </a:rPr>
              <a:t>expect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10">
                <a:latin typeface="Times New Roman"/>
                <a:cs typeface="Times New Roman"/>
              </a:rPr>
              <a:t>be printed </a:t>
            </a:r>
            <a:r>
              <a:rPr dirty="0" sz="1050" spc="-35">
                <a:latin typeface="Times New Roman"/>
                <a:cs typeface="Times New Roman"/>
              </a:rPr>
              <a:t>if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address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15">
                <a:latin typeface="Times New Roman"/>
                <a:cs typeface="Times New Roman"/>
              </a:rPr>
              <a:t>variable </a:t>
            </a:r>
            <a:r>
              <a:rPr dirty="0" sz="900" spc="-20">
                <a:latin typeface="Courier New"/>
                <a:cs typeface="Courier New"/>
              </a:rPr>
              <a:t>one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hexa-  </a:t>
            </a:r>
            <a:r>
              <a:rPr dirty="0" sz="1050" spc="20">
                <a:latin typeface="Times New Roman"/>
                <a:cs typeface="Times New Roman"/>
              </a:rPr>
              <a:t>decimal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 spc="-25">
                <a:latin typeface="Times New Roman"/>
                <a:cs typeface="Times New Roman"/>
              </a:rPr>
              <a:t>006AFOF4?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following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10">
                <a:latin typeface="Times New Roman"/>
                <a:cs typeface="Times New Roman"/>
              </a:rPr>
              <a:t>be printed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7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program.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45457" y="8096377"/>
            <a:ext cx="22860" cy="92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01845" y="8119236"/>
            <a:ext cx="160020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81682" y="8094853"/>
            <a:ext cx="46199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66318" y="8094853"/>
            <a:ext cx="579453" cy="944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877457" y="8094853"/>
            <a:ext cx="446951" cy="1066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345664" y="8094853"/>
            <a:ext cx="391120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00321" y="8267065"/>
            <a:ext cx="22860" cy="92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61280" y="8291448"/>
            <a:ext cx="38100" cy="701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89332" y="8267065"/>
            <a:ext cx="105569" cy="944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920368" y="8265541"/>
            <a:ext cx="555107" cy="944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501004" y="8291448"/>
            <a:ext cx="38100" cy="701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632069" y="8267065"/>
            <a:ext cx="108204" cy="944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763146" y="8265541"/>
            <a:ext cx="538511" cy="944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342634" y="8291448"/>
            <a:ext cx="41148" cy="701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473714" y="8291448"/>
            <a:ext cx="221328" cy="701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02020" y="8436609"/>
            <a:ext cx="24664" cy="9296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665857" y="8435085"/>
            <a:ext cx="574734" cy="1143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260213" y="8436609"/>
            <a:ext cx="45719" cy="944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352669" y="8402573"/>
            <a:ext cx="1962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0">
                <a:latin typeface="Courier New"/>
                <a:cs typeface="Courier New"/>
              </a:rPr>
              <a:t>on</a:t>
            </a:r>
            <a:r>
              <a:rPr dirty="0" sz="900" spc="-85">
                <a:latin typeface="Courier New"/>
                <a:cs typeface="Courier New"/>
              </a:rPr>
              <a:t>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563786" y="8436609"/>
            <a:ext cx="15415" cy="2895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16828" y="8460993"/>
            <a:ext cx="38100" cy="701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772292" y="8436609"/>
            <a:ext cx="424203" cy="9448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968754" y="7823902"/>
            <a:ext cx="1713864" cy="88201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050" spc="-10" b="1">
                <a:latin typeface="Times New Roman"/>
                <a:cs typeface="Times New Roman"/>
              </a:rPr>
              <a:t>Output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900" spc="15" b="1">
                <a:latin typeface="Times New Roman"/>
                <a:cs typeface="Times New Roman"/>
              </a:rPr>
              <a:t>The </a:t>
            </a:r>
            <a:r>
              <a:rPr dirty="0" sz="900" spc="-5" b="1">
                <a:latin typeface="Times New Roman"/>
                <a:cs typeface="Times New Roman"/>
              </a:rPr>
              <a:t>value </a:t>
            </a:r>
            <a:r>
              <a:rPr dirty="0" sz="900" b="1">
                <a:latin typeface="Times New Roman"/>
                <a:cs typeface="Times New Roman"/>
              </a:rPr>
              <a:t>of </a:t>
            </a:r>
            <a:r>
              <a:rPr dirty="0" sz="900" spc="15" b="1">
                <a:latin typeface="Times New Roman"/>
                <a:cs typeface="Times New Roman"/>
              </a:rPr>
              <a:t>one is</a:t>
            </a:r>
            <a:r>
              <a:rPr dirty="0" sz="900" spc="-65" b="1">
                <a:latin typeface="Times New Roman"/>
                <a:cs typeface="Times New Roman"/>
              </a:rPr>
              <a:t> </a:t>
            </a:r>
            <a:r>
              <a:rPr dirty="0" sz="900" spc="45" b="1"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900" spc="15" b="1">
                <a:latin typeface="Times New Roman"/>
                <a:cs typeface="Times New Roman"/>
              </a:rPr>
              <a:t>The </a:t>
            </a:r>
            <a:r>
              <a:rPr dirty="0" sz="900" spc="-5" b="1">
                <a:latin typeface="Times New Roman"/>
                <a:cs typeface="Times New Roman"/>
              </a:rPr>
              <a:t>value </a:t>
            </a:r>
            <a:r>
              <a:rPr dirty="0" sz="900" b="1">
                <a:latin typeface="Times New Roman"/>
                <a:cs typeface="Times New Roman"/>
              </a:rPr>
              <a:t>of </a:t>
            </a:r>
            <a:r>
              <a:rPr dirty="0" sz="900" spc="5" b="1">
                <a:latin typeface="Times New Roman"/>
                <a:cs typeface="Times New Roman"/>
              </a:rPr>
              <a:t>&amp;one </a:t>
            </a:r>
            <a:r>
              <a:rPr dirty="0" sz="900" spc="15" b="1">
                <a:latin typeface="Times New Roman"/>
                <a:cs typeface="Times New Roman"/>
              </a:rPr>
              <a:t>is</a:t>
            </a:r>
            <a:r>
              <a:rPr dirty="0" sz="900" spc="-80" b="1">
                <a:latin typeface="Times New Roman"/>
                <a:cs typeface="Times New Roman"/>
              </a:rPr>
              <a:t> </a:t>
            </a:r>
            <a:r>
              <a:rPr dirty="0" sz="900" spc="10" b="1">
                <a:latin typeface="Times New Roman"/>
                <a:cs typeface="Times New Roman"/>
              </a:rPr>
              <a:t>006AF0F4</a:t>
            </a:r>
            <a:endParaRPr sz="900">
              <a:latin typeface="Times New Roman"/>
              <a:cs typeface="Times New Roman"/>
            </a:endParaRPr>
          </a:p>
          <a:p>
            <a:pPr marL="12700" marR="5080">
              <a:lnSpc>
                <a:spcPct val="102200"/>
              </a:lnSpc>
              <a:spcBef>
                <a:spcPts val="229"/>
              </a:spcBef>
            </a:pPr>
            <a:r>
              <a:rPr dirty="0" sz="900" spc="15" b="1">
                <a:latin typeface="Times New Roman"/>
                <a:cs typeface="Times New Roman"/>
              </a:rPr>
              <a:t>The </a:t>
            </a:r>
            <a:r>
              <a:rPr dirty="0" sz="900" spc="-5" b="1">
                <a:latin typeface="Times New Roman"/>
                <a:cs typeface="Times New Roman"/>
              </a:rPr>
              <a:t>value </a:t>
            </a:r>
            <a:r>
              <a:rPr dirty="0" sz="900" b="1">
                <a:latin typeface="Times New Roman"/>
                <a:cs typeface="Times New Roman"/>
              </a:rPr>
              <a:t>of </a:t>
            </a:r>
            <a:r>
              <a:rPr dirty="0" sz="900" spc="35" b="1">
                <a:latin typeface="Times New Roman"/>
                <a:cs typeface="Times New Roman"/>
              </a:rPr>
              <a:t>ptr1 </a:t>
            </a:r>
            <a:r>
              <a:rPr dirty="0" sz="900" spc="15" b="1">
                <a:latin typeface="Times New Roman"/>
                <a:cs typeface="Times New Roman"/>
              </a:rPr>
              <a:t>is </a:t>
            </a:r>
            <a:r>
              <a:rPr dirty="0" sz="900" spc="10" b="1">
                <a:latin typeface="Times New Roman"/>
                <a:cs typeface="Times New Roman"/>
              </a:rPr>
              <a:t>006AF0F4  </a:t>
            </a:r>
            <a:r>
              <a:rPr dirty="0" sz="900" spc="15" b="1">
                <a:latin typeface="Times New Roman"/>
                <a:cs typeface="Times New Roman"/>
              </a:rPr>
              <a:t>The </a:t>
            </a:r>
            <a:r>
              <a:rPr dirty="0" sz="900" spc="-5" b="1">
                <a:latin typeface="Times New Roman"/>
                <a:cs typeface="Times New Roman"/>
              </a:rPr>
              <a:t>value </a:t>
            </a:r>
            <a:r>
              <a:rPr dirty="0" sz="900" b="1">
                <a:latin typeface="Times New Roman"/>
                <a:cs typeface="Times New Roman"/>
              </a:rPr>
              <a:t>of </a:t>
            </a:r>
            <a:r>
              <a:rPr dirty="0" sz="900" spc="-40" b="1">
                <a:latin typeface="Times New Roman"/>
                <a:cs typeface="Times New Roman"/>
              </a:rPr>
              <a:t>*ptr1 </a:t>
            </a:r>
            <a:r>
              <a:rPr dirty="0" sz="900" spc="15" b="1">
                <a:latin typeface="Times New Roman"/>
                <a:cs typeface="Times New Roman"/>
              </a:rPr>
              <a:t>is</a:t>
            </a:r>
            <a:r>
              <a:rPr dirty="0" sz="900" spc="-10" b="1">
                <a:latin typeface="Times New Roman"/>
                <a:cs typeface="Times New Roman"/>
              </a:rPr>
              <a:t> </a:t>
            </a:r>
            <a:r>
              <a:rPr dirty="0" sz="900" spc="50" b="1"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489069" y="8552433"/>
            <a:ext cx="128015" cy="15392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53077" y="8552433"/>
            <a:ext cx="124967" cy="15392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700904" y="8576818"/>
            <a:ext cx="105155" cy="944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830445" y="8601202"/>
            <a:ext cx="41148" cy="701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959984" y="8552433"/>
            <a:ext cx="838708" cy="15392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734177" y="8552433"/>
            <a:ext cx="128015" cy="15392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886590" y="8581390"/>
            <a:ext cx="428780" cy="11582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345682" y="8601202"/>
            <a:ext cx="35051" cy="6858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475232" y="8576818"/>
            <a:ext cx="302260" cy="9448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344034" y="8692642"/>
            <a:ext cx="321945" cy="15392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601845" y="8692642"/>
            <a:ext cx="124967" cy="15392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145913" y="8692642"/>
            <a:ext cx="323850" cy="15392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404992" y="8692642"/>
            <a:ext cx="124967" cy="15392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540628" y="8692642"/>
            <a:ext cx="128015" cy="15392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604636" y="8692642"/>
            <a:ext cx="124967" cy="15392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740272" y="8692642"/>
            <a:ext cx="194310" cy="15392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869813" y="8692642"/>
            <a:ext cx="124967" cy="15392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003925" y="8692642"/>
            <a:ext cx="321945" cy="15392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261861" y="8692642"/>
            <a:ext cx="124967" cy="15392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08165" y="8741409"/>
            <a:ext cx="41148" cy="7010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75221" y="8717026"/>
            <a:ext cx="42672" cy="9296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606318" y="8717026"/>
            <a:ext cx="172818" cy="9448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344034" y="8831326"/>
            <a:ext cx="515543" cy="15392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795392" y="8831326"/>
            <a:ext cx="124967" cy="15392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4235322" y="7823902"/>
            <a:ext cx="974090" cy="116078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434"/>
              </a:spcBef>
            </a:pPr>
            <a:r>
              <a:rPr dirty="0" sz="1050" spc="55" b="1">
                <a:latin typeface="Times New Roman"/>
                <a:cs typeface="Times New Roman"/>
              </a:rPr>
              <a:t>Comments</a:t>
            </a:r>
            <a:endParaRPr sz="1050">
              <a:latin typeface="Times New Roman"/>
              <a:cs typeface="Times New Roman"/>
            </a:endParaRPr>
          </a:p>
          <a:p>
            <a:pPr marL="12700" marR="680085" indent="31750">
              <a:lnSpc>
                <a:spcPct val="124000"/>
              </a:lnSpc>
              <a:spcBef>
                <a:spcPts val="20"/>
              </a:spcBef>
            </a:pPr>
            <a:r>
              <a:rPr dirty="0" sz="900" spc="-35">
                <a:latin typeface="Courier New"/>
                <a:cs typeface="Courier New"/>
              </a:rPr>
              <a:t>one  </a:t>
            </a:r>
            <a:r>
              <a:rPr dirty="0" sz="900" spc="-15">
                <a:latin typeface="Courier New"/>
                <a:cs typeface="Courier New"/>
              </a:rPr>
              <a:t>&amp;</a:t>
            </a:r>
            <a:r>
              <a:rPr dirty="0" sz="900" spc="-5">
                <a:latin typeface="Courier New"/>
                <a:cs typeface="Courier New"/>
              </a:rPr>
              <a:t>o</a:t>
            </a:r>
            <a:r>
              <a:rPr dirty="0" sz="900" spc="-15">
                <a:latin typeface="Courier New"/>
                <a:cs typeface="Courier New"/>
              </a:rPr>
              <a:t>n</a:t>
            </a:r>
            <a:r>
              <a:rPr dirty="0" sz="900">
                <a:latin typeface="Courier New"/>
                <a:cs typeface="Courier New"/>
              </a:rPr>
              <a:t>e  </a:t>
            </a:r>
            <a:r>
              <a:rPr dirty="0" sz="900" spc="-15">
                <a:latin typeface="Courier New"/>
                <a:cs typeface="Courier New"/>
              </a:rPr>
              <a:t>p</a:t>
            </a:r>
            <a:r>
              <a:rPr dirty="0" sz="900" spc="-5">
                <a:latin typeface="Courier New"/>
                <a:cs typeface="Courier New"/>
              </a:rPr>
              <a:t>t</a:t>
            </a:r>
            <a:r>
              <a:rPr dirty="0" sz="900" spc="-15">
                <a:latin typeface="Courier New"/>
                <a:cs typeface="Courier New"/>
              </a:rPr>
              <a:t>r</a:t>
            </a:r>
            <a:r>
              <a:rPr dirty="0" sz="900"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algn="ctr" marR="677545">
              <a:lnSpc>
                <a:spcPct val="100000"/>
              </a:lnSpc>
              <a:spcBef>
                <a:spcPts val="25"/>
              </a:spcBef>
            </a:pPr>
            <a:r>
              <a:rPr dirty="0" sz="900">
                <a:latin typeface="Courier New"/>
                <a:cs typeface="Courier New"/>
              </a:rPr>
              <a:t>*</a:t>
            </a:r>
            <a:endParaRPr sz="900">
              <a:latin typeface="Courier New"/>
              <a:cs typeface="Courier New"/>
            </a:endParaRPr>
          </a:p>
          <a:p>
            <a:pPr marL="501650">
              <a:lnSpc>
                <a:spcPct val="100000"/>
              </a:lnSpc>
              <a:spcBef>
                <a:spcPts val="25"/>
              </a:spcBef>
            </a:pPr>
            <a:r>
              <a:rPr dirty="0" sz="900" spc="-15">
                <a:latin typeface="Courier New"/>
                <a:cs typeface="Courier New"/>
              </a:rPr>
              <a:t>*ptr1</a:t>
            </a:r>
            <a:endParaRPr sz="9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10"/>
              </a:spcBef>
            </a:pPr>
            <a:r>
              <a:rPr dirty="0" sz="900" spc="-5">
                <a:latin typeface="Courier New"/>
                <a:cs typeface="Courier New"/>
              </a:rPr>
              <a:t>p</a:t>
            </a:r>
            <a:r>
              <a:rPr dirty="0" sz="900" spc="-15">
                <a:latin typeface="Courier New"/>
                <a:cs typeface="Courier New"/>
              </a:rPr>
              <a:t>tr</a:t>
            </a:r>
            <a:r>
              <a:rPr dirty="0" sz="900"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263260" y="8831326"/>
            <a:ext cx="128015" cy="15392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327269" y="8831326"/>
            <a:ext cx="646823" cy="15392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909436" y="8831326"/>
            <a:ext cx="124967" cy="15392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40501" y="8831326"/>
            <a:ext cx="258063" cy="15392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49650" y="3477895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152400"/>
                </a:moveTo>
                <a:lnTo>
                  <a:pt x="609600" y="152400"/>
                </a:lnTo>
                <a:lnTo>
                  <a:pt x="609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221F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39845" y="3549650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 h="0">
                <a:moveTo>
                  <a:pt x="0" y="0"/>
                </a:moveTo>
                <a:lnTo>
                  <a:pt x="469900" y="0"/>
                </a:lnTo>
              </a:path>
            </a:pathLst>
          </a:custGeom>
          <a:ln w="12700">
            <a:solidFill>
              <a:srgbClr val="221F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89425" y="3526154"/>
            <a:ext cx="74930" cy="46990"/>
          </a:xfrm>
          <a:custGeom>
            <a:avLst/>
            <a:gdLst/>
            <a:ahLst/>
            <a:cxnLst/>
            <a:rect l="l" t="t" r="r" b="b"/>
            <a:pathLst>
              <a:path w="74929" h="46989">
                <a:moveTo>
                  <a:pt x="635" y="0"/>
                </a:moveTo>
                <a:lnTo>
                  <a:pt x="0" y="635"/>
                </a:lnTo>
                <a:lnTo>
                  <a:pt x="13335" y="23495"/>
                </a:lnTo>
                <a:lnTo>
                  <a:pt x="0" y="46354"/>
                </a:lnTo>
                <a:lnTo>
                  <a:pt x="635" y="46990"/>
                </a:lnTo>
                <a:lnTo>
                  <a:pt x="38100" y="31750"/>
                </a:lnTo>
                <a:lnTo>
                  <a:pt x="50800" y="29210"/>
                </a:lnTo>
                <a:lnTo>
                  <a:pt x="63500" y="26035"/>
                </a:lnTo>
                <a:lnTo>
                  <a:pt x="74929" y="22860"/>
                </a:lnTo>
                <a:lnTo>
                  <a:pt x="38100" y="14604"/>
                </a:lnTo>
                <a:lnTo>
                  <a:pt x="63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11270" y="3521709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4">
                <a:moveTo>
                  <a:pt x="20954" y="0"/>
                </a:moveTo>
                <a:lnTo>
                  <a:pt x="10159" y="6350"/>
                </a:lnTo>
                <a:lnTo>
                  <a:pt x="2539" y="17145"/>
                </a:lnTo>
                <a:lnTo>
                  <a:pt x="0" y="33020"/>
                </a:lnTo>
                <a:lnTo>
                  <a:pt x="5714" y="45085"/>
                </a:lnTo>
                <a:lnTo>
                  <a:pt x="16509" y="53340"/>
                </a:lnTo>
                <a:lnTo>
                  <a:pt x="31114" y="56515"/>
                </a:lnTo>
                <a:lnTo>
                  <a:pt x="44450" y="52070"/>
                </a:lnTo>
                <a:lnTo>
                  <a:pt x="53975" y="41910"/>
                </a:lnTo>
                <a:lnTo>
                  <a:pt x="57150" y="27940"/>
                </a:lnTo>
                <a:lnTo>
                  <a:pt x="55879" y="19685"/>
                </a:lnTo>
                <a:lnTo>
                  <a:pt x="49529" y="8890"/>
                </a:lnTo>
                <a:lnTo>
                  <a:pt x="37464" y="1905"/>
                </a:lnTo>
                <a:lnTo>
                  <a:pt x="20954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24717" y="3509845"/>
            <a:ext cx="117821" cy="8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48039" y="3509845"/>
            <a:ext cx="116291" cy="81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42387" y="3503807"/>
            <a:ext cx="120881" cy="93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69144" y="3502297"/>
            <a:ext cx="119351" cy="96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78744" y="3502297"/>
            <a:ext cx="119351" cy="96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376292" y="3471926"/>
          <a:ext cx="3067050" cy="16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0710"/>
                <a:gridCol w="614679"/>
                <a:gridCol w="614044"/>
                <a:gridCol w="609600"/>
              </a:tblGrid>
              <a:tr h="152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21F1F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12700">
                      <a:solidFill>
                        <a:srgbClr val="221F1F"/>
                      </a:solidFill>
                      <a:prstDash val="solid"/>
                    </a:lnT>
                    <a:lnB w="1270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21F1F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12700">
                      <a:solidFill>
                        <a:srgbClr val="221F1F"/>
                      </a:solidFill>
                      <a:prstDash val="solid"/>
                    </a:lnT>
                    <a:lnB w="1270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21F1F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12700">
                      <a:solidFill>
                        <a:srgbClr val="221F1F"/>
                      </a:solidFill>
                      <a:prstDash val="solid"/>
                    </a:lnT>
                    <a:lnB w="1270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21F1F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12700">
                      <a:solidFill>
                        <a:srgbClr val="221F1F"/>
                      </a:solidFill>
                      <a:prstDash val="solid"/>
                    </a:lnT>
                    <a:lnB w="12700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21F1F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12700">
                      <a:solidFill>
                        <a:srgbClr val="221F1F"/>
                      </a:solidFill>
                      <a:prstDash val="solid"/>
                    </a:lnT>
                    <a:lnB w="12700">
                      <a:solidFill>
                        <a:srgbClr val="221F1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5794628" y="1093977"/>
            <a:ext cx="174942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Pre-lab </a:t>
            </a:r>
            <a:r>
              <a:rPr dirty="0" sz="950">
                <a:latin typeface="Times New Roman"/>
                <a:cs typeface="Times New Roman"/>
              </a:rPr>
              <a:t>Reading </a:t>
            </a:r>
            <a:r>
              <a:rPr dirty="0" sz="950" spc="10">
                <a:latin typeface="Times New Roman"/>
                <a:cs typeface="Times New Roman"/>
              </a:rPr>
              <a:t>Assignment</a:t>
            </a:r>
            <a:r>
              <a:rPr dirty="0" sz="950" spc="135">
                <a:latin typeface="Times New Roman"/>
                <a:cs typeface="Times New Roman"/>
              </a:rPr>
              <a:t> </a:t>
            </a:r>
            <a:r>
              <a:rPr dirty="0" sz="900" spc="-120">
                <a:latin typeface="Arial"/>
                <a:cs typeface="Arial"/>
              </a:rPr>
              <a:t>161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68882" y="1318074"/>
            <a:ext cx="6127115" cy="202120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200" spc="-114">
                <a:latin typeface="Arial"/>
                <a:cs typeface="Arial"/>
              </a:rPr>
              <a:t>Arrays </a:t>
            </a:r>
            <a:r>
              <a:rPr dirty="0" sz="1200" spc="-100">
                <a:latin typeface="Arial"/>
                <a:cs typeface="Arial"/>
              </a:rPr>
              <a:t>and</a:t>
            </a:r>
            <a:r>
              <a:rPr dirty="0" sz="1200" spc="-145">
                <a:latin typeface="Arial"/>
                <a:cs typeface="Arial"/>
              </a:rPr>
              <a:t> </a:t>
            </a:r>
            <a:r>
              <a:rPr dirty="0" sz="1200" spc="-80">
                <a:latin typeface="Arial"/>
                <a:cs typeface="Arial"/>
              </a:rPr>
              <a:t>Pointers</a:t>
            </a:r>
            <a:endParaRPr sz="1200">
              <a:latin typeface="Arial"/>
              <a:cs typeface="Arial"/>
            </a:endParaRPr>
          </a:p>
          <a:p>
            <a:pPr algn="just" marL="1503045" marR="5080">
              <a:lnSpc>
                <a:spcPct val="103200"/>
              </a:lnSpc>
              <a:spcBef>
                <a:spcPts val="575"/>
              </a:spcBef>
            </a:pPr>
            <a:r>
              <a:rPr dirty="0" sz="1050" spc="-20">
                <a:latin typeface="Times New Roman"/>
                <a:cs typeface="Times New Roman"/>
              </a:rPr>
              <a:t>When </a:t>
            </a:r>
            <a:r>
              <a:rPr dirty="0" sz="1050" spc="-35">
                <a:latin typeface="Times New Roman"/>
                <a:cs typeface="Times New Roman"/>
              </a:rPr>
              <a:t>arrays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30">
                <a:latin typeface="Times New Roman"/>
                <a:cs typeface="Times New Roman"/>
              </a:rPr>
              <a:t>passed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0">
                <a:latin typeface="Times New Roman"/>
                <a:cs typeface="Times New Roman"/>
              </a:rPr>
              <a:t>functions </a:t>
            </a:r>
            <a:r>
              <a:rPr dirty="0" sz="1050" spc="-25">
                <a:latin typeface="Times New Roman"/>
                <a:cs typeface="Times New Roman"/>
              </a:rPr>
              <a:t>they </a:t>
            </a:r>
            <a:r>
              <a:rPr dirty="0" sz="1050" spc="-30">
                <a:latin typeface="Times New Roman"/>
                <a:cs typeface="Times New Roman"/>
              </a:rPr>
              <a:t>are </a:t>
            </a:r>
            <a:r>
              <a:rPr dirty="0" sz="1050" spc="30">
                <a:latin typeface="Times New Roman"/>
                <a:cs typeface="Times New Roman"/>
              </a:rPr>
              <a:t>passed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-20">
                <a:latin typeface="Times New Roman"/>
                <a:cs typeface="Times New Roman"/>
              </a:rPr>
              <a:t>pointer.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45">
                <a:latin typeface="Times New Roman"/>
                <a:cs typeface="Times New Roman"/>
              </a:rPr>
              <a:t>name  </a:t>
            </a:r>
            <a:r>
              <a:rPr dirty="0" sz="1050" spc="-40">
                <a:latin typeface="Times New Roman"/>
                <a:cs typeface="Times New Roman"/>
              </a:rPr>
              <a:t>is a </a:t>
            </a:r>
            <a:r>
              <a:rPr dirty="0" sz="1050" spc="-10">
                <a:latin typeface="Times New Roman"/>
                <a:cs typeface="Times New Roman"/>
              </a:rPr>
              <a:t>pointer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beginning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array. </a:t>
            </a:r>
            <a:r>
              <a:rPr dirty="0" sz="1050" spc="-10">
                <a:latin typeface="Times New Roman"/>
                <a:cs typeface="Times New Roman"/>
              </a:rPr>
              <a:t>Variables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-15">
                <a:latin typeface="Times New Roman"/>
                <a:cs typeface="Times New Roman"/>
              </a:rPr>
              <a:t>hold </a:t>
            </a:r>
            <a:r>
              <a:rPr dirty="0" sz="1050" spc="-20">
                <a:latin typeface="Times New Roman"/>
                <a:cs typeface="Times New Roman"/>
              </a:rPr>
              <a:t>just </a:t>
            </a:r>
            <a:r>
              <a:rPr dirty="0" sz="1050" spc="-5">
                <a:latin typeface="Times New Roman"/>
                <a:cs typeface="Times New Roman"/>
              </a:rPr>
              <a:t>one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 spc="45">
                <a:latin typeface="Times New Roman"/>
                <a:cs typeface="Times New Roman"/>
              </a:rPr>
              <a:t>and  </a:t>
            </a:r>
            <a:r>
              <a:rPr dirty="0" sz="1050" spc="-10">
                <a:latin typeface="Times New Roman"/>
                <a:cs typeface="Times New Roman"/>
              </a:rPr>
              <a:t>so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25">
                <a:latin typeface="Times New Roman"/>
                <a:cs typeface="Times New Roman"/>
              </a:rPr>
              <a:t>reference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-20">
                <a:latin typeface="Times New Roman"/>
                <a:cs typeface="Times New Roman"/>
              </a:rPr>
              <a:t>just </a:t>
            </a:r>
            <a:r>
              <a:rPr dirty="0" sz="1050" spc="25">
                <a:latin typeface="Times New Roman"/>
                <a:cs typeface="Times New Roman"/>
              </a:rPr>
              <a:t>naming </a:t>
            </a:r>
            <a:r>
              <a:rPr dirty="0" sz="1050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variable. </a:t>
            </a:r>
            <a:r>
              <a:rPr dirty="0" sz="1050" spc="-35">
                <a:latin typeface="Times New Roman"/>
                <a:cs typeface="Times New Roman"/>
              </a:rPr>
              <a:t>Arrays, </a:t>
            </a:r>
            <a:r>
              <a:rPr dirty="0" sz="1050" spc="30">
                <a:latin typeface="Times New Roman"/>
                <a:cs typeface="Times New Roman"/>
              </a:rPr>
              <a:t>however,  </a:t>
            </a:r>
            <a:r>
              <a:rPr dirty="0" sz="1050" spc="-10">
                <a:latin typeface="Times New Roman"/>
                <a:cs typeface="Times New Roman"/>
              </a:rPr>
              <a:t>hold </a:t>
            </a:r>
            <a:r>
              <a:rPr dirty="0" sz="1050" spc="-35">
                <a:latin typeface="Times New Roman"/>
                <a:cs typeface="Times New Roman"/>
              </a:rPr>
              <a:t>many </a:t>
            </a:r>
            <a:r>
              <a:rPr dirty="0" sz="1050" spc="15">
                <a:latin typeface="Times New Roman"/>
                <a:cs typeface="Times New Roman"/>
              </a:rPr>
              <a:t>values. </a:t>
            </a:r>
            <a:r>
              <a:rPr dirty="0" sz="1050" spc="-50">
                <a:latin typeface="Times New Roman"/>
                <a:cs typeface="Times New Roman"/>
              </a:rPr>
              <a:t>All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15">
                <a:latin typeface="Times New Roman"/>
                <a:cs typeface="Times New Roman"/>
              </a:rPr>
              <a:t>these </a:t>
            </a:r>
            <a:r>
              <a:rPr dirty="0" sz="1050" spc="15">
                <a:latin typeface="Times New Roman"/>
                <a:cs typeface="Times New Roman"/>
              </a:rPr>
              <a:t>values </a:t>
            </a:r>
            <a:r>
              <a:rPr dirty="0" sz="1050" spc="-5">
                <a:latin typeface="Times New Roman"/>
                <a:cs typeface="Times New Roman"/>
              </a:rPr>
              <a:t>cannot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25">
                <a:latin typeface="Times New Roman"/>
                <a:cs typeface="Times New Roman"/>
              </a:rPr>
              <a:t>referenced </a:t>
            </a:r>
            <a:r>
              <a:rPr dirty="0" sz="1050" spc="-20">
                <a:latin typeface="Times New Roman"/>
                <a:cs typeface="Times New Roman"/>
              </a:rPr>
              <a:t>just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25">
                <a:latin typeface="Times New Roman"/>
                <a:cs typeface="Times New Roman"/>
              </a:rPr>
              <a:t>naming </a:t>
            </a:r>
            <a:r>
              <a:rPr dirty="0" sz="1050" spc="35">
                <a:latin typeface="Times New Roman"/>
                <a:cs typeface="Times New Roman"/>
              </a:rPr>
              <a:t>the  </a:t>
            </a:r>
            <a:r>
              <a:rPr dirty="0" sz="1050" spc="-35">
                <a:latin typeface="Times New Roman"/>
                <a:cs typeface="Times New Roman"/>
              </a:rPr>
              <a:t>array. </a:t>
            </a:r>
            <a:r>
              <a:rPr dirty="0" sz="1050" spc="-20">
                <a:latin typeface="Times New Roman"/>
                <a:cs typeface="Times New Roman"/>
              </a:rPr>
              <a:t>This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35">
                <a:latin typeface="Times New Roman"/>
                <a:cs typeface="Times New Roman"/>
              </a:rPr>
              <a:t>where </a:t>
            </a:r>
            <a:r>
              <a:rPr dirty="0" sz="1050" spc="-10">
                <a:latin typeface="Times New Roman"/>
                <a:cs typeface="Times New Roman"/>
              </a:rPr>
              <a:t>pointers enter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picture. </a:t>
            </a:r>
            <a:r>
              <a:rPr dirty="0" sz="1050" spc="-10">
                <a:latin typeface="Times New Roman"/>
                <a:cs typeface="Times New Roman"/>
              </a:rPr>
              <a:t>Pointers </a:t>
            </a:r>
            <a:r>
              <a:rPr dirty="0" sz="1050" spc="-40">
                <a:latin typeface="Times New Roman"/>
                <a:cs typeface="Times New Roman"/>
              </a:rPr>
              <a:t>allow </a:t>
            </a:r>
            <a:r>
              <a:rPr dirty="0" sz="1050" spc="-20">
                <a:latin typeface="Times New Roman"/>
                <a:cs typeface="Times New Roman"/>
              </a:rPr>
              <a:t>us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25">
                <a:latin typeface="Times New Roman"/>
                <a:cs typeface="Times New Roman"/>
              </a:rPr>
              <a:t>access </a:t>
            </a:r>
            <a:r>
              <a:rPr dirty="0" sz="1050" spc="-10">
                <a:latin typeface="Times New Roman"/>
                <a:cs typeface="Times New Roman"/>
              </a:rPr>
              <a:t>all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30">
                <a:latin typeface="Times New Roman"/>
                <a:cs typeface="Times New Roman"/>
              </a:rPr>
              <a:t>elements. </a:t>
            </a:r>
            <a:r>
              <a:rPr dirty="0" sz="1050" spc="-40">
                <a:latin typeface="Times New Roman"/>
                <a:cs typeface="Times New Roman"/>
              </a:rPr>
              <a:t>Recall </a:t>
            </a:r>
            <a:r>
              <a:rPr dirty="0" sz="1050" spc="-5">
                <a:latin typeface="Times New Roman"/>
                <a:cs typeface="Times New Roman"/>
              </a:rPr>
              <a:t>that the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20">
                <a:latin typeface="Times New Roman"/>
                <a:cs typeface="Times New Roman"/>
              </a:rPr>
              <a:t>name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5">
                <a:latin typeface="Times New Roman"/>
                <a:cs typeface="Times New Roman"/>
              </a:rPr>
              <a:t>really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0">
                <a:latin typeface="Times New Roman"/>
                <a:cs typeface="Times New Roman"/>
              </a:rPr>
              <a:t>pointer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15">
                <a:latin typeface="Times New Roman"/>
                <a:cs typeface="Times New Roman"/>
              </a:rPr>
              <a:t>holds </a:t>
            </a:r>
            <a:r>
              <a:rPr dirty="0" sz="1050" spc="30">
                <a:latin typeface="Times New Roman"/>
                <a:cs typeface="Times New Roman"/>
              </a:rPr>
              <a:t>the  </a:t>
            </a:r>
            <a:r>
              <a:rPr dirty="0" sz="1050" spc="25">
                <a:latin typeface="Times New Roman"/>
                <a:cs typeface="Times New Roman"/>
              </a:rPr>
              <a:t>address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first </a:t>
            </a:r>
            <a:r>
              <a:rPr dirty="0" sz="1050" spc="30">
                <a:latin typeface="Times New Roman"/>
                <a:cs typeface="Times New Roman"/>
              </a:rPr>
              <a:t>element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40">
                <a:latin typeface="Times New Roman"/>
                <a:cs typeface="Times New Roman"/>
              </a:rPr>
              <a:t>array. </a:t>
            </a:r>
            <a:r>
              <a:rPr dirty="0" sz="1050" spc="-80">
                <a:latin typeface="Times New Roman"/>
                <a:cs typeface="Times New Roman"/>
              </a:rPr>
              <a:t>By </a:t>
            </a:r>
            <a:r>
              <a:rPr dirty="0" sz="1050" spc="-30">
                <a:latin typeface="Times New Roman"/>
                <a:cs typeface="Times New Roman"/>
              </a:rPr>
              <a:t>using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-40">
                <a:latin typeface="Times New Roman"/>
                <a:cs typeface="Times New Roman"/>
              </a:rPr>
              <a:t>array </a:t>
            </a:r>
            <a:r>
              <a:rPr dirty="0" sz="1050" spc="20">
                <a:latin typeface="Times New Roman"/>
                <a:cs typeface="Times New Roman"/>
              </a:rPr>
              <a:t>index,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25">
                <a:latin typeface="Times New Roman"/>
                <a:cs typeface="Times New Roman"/>
              </a:rPr>
              <a:t>dereference 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pointer </a:t>
            </a:r>
            <a:r>
              <a:rPr dirty="0" sz="1050" spc="-40">
                <a:latin typeface="Times New Roman"/>
                <a:cs typeface="Times New Roman"/>
              </a:rPr>
              <a:t>which </a:t>
            </a:r>
            <a:r>
              <a:rPr dirty="0" sz="1050" spc="-55">
                <a:latin typeface="Times New Roman"/>
                <a:cs typeface="Times New Roman"/>
              </a:rPr>
              <a:t>gives </a:t>
            </a:r>
            <a:r>
              <a:rPr dirty="0" sz="1050" spc="-25">
                <a:latin typeface="Times New Roman"/>
                <a:cs typeface="Times New Roman"/>
              </a:rPr>
              <a:t>us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contents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-15">
                <a:latin typeface="Times New Roman"/>
                <a:cs typeface="Times New Roman"/>
              </a:rPr>
              <a:t>that </a:t>
            </a:r>
            <a:r>
              <a:rPr dirty="0" sz="1050" spc="-50">
                <a:latin typeface="Times New Roman"/>
                <a:cs typeface="Times New Roman"/>
              </a:rPr>
              <a:t>array </a:t>
            </a:r>
            <a:r>
              <a:rPr dirty="0" sz="1050" spc="5">
                <a:latin typeface="Times New Roman"/>
                <a:cs typeface="Times New Roman"/>
              </a:rPr>
              <a:t>location. </a:t>
            </a:r>
            <a:r>
              <a:rPr dirty="0" sz="1050">
                <a:latin typeface="Times New Roman"/>
                <a:cs typeface="Times New Roman"/>
              </a:rPr>
              <a:t>If </a:t>
            </a:r>
            <a:r>
              <a:rPr dirty="0" sz="900" spc="-35">
                <a:latin typeface="Courier New"/>
                <a:cs typeface="Courier New"/>
              </a:rPr>
              <a:t>grades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-20">
                <a:latin typeface="Times New Roman"/>
                <a:cs typeface="Times New Roman"/>
              </a:rPr>
              <a:t>an </a:t>
            </a:r>
            <a:r>
              <a:rPr dirty="0" sz="1050" spc="-5">
                <a:latin typeface="Times New Roman"/>
                <a:cs typeface="Times New Roman"/>
              </a:rPr>
              <a:t>array 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30">
                <a:latin typeface="Times New Roman"/>
                <a:cs typeface="Times New Roman"/>
              </a:rPr>
              <a:t>5 </a:t>
            </a:r>
            <a:r>
              <a:rPr dirty="0" sz="1050" spc="15">
                <a:latin typeface="Times New Roman"/>
                <a:cs typeface="Times New Roman"/>
              </a:rPr>
              <a:t>integers,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-20">
                <a:latin typeface="Times New Roman"/>
                <a:cs typeface="Times New Roman"/>
              </a:rPr>
              <a:t>shown </a:t>
            </a:r>
            <a:r>
              <a:rPr dirty="0" sz="1050" spc="25">
                <a:latin typeface="Times New Roman"/>
                <a:cs typeface="Times New Roman"/>
              </a:rPr>
              <a:t>below, </a:t>
            </a:r>
            <a:r>
              <a:rPr dirty="0" sz="900" spc="55">
                <a:latin typeface="Courier New"/>
                <a:cs typeface="Courier New"/>
              </a:rPr>
              <a:t>grades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5">
                <a:latin typeface="Times New Roman"/>
                <a:cs typeface="Times New Roman"/>
              </a:rPr>
              <a:t>actually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5">
                <a:latin typeface="Times New Roman"/>
                <a:cs typeface="Times New Roman"/>
              </a:rPr>
              <a:t>pointer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first </a:t>
            </a:r>
            <a:r>
              <a:rPr dirty="0" sz="1050" spc="15">
                <a:latin typeface="Times New Roman"/>
                <a:cs typeface="Times New Roman"/>
              </a:rPr>
              <a:t>location </a:t>
            </a:r>
            <a:r>
              <a:rPr dirty="0" sz="1050">
                <a:latin typeface="Times New Roman"/>
                <a:cs typeface="Times New Roman"/>
              </a:rPr>
              <a:t>in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array,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900" spc="-20">
                <a:latin typeface="Courier New"/>
                <a:cs typeface="Courier New"/>
              </a:rPr>
              <a:t>grades[0] </a:t>
            </a:r>
            <a:r>
              <a:rPr dirty="0" sz="1050" spc="10">
                <a:latin typeface="Times New Roman"/>
                <a:cs typeface="Times New Roman"/>
              </a:rPr>
              <a:t>allows </a:t>
            </a:r>
            <a:r>
              <a:rPr dirty="0" sz="1050" spc="-20">
                <a:latin typeface="Times New Roman"/>
                <a:cs typeface="Times New Roman"/>
              </a:rPr>
              <a:t>us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20">
                <a:latin typeface="Times New Roman"/>
                <a:cs typeface="Times New Roman"/>
              </a:rPr>
              <a:t>access </a:t>
            </a:r>
            <a:r>
              <a:rPr dirty="0" sz="1050" spc="-5">
                <a:latin typeface="Times New Roman"/>
                <a:cs typeface="Times New Roman"/>
              </a:rPr>
              <a:t>the contents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20">
                <a:latin typeface="Times New Roman"/>
                <a:cs typeface="Times New Roman"/>
              </a:rPr>
              <a:t>first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location.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45589" y="3497834"/>
            <a:ext cx="299131" cy="1234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11928" y="3710051"/>
            <a:ext cx="128015" cy="640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36896" y="3658234"/>
            <a:ext cx="88391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81092" y="3658234"/>
            <a:ext cx="268833" cy="152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16501" y="3786251"/>
            <a:ext cx="258063" cy="152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10048" y="3786251"/>
            <a:ext cx="91439" cy="152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755769" y="3786251"/>
            <a:ext cx="193039" cy="152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26104" y="3710051"/>
            <a:ext cx="143638" cy="640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70880" y="3719195"/>
            <a:ext cx="44196" cy="533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18126" y="3691763"/>
            <a:ext cx="210536" cy="114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040757" y="3810634"/>
            <a:ext cx="170687" cy="9296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214492" y="3847210"/>
            <a:ext cx="39624" cy="5334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735704" y="3710051"/>
            <a:ext cx="143638" cy="640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80480" y="3719195"/>
            <a:ext cx="44196" cy="533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927726" y="3691763"/>
            <a:ext cx="210536" cy="114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252592" y="3786251"/>
            <a:ext cx="626364" cy="1524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821045" y="3786251"/>
            <a:ext cx="82296" cy="1524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345685" y="3710051"/>
            <a:ext cx="143638" cy="640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490461" y="3719195"/>
            <a:ext cx="44195" cy="533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537707" y="3691763"/>
            <a:ext cx="210536" cy="114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862192" y="3786251"/>
            <a:ext cx="626745" cy="1524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431026" y="3786251"/>
            <a:ext cx="82296" cy="1524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955286" y="3710051"/>
            <a:ext cx="143638" cy="640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100061" y="3719195"/>
            <a:ext cx="44196" cy="533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147307" y="3691763"/>
            <a:ext cx="210536" cy="114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472173" y="3786251"/>
            <a:ext cx="626364" cy="1524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040626" y="3786251"/>
            <a:ext cx="82296" cy="1524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081773" y="3786251"/>
            <a:ext cx="394715" cy="1524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959735" y="4060063"/>
            <a:ext cx="4633595" cy="35306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3800"/>
              </a:lnSpc>
              <a:spcBef>
                <a:spcPts val="55"/>
              </a:spcBef>
            </a:pPr>
            <a:r>
              <a:rPr dirty="0" sz="1050">
                <a:latin typeface="Times New Roman"/>
                <a:cs typeface="Times New Roman"/>
              </a:rPr>
              <a:t>From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last </a:t>
            </a:r>
            <a:r>
              <a:rPr dirty="0" sz="1050" spc="-20">
                <a:latin typeface="Times New Roman"/>
                <a:cs typeface="Times New Roman"/>
              </a:rPr>
              <a:t>section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know it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30">
                <a:latin typeface="Times New Roman"/>
                <a:cs typeface="Times New Roman"/>
              </a:rPr>
              <a:t>also </a:t>
            </a:r>
            <a:r>
              <a:rPr dirty="0" sz="1050" spc="25">
                <a:latin typeface="Times New Roman"/>
                <a:cs typeface="Times New Roman"/>
              </a:rPr>
              <a:t>possible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35">
                <a:latin typeface="Times New Roman"/>
                <a:cs typeface="Times New Roman"/>
              </a:rPr>
              <a:t>dereference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pointer </a:t>
            </a:r>
            <a:r>
              <a:rPr dirty="0" sz="1050" spc="15">
                <a:latin typeface="Times New Roman"/>
                <a:cs typeface="Times New Roman"/>
              </a:rPr>
              <a:t>by  </a:t>
            </a:r>
            <a:r>
              <a:rPr dirty="0" sz="1050" spc="-30">
                <a:latin typeface="Times New Roman"/>
                <a:cs typeface="Times New Roman"/>
              </a:rPr>
              <a:t>using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80">
                <a:latin typeface="Times New Roman"/>
                <a:cs typeface="Times New Roman"/>
              </a:rPr>
              <a:t>* </a:t>
            </a:r>
            <a:r>
              <a:rPr dirty="0" sz="1050" spc="20">
                <a:latin typeface="Times New Roman"/>
                <a:cs typeface="Times New Roman"/>
              </a:rPr>
              <a:t>operator. </a:t>
            </a:r>
            <a:r>
              <a:rPr dirty="0" sz="1050" spc="-20">
                <a:latin typeface="Times New Roman"/>
                <a:cs typeface="Times New Roman"/>
              </a:rPr>
              <a:t>What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>
                <a:latin typeface="Times New Roman"/>
                <a:cs typeface="Times New Roman"/>
              </a:rPr>
              <a:t>output 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following </a:t>
            </a:r>
            <a:r>
              <a:rPr dirty="0" sz="1050" spc="-10">
                <a:latin typeface="Times New Roman"/>
                <a:cs typeface="Times New Roman"/>
              </a:rPr>
              <a:t>two</a:t>
            </a:r>
            <a:r>
              <a:rPr dirty="0" sz="1050" spc="-20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statements?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502154" y="4511166"/>
            <a:ext cx="1268095" cy="354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900" spc="-5">
                <a:latin typeface="Courier New"/>
                <a:cs typeface="Courier New"/>
              </a:rPr>
              <a:t>cout &lt;&lt; </a:t>
            </a:r>
            <a:r>
              <a:rPr dirty="0" sz="900">
                <a:latin typeface="Courier New"/>
                <a:cs typeface="Courier New"/>
              </a:rPr>
              <a:t>grades[0];  </a:t>
            </a:r>
            <a:r>
              <a:rPr dirty="0" sz="900" spc="-10">
                <a:latin typeface="Courier New"/>
                <a:cs typeface="Courier New"/>
              </a:rPr>
              <a:t>cout &lt;&lt;</a:t>
            </a:r>
            <a:r>
              <a:rPr dirty="0" sz="900" spc="-11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*grades;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04615" y="4511166"/>
            <a:ext cx="3601085" cy="68389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5">
                <a:latin typeface="Courier New"/>
                <a:cs typeface="Courier New"/>
              </a:rPr>
              <a:t>Output </a:t>
            </a:r>
            <a:r>
              <a:rPr dirty="0" sz="900">
                <a:latin typeface="Courier New"/>
                <a:cs typeface="Courier New"/>
              </a:rPr>
              <a:t>the value </a:t>
            </a:r>
            <a:r>
              <a:rPr dirty="0" sz="900" spc="-5">
                <a:latin typeface="Courier New"/>
                <a:cs typeface="Courier New"/>
              </a:rPr>
              <a:t>stored in </a:t>
            </a:r>
            <a:r>
              <a:rPr dirty="0" sz="900">
                <a:latin typeface="Courier New"/>
                <a:cs typeface="Courier New"/>
              </a:rPr>
              <a:t>the </a:t>
            </a:r>
            <a:r>
              <a:rPr dirty="0" sz="900" spc="-5">
                <a:latin typeface="Courier New"/>
                <a:cs typeface="Courier New"/>
              </a:rPr>
              <a:t>1st </a:t>
            </a:r>
            <a:r>
              <a:rPr dirty="0" sz="900">
                <a:latin typeface="Courier New"/>
                <a:cs typeface="Courier New"/>
              </a:rPr>
              <a:t>array</a:t>
            </a:r>
            <a:r>
              <a:rPr dirty="0" sz="900" spc="-155">
                <a:latin typeface="Courier New"/>
                <a:cs typeface="Courier New"/>
              </a:rPr>
              <a:t> </a:t>
            </a:r>
            <a:r>
              <a:rPr dirty="0" sz="900" spc="-5">
                <a:latin typeface="Courier New"/>
                <a:cs typeface="Courier New"/>
              </a:rPr>
              <a:t>element</a:t>
            </a:r>
            <a:endParaRPr sz="900">
              <a:latin typeface="Courier New"/>
              <a:cs typeface="Courier New"/>
            </a:endParaRPr>
          </a:p>
          <a:p>
            <a:pPr marL="32384">
              <a:lnSpc>
                <a:spcPct val="100000"/>
              </a:lnSpc>
              <a:spcBef>
                <a:spcPts val="215"/>
              </a:spcBef>
            </a:pPr>
            <a:r>
              <a:rPr dirty="0" sz="900" spc="-2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Output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value found </a:t>
            </a:r>
            <a:r>
              <a:rPr dirty="0" sz="900" spc="-10">
                <a:latin typeface="Courier New"/>
                <a:cs typeface="Courier New"/>
              </a:rPr>
              <a:t>at the </a:t>
            </a:r>
            <a:r>
              <a:rPr dirty="0" sz="900" spc="-15">
                <a:latin typeface="Courier New"/>
                <a:cs typeface="Courier New"/>
              </a:rPr>
              <a:t>address</a:t>
            </a:r>
            <a:r>
              <a:rPr dirty="0" sz="900" spc="-3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stored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  <a:tabLst>
                <a:tab pos="274320" algn="l"/>
              </a:tabLst>
            </a:pPr>
            <a:r>
              <a:rPr dirty="0" sz="900" spc="-20">
                <a:latin typeface="Courier New"/>
                <a:cs typeface="Courier New"/>
              </a:rPr>
              <a:t>//	</a:t>
            </a:r>
            <a:r>
              <a:rPr dirty="0" sz="900" spc="-10">
                <a:latin typeface="Courier New"/>
                <a:cs typeface="Courier New"/>
              </a:rPr>
              <a:t>in </a:t>
            </a:r>
            <a:r>
              <a:rPr dirty="0" sz="900" spc="-15">
                <a:latin typeface="Courier New"/>
                <a:cs typeface="Courier New"/>
              </a:rPr>
              <a:t>grades (i.e., </a:t>
            </a:r>
            <a:r>
              <a:rPr dirty="0" sz="900" spc="-10">
                <a:latin typeface="Courier New"/>
                <a:cs typeface="Courier New"/>
              </a:rPr>
              <a:t>at the </a:t>
            </a:r>
            <a:r>
              <a:rPr dirty="0" sz="900" spc="-15">
                <a:latin typeface="Courier New"/>
                <a:cs typeface="Courier New"/>
              </a:rPr>
              <a:t>address </a:t>
            </a:r>
            <a:r>
              <a:rPr dirty="0" sz="900" spc="-10">
                <a:latin typeface="Courier New"/>
                <a:cs typeface="Courier New"/>
              </a:rPr>
              <a:t>of the 1st</a:t>
            </a:r>
            <a:r>
              <a:rPr dirty="0" sz="900" spc="-29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  <a:spcBef>
                <a:spcPts val="225"/>
              </a:spcBef>
            </a:pPr>
            <a:r>
              <a:rPr dirty="0" sz="900" spc="-20">
                <a:latin typeface="Courier New"/>
                <a:cs typeface="Courier New"/>
              </a:rPr>
              <a:t>//</a:t>
            </a:r>
            <a:r>
              <a:rPr dirty="0" sz="900" spc="4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element).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59735" y="5340222"/>
            <a:ext cx="4637405" cy="4148454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7620">
              <a:lnSpc>
                <a:spcPct val="103800"/>
              </a:lnSpc>
              <a:spcBef>
                <a:spcPts val="55"/>
              </a:spcBef>
            </a:pPr>
            <a:r>
              <a:rPr dirty="0" sz="1050" spc="-5">
                <a:latin typeface="Times New Roman"/>
                <a:cs typeface="Times New Roman"/>
              </a:rPr>
              <a:t>Both </a:t>
            </a:r>
            <a:r>
              <a:rPr dirty="0" sz="1050" spc="25">
                <a:latin typeface="Times New Roman"/>
                <a:cs typeface="Times New Roman"/>
              </a:rPr>
              <a:t>statements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5">
                <a:latin typeface="Times New Roman"/>
                <a:cs typeface="Times New Roman"/>
              </a:rPr>
              <a:t>actually </a:t>
            </a:r>
            <a:r>
              <a:rPr dirty="0" sz="1050" spc="20">
                <a:latin typeface="Times New Roman"/>
                <a:cs typeface="Times New Roman"/>
              </a:rPr>
              <a:t>equivalent. </a:t>
            </a:r>
            <a:r>
              <a:rPr dirty="0" sz="1050" spc="-25">
                <a:latin typeface="Times New Roman"/>
                <a:cs typeface="Times New Roman"/>
              </a:rPr>
              <a:t>They </a:t>
            </a:r>
            <a:r>
              <a:rPr dirty="0" sz="1050" spc="10">
                <a:latin typeface="Times New Roman"/>
                <a:cs typeface="Times New Roman"/>
              </a:rPr>
              <a:t>both </a:t>
            </a:r>
            <a:r>
              <a:rPr dirty="0" sz="1050" spc="-5">
                <a:latin typeface="Times New Roman"/>
                <a:cs typeface="Times New Roman"/>
              </a:rPr>
              <a:t>print </a:t>
            </a:r>
            <a:r>
              <a:rPr dirty="0" sz="1050">
                <a:latin typeface="Times New Roman"/>
                <a:cs typeface="Times New Roman"/>
              </a:rPr>
              <a:t>out </a:t>
            </a:r>
            <a:r>
              <a:rPr dirty="0" sz="1050" spc="-5">
                <a:latin typeface="Times New Roman"/>
                <a:cs typeface="Times New Roman"/>
              </a:rPr>
              <a:t>the contents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35">
                <a:latin typeface="Times New Roman"/>
                <a:cs typeface="Times New Roman"/>
              </a:rPr>
              <a:t>the  </a:t>
            </a:r>
            <a:r>
              <a:rPr dirty="0" sz="1050" spc="-20">
                <a:latin typeface="Times New Roman"/>
                <a:cs typeface="Times New Roman"/>
              </a:rPr>
              <a:t>first </a:t>
            </a:r>
            <a:r>
              <a:rPr dirty="0" sz="900" spc="-25">
                <a:latin typeface="Courier New"/>
                <a:cs typeface="Courier New"/>
              </a:rPr>
              <a:t>grades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15">
                <a:latin typeface="Times New Roman"/>
                <a:cs typeface="Times New Roman"/>
              </a:rPr>
              <a:t>location, </a:t>
            </a:r>
            <a:r>
              <a:rPr dirty="0" sz="1050" spc="-40">
                <a:latin typeface="Times New Roman"/>
                <a:cs typeface="Times New Roman"/>
              </a:rPr>
              <a:t>a</a:t>
            </a:r>
            <a:r>
              <a:rPr dirty="0" sz="1050" spc="85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Times New Roman"/>
                <a:cs typeface="Times New Roman"/>
              </a:rPr>
              <a:t>90.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3099"/>
              </a:lnSpc>
            </a:pPr>
            <a:r>
              <a:rPr dirty="0" sz="1050" spc="-40">
                <a:latin typeface="Times New Roman"/>
                <a:cs typeface="Times New Roman"/>
              </a:rPr>
              <a:t>Access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-20">
                <a:latin typeface="Times New Roman"/>
                <a:cs typeface="Times New Roman"/>
              </a:rPr>
              <a:t>an </a:t>
            </a:r>
            <a:r>
              <a:rPr dirty="0" sz="1050" spc="5">
                <a:latin typeface="Times New Roman"/>
                <a:cs typeface="Times New Roman"/>
              </a:rPr>
              <a:t>individual </a:t>
            </a:r>
            <a:r>
              <a:rPr dirty="0" sz="1050" spc="30">
                <a:latin typeface="Times New Roman"/>
                <a:cs typeface="Times New Roman"/>
              </a:rPr>
              <a:t>element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-20">
                <a:latin typeface="Times New Roman"/>
                <a:cs typeface="Times New Roman"/>
              </a:rPr>
              <a:t>an </a:t>
            </a:r>
            <a:r>
              <a:rPr dirty="0" sz="1050" spc="-45">
                <a:latin typeface="Times New Roman"/>
                <a:cs typeface="Times New Roman"/>
              </a:rPr>
              <a:t>array </a:t>
            </a:r>
            <a:r>
              <a:rPr dirty="0" sz="1050" spc="-15">
                <a:latin typeface="Times New Roman"/>
                <a:cs typeface="Times New Roman"/>
              </a:rPr>
              <a:t>through </a:t>
            </a:r>
            <a:r>
              <a:rPr dirty="0" sz="1050" spc="-25">
                <a:latin typeface="Times New Roman"/>
                <a:cs typeface="Times New Roman"/>
              </a:rPr>
              <a:t>an </a:t>
            </a:r>
            <a:r>
              <a:rPr dirty="0" sz="1050" spc="-35">
                <a:latin typeface="Times New Roman"/>
                <a:cs typeface="Times New Roman"/>
              </a:rPr>
              <a:t>index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-15">
                <a:latin typeface="Times New Roman"/>
                <a:cs typeface="Times New Roman"/>
              </a:rPr>
              <a:t>done </a:t>
            </a:r>
            <a:r>
              <a:rPr dirty="0" sz="1050" spc="-50">
                <a:latin typeface="Times New Roman"/>
                <a:cs typeface="Times New Roman"/>
              </a:rPr>
              <a:t>by </a:t>
            </a:r>
            <a:r>
              <a:rPr dirty="0" sz="1050" spc="50" b="1">
                <a:latin typeface="Times New Roman"/>
                <a:cs typeface="Times New Roman"/>
              </a:rPr>
              <a:t>pointer  </a:t>
            </a:r>
            <a:r>
              <a:rPr dirty="0" sz="1050" spc="40" b="1">
                <a:latin typeface="Times New Roman"/>
                <a:cs typeface="Times New Roman"/>
              </a:rPr>
              <a:t>arithmetic</a:t>
            </a:r>
            <a:r>
              <a:rPr dirty="0" sz="1050" spc="40">
                <a:latin typeface="Times New Roman"/>
                <a:cs typeface="Times New Roman"/>
              </a:rPr>
              <a:t>. </a:t>
            </a:r>
            <a:r>
              <a:rPr dirty="0" sz="1050" spc="-90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15">
                <a:latin typeface="Times New Roman"/>
                <a:cs typeface="Times New Roman"/>
              </a:rPr>
              <a:t>access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second </a:t>
            </a:r>
            <a:r>
              <a:rPr dirty="0" sz="1050" spc="-40">
                <a:latin typeface="Times New Roman"/>
                <a:cs typeface="Times New Roman"/>
              </a:rPr>
              <a:t>array </a:t>
            </a:r>
            <a:r>
              <a:rPr dirty="0" sz="1050" spc="20">
                <a:latin typeface="Times New Roman"/>
                <a:cs typeface="Times New Roman"/>
              </a:rPr>
              <a:t>location </a:t>
            </a:r>
            <a:r>
              <a:rPr dirty="0" sz="1050" spc="-25">
                <a:latin typeface="Times New Roman"/>
                <a:cs typeface="Times New Roman"/>
              </a:rPr>
              <a:t>with </a:t>
            </a:r>
            <a:r>
              <a:rPr dirty="0" sz="900" spc="-20">
                <a:latin typeface="Courier New"/>
                <a:cs typeface="Courier New"/>
              </a:rPr>
              <a:t>grades[1]</a:t>
            </a:r>
            <a:r>
              <a:rPr dirty="0" sz="1050" spc="-20">
                <a:latin typeface="Times New Roman"/>
                <a:cs typeface="Times New Roman"/>
              </a:rPr>
              <a:t>,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third  </a:t>
            </a:r>
            <a:r>
              <a:rPr dirty="0" sz="1050">
                <a:latin typeface="Times New Roman"/>
                <a:cs typeface="Times New Roman"/>
              </a:rPr>
              <a:t>location </a:t>
            </a:r>
            <a:r>
              <a:rPr dirty="0" sz="1050" spc="-40">
                <a:latin typeface="Times New Roman"/>
                <a:cs typeface="Times New Roman"/>
              </a:rPr>
              <a:t>with </a:t>
            </a:r>
            <a:r>
              <a:rPr dirty="0" sz="900" spc="-40">
                <a:latin typeface="Courier New"/>
                <a:cs typeface="Courier New"/>
              </a:rPr>
              <a:t>grades[2]</a:t>
            </a:r>
            <a:r>
              <a:rPr dirty="0" sz="1050" spc="-40">
                <a:latin typeface="Times New Roman"/>
                <a:cs typeface="Times New Roman"/>
              </a:rPr>
              <a:t>, </a:t>
            </a:r>
            <a:r>
              <a:rPr dirty="0" sz="1050" spc="-25">
                <a:latin typeface="Times New Roman"/>
                <a:cs typeface="Times New Roman"/>
              </a:rPr>
              <a:t>and </a:t>
            </a:r>
            <a:r>
              <a:rPr dirty="0" sz="1050" spc="-20">
                <a:latin typeface="Times New Roman"/>
                <a:cs typeface="Times New Roman"/>
              </a:rPr>
              <a:t>so on, </a:t>
            </a:r>
            <a:r>
              <a:rPr dirty="0" sz="1050" spc="10">
                <a:latin typeface="Times New Roman"/>
                <a:cs typeface="Times New Roman"/>
              </a:rPr>
              <a:t>because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>
                <a:latin typeface="Times New Roman"/>
                <a:cs typeface="Times New Roman"/>
              </a:rPr>
              <a:t>indices </a:t>
            </a:r>
            <a:r>
              <a:rPr dirty="0" sz="1050" spc="-60">
                <a:latin typeface="Times New Roman"/>
                <a:cs typeface="Times New Roman"/>
              </a:rPr>
              <a:t>allow </a:t>
            </a:r>
            <a:r>
              <a:rPr dirty="0" sz="1050" spc="-35">
                <a:latin typeface="Times New Roman"/>
                <a:cs typeface="Times New Roman"/>
              </a:rPr>
              <a:t>us </a:t>
            </a:r>
            <a:r>
              <a:rPr dirty="0" sz="1050" spc="5">
                <a:latin typeface="Times New Roman"/>
                <a:cs typeface="Times New Roman"/>
              </a:rPr>
              <a:t>to </a:t>
            </a:r>
            <a:r>
              <a:rPr dirty="0" sz="1050" spc="-35">
                <a:latin typeface="Times New Roman"/>
                <a:cs typeface="Times New Roman"/>
              </a:rPr>
              <a:t>move </a:t>
            </a:r>
            <a:r>
              <a:rPr dirty="0" sz="1050" spc="15">
                <a:latin typeface="Times New Roman"/>
                <a:cs typeface="Times New Roman"/>
              </a:rPr>
              <a:t>through  </a:t>
            </a:r>
            <a:r>
              <a:rPr dirty="0" sz="1050" spc="-20">
                <a:latin typeface="Times New Roman"/>
                <a:cs typeface="Times New Roman"/>
              </a:rPr>
              <a:t>memory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other </a:t>
            </a:r>
            <a:r>
              <a:rPr dirty="0" sz="1050" spc="20">
                <a:latin typeface="Times New Roman"/>
                <a:cs typeface="Times New Roman"/>
              </a:rPr>
              <a:t>addresses </a:t>
            </a:r>
            <a:r>
              <a:rPr dirty="0" sz="1050" spc="10">
                <a:latin typeface="Times New Roman"/>
                <a:cs typeface="Times New Roman"/>
              </a:rPr>
              <a:t>relative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beginning </a:t>
            </a:r>
            <a:r>
              <a:rPr dirty="0" sz="1050" spc="30">
                <a:latin typeface="Times New Roman"/>
                <a:cs typeface="Times New Roman"/>
              </a:rPr>
              <a:t>address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array. </a:t>
            </a:r>
            <a:r>
              <a:rPr dirty="0" sz="1050" spc="25">
                <a:latin typeface="Times New Roman"/>
                <a:cs typeface="Times New Roman"/>
              </a:rPr>
              <a:t>The  </a:t>
            </a:r>
            <a:r>
              <a:rPr dirty="0" sz="1050" spc="40">
                <a:latin typeface="Times New Roman"/>
                <a:cs typeface="Times New Roman"/>
              </a:rPr>
              <a:t>phrase </a:t>
            </a:r>
            <a:r>
              <a:rPr dirty="0" sz="1050" spc="-20">
                <a:latin typeface="Times New Roman"/>
                <a:cs typeface="Times New Roman"/>
              </a:rPr>
              <a:t>“address </a:t>
            </a:r>
            <a:r>
              <a:rPr dirty="0" sz="1050" spc="-15">
                <a:latin typeface="Times New Roman"/>
                <a:cs typeface="Times New Roman"/>
              </a:rPr>
              <a:t>+ 1” </a:t>
            </a:r>
            <a:r>
              <a:rPr dirty="0" sz="1050" spc="-20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previous </a:t>
            </a:r>
            <a:r>
              <a:rPr dirty="0" sz="1050" spc="15">
                <a:latin typeface="Times New Roman"/>
                <a:cs typeface="Times New Roman"/>
              </a:rPr>
              <a:t>diagram </a:t>
            </a:r>
            <a:r>
              <a:rPr dirty="0" sz="1050" spc="-20">
                <a:latin typeface="Times New Roman"/>
                <a:cs typeface="Times New Roman"/>
              </a:rPr>
              <a:t>means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20">
                <a:latin typeface="Times New Roman"/>
                <a:cs typeface="Times New Roman"/>
              </a:rPr>
              <a:t>move </a:t>
            </a:r>
            <a:r>
              <a:rPr dirty="0" sz="1050" spc="-5">
                <a:latin typeface="Times New Roman"/>
                <a:cs typeface="Times New Roman"/>
              </a:rPr>
              <a:t>one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35">
                <a:latin typeface="Times New Roman"/>
                <a:cs typeface="Times New Roman"/>
              </a:rPr>
              <a:t>element  </a:t>
            </a:r>
            <a:r>
              <a:rPr dirty="0" sz="1050" spc="-15">
                <a:latin typeface="Times New Roman"/>
                <a:cs typeface="Times New Roman"/>
              </a:rPr>
              <a:t>forward </a:t>
            </a:r>
            <a:r>
              <a:rPr dirty="0" sz="1050" spc="-5">
                <a:latin typeface="Times New Roman"/>
                <a:cs typeface="Times New Roman"/>
              </a:rPr>
              <a:t>from the </a:t>
            </a:r>
            <a:r>
              <a:rPr dirty="0" sz="1050" spc="-25">
                <a:latin typeface="Times New Roman"/>
                <a:cs typeface="Times New Roman"/>
              </a:rPr>
              <a:t>staring </a:t>
            </a:r>
            <a:r>
              <a:rPr dirty="0" sz="1050" spc="30">
                <a:latin typeface="Times New Roman"/>
                <a:cs typeface="Times New Roman"/>
              </a:rPr>
              <a:t>address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array. </a:t>
            </a:r>
            <a:r>
              <a:rPr dirty="0" sz="1050" spc="-10">
                <a:latin typeface="Times New Roman"/>
                <a:cs typeface="Times New Roman"/>
              </a:rPr>
              <a:t>The third </a:t>
            </a:r>
            <a:r>
              <a:rPr dirty="0" sz="1050" spc="35">
                <a:latin typeface="Times New Roman"/>
                <a:cs typeface="Times New Roman"/>
              </a:rPr>
              <a:t>element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30">
                <a:latin typeface="Times New Roman"/>
                <a:cs typeface="Times New Roman"/>
              </a:rPr>
              <a:t>accessed </a:t>
            </a:r>
            <a:r>
              <a:rPr dirty="0" sz="1050" spc="20">
                <a:latin typeface="Times New Roman"/>
                <a:cs typeface="Times New Roman"/>
              </a:rPr>
              <a:t>by  </a:t>
            </a:r>
            <a:r>
              <a:rPr dirty="0" sz="1050" spc="-20">
                <a:latin typeface="Times New Roman"/>
                <a:cs typeface="Times New Roman"/>
              </a:rPr>
              <a:t>moving </a:t>
            </a:r>
            <a:r>
              <a:rPr dirty="0" sz="1050" spc="-30">
                <a:latin typeface="Times New Roman"/>
                <a:cs typeface="Times New Roman"/>
              </a:rPr>
              <a:t>2 </a:t>
            </a:r>
            <a:r>
              <a:rPr dirty="0" sz="1050" spc="25">
                <a:latin typeface="Times New Roman"/>
                <a:cs typeface="Times New Roman"/>
              </a:rPr>
              <a:t>elements </a:t>
            </a:r>
            <a:r>
              <a:rPr dirty="0" sz="1050" spc="-10">
                <a:latin typeface="Times New Roman"/>
                <a:cs typeface="Times New Roman"/>
              </a:rPr>
              <a:t>forward and so </a:t>
            </a:r>
            <a:r>
              <a:rPr dirty="0" sz="1050" spc="-5">
                <a:latin typeface="Times New Roman"/>
                <a:cs typeface="Times New Roman"/>
              </a:rPr>
              <a:t>forth. The amount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30">
                <a:latin typeface="Times New Roman"/>
                <a:cs typeface="Times New Roman"/>
              </a:rPr>
              <a:t>movement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20">
                <a:latin typeface="Times New Roman"/>
                <a:cs typeface="Times New Roman"/>
              </a:rPr>
              <a:t>bytes  </a:t>
            </a:r>
            <a:r>
              <a:rPr dirty="0" sz="1050" spc="50">
                <a:latin typeface="Times New Roman"/>
                <a:cs typeface="Times New Roman"/>
              </a:rPr>
              <a:t>depends </a:t>
            </a:r>
            <a:r>
              <a:rPr dirty="0" sz="1050" spc="10">
                <a:latin typeface="Times New Roman"/>
                <a:cs typeface="Times New Roman"/>
              </a:rPr>
              <a:t>on </a:t>
            </a:r>
            <a:r>
              <a:rPr dirty="0" sz="1050" spc="-10">
                <a:latin typeface="Times New Roman"/>
                <a:cs typeface="Times New Roman"/>
              </a:rPr>
              <a:t>how much </a:t>
            </a:r>
            <a:r>
              <a:rPr dirty="0" sz="1050" spc="-20">
                <a:latin typeface="Times New Roman"/>
                <a:cs typeface="Times New Roman"/>
              </a:rPr>
              <a:t>memory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15">
                <a:latin typeface="Times New Roman"/>
                <a:cs typeface="Times New Roman"/>
              </a:rPr>
              <a:t>allocated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-25">
                <a:latin typeface="Times New Roman"/>
                <a:cs typeface="Times New Roman"/>
              </a:rPr>
              <a:t>each </a:t>
            </a:r>
            <a:r>
              <a:rPr dirty="0" sz="1050" spc="30">
                <a:latin typeface="Times New Roman"/>
                <a:cs typeface="Times New Roman"/>
              </a:rPr>
              <a:t>element,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50">
                <a:latin typeface="Times New Roman"/>
                <a:cs typeface="Times New Roman"/>
              </a:rPr>
              <a:t>depends  </a:t>
            </a:r>
            <a:r>
              <a:rPr dirty="0" sz="1050" spc="10">
                <a:latin typeface="Times New Roman"/>
                <a:cs typeface="Times New Roman"/>
              </a:rPr>
              <a:t>on </a:t>
            </a:r>
            <a:r>
              <a:rPr dirty="0" sz="1050" spc="-20">
                <a:latin typeface="Times New Roman"/>
                <a:cs typeface="Times New Roman"/>
              </a:rPr>
              <a:t>how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40">
                <a:latin typeface="Times New Roman"/>
                <a:cs typeface="Times New Roman"/>
              </a:rPr>
              <a:t>array is </a:t>
            </a:r>
            <a:r>
              <a:rPr dirty="0" sz="1050" spc="25">
                <a:latin typeface="Times New Roman"/>
                <a:cs typeface="Times New Roman"/>
              </a:rPr>
              <a:t>defined. </a:t>
            </a:r>
            <a:r>
              <a:rPr dirty="0" sz="1050" spc="-40">
                <a:latin typeface="Times New Roman"/>
                <a:cs typeface="Times New Roman"/>
              </a:rPr>
              <a:t>Since </a:t>
            </a:r>
            <a:r>
              <a:rPr dirty="0" sz="900" spc="-25">
                <a:latin typeface="Courier New"/>
                <a:cs typeface="Courier New"/>
              </a:rPr>
              <a:t>grades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25">
                <a:latin typeface="Times New Roman"/>
                <a:cs typeface="Times New Roman"/>
              </a:rPr>
              <a:t>defined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-20">
                <a:latin typeface="Times New Roman"/>
                <a:cs typeface="Times New Roman"/>
              </a:rPr>
              <a:t>an </a:t>
            </a:r>
            <a:r>
              <a:rPr dirty="0" sz="1050" spc="-40">
                <a:latin typeface="Times New Roman"/>
                <a:cs typeface="Times New Roman"/>
              </a:rPr>
              <a:t>array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15">
                <a:latin typeface="Times New Roman"/>
                <a:cs typeface="Times New Roman"/>
              </a:rPr>
              <a:t>integers, </a:t>
            </a:r>
            <a:r>
              <a:rPr dirty="0" sz="1050" spc="-35">
                <a:latin typeface="Times New Roman"/>
                <a:cs typeface="Times New Roman"/>
              </a:rPr>
              <a:t>if </a:t>
            </a:r>
            <a:r>
              <a:rPr dirty="0" sz="1050" spc="35">
                <a:latin typeface="Times New Roman"/>
                <a:cs typeface="Times New Roman"/>
              </a:rPr>
              <a:t>an  </a:t>
            </a:r>
            <a:r>
              <a:rPr dirty="0" sz="1050" spc="-35">
                <a:latin typeface="Times New Roman"/>
                <a:cs typeface="Times New Roman"/>
              </a:rPr>
              <a:t>integer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5">
                <a:latin typeface="Times New Roman"/>
                <a:cs typeface="Times New Roman"/>
              </a:rPr>
              <a:t>allocated </a:t>
            </a:r>
            <a:r>
              <a:rPr dirty="0" sz="1050" spc="-30">
                <a:latin typeface="Times New Roman"/>
                <a:cs typeface="Times New Roman"/>
              </a:rPr>
              <a:t>4 </a:t>
            </a:r>
            <a:r>
              <a:rPr dirty="0" sz="1050" spc="-40">
                <a:latin typeface="Times New Roman"/>
                <a:cs typeface="Times New Roman"/>
              </a:rPr>
              <a:t>bytes, </a:t>
            </a:r>
            <a:r>
              <a:rPr dirty="0" sz="1050" spc="-10">
                <a:latin typeface="Times New Roman"/>
                <a:cs typeface="Times New Roman"/>
              </a:rPr>
              <a:t>then </a:t>
            </a:r>
            <a:r>
              <a:rPr dirty="0" sz="1050" spc="35">
                <a:latin typeface="Times New Roman"/>
                <a:cs typeface="Times New Roman"/>
              </a:rPr>
              <a:t>+1 </a:t>
            </a:r>
            <a:r>
              <a:rPr dirty="0" sz="1050" spc="-35">
                <a:latin typeface="Times New Roman"/>
                <a:cs typeface="Times New Roman"/>
              </a:rPr>
              <a:t>means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25">
                <a:latin typeface="Times New Roman"/>
                <a:cs typeface="Times New Roman"/>
              </a:rPr>
              <a:t>move </a:t>
            </a:r>
            <a:r>
              <a:rPr dirty="0" sz="1050" spc="-30">
                <a:latin typeface="Times New Roman"/>
                <a:cs typeface="Times New Roman"/>
              </a:rPr>
              <a:t>forward 4 </a:t>
            </a:r>
            <a:r>
              <a:rPr dirty="0" sz="1050" spc="-35">
                <a:latin typeface="Times New Roman"/>
                <a:cs typeface="Times New Roman"/>
              </a:rPr>
              <a:t>bytes </a:t>
            </a:r>
            <a:r>
              <a:rPr dirty="0" sz="1050" spc="-15">
                <a:latin typeface="Times New Roman"/>
                <a:cs typeface="Times New Roman"/>
              </a:rPr>
              <a:t>from the start-  </a:t>
            </a:r>
            <a:r>
              <a:rPr dirty="0" sz="1050" spc="-30">
                <a:latin typeface="Times New Roman"/>
                <a:cs typeface="Times New Roman"/>
              </a:rPr>
              <a:t>ing </a:t>
            </a:r>
            <a:r>
              <a:rPr dirty="0" sz="1050" spc="30">
                <a:latin typeface="Times New Roman"/>
                <a:cs typeface="Times New Roman"/>
              </a:rPr>
              <a:t>address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array, </a:t>
            </a:r>
            <a:r>
              <a:rPr dirty="0" sz="1050" spc="35">
                <a:latin typeface="Times New Roman"/>
                <a:cs typeface="Times New Roman"/>
              </a:rPr>
              <a:t>+2 </a:t>
            </a:r>
            <a:r>
              <a:rPr dirty="0" sz="1050" spc="-20">
                <a:latin typeface="Times New Roman"/>
                <a:cs typeface="Times New Roman"/>
              </a:rPr>
              <a:t>means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move </a:t>
            </a:r>
            <a:r>
              <a:rPr dirty="0" sz="1050" spc="-20">
                <a:latin typeface="Times New Roman"/>
                <a:cs typeface="Times New Roman"/>
              </a:rPr>
              <a:t>forward </a:t>
            </a:r>
            <a:r>
              <a:rPr dirty="0" sz="1050" spc="-30">
                <a:latin typeface="Times New Roman"/>
                <a:cs typeface="Times New Roman"/>
              </a:rPr>
              <a:t>8 bytes, </a:t>
            </a:r>
            <a:r>
              <a:rPr dirty="0" sz="1050" spc="-20">
                <a:latin typeface="Times New Roman"/>
                <a:cs typeface="Times New Roman"/>
              </a:rPr>
              <a:t>etc.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compiler  </a:t>
            </a:r>
            <a:r>
              <a:rPr dirty="0" sz="1050" spc="45">
                <a:latin typeface="Times New Roman"/>
                <a:cs typeface="Times New Roman"/>
              </a:rPr>
              <a:t>keeps </a:t>
            </a:r>
            <a:r>
              <a:rPr dirty="0" sz="1050" spc="-20">
                <a:latin typeface="Times New Roman"/>
                <a:cs typeface="Times New Roman"/>
              </a:rPr>
              <a:t>track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15">
                <a:latin typeface="Times New Roman"/>
                <a:cs typeface="Times New Roman"/>
              </a:rPr>
              <a:t>how </a:t>
            </a:r>
            <a:r>
              <a:rPr dirty="0" sz="1050" spc="-20">
                <a:latin typeface="Times New Roman"/>
                <a:cs typeface="Times New Roman"/>
              </a:rPr>
              <a:t>far forward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move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find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25">
                <a:latin typeface="Times New Roman"/>
                <a:cs typeface="Times New Roman"/>
              </a:rPr>
              <a:t>desired </a:t>
            </a:r>
            <a:r>
              <a:rPr dirty="0" sz="1050" spc="35">
                <a:latin typeface="Times New Roman"/>
                <a:cs typeface="Times New Roman"/>
              </a:rPr>
              <a:t>element </a:t>
            </a:r>
            <a:r>
              <a:rPr dirty="0" sz="1050" spc="-20">
                <a:latin typeface="Times New Roman"/>
                <a:cs typeface="Times New Roman"/>
              </a:rPr>
              <a:t>based </a:t>
            </a:r>
            <a:r>
              <a:rPr dirty="0" sz="1050" spc="5">
                <a:latin typeface="Times New Roman"/>
                <a:cs typeface="Times New Roman"/>
              </a:rPr>
              <a:t>on </a:t>
            </a:r>
            <a:r>
              <a:rPr dirty="0" sz="1050" spc="35">
                <a:latin typeface="Times New Roman"/>
                <a:cs typeface="Times New Roman"/>
              </a:rPr>
              <a:t>the 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25">
                <a:latin typeface="Times New Roman"/>
                <a:cs typeface="Times New Roman"/>
              </a:rPr>
              <a:t>index. </a:t>
            </a:r>
            <a:r>
              <a:rPr dirty="0" sz="1050" spc="-5">
                <a:latin typeface="Times New Roman"/>
                <a:cs typeface="Times New Roman"/>
              </a:rPr>
              <a:t>Thus the </a:t>
            </a:r>
            <a:r>
              <a:rPr dirty="0" sz="1050" spc="10">
                <a:latin typeface="Times New Roman"/>
                <a:cs typeface="Times New Roman"/>
              </a:rPr>
              <a:t>following </a:t>
            </a:r>
            <a:r>
              <a:rPr dirty="0" sz="1050" spc="-10">
                <a:latin typeface="Times New Roman"/>
                <a:cs typeface="Times New Roman"/>
              </a:rPr>
              <a:t>two </a:t>
            </a:r>
            <a:r>
              <a:rPr dirty="0" sz="1050" spc="25">
                <a:latin typeface="Times New Roman"/>
                <a:cs typeface="Times New Roman"/>
              </a:rPr>
              <a:t>statements </a:t>
            </a:r>
            <a:r>
              <a:rPr dirty="0" sz="1050" spc="-25">
                <a:latin typeface="Times New Roman"/>
                <a:cs typeface="Times New Roman"/>
              </a:rPr>
              <a:t>are</a:t>
            </a:r>
            <a:r>
              <a:rPr dirty="0" sz="1050" spc="190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equivalent.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3148965">
              <a:lnSpc>
                <a:spcPct val="1214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grades[2];  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*(grades </a:t>
            </a:r>
            <a:r>
              <a:rPr dirty="0" sz="900">
                <a:latin typeface="Courier New"/>
                <a:cs typeface="Courier New"/>
              </a:rPr>
              <a:t>+</a:t>
            </a:r>
            <a:r>
              <a:rPr dirty="0" sz="900" spc="-19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2);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 marR="8890">
              <a:lnSpc>
                <a:spcPct val="103099"/>
              </a:lnSpc>
            </a:pPr>
            <a:r>
              <a:rPr dirty="0" sz="1050" spc="-5">
                <a:latin typeface="Times New Roman"/>
                <a:cs typeface="Times New Roman"/>
              </a:rPr>
              <a:t>Both </a:t>
            </a:r>
            <a:r>
              <a:rPr dirty="0" sz="1050" spc="25">
                <a:latin typeface="Times New Roman"/>
                <a:cs typeface="Times New Roman"/>
              </a:rPr>
              <a:t>statements </a:t>
            </a:r>
            <a:r>
              <a:rPr dirty="0" sz="1050" spc="-15">
                <a:latin typeface="Times New Roman"/>
                <a:cs typeface="Times New Roman"/>
              </a:rPr>
              <a:t>refer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value </a:t>
            </a:r>
            <a:r>
              <a:rPr dirty="0" sz="1050" spc="20">
                <a:latin typeface="Times New Roman"/>
                <a:cs typeface="Times New Roman"/>
              </a:rPr>
              <a:t>located </a:t>
            </a:r>
            <a:r>
              <a:rPr dirty="0" sz="1050" spc="-10">
                <a:latin typeface="Times New Roman"/>
                <a:cs typeface="Times New Roman"/>
              </a:rPr>
              <a:t>two </a:t>
            </a:r>
            <a:r>
              <a:rPr dirty="0" sz="1050" spc="25">
                <a:latin typeface="Times New Roman"/>
                <a:cs typeface="Times New Roman"/>
              </a:rPr>
              <a:t>elements </a:t>
            </a:r>
            <a:r>
              <a:rPr dirty="0" sz="1050" spc="-15">
                <a:latin typeface="Times New Roman"/>
                <a:cs typeface="Times New Roman"/>
              </a:rPr>
              <a:t>forward </a:t>
            </a:r>
            <a:r>
              <a:rPr dirty="0" sz="1050" spc="-5">
                <a:latin typeface="Times New Roman"/>
                <a:cs typeface="Times New Roman"/>
              </a:rPr>
              <a:t>from the start-  </a:t>
            </a:r>
            <a:r>
              <a:rPr dirty="0" sz="1050" spc="-30">
                <a:latin typeface="Times New Roman"/>
                <a:cs typeface="Times New Roman"/>
              </a:rPr>
              <a:t>ing </a:t>
            </a:r>
            <a:r>
              <a:rPr dirty="0" sz="1050" spc="30">
                <a:latin typeface="Times New Roman"/>
                <a:cs typeface="Times New Roman"/>
              </a:rPr>
              <a:t>address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array. </a:t>
            </a:r>
            <a:r>
              <a:rPr dirty="0" sz="1050" spc="-20">
                <a:latin typeface="Times New Roman"/>
                <a:cs typeface="Times New Roman"/>
              </a:rPr>
              <a:t>Although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first </a:t>
            </a:r>
            <a:r>
              <a:rPr dirty="0" sz="1050" spc="-45">
                <a:latin typeface="Times New Roman"/>
                <a:cs typeface="Times New Roman"/>
              </a:rPr>
              <a:t>may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5">
                <a:latin typeface="Times New Roman"/>
                <a:cs typeface="Times New Roman"/>
              </a:rPr>
              <a:t>easiest, </a:t>
            </a:r>
            <a:r>
              <a:rPr dirty="0" sz="1050" spc="40">
                <a:latin typeface="Times New Roman"/>
                <a:cs typeface="Times New Roman"/>
              </a:rPr>
              <a:t>computer </a:t>
            </a:r>
            <a:r>
              <a:rPr dirty="0" sz="1050" spc="15">
                <a:latin typeface="Times New Roman"/>
                <a:cs typeface="Times New Roman"/>
              </a:rPr>
              <a:t>scien-  </a:t>
            </a:r>
            <a:r>
              <a:rPr dirty="0" sz="1050" spc="-15">
                <a:latin typeface="Times New Roman"/>
                <a:cs typeface="Times New Roman"/>
              </a:rPr>
              <a:t>tists need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35">
                <a:latin typeface="Times New Roman"/>
                <a:cs typeface="Times New Roman"/>
              </a:rPr>
              <a:t>understand </a:t>
            </a:r>
            <a:r>
              <a:rPr dirty="0" sz="1050" spc="-10">
                <a:latin typeface="Times New Roman"/>
                <a:cs typeface="Times New Roman"/>
              </a:rPr>
              <a:t>how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20">
                <a:latin typeface="Times New Roman"/>
                <a:cs typeface="Times New Roman"/>
              </a:rPr>
              <a:t>access </a:t>
            </a:r>
            <a:r>
              <a:rPr dirty="0" sz="1050" spc="-20">
                <a:latin typeface="Times New Roman"/>
                <a:cs typeface="Times New Roman"/>
              </a:rPr>
              <a:t>memory </a:t>
            </a:r>
            <a:r>
              <a:rPr dirty="0" sz="1050" spc="-10">
                <a:latin typeface="Times New Roman"/>
                <a:cs typeface="Times New Roman"/>
              </a:rPr>
              <a:t>through </a:t>
            </a:r>
            <a:r>
              <a:rPr dirty="0" sz="1050" spc="25">
                <a:latin typeface="Times New Roman"/>
                <a:cs typeface="Times New Roman"/>
              </a:rPr>
              <a:t>pointers.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following 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5">
                <a:latin typeface="Times New Roman"/>
                <a:cs typeface="Times New Roman"/>
              </a:rPr>
              <a:t>illustrates </a:t>
            </a:r>
            <a:r>
              <a:rPr dirty="0" sz="1050" spc="-15">
                <a:latin typeface="Times New Roman"/>
                <a:cs typeface="Times New Roman"/>
              </a:rPr>
              <a:t>how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25">
                <a:latin typeface="Times New Roman"/>
                <a:cs typeface="Times New Roman"/>
              </a:rPr>
              <a:t>use </a:t>
            </a:r>
            <a:r>
              <a:rPr dirty="0" sz="1050" spc="-10">
                <a:latin typeface="Times New Roman"/>
                <a:cs typeface="Times New Roman"/>
              </a:rPr>
              <a:t>pointer </a:t>
            </a:r>
            <a:r>
              <a:rPr dirty="0" sz="1050" spc="10">
                <a:latin typeface="Times New Roman"/>
                <a:cs typeface="Times New Roman"/>
              </a:rPr>
              <a:t>arithmetic </a:t>
            </a:r>
            <a:r>
              <a:rPr dirty="0" sz="1050" spc="-10">
                <a:latin typeface="Times New Roman"/>
                <a:cs typeface="Times New Roman"/>
              </a:rPr>
              <a:t>rather </a:t>
            </a:r>
            <a:r>
              <a:rPr dirty="0" sz="1050">
                <a:latin typeface="Times New Roman"/>
                <a:cs typeface="Times New Roman"/>
              </a:rPr>
              <a:t>than </a:t>
            </a:r>
            <a:r>
              <a:rPr dirty="0" sz="1050" spc="20">
                <a:latin typeface="Times New Roman"/>
                <a:cs typeface="Times New Roman"/>
              </a:rPr>
              <a:t>indexing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20">
                <a:latin typeface="Times New Roman"/>
                <a:cs typeface="Times New Roman"/>
              </a:rPr>
              <a:t>access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elements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15">
                <a:latin typeface="Times New Roman"/>
                <a:cs typeface="Times New Roman"/>
              </a:rPr>
              <a:t>an</a:t>
            </a:r>
            <a:r>
              <a:rPr dirty="0" sz="1050" spc="10">
                <a:latin typeface="Times New Roman"/>
                <a:cs typeface="Times New Roman"/>
              </a:rPr>
              <a:t> array.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1650364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 h="0">
                <a:moveTo>
                  <a:pt x="0" y="0"/>
                </a:moveTo>
                <a:lnTo>
                  <a:pt x="5334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81200" y="6650990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 h="0">
                <a:moveTo>
                  <a:pt x="0" y="0"/>
                </a:moveTo>
                <a:lnTo>
                  <a:pt x="5334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430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75"/>
              </a:spcBef>
            </a:pPr>
            <a:r>
              <a:rPr dirty="0" sz="900" spc="-105">
                <a:latin typeface="Arial"/>
                <a:cs typeface="Arial"/>
              </a:rPr>
              <a:t>162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2305" y="1093977"/>
            <a:ext cx="125158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SET </a:t>
            </a:r>
            <a:r>
              <a:rPr dirty="0" sz="950" spc="-35">
                <a:latin typeface="Times New Roman"/>
                <a:cs typeface="Times New Roman"/>
              </a:rPr>
              <a:t>9</a:t>
            </a:r>
            <a:r>
              <a:rPr dirty="0" sz="950" spc="-15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Pointers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8754" y="1342445"/>
            <a:ext cx="4296410" cy="2304415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50" spc="20" i="1">
                <a:latin typeface="Times New Roman"/>
                <a:cs typeface="Times New Roman"/>
              </a:rPr>
              <a:t>Sample </a:t>
            </a:r>
            <a:r>
              <a:rPr dirty="0" sz="1050" spc="-5" i="1">
                <a:latin typeface="Times New Roman"/>
                <a:cs typeface="Times New Roman"/>
              </a:rPr>
              <a:t>Program</a:t>
            </a:r>
            <a:r>
              <a:rPr dirty="0" sz="1050" spc="190" i="1">
                <a:latin typeface="Times New Roman"/>
                <a:cs typeface="Times New Roman"/>
              </a:rPr>
              <a:t> </a:t>
            </a:r>
            <a:r>
              <a:rPr dirty="0" sz="1050" spc="35" i="1">
                <a:latin typeface="Times New Roman"/>
                <a:cs typeface="Times New Roman"/>
              </a:rPr>
              <a:t>9.2: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program </a:t>
            </a:r>
            <a:r>
              <a:rPr dirty="0" sz="900" spc="-20">
                <a:latin typeface="Courier New"/>
                <a:cs typeface="Courier New"/>
              </a:rPr>
              <a:t>illustrates </a:t>
            </a:r>
            <a:r>
              <a:rPr dirty="0" sz="900" spc="-10">
                <a:latin typeface="Courier New"/>
                <a:cs typeface="Courier New"/>
              </a:rPr>
              <a:t>how to use </a:t>
            </a:r>
            <a:r>
              <a:rPr dirty="0" sz="900" spc="-15">
                <a:latin typeface="Courier New"/>
                <a:cs typeface="Courier New"/>
              </a:rPr>
              <a:t>pointer arithmetic</a:t>
            </a:r>
            <a:r>
              <a:rPr dirty="0" sz="900" spc="-26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to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access elements </a:t>
            </a:r>
            <a:r>
              <a:rPr dirty="0" sz="900" spc="-10">
                <a:latin typeface="Courier New"/>
                <a:cs typeface="Courier New"/>
              </a:rPr>
              <a:t>of an</a:t>
            </a:r>
            <a:r>
              <a:rPr dirty="0" sz="900" spc="-15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array.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2938780">
              <a:lnSpc>
                <a:spcPct val="121100"/>
              </a:lnSpc>
            </a:pPr>
            <a:r>
              <a:rPr dirty="0" sz="900" spc="-15">
                <a:latin typeface="Courier New"/>
                <a:cs typeface="Courier New"/>
              </a:rPr>
              <a:t>#include </a:t>
            </a:r>
            <a:r>
              <a:rPr dirty="0" sz="900" spc="-20">
                <a:latin typeface="Courier New"/>
                <a:cs typeface="Courier New"/>
              </a:rPr>
              <a:t>&lt;iostream&gt;  </a:t>
            </a:r>
            <a:r>
              <a:rPr dirty="0" sz="900" spc="-15">
                <a:latin typeface="Courier New"/>
                <a:cs typeface="Courier New"/>
              </a:rPr>
              <a:t>using namespace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794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grades[]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{90, </a:t>
            </a:r>
            <a:r>
              <a:rPr dirty="0" sz="900" spc="-10">
                <a:latin typeface="Courier New"/>
                <a:cs typeface="Courier New"/>
              </a:rPr>
              <a:t>88, 76, 54,</a:t>
            </a:r>
            <a:r>
              <a:rPr dirty="0" sz="900" spc="-2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34};</a:t>
            </a:r>
            <a:endParaRPr sz="900">
              <a:latin typeface="Courier New"/>
              <a:cs typeface="Courier New"/>
            </a:endParaRPr>
          </a:p>
          <a:p>
            <a:pPr marL="5461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defines </a:t>
            </a:r>
            <a:r>
              <a:rPr dirty="0" sz="900" spc="-10">
                <a:latin typeface="Courier New"/>
                <a:cs typeface="Courier New"/>
              </a:rPr>
              <a:t>and </a:t>
            </a:r>
            <a:r>
              <a:rPr dirty="0" sz="900" spc="-20">
                <a:latin typeface="Courier New"/>
                <a:cs typeface="Courier New"/>
              </a:rPr>
              <a:t>initializes </a:t>
            </a:r>
            <a:r>
              <a:rPr dirty="0" sz="900" spc="-10">
                <a:latin typeface="Courier New"/>
                <a:cs typeface="Courier New"/>
              </a:rPr>
              <a:t>an int</a:t>
            </a:r>
            <a:r>
              <a:rPr dirty="0" sz="900" spc="-20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array.</a:t>
            </a:r>
            <a:endParaRPr sz="900">
              <a:latin typeface="Courier New"/>
              <a:cs typeface="Courier New"/>
            </a:endParaRPr>
          </a:p>
          <a:p>
            <a:pPr marL="5461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Since grades </a:t>
            </a:r>
            <a:r>
              <a:rPr dirty="0" sz="900" spc="-10">
                <a:latin typeface="Courier New"/>
                <a:cs typeface="Courier New"/>
              </a:rPr>
              <a:t>is an </a:t>
            </a:r>
            <a:r>
              <a:rPr dirty="0" sz="900" spc="-15">
                <a:latin typeface="Courier New"/>
                <a:cs typeface="Courier New"/>
              </a:rPr>
              <a:t>array name, </a:t>
            </a:r>
            <a:r>
              <a:rPr dirty="0" sz="900" spc="-10">
                <a:latin typeface="Courier New"/>
                <a:cs typeface="Courier New"/>
              </a:rPr>
              <a:t>it is </a:t>
            </a:r>
            <a:r>
              <a:rPr dirty="0" sz="900" spc="-15">
                <a:latin typeface="Courier New"/>
                <a:cs typeface="Courier New"/>
              </a:rPr>
              <a:t>really </a:t>
            </a:r>
            <a:r>
              <a:rPr dirty="0" sz="900">
                <a:latin typeface="Courier New"/>
                <a:cs typeface="Courier New"/>
              </a:rPr>
              <a:t>a</a:t>
            </a:r>
            <a:r>
              <a:rPr dirty="0" sz="900" spc="-31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pointer</a:t>
            </a:r>
            <a:endParaRPr sz="900">
              <a:latin typeface="Courier New"/>
              <a:cs typeface="Courier New"/>
            </a:endParaRPr>
          </a:p>
          <a:p>
            <a:pPr marL="546100">
              <a:lnSpc>
                <a:spcPct val="100000"/>
              </a:lnSpc>
              <a:spcBef>
                <a:spcPts val="220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that holds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starting address </a:t>
            </a:r>
            <a:r>
              <a:rPr dirty="0" sz="900" spc="-10">
                <a:latin typeface="Courier New"/>
                <a:cs typeface="Courier New"/>
              </a:rPr>
              <a:t>of the</a:t>
            </a:r>
            <a:r>
              <a:rPr dirty="0" sz="900" spc="-2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array.</a:t>
            </a:r>
            <a:endParaRPr sz="9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11832" y="3845018"/>
          <a:ext cx="5008245" cy="2277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550"/>
                <a:gridCol w="200025"/>
                <a:gridCol w="1772285"/>
                <a:gridCol w="2698750"/>
              </a:tblGrid>
              <a:tr h="890748">
                <a:tc>
                  <a:txBody>
                    <a:bodyPr/>
                    <a:lstStyle/>
                    <a:p>
                      <a:pPr marL="36195">
                        <a:lnSpc>
                          <a:spcPts val="930"/>
                        </a:lnSpc>
                      </a:pPr>
                      <a:r>
                        <a:rPr dirty="0" sz="900" spc="-15">
                          <a:latin typeface="Courier New"/>
                          <a:cs typeface="Courier New"/>
                        </a:rPr>
                        <a:t>cout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930"/>
                        </a:lnSpc>
                      </a:pPr>
                      <a:r>
                        <a:rPr dirty="0" sz="900" spc="-5">
                          <a:latin typeface="Courier New"/>
                          <a:cs typeface="Courier New"/>
                        </a:rPr>
                        <a:t>&lt;&lt;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330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spc="-5">
                          <a:latin typeface="Courier New"/>
                          <a:cs typeface="Courier New"/>
                        </a:rPr>
                        <a:t>&lt;&lt;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930"/>
                        </a:lnSpc>
                      </a:pPr>
                      <a:r>
                        <a:rPr dirty="0" sz="900" spc="-15">
                          <a:latin typeface="Courier New"/>
                          <a:cs typeface="Courier New"/>
                        </a:rPr>
                        <a:t>"The first grade </a:t>
                      </a:r>
                      <a:r>
                        <a:rPr dirty="0" sz="900" spc="-1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dirty="0" sz="900" spc="-1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>
                          <a:latin typeface="Courier New"/>
                          <a:cs typeface="Courier New"/>
                        </a:rPr>
                        <a:t>"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330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spc="-15">
                          <a:latin typeface="Courier New"/>
                          <a:cs typeface="Courier New"/>
                        </a:rPr>
                        <a:t>*grades </a:t>
                      </a:r>
                      <a:r>
                        <a:rPr dirty="0" sz="900" spc="-1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dirty="0" sz="900" spc="-8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endl;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930"/>
                        </a:lnSpc>
                      </a:pPr>
                      <a:r>
                        <a:rPr dirty="0" sz="900" spc="-10">
                          <a:latin typeface="Courier New"/>
                          <a:cs typeface="Courier New"/>
                        </a:rPr>
                        <a:t>// The </a:t>
                      </a:r>
                      <a:r>
                        <a:rPr dirty="0" sz="900">
                          <a:latin typeface="Courier New"/>
                          <a:cs typeface="Courier New"/>
                        </a:rPr>
                        <a:t>*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before</a:t>
                      </a:r>
                      <a:r>
                        <a:rPr dirty="0" sz="900" spc="-1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grades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2800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spc="-10">
                          <a:latin typeface="Courier New"/>
                          <a:cs typeface="Courier New"/>
                        </a:rPr>
                        <a:t>//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dereferences </a:t>
                      </a:r>
                      <a:r>
                        <a:rPr dirty="0" sz="900" spc="-10">
                          <a:latin typeface="Courier New"/>
                          <a:cs typeface="Courier New"/>
                        </a:rPr>
                        <a:t>it </a:t>
                      </a:r>
                      <a:r>
                        <a:rPr dirty="0" sz="900" spc="-5">
                          <a:latin typeface="Courier New"/>
                          <a:cs typeface="Courier New"/>
                        </a:rPr>
                        <a:t>so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that</a:t>
                      </a:r>
                      <a:r>
                        <a:rPr dirty="0" sz="900" spc="-229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the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2800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900" spc="-20">
                          <a:latin typeface="Courier New"/>
                          <a:cs typeface="Courier New"/>
                        </a:rPr>
                        <a:t>// </a:t>
                      </a:r>
                      <a:r>
                        <a:rPr dirty="0" sz="900" spc="-35">
                          <a:latin typeface="Courier New"/>
                          <a:cs typeface="Courier New"/>
                        </a:rPr>
                        <a:t>contents </a:t>
                      </a:r>
                      <a:r>
                        <a:rPr dirty="0" sz="900" spc="-20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dirty="0" sz="900" spc="-35">
                          <a:latin typeface="Courier New"/>
                          <a:cs typeface="Courier New"/>
                        </a:rPr>
                        <a:t>array location</a:t>
                      </a:r>
                      <a:r>
                        <a:rPr dirty="0" sz="900" spc="-28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2800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900" spc="-10">
                          <a:latin typeface="Courier New"/>
                          <a:cs typeface="Courier New"/>
                        </a:rPr>
                        <a:t>// is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printed instead </a:t>
                      </a:r>
                      <a:r>
                        <a:rPr dirty="0" sz="900" spc="-1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dirty="0" sz="900" spc="-17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its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2844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900" spc="-10">
                          <a:latin typeface="Courier New"/>
                          <a:cs typeface="Courier New"/>
                        </a:rPr>
                        <a:t>//</a:t>
                      </a:r>
                      <a:r>
                        <a:rPr dirty="0" sz="9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address.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386302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900" spc="-15">
                          <a:latin typeface="Courier New"/>
                          <a:cs typeface="Courier New"/>
                        </a:rPr>
                        <a:t>cout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algn="just" marL="36195" marR="23495" indent="-5080">
                        <a:lnSpc>
                          <a:spcPct val="240600"/>
                        </a:lnSpc>
                        <a:spcBef>
                          <a:spcPts val="15"/>
                        </a:spcBef>
                      </a:pPr>
                      <a:r>
                        <a:rPr dirty="0" sz="900" spc="-15">
                          <a:latin typeface="Courier New"/>
                          <a:cs typeface="Courier New"/>
                        </a:rPr>
                        <a:t>cou</a:t>
                      </a:r>
                      <a:r>
                        <a:rPr dirty="0" sz="900">
                          <a:latin typeface="Courier New"/>
                          <a:cs typeface="Courier New"/>
                        </a:rPr>
                        <a:t>t 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cou</a:t>
                      </a:r>
                      <a:r>
                        <a:rPr dirty="0" sz="900">
                          <a:latin typeface="Courier New"/>
                          <a:cs typeface="Courier New"/>
                        </a:rPr>
                        <a:t>t 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cou</a:t>
                      </a:r>
                      <a:r>
                        <a:rPr dirty="0" sz="900">
                          <a:latin typeface="Courier New"/>
                          <a:cs typeface="Courier New"/>
                        </a:rPr>
                        <a:t>t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80645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900" spc="-5">
                          <a:latin typeface="Courier New"/>
                          <a:cs typeface="Courier New"/>
                        </a:rPr>
                        <a:t>&lt;&lt;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330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spc="-5">
                          <a:latin typeface="Courier New"/>
                          <a:cs typeface="Courier New"/>
                        </a:rPr>
                        <a:t>&lt;&lt;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900" spc="-5">
                          <a:latin typeface="Courier New"/>
                          <a:cs typeface="Courier New"/>
                        </a:rPr>
                        <a:t>&lt;&lt;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330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900" spc="-5">
                          <a:latin typeface="Courier New"/>
                          <a:cs typeface="Courier New"/>
                        </a:rPr>
                        <a:t>&lt;&lt;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330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900" spc="-5">
                          <a:latin typeface="Courier New"/>
                          <a:cs typeface="Courier New"/>
                        </a:rPr>
                        <a:t>&lt;&lt;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3302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900" spc="-5">
                          <a:latin typeface="Courier New"/>
                          <a:cs typeface="Courier New"/>
                        </a:rPr>
                        <a:t>&lt;&lt;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330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spc="-5">
                          <a:latin typeface="Courier New"/>
                          <a:cs typeface="Courier New"/>
                        </a:rPr>
                        <a:t>&lt;&lt;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33020">
                        <a:lnSpc>
                          <a:spcPts val="1070"/>
                        </a:lnSpc>
                        <a:spcBef>
                          <a:spcPts val="220"/>
                        </a:spcBef>
                      </a:pPr>
                      <a:r>
                        <a:rPr dirty="0" sz="900" spc="-5">
                          <a:latin typeface="Courier New"/>
                          <a:cs typeface="Courier New"/>
                        </a:rPr>
                        <a:t>&lt;&lt;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80645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900" spc="-15">
                          <a:latin typeface="Courier New"/>
                          <a:cs typeface="Courier New"/>
                        </a:rPr>
                        <a:t>"The second grade </a:t>
                      </a:r>
                      <a:r>
                        <a:rPr dirty="0" sz="900" spc="-1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dirty="0" sz="900" spc="-1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>
                          <a:latin typeface="Courier New"/>
                          <a:cs typeface="Courier New"/>
                        </a:rPr>
                        <a:t>"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29845" marR="260350" indent="2540">
                        <a:lnSpc>
                          <a:spcPct val="121100"/>
                        </a:lnSpc>
                      </a:pPr>
                      <a:r>
                        <a:rPr dirty="0" sz="900" spc="-15">
                          <a:latin typeface="Courier New"/>
                          <a:cs typeface="Courier New"/>
                        </a:rPr>
                        <a:t>*(grades </a:t>
                      </a:r>
                      <a:r>
                        <a:rPr dirty="0" sz="900">
                          <a:latin typeface="Courier New"/>
                          <a:cs typeface="Courier New"/>
                        </a:rPr>
                        <a:t>+ </a:t>
                      </a:r>
                      <a:r>
                        <a:rPr dirty="0" sz="900" spc="-10">
                          <a:latin typeface="Courier New"/>
                          <a:cs typeface="Courier New"/>
                        </a:rPr>
                        <a:t>1) &lt;&lt;</a:t>
                      </a:r>
                      <a:r>
                        <a:rPr dirty="0" sz="900" spc="-19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endl;  "The third grade </a:t>
                      </a:r>
                      <a:r>
                        <a:rPr dirty="0" sz="900" spc="-1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dirty="0" sz="900" spc="-17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>
                          <a:latin typeface="Courier New"/>
                          <a:cs typeface="Courier New"/>
                        </a:rPr>
                        <a:t>"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33020" marR="260350">
                        <a:lnSpc>
                          <a:spcPct val="120000"/>
                        </a:lnSpc>
                      </a:pPr>
                      <a:r>
                        <a:rPr dirty="0" sz="900" spc="-15">
                          <a:latin typeface="Courier New"/>
                          <a:cs typeface="Courier New"/>
                        </a:rPr>
                        <a:t>*(grades </a:t>
                      </a:r>
                      <a:r>
                        <a:rPr dirty="0" sz="900">
                          <a:latin typeface="Courier New"/>
                          <a:cs typeface="Courier New"/>
                        </a:rPr>
                        <a:t>+ </a:t>
                      </a:r>
                      <a:r>
                        <a:rPr dirty="0" sz="900" spc="-10">
                          <a:latin typeface="Courier New"/>
                          <a:cs typeface="Courier New"/>
                        </a:rPr>
                        <a:t>2) &lt;&lt;</a:t>
                      </a:r>
                      <a:r>
                        <a:rPr dirty="0" sz="900" spc="-19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endl;  "The fourth grade </a:t>
                      </a:r>
                      <a:r>
                        <a:rPr dirty="0" sz="900" spc="-1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dirty="0" sz="900" spc="-17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>
                          <a:latin typeface="Courier New"/>
                          <a:cs typeface="Courier New"/>
                        </a:rPr>
                        <a:t>"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33020" marR="260350">
                        <a:lnSpc>
                          <a:spcPts val="1310"/>
                        </a:lnSpc>
                        <a:spcBef>
                          <a:spcPts val="65"/>
                        </a:spcBef>
                      </a:pPr>
                      <a:r>
                        <a:rPr dirty="0" sz="900" spc="-15">
                          <a:latin typeface="Courier New"/>
                          <a:cs typeface="Courier New"/>
                        </a:rPr>
                        <a:t>*(grades </a:t>
                      </a:r>
                      <a:r>
                        <a:rPr dirty="0" sz="900">
                          <a:latin typeface="Courier New"/>
                          <a:cs typeface="Courier New"/>
                        </a:rPr>
                        <a:t>+ </a:t>
                      </a:r>
                      <a:r>
                        <a:rPr dirty="0" sz="900" spc="-10">
                          <a:latin typeface="Courier New"/>
                          <a:cs typeface="Courier New"/>
                        </a:rPr>
                        <a:t>3) &lt;&lt;</a:t>
                      </a:r>
                      <a:r>
                        <a:rPr dirty="0" sz="900" spc="-19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endl;  "The fifth grade </a:t>
                      </a:r>
                      <a:r>
                        <a:rPr dirty="0" sz="900" spc="-1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dirty="0" sz="900" spc="-16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>
                          <a:latin typeface="Courier New"/>
                          <a:cs typeface="Courier New"/>
                        </a:rPr>
                        <a:t>"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33020">
                        <a:lnSpc>
                          <a:spcPts val="1070"/>
                        </a:lnSpc>
                        <a:spcBef>
                          <a:spcPts val="135"/>
                        </a:spcBef>
                      </a:pPr>
                      <a:r>
                        <a:rPr dirty="0" sz="900" spc="-15">
                          <a:latin typeface="Courier New"/>
                          <a:cs typeface="Courier New"/>
                        </a:rPr>
                        <a:t>*(grades </a:t>
                      </a:r>
                      <a:r>
                        <a:rPr dirty="0" sz="900">
                          <a:latin typeface="Courier New"/>
                          <a:cs typeface="Courier New"/>
                        </a:rPr>
                        <a:t>+ </a:t>
                      </a:r>
                      <a:r>
                        <a:rPr dirty="0" sz="900" spc="-10">
                          <a:latin typeface="Courier New"/>
                          <a:cs typeface="Courier New"/>
                        </a:rPr>
                        <a:t>4) &lt;&lt;</a:t>
                      </a:r>
                      <a:r>
                        <a:rPr dirty="0" sz="900" spc="-16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endl;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80645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900" spc="-40">
                          <a:latin typeface="Courier New"/>
                          <a:cs typeface="Courier New"/>
                        </a:rPr>
                        <a:t>//</a:t>
                      </a:r>
                      <a:r>
                        <a:rPr dirty="0" sz="900" spc="-1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5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dirty="0" sz="900" spc="-1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55">
                          <a:latin typeface="Courier New"/>
                          <a:cs typeface="Courier New"/>
                        </a:rPr>
                        <a:t>same</a:t>
                      </a:r>
                      <a:r>
                        <a:rPr dirty="0" sz="900" spc="-1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4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dirty="0" sz="900" spc="-1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60">
                          <a:latin typeface="Courier New"/>
                          <a:cs typeface="Courier New"/>
                        </a:rPr>
                        <a:t>done</a:t>
                      </a:r>
                      <a:r>
                        <a:rPr dirty="0" sz="900" spc="-1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50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dirty="0" sz="900" spc="-1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45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dirty="0" sz="900" spc="-1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75">
                          <a:latin typeface="Courier New"/>
                          <a:cs typeface="Courier New"/>
                        </a:rPr>
                        <a:t>other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2800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spc="-40">
                          <a:latin typeface="Courier New"/>
                          <a:cs typeface="Courier New"/>
                        </a:rPr>
                        <a:t>// </a:t>
                      </a:r>
                      <a:r>
                        <a:rPr dirty="0" sz="900" spc="-5">
                          <a:latin typeface="Courier New"/>
                          <a:cs typeface="Courier New"/>
                        </a:rPr>
                        <a:t>elements </a:t>
                      </a:r>
                      <a:r>
                        <a:rPr dirty="0" sz="900" spc="-25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dirty="0" sz="900" spc="-35">
                          <a:latin typeface="Courier New"/>
                          <a:cs typeface="Courier New"/>
                        </a:rPr>
                        <a:t>the </a:t>
                      </a:r>
                      <a:r>
                        <a:rPr dirty="0" sz="900" spc="-40">
                          <a:latin typeface="Courier New"/>
                          <a:cs typeface="Courier New"/>
                        </a:rPr>
                        <a:t>array.</a:t>
                      </a:r>
                      <a:r>
                        <a:rPr dirty="0" sz="900" spc="-38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50">
                          <a:latin typeface="Courier New"/>
                          <a:cs typeface="Courier New"/>
                        </a:rPr>
                        <a:t>In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2800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900" spc="-25">
                          <a:latin typeface="Courier New"/>
                          <a:cs typeface="Courier New"/>
                        </a:rPr>
                        <a:t>// </a:t>
                      </a:r>
                      <a:r>
                        <a:rPr dirty="0" sz="900" spc="-40">
                          <a:latin typeface="Courier New"/>
                          <a:cs typeface="Courier New"/>
                        </a:rPr>
                        <a:t>each case, </a:t>
                      </a:r>
                      <a:r>
                        <a:rPr dirty="0" sz="900" spc="-45">
                          <a:latin typeface="Courier New"/>
                          <a:cs typeface="Courier New"/>
                        </a:rPr>
                        <a:t>pointer</a:t>
                      </a:r>
                      <a:r>
                        <a:rPr dirty="0" sz="900" spc="-39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50">
                          <a:latin typeface="Courier New"/>
                          <a:cs typeface="Courier New"/>
                        </a:rPr>
                        <a:t>arithmetic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2800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900" spc="-10">
                          <a:latin typeface="Courier New"/>
                          <a:cs typeface="Courier New"/>
                        </a:rPr>
                        <a:t>//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gives </a:t>
                      </a:r>
                      <a:r>
                        <a:rPr dirty="0" sz="900" spc="-10">
                          <a:latin typeface="Courier New"/>
                          <a:cs typeface="Courier New"/>
                        </a:rPr>
                        <a:t>us the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address </a:t>
                      </a:r>
                      <a:r>
                        <a:rPr dirty="0" sz="900" spc="-1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dirty="0" sz="900" spc="-2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the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2800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900" spc="-25">
                          <a:latin typeface="Courier New"/>
                          <a:cs typeface="Courier New"/>
                        </a:rPr>
                        <a:t>// </a:t>
                      </a:r>
                      <a:r>
                        <a:rPr dirty="0" sz="900" spc="-40">
                          <a:latin typeface="Courier New"/>
                          <a:cs typeface="Courier New"/>
                        </a:rPr>
                        <a:t>next array </a:t>
                      </a:r>
                      <a:r>
                        <a:rPr dirty="0" sz="900" spc="-50">
                          <a:latin typeface="Courier New"/>
                          <a:cs typeface="Courier New"/>
                        </a:rPr>
                        <a:t>element. </a:t>
                      </a:r>
                      <a:r>
                        <a:rPr dirty="0" sz="900" spc="-45">
                          <a:latin typeface="Courier New"/>
                          <a:cs typeface="Courier New"/>
                        </a:rPr>
                        <a:t>Then</a:t>
                      </a:r>
                      <a:r>
                        <a:rPr dirty="0" sz="900" spc="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50">
                          <a:latin typeface="Courier New"/>
                          <a:cs typeface="Courier New"/>
                        </a:rPr>
                        <a:t>the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28003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900" spc="-20">
                          <a:latin typeface="Courier New"/>
                          <a:cs typeface="Courier New"/>
                        </a:rPr>
                        <a:t>// </a:t>
                      </a:r>
                      <a:r>
                        <a:rPr dirty="0" sz="900" spc="-40">
                          <a:latin typeface="Courier New"/>
                          <a:cs typeface="Courier New"/>
                        </a:rPr>
                        <a:t>indirection </a:t>
                      </a:r>
                      <a:r>
                        <a:rPr dirty="0" sz="900" spc="-35">
                          <a:latin typeface="Courier New"/>
                          <a:cs typeface="Courier New"/>
                        </a:rPr>
                        <a:t>operator </a:t>
                      </a:r>
                      <a:r>
                        <a:rPr dirty="0" sz="900">
                          <a:latin typeface="Courier New"/>
                          <a:cs typeface="Courier New"/>
                        </a:rPr>
                        <a:t>*</a:t>
                      </a:r>
                      <a:r>
                        <a:rPr dirty="0" sz="900" spc="-2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40">
                          <a:latin typeface="Courier New"/>
                          <a:cs typeface="Courier New"/>
                        </a:rPr>
                        <a:t>gives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2800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900" spc="15">
                          <a:latin typeface="Courier New"/>
                          <a:cs typeface="Courier New"/>
                        </a:rPr>
                        <a:t>// us the </a:t>
                      </a:r>
                      <a:r>
                        <a:rPr dirty="0" sz="900" spc="20">
                          <a:latin typeface="Courier New"/>
                          <a:cs typeface="Courier New"/>
                        </a:rPr>
                        <a:t>value </a:t>
                      </a:r>
                      <a:r>
                        <a:rPr dirty="0" sz="900" spc="15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dirty="0" sz="900" spc="20">
                          <a:latin typeface="Courier New"/>
                          <a:cs typeface="Courier New"/>
                        </a:rPr>
                        <a:t>what </a:t>
                      </a:r>
                      <a:r>
                        <a:rPr dirty="0" sz="900" spc="15">
                          <a:latin typeface="Courier New"/>
                          <a:cs typeface="Courier New"/>
                        </a:rPr>
                        <a:t>is</a:t>
                      </a:r>
                      <a:r>
                        <a:rPr dirty="0" sz="900" spc="2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20">
                          <a:latin typeface="Courier New"/>
                          <a:cs typeface="Courier New"/>
                        </a:rPr>
                        <a:t>stored</a:t>
                      </a:r>
                      <a:endParaRPr sz="900">
                        <a:latin typeface="Courier New"/>
                        <a:cs typeface="Courier New"/>
                      </a:endParaRPr>
                    </a:p>
                    <a:p>
                      <a:pPr marL="267970">
                        <a:lnSpc>
                          <a:spcPts val="1070"/>
                        </a:lnSpc>
                        <a:spcBef>
                          <a:spcPts val="220"/>
                        </a:spcBef>
                      </a:pPr>
                      <a:r>
                        <a:rPr dirty="0" sz="900" spc="-10">
                          <a:latin typeface="Courier New"/>
                          <a:cs typeface="Courier New"/>
                        </a:rPr>
                        <a:t>// at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that</a:t>
                      </a:r>
                      <a:r>
                        <a:rPr dirty="0" sz="900" spc="-1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address.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80645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968754" y="6251828"/>
            <a:ext cx="2639060" cy="69088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325"/>
              </a:spcBef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</a:pPr>
            <a:r>
              <a:rPr dirty="0" sz="1050" spc="-25">
                <a:latin typeface="Times New Roman"/>
                <a:cs typeface="Times New Roman"/>
              </a:rPr>
              <a:t>What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10">
                <a:latin typeface="Times New Roman"/>
                <a:cs typeface="Times New Roman"/>
              </a:rPr>
              <a:t>printed </a:t>
            </a:r>
            <a:r>
              <a:rPr dirty="0" sz="1050" spc="-45">
                <a:latin typeface="Times New Roman"/>
                <a:cs typeface="Times New Roman"/>
              </a:rPr>
              <a:t>by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4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program?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49930" y="7112165"/>
            <a:ext cx="109728" cy="93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82501" y="7110627"/>
            <a:ext cx="363624" cy="95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68097" y="7110627"/>
            <a:ext cx="370644" cy="1138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56710" y="7136784"/>
            <a:ext cx="44196" cy="707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92346" y="7112165"/>
            <a:ext cx="25908" cy="938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54830" y="7110627"/>
            <a:ext cx="237744" cy="953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749930" y="7255422"/>
            <a:ext cx="109728" cy="93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81005" y="7278502"/>
            <a:ext cx="430275" cy="707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32098" y="7255422"/>
            <a:ext cx="45719" cy="953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63180" y="7280040"/>
            <a:ext cx="171024" cy="892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55186" y="7255422"/>
            <a:ext cx="45719" cy="953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22242" y="7280040"/>
            <a:ext cx="44196" cy="707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56354" y="7255422"/>
            <a:ext cx="25908" cy="938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18839" y="7280040"/>
            <a:ext cx="38100" cy="7077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045360" y="7255422"/>
            <a:ext cx="111690" cy="953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749930" y="7395629"/>
            <a:ext cx="109728" cy="93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82501" y="7394091"/>
            <a:ext cx="368189" cy="953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60471" y="7364856"/>
            <a:ext cx="451485" cy="1600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47566" y="7364856"/>
            <a:ext cx="124967" cy="1600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792346" y="7395629"/>
            <a:ext cx="25908" cy="938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54830" y="7394091"/>
            <a:ext cx="237744" cy="953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749930" y="7535837"/>
            <a:ext cx="109728" cy="93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871851" y="7505065"/>
            <a:ext cx="517245" cy="1600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324478" y="7505065"/>
            <a:ext cx="453390" cy="1600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13098" y="7505065"/>
            <a:ext cx="124967" cy="1600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856354" y="7535837"/>
            <a:ext cx="25908" cy="938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918839" y="7560456"/>
            <a:ext cx="38100" cy="7077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048421" y="7535837"/>
            <a:ext cx="108629" cy="953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743835" y="7643748"/>
            <a:ext cx="192024" cy="1600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871851" y="7643748"/>
            <a:ext cx="453390" cy="16002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260471" y="7643748"/>
            <a:ext cx="451485" cy="1600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647566" y="7643748"/>
            <a:ext cx="124967" cy="1600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778630" y="7643748"/>
            <a:ext cx="128015" cy="16002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842639" y="7643748"/>
            <a:ext cx="326136" cy="16002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130604" y="7751514"/>
            <a:ext cx="6238875" cy="169100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200" spc="-114">
                <a:latin typeface="Arial"/>
                <a:cs typeface="Arial"/>
              </a:rPr>
              <a:t>Dynamic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 spc="-95">
                <a:latin typeface="Arial"/>
                <a:cs typeface="Arial"/>
              </a:rPr>
              <a:t>Variables</a:t>
            </a:r>
            <a:endParaRPr sz="1200">
              <a:latin typeface="Arial"/>
              <a:cs typeface="Arial"/>
            </a:endParaRPr>
          </a:p>
          <a:p>
            <a:pPr algn="just" marL="1612900" marR="5080">
              <a:lnSpc>
                <a:spcPct val="103200"/>
              </a:lnSpc>
              <a:spcBef>
                <a:spcPts val="575"/>
              </a:spcBef>
            </a:pPr>
            <a:r>
              <a:rPr dirty="0" sz="1050" spc="15">
                <a:latin typeface="Times New Roman"/>
                <a:cs typeface="Times New Roman"/>
              </a:rPr>
              <a:t>In </a:t>
            </a:r>
            <a:r>
              <a:rPr dirty="0" sz="1050" spc="-20">
                <a:latin typeface="Times New Roman"/>
                <a:cs typeface="Times New Roman"/>
              </a:rPr>
              <a:t>Lesson </a:t>
            </a:r>
            <a:r>
              <a:rPr dirty="0" sz="1050" spc="-35">
                <a:latin typeface="Times New Roman"/>
                <a:cs typeface="Times New Roman"/>
              </a:rPr>
              <a:t>Set </a:t>
            </a:r>
            <a:r>
              <a:rPr dirty="0" sz="1050" spc="-30">
                <a:latin typeface="Times New Roman"/>
                <a:cs typeface="Times New Roman"/>
              </a:rPr>
              <a:t>7 </a:t>
            </a:r>
            <a:r>
              <a:rPr dirty="0" sz="1050" spc="10">
                <a:latin typeface="Times New Roman"/>
                <a:cs typeface="Times New Roman"/>
              </a:rPr>
              <a:t>on </a:t>
            </a:r>
            <a:r>
              <a:rPr dirty="0" sz="1050" spc="-35">
                <a:latin typeface="Times New Roman"/>
                <a:cs typeface="Times New Roman"/>
              </a:rPr>
              <a:t>arrays, </a:t>
            </a:r>
            <a:r>
              <a:rPr dirty="0" sz="1050" spc="-45">
                <a:latin typeface="Times New Roman"/>
                <a:cs typeface="Times New Roman"/>
              </a:rPr>
              <a:t>we saw </a:t>
            </a:r>
            <a:r>
              <a:rPr dirty="0" sz="1050" spc="-15">
                <a:latin typeface="Times New Roman"/>
                <a:cs typeface="Times New Roman"/>
              </a:rPr>
              <a:t>how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size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35">
                <a:latin typeface="Times New Roman"/>
                <a:cs typeface="Times New Roman"/>
              </a:rPr>
              <a:t>given </a:t>
            </a:r>
            <a:r>
              <a:rPr dirty="0" sz="1050" spc="-15">
                <a:latin typeface="Times New Roman"/>
                <a:cs typeface="Times New Roman"/>
              </a:rPr>
              <a:t>at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time  </a:t>
            </a:r>
            <a:r>
              <a:rPr dirty="0" sz="1050" spc="-10">
                <a:latin typeface="Times New Roman"/>
                <a:cs typeface="Times New Roman"/>
              </a:rPr>
              <a:t>of </a:t>
            </a:r>
            <a:r>
              <a:rPr dirty="0" sz="1050" spc="-40">
                <a:latin typeface="Times New Roman"/>
                <a:cs typeface="Times New Roman"/>
              </a:rPr>
              <a:t>its </a:t>
            </a:r>
            <a:r>
              <a:rPr dirty="0" sz="1050" spc="-5">
                <a:latin typeface="Times New Roman"/>
                <a:cs typeface="Times New Roman"/>
              </a:rPr>
              <a:t>definition. </a:t>
            </a:r>
            <a:r>
              <a:rPr dirty="0" sz="1050" spc="-20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programmer </a:t>
            </a:r>
            <a:r>
              <a:rPr dirty="0" sz="1050" spc="-30">
                <a:latin typeface="Times New Roman"/>
                <a:cs typeface="Times New Roman"/>
              </a:rPr>
              <a:t>must </a:t>
            </a:r>
            <a:r>
              <a:rPr dirty="0" sz="1050" spc="-5">
                <a:latin typeface="Times New Roman"/>
                <a:cs typeface="Times New Roman"/>
              </a:rPr>
              <a:t>estimate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maximum </a:t>
            </a:r>
            <a:r>
              <a:rPr dirty="0" sz="1050" spc="25">
                <a:latin typeface="Times New Roman"/>
                <a:cs typeface="Times New Roman"/>
              </a:rPr>
              <a:t>number </a:t>
            </a:r>
            <a:r>
              <a:rPr dirty="0" sz="1050" spc="-10">
                <a:latin typeface="Times New Roman"/>
                <a:cs typeface="Times New Roman"/>
              </a:rPr>
              <a:t>of </a:t>
            </a:r>
            <a:r>
              <a:rPr dirty="0" sz="1050" spc="5">
                <a:latin typeface="Times New Roman"/>
                <a:cs typeface="Times New Roman"/>
              </a:rPr>
              <a:t>elements 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-20">
                <a:latin typeface="Times New Roman"/>
                <a:cs typeface="Times New Roman"/>
              </a:rPr>
              <a:t>used </a:t>
            </a:r>
            <a:r>
              <a:rPr dirty="0" sz="1050" spc="-45">
                <a:latin typeface="Times New Roman"/>
                <a:cs typeface="Times New Roman"/>
              </a:rPr>
              <a:t>by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40">
                <a:latin typeface="Times New Roman"/>
                <a:cs typeface="Times New Roman"/>
              </a:rPr>
              <a:t>array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-35">
                <a:latin typeface="Times New Roman"/>
                <a:cs typeface="Times New Roman"/>
              </a:rPr>
              <a:t>size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25">
                <a:latin typeface="Times New Roman"/>
                <a:cs typeface="Times New Roman"/>
              </a:rPr>
              <a:t>static, </a:t>
            </a:r>
            <a:r>
              <a:rPr dirty="0" sz="1050" spc="-40">
                <a:latin typeface="Times New Roman"/>
                <a:cs typeface="Times New Roman"/>
              </a:rPr>
              <a:t>i.e., </a:t>
            </a:r>
            <a:r>
              <a:rPr dirty="0" sz="1050" spc="-20">
                <a:latin typeface="Times New Roman"/>
                <a:cs typeface="Times New Roman"/>
              </a:rPr>
              <a:t>it </a:t>
            </a:r>
            <a:r>
              <a:rPr dirty="0" sz="1050" spc="-10">
                <a:latin typeface="Times New Roman"/>
                <a:cs typeface="Times New Roman"/>
              </a:rPr>
              <a:t>cannot </a:t>
            </a:r>
            <a:r>
              <a:rPr dirty="0" sz="1050" spc="30">
                <a:latin typeface="Times New Roman"/>
                <a:cs typeface="Times New Roman"/>
              </a:rPr>
              <a:t>change during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5">
                <a:latin typeface="Times New Roman"/>
                <a:cs typeface="Times New Roman"/>
              </a:rPr>
              <a:t>execution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program. </a:t>
            </a:r>
            <a:r>
              <a:rPr dirty="0" sz="1050" spc="20">
                <a:latin typeface="Times New Roman"/>
                <a:cs typeface="Times New Roman"/>
              </a:rPr>
              <a:t>Consequently, </a:t>
            </a:r>
            <a:r>
              <a:rPr dirty="0" sz="1050" spc="-35">
                <a:latin typeface="Times New Roman"/>
                <a:cs typeface="Times New Roman"/>
              </a:rPr>
              <a:t>if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25">
                <a:latin typeface="Times New Roman"/>
                <a:cs typeface="Times New Roman"/>
              </a:rPr>
              <a:t>defined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10">
                <a:latin typeface="Times New Roman"/>
                <a:cs typeface="Times New Roman"/>
              </a:rPr>
              <a:t>larger  </a:t>
            </a:r>
            <a:r>
              <a:rPr dirty="0" sz="1050" spc="-5">
                <a:latin typeface="Times New Roman"/>
                <a:cs typeface="Times New Roman"/>
              </a:rPr>
              <a:t>than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45">
                <a:latin typeface="Times New Roman"/>
                <a:cs typeface="Times New Roman"/>
              </a:rPr>
              <a:t>needed, </a:t>
            </a:r>
            <a:r>
              <a:rPr dirty="0" sz="1050" spc="-25">
                <a:latin typeface="Times New Roman"/>
                <a:cs typeface="Times New Roman"/>
              </a:rPr>
              <a:t>memory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25">
                <a:latin typeface="Times New Roman"/>
                <a:cs typeface="Times New Roman"/>
              </a:rPr>
              <a:t>wasted. </a:t>
            </a:r>
            <a:r>
              <a:rPr dirty="0" sz="1050" spc="5">
                <a:latin typeface="Times New Roman"/>
                <a:cs typeface="Times New Roman"/>
              </a:rPr>
              <a:t>If </a:t>
            </a:r>
            <a:r>
              <a:rPr dirty="0" sz="1050" spc="-20">
                <a:latin typeface="Times New Roman"/>
                <a:cs typeface="Times New Roman"/>
              </a:rPr>
              <a:t>it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25">
                <a:latin typeface="Times New Roman"/>
                <a:cs typeface="Times New Roman"/>
              </a:rPr>
              <a:t>defined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10">
                <a:latin typeface="Times New Roman"/>
                <a:cs typeface="Times New Roman"/>
              </a:rPr>
              <a:t>smaller </a:t>
            </a:r>
            <a:r>
              <a:rPr dirty="0" sz="1050">
                <a:latin typeface="Times New Roman"/>
                <a:cs typeface="Times New Roman"/>
              </a:rPr>
              <a:t>than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45">
                <a:latin typeface="Times New Roman"/>
                <a:cs typeface="Times New Roman"/>
              </a:rPr>
              <a:t>needed,  </a:t>
            </a:r>
            <a:r>
              <a:rPr dirty="0" sz="1050" spc="-10">
                <a:latin typeface="Times New Roman"/>
                <a:cs typeface="Times New Roman"/>
              </a:rPr>
              <a:t>there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10">
                <a:latin typeface="Times New Roman"/>
                <a:cs typeface="Times New Roman"/>
              </a:rPr>
              <a:t>not </a:t>
            </a:r>
            <a:r>
              <a:rPr dirty="0" sz="1050" spc="40">
                <a:latin typeface="Times New Roman"/>
                <a:cs typeface="Times New Roman"/>
              </a:rPr>
              <a:t>enough </a:t>
            </a:r>
            <a:r>
              <a:rPr dirty="0" sz="1050" spc="-20">
                <a:latin typeface="Times New Roman"/>
                <a:cs typeface="Times New Roman"/>
              </a:rPr>
              <a:t>memory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0">
                <a:latin typeface="Times New Roman"/>
                <a:cs typeface="Times New Roman"/>
              </a:rPr>
              <a:t>hold </a:t>
            </a:r>
            <a:r>
              <a:rPr dirty="0" sz="1050" spc="-50">
                <a:latin typeface="Times New Roman"/>
                <a:cs typeface="Times New Roman"/>
              </a:rPr>
              <a:t>all </a:t>
            </a:r>
            <a:r>
              <a:rPr dirty="0" sz="1050">
                <a:latin typeface="Times New Roman"/>
                <a:cs typeface="Times New Roman"/>
              </a:rPr>
              <a:t>of the </a:t>
            </a:r>
            <a:r>
              <a:rPr dirty="0" sz="1050" spc="25">
                <a:latin typeface="Times New Roman"/>
                <a:cs typeface="Times New Roman"/>
              </a:rPr>
              <a:t>elements.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use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30">
                <a:latin typeface="Times New Roman"/>
                <a:cs typeface="Times New Roman"/>
              </a:rPr>
              <a:t>pointers  </a:t>
            </a:r>
            <a:r>
              <a:rPr dirty="0" sz="1050" spc="-35">
                <a:latin typeface="Times New Roman"/>
                <a:cs typeface="Times New Roman"/>
              </a:rPr>
              <a:t>(and </a:t>
            </a:r>
            <a:r>
              <a:rPr dirty="0" sz="1050" spc="-20">
                <a:latin typeface="Times New Roman"/>
                <a:cs typeface="Times New Roman"/>
              </a:rPr>
              <a:t>the </a:t>
            </a:r>
            <a:r>
              <a:rPr dirty="0" sz="900" spc="-30">
                <a:latin typeface="Courier New"/>
                <a:cs typeface="Courier New"/>
              </a:rPr>
              <a:t>new </a:t>
            </a:r>
            <a:r>
              <a:rPr dirty="0" sz="1050" spc="-30">
                <a:latin typeface="Times New Roman"/>
                <a:cs typeface="Times New Roman"/>
              </a:rPr>
              <a:t>and </a:t>
            </a:r>
            <a:r>
              <a:rPr dirty="0" sz="900" spc="-35">
                <a:latin typeface="Courier New"/>
                <a:cs typeface="Courier New"/>
              </a:rPr>
              <a:t>delete </a:t>
            </a:r>
            <a:r>
              <a:rPr dirty="0" sz="1050" spc="20">
                <a:latin typeface="Times New Roman"/>
                <a:cs typeface="Times New Roman"/>
              </a:rPr>
              <a:t>operators </a:t>
            </a:r>
            <a:r>
              <a:rPr dirty="0" sz="1050" spc="10">
                <a:latin typeface="Times New Roman"/>
                <a:cs typeface="Times New Roman"/>
              </a:rPr>
              <a:t>described </a:t>
            </a:r>
            <a:r>
              <a:rPr dirty="0" sz="1050" spc="5">
                <a:latin typeface="Times New Roman"/>
                <a:cs typeface="Times New Roman"/>
              </a:rPr>
              <a:t>below) </a:t>
            </a:r>
            <a:r>
              <a:rPr dirty="0" sz="1050" spc="-5">
                <a:latin typeface="Times New Roman"/>
                <a:cs typeface="Times New Roman"/>
              </a:rPr>
              <a:t>allows </a:t>
            </a:r>
            <a:r>
              <a:rPr dirty="0" sz="1050" spc="-30">
                <a:latin typeface="Times New Roman"/>
                <a:cs typeface="Times New Roman"/>
              </a:rPr>
              <a:t>us </a:t>
            </a:r>
            <a:r>
              <a:rPr dirty="0" sz="1050" spc="5">
                <a:latin typeface="Times New Roman"/>
                <a:cs typeface="Times New Roman"/>
              </a:rPr>
              <a:t>to </a:t>
            </a:r>
            <a:r>
              <a:rPr dirty="0" sz="1050" spc="-10">
                <a:latin typeface="Times New Roman"/>
                <a:cs typeface="Times New Roman"/>
              </a:rPr>
              <a:t>dynamically </a:t>
            </a:r>
            <a:r>
              <a:rPr dirty="0" sz="1050" spc="-15">
                <a:latin typeface="Times New Roman"/>
                <a:cs typeface="Times New Roman"/>
              </a:rPr>
              <a:t>allo-  </a:t>
            </a:r>
            <a:r>
              <a:rPr dirty="0" sz="1050" spc="-25">
                <a:latin typeface="Times New Roman"/>
                <a:cs typeface="Times New Roman"/>
              </a:rPr>
              <a:t>cate </a:t>
            </a:r>
            <a:r>
              <a:rPr dirty="0" sz="1050" spc="50">
                <a:latin typeface="Times New Roman"/>
                <a:cs typeface="Times New Roman"/>
              </a:rPr>
              <a:t>enough </a:t>
            </a:r>
            <a:r>
              <a:rPr dirty="0" sz="1050" spc="-20">
                <a:latin typeface="Times New Roman"/>
                <a:cs typeface="Times New Roman"/>
              </a:rPr>
              <a:t>memory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-20">
                <a:latin typeface="Times New Roman"/>
                <a:cs typeface="Times New Roman"/>
              </a:rPr>
              <a:t>an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10">
                <a:latin typeface="Times New Roman"/>
                <a:cs typeface="Times New Roman"/>
              </a:rPr>
              <a:t>so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25">
                <a:latin typeface="Times New Roman"/>
                <a:cs typeface="Times New Roman"/>
              </a:rPr>
              <a:t>memory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10">
                <a:latin typeface="Times New Roman"/>
                <a:cs typeface="Times New Roman"/>
              </a:rPr>
              <a:t>not</a:t>
            </a:r>
            <a:r>
              <a:rPr dirty="0" sz="1050" spc="3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wasted.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10600" y="1062990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59735" y="1093977"/>
            <a:ext cx="4635500" cy="2834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47340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Pre-lab </a:t>
            </a:r>
            <a:r>
              <a:rPr dirty="0" sz="950">
                <a:latin typeface="Times New Roman"/>
                <a:cs typeface="Times New Roman"/>
              </a:rPr>
              <a:t>Reading </a:t>
            </a:r>
            <a:r>
              <a:rPr dirty="0" sz="950" spc="10">
                <a:latin typeface="Times New Roman"/>
                <a:cs typeface="Times New Roman"/>
              </a:rPr>
              <a:t>Assignment</a:t>
            </a:r>
            <a:r>
              <a:rPr dirty="0" sz="950" spc="140">
                <a:latin typeface="Times New Roman"/>
                <a:cs typeface="Times New Roman"/>
              </a:rPr>
              <a:t> </a:t>
            </a:r>
            <a:r>
              <a:rPr dirty="0" sz="900" spc="-120">
                <a:latin typeface="Arial"/>
                <a:cs typeface="Arial"/>
              </a:rPr>
              <a:t>163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3099"/>
              </a:lnSpc>
            </a:pPr>
            <a:r>
              <a:rPr dirty="0" sz="1050" spc="-20">
                <a:latin typeface="Times New Roman"/>
                <a:cs typeface="Times New Roman"/>
              </a:rPr>
              <a:t>This </a:t>
            </a:r>
            <a:r>
              <a:rPr dirty="0" sz="1050" spc="-35">
                <a:latin typeface="Times New Roman"/>
                <a:cs typeface="Times New Roman"/>
              </a:rPr>
              <a:t>leads </a:t>
            </a:r>
            <a:r>
              <a:rPr dirty="0" sz="1050" spc="-25">
                <a:latin typeface="Times New Roman"/>
                <a:cs typeface="Times New Roman"/>
              </a:rPr>
              <a:t>us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50" b="1">
                <a:latin typeface="Times New Roman"/>
                <a:cs typeface="Times New Roman"/>
              </a:rPr>
              <a:t>dynamic </a:t>
            </a:r>
            <a:r>
              <a:rPr dirty="0" sz="1050" spc="20" b="1">
                <a:latin typeface="Times New Roman"/>
                <a:cs typeface="Times New Roman"/>
              </a:rPr>
              <a:t>variables</a:t>
            </a:r>
            <a:r>
              <a:rPr dirty="0" sz="1050" spc="20">
                <a:latin typeface="Times New Roman"/>
                <a:cs typeface="Times New Roman"/>
              </a:rPr>
              <a:t>. </a:t>
            </a:r>
            <a:r>
              <a:rPr dirty="0" sz="1050" spc="-15">
                <a:latin typeface="Times New Roman"/>
                <a:cs typeface="Times New Roman"/>
              </a:rPr>
              <a:t>Pointers </a:t>
            </a:r>
            <a:r>
              <a:rPr dirty="0" sz="1050" spc="-45">
                <a:latin typeface="Times New Roman"/>
                <a:cs typeface="Times New Roman"/>
              </a:rPr>
              <a:t>allow </a:t>
            </a:r>
            <a:r>
              <a:rPr dirty="0" sz="1050" spc="-25">
                <a:latin typeface="Times New Roman"/>
                <a:cs typeface="Times New Roman"/>
              </a:rPr>
              <a:t>us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30">
                <a:latin typeface="Times New Roman"/>
                <a:cs typeface="Times New Roman"/>
              </a:rPr>
              <a:t>use </a:t>
            </a:r>
            <a:r>
              <a:rPr dirty="0" sz="1050" spc="25">
                <a:latin typeface="Times New Roman"/>
                <a:cs typeface="Times New Roman"/>
              </a:rPr>
              <a:t>dynamic </a:t>
            </a:r>
            <a:r>
              <a:rPr dirty="0" sz="1050" spc="5">
                <a:latin typeface="Times New Roman"/>
                <a:cs typeface="Times New Roman"/>
              </a:rPr>
              <a:t>variables,  </a:t>
            </a:r>
            <a:r>
              <a:rPr dirty="0" sz="1050" spc="-30">
                <a:latin typeface="Times New Roman"/>
                <a:cs typeface="Times New Roman"/>
              </a:rPr>
              <a:t>which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25">
                <a:latin typeface="Times New Roman"/>
                <a:cs typeface="Times New Roman"/>
              </a:rPr>
              <a:t>created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25">
                <a:latin typeface="Times New Roman"/>
                <a:cs typeface="Times New Roman"/>
              </a:rPr>
              <a:t>destroyed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55">
                <a:latin typeface="Times New Roman"/>
                <a:cs typeface="Times New Roman"/>
              </a:rPr>
              <a:t>needed </a:t>
            </a:r>
            <a:r>
              <a:rPr dirty="0" sz="1050" spc="-30">
                <a:latin typeface="Times New Roman"/>
                <a:cs typeface="Times New Roman"/>
              </a:rPr>
              <a:t>within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20">
                <a:latin typeface="Times New Roman"/>
                <a:cs typeface="Times New Roman"/>
              </a:rPr>
              <a:t>program. </a:t>
            </a:r>
            <a:r>
              <a:rPr dirty="0" sz="1050" spc="-90">
                <a:latin typeface="Times New Roman"/>
                <a:cs typeface="Times New Roman"/>
              </a:rPr>
              <a:t>We </a:t>
            </a:r>
            <a:r>
              <a:rPr dirty="0" sz="1050" spc="-30">
                <a:latin typeface="Times New Roman"/>
                <a:cs typeface="Times New Roman"/>
              </a:rPr>
              <a:t>have </a:t>
            </a:r>
            <a:r>
              <a:rPr dirty="0" sz="1050" spc="15">
                <a:latin typeface="Times New Roman"/>
                <a:cs typeface="Times New Roman"/>
              </a:rPr>
              <a:t>stud-  </a:t>
            </a:r>
            <a:r>
              <a:rPr dirty="0" sz="1050" spc="-35">
                <a:latin typeface="Times New Roman"/>
                <a:cs typeface="Times New Roman"/>
              </a:rPr>
              <a:t>ied </a:t>
            </a:r>
            <a:r>
              <a:rPr dirty="0" sz="1050" spc="-25">
                <a:latin typeface="Times New Roman"/>
                <a:cs typeface="Times New Roman"/>
              </a:rPr>
              <a:t>scope </a:t>
            </a:r>
            <a:r>
              <a:rPr dirty="0" sz="1050" spc="-40">
                <a:latin typeface="Times New Roman"/>
                <a:cs typeface="Times New Roman"/>
              </a:rPr>
              <a:t>rules, </a:t>
            </a:r>
            <a:r>
              <a:rPr dirty="0" sz="1050" spc="-35">
                <a:latin typeface="Times New Roman"/>
                <a:cs typeface="Times New Roman"/>
              </a:rPr>
              <a:t>which </a:t>
            </a:r>
            <a:r>
              <a:rPr dirty="0" sz="1050" spc="-30">
                <a:latin typeface="Times New Roman"/>
                <a:cs typeface="Times New Roman"/>
              </a:rPr>
              <a:t>define </a:t>
            </a:r>
            <a:r>
              <a:rPr dirty="0" sz="1050" spc="30">
                <a:latin typeface="Times New Roman"/>
                <a:cs typeface="Times New Roman"/>
              </a:rPr>
              <a:t>where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5">
                <a:latin typeface="Times New Roman"/>
                <a:cs typeface="Times New Roman"/>
              </a:rPr>
              <a:t>variable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-40">
                <a:latin typeface="Times New Roman"/>
                <a:cs typeface="Times New Roman"/>
              </a:rPr>
              <a:t>active. Related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25">
                <a:latin typeface="Times New Roman"/>
                <a:cs typeface="Times New Roman"/>
              </a:rPr>
              <a:t>this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con-  </a:t>
            </a:r>
            <a:r>
              <a:rPr dirty="0" sz="1050" spc="-15">
                <a:latin typeface="Times New Roman"/>
                <a:cs typeface="Times New Roman"/>
              </a:rPr>
              <a:t>cept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40" b="1">
                <a:latin typeface="Times New Roman"/>
                <a:cs typeface="Times New Roman"/>
              </a:rPr>
              <a:t>lifetime</a:t>
            </a:r>
            <a:r>
              <a:rPr dirty="0" sz="1050" spc="40">
                <a:latin typeface="Times New Roman"/>
                <a:cs typeface="Times New Roman"/>
              </a:rPr>
              <a:t>, </a:t>
            </a:r>
            <a:r>
              <a:rPr dirty="0" sz="1050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time during </a:t>
            </a:r>
            <a:r>
              <a:rPr dirty="0" sz="1050" spc="-30">
                <a:latin typeface="Times New Roman"/>
                <a:cs typeface="Times New Roman"/>
              </a:rPr>
              <a:t>which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10">
                <a:latin typeface="Times New Roman"/>
                <a:cs typeface="Times New Roman"/>
              </a:rPr>
              <a:t>variable </a:t>
            </a:r>
            <a:r>
              <a:rPr dirty="0" sz="1050" spc="-35">
                <a:latin typeface="Times New Roman"/>
                <a:cs typeface="Times New Roman"/>
              </a:rPr>
              <a:t>exists.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lifetime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20">
                <a:latin typeface="Times New Roman"/>
                <a:cs typeface="Times New Roman"/>
              </a:rPr>
              <a:t>dynamic  </a:t>
            </a:r>
            <a:r>
              <a:rPr dirty="0" sz="1050" spc="15">
                <a:latin typeface="Times New Roman"/>
                <a:cs typeface="Times New Roman"/>
              </a:rPr>
              <a:t>variables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20">
                <a:latin typeface="Times New Roman"/>
                <a:cs typeface="Times New Roman"/>
              </a:rPr>
              <a:t>controlled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5">
                <a:latin typeface="Times New Roman"/>
                <a:cs typeface="Times New Roman"/>
              </a:rPr>
              <a:t>through </a:t>
            </a:r>
            <a:r>
              <a:rPr dirty="0" sz="1050" spc="5">
                <a:latin typeface="Times New Roman"/>
                <a:cs typeface="Times New Roman"/>
              </a:rPr>
              <a:t>explicit </a:t>
            </a:r>
            <a:r>
              <a:rPr dirty="0" sz="1050" spc="40">
                <a:latin typeface="Times New Roman"/>
                <a:cs typeface="Times New Roman"/>
              </a:rPr>
              <a:t>commands </a:t>
            </a:r>
            <a:r>
              <a:rPr dirty="0" sz="1050" spc="15">
                <a:latin typeface="Times New Roman"/>
                <a:cs typeface="Times New Roman"/>
              </a:rPr>
              <a:t>to allocate  </a:t>
            </a:r>
            <a:r>
              <a:rPr dirty="0" sz="1050">
                <a:latin typeface="Times New Roman"/>
                <a:cs typeface="Times New Roman"/>
              </a:rPr>
              <a:t>(i.e., </a:t>
            </a:r>
            <a:r>
              <a:rPr dirty="0" sz="1050" spc="30">
                <a:latin typeface="Times New Roman"/>
                <a:cs typeface="Times New Roman"/>
              </a:rPr>
              <a:t>create)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20">
                <a:latin typeface="Times New Roman"/>
                <a:cs typeface="Times New Roman"/>
              </a:rPr>
              <a:t>deallocate </a:t>
            </a:r>
            <a:r>
              <a:rPr dirty="0" sz="1050" spc="-5">
                <a:latin typeface="Times New Roman"/>
                <a:cs typeface="Times New Roman"/>
              </a:rPr>
              <a:t>(i.e., </a:t>
            </a:r>
            <a:r>
              <a:rPr dirty="0" sz="1050" spc="30">
                <a:latin typeface="Times New Roman"/>
                <a:cs typeface="Times New Roman"/>
              </a:rPr>
              <a:t>destroy) </a:t>
            </a:r>
            <a:r>
              <a:rPr dirty="0" sz="1050" spc="-15">
                <a:latin typeface="Times New Roman"/>
                <a:cs typeface="Times New Roman"/>
              </a:rPr>
              <a:t>them. </a:t>
            </a:r>
            <a:r>
              <a:rPr dirty="0" sz="1050" spc="-10">
                <a:latin typeface="Times New Roman"/>
                <a:cs typeface="Times New Roman"/>
              </a:rPr>
              <a:t>The operator </a:t>
            </a:r>
            <a:r>
              <a:rPr dirty="0" sz="900" spc="5" b="1">
                <a:latin typeface="Courier New"/>
                <a:cs typeface="Courier New"/>
              </a:rPr>
              <a:t>new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25">
                <a:latin typeface="Times New Roman"/>
                <a:cs typeface="Times New Roman"/>
              </a:rPr>
              <a:t>used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>
                <a:latin typeface="Times New Roman"/>
                <a:cs typeface="Times New Roman"/>
              </a:rPr>
              <a:t>allo-  </a:t>
            </a:r>
            <a:r>
              <a:rPr dirty="0" sz="1050" spc="-25">
                <a:latin typeface="Times New Roman"/>
                <a:cs typeface="Times New Roman"/>
              </a:rPr>
              <a:t>cate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-5">
                <a:latin typeface="Times New Roman"/>
                <a:cs typeface="Times New Roman"/>
              </a:rPr>
              <a:t>the operator </a:t>
            </a:r>
            <a:r>
              <a:rPr dirty="0" sz="900" spc="5" b="1">
                <a:latin typeface="Courier New"/>
                <a:cs typeface="Courier New"/>
              </a:rPr>
              <a:t>delete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20">
                <a:latin typeface="Times New Roman"/>
                <a:cs typeface="Times New Roman"/>
              </a:rPr>
              <a:t>used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20">
                <a:latin typeface="Times New Roman"/>
                <a:cs typeface="Times New Roman"/>
              </a:rPr>
              <a:t>deallocate </a:t>
            </a:r>
            <a:r>
              <a:rPr dirty="0" sz="1050" spc="25">
                <a:latin typeface="Times New Roman"/>
                <a:cs typeface="Times New Roman"/>
              </a:rPr>
              <a:t>dynamic </a:t>
            </a:r>
            <a:r>
              <a:rPr dirty="0" sz="1050" spc="15">
                <a:latin typeface="Times New Roman"/>
                <a:cs typeface="Times New Roman"/>
              </a:rPr>
              <a:t>variables.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com-  </a:t>
            </a:r>
            <a:r>
              <a:rPr dirty="0" sz="1050" spc="-35">
                <a:latin typeface="Times New Roman"/>
                <a:cs typeface="Times New Roman"/>
              </a:rPr>
              <a:t>piler </a:t>
            </a:r>
            <a:r>
              <a:rPr dirty="0" sz="1050" spc="35">
                <a:latin typeface="Times New Roman"/>
                <a:cs typeface="Times New Roman"/>
              </a:rPr>
              <a:t>keeps </a:t>
            </a:r>
            <a:r>
              <a:rPr dirty="0" sz="1050" spc="-25">
                <a:latin typeface="Times New Roman"/>
                <a:cs typeface="Times New Roman"/>
              </a:rPr>
              <a:t>track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30">
                <a:latin typeface="Times New Roman"/>
                <a:cs typeface="Times New Roman"/>
              </a:rPr>
              <a:t>where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35">
                <a:latin typeface="Times New Roman"/>
                <a:cs typeface="Times New Roman"/>
              </a:rPr>
              <a:t>memory </a:t>
            </a:r>
            <a:r>
              <a:rPr dirty="0" sz="1050" spc="20">
                <a:latin typeface="Times New Roman"/>
                <a:cs typeface="Times New Roman"/>
              </a:rPr>
              <a:t>non-dynamic </a:t>
            </a:r>
            <a:r>
              <a:rPr dirty="0" sz="1050">
                <a:latin typeface="Times New Roman"/>
                <a:cs typeface="Times New Roman"/>
              </a:rPr>
              <a:t>variables (variables </a:t>
            </a:r>
            <a:r>
              <a:rPr dirty="0" sz="1050" spc="15">
                <a:latin typeface="Times New Roman"/>
                <a:cs typeface="Times New Roman"/>
              </a:rPr>
              <a:t>discussed  </a:t>
            </a:r>
            <a:r>
              <a:rPr dirty="0" sz="1050" spc="-5">
                <a:latin typeface="Times New Roman"/>
                <a:cs typeface="Times New Roman"/>
              </a:rPr>
              <a:t>thus </a:t>
            </a:r>
            <a:r>
              <a:rPr dirty="0" sz="1050" spc="-20">
                <a:latin typeface="Times New Roman"/>
                <a:cs typeface="Times New Roman"/>
              </a:rPr>
              <a:t>far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15">
                <a:latin typeface="Times New Roman"/>
                <a:cs typeface="Times New Roman"/>
              </a:rPr>
              <a:t>this book)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20">
                <a:latin typeface="Times New Roman"/>
                <a:cs typeface="Times New Roman"/>
              </a:rPr>
              <a:t>located. </a:t>
            </a:r>
            <a:r>
              <a:rPr dirty="0" sz="1050" spc="-15">
                <a:latin typeface="Times New Roman"/>
                <a:cs typeface="Times New Roman"/>
              </a:rPr>
              <a:t>Their </a:t>
            </a:r>
            <a:r>
              <a:rPr dirty="0" sz="1050" spc="-10">
                <a:latin typeface="Times New Roman"/>
                <a:cs typeface="Times New Roman"/>
              </a:rPr>
              <a:t>contents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25">
                <a:latin typeface="Times New Roman"/>
                <a:cs typeface="Times New Roman"/>
              </a:rPr>
              <a:t>accessed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-20">
                <a:latin typeface="Times New Roman"/>
                <a:cs typeface="Times New Roman"/>
              </a:rPr>
              <a:t>just </a:t>
            </a:r>
            <a:r>
              <a:rPr dirty="0" sz="1050" spc="25">
                <a:latin typeface="Times New Roman"/>
                <a:cs typeface="Times New Roman"/>
              </a:rPr>
              <a:t>naming  </a:t>
            </a:r>
            <a:r>
              <a:rPr dirty="0" sz="1050" spc="-10">
                <a:latin typeface="Times New Roman"/>
                <a:cs typeface="Times New Roman"/>
              </a:rPr>
              <a:t>them. </a:t>
            </a:r>
            <a:r>
              <a:rPr dirty="0" sz="1050" spc="20">
                <a:latin typeface="Times New Roman"/>
                <a:cs typeface="Times New Roman"/>
              </a:rPr>
              <a:t>However,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compiler </a:t>
            </a:r>
            <a:r>
              <a:rPr dirty="0" sz="1050" spc="-10">
                <a:latin typeface="Times New Roman"/>
                <a:cs typeface="Times New Roman"/>
              </a:rPr>
              <a:t>does </a:t>
            </a:r>
            <a:r>
              <a:rPr dirty="0" sz="1050" spc="5">
                <a:latin typeface="Times New Roman"/>
                <a:cs typeface="Times New Roman"/>
              </a:rPr>
              <a:t>not </a:t>
            </a:r>
            <a:r>
              <a:rPr dirty="0" sz="1050" spc="-25">
                <a:latin typeface="Times New Roman"/>
                <a:cs typeface="Times New Roman"/>
              </a:rPr>
              <a:t>keep </a:t>
            </a:r>
            <a:r>
              <a:rPr dirty="0" sz="1050" spc="-20">
                <a:latin typeface="Times New Roman"/>
                <a:cs typeface="Times New Roman"/>
              </a:rPr>
              <a:t>track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address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25">
                <a:latin typeface="Times New Roman"/>
                <a:cs typeface="Times New Roman"/>
              </a:rPr>
              <a:t>dynamic  </a:t>
            </a:r>
            <a:r>
              <a:rPr dirty="0" sz="1050" spc="10">
                <a:latin typeface="Times New Roman"/>
                <a:cs typeface="Times New Roman"/>
              </a:rPr>
              <a:t>variable. </a:t>
            </a:r>
            <a:r>
              <a:rPr dirty="0" sz="1050" spc="-20">
                <a:latin typeface="Times New Roman"/>
                <a:cs typeface="Times New Roman"/>
              </a:rPr>
              <a:t>When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new </a:t>
            </a:r>
            <a:r>
              <a:rPr dirty="0" sz="1050" spc="35">
                <a:latin typeface="Times New Roman"/>
                <a:cs typeface="Times New Roman"/>
              </a:rPr>
              <a:t>command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25">
                <a:latin typeface="Times New Roman"/>
                <a:cs typeface="Times New Roman"/>
              </a:rPr>
              <a:t>used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10">
                <a:latin typeface="Times New Roman"/>
                <a:cs typeface="Times New Roman"/>
              </a:rPr>
              <a:t>allocate </a:t>
            </a:r>
            <a:r>
              <a:rPr dirty="0" sz="1050" spc="-25">
                <a:latin typeface="Times New Roman"/>
                <a:cs typeface="Times New Roman"/>
              </a:rPr>
              <a:t>memory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25">
                <a:latin typeface="Times New Roman"/>
                <a:cs typeface="Times New Roman"/>
              </a:rPr>
              <a:t>dynamic </a:t>
            </a:r>
            <a:r>
              <a:rPr dirty="0" sz="1050" spc="-15">
                <a:latin typeface="Times New Roman"/>
                <a:cs typeface="Times New Roman"/>
              </a:rPr>
              <a:t>vari-  </a:t>
            </a:r>
            <a:r>
              <a:rPr dirty="0" sz="1050" spc="-40">
                <a:latin typeface="Times New Roman"/>
                <a:cs typeface="Times New Roman"/>
              </a:rPr>
              <a:t>able,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40">
                <a:latin typeface="Times New Roman"/>
                <a:cs typeface="Times New Roman"/>
              </a:rPr>
              <a:t>system </a:t>
            </a:r>
            <a:r>
              <a:rPr dirty="0" sz="1050" spc="-15">
                <a:latin typeface="Times New Roman"/>
                <a:cs typeface="Times New Roman"/>
              </a:rPr>
              <a:t>returns </a:t>
            </a:r>
            <a:r>
              <a:rPr dirty="0" sz="1050" spc="-30">
                <a:latin typeface="Times New Roman"/>
                <a:cs typeface="Times New Roman"/>
              </a:rPr>
              <a:t>its </a:t>
            </a:r>
            <a:r>
              <a:rPr dirty="0" sz="1050" spc="20">
                <a:latin typeface="Times New Roman"/>
                <a:cs typeface="Times New Roman"/>
              </a:rPr>
              <a:t>address </a:t>
            </a:r>
            <a:r>
              <a:rPr dirty="0" sz="1050" spc="-20">
                <a:latin typeface="Times New Roman"/>
                <a:cs typeface="Times New Roman"/>
              </a:rPr>
              <a:t>and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programmer </a:t>
            </a:r>
            <a:r>
              <a:rPr dirty="0" sz="1050" spc="-20">
                <a:latin typeface="Times New Roman"/>
                <a:cs typeface="Times New Roman"/>
              </a:rPr>
              <a:t>stores </a:t>
            </a:r>
            <a:r>
              <a:rPr dirty="0" sz="1050" spc="-35">
                <a:latin typeface="Times New Roman"/>
                <a:cs typeface="Times New Roman"/>
              </a:rPr>
              <a:t>it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20">
                <a:latin typeface="Times New Roman"/>
                <a:cs typeface="Times New Roman"/>
              </a:rPr>
              <a:t>pointer </a:t>
            </a:r>
            <a:r>
              <a:rPr dirty="0" sz="1050" spc="-15">
                <a:latin typeface="Times New Roman"/>
                <a:cs typeface="Times New Roman"/>
              </a:rPr>
              <a:t>vari-  </a:t>
            </a:r>
            <a:r>
              <a:rPr dirty="0" sz="1050" spc="-30">
                <a:latin typeface="Times New Roman"/>
                <a:cs typeface="Times New Roman"/>
              </a:rPr>
              <a:t>able. </a:t>
            </a:r>
            <a:r>
              <a:rPr dirty="0" sz="1050" spc="-10">
                <a:latin typeface="Times New Roman"/>
                <a:cs typeface="Times New Roman"/>
              </a:rPr>
              <a:t>Through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pointer </a:t>
            </a:r>
            <a:r>
              <a:rPr dirty="0" sz="1050" spc="15">
                <a:latin typeface="Times New Roman"/>
                <a:cs typeface="Times New Roman"/>
              </a:rPr>
              <a:t>variable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20">
                <a:latin typeface="Times New Roman"/>
                <a:cs typeface="Times New Roman"/>
              </a:rPr>
              <a:t>access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memory</a:t>
            </a:r>
            <a:r>
              <a:rPr dirty="0" sz="1050" spc="14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location.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050" spc="5" i="1">
                <a:latin typeface="Times New Roman"/>
                <a:cs typeface="Times New Roman"/>
              </a:rPr>
              <a:t>Example: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9735" y="4067683"/>
            <a:ext cx="1299845" cy="354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*one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6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nullptr;  </a:t>
            </a: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*two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9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nullptr;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3989" y="4067683"/>
            <a:ext cx="2696210" cy="3549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 one and two are </a:t>
            </a:r>
            <a:r>
              <a:rPr dirty="0" sz="900" spc="-15">
                <a:latin typeface="Courier New"/>
                <a:cs typeface="Courier New"/>
              </a:rPr>
              <a:t>defined </a:t>
            </a:r>
            <a:r>
              <a:rPr dirty="0" sz="900" spc="-10">
                <a:latin typeface="Courier New"/>
                <a:cs typeface="Courier New"/>
              </a:rPr>
              <a:t>to be</a:t>
            </a:r>
            <a:r>
              <a:rPr dirty="0" sz="900" spc="-31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pointer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variables that point </a:t>
            </a:r>
            <a:r>
              <a:rPr dirty="0" sz="900" spc="-5">
                <a:latin typeface="Courier New"/>
                <a:cs typeface="Courier New"/>
              </a:rPr>
              <a:t>to</a:t>
            </a:r>
            <a:r>
              <a:rPr dirty="0" sz="900" spc="-1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ints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9735" y="4588891"/>
            <a:ext cx="7632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11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result;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734" y="4559935"/>
            <a:ext cx="2764790" cy="3581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defines </a:t>
            </a:r>
            <a:r>
              <a:rPr dirty="0" sz="900" spc="-10">
                <a:latin typeface="Courier New"/>
                <a:cs typeface="Courier New"/>
              </a:rPr>
              <a:t>an int </a:t>
            </a:r>
            <a:r>
              <a:rPr dirty="0" sz="900" spc="-15">
                <a:latin typeface="Courier New"/>
                <a:cs typeface="Courier New"/>
              </a:rPr>
              <a:t>variable </a:t>
            </a:r>
            <a:r>
              <a:rPr dirty="0" sz="900" spc="-10">
                <a:latin typeface="Courier New"/>
                <a:cs typeface="Courier New"/>
              </a:rPr>
              <a:t>that </a:t>
            </a:r>
            <a:r>
              <a:rPr dirty="0" sz="900" spc="-15">
                <a:latin typeface="Courier New"/>
                <a:cs typeface="Courier New"/>
              </a:rPr>
              <a:t>will</a:t>
            </a:r>
            <a:r>
              <a:rPr dirty="0" sz="900" spc="-2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hold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the sum of two</a:t>
            </a:r>
            <a:r>
              <a:rPr dirty="0" sz="900" spc="-1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values.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9735" y="5055234"/>
            <a:ext cx="961390" cy="35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one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0">
                <a:latin typeface="Courier New"/>
                <a:cs typeface="Courier New"/>
              </a:rPr>
              <a:t>new</a:t>
            </a:r>
            <a:r>
              <a:rPr dirty="0" sz="900" spc="-19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int;  </a:t>
            </a:r>
            <a:r>
              <a:rPr dirty="0" sz="900" spc="-10">
                <a:latin typeface="Courier New"/>
                <a:cs typeface="Courier New"/>
              </a:rPr>
              <a:t>two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0">
                <a:latin typeface="Courier New"/>
                <a:cs typeface="Courier New"/>
              </a:rPr>
              <a:t>new</a:t>
            </a:r>
            <a:r>
              <a:rPr dirty="0" sz="900" spc="-19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int;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3590" y="5055234"/>
            <a:ext cx="2707005" cy="68707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These statements each</a:t>
            </a:r>
            <a:r>
              <a:rPr dirty="0" sz="900" spc="-13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dynamically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allocate enough memory </a:t>
            </a:r>
            <a:r>
              <a:rPr dirty="0" sz="900" spc="-10">
                <a:latin typeface="Courier New"/>
                <a:cs typeface="Courier New"/>
              </a:rPr>
              <a:t>to hold an</a:t>
            </a:r>
            <a:r>
              <a:rPr dirty="0" sz="900" spc="-26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int</a:t>
            </a:r>
            <a:endParaRPr sz="900">
              <a:latin typeface="Courier New"/>
              <a:cs typeface="Courier New"/>
            </a:endParaRPr>
          </a:p>
          <a:p>
            <a:pPr marL="2159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and </a:t>
            </a:r>
            <a:r>
              <a:rPr dirty="0" sz="900" spc="-15">
                <a:latin typeface="Courier New"/>
                <a:cs typeface="Courier New"/>
              </a:rPr>
              <a:t>assign their addresses </a:t>
            </a:r>
            <a:r>
              <a:rPr dirty="0" sz="900" spc="-10">
                <a:latin typeface="Courier New"/>
                <a:cs typeface="Courier New"/>
              </a:rPr>
              <a:t>to</a:t>
            </a:r>
            <a:r>
              <a:rPr dirty="0" sz="900" spc="-22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pointer</a:t>
            </a:r>
            <a:endParaRPr sz="900">
              <a:latin typeface="Courier New"/>
              <a:cs typeface="Courier New"/>
            </a:endParaRPr>
          </a:p>
          <a:p>
            <a:pPr marL="2159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variables </a:t>
            </a:r>
            <a:r>
              <a:rPr dirty="0" sz="900" spc="-10">
                <a:latin typeface="Courier New"/>
                <a:cs typeface="Courier New"/>
              </a:rPr>
              <a:t>one and </a:t>
            </a:r>
            <a:r>
              <a:rPr dirty="0" sz="900" spc="-15">
                <a:latin typeface="Courier New"/>
                <a:cs typeface="Courier New"/>
              </a:rPr>
              <a:t>two,</a:t>
            </a:r>
            <a:r>
              <a:rPr dirty="0" sz="900" spc="-17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respectively.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59735" y="5879972"/>
            <a:ext cx="694690" cy="3581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5">
                <a:latin typeface="Courier New"/>
                <a:cs typeface="Courier New"/>
              </a:rPr>
              <a:t>*one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5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10;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5">
                <a:latin typeface="Courier New"/>
                <a:cs typeface="Courier New"/>
              </a:rPr>
              <a:t>*two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5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20;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93590" y="5879972"/>
            <a:ext cx="2905125" cy="6883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These statements assign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value</a:t>
            </a:r>
            <a:r>
              <a:rPr dirty="0" sz="900" spc="-21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10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to the </a:t>
            </a:r>
            <a:r>
              <a:rPr dirty="0" sz="900" spc="-15">
                <a:latin typeface="Courier New"/>
                <a:cs typeface="Courier New"/>
              </a:rPr>
              <a:t>memory location pointed </a:t>
            </a:r>
            <a:r>
              <a:rPr dirty="0" sz="900" spc="-10">
                <a:latin typeface="Courier New"/>
                <a:cs typeface="Courier New"/>
              </a:rPr>
              <a:t>to by</a:t>
            </a:r>
            <a:r>
              <a:rPr dirty="0" sz="900" spc="-2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one</a:t>
            </a:r>
            <a:endParaRPr sz="900">
              <a:latin typeface="Courier New"/>
              <a:cs typeface="Courier New"/>
            </a:endParaRPr>
          </a:p>
          <a:p>
            <a:pPr marL="2159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and 20 to the </a:t>
            </a:r>
            <a:r>
              <a:rPr dirty="0" sz="900" spc="-15">
                <a:latin typeface="Courier New"/>
                <a:cs typeface="Courier New"/>
              </a:rPr>
              <a:t>memory location pointed</a:t>
            </a:r>
            <a:r>
              <a:rPr dirty="0" sz="900" spc="-2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to</a:t>
            </a:r>
            <a:endParaRPr sz="900">
              <a:latin typeface="Courier New"/>
              <a:cs typeface="Courier New"/>
            </a:endParaRPr>
          </a:p>
          <a:p>
            <a:pPr marL="26034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by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two.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9735" y="6705980"/>
            <a:ext cx="3772535" cy="6883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5">
                <a:latin typeface="Courier New"/>
                <a:cs typeface="Courier New"/>
              </a:rPr>
              <a:t>result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*one </a:t>
            </a:r>
            <a:r>
              <a:rPr dirty="0" sz="900">
                <a:latin typeface="Courier New"/>
                <a:cs typeface="Courier New"/>
              </a:rPr>
              <a:t>+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*two;</a:t>
            </a:r>
            <a:endParaRPr sz="900">
              <a:latin typeface="Courier New"/>
              <a:cs typeface="Courier New"/>
            </a:endParaRPr>
          </a:p>
          <a:p>
            <a:pPr marL="1155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adds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contents </a:t>
            </a:r>
            <a:r>
              <a:rPr dirty="0" sz="900" spc="-10">
                <a:latin typeface="Courier New"/>
                <a:cs typeface="Courier New"/>
              </a:rPr>
              <a:t>of the</a:t>
            </a:r>
            <a:r>
              <a:rPr dirty="0" sz="900" spc="-254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memory</a:t>
            </a:r>
            <a:endParaRPr sz="900">
              <a:latin typeface="Courier New"/>
              <a:cs typeface="Courier New"/>
            </a:endParaRPr>
          </a:p>
          <a:p>
            <a:pPr marL="12700" marR="6350" indent="1143000">
              <a:lnSpc>
                <a:spcPts val="1310"/>
              </a:lnSpc>
              <a:spcBef>
                <a:spcPts val="70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locations pointed </a:t>
            </a:r>
            <a:r>
              <a:rPr dirty="0" sz="900" spc="-10">
                <a:latin typeface="Courier New"/>
                <a:cs typeface="Courier New"/>
              </a:rPr>
              <a:t>to by one and</a:t>
            </a:r>
            <a:r>
              <a:rPr dirty="0" sz="900" spc="-2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two.  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"result </a:t>
            </a:r>
            <a:r>
              <a:rPr dirty="0" sz="900">
                <a:latin typeface="Courier New"/>
                <a:cs typeface="Courier New"/>
              </a:rPr>
              <a:t>= "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result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54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9735" y="7533513"/>
            <a:ext cx="763270" cy="354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delete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one;  delete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two;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90542" y="7533513"/>
            <a:ext cx="2842895" cy="51943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These statements deallocate </a:t>
            </a:r>
            <a:r>
              <a:rPr dirty="0" sz="900" spc="-10">
                <a:latin typeface="Courier New"/>
                <a:cs typeface="Courier New"/>
              </a:rPr>
              <a:t>the</a:t>
            </a:r>
            <a:r>
              <a:rPr dirty="0" sz="900" spc="-18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dynamic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variables. Their memory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 spc="-15">
                <a:latin typeface="Courier New"/>
                <a:cs typeface="Courier New"/>
              </a:rPr>
              <a:t>freed</a:t>
            </a:r>
            <a:r>
              <a:rPr dirty="0" sz="900" spc="-2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and</a:t>
            </a:r>
            <a:endParaRPr sz="90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they cease </a:t>
            </a:r>
            <a:r>
              <a:rPr dirty="0" sz="900" spc="-10">
                <a:latin typeface="Courier New"/>
                <a:cs typeface="Courier New"/>
              </a:rPr>
              <a:t>to</a:t>
            </a:r>
            <a:r>
              <a:rPr dirty="0" sz="900" spc="-1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exist.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59735" y="8156829"/>
            <a:ext cx="4636135" cy="101155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12700" marR="5080">
              <a:lnSpc>
                <a:spcPct val="103099"/>
              </a:lnSpc>
              <a:spcBef>
                <a:spcPts val="65"/>
              </a:spcBef>
            </a:pPr>
            <a:r>
              <a:rPr dirty="0" sz="1050">
                <a:latin typeface="Times New Roman"/>
                <a:cs typeface="Times New Roman"/>
              </a:rPr>
              <a:t>Now </a:t>
            </a:r>
            <a:r>
              <a:rPr dirty="0" sz="1050" spc="-30">
                <a:latin typeface="Times New Roman"/>
                <a:cs typeface="Times New Roman"/>
              </a:rPr>
              <a:t>let </a:t>
            </a:r>
            <a:r>
              <a:rPr dirty="0" sz="1050" spc="-20">
                <a:latin typeface="Times New Roman"/>
                <a:cs typeface="Times New Roman"/>
              </a:rPr>
              <a:t>us </a:t>
            </a:r>
            <a:r>
              <a:rPr dirty="0" sz="1050" spc="-30">
                <a:latin typeface="Times New Roman"/>
                <a:cs typeface="Times New Roman"/>
              </a:rPr>
              <a:t>use </a:t>
            </a:r>
            <a:r>
              <a:rPr dirty="0" sz="1050" spc="25">
                <a:latin typeface="Times New Roman"/>
                <a:cs typeface="Times New Roman"/>
              </a:rPr>
              <a:t>dynamic </a:t>
            </a:r>
            <a:r>
              <a:rPr dirty="0" sz="1050" spc="10">
                <a:latin typeface="Times New Roman"/>
                <a:cs typeface="Times New Roman"/>
              </a:rPr>
              <a:t>variables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10">
                <a:latin typeface="Times New Roman"/>
                <a:cs typeface="Times New Roman"/>
              </a:rPr>
              <a:t>allocate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25">
                <a:latin typeface="Times New Roman"/>
                <a:cs typeface="Times New Roman"/>
              </a:rPr>
              <a:t>appropriate </a:t>
            </a:r>
            <a:r>
              <a:rPr dirty="0" sz="1050" spc="-10">
                <a:latin typeface="Times New Roman"/>
                <a:cs typeface="Times New Roman"/>
              </a:rPr>
              <a:t>amount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20">
                <a:latin typeface="Times New Roman"/>
                <a:cs typeface="Times New Roman"/>
              </a:rPr>
              <a:t>memory 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0">
                <a:latin typeface="Times New Roman"/>
                <a:cs typeface="Times New Roman"/>
              </a:rPr>
              <a:t>hold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-40">
                <a:latin typeface="Times New Roman"/>
                <a:cs typeface="Times New Roman"/>
              </a:rPr>
              <a:t>array. </a:t>
            </a:r>
            <a:r>
              <a:rPr dirty="0" sz="1050" spc="-80">
                <a:latin typeface="Times New Roman"/>
                <a:cs typeface="Times New Roman"/>
              </a:rPr>
              <a:t>By </a:t>
            </a:r>
            <a:r>
              <a:rPr dirty="0" sz="1050" spc="-30">
                <a:latin typeface="Times New Roman"/>
                <a:cs typeface="Times New Roman"/>
              </a:rPr>
              <a:t>using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new </a:t>
            </a:r>
            <a:r>
              <a:rPr dirty="0" sz="1050" spc="-10">
                <a:latin typeface="Times New Roman"/>
                <a:cs typeface="Times New Roman"/>
              </a:rPr>
              <a:t>operator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25">
                <a:latin typeface="Times New Roman"/>
                <a:cs typeface="Times New Roman"/>
              </a:rPr>
              <a:t>create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array,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-35">
                <a:latin typeface="Times New Roman"/>
                <a:cs typeface="Times New Roman"/>
              </a:rPr>
              <a:t>wait </a:t>
            </a:r>
            <a:r>
              <a:rPr dirty="0" sz="1050" spc="10">
                <a:latin typeface="Times New Roman"/>
                <a:cs typeface="Times New Roman"/>
              </a:rPr>
              <a:t>until 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-35">
                <a:latin typeface="Times New Roman"/>
                <a:cs typeface="Times New Roman"/>
              </a:rPr>
              <a:t>know </a:t>
            </a:r>
            <a:r>
              <a:rPr dirty="0" sz="1050" spc="-25">
                <a:latin typeface="Times New Roman"/>
                <a:cs typeface="Times New Roman"/>
              </a:rPr>
              <a:t>how </a:t>
            </a:r>
            <a:r>
              <a:rPr dirty="0" sz="1050" spc="-40">
                <a:latin typeface="Times New Roman"/>
                <a:cs typeface="Times New Roman"/>
              </a:rPr>
              <a:t>big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45">
                <a:latin typeface="Times New Roman"/>
                <a:cs typeface="Times New Roman"/>
              </a:rPr>
              <a:t>array </a:t>
            </a:r>
            <a:r>
              <a:rPr dirty="0" sz="1050" spc="30">
                <a:latin typeface="Times New Roman"/>
                <a:cs typeface="Times New Roman"/>
              </a:rPr>
              <a:t>needs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-25">
                <a:latin typeface="Times New Roman"/>
                <a:cs typeface="Times New Roman"/>
              </a:rPr>
              <a:t>before </a:t>
            </a:r>
            <a:r>
              <a:rPr dirty="0" sz="1050">
                <a:latin typeface="Times New Roman"/>
                <a:cs typeface="Times New Roman"/>
              </a:rPr>
              <a:t>creating </a:t>
            </a:r>
            <a:r>
              <a:rPr dirty="0" sz="1050" spc="-35">
                <a:latin typeface="Times New Roman"/>
                <a:cs typeface="Times New Roman"/>
              </a:rPr>
              <a:t>it.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>
                <a:latin typeface="Times New Roman"/>
                <a:cs typeface="Times New Roman"/>
              </a:rPr>
              <a:t>following </a:t>
            </a:r>
            <a:r>
              <a:rPr dirty="0" sz="1050" spc="15">
                <a:latin typeface="Times New Roman"/>
                <a:cs typeface="Times New Roman"/>
              </a:rPr>
              <a:t>program  </a:t>
            </a:r>
            <a:r>
              <a:rPr dirty="0" sz="1050" spc="25">
                <a:latin typeface="Times New Roman"/>
                <a:cs typeface="Times New Roman"/>
              </a:rPr>
              <a:t>demonstrates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-35">
                <a:latin typeface="Times New Roman"/>
                <a:cs typeface="Times New Roman"/>
              </a:rPr>
              <a:t>idea. </a:t>
            </a:r>
            <a:r>
              <a:rPr dirty="0" sz="1050" spc="-15">
                <a:latin typeface="Times New Roman"/>
                <a:cs typeface="Times New Roman"/>
              </a:rPr>
              <a:t>First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user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30">
                <a:latin typeface="Times New Roman"/>
                <a:cs typeface="Times New Roman"/>
              </a:rPr>
              <a:t>asked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0">
                <a:latin typeface="Times New Roman"/>
                <a:cs typeface="Times New Roman"/>
              </a:rPr>
              <a:t>input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40">
                <a:latin typeface="Times New Roman"/>
                <a:cs typeface="Times New Roman"/>
              </a:rPr>
              <a:t>number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5">
                <a:latin typeface="Times New Roman"/>
                <a:cs typeface="Times New Roman"/>
              </a:rPr>
              <a:t>grades </a:t>
            </a:r>
            <a:r>
              <a:rPr dirty="0" sz="1050" spc="40">
                <a:latin typeface="Times New Roman"/>
                <a:cs typeface="Times New Roman"/>
              </a:rPr>
              <a:t>to 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35">
                <a:latin typeface="Times New Roman"/>
                <a:cs typeface="Times New Roman"/>
              </a:rPr>
              <a:t>processed. </a:t>
            </a:r>
            <a:r>
              <a:rPr dirty="0" sz="1050" spc="-10">
                <a:latin typeface="Times New Roman"/>
                <a:cs typeface="Times New Roman"/>
              </a:rPr>
              <a:t>Then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40">
                <a:latin typeface="Times New Roman"/>
                <a:cs typeface="Times New Roman"/>
              </a:rPr>
              <a:t>number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15">
                <a:latin typeface="Times New Roman"/>
                <a:cs typeface="Times New Roman"/>
              </a:rPr>
              <a:t>used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10">
                <a:latin typeface="Times New Roman"/>
                <a:cs typeface="Times New Roman"/>
              </a:rPr>
              <a:t>allocate exactly </a:t>
            </a:r>
            <a:r>
              <a:rPr dirty="0" sz="1050" spc="50">
                <a:latin typeface="Times New Roman"/>
                <a:cs typeface="Times New Roman"/>
              </a:rPr>
              <a:t>enough </a:t>
            </a:r>
            <a:r>
              <a:rPr dirty="0" sz="1050" spc="-25">
                <a:latin typeface="Times New Roman"/>
                <a:cs typeface="Times New Roman"/>
              </a:rPr>
              <a:t>memory </a:t>
            </a:r>
            <a:r>
              <a:rPr dirty="0" sz="1050" spc="15">
                <a:latin typeface="Times New Roman"/>
                <a:cs typeface="Times New Roman"/>
              </a:rPr>
              <a:t>to  </a:t>
            </a:r>
            <a:r>
              <a:rPr dirty="0" sz="1050" spc="-10">
                <a:latin typeface="Times New Roman"/>
                <a:cs typeface="Times New Roman"/>
              </a:rPr>
              <a:t>hold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25">
                <a:latin typeface="Times New Roman"/>
                <a:cs typeface="Times New Roman"/>
              </a:rPr>
              <a:t>with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required </a:t>
            </a:r>
            <a:r>
              <a:rPr dirty="0" sz="1050" spc="45">
                <a:latin typeface="Times New Roman"/>
                <a:cs typeface="Times New Roman"/>
              </a:rPr>
              <a:t>number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25">
                <a:latin typeface="Times New Roman"/>
                <a:cs typeface="Times New Roman"/>
              </a:rPr>
              <a:t>elements </a:t>
            </a:r>
            <a:r>
              <a:rPr dirty="0" sz="1050" spc="-5">
                <a:latin typeface="Times New Roman"/>
                <a:cs typeface="Times New Roman"/>
              </a:rPr>
              <a:t>for the</a:t>
            </a:r>
            <a:r>
              <a:rPr dirty="0" sz="1050" spc="180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grades.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1651000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 h="0">
                <a:moveTo>
                  <a:pt x="0" y="0"/>
                </a:moveTo>
                <a:lnTo>
                  <a:pt x="5334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10600" y="1062990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430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90"/>
              </a:spcBef>
            </a:pPr>
            <a:r>
              <a:rPr dirty="0" sz="900" spc="-105">
                <a:latin typeface="Arial"/>
                <a:cs typeface="Arial"/>
              </a:rPr>
              <a:t>164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2305" y="1095501"/>
            <a:ext cx="125158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SET </a:t>
            </a:r>
            <a:r>
              <a:rPr dirty="0" sz="950" spc="-35">
                <a:latin typeface="Times New Roman"/>
                <a:cs typeface="Times New Roman"/>
              </a:rPr>
              <a:t>9</a:t>
            </a:r>
            <a:r>
              <a:rPr dirty="0" sz="950" spc="-15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Pointers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8754" y="1340657"/>
            <a:ext cx="4456430" cy="197675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050" spc="20" i="1">
                <a:latin typeface="Times New Roman"/>
                <a:cs typeface="Times New Roman"/>
              </a:rPr>
              <a:t>Sample </a:t>
            </a:r>
            <a:r>
              <a:rPr dirty="0" sz="1050" spc="-5" i="1">
                <a:latin typeface="Times New Roman"/>
                <a:cs typeface="Times New Roman"/>
              </a:rPr>
              <a:t>Program</a:t>
            </a:r>
            <a:r>
              <a:rPr dirty="0" sz="1050" spc="195" i="1">
                <a:latin typeface="Times New Roman"/>
                <a:cs typeface="Times New Roman"/>
              </a:rPr>
              <a:t> </a:t>
            </a:r>
            <a:r>
              <a:rPr dirty="0" sz="1050" spc="35" i="1">
                <a:latin typeface="Times New Roman"/>
                <a:cs typeface="Times New Roman"/>
              </a:rPr>
              <a:t>9.3: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program finds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average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0">
                <a:latin typeface="Courier New"/>
                <a:cs typeface="Courier New"/>
              </a:rPr>
              <a:t>set of</a:t>
            </a:r>
            <a:r>
              <a:rPr dirty="0" sz="900" spc="-29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grades.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5">
                <a:latin typeface="Courier New"/>
                <a:cs typeface="Courier New"/>
              </a:rPr>
              <a:t>// It </a:t>
            </a:r>
            <a:r>
              <a:rPr dirty="0" sz="900" spc="-20">
                <a:latin typeface="Courier New"/>
                <a:cs typeface="Courier New"/>
              </a:rPr>
              <a:t>dynamically allocates space for the array holding the</a:t>
            </a:r>
            <a:r>
              <a:rPr dirty="0" sz="900" spc="-21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grades.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3098800">
              <a:lnSpc>
                <a:spcPct val="120600"/>
              </a:lnSpc>
              <a:spcBef>
                <a:spcPts val="5"/>
              </a:spcBef>
            </a:pPr>
            <a:r>
              <a:rPr dirty="0" sz="900" spc="-15">
                <a:latin typeface="Courier New"/>
                <a:cs typeface="Courier New"/>
              </a:rPr>
              <a:t>#include </a:t>
            </a:r>
            <a:r>
              <a:rPr dirty="0" sz="900" spc="-20">
                <a:latin typeface="Courier New"/>
                <a:cs typeface="Courier New"/>
              </a:rPr>
              <a:t>&lt;iostream&gt;  </a:t>
            </a:r>
            <a:r>
              <a:rPr dirty="0" sz="900" spc="-15">
                <a:latin typeface="Courier New"/>
                <a:cs typeface="Courier New"/>
              </a:rPr>
              <a:t>#include &lt;iomanip&gt;  using namespace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function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prototypes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5">
                <a:latin typeface="Courier New"/>
                <a:cs typeface="Courier New"/>
              </a:rPr>
              <a:t>void sortIt (float* grades,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numOfGrades);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void </a:t>
            </a:r>
            <a:r>
              <a:rPr dirty="0" sz="900" spc="-20">
                <a:latin typeface="Courier New"/>
                <a:cs typeface="Courier New"/>
              </a:rPr>
              <a:t>displayGrades(float* </a:t>
            </a:r>
            <a:r>
              <a:rPr dirty="0" sz="900" spc="-15">
                <a:latin typeface="Courier New"/>
                <a:cs typeface="Courier New"/>
              </a:rPr>
              <a:t>grades,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10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numOfGrades);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8754" y="3455035"/>
            <a:ext cx="1793875" cy="52260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79400">
              <a:lnSpc>
                <a:spcPct val="100000"/>
              </a:lnSpc>
              <a:spcBef>
                <a:spcPts val="215"/>
              </a:spcBef>
            </a:pPr>
            <a:r>
              <a:rPr dirty="0" sz="900" spc="-40">
                <a:latin typeface="Courier New"/>
                <a:cs typeface="Courier New"/>
              </a:rPr>
              <a:t>float </a:t>
            </a:r>
            <a:r>
              <a:rPr dirty="0" sz="900" spc="-45">
                <a:latin typeface="Courier New"/>
                <a:cs typeface="Courier New"/>
              </a:rPr>
              <a:t>*grades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280">
                <a:latin typeface="Courier New"/>
                <a:cs typeface="Courier New"/>
              </a:rPr>
              <a:t> </a:t>
            </a:r>
            <a:r>
              <a:rPr dirty="0" sz="900" spc="-50">
                <a:latin typeface="Courier New"/>
                <a:cs typeface="Courier New"/>
              </a:rPr>
              <a:t>nullptr;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5454" y="4117974"/>
            <a:ext cx="1096010" cy="685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95"/>
              </a:spcBef>
            </a:pPr>
            <a:r>
              <a:rPr dirty="0" sz="900" spc="-15">
                <a:latin typeface="Courier New"/>
                <a:cs typeface="Courier New"/>
              </a:rPr>
              <a:t>float total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5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0;  </a:t>
            </a:r>
            <a:r>
              <a:rPr dirty="0" sz="900" spc="-15">
                <a:latin typeface="Courier New"/>
                <a:cs typeface="Courier New"/>
              </a:rPr>
              <a:t>float average;  </a:t>
            </a:r>
            <a:r>
              <a:rPr dirty="0" sz="900" spc="-35">
                <a:latin typeface="Courier New"/>
                <a:cs typeface="Courier New"/>
              </a:rPr>
              <a:t>int </a:t>
            </a:r>
            <a:r>
              <a:rPr dirty="0" sz="900" spc="-50">
                <a:latin typeface="Courier New"/>
                <a:cs typeface="Courier New"/>
              </a:rPr>
              <a:t>numOfGrades; 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5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count;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1942" y="3785742"/>
            <a:ext cx="2462530" cy="101790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325"/>
              </a:spcBef>
            </a:pPr>
            <a:r>
              <a:rPr dirty="0" sz="900" spc="-25">
                <a:latin typeface="Courier New"/>
                <a:cs typeface="Courier New"/>
              </a:rPr>
              <a:t>//</a:t>
            </a:r>
            <a:r>
              <a:rPr dirty="0" sz="900" spc="-12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a</a:t>
            </a:r>
            <a:r>
              <a:rPr dirty="0" sz="900" spc="-114">
                <a:latin typeface="Courier New"/>
                <a:cs typeface="Courier New"/>
              </a:rPr>
              <a:t> </a:t>
            </a:r>
            <a:r>
              <a:rPr dirty="0" sz="900" spc="-45">
                <a:latin typeface="Courier New"/>
                <a:cs typeface="Courier New"/>
              </a:rPr>
              <a:t>pointer</a:t>
            </a:r>
            <a:r>
              <a:rPr dirty="0" sz="900" spc="-120">
                <a:latin typeface="Courier New"/>
                <a:cs typeface="Courier New"/>
              </a:rPr>
              <a:t> </a:t>
            </a:r>
            <a:r>
              <a:rPr dirty="0" sz="900" spc="-40">
                <a:latin typeface="Courier New"/>
                <a:cs typeface="Courier New"/>
              </a:rPr>
              <a:t>that</a:t>
            </a:r>
            <a:r>
              <a:rPr dirty="0" sz="900" spc="-114">
                <a:latin typeface="Courier New"/>
                <a:cs typeface="Courier New"/>
              </a:rPr>
              <a:t> </a:t>
            </a:r>
            <a:r>
              <a:rPr dirty="0" sz="900" spc="-40">
                <a:latin typeface="Courier New"/>
                <a:cs typeface="Courier New"/>
              </a:rPr>
              <a:t>will</a:t>
            </a:r>
            <a:r>
              <a:rPr dirty="0" sz="900" spc="-114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be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 spc="-40">
                <a:latin typeface="Courier New"/>
                <a:cs typeface="Courier New"/>
              </a:rPr>
              <a:t>used</a:t>
            </a:r>
            <a:r>
              <a:rPr dirty="0" sz="900" spc="-114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to</a:t>
            </a:r>
            <a:r>
              <a:rPr dirty="0" sz="900" spc="-114">
                <a:latin typeface="Courier New"/>
                <a:cs typeface="Courier New"/>
              </a:rPr>
              <a:t> </a:t>
            </a:r>
            <a:r>
              <a:rPr dirty="0" sz="900" spc="-50">
                <a:latin typeface="Courier New"/>
                <a:cs typeface="Courier New"/>
              </a:rPr>
              <a:t>point</a:t>
            </a:r>
            <a:endParaRPr sz="9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to the </a:t>
            </a:r>
            <a:r>
              <a:rPr dirty="0" sz="900" spc="-15">
                <a:latin typeface="Courier New"/>
                <a:cs typeface="Courier New"/>
              </a:rPr>
              <a:t>beginning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float</a:t>
            </a:r>
            <a:r>
              <a:rPr dirty="0" sz="900" spc="-2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total </a:t>
            </a:r>
            <a:r>
              <a:rPr dirty="0" sz="900" spc="-10">
                <a:latin typeface="Courier New"/>
                <a:cs typeface="Courier New"/>
              </a:rPr>
              <a:t>of all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grades</a:t>
            </a:r>
            <a:endParaRPr sz="9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average </a:t>
            </a:r>
            <a:r>
              <a:rPr dirty="0" sz="900" spc="-10">
                <a:latin typeface="Courier New"/>
                <a:cs typeface="Courier New"/>
              </a:rPr>
              <a:t>of all</a:t>
            </a:r>
            <a:r>
              <a:rPr dirty="0" sz="900" spc="-1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grades</a:t>
            </a:r>
            <a:endParaRPr sz="9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229"/>
              </a:spcBef>
            </a:pPr>
            <a:r>
              <a:rPr dirty="0" sz="900" spc="-25">
                <a:latin typeface="Courier New"/>
                <a:cs typeface="Courier New"/>
              </a:rPr>
              <a:t>//</a:t>
            </a:r>
            <a:r>
              <a:rPr dirty="0" sz="900" spc="-120">
                <a:latin typeface="Courier New"/>
                <a:cs typeface="Courier New"/>
              </a:rPr>
              <a:t> </a:t>
            </a:r>
            <a:r>
              <a:rPr dirty="0" sz="900" spc="-35">
                <a:latin typeface="Courier New"/>
                <a:cs typeface="Courier New"/>
              </a:rPr>
              <a:t>the</a:t>
            </a:r>
            <a:r>
              <a:rPr dirty="0" sz="900" spc="-114">
                <a:latin typeface="Courier New"/>
                <a:cs typeface="Courier New"/>
              </a:rPr>
              <a:t> </a:t>
            </a:r>
            <a:r>
              <a:rPr dirty="0" sz="900" spc="-45">
                <a:latin typeface="Courier New"/>
                <a:cs typeface="Courier New"/>
              </a:rPr>
              <a:t>number</a:t>
            </a:r>
            <a:r>
              <a:rPr dirty="0" sz="900" spc="-120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of</a:t>
            </a:r>
            <a:r>
              <a:rPr dirty="0" sz="900" spc="-114">
                <a:latin typeface="Courier New"/>
                <a:cs typeface="Courier New"/>
              </a:rPr>
              <a:t> </a:t>
            </a:r>
            <a:r>
              <a:rPr dirty="0" sz="900" spc="-45">
                <a:latin typeface="Courier New"/>
                <a:cs typeface="Courier New"/>
              </a:rPr>
              <a:t>grades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to</a:t>
            </a:r>
            <a:r>
              <a:rPr dirty="0" sz="900" spc="-114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be</a:t>
            </a:r>
            <a:r>
              <a:rPr dirty="0" sz="900" spc="-120">
                <a:latin typeface="Courier New"/>
                <a:cs typeface="Courier New"/>
              </a:rPr>
              <a:t> </a:t>
            </a:r>
            <a:r>
              <a:rPr dirty="0" sz="900" spc="-50">
                <a:latin typeface="Courier New"/>
                <a:cs typeface="Courier New"/>
              </a:rPr>
              <a:t>processed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loop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counter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35454" y="4969890"/>
            <a:ext cx="4316730" cy="2136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5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fixed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showpoint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8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setprecision(2);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758190">
              <a:lnSpc>
                <a:spcPct val="1200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5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"How many grades will </a:t>
            </a:r>
            <a:r>
              <a:rPr dirty="0" sz="900" spc="-10">
                <a:latin typeface="Courier New"/>
                <a:cs typeface="Courier New"/>
              </a:rPr>
              <a:t>be </a:t>
            </a:r>
            <a:r>
              <a:rPr dirty="0" sz="900" spc="-15">
                <a:latin typeface="Courier New"/>
                <a:cs typeface="Courier New"/>
              </a:rPr>
              <a:t>processed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0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  </a:t>
            </a: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numOfGrades;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while </a:t>
            </a:r>
            <a:r>
              <a:rPr dirty="0" sz="900" spc="-20">
                <a:latin typeface="Courier New"/>
                <a:cs typeface="Courier New"/>
              </a:rPr>
              <a:t>(numOfGrades </a:t>
            </a:r>
            <a:r>
              <a:rPr dirty="0" sz="900" spc="-10">
                <a:latin typeface="Courier New"/>
                <a:cs typeface="Courier New"/>
              </a:rPr>
              <a:t>&lt;= 0) // </a:t>
            </a:r>
            <a:r>
              <a:rPr dirty="0" sz="900" spc="-15">
                <a:latin typeface="Courier New"/>
                <a:cs typeface="Courier New"/>
              </a:rPr>
              <a:t>checks </a:t>
            </a:r>
            <a:r>
              <a:rPr dirty="0" sz="900" spc="-10">
                <a:latin typeface="Courier New"/>
                <a:cs typeface="Courier New"/>
              </a:rPr>
              <a:t>for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legal</a:t>
            </a:r>
            <a:r>
              <a:rPr dirty="0" sz="900" spc="-32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value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12090" marR="5080">
              <a:lnSpc>
                <a:spcPts val="1310"/>
              </a:lnSpc>
              <a:spcBef>
                <a:spcPts val="55"/>
              </a:spcBef>
            </a:pPr>
            <a:r>
              <a:rPr dirty="0" sz="900" spc="-10">
                <a:latin typeface="Courier New"/>
                <a:cs typeface="Courier New"/>
              </a:rPr>
              <a:t>cout &lt;&lt; </a:t>
            </a:r>
            <a:r>
              <a:rPr dirty="0" sz="900" spc="-15">
                <a:latin typeface="Courier New"/>
                <a:cs typeface="Courier New"/>
              </a:rPr>
              <a:t>"There must </a:t>
            </a:r>
            <a:r>
              <a:rPr dirty="0" sz="900" spc="-10">
                <a:latin typeface="Courier New"/>
                <a:cs typeface="Courier New"/>
              </a:rPr>
              <a:t>be at </a:t>
            </a:r>
            <a:r>
              <a:rPr dirty="0" sz="900" spc="-15">
                <a:latin typeface="Courier New"/>
                <a:cs typeface="Courier New"/>
              </a:rPr>
              <a:t>least </a:t>
            </a:r>
            <a:r>
              <a:rPr dirty="0" sz="900" spc="-10">
                <a:latin typeface="Courier New"/>
                <a:cs typeface="Courier New"/>
              </a:rPr>
              <a:t>one </a:t>
            </a:r>
            <a:r>
              <a:rPr dirty="0" sz="900" spc="-15">
                <a:latin typeface="Courier New"/>
                <a:cs typeface="Courier New"/>
              </a:rPr>
              <a:t>grade. </a:t>
            </a:r>
            <a:r>
              <a:rPr dirty="0" sz="900" spc="-35">
                <a:latin typeface="Courier New"/>
                <a:cs typeface="Courier New"/>
              </a:rPr>
              <a:t>Please</a:t>
            </a:r>
            <a:r>
              <a:rPr dirty="0" sz="900" spc="-290">
                <a:latin typeface="Courier New"/>
                <a:cs typeface="Courier New"/>
              </a:rPr>
              <a:t> </a:t>
            </a:r>
            <a:r>
              <a:rPr dirty="0" sz="900" spc="-40">
                <a:latin typeface="Courier New"/>
                <a:cs typeface="Courier New"/>
              </a:rPr>
              <a:t>reenter.\n";  </a:t>
            </a:r>
            <a:r>
              <a:rPr dirty="0" sz="900" spc="-10">
                <a:latin typeface="Courier New"/>
                <a:cs typeface="Courier New"/>
              </a:rPr>
              <a:t>cout &lt;&lt; </a:t>
            </a:r>
            <a:r>
              <a:rPr dirty="0" sz="900" spc="-15">
                <a:latin typeface="Courier New"/>
                <a:cs typeface="Courier New"/>
              </a:rPr>
              <a:t>"How many grades will </a:t>
            </a:r>
            <a:r>
              <a:rPr dirty="0" sz="900" spc="-10">
                <a:latin typeface="Courier New"/>
                <a:cs typeface="Courier New"/>
              </a:rPr>
              <a:t>be </a:t>
            </a:r>
            <a:r>
              <a:rPr dirty="0" sz="900" spc="-15">
                <a:latin typeface="Courier New"/>
                <a:cs typeface="Courier New"/>
              </a:rPr>
              <a:t>processed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212090">
              <a:lnSpc>
                <a:spcPct val="100000"/>
              </a:lnSpc>
              <a:spcBef>
                <a:spcPts val="135"/>
              </a:spcBef>
            </a:pP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numOfGrades;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grades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5" b="1">
                <a:latin typeface="Courier New"/>
                <a:cs typeface="Courier New"/>
              </a:rPr>
              <a:t>new</a:t>
            </a:r>
            <a:r>
              <a:rPr dirty="0" sz="900" spc="-55" b="1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float(numOfGrades);</a:t>
            </a:r>
            <a:endParaRPr sz="900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121154" y="7138636"/>
          <a:ext cx="4557395" cy="1939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935"/>
                <a:gridCol w="219710"/>
                <a:gridCol w="2697479"/>
              </a:tblGrid>
              <a:tr h="1477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ts val="930"/>
                        </a:lnSpc>
                      </a:pPr>
                      <a:r>
                        <a:rPr dirty="0" sz="900" spc="-15">
                          <a:latin typeface="Courier New"/>
                          <a:cs typeface="Courier New"/>
                        </a:rPr>
                        <a:t>//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930"/>
                        </a:lnSpc>
                      </a:pPr>
                      <a:r>
                        <a:rPr dirty="0" sz="900" spc="-15">
                          <a:latin typeface="Courier New"/>
                          <a:cs typeface="Courier New"/>
                        </a:rPr>
                        <a:t>allocation memory </a:t>
                      </a:r>
                      <a:r>
                        <a:rPr dirty="0" sz="900" spc="-10">
                          <a:latin typeface="Courier New"/>
                          <a:cs typeface="Courier New"/>
                        </a:rPr>
                        <a:t>for an</a:t>
                      </a:r>
                      <a:r>
                        <a:rPr dirty="0" sz="900" spc="-1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array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6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ts val="1075"/>
                        </a:lnSpc>
                      </a:pPr>
                      <a:r>
                        <a:rPr dirty="0" sz="900" spc="-15">
                          <a:latin typeface="Courier New"/>
                          <a:cs typeface="Courier New"/>
                        </a:rPr>
                        <a:t>//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075"/>
                        </a:lnSpc>
                      </a:pPr>
                      <a:r>
                        <a:rPr dirty="0" sz="900" spc="-10">
                          <a:latin typeface="Courier New"/>
                          <a:cs typeface="Courier New"/>
                        </a:rPr>
                        <a:t>new is the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operator that </a:t>
                      </a:r>
                      <a:r>
                        <a:rPr dirty="0" sz="900" spc="-1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dirty="0" sz="900" spc="-2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allocating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53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ts val="1075"/>
                        </a:lnSpc>
                      </a:pPr>
                      <a:r>
                        <a:rPr dirty="0" sz="900" spc="-15">
                          <a:latin typeface="Courier New"/>
                          <a:cs typeface="Courier New"/>
                        </a:rPr>
                        <a:t>//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075"/>
                        </a:lnSpc>
                      </a:pPr>
                      <a:r>
                        <a:rPr dirty="0" sz="900" spc="-10">
                          <a:latin typeface="Courier New"/>
                          <a:cs typeface="Courier New"/>
                        </a:rPr>
                        <a:t>an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array </a:t>
                      </a:r>
                      <a:r>
                        <a:rPr dirty="0" sz="900" spc="-10">
                          <a:latin typeface="Courier New"/>
                          <a:cs typeface="Courier New"/>
                        </a:rPr>
                        <a:t>of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floats with </a:t>
                      </a:r>
                      <a:r>
                        <a:rPr dirty="0" sz="900" spc="-10">
                          <a:latin typeface="Courier New"/>
                          <a:cs typeface="Courier New"/>
                        </a:rPr>
                        <a:t>the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number</a:t>
                      </a:r>
                      <a:r>
                        <a:rPr dirty="0" sz="900" spc="-2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of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4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ts val="1070"/>
                        </a:lnSpc>
                      </a:pPr>
                      <a:r>
                        <a:rPr dirty="0" sz="900" spc="-15">
                          <a:latin typeface="Courier New"/>
                          <a:cs typeface="Courier New"/>
                        </a:rPr>
                        <a:t>//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070"/>
                        </a:lnSpc>
                      </a:pPr>
                      <a:r>
                        <a:rPr dirty="0" sz="900" spc="-15">
                          <a:latin typeface="Courier New"/>
                          <a:cs typeface="Courier New"/>
                        </a:rPr>
                        <a:t>elements specified </a:t>
                      </a:r>
                      <a:r>
                        <a:rPr dirty="0" sz="900" spc="-10">
                          <a:latin typeface="Courier New"/>
                          <a:cs typeface="Courier New"/>
                        </a:rPr>
                        <a:t>by the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user.</a:t>
                      </a:r>
                      <a:r>
                        <a:rPr dirty="0" sz="900" spc="-19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grades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53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ts val="1070"/>
                        </a:lnSpc>
                      </a:pPr>
                      <a:r>
                        <a:rPr dirty="0" sz="900" spc="-15">
                          <a:latin typeface="Courier New"/>
                          <a:cs typeface="Courier New"/>
                        </a:rPr>
                        <a:t>//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070"/>
                        </a:lnSpc>
                      </a:pPr>
                      <a:r>
                        <a:rPr dirty="0" sz="900" spc="-10">
                          <a:latin typeface="Courier New"/>
                          <a:cs typeface="Courier New"/>
                        </a:rPr>
                        <a:t>is the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pointer holding </a:t>
                      </a:r>
                      <a:r>
                        <a:rPr dirty="0" sz="900" spc="-1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dirty="0" sz="900" spc="-18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starting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430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ts val="1075"/>
                        </a:lnSpc>
                      </a:pPr>
                      <a:r>
                        <a:rPr dirty="0" sz="900" spc="-15">
                          <a:latin typeface="Courier New"/>
                          <a:cs typeface="Courier New"/>
                        </a:rPr>
                        <a:t>//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075"/>
                        </a:lnSpc>
                      </a:pPr>
                      <a:r>
                        <a:rPr dirty="0" sz="900" spc="-15">
                          <a:latin typeface="Courier New"/>
                          <a:cs typeface="Courier New"/>
                        </a:rPr>
                        <a:t>address </a:t>
                      </a:r>
                      <a:r>
                        <a:rPr dirty="0" sz="900" spc="-10">
                          <a:latin typeface="Courier New"/>
                          <a:cs typeface="Courier New"/>
                        </a:rPr>
                        <a:t>of the</a:t>
                      </a:r>
                      <a:r>
                        <a:rPr dirty="0" sz="900" spc="-10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array.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4326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900" spc="-15">
                          <a:latin typeface="Courier New"/>
                          <a:cs typeface="Courier New"/>
                        </a:rPr>
                        <a:t>if </a:t>
                      </a:r>
                      <a:r>
                        <a:rPr dirty="0" sz="900" spc="-25">
                          <a:latin typeface="Courier New"/>
                          <a:cs typeface="Courier New"/>
                        </a:rPr>
                        <a:t>(grades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==</a:t>
                      </a:r>
                      <a:r>
                        <a:rPr dirty="0" sz="900" spc="-5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25">
                          <a:latin typeface="Courier New"/>
                          <a:cs typeface="Courier New"/>
                        </a:rPr>
                        <a:t>nullptr)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76200"/>
                </a:tc>
                <a:tc>
                  <a:txBody>
                    <a:bodyPr/>
                    <a:lstStyle/>
                    <a:p>
                      <a:pPr algn="r" marR="2730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900" spc="-25">
                          <a:latin typeface="Courier New"/>
                          <a:cs typeface="Courier New"/>
                        </a:rPr>
                        <a:t>//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7620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900" spc="-25">
                          <a:latin typeface="Courier New"/>
                          <a:cs typeface="Courier New"/>
                        </a:rPr>
                        <a:t>nullptr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is </a:t>
                      </a:r>
                      <a:r>
                        <a:rPr dirty="0" sz="900">
                          <a:latin typeface="Courier New"/>
                          <a:cs typeface="Courier New"/>
                        </a:rPr>
                        <a:t>a </a:t>
                      </a:r>
                      <a:r>
                        <a:rPr dirty="0" sz="900" spc="-25">
                          <a:latin typeface="Courier New"/>
                          <a:cs typeface="Courier New"/>
                        </a:rPr>
                        <a:t>special</a:t>
                      </a:r>
                      <a:r>
                        <a:rPr dirty="0" sz="900" spc="-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25">
                          <a:latin typeface="Courier New"/>
                          <a:cs typeface="Courier New"/>
                        </a:rPr>
                        <a:t>identifier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76200"/>
                </a:tc>
              </a:tr>
              <a:tr h="165544">
                <a:tc>
                  <a:txBody>
                    <a:bodyPr/>
                    <a:lstStyle/>
                    <a:p>
                      <a:pPr marL="127000">
                        <a:lnSpc>
                          <a:spcPts val="1075"/>
                        </a:lnSpc>
                      </a:pPr>
                      <a:r>
                        <a:rPr dirty="0" sz="900">
                          <a:latin typeface="Courier New"/>
                          <a:cs typeface="Courier New"/>
                        </a:rPr>
                        <a:t>{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ts val="1075"/>
                        </a:lnSpc>
                      </a:pPr>
                      <a:r>
                        <a:rPr dirty="0" sz="900" spc="-15">
                          <a:latin typeface="Courier New"/>
                          <a:cs typeface="Courier New"/>
                        </a:rPr>
                        <a:t>//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075"/>
                        </a:lnSpc>
                      </a:pPr>
                      <a:r>
                        <a:rPr dirty="0" sz="900" spc="-10">
                          <a:latin typeface="Courier New"/>
                          <a:cs typeface="Courier New"/>
                        </a:rPr>
                        <a:t>to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equal </a:t>
                      </a:r>
                      <a:r>
                        <a:rPr dirty="0" sz="900" spc="-10">
                          <a:latin typeface="Courier New"/>
                          <a:cs typeface="Courier New"/>
                        </a:rPr>
                        <a:t>0. It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indicates </a:t>
                      </a:r>
                      <a:r>
                        <a:rPr dirty="0" sz="900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900" spc="-3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non-valid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4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ts val="1070"/>
                        </a:lnSpc>
                      </a:pPr>
                      <a:r>
                        <a:rPr dirty="0" sz="900" spc="-15">
                          <a:latin typeface="Courier New"/>
                          <a:cs typeface="Courier New"/>
                        </a:rPr>
                        <a:t>//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070"/>
                        </a:lnSpc>
                        <a:tabLst>
                          <a:tab pos="697230" algn="l"/>
                        </a:tabLst>
                      </a:pPr>
                      <a:r>
                        <a:rPr dirty="0" sz="900" spc="-15">
                          <a:latin typeface="Courier New"/>
                          <a:cs typeface="Courier New"/>
                        </a:rPr>
                        <a:t>address.	</a:t>
                      </a:r>
                      <a:r>
                        <a:rPr dirty="0" sz="900" spc="-10">
                          <a:latin typeface="Courier New"/>
                          <a:cs typeface="Courier New"/>
                        </a:rPr>
                        <a:t>If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grades </a:t>
                      </a:r>
                      <a:r>
                        <a:rPr dirty="0" sz="900" spc="-10">
                          <a:latin typeface="Courier New"/>
                          <a:cs typeface="Courier New"/>
                        </a:rPr>
                        <a:t>is </a:t>
                      </a:r>
                      <a:r>
                        <a:rPr dirty="0" sz="900">
                          <a:latin typeface="Courier New"/>
                          <a:cs typeface="Courier New"/>
                        </a:rPr>
                        <a:t>0 </a:t>
                      </a:r>
                      <a:r>
                        <a:rPr dirty="0" sz="900" spc="-10">
                          <a:latin typeface="Courier New"/>
                          <a:cs typeface="Courier New"/>
                        </a:rPr>
                        <a:t>it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means</a:t>
                      </a:r>
                      <a:r>
                        <a:rPr dirty="0" sz="900" spc="-229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the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53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ts val="1070"/>
                        </a:lnSpc>
                      </a:pPr>
                      <a:r>
                        <a:rPr dirty="0" sz="900" spc="-15">
                          <a:latin typeface="Courier New"/>
                          <a:cs typeface="Courier New"/>
                        </a:rPr>
                        <a:t>//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070"/>
                        </a:lnSpc>
                      </a:pPr>
                      <a:r>
                        <a:rPr dirty="0" sz="900" spc="-10">
                          <a:latin typeface="Courier New"/>
                          <a:cs typeface="Courier New"/>
                        </a:rPr>
                        <a:t>the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operating system </a:t>
                      </a:r>
                      <a:r>
                        <a:rPr dirty="0" sz="900" spc="-10">
                          <a:latin typeface="Courier New"/>
                          <a:cs typeface="Courier New"/>
                        </a:rPr>
                        <a:t>was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unable</a:t>
                      </a:r>
                      <a:r>
                        <a:rPr dirty="0" sz="900" spc="-18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to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477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ts val="1065"/>
                        </a:lnSpc>
                      </a:pPr>
                      <a:r>
                        <a:rPr dirty="0" sz="900" spc="-15">
                          <a:latin typeface="Courier New"/>
                          <a:cs typeface="Courier New"/>
                        </a:rPr>
                        <a:t>//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065"/>
                        </a:lnSpc>
                      </a:pPr>
                      <a:r>
                        <a:rPr dirty="0" sz="900" spc="-15">
                          <a:latin typeface="Courier New"/>
                          <a:cs typeface="Courier New"/>
                        </a:rPr>
                        <a:t>allocate enough memory </a:t>
                      </a:r>
                      <a:r>
                        <a:rPr dirty="0" sz="900" spc="-10">
                          <a:latin typeface="Courier New"/>
                          <a:cs typeface="Courier New"/>
                        </a:rPr>
                        <a:t>for the</a:t>
                      </a:r>
                      <a:r>
                        <a:rPr dirty="0" sz="900" spc="-19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900" spc="-15">
                          <a:latin typeface="Courier New"/>
                          <a:cs typeface="Courier New"/>
                        </a:rPr>
                        <a:t>array.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235454" y="9216390"/>
            <a:ext cx="4377690" cy="3581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5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"Error </a:t>
            </a:r>
            <a:r>
              <a:rPr dirty="0" sz="900" spc="-20">
                <a:latin typeface="Courier New"/>
                <a:cs typeface="Courier New"/>
              </a:rPr>
              <a:t>allocating</a:t>
            </a:r>
            <a:r>
              <a:rPr dirty="0" sz="900" spc="-12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memory!\n";</a:t>
            </a:r>
            <a:endParaRPr sz="900">
              <a:latin typeface="Courier New"/>
              <a:cs typeface="Courier New"/>
            </a:endParaRPr>
          </a:p>
          <a:p>
            <a:pPr marL="149225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The </a:t>
            </a:r>
            <a:r>
              <a:rPr dirty="0" sz="900" spc="-15">
                <a:latin typeface="Courier New"/>
                <a:cs typeface="Courier New"/>
              </a:rPr>
              <a:t>program should output </a:t>
            </a:r>
            <a:r>
              <a:rPr dirty="0" sz="900" spc="-10">
                <a:latin typeface="Courier New"/>
                <a:cs typeface="Courier New"/>
              </a:rPr>
              <a:t>an</a:t>
            </a:r>
            <a:r>
              <a:rPr dirty="0" sz="900" spc="-18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appropriate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35454" y="9547097"/>
            <a:ext cx="684530" cy="3581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25">
                <a:latin typeface="Courier New"/>
                <a:cs typeface="Courier New"/>
              </a:rPr>
              <a:t>return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–1;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09542" y="9547097"/>
            <a:ext cx="2644140" cy="3581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5">
                <a:latin typeface="Courier New"/>
                <a:cs typeface="Courier New"/>
              </a:rPr>
              <a:t>// </a:t>
            </a:r>
            <a:r>
              <a:rPr dirty="0" sz="900" spc="-20">
                <a:latin typeface="Courier New"/>
                <a:cs typeface="Courier New"/>
              </a:rPr>
              <a:t>error </a:t>
            </a:r>
            <a:r>
              <a:rPr dirty="0" sz="900" spc="-25">
                <a:latin typeface="Courier New"/>
                <a:cs typeface="Courier New"/>
              </a:rPr>
              <a:t>message </a:t>
            </a:r>
            <a:r>
              <a:rPr dirty="0" sz="900" spc="-20">
                <a:latin typeface="Courier New"/>
                <a:cs typeface="Courier New"/>
              </a:rPr>
              <a:t>and </a:t>
            </a:r>
            <a:r>
              <a:rPr dirty="0" sz="900" spc="-25">
                <a:latin typeface="Courier New"/>
                <a:cs typeface="Courier New"/>
              </a:rPr>
              <a:t>return </a:t>
            </a:r>
            <a:r>
              <a:rPr dirty="0" sz="900" spc="-20">
                <a:latin typeface="Courier New"/>
                <a:cs typeface="Courier New"/>
              </a:rPr>
              <a:t>with </a:t>
            </a:r>
            <a:r>
              <a:rPr dirty="0" sz="900">
                <a:latin typeface="Courier New"/>
                <a:cs typeface="Courier New"/>
              </a:rPr>
              <a:t>a</a:t>
            </a:r>
            <a:r>
              <a:rPr dirty="0" sz="900" spc="-28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value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other than </a:t>
            </a:r>
            <a:r>
              <a:rPr dirty="0" sz="900">
                <a:latin typeface="Courier New"/>
                <a:cs typeface="Courier New"/>
              </a:rPr>
              <a:t>0 </a:t>
            </a: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signal </a:t>
            </a:r>
            <a:r>
              <a:rPr dirty="0" sz="900">
                <a:latin typeface="Courier New"/>
                <a:cs typeface="Courier New"/>
              </a:rPr>
              <a:t>a</a:t>
            </a:r>
            <a:r>
              <a:rPr dirty="0" sz="900" spc="-2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problem.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35454" y="9906761"/>
            <a:ext cx="23641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5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"Enter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grades</a:t>
            </a:r>
            <a:r>
              <a:rPr dirty="0" sz="900" spc="-21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below\n";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9800" y="8902065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 h="0">
                <a:moveTo>
                  <a:pt x="0" y="0"/>
                </a:moveTo>
                <a:lnTo>
                  <a:pt x="5334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610600" y="1062990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794628" y="1093977"/>
            <a:ext cx="147383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Pre-lab </a:t>
            </a:r>
            <a:r>
              <a:rPr dirty="0" sz="950">
                <a:latin typeface="Times New Roman"/>
                <a:cs typeface="Times New Roman"/>
              </a:rPr>
              <a:t>Reading</a:t>
            </a:r>
            <a:r>
              <a:rPr dirty="0" sz="950" spc="16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Assignment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152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  <a:spcBef>
                <a:spcPts val="575"/>
              </a:spcBef>
            </a:pPr>
            <a:r>
              <a:rPr dirty="0" sz="900" spc="-120">
                <a:latin typeface="Arial"/>
                <a:cs typeface="Arial"/>
              </a:rPr>
              <a:t>165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7354" y="1407922"/>
            <a:ext cx="4293870" cy="29965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for </a:t>
            </a:r>
            <a:r>
              <a:rPr dirty="0" sz="900" spc="-15">
                <a:latin typeface="Courier New"/>
                <a:cs typeface="Courier New"/>
              </a:rPr>
              <a:t>(count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0">
                <a:latin typeface="Courier New"/>
                <a:cs typeface="Courier New"/>
              </a:rPr>
              <a:t>0; </a:t>
            </a:r>
            <a:r>
              <a:rPr dirty="0" sz="900" spc="-15">
                <a:latin typeface="Courier New"/>
                <a:cs typeface="Courier New"/>
              </a:rPr>
              <a:t>count </a:t>
            </a:r>
            <a:r>
              <a:rPr dirty="0" sz="900">
                <a:latin typeface="Courier New"/>
                <a:cs typeface="Courier New"/>
              </a:rPr>
              <a:t>&lt; </a:t>
            </a:r>
            <a:r>
              <a:rPr dirty="0" sz="900" spc="-15">
                <a:latin typeface="Courier New"/>
                <a:cs typeface="Courier New"/>
              </a:rPr>
              <a:t>numOfGrades;</a:t>
            </a:r>
            <a:r>
              <a:rPr dirty="0" sz="900" spc="-2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count++)</a:t>
            </a:r>
            <a:endParaRPr sz="900">
              <a:latin typeface="Courier New"/>
              <a:cs typeface="Courier New"/>
            </a:endParaRPr>
          </a:p>
          <a:p>
            <a:pPr marL="2794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46100" marR="534035">
              <a:lnSpc>
                <a:spcPts val="1310"/>
              </a:lnSpc>
              <a:spcBef>
                <a:spcPts val="70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"Grade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(count </a:t>
            </a:r>
            <a:r>
              <a:rPr dirty="0" sz="900">
                <a:latin typeface="Courier New"/>
                <a:cs typeface="Courier New"/>
              </a:rPr>
              <a:t>+ </a:t>
            </a:r>
            <a:r>
              <a:rPr dirty="0" sz="900" spc="-10">
                <a:latin typeface="Courier New"/>
                <a:cs typeface="Courier New"/>
              </a:rPr>
              <a:t>1) &lt;&lt; ": </a:t>
            </a:r>
            <a:r>
              <a:rPr dirty="0" sz="900">
                <a:latin typeface="Courier New"/>
                <a:cs typeface="Courier New"/>
              </a:rPr>
              <a:t>"</a:t>
            </a:r>
            <a:r>
              <a:rPr dirty="0" sz="900" spc="-38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&lt;&lt; endl;  cin &gt;&gt;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grades[count];</a:t>
            </a:r>
            <a:endParaRPr sz="900">
              <a:latin typeface="Courier New"/>
              <a:cs typeface="Courier New"/>
            </a:endParaRPr>
          </a:p>
          <a:p>
            <a:pPr marL="546100">
              <a:lnSpc>
                <a:spcPct val="100000"/>
              </a:lnSpc>
              <a:spcBef>
                <a:spcPts val="130"/>
              </a:spcBef>
            </a:pPr>
            <a:r>
              <a:rPr dirty="0" sz="900" spc="-15">
                <a:latin typeface="Courier New"/>
                <a:cs typeface="Courier New"/>
              </a:rPr>
              <a:t>total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total </a:t>
            </a:r>
            <a:r>
              <a:rPr dirty="0" sz="900">
                <a:latin typeface="Courier New"/>
                <a:cs typeface="Courier New"/>
              </a:rPr>
              <a:t>+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grades[count];</a:t>
            </a:r>
            <a:endParaRPr sz="900">
              <a:latin typeface="Courier New"/>
              <a:cs typeface="Courier New"/>
            </a:endParaRPr>
          </a:p>
          <a:p>
            <a:pPr marL="2794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average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total </a:t>
            </a:r>
            <a:r>
              <a:rPr dirty="0" sz="900">
                <a:latin typeface="Courier New"/>
                <a:cs typeface="Courier New"/>
              </a:rPr>
              <a:t>/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numOfGrades;</a:t>
            </a:r>
            <a:endParaRPr sz="900">
              <a:latin typeface="Courier New"/>
              <a:cs typeface="Courier New"/>
            </a:endParaRPr>
          </a:p>
          <a:p>
            <a:pPr marL="2794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cout &lt;&lt; </a:t>
            </a:r>
            <a:r>
              <a:rPr dirty="0" sz="900" spc="-15">
                <a:latin typeface="Courier New"/>
                <a:cs typeface="Courier New"/>
              </a:rPr>
              <a:t>"Average Grade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average </a:t>
            </a:r>
            <a:r>
              <a:rPr dirty="0" sz="900" spc="-10">
                <a:latin typeface="Courier New"/>
                <a:cs typeface="Courier New"/>
              </a:rPr>
              <a:t>&lt;&lt; "%" &lt;&lt;</a:t>
            </a:r>
            <a:r>
              <a:rPr dirty="0" sz="900" spc="-3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279400" marR="1667510">
              <a:lnSpc>
                <a:spcPct val="121100"/>
              </a:lnSpc>
            </a:pPr>
            <a:r>
              <a:rPr dirty="0" sz="900" spc="-20">
                <a:latin typeface="Courier New"/>
                <a:cs typeface="Courier New"/>
              </a:rPr>
              <a:t>sortIt(grades, numOfGrades);  displayGrades(grades,</a:t>
            </a:r>
            <a:r>
              <a:rPr dirty="0" sz="900" spc="-1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numOfGrades);</a:t>
            </a:r>
            <a:endParaRPr sz="900">
              <a:latin typeface="Courier New"/>
              <a:cs typeface="Courier New"/>
            </a:endParaRPr>
          </a:p>
          <a:p>
            <a:pPr marL="279400">
              <a:lnSpc>
                <a:spcPct val="100000"/>
              </a:lnSpc>
              <a:spcBef>
                <a:spcPts val="229"/>
              </a:spcBef>
              <a:tabLst>
                <a:tab pos="2146300" algn="l"/>
              </a:tabLst>
            </a:pPr>
            <a:r>
              <a:rPr dirty="0" sz="900" spc="-15">
                <a:latin typeface="Courier New"/>
                <a:cs typeface="Courier New"/>
              </a:rPr>
              <a:t>delete</a:t>
            </a:r>
            <a:r>
              <a:rPr dirty="0" sz="900" spc="-3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[]</a:t>
            </a:r>
            <a:r>
              <a:rPr dirty="0" sz="900" spc="-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grades;	</a:t>
            </a:r>
            <a:r>
              <a:rPr dirty="0" sz="900" spc="-30">
                <a:latin typeface="Courier New"/>
                <a:cs typeface="Courier New"/>
              </a:rPr>
              <a:t>//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 spc="-60">
                <a:latin typeface="Courier New"/>
                <a:cs typeface="Courier New"/>
              </a:rPr>
              <a:t>deallocates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 spc="-45">
                <a:latin typeface="Courier New"/>
                <a:cs typeface="Courier New"/>
              </a:rPr>
              <a:t>all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 spc="-45">
                <a:latin typeface="Courier New"/>
                <a:cs typeface="Courier New"/>
              </a:rPr>
              <a:t>the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55">
                <a:latin typeface="Courier New"/>
                <a:cs typeface="Courier New"/>
              </a:rPr>
              <a:t>array</a:t>
            </a:r>
            <a:r>
              <a:rPr dirty="0" sz="900" spc="-130">
                <a:latin typeface="Courier New"/>
                <a:cs typeface="Courier New"/>
              </a:rPr>
              <a:t> </a:t>
            </a:r>
            <a:r>
              <a:rPr dirty="0" sz="900" spc="-65">
                <a:latin typeface="Courier New"/>
                <a:cs typeface="Courier New"/>
              </a:rPr>
              <a:t>memory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16934" y="4407534"/>
            <a:ext cx="4235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Courier New"/>
                <a:cs typeface="Courier New"/>
              </a:rPr>
              <a:t>sor</a:t>
            </a:r>
            <a:r>
              <a:rPr dirty="0" sz="900" spc="-15">
                <a:latin typeface="Courier New"/>
                <a:cs typeface="Courier New"/>
              </a:rPr>
              <a:t>t</a:t>
            </a:r>
            <a:r>
              <a:rPr dirty="0" sz="900" spc="-25">
                <a:latin typeface="Courier New"/>
                <a:cs typeface="Courier New"/>
              </a:rPr>
              <a:t>I</a:t>
            </a:r>
            <a:r>
              <a:rPr dirty="0" sz="900">
                <a:latin typeface="Courier New"/>
                <a:cs typeface="Courier New"/>
              </a:rPr>
              <a:t>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4742" y="4709286"/>
            <a:ext cx="2374265" cy="685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65" marR="538480">
              <a:lnSpc>
                <a:spcPct val="1200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sort numbers </a:t>
            </a:r>
            <a:r>
              <a:rPr dirty="0" sz="900" spc="-10">
                <a:latin typeface="Courier New"/>
                <a:cs typeface="Courier New"/>
              </a:rPr>
              <a:t>in an</a:t>
            </a:r>
            <a:r>
              <a:rPr dirty="0" sz="900" spc="-204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  </a:t>
            </a:r>
            <a:r>
              <a:rPr dirty="0" sz="900" spc="-10">
                <a:latin typeface="Courier New"/>
                <a:cs typeface="Courier New"/>
              </a:rPr>
              <a:t>an </a:t>
            </a:r>
            <a:r>
              <a:rPr dirty="0" sz="900" spc="-15">
                <a:latin typeface="Courier New"/>
                <a:cs typeface="Courier New"/>
              </a:rPr>
              <a:t>array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floats</a:t>
            </a:r>
            <a:r>
              <a:rPr dirty="0" sz="900" spc="-15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and</a:t>
            </a:r>
            <a:endParaRPr sz="900">
              <a:latin typeface="Courier New"/>
              <a:cs typeface="Courier New"/>
            </a:endParaRPr>
          </a:p>
          <a:p>
            <a:pPr marL="12700" marR="5080" indent="12065">
              <a:lnSpc>
                <a:spcPct val="120000"/>
              </a:lnSpc>
              <a:spcBef>
                <a:spcPts val="10"/>
              </a:spcBef>
            </a:pP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number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elements </a:t>
            </a:r>
            <a:r>
              <a:rPr dirty="0" sz="900" spc="-10">
                <a:latin typeface="Courier New"/>
                <a:cs typeface="Courier New"/>
              </a:rPr>
              <a:t>in the</a:t>
            </a:r>
            <a:r>
              <a:rPr dirty="0" sz="900" spc="-2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  sorted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7354" y="4380102"/>
            <a:ext cx="829310" cy="117919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2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r>
              <a:rPr dirty="0" sz="900" spc="-5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</a:t>
            </a:r>
            <a:r>
              <a:rPr dirty="0" sz="900" spc="-114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</a:t>
            </a:r>
            <a:r>
              <a:rPr dirty="0" sz="900" spc="-12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out: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7354" y="5562727"/>
            <a:ext cx="3632835" cy="1318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-15">
                <a:latin typeface="Courier New"/>
                <a:cs typeface="Courier New"/>
              </a:rPr>
              <a:t>void </a:t>
            </a:r>
            <a:r>
              <a:rPr dirty="0" sz="900" spc="-20">
                <a:latin typeface="Courier New"/>
                <a:cs typeface="Courier New"/>
              </a:rPr>
              <a:t>sortIt(float* </a:t>
            </a:r>
            <a:r>
              <a:rPr dirty="0" sz="900" spc="-15">
                <a:latin typeface="Courier New"/>
                <a:cs typeface="Courier New"/>
              </a:rPr>
              <a:t>grades,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numOfGrades)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46685">
              <a:lnSpc>
                <a:spcPct val="100000"/>
              </a:lnSpc>
              <a:spcBef>
                <a:spcPts val="204"/>
              </a:spcBef>
            </a:pPr>
            <a:r>
              <a:rPr dirty="0" sz="900" spc="-10">
                <a:latin typeface="Courier New"/>
                <a:cs typeface="Courier New"/>
              </a:rPr>
              <a:t>// Sort </a:t>
            </a:r>
            <a:r>
              <a:rPr dirty="0" sz="900" spc="-15">
                <a:latin typeface="Courier New"/>
                <a:cs typeface="Courier New"/>
              </a:rPr>
              <a:t>routine placed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16934" y="6882765"/>
            <a:ext cx="8959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displayGrades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04742" y="7186040"/>
            <a:ext cx="2374265" cy="685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65" marR="338455">
              <a:lnSpc>
                <a:spcPct val="1200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display numbers </a:t>
            </a:r>
            <a:r>
              <a:rPr dirty="0" sz="900" spc="-10">
                <a:latin typeface="Courier New"/>
                <a:cs typeface="Courier New"/>
              </a:rPr>
              <a:t>in an</a:t>
            </a:r>
            <a:r>
              <a:rPr dirty="0" sz="900" spc="-21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  </a:t>
            </a:r>
            <a:r>
              <a:rPr dirty="0" sz="900" spc="-10">
                <a:latin typeface="Courier New"/>
                <a:cs typeface="Courier New"/>
              </a:rPr>
              <a:t>an </a:t>
            </a:r>
            <a:r>
              <a:rPr dirty="0" sz="900" spc="-15">
                <a:latin typeface="Courier New"/>
                <a:cs typeface="Courier New"/>
              </a:rPr>
              <a:t>array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floats</a:t>
            </a:r>
            <a:r>
              <a:rPr dirty="0" sz="900" spc="-1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and</a:t>
            </a:r>
            <a:endParaRPr sz="900">
              <a:latin typeface="Courier New"/>
              <a:cs typeface="Courier New"/>
            </a:endParaRPr>
          </a:p>
          <a:p>
            <a:pPr marL="12700" marR="5080" indent="12065">
              <a:lnSpc>
                <a:spcPts val="1310"/>
              </a:lnSpc>
              <a:spcBef>
                <a:spcPts val="65"/>
              </a:spcBef>
            </a:pP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number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elements </a:t>
            </a:r>
            <a:r>
              <a:rPr dirty="0" sz="900" spc="-10">
                <a:latin typeface="Courier New"/>
                <a:cs typeface="Courier New"/>
              </a:rPr>
              <a:t>in the</a:t>
            </a:r>
            <a:r>
              <a:rPr dirty="0" sz="900" spc="-2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  none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97354" y="6855333"/>
            <a:ext cx="829310" cy="118110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2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r>
              <a:rPr dirty="0" sz="900" spc="-5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task: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</a:t>
            </a:r>
            <a:r>
              <a:rPr dirty="0" sz="900" spc="-114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in: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data</a:t>
            </a:r>
            <a:r>
              <a:rPr dirty="0" sz="900" spc="-12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out: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40">
                <a:latin typeface="Courier New"/>
                <a:cs typeface="Courier New"/>
              </a:rPr>
              <a:t>//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97354" y="8010525"/>
            <a:ext cx="5397500" cy="1945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69745">
              <a:lnSpc>
                <a:spcPct val="12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//****************************************************  </a:t>
            </a:r>
            <a:r>
              <a:rPr dirty="0" sz="900" spc="-15">
                <a:latin typeface="Courier New"/>
                <a:cs typeface="Courier New"/>
              </a:rPr>
              <a:t>void </a:t>
            </a:r>
            <a:r>
              <a:rPr dirty="0" sz="900" spc="-20">
                <a:latin typeface="Courier New"/>
                <a:cs typeface="Courier New"/>
              </a:rPr>
              <a:t>displayGrades(float* </a:t>
            </a:r>
            <a:r>
              <a:rPr dirty="0" sz="900" spc="-15">
                <a:latin typeface="Courier New"/>
                <a:cs typeface="Courier New"/>
              </a:rPr>
              <a:t>grades,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numOfGrades)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algn="ctr" marR="1894205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Code </a:t>
            </a: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display grades </a:t>
            </a:r>
            <a:r>
              <a:rPr dirty="0" sz="900" spc="-10">
                <a:latin typeface="Courier New"/>
                <a:cs typeface="Courier New"/>
              </a:rPr>
              <a:t>of the</a:t>
            </a:r>
            <a:r>
              <a:rPr dirty="0" sz="900" spc="-22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array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774700" marR="5080" indent="228600">
              <a:lnSpc>
                <a:spcPct val="103200"/>
              </a:lnSpc>
            </a:pPr>
            <a:r>
              <a:rPr dirty="0" sz="1050" spc="-10">
                <a:latin typeface="Times New Roman"/>
                <a:cs typeface="Times New Roman"/>
              </a:rPr>
              <a:t>Notice </a:t>
            </a:r>
            <a:r>
              <a:rPr dirty="0" sz="1050" spc="-20">
                <a:latin typeface="Times New Roman"/>
                <a:cs typeface="Times New Roman"/>
              </a:rPr>
              <a:t>how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dynamic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30">
                <a:latin typeface="Times New Roman"/>
                <a:cs typeface="Times New Roman"/>
              </a:rPr>
              <a:t>passed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30">
                <a:latin typeface="Times New Roman"/>
                <a:cs typeface="Times New Roman"/>
              </a:rPr>
              <a:t>parameter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5">
                <a:latin typeface="Courier New"/>
                <a:cs typeface="Courier New"/>
              </a:rPr>
              <a:t>sortIt </a:t>
            </a:r>
            <a:r>
              <a:rPr dirty="0" sz="1050" spc="45">
                <a:latin typeface="Times New Roman"/>
                <a:cs typeface="Times New Roman"/>
              </a:rPr>
              <a:t>and  </a:t>
            </a:r>
            <a:r>
              <a:rPr dirty="0" sz="900" spc="-20">
                <a:latin typeface="Courier New"/>
                <a:cs typeface="Courier New"/>
              </a:rPr>
              <a:t>displayGrades </a:t>
            </a:r>
            <a:r>
              <a:rPr dirty="0" sz="1050" spc="15">
                <a:latin typeface="Times New Roman"/>
                <a:cs typeface="Times New Roman"/>
              </a:rPr>
              <a:t>functions. In </a:t>
            </a:r>
            <a:r>
              <a:rPr dirty="0" sz="1050" spc="-25">
                <a:latin typeface="Times New Roman"/>
                <a:cs typeface="Times New Roman"/>
              </a:rPr>
              <a:t>each </a:t>
            </a:r>
            <a:r>
              <a:rPr dirty="0" sz="1050" spc="-35">
                <a:latin typeface="Times New Roman"/>
                <a:cs typeface="Times New Roman"/>
              </a:rPr>
              <a:t>case,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45">
                <a:latin typeface="Times New Roman"/>
                <a:cs typeface="Times New Roman"/>
              </a:rPr>
              <a:t>call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function </a:t>
            </a:r>
            <a:r>
              <a:rPr dirty="0" sz="1050" spc="-40">
                <a:latin typeface="Times New Roman"/>
                <a:cs typeface="Times New Roman"/>
              </a:rPr>
              <a:t>simply </a:t>
            </a:r>
            <a:r>
              <a:rPr dirty="0" sz="1050" spc="25">
                <a:latin typeface="Times New Roman"/>
                <a:cs typeface="Times New Roman"/>
              </a:rPr>
              <a:t>passes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name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array, </a:t>
            </a:r>
            <a:r>
              <a:rPr dirty="0" sz="1050" spc="-30">
                <a:latin typeface="Times New Roman"/>
                <a:cs typeface="Times New Roman"/>
              </a:rPr>
              <a:t>along </a:t>
            </a:r>
            <a:r>
              <a:rPr dirty="0" sz="1050" spc="-25">
                <a:latin typeface="Times New Roman"/>
                <a:cs typeface="Times New Roman"/>
              </a:rPr>
              <a:t>with </a:t>
            </a:r>
            <a:r>
              <a:rPr dirty="0" sz="1050" spc="-20">
                <a:latin typeface="Times New Roman"/>
                <a:cs typeface="Times New Roman"/>
              </a:rPr>
              <a:t>its </a:t>
            </a:r>
            <a:r>
              <a:rPr dirty="0" sz="1050" spc="-35">
                <a:latin typeface="Times New Roman"/>
                <a:cs typeface="Times New Roman"/>
              </a:rPr>
              <a:t>size as </a:t>
            </a:r>
            <a:r>
              <a:rPr dirty="0" sz="1050" spc="-20">
                <a:latin typeface="Times New Roman"/>
                <a:cs typeface="Times New Roman"/>
              </a:rPr>
              <a:t>an </a:t>
            </a:r>
            <a:r>
              <a:rPr dirty="0" sz="1050" spc="25">
                <a:latin typeface="Times New Roman"/>
                <a:cs typeface="Times New Roman"/>
              </a:rPr>
              <a:t>argument.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name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5">
                <a:latin typeface="Times New Roman"/>
                <a:cs typeface="Times New Roman"/>
              </a:rPr>
              <a:t>array  </a:t>
            </a:r>
            <a:r>
              <a:rPr dirty="0" sz="1050" spc="-15">
                <a:latin typeface="Times New Roman"/>
                <a:cs typeface="Times New Roman"/>
              </a:rPr>
              <a:t>holds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50">
                <a:latin typeface="Times New Roman"/>
                <a:cs typeface="Times New Roman"/>
              </a:rPr>
              <a:t>array’s </a:t>
            </a:r>
            <a:r>
              <a:rPr dirty="0" sz="1050" spc="-20">
                <a:latin typeface="Times New Roman"/>
                <a:cs typeface="Times New Roman"/>
              </a:rPr>
              <a:t>starting</a:t>
            </a:r>
            <a:r>
              <a:rPr dirty="0" sz="1050" spc="6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address.</a:t>
            </a:r>
            <a:endParaRPr sz="1050">
              <a:latin typeface="Times New Roman"/>
              <a:cs typeface="Times New Roman"/>
            </a:endParaRPr>
          </a:p>
          <a:p>
            <a:pPr algn="ctr" marR="1949450">
              <a:lnSpc>
                <a:spcPct val="100000"/>
              </a:lnSpc>
              <a:spcBef>
                <a:spcPts val="1025"/>
              </a:spcBef>
            </a:pPr>
            <a:r>
              <a:rPr dirty="0" sz="900" spc="-5">
                <a:latin typeface="Courier New"/>
                <a:cs typeface="Courier New"/>
              </a:rPr>
              <a:t>sortIt(</a:t>
            </a:r>
            <a:r>
              <a:rPr dirty="0" sz="900" spc="-5" b="1">
                <a:latin typeface="Courier New"/>
                <a:cs typeface="Courier New"/>
              </a:rPr>
              <a:t>grades</a:t>
            </a:r>
            <a:r>
              <a:rPr dirty="0" sz="900" spc="-5">
                <a:latin typeface="Courier New"/>
                <a:cs typeface="Courier New"/>
              </a:rPr>
              <a:t>,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numOfGrades);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</dc:creator>
  <dcterms:created xsi:type="dcterms:W3CDTF">2019-07-01T21:34:34Z</dcterms:created>
  <dcterms:modified xsi:type="dcterms:W3CDTF">2019-07-01T21:34:34Z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2014-07-23T00:00:00Z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2019-07-01T00:00:00Z</vt:filetime>
  </property>
</Properties>
</file>