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8686800" cy="11315700"/>
  <p:notesSz cx="8686800" cy="11315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1510" y="3507867"/>
            <a:ext cx="7383780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03020" y="6336792"/>
            <a:ext cx="608076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00200" y="4572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143000"/>
                </a:moveTo>
                <a:lnTo>
                  <a:pt x="1447800" y="1143000"/>
                </a:lnTo>
                <a:lnTo>
                  <a:pt x="1447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34340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473702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0200" y="1765300"/>
            <a:ext cx="144780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340" y="2602611"/>
            <a:ext cx="7818120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53512" y="10523601"/>
            <a:ext cx="2779776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34340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254496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600200"/>
            <a:ext cx="8229600" cy="1651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01750">
              <a:lnSpc>
                <a:spcPts val="1230"/>
              </a:lnSpc>
              <a:tabLst>
                <a:tab pos="2157730" algn="l"/>
              </a:tabLst>
            </a:pPr>
            <a:r>
              <a:rPr dirty="0" sz="1400" spc="-40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35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dirty="0" sz="1400" spc="-58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9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6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765300"/>
            <a:ext cx="1447800" cy="1066800"/>
          </a:xfrm>
          <a:prstGeom prst="rect"/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388620">
              <a:lnSpc>
                <a:spcPts val="8400"/>
              </a:lnSpc>
            </a:pPr>
            <a:r>
              <a:rPr dirty="0" spc="-2025"/>
              <a:t>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8335" y="1999233"/>
            <a:ext cx="36258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09">
                <a:latin typeface="Arial"/>
                <a:cs typeface="Arial"/>
              </a:rPr>
              <a:t>Characters </a:t>
            </a:r>
            <a:r>
              <a:rPr dirty="0" sz="3600" spc="-590">
                <a:latin typeface="Arial"/>
                <a:cs typeface="Arial"/>
              </a:rPr>
              <a:t>and</a:t>
            </a:r>
            <a:r>
              <a:rPr dirty="0" sz="3600" spc="-240">
                <a:latin typeface="Arial"/>
                <a:cs typeface="Arial"/>
              </a:rPr>
              <a:t> </a:t>
            </a:r>
            <a:r>
              <a:rPr dirty="0" sz="3600" spc="-215">
                <a:latin typeface="Arial"/>
                <a:cs typeface="Arial"/>
              </a:rPr>
              <a:t>Strings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74546" y="3853306"/>
          <a:ext cx="6199505" cy="151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140"/>
                <a:gridCol w="679449"/>
                <a:gridCol w="4400550"/>
              </a:tblGrid>
              <a:tr h="202771">
                <a:tc>
                  <a:txBody>
                    <a:bodyPr/>
                    <a:lstStyle/>
                    <a:p>
                      <a:pPr marL="25400">
                        <a:lnSpc>
                          <a:spcPts val="1495"/>
                        </a:lnSpc>
                      </a:pPr>
                      <a:r>
                        <a:rPr dirty="0" sz="1400" spc="-470">
                          <a:latin typeface="Arial"/>
                          <a:cs typeface="Arial"/>
                        </a:rPr>
                        <a:t>PURPOSE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demonstrate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unique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characteristics </a:t>
                      </a:r>
                      <a:r>
                        <a:rPr dirty="0" sz="1100" spc="-85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character</a:t>
                      </a:r>
                      <a:r>
                        <a:rPr dirty="0" sz="11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data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12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75"/>
                        </a:lnSpc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120">
                          <a:latin typeface="Arial"/>
                          <a:cs typeface="Arial"/>
                        </a:rPr>
                        <a:t>view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strings </a:t>
                      </a:r>
                      <a:r>
                        <a:rPr dirty="0" sz="1100" spc="-140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1100" spc="-12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array </a:t>
                      </a:r>
                      <a:r>
                        <a:rPr dirty="0" sz="1100" spc="-8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characters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034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140">
                          <a:latin typeface="Arial"/>
                          <a:cs typeface="Arial"/>
                        </a:rPr>
                        <a:t>show how </a:t>
                      </a:r>
                      <a:r>
                        <a:rPr dirty="0" sz="1100" spc="-7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input </a:t>
                      </a:r>
                      <a:r>
                        <a:rPr dirty="0" sz="1100" spc="-12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output</a:t>
                      </a:r>
                      <a:r>
                        <a:rPr dirty="0" sz="11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strings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</a:tr>
              <a:tr h="342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100" spc="-229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114">
                          <a:latin typeface="Arial"/>
                          <a:cs typeface="Arial"/>
                        </a:rPr>
                        <a:t>work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string</a:t>
                      </a:r>
                      <a:r>
                        <a:rPr dirty="0" sz="11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functions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95">
                <a:tc>
                  <a:txBody>
                    <a:bodyPr/>
                    <a:lstStyle/>
                    <a:p>
                      <a:pPr marL="25400">
                        <a:lnSpc>
                          <a:spcPts val="1495"/>
                        </a:lnSpc>
                      </a:pPr>
                      <a:r>
                        <a:rPr dirty="0" sz="1400" spc="-484">
                          <a:latin typeface="Arial"/>
                          <a:cs typeface="Arial"/>
                        </a:rPr>
                        <a:t>PROCEDURE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105">
                          <a:latin typeface="Arial"/>
                          <a:cs typeface="Arial"/>
                        </a:rPr>
                        <a:t>Students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should read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100" spc="-114">
                          <a:latin typeface="Arial"/>
                          <a:cs typeface="Arial"/>
                        </a:rPr>
                        <a:t>Reading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Assignment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before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coming 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7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12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75"/>
                        </a:lnSpc>
                      </a:pPr>
                      <a:r>
                        <a:rPr dirty="0" sz="1100" spc="-105">
                          <a:latin typeface="Arial"/>
                          <a:cs typeface="Arial"/>
                        </a:rPr>
                        <a:t>Students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should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complete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Writing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Assignment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before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coming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80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1240"/>
                        </a:lnSpc>
                        <a:spcBef>
                          <a:spcPts val="8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40"/>
                        </a:lnSpc>
                        <a:spcBef>
                          <a:spcPts val="80"/>
                        </a:spcBef>
                      </a:pPr>
                      <a:r>
                        <a:rPr dirty="0" sz="1100" spc="-8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 lab,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students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should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complete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labs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assigned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them </a:t>
                      </a:r>
                      <a:r>
                        <a:rPr dirty="0" sz="1100" spc="-125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00" spc="-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instructor.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98811" y="5676010"/>
          <a:ext cx="4573905" cy="3812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375"/>
                <a:gridCol w="1181100"/>
                <a:gridCol w="868045"/>
                <a:gridCol w="1048385"/>
              </a:tblGrid>
              <a:tr h="519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dirty="0" sz="1000" spc="-75">
                          <a:latin typeface="Arial"/>
                          <a:cs typeface="Arial"/>
                        </a:rPr>
                        <a:t>Contents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dirty="0" sz="1000" spc="-65">
                          <a:latin typeface="Arial"/>
                          <a:cs typeface="Arial"/>
                        </a:rPr>
                        <a:t>Pre-requisites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 marR="889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pp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completion  </a:t>
                      </a:r>
                      <a:r>
                        <a:rPr dirty="0" sz="1000" spc="-5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99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000" spc="-100">
                          <a:latin typeface="Arial"/>
                          <a:cs typeface="Arial"/>
                        </a:rPr>
                        <a:t>Check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tabLst>
                          <a:tab pos="629920" algn="l"/>
                        </a:tabLst>
                      </a:pPr>
                      <a:r>
                        <a:rPr dirty="0" sz="1000" spc="-130">
                          <a:latin typeface="Arial"/>
                          <a:cs typeface="Arial"/>
                        </a:rPr>
                        <a:t>Page	</a:t>
                      </a:r>
                      <a:r>
                        <a:rPr dirty="0" sz="1000" spc="-105">
                          <a:latin typeface="Arial"/>
                          <a:cs typeface="Arial"/>
                        </a:rPr>
                        <a:t>when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tabLst>
                          <a:tab pos="629920" algn="l"/>
                        </a:tabLst>
                      </a:pPr>
                      <a:r>
                        <a:rPr dirty="0" sz="1000" spc="-90">
                          <a:latin typeface="Arial"/>
                          <a:cs typeface="Arial"/>
                        </a:rPr>
                        <a:t>number	done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100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000" spc="-110">
                          <a:latin typeface="Arial"/>
                          <a:cs typeface="Arial"/>
                        </a:rPr>
                        <a:t>Reading</a:t>
                      </a:r>
                      <a:r>
                        <a:rPr dirty="0" sz="10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176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19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110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Writing</a:t>
                      </a:r>
                      <a:r>
                        <a:rPr dirty="0" sz="1000" spc="-1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95">
                          <a:latin typeface="Arial"/>
                          <a:cs typeface="Arial"/>
                        </a:rPr>
                        <a:t>Pre-lab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reading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186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451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75">
                          <a:latin typeface="Arial"/>
                          <a:cs typeface="Arial"/>
                        </a:rPr>
                        <a:t>LESSON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10A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2279">
                <a:tc>
                  <a:txBody>
                    <a:bodyPr/>
                    <a:lstStyle/>
                    <a:p>
                      <a:pPr marL="1905">
                        <a:lnSpc>
                          <a:spcPts val="1145"/>
                        </a:lnSpc>
                        <a:spcBef>
                          <a:spcPts val="3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10.1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1905">
                        <a:lnSpc>
                          <a:spcPts val="1125"/>
                        </a:lnSpc>
                      </a:pPr>
                      <a:r>
                        <a:rPr dirty="0" sz="1000" spc="-110">
                          <a:latin typeface="Arial"/>
                          <a:cs typeface="Arial"/>
                        </a:rPr>
                        <a:t>Character 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Testing </a:t>
                      </a:r>
                      <a:r>
                        <a:rPr dirty="0" sz="1000" spc="-114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0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String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125"/>
                        </a:lnSpc>
                      </a:pPr>
                      <a:r>
                        <a:rPr dirty="0" sz="1000" spc="-95">
                          <a:latin typeface="Arial"/>
                          <a:cs typeface="Arial"/>
                        </a:rPr>
                        <a:t>Pre-lab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reading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125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125"/>
                        </a:lnSpc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187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83668">
                <a:tc>
                  <a:txBody>
                    <a:bodyPr/>
                    <a:lstStyle/>
                    <a:p>
                      <a:pPr marL="1905">
                        <a:lnSpc>
                          <a:spcPts val="1165"/>
                        </a:lnSpc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Validation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2279">
                <a:tc>
                  <a:txBody>
                    <a:bodyPr/>
                    <a:lstStyle/>
                    <a:p>
                      <a:pPr marL="1905">
                        <a:lnSpc>
                          <a:spcPts val="1145"/>
                        </a:lnSpc>
                        <a:spcBef>
                          <a:spcPts val="3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10.2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5448">
                <a:tc>
                  <a:txBody>
                    <a:bodyPr/>
                    <a:lstStyle/>
                    <a:p>
                      <a:pPr marL="1905">
                        <a:lnSpc>
                          <a:spcPts val="1125"/>
                        </a:lnSpc>
                      </a:pPr>
                      <a:r>
                        <a:rPr dirty="0" sz="1000" spc="-145">
                          <a:latin typeface="Arial"/>
                          <a:cs typeface="Arial"/>
                        </a:rPr>
                        <a:t>Case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14">
                          <a:latin typeface="Arial"/>
                          <a:cs typeface="Arial"/>
                        </a:rPr>
                        <a:t>Conversion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125"/>
                        </a:lnSpc>
                      </a:pPr>
                      <a:r>
                        <a:rPr dirty="0" sz="1000" spc="-100">
                          <a:latin typeface="Arial"/>
                          <a:cs typeface="Arial"/>
                        </a:rPr>
                        <a:t>Basic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fundamental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125"/>
                        </a:lnSpc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125"/>
                        </a:lnSpc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190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83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165"/>
                        </a:lnSpc>
                      </a:pPr>
                      <a:r>
                        <a:rPr dirty="0" sz="1000" spc="-80">
                          <a:latin typeface="Arial"/>
                          <a:cs typeface="Arial"/>
                        </a:rPr>
                        <a:t>instructions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803">
                <a:tc>
                  <a:txBody>
                    <a:bodyPr/>
                    <a:lstStyle/>
                    <a:p>
                      <a:pPr marL="1905">
                        <a:lnSpc>
                          <a:spcPts val="1160"/>
                        </a:lnSpc>
                        <a:spcBef>
                          <a:spcPts val="3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10.3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0607">
                <a:tc>
                  <a:txBody>
                    <a:bodyPr/>
                    <a:lstStyle/>
                    <a:p>
                      <a:pPr marL="1905">
                        <a:lnSpc>
                          <a:spcPts val="1155"/>
                        </a:lnSpc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Using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getline() 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&amp;</a:t>
                      </a:r>
                      <a:r>
                        <a:rPr dirty="0" sz="900" spc="-1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get()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220979">
                        <a:lnSpc>
                          <a:spcPts val="1140"/>
                        </a:lnSpc>
                        <a:spcBef>
                          <a:spcPts val="40"/>
                        </a:spcBef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Basic </a:t>
                      </a:r>
                      <a:r>
                        <a:rPr dirty="0" sz="1000" spc="-114">
                          <a:latin typeface="Arial"/>
                          <a:cs typeface="Arial"/>
                        </a:rPr>
                        <a:t>knowledge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character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5">
                          <a:latin typeface="Arial"/>
                          <a:cs typeface="Arial"/>
                        </a:rPr>
                        <a:t>arrays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155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155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192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 spc="-175">
                          <a:latin typeface="Arial"/>
                          <a:cs typeface="Arial"/>
                        </a:rPr>
                        <a:t>LESSON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10B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375">
                <a:tc>
                  <a:txBody>
                    <a:bodyPr/>
                    <a:lstStyle/>
                    <a:p>
                      <a:pPr marL="8255">
                        <a:lnSpc>
                          <a:spcPts val="1175"/>
                        </a:lnSpc>
                        <a:spcBef>
                          <a:spcPts val="50"/>
                        </a:spcBef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 10.4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3274">
                <a:tc>
                  <a:txBody>
                    <a:bodyPr/>
                    <a:lstStyle/>
                    <a:p>
                      <a:pPr marL="1905">
                        <a:lnSpc>
                          <a:spcPts val="1170"/>
                        </a:lnSpc>
                      </a:pPr>
                      <a:r>
                        <a:rPr dirty="0" sz="1000" spc="-95">
                          <a:latin typeface="Arial"/>
                          <a:cs typeface="Arial"/>
                        </a:rPr>
                        <a:t>String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Functions—</a:t>
                      </a:r>
                      <a:r>
                        <a:rPr dirty="0" sz="900" spc="-45">
                          <a:latin typeface="Courier New"/>
                          <a:cs typeface="Courier New"/>
                        </a:rPr>
                        <a:t>strcat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220979">
                        <a:lnSpc>
                          <a:spcPts val="1140"/>
                        </a:lnSpc>
                        <a:spcBef>
                          <a:spcPts val="60"/>
                        </a:spcBef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Basic </a:t>
                      </a:r>
                      <a:r>
                        <a:rPr dirty="0" sz="1000" spc="-114">
                          <a:latin typeface="Arial"/>
                          <a:cs typeface="Arial"/>
                        </a:rPr>
                        <a:t>knowledge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character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5">
                          <a:latin typeface="Arial"/>
                          <a:cs typeface="Arial"/>
                        </a:rPr>
                        <a:t>arrays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170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170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193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549">
                <a:tc>
                  <a:txBody>
                    <a:bodyPr/>
                    <a:lstStyle/>
                    <a:p>
                      <a:pPr marL="8255">
                        <a:lnSpc>
                          <a:spcPts val="1150"/>
                        </a:lnSpc>
                        <a:spcBef>
                          <a:spcPts val="35"/>
                        </a:spcBef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60">
                          <a:latin typeface="Arial"/>
                          <a:cs typeface="Arial"/>
                        </a:rPr>
                        <a:t> 10.5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1637">
                <a:tc>
                  <a:txBody>
                    <a:bodyPr/>
                    <a:lstStyle/>
                    <a:p>
                      <a:pPr marL="1905">
                        <a:lnSpc>
                          <a:spcPts val="1095"/>
                        </a:lnSpc>
                      </a:pPr>
                      <a:r>
                        <a:rPr dirty="0" sz="1000" spc="-95">
                          <a:latin typeface="Arial"/>
                          <a:cs typeface="Arial"/>
                        </a:rPr>
                        <a:t>Student </a:t>
                      </a:r>
                      <a:r>
                        <a:rPr dirty="0" sz="1000" spc="-110">
                          <a:latin typeface="Arial"/>
                          <a:cs typeface="Arial"/>
                        </a:rPr>
                        <a:t>Generated</a:t>
                      </a:r>
                      <a:r>
                        <a:rPr dirty="0" sz="10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095"/>
                        </a:lnSpc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Basic </a:t>
                      </a:r>
                      <a:r>
                        <a:rPr dirty="0" sz="1000" spc="-114">
                          <a:latin typeface="Arial"/>
                          <a:cs typeface="Arial"/>
                        </a:rPr>
                        <a:t>knowledge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095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095"/>
                        </a:lnSpc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193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87732">
                <a:tc>
                  <a:txBody>
                    <a:bodyPr/>
                    <a:lstStyle/>
                    <a:p>
                      <a:pPr marL="10795">
                        <a:lnSpc>
                          <a:spcPts val="1140"/>
                        </a:lnSpc>
                      </a:pPr>
                      <a:r>
                        <a:rPr dirty="0" sz="1000" spc="-35">
                          <a:latin typeface="Arial"/>
                          <a:cs typeface="Arial"/>
                        </a:rPr>
                        <a:t>Assignments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40"/>
                        </a:lnSpc>
                      </a:pPr>
                      <a:r>
                        <a:rPr dirty="0" sz="1000" spc="-95">
                          <a:latin typeface="Arial"/>
                          <a:cs typeface="Arial"/>
                        </a:rPr>
                        <a:t>character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5">
                          <a:latin typeface="Arial"/>
                          <a:cs typeface="Arial"/>
                        </a:rPr>
                        <a:t>arrays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628381" y="10030155"/>
            <a:ext cx="1695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20">
                <a:latin typeface="Arial"/>
                <a:cs typeface="Arial"/>
              </a:rPr>
              <a:t>1</a:t>
            </a:r>
            <a:r>
              <a:rPr dirty="0" sz="900" spc="-135">
                <a:latin typeface="Arial"/>
                <a:cs typeface="Arial"/>
              </a:rPr>
              <a:t>7</a:t>
            </a:r>
            <a:r>
              <a:rPr dirty="0" sz="900" spc="-12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7100" y="6600190"/>
            <a:ext cx="5346700" cy="0"/>
          </a:xfrm>
          <a:custGeom>
            <a:avLst/>
            <a:gdLst/>
            <a:ahLst/>
            <a:cxnLst/>
            <a:rect l="l" t="t" r="r" b="b"/>
            <a:pathLst>
              <a:path w="5346700" h="0">
                <a:moveTo>
                  <a:pt x="0" y="0"/>
                </a:moveTo>
                <a:lnTo>
                  <a:pt x="53467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90"/>
              </a:spcBef>
            </a:pPr>
            <a:r>
              <a:rPr dirty="0" sz="900" spc="-105">
                <a:latin typeface="Arial"/>
                <a:cs typeface="Arial"/>
              </a:rPr>
              <a:t>184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1095501"/>
            <a:ext cx="18053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10 </a:t>
            </a:r>
            <a:r>
              <a:rPr dirty="0" sz="950" spc="10">
                <a:latin typeface="Times New Roman"/>
                <a:cs typeface="Times New Roman"/>
              </a:rPr>
              <a:t>Characters </a:t>
            </a:r>
            <a:r>
              <a:rPr dirty="0" sz="950" spc="-10">
                <a:latin typeface="Times New Roman"/>
                <a:cs typeface="Times New Roman"/>
              </a:rPr>
              <a:t>and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Strings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0402" y="1430781"/>
            <a:ext cx="215265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70" i="1">
                <a:latin typeface="Times New Roman"/>
                <a:cs typeface="Times New Roman"/>
              </a:rPr>
              <a:t>Summary </a:t>
            </a:r>
            <a:r>
              <a:rPr dirty="0" sz="1050" spc="-20" i="1">
                <a:latin typeface="Times New Roman"/>
                <a:cs typeface="Times New Roman"/>
              </a:rPr>
              <a:t>of </a:t>
            </a:r>
            <a:r>
              <a:rPr dirty="0" sz="1050" i="1">
                <a:latin typeface="Times New Roman"/>
                <a:cs typeface="Times New Roman"/>
              </a:rPr>
              <a:t>types </a:t>
            </a:r>
            <a:r>
              <a:rPr dirty="0" sz="1050" spc="-20" i="1">
                <a:latin typeface="Times New Roman"/>
                <a:cs typeface="Times New Roman"/>
              </a:rPr>
              <a:t>of </a:t>
            </a:r>
            <a:r>
              <a:rPr dirty="0" sz="1050" spc="45" i="1">
                <a:latin typeface="Times New Roman"/>
                <a:cs typeface="Times New Roman"/>
              </a:rPr>
              <a:t>input </a:t>
            </a:r>
            <a:r>
              <a:rPr dirty="0" sz="1050" spc="-5" i="1">
                <a:latin typeface="Times New Roman"/>
                <a:cs typeface="Times New Roman"/>
              </a:rPr>
              <a:t>for</a:t>
            </a:r>
            <a:r>
              <a:rPr dirty="0" sz="1050" spc="65" i="1">
                <a:latin typeface="Times New Roman"/>
                <a:cs typeface="Times New Roman"/>
              </a:rPr>
              <a:t> </a:t>
            </a:r>
            <a:r>
              <a:rPr dirty="0" sz="1050" spc="-5" i="1">
                <a:latin typeface="Times New Roman"/>
                <a:cs typeface="Times New Roman"/>
              </a:rPr>
              <a:t>strings</a:t>
            </a:r>
            <a:r>
              <a:rPr dirty="0" sz="1050" spc="-5">
                <a:latin typeface="Times New Roman"/>
                <a:cs typeface="Times New Roman"/>
              </a:rPr>
              <a:t>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9735" y="1741678"/>
            <a:ext cx="9721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5">
                <a:latin typeface="Courier New"/>
                <a:cs typeface="Courier New"/>
              </a:rPr>
              <a:t>cin </a:t>
            </a:r>
            <a:r>
              <a:rPr dirty="0" sz="900" spc="-25">
                <a:latin typeface="Courier New"/>
                <a:cs typeface="Courier New"/>
              </a:rPr>
              <a:t>&gt;&gt;</a:t>
            </a:r>
            <a:r>
              <a:rPr dirty="0" sz="900" spc="-225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strName;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5596" y="1712722"/>
            <a:ext cx="2981325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25">
                <a:latin typeface="Courier New"/>
                <a:cs typeface="Courier New"/>
              </a:rPr>
              <a:t>//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skips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leading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whitespace.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Stops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at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35">
                <a:latin typeface="Courier New"/>
                <a:cs typeface="Courier New"/>
              </a:rPr>
              <a:t>the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first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9"/>
              </a:spcBef>
            </a:pPr>
            <a:r>
              <a:rPr dirty="0" sz="900" spc="-25">
                <a:latin typeface="Courier New"/>
                <a:cs typeface="Courier New"/>
              </a:rPr>
              <a:t>// </a:t>
            </a:r>
            <a:r>
              <a:rPr dirty="0" sz="900" spc="-45">
                <a:latin typeface="Courier New"/>
                <a:cs typeface="Courier New"/>
              </a:rPr>
              <a:t>trailing whitespace </a:t>
            </a:r>
            <a:r>
              <a:rPr dirty="0" sz="900" spc="-40">
                <a:latin typeface="Courier New"/>
                <a:cs typeface="Courier New"/>
              </a:rPr>
              <a:t>(which </a:t>
            </a:r>
            <a:r>
              <a:rPr dirty="0" sz="900" spc="-25">
                <a:latin typeface="Courier New"/>
                <a:cs typeface="Courier New"/>
              </a:rPr>
              <a:t>is</a:t>
            </a:r>
            <a:r>
              <a:rPr dirty="0" sz="900" spc="-405">
                <a:latin typeface="Courier New"/>
                <a:cs typeface="Courier New"/>
              </a:rPr>
              <a:t> </a:t>
            </a:r>
            <a:r>
              <a:rPr dirty="0" sz="900" spc="-35">
                <a:latin typeface="Courier New"/>
                <a:cs typeface="Courier New"/>
              </a:rPr>
              <a:t>not </a:t>
            </a:r>
            <a:r>
              <a:rPr dirty="0" sz="900" spc="-45">
                <a:latin typeface="Courier New"/>
                <a:cs typeface="Courier New"/>
              </a:rPr>
              <a:t>consumed)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9735" y="2236978"/>
            <a:ext cx="1350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latin typeface="Courier New"/>
                <a:cs typeface="Courier New"/>
              </a:rPr>
              <a:t>cin.get(strName,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35">
                <a:latin typeface="Courier New"/>
                <a:cs typeface="Courier New"/>
              </a:rPr>
              <a:t>21);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1692" y="2208022"/>
            <a:ext cx="2919095" cy="52387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325"/>
              </a:spcBef>
            </a:pPr>
            <a:r>
              <a:rPr dirty="0" sz="900" spc="-20">
                <a:latin typeface="Courier New"/>
                <a:cs typeface="Courier New"/>
              </a:rPr>
              <a:t>// </a:t>
            </a:r>
            <a:r>
              <a:rPr dirty="0" sz="900" spc="-40">
                <a:latin typeface="Courier New"/>
                <a:cs typeface="Courier New"/>
              </a:rPr>
              <a:t>does </a:t>
            </a:r>
            <a:r>
              <a:rPr dirty="0" sz="900" spc="-30">
                <a:latin typeface="Courier New"/>
                <a:cs typeface="Courier New"/>
              </a:rPr>
              <a:t>not </a:t>
            </a:r>
            <a:r>
              <a:rPr dirty="0" sz="900" spc="-40">
                <a:latin typeface="Courier New"/>
                <a:cs typeface="Courier New"/>
              </a:rPr>
              <a:t>skip </a:t>
            </a:r>
            <a:r>
              <a:rPr dirty="0" sz="900" spc="-45">
                <a:latin typeface="Courier New"/>
                <a:cs typeface="Courier New"/>
              </a:rPr>
              <a:t>leading</a:t>
            </a:r>
            <a:r>
              <a:rPr dirty="0" sz="900" spc="-350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whitespace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25">
                <a:latin typeface="Courier New"/>
                <a:cs typeface="Courier New"/>
              </a:rPr>
              <a:t>//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stops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when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either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20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characters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35">
                <a:latin typeface="Courier New"/>
                <a:cs typeface="Courier New"/>
              </a:rPr>
              <a:t>are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35">
                <a:latin typeface="Courier New"/>
                <a:cs typeface="Courier New"/>
              </a:rPr>
              <a:t>read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50">
                <a:latin typeface="Courier New"/>
                <a:cs typeface="Courier New"/>
              </a:rPr>
              <a:t>or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25">
                <a:latin typeface="Courier New"/>
                <a:cs typeface="Courier New"/>
              </a:rPr>
              <a:t>//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'\n'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is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encountered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(which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is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35">
                <a:latin typeface="Courier New"/>
                <a:cs typeface="Courier New"/>
              </a:rPr>
              <a:t>not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consumed)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9735" y="2898393"/>
            <a:ext cx="1350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latin typeface="Courier New"/>
                <a:cs typeface="Courier New"/>
              </a:rPr>
              <a:t>cin.ignore(200,'\n');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1692" y="2869437"/>
            <a:ext cx="2917190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325"/>
              </a:spcBef>
            </a:pPr>
            <a:r>
              <a:rPr dirty="0" sz="900" spc="-20">
                <a:latin typeface="Courier New"/>
                <a:cs typeface="Courier New"/>
              </a:rPr>
              <a:t>//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ignores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at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35">
                <a:latin typeface="Courier New"/>
                <a:cs typeface="Courier New"/>
              </a:rPr>
              <a:t>most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30">
                <a:latin typeface="Courier New"/>
                <a:cs typeface="Courier New"/>
              </a:rPr>
              <a:t>200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characters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35">
                <a:latin typeface="Courier New"/>
                <a:cs typeface="Courier New"/>
              </a:rPr>
              <a:t>but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stops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50">
                <a:latin typeface="Courier New"/>
                <a:cs typeface="Courier New"/>
              </a:rPr>
              <a:t>if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25">
                <a:latin typeface="Courier New"/>
                <a:cs typeface="Courier New"/>
              </a:rPr>
              <a:t>//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newline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(which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is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consumed)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is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encountered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9153" y="3225689"/>
            <a:ext cx="6244590" cy="636206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80">
                <a:latin typeface="Arial"/>
                <a:cs typeface="Arial"/>
              </a:rPr>
              <a:t>Pointers </a:t>
            </a:r>
            <a:r>
              <a:rPr dirty="0" sz="1200" spc="-100">
                <a:latin typeface="Arial"/>
                <a:cs typeface="Arial"/>
              </a:rPr>
              <a:t>and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Strings</a:t>
            </a:r>
            <a:endParaRPr sz="1200">
              <a:latin typeface="Arial"/>
              <a:cs typeface="Arial"/>
            </a:endParaRPr>
          </a:p>
          <a:p>
            <a:pPr algn="just" marL="1612900" marR="13970">
              <a:lnSpc>
                <a:spcPct val="103099"/>
              </a:lnSpc>
              <a:spcBef>
                <a:spcPts val="585"/>
              </a:spcBef>
            </a:pPr>
            <a:r>
              <a:rPr dirty="0" sz="1050" spc="-10">
                <a:latin typeface="Times New Roman"/>
                <a:cs typeface="Times New Roman"/>
              </a:rPr>
              <a:t>Pointers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-40">
                <a:latin typeface="Times New Roman"/>
                <a:cs typeface="Times New Roman"/>
              </a:rPr>
              <a:t>very </a:t>
            </a:r>
            <a:r>
              <a:rPr dirty="0" sz="1050" spc="-25">
                <a:latin typeface="Times New Roman"/>
                <a:cs typeface="Times New Roman"/>
              </a:rPr>
              <a:t>useful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30">
                <a:latin typeface="Times New Roman"/>
                <a:cs typeface="Times New Roman"/>
              </a:rPr>
              <a:t>writing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15">
                <a:latin typeface="Times New Roman"/>
                <a:cs typeface="Times New Roman"/>
              </a:rPr>
              <a:t>processing </a:t>
            </a:r>
            <a:r>
              <a:rPr dirty="0" sz="1050" spc="20">
                <a:latin typeface="Times New Roman"/>
                <a:cs typeface="Times New Roman"/>
              </a:rPr>
              <a:t>functions. </a:t>
            </a: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1050" spc="-5">
                <a:latin typeface="Times New Roman"/>
                <a:cs typeface="Times New Roman"/>
              </a:rPr>
              <a:t>one </a:t>
            </a:r>
            <a:r>
              <a:rPr dirty="0" sz="1050" spc="40">
                <a:latin typeface="Times New Roman"/>
                <a:cs typeface="Times New Roman"/>
              </a:rPr>
              <a:t>needs 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25">
                <a:latin typeface="Times New Roman"/>
                <a:cs typeface="Times New Roman"/>
              </a:rPr>
              <a:t>process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certain </a:t>
            </a:r>
            <a:r>
              <a:rPr dirty="0" sz="1050" spc="-25">
                <a:latin typeface="Times New Roman"/>
                <a:cs typeface="Times New Roman"/>
              </a:rPr>
              <a:t>string,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beginning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-20">
                <a:latin typeface="Times New Roman"/>
                <a:cs typeface="Times New Roman"/>
              </a:rPr>
              <a:t>with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5">
                <a:latin typeface="Times New Roman"/>
                <a:cs typeface="Times New Roman"/>
              </a:rPr>
              <a:t>pointer  </a:t>
            </a:r>
            <a:r>
              <a:rPr dirty="0" sz="1050" spc="15">
                <a:latin typeface="Times New Roman"/>
                <a:cs typeface="Times New Roman"/>
              </a:rPr>
              <a:t>variable.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length </a:t>
            </a:r>
            <a:r>
              <a:rPr dirty="0" sz="1050">
                <a:latin typeface="Times New Roman"/>
                <a:cs typeface="Times New Roman"/>
              </a:rPr>
              <a:t>of the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10">
                <a:latin typeface="Times New Roman"/>
                <a:cs typeface="Times New Roman"/>
              </a:rPr>
              <a:t>does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-20">
                <a:latin typeface="Times New Roman"/>
                <a:cs typeface="Times New Roman"/>
              </a:rPr>
              <a:t>even </a:t>
            </a:r>
            <a:r>
              <a:rPr dirty="0" sz="1050" spc="-10">
                <a:latin typeface="Times New Roman"/>
                <a:cs typeface="Times New Roman"/>
              </a:rPr>
              <a:t>need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45">
                <a:latin typeface="Times New Roman"/>
                <a:cs typeface="Times New Roman"/>
              </a:rPr>
              <a:t>known </a:t>
            </a:r>
            <a:r>
              <a:rPr dirty="0" sz="1050" spc="-25">
                <a:latin typeface="Times New Roman"/>
                <a:cs typeface="Times New Roman"/>
              </a:rPr>
              <a:t>since </a:t>
            </a:r>
            <a:r>
              <a:rPr dirty="0" sz="1050" spc="40">
                <a:latin typeface="Times New Roman"/>
                <a:cs typeface="Times New Roman"/>
              </a:rPr>
              <a:t>the  </a:t>
            </a:r>
            <a:r>
              <a:rPr dirty="0" sz="1050" spc="30">
                <a:latin typeface="Times New Roman"/>
                <a:cs typeface="Times New Roman"/>
              </a:rPr>
              <a:t>computer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start </a:t>
            </a:r>
            <a:r>
              <a:rPr dirty="0" sz="1050" spc="20">
                <a:latin typeface="Times New Roman"/>
                <a:cs typeface="Times New Roman"/>
              </a:rPr>
              <a:t>processing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address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30">
                <a:latin typeface="Times New Roman"/>
                <a:cs typeface="Times New Roman"/>
              </a:rPr>
              <a:t>continue </a:t>
            </a:r>
            <a:r>
              <a:rPr dirty="0" sz="1050" spc="-10">
                <a:latin typeface="Times New Roman"/>
                <a:cs typeface="Times New Roman"/>
              </a:rPr>
              <a:t>through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string  </a:t>
            </a:r>
            <a:r>
              <a:rPr dirty="0" sz="1050" spc="-20">
                <a:latin typeface="Times New Roman"/>
                <a:cs typeface="Times New Roman"/>
              </a:rPr>
              <a:t>until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null </a:t>
            </a:r>
            <a:r>
              <a:rPr dirty="0" sz="1050" spc="20">
                <a:latin typeface="Times New Roman"/>
                <a:cs typeface="Times New Roman"/>
              </a:rPr>
              <a:t>character </a:t>
            </a:r>
            <a:r>
              <a:rPr dirty="0" sz="1050" spc="-40">
                <a:latin typeface="Times New Roman"/>
                <a:cs typeface="Times New Roman"/>
              </a:rPr>
              <a:t>is</a:t>
            </a:r>
            <a:r>
              <a:rPr dirty="0" sz="1050" spc="180">
                <a:latin typeface="Times New Roman"/>
                <a:cs typeface="Times New Roman"/>
              </a:rPr>
              <a:t> </a:t>
            </a:r>
            <a:r>
              <a:rPr dirty="0" sz="1050" spc="40">
                <a:latin typeface="Times New Roman"/>
                <a:cs typeface="Times New Roman"/>
              </a:rPr>
              <a:t>encountered.</a:t>
            </a:r>
            <a:endParaRPr sz="1050">
              <a:latin typeface="Times New Roman"/>
              <a:cs typeface="Times New Roman"/>
            </a:endParaRPr>
          </a:p>
          <a:p>
            <a:pPr marL="1612900" indent="228600">
              <a:lnSpc>
                <a:spcPct val="100000"/>
              </a:lnSpc>
              <a:spcBef>
                <a:spcPts val="35"/>
              </a:spcBef>
            </a:pPr>
            <a:r>
              <a:rPr dirty="0" sz="1050" spc="-35">
                <a:latin typeface="Times New Roman"/>
                <a:cs typeface="Times New Roman"/>
              </a:rPr>
              <a:t>Sample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35">
                <a:latin typeface="Times New Roman"/>
                <a:cs typeface="Times New Roman"/>
              </a:rPr>
              <a:t>10.5 </a:t>
            </a:r>
            <a:r>
              <a:rPr dirty="0" sz="1050" spc="35">
                <a:latin typeface="Times New Roman"/>
                <a:cs typeface="Times New Roman"/>
              </a:rPr>
              <a:t>below </a:t>
            </a:r>
            <a:r>
              <a:rPr dirty="0" sz="1050" spc="-20">
                <a:latin typeface="Times New Roman"/>
                <a:cs typeface="Times New Roman"/>
              </a:rPr>
              <a:t>reads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10">
                <a:latin typeface="Times New Roman"/>
                <a:cs typeface="Times New Roman"/>
              </a:rPr>
              <a:t>no </a:t>
            </a:r>
            <a:r>
              <a:rPr dirty="0" sz="1050" spc="-5">
                <a:latin typeface="Times New Roman"/>
                <a:cs typeface="Times New Roman"/>
              </a:rPr>
              <a:t>more than </a:t>
            </a:r>
            <a:r>
              <a:rPr dirty="0" sz="1050" spc="-35">
                <a:latin typeface="Times New Roman"/>
                <a:cs typeface="Times New Roman"/>
              </a:rPr>
              <a:t>50</a:t>
            </a:r>
            <a:r>
              <a:rPr dirty="0" sz="1050" spc="114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characters</a:t>
            </a:r>
            <a:endParaRPr sz="1050">
              <a:latin typeface="Times New Roman"/>
              <a:cs typeface="Times New Roman"/>
            </a:endParaRPr>
          </a:p>
          <a:p>
            <a:pPr marL="1612900" marR="5080">
              <a:lnSpc>
                <a:spcPct val="103200"/>
              </a:lnSpc>
              <a:spcBef>
                <a:spcPts val="10"/>
              </a:spcBef>
              <a:tabLst>
                <a:tab pos="2053589" algn="l"/>
                <a:tab pos="4133850" algn="l"/>
              </a:tabLst>
            </a:pPr>
            <a:r>
              <a:rPr dirty="0" sz="1050">
                <a:latin typeface="Times New Roman"/>
                <a:cs typeface="Times New Roman"/>
              </a:rPr>
              <a:t>and </a:t>
            </a:r>
            <a:r>
              <a:rPr dirty="0" sz="1050" spc="15">
                <a:latin typeface="Times New Roman"/>
                <a:cs typeface="Times New Roman"/>
              </a:rPr>
              <a:t>then </a:t>
            </a:r>
            <a:r>
              <a:rPr dirty="0" sz="1050" spc="10">
                <a:latin typeface="Times New Roman"/>
                <a:cs typeface="Times New Roman"/>
              </a:rPr>
              <a:t>counts the </a:t>
            </a:r>
            <a:r>
              <a:rPr dirty="0" sz="1050" spc="60">
                <a:latin typeface="Times New Roman"/>
                <a:cs typeface="Times New Roman"/>
              </a:rPr>
              <a:t>number </a:t>
            </a:r>
            <a:r>
              <a:rPr dirty="0" sz="1050" spc="15">
                <a:latin typeface="Times New Roman"/>
                <a:cs typeface="Times New Roman"/>
              </a:rPr>
              <a:t>of </a:t>
            </a:r>
            <a:r>
              <a:rPr dirty="0" sz="1050">
                <a:latin typeface="Times New Roman"/>
                <a:cs typeface="Times New Roman"/>
              </a:rPr>
              <a:t>letters, </a:t>
            </a:r>
            <a:r>
              <a:rPr dirty="0" sz="1050" spc="-15">
                <a:latin typeface="Times New Roman"/>
                <a:cs typeface="Times New Roman"/>
              </a:rPr>
              <a:t>digits, </a:t>
            </a:r>
            <a:r>
              <a:rPr dirty="0" sz="1050">
                <a:latin typeface="Times New Roman"/>
                <a:cs typeface="Times New Roman"/>
              </a:rPr>
              <a:t>and </a:t>
            </a:r>
            <a:r>
              <a:rPr dirty="0" sz="1050" spc="35">
                <a:latin typeface="Times New Roman"/>
                <a:cs typeface="Times New Roman"/>
              </a:rPr>
              <a:t>whitespace characters </a:t>
            </a:r>
            <a:r>
              <a:rPr dirty="0" sz="1050" spc="25">
                <a:latin typeface="Times New Roman"/>
                <a:cs typeface="Times New Roman"/>
              </a:rPr>
              <a:t>in  </a:t>
            </a:r>
            <a:r>
              <a:rPr dirty="0" sz="1050" spc="10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string. </a:t>
            </a:r>
            <a:r>
              <a:rPr dirty="0" sz="1050" spc="10">
                <a:latin typeface="Times New Roman"/>
                <a:cs typeface="Times New Roman"/>
              </a:rPr>
              <a:t>Notice </a:t>
            </a:r>
            <a:r>
              <a:rPr dirty="0" sz="1050" spc="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use </a:t>
            </a:r>
            <a:r>
              <a:rPr dirty="0" sz="1050" spc="15">
                <a:latin typeface="Times New Roman"/>
                <a:cs typeface="Times New Roman"/>
              </a:rPr>
              <a:t>of </a:t>
            </a:r>
            <a:r>
              <a:rPr dirty="0" sz="1050" spc="10">
                <a:latin typeface="Times New Roman"/>
                <a:cs typeface="Times New Roman"/>
              </a:rPr>
              <a:t>the pointer </a:t>
            </a:r>
            <a:r>
              <a:rPr dirty="0" sz="900" spc="-10">
                <a:latin typeface="Courier New"/>
                <a:cs typeface="Courier New"/>
              </a:rPr>
              <a:t>strPtr</a:t>
            </a:r>
            <a:r>
              <a:rPr dirty="0" sz="1050" spc="-10">
                <a:latin typeface="Times New Roman"/>
                <a:cs typeface="Times New Roman"/>
              </a:rPr>
              <a:t>, which </a:t>
            </a:r>
            <a:r>
              <a:rPr dirty="0" sz="1050" spc="10">
                <a:latin typeface="Times New Roman"/>
                <a:cs typeface="Times New Roman"/>
              </a:rPr>
              <a:t>points </a:t>
            </a:r>
            <a:r>
              <a:rPr dirty="0" sz="1050" spc="25">
                <a:latin typeface="Times New Roman"/>
                <a:cs typeface="Times New Roman"/>
              </a:rPr>
              <a:t>to </a:t>
            </a:r>
            <a:r>
              <a:rPr dirty="0" sz="1050" spc="10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string  being	</a:t>
            </a:r>
            <a:r>
              <a:rPr dirty="0" sz="1050" spc="75">
                <a:latin typeface="Times New Roman"/>
                <a:cs typeface="Times New Roman"/>
              </a:rPr>
              <a:t>processed.  </a:t>
            </a:r>
            <a:r>
              <a:rPr dirty="0" sz="1050" spc="35">
                <a:latin typeface="Times New Roman"/>
                <a:cs typeface="Times New Roman"/>
              </a:rPr>
              <a:t>The</a:t>
            </a:r>
            <a:r>
              <a:rPr dirty="0" sz="1050" spc="220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three </a:t>
            </a:r>
            <a:r>
              <a:rPr dirty="0" sz="1050" spc="160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functions	</a:t>
            </a:r>
            <a:r>
              <a:rPr dirty="0" sz="900" spc="25">
                <a:latin typeface="Courier New"/>
                <a:cs typeface="Courier New"/>
              </a:rPr>
              <a:t>countLetters</a:t>
            </a:r>
            <a:r>
              <a:rPr dirty="0" sz="1050" spc="25">
                <a:latin typeface="Times New Roman"/>
                <a:cs typeface="Times New Roman"/>
              </a:rPr>
              <a:t>, </a:t>
            </a:r>
            <a:r>
              <a:rPr dirty="0" sz="900" spc="20">
                <a:latin typeface="Courier New"/>
                <a:cs typeface="Courier New"/>
              </a:rPr>
              <a:t>countDigits</a:t>
            </a:r>
            <a:r>
              <a:rPr dirty="0" sz="1050" spc="20">
                <a:latin typeface="Times New Roman"/>
                <a:cs typeface="Times New Roman"/>
              </a:rPr>
              <a:t>, </a:t>
            </a:r>
            <a:r>
              <a:rPr dirty="0" sz="1050" spc="75">
                <a:latin typeface="Times New Roman"/>
                <a:cs typeface="Times New Roman"/>
              </a:rPr>
              <a:t>and  </a:t>
            </a:r>
            <a:r>
              <a:rPr dirty="0" sz="900" spc="-20">
                <a:latin typeface="Courier New"/>
                <a:cs typeface="Courier New"/>
              </a:rPr>
              <a:t>countWhiteSpace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-5">
                <a:latin typeface="Times New Roman"/>
                <a:cs typeface="Times New Roman"/>
              </a:rPr>
              <a:t>perform </a:t>
            </a:r>
            <a:r>
              <a:rPr dirty="0" sz="1050" spc="5">
                <a:latin typeface="Times New Roman"/>
                <a:cs typeface="Times New Roman"/>
              </a:rPr>
              <a:t>basically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same </a:t>
            </a:r>
            <a:r>
              <a:rPr dirty="0" sz="1050" spc="-15">
                <a:latin typeface="Times New Roman"/>
                <a:cs typeface="Times New Roman"/>
              </a:rPr>
              <a:t>task—the </a:t>
            </a:r>
            <a:r>
              <a:rPr dirty="0" sz="900" spc="-15">
                <a:latin typeface="Courier New"/>
                <a:cs typeface="Courier New"/>
              </a:rPr>
              <a:t>while </a:t>
            </a:r>
            <a:r>
              <a:rPr dirty="0" sz="1050" spc="-10">
                <a:latin typeface="Times New Roman"/>
                <a:cs typeface="Times New Roman"/>
              </a:rPr>
              <a:t>loop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exe-  </a:t>
            </a:r>
            <a:r>
              <a:rPr dirty="0" sz="1050" spc="-15">
                <a:latin typeface="Times New Roman"/>
                <a:cs typeface="Times New Roman"/>
              </a:rPr>
              <a:t>cuted </a:t>
            </a:r>
            <a:r>
              <a:rPr dirty="0" sz="1050" spc="-20">
                <a:latin typeface="Times New Roman"/>
                <a:cs typeface="Times New Roman"/>
              </a:rPr>
              <a:t>until </a:t>
            </a:r>
            <a:r>
              <a:rPr dirty="0" sz="900" spc="-25">
                <a:latin typeface="Courier New"/>
                <a:cs typeface="Courier New"/>
              </a:rPr>
              <a:t>strPtr </a:t>
            </a:r>
            <a:r>
              <a:rPr dirty="0" sz="1050" spc="-10">
                <a:latin typeface="Times New Roman"/>
                <a:cs typeface="Times New Roman"/>
              </a:rPr>
              <a:t>points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null </a:t>
            </a:r>
            <a:r>
              <a:rPr dirty="0" sz="1050" spc="20">
                <a:latin typeface="Times New Roman"/>
                <a:cs typeface="Times New Roman"/>
              </a:rPr>
              <a:t>character marking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end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string. </a:t>
            </a:r>
            <a:r>
              <a:rPr dirty="0" sz="1050" spc="15">
                <a:latin typeface="Times New Roman"/>
                <a:cs typeface="Times New Roman"/>
              </a:rPr>
              <a:t>In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countLetters </a:t>
            </a:r>
            <a:r>
              <a:rPr dirty="0" sz="1050" spc="-10">
                <a:latin typeface="Times New Roman"/>
                <a:cs typeface="Times New Roman"/>
              </a:rPr>
              <a:t>function, </a:t>
            </a:r>
            <a:r>
              <a:rPr dirty="0" sz="1050" spc="20">
                <a:latin typeface="Times New Roman"/>
                <a:cs typeface="Times New Roman"/>
              </a:rPr>
              <a:t>characters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15">
                <a:latin typeface="Times New Roman"/>
                <a:cs typeface="Times New Roman"/>
              </a:rPr>
              <a:t>tested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35">
                <a:latin typeface="Times New Roman"/>
                <a:cs typeface="Times New Roman"/>
              </a:rPr>
              <a:t>see if </a:t>
            </a:r>
            <a:r>
              <a:rPr dirty="0" sz="1050" spc="-30">
                <a:latin typeface="Times New Roman"/>
                <a:cs typeface="Times New Roman"/>
              </a:rPr>
              <a:t>they </a:t>
            </a:r>
            <a:r>
              <a:rPr dirty="0" sz="1050" spc="-25">
                <a:latin typeface="Times New Roman"/>
                <a:cs typeface="Times New Roman"/>
              </a:rPr>
              <a:t>are letters.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900" spc="-25">
                <a:latin typeface="Courier New"/>
                <a:cs typeface="Courier New"/>
              </a:rPr>
              <a:t>if(isalpha(*strPtr))</a:t>
            </a:r>
            <a:r>
              <a:rPr dirty="0" sz="1050" spc="-25">
                <a:latin typeface="Times New Roman"/>
                <a:cs typeface="Times New Roman"/>
              </a:rPr>
              <a:t>statement </a:t>
            </a:r>
            <a:r>
              <a:rPr dirty="0" sz="1050" spc="15">
                <a:latin typeface="Times New Roman"/>
                <a:cs typeface="Times New Roman"/>
              </a:rPr>
              <a:t>determines </a:t>
            </a:r>
            <a:r>
              <a:rPr dirty="0" sz="1050" spc="-40">
                <a:latin typeface="Times New Roman"/>
                <a:cs typeface="Times New Roman"/>
              </a:rPr>
              <a:t>if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character </a:t>
            </a:r>
            <a:r>
              <a:rPr dirty="0" sz="1050" spc="25">
                <a:latin typeface="Times New Roman"/>
                <a:cs typeface="Times New Roman"/>
              </a:rPr>
              <a:t>pointed </a:t>
            </a:r>
            <a:r>
              <a:rPr dirty="0" sz="1050" spc="-20">
                <a:latin typeface="Times New Roman"/>
                <a:cs typeface="Times New Roman"/>
              </a:rPr>
              <a:t>at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900" spc="-35">
                <a:latin typeface="Courier New"/>
                <a:cs typeface="Courier New"/>
              </a:rPr>
              <a:t>strPtr  </a:t>
            </a:r>
            <a:r>
              <a:rPr dirty="0" sz="1050" spc="-40">
                <a:latin typeface="Times New Roman"/>
                <a:cs typeface="Times New Roman"/>
              </a:rPr>
              <a:t>is a </a:t>
            </a:r>
            <a:r>
              <a:rPr dirty="0" sz="1050" spc="-25">
                <a:latin typeface="Times New Roman"/>
                <a:cs typeface="Times New Roman"/>
              </a:rPr>
              <a:t>letter. </a:t>
            </a: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1050" spc="-15">
                <a:latin typeface="Times New Roman"/>
                <a:cs typeface="Times New Roman"/>
              </a:rPr>
              <a:t>so, </a:t>
            </a:r>
            <a:r>
              <a:rPr dirty="0" sz="1050" spc="-5">
                <a:latin typeface="Times New Roman"/>
                <a:cs typeface="Times New Roman"/>
              </a:rPr>
              <a:t>then the </a:t>
            </a:r>
            <a:r>
              <a:rPr dirty="0" sz="1050" spc="-10">
                <a:latin typeface="Times New Roman"/>
                <a:cs typeface="Times New Roman"/>
              </a:rPr>
              <a:t>counter </a:t>
            </a:r>
            <a:r>
              <a:rPr dirty="0" sz="900" spc="-25">
                <a:latin typeface="Courier New"/>
                <a:cs typeface="Courier New"/>
              </a:rPr>
              <a:t>occurs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incremented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10">
                <a:latin typeface="Times New Roman"/>
                <a:cs typeface="Times New Roman"/>
              </a:rPr>
              <a:t>one. </a:t>
            </a:r>
            <a:r>
              <a:rPr dirty="0" sz="1050" spc="-15">
                <a:latin typeface="Times New Roman"/>
                <a:cs typeface="Times New Roman"/>
              </a:rPr>
              <a:t>After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char-  </a:t>
            </a:r>
            <a:r>
              <a:rPr dirty="0" sz="1050" spc="-30">
                <a:latin typeface="Times New Roman"/>
                <a:cs typeface="Times New Roman"/>
              </a:rPr>
              <a:t>acter has </a:t>
            </a:r>
            <a:r>
              <a:rPr dirty="0" sz="1050" spc="-20">
                <a:latin typeface="Times New Roman"/>
                <a:cs typeface="Times New Roman"/>
              </a:rPr>
              <a:t>been </a:t>
            </a:r>
            <a:r>
              <a:rPr dirty="0" sz="1050" spc="-30">
                <a:latin typeface="Times New Roman"/>
                <a:cs typeface="Times New Roman"/>
              </a:rPr>
              <a:t>tested, </a:t>
            </a:r>
            <a:r>
              <a:rPr dirty="0" sz="900" spc="-30">
                <a:latin typeface="Courier New"/>
                <a:cs typeface="Courier New"/>
              </a:rPr>
              <a:t>strPtr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15">
                <a:latin typeface="Times New Roman"/>
                <a:cs typeface="Times New Roman"/>
              </a:rPr>
              <a:t>incremented </a:t>
            </a:r>
            <a:r>
              <a:rPr dirty="0" sz="1050" spc="-50">
                <a:latin typeface="Times New Roman"/>
                <a:cs typeface="Times New Roman"/>
              </a:rPr>
              <a:t>by </a:t>
            </a:r>
            <a:r>
              <a:rPr dirty="0" sz="1050" spc="-15">
                <a:latin typeface="Times New Roman"/>
                <a:cs typeface="Times New Roman"/>
              </a:rPr>
              <a:t>one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test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next </a:t>
            </a:r>
            <a:r>
              <a:rPr dirty="0" sz="1050" spc="-5">
                <a:latin typeface="Times New Roman"/>
                <a:cs typeface="Times New Roman"/>
              </a:rPr>
              <a:t>character. </a:t>
            </a:r>
            <a:r>
              <a:rPr dirty="0" sz="1050" spc="15">
                <a:latin typeface="Times New Roman"/>
                <a:cs typeface="Times New Roman"/>
              </a:rPr>
              <a:t>The  </a:t>
            </a:r>
            <a:r>
              <a:rPr dirty="0" sz="1050">
                <a:latin typeface="Times New Roman"/>
                <a:cs typeface="Times New Roman"/>
              </a:rPr>
              <a:t>other </a:t>
            </a:r>
            <a:r>
              <a:rPr dirty="0" sz="1050" spc="-15">
                <a:latin typeface="Times New Roman"/>
                <a:cs typeface="Times New Roman"/>
              </a:rPr>
              <a:t>two functions </a:t>
            </a:r>
            <a:r>
              <a:rPr dirty="0" sz="1050" spc="-25">
                <a:latin typeface="Times New Roman"/>
                <a:cs typeface="Times New Roman"/>
              </a:rPr>
              <a:t>are</a:t>
            </a:r>
            <a:r>
              <a:rPr dirty="0" sz="1050" spc="114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analogous.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  <a:spcBef>
                <a:spcPts val="5"/>
              </a:spcBef>
            </a:pPr>
            <a:r>
              <a:rPr dirty="0" sz="1050" spc="5" i="1">
                <a:latin typeface="Times New Roman"/>
                <a:cs typeface="Times New Roman"/>
              </a:rPr>
              <a:t>Sample </a:t>
            </a:r>
            <a:r>
              <a:rPr dirty="0" sz="1050" spc="-15" i="1">
                <a:latin typeface="Times New Roman"/>
                <a:cs typeface="Times New Roman"/>
              </a:rPr>
              <a:t>Program</a:t>
            </a:r>
            <a:r>
              <a:rPr dirty="0" sz="1050" spc="6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10.5:</a:t>
            </a:r>
            <a:endParaRPr sz="1050">
              <a:latin typeface="Times New Roman"/>
              <a:cs typeface="Times New Roman"/>
            </a:endParaRPr>
          </a:p>
          <a:p>
            <a:pPr marL="838200" marR="4127500">
              <a:lnSpc>
                <a:spcPct val="121100"/>
              </a:lnSpc>
              <a:spcBef>
                <a:spcPts val="365"/>
              </a:spcBef>
            </a:pPr>
            <a:r>
              <a:rPr dirty="0" sz="900" spc="-15">
                <a:latin typeface="Courier New"/>
                <a:cs typeface="Courier New"/>
              </a:rPr>
              <a:t>#include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&lt;cctype&gt;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8382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838200" marR="3794125">
              <a:lnSpc>
                <a:spcPct val="120600"/>
              </a:lnSpc>
            </a:pPr>
            <a:r>
              <a:rPr dirty="0" sz="900" spc="-15">
                <a:latin typeface="Courier New"/>
                <a:cs typeface="Courier New"/>
              </a:rPr>
              <a:t>//function </a:t>
            </a:r>
            <a:r>
              <a:rPr dirty="0" sz="900" spc="-20">
                <a:latin typeface="Courier New"/>
                <a:cs typeface="Courier New"/>
              </a:rPr>
              <a:t>prototypes 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countLetters(char*);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countDigits(char*);</a:t>
            </a:r>
            <a:endParaRPr sz="90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countWhiteSpace(char*);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8382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129665" marR="2367280">
              <a:lnSpc>
                <a:spcPts val="1310"/>
              </a:lnSpc>
              <a:spcBef>
                <a:spcPts val="7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numLetters, </a:t>
            </a:r>
            <a:r>
              <a:rPr dirty="0" sz="900" spc="-20">
                <a:latin typeface="Courier New"/>
                <a:cs typeface="Courier New"/>
              </a:rPr>
              <a:t>numDigits, numWhiteSpace;  </a:t>
            </a:r>
            <a:r>
              <a:rPr dirty="0" sz="900" spc="-10">
                <a:latin typeface="Courier New"/>
                <a:cs typeface="Courier New"/>
              </a:rPr>
              <a:t>char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inputString[51];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129665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cout </a:t>
            </a:r>
            <a:r>
              <a:rPr dirty="0" sz="900" spc="-15">
                <a:latin typeface="Courier New"/>
                <a:cs typeface="Courier New"/>
              </a:rPr>
              <a:t>&lt;&lt;"Enter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string </a:t>
            </a:r>
            <a:r>
              <a:rPr dirty="0" sz="900" spc="-10">
                <a:latin typeface="Courier New"/>
                <a:cs typeface="Courier New"/>
              </a:rPr>
              <a:t>of no </a:t>
            </a:r>
            <a:r>
              <a:rPr dirty="0" sz="900" spc="-15">
                <a:latin typeface="Courier New"/>
                <a:cs typeface="Courier New"/>
              </a:rPr>
              <a:t>more than </a:t>
            </a:r>
            <a:r>
              <a:rPr dirty="0" sz="900" spc="-10">
                <a:latin typeface="Courier New"/>
                <a:cs typeface="Courier New"/>
              </a:rPr>
              <a:t>50 </a:t>
            </a:r>
            <a:r>
              <a:rPr dirty="0" sz="900" spc="-15">
                <a:latin typeface="Courier New"/>
                <a:cs typeface="Courier New"/>
              </a:rPr>
              <a:t>characters:</a:t>
            </a:r>
            <a:r>
              <a:rPr dirty="0" sz="900" spc="-30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146367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3228" y="1093977"/>
            <a:ext cx="147383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</a:t>
            </a:r>
            <a:r>
              <a:rPr dirty="0" sz="950" spc="16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185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761" y="1435354"/>
            <a:ext cx="4634230" cy="263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353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cin.getline(inputString,51);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303530" marR="1315720">
              <a:lnSpc>
                <a:spcPct val="120600"/>
              </a:lnSpc>
            </a:pPr>
            <a:r>
              <a:rPr dirty="0" sz="900" spc="-15">
                <a:latin typeface="Courier New"/>
                <a:cs typeface="Courier New"/>
              </a:rPr>
              <a:t>numLetters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countLetters(inputString);  </a:t>
            </a:r>
            <a:r>
              <a:rPr dirty="0" sz="900" spc="-15">
                <a:latin typeface="Courier New"/>
                <a:cs typeface="Courier New"/>
              </a:rPr>
              <a:t>numDigits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countDigits(inputString);  numWhiteSpace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countWhiteSpace(inputString);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letters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entered string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31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64198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numLetters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digits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entered string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30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641985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numDigits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219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white spaces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entered string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32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64198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numWhiteSpace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127" y="4076827"/>
            <a:ext cx="829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countLetters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4134" y="4380102"/>
            <a:ext cx="3032125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This function counts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letters  (both capital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lower case)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string  pointer that points </a:t>
            </a:r>
            <a:r>
              <a:rPr dirty="0" sz="900" spc="-10">
                <a:latin typeface="Courier New"/>
                <a:cs typeface="Courier New"/>
              </a:rPr>
              <a:t>to 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characters  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letters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characters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3761" y="4049395"/>
            <a:ext cx="1163320" cy="11811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2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returned: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3761" y="5232019"/>
            <a:ext cx="46342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3761" y="5532247"/>
            <a:ext cx="2030095" cy="68897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countLetters(char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*strPtr)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303530" marR="247015">
              <a:lnSpc>
                <a:spcPts val="1310"/>
              </a:lnSpc>
              <a:spcBef>
                <a:spcPts val="7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occurs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0;  </a:t>
            </a:r>
            <a:r>
              <a:rPr dirty="0" sz="900" spc="-20">
                <a:latin typeface="Courier New"/>
                <a:cs typeface="Courier New"/>
              </a:rPr>
              <a:t>while(*strPtr </a:t>
            </a:r>
            <a:r>
              <a:rPr dirty="0" sz="900" spc="-10">
                <a:latin typeface="Courier New"/>
                <a:cs typeface="Courier New"/>
              </a:rPr>
              <a:t>!=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'\0')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6389" y="6030848"/>
            <a:ext cx="2455545" cy="68389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loop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executed </a:t>
            </a:r>
            <a:r>
              <a:rPr dirty="0" sz="900" spc="-10">
                <a:latin typeface="Courier New"/>
                <a:cs typeface="Courier New"/>
              </a:rPr>
              <a:t>as </a:t>
            </a:r>
            <a:r>
              <a:rPr dirty="0" sz="900" spc="-15">
                <a:latin typeface="Courier New"/>
                <a:cs typeface="Courier New"/>
              </a:rPr>
              <a:t>long</a:t>
            </a:r>
            <a:r>
              <a:rPr dirty="0" sz="900" spc="-1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as</a:t>
            </a:r>
            <a:endParaRPr sz="9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pointer strPtr does </a:t>
            </a:r>
            <a:r>
              <a:rPr dirty="0" sz="900" spc="-10">
                <a:latin typeface="Courier New"/>
                <a:cs typeface="Courier New"/>
              </a:rPr>
              <a:t>not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point</a:t>
            </a:r>
            <a:endParaRPr sz="9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to the </a:t>
            </a:r>
            <a:r>
              <a:rPr dirty="0" sz="900" spc="-15">
                <a:latin typeface="Courier New"/>
                <a:cs typeface="Courier New"/>
              </a:rPr>
              <a:t>null character</a:t>
            </a:r>
            <a:r>
              <a:rPr dirty="0" sz="900" spc="-2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which</a:t>
            </a:r>
            <a:endParaRPr sz="9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marks </a:t>
            </a:r>
            <a:r>
              <a:rPr dirty="0" sz="900" spc="-10">
                <a:latin typeface="Courier New"/>
                <a:cs typeface="Courier New"/>
              </a:rPr>
              <a:t>the end of the</a:t>
            </a:r>
            <a:r>
              <a:rPr dirty="0" sz="900" spc="-25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string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5226" y="6716648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3826" y="6882765"/>
            <a:ext cx="1429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if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(isalpha(*strPtr))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2296" y="6855333"/>
            <a:ext cx="1898014" cy="3549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isalpha </a:t>
            </a:r>
            <a:r>
              <a:rPr dirty="0" sz="900" spc="-20">
                <a:latin typeface="Courier New"/>
                <a:cs typeface="Courier New"/>
              </a:rPr>
              <a:t>determines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if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character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2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letter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3761" y="7182992"/>
            <a:ext cx="4634230" cy="1017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8480" marR="3084195" indent="398780">
              <a:lnSpc>
                <a:spcPct val="1211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occur</a:t>
            </a:r>
            <a:r>
              <a:rPr dirty="0" sz="900" spc="-25">
                <a:latin typeface="Courier New"/>
                <a:cs typeface="Courier New"/>
              </a:rPr>
              <a:t>s</a:t>
            </a:r>
            <a:r>
              <a:rPr dirty="0" sz="900" spc="-15">
                <a:latin typeface="Courier New"/>
                <a:cs typeface="Courier New"/>
              </a:rPr>
              <a:t>++</a:t>
            </a:r>
            <a:r>
              <a:rPr dirty="0" sz="900">
                <a:latin typeface="Courier New"/>
                <a:cs typeface="Courier New"/>
              </a:rPr>
              <a:t>;  </a:t>
            </a:r>
            <a:r>
              <a:rPr dirty="0" sz="900" spc="-15">
                <a:latin typeface="Courier New"/>
                <a:cs typeface="Courier New"/>
              </a:rPr>
              <a:t>strPtr++;</a:t>
            </a:r>
            <a:endParaRPr sz="90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occurs;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4134" y="8204072"/>
            <a:ext cx="762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countDigits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4134" y="8506206"/>
            <a:ext cx="3032125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3050">
              <a:lnSpc>
                <a:spcPct val="12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This function counts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digits  </a:t>
            </a:r>
            <a:r>
              <a:rPr dirty="0" sz="900" spc="-10">
                <a:latin typeface="Courier New"/>
                <a:cs typeface="Courier New"/>
              </a:rPr>
              <a:t>in the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string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spcBef>
                <a:spcPts val="10"/>
              </a:spcBef>
            </a:pPr>
            <a:r>
              <a:rPr dirty="0" sz="900" spc="-15">
                <a:latin typeface="Courier New"/>
                <a:cs typeface="Courier New"/>
              </a:rPr>
              <a:t>pointer that points </a:t>
            </a:r>
            <a:r>
              <a:rPr dirty="0" sz="900" spc="-10">
                <a:latin typeface="Courier New"/>
                <a:cs typeface="Courier New"/>
              </a:rPr>
              <a:t>to 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characters  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digits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characters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3761" y="8176259"/>
            <a:ext cx="1163320" cy="11798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2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returned: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3761" y="9359645"/>
            <a:ext cx="5377815" cy="617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65" i="1">
                <a:latin typeface="Times New Roman"/>
                <a:cs typeface="Times New Roman"/>
              </a:rPr>
              <a:t>c</a:t>
            </a:r>
            <a:r>
              <a:rPr dirty="0" sz="1000" spc="-15" i="1">
                <a:latin typeface="Times New Roman"/>
                <a:cs typeface="Times New Roman"/>
              </a:rPr>
              <a:t>o</a:t>
            </a:r>
            <a:r>
              <a:rPr dirty="0" sz="1000" spc="80" i="1">
                <a:latin typeface="Times New Roman"/>
                <a:cs typeface="Times New Roman"/>
              </a:rPr>
              <a:t>n</a:t>
            </a:r>
            <a:r>
              <a:rPr dirty="0" sz="1000" spc="65" i="1">
                <a:latin typeface="Times New Roman"/>
                <a:cs typeface="Times New Roman"/>
              </a:rPr>
              <a:t>t</a:t>
            </a:r>
            <a:r>
              <a:rPr dirty="0" sz="1000" spc="35" i="1">
                <a:latin typeface="Times New Roman"/>
                <a:cs typeface="Times New Roman"/>
              </a:rPr>
              <a:t>i</a:t>
            </a:r>
            <a:r>
              <a:rPr dirty="0" sz="1000" spc="95" i="1">
                <a:latin typeface="Times New Roman"/>
                <a:cs typeface="Times New Roman"/>
              </a:rPr>
              <a:t>nu</a:t>
            </a:r>
            <a:r>
              <a:rPr dirty="0" sz="1000" spc="-45" i="1">
                <a:latin typeface="Times New Roman"/>
                <a:cs typeface="Times New Roman"/>
              </a:rPr>
              <a:t>e</a:t>
            </a:r>
            <a:r>
              <a:rPr dirty="0" sz="1000" spc="5" i="1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7100" y="8242300"/>
            <a:ext cx="5346700" cy="0"/>
          </a:xfrm>
          <a:custGeom>
            <a:avLst/>
            <a:gdLst/>
            <a:ahLst/>
            <a:cxnLst/>
            <a:rect l="l" t="t" r="r" b="b"/>
            <a:pathLst>
              <a:path w="5346700" h="0">
                <a:moveTo>
                  <a:pt x="0" y="0"/>
                </a:moveTo>
                <a:lnTo>
                  <a:pt x="53467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600" y="880173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186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905" y="1093977"/>
            <a:ext cx="18053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10 </a:t>
            </a:r>
            <a:r>
              <a:rPr dirty="0" sz="950" spc="10">
                <a:latin typeface="Times New Roman"/>
                <a:cs typeface="Times New Roman"/>
              </a:rPr>
              <a:t>Characters </a:t>
            </a:r>
            <a:r>
              <a:rPr dirty="0" sz="950" spc="-10">
                <a:latin typeface="Times New Roman"/>
                <a:cs typeface="Times New Roman"/>
              </a:rPr>
              <a:t>and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Strings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5161" y="1407922"/>
            <a:ext cx="1962785" cy="10147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countDigits(char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*strPtr)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303530" marR="181610">
              <a:lnSpc>
                <a:spcPts val="1310"/>
              </a:lnSpc>
              <a:spcBef>
                <a:spcPts val="7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occurs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0;  </a:t>
            </a:r>
            <a:r>
              <a:rPr dirty="0" sz="900" spc="-20">
                <a:latin typeface="Courier New"/>
                <a:cs typeface="Courier New"/>
              </a:rPr>
              <a:t>while(*strPtr </a:t>
            </a:r>
            <a:r>
              <a:rPr dirty="0" sz="900" spc="-10">
                <a:latin typeface="Courier New"/>
                <a:cs typeface="Courier New"/>
              </a:rPr>
              <a:t>!=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'\0')</a:t>
            </a:r>
            <a:endParaRPr sz="90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130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3213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if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(isdigit(*strPtr))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9142" y="2230881"/>
            <a:ext cx="1830705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isdigit </a:t>
            </a:r>
            <a:r>
              <a:rPr dirty="0" sz="900" spc="-20">
                <a:latin typeface="Courier New"/>
                <a:cs typeface="Courier New"/>
              </a:rPr>
              <a:t>determines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if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character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digit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5161" y="2563113"/>
            <a:ext cx="4634230" cy="1181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2130" marR="3324860" indent="164465">
              <a:lnSpc>
                <a:spcPct val="12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occur</a:t>
            </a:r>
            <a:r>
              <a:rPr dirty="0" sz="900" spc="-25">
                <a:latin typeface="Courier New"/>
                <a:cs typeface="Courier New"/>
              </a:rPr>
              <a:t>s</a:t>
            </a:r>
            <a:r>
              <a:rPr dirty="0" sz="900" spc="-15">
                <a:latin typeface="Courier New"/>
                <a:cs typeface="Courier New"/>
              </a:rPr>
              <a:t>++</a:t>
            </a:r>
            <a:r>
              <a:rPr dirty="0" sz="900">
                <a:latin typeface="Courier New"/>
                <a:cs typeface="Courier New"/>
              </a:rPr>
              <a:t>;  </a:t>
            </a:r>
            <a:r>
              <a:rPr dirty="0" sz="900" spc="-15">
                <a:latin typeface="Courier New"/>
                <a:cs typeface="Courier New"/>
              </a:rPr>
              <a:t>strPtr++;</a:t>
            </a:r>
            <a:endParaRPr sz="90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204"/>
              </a:spcBef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occurs;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5534" y="3746118"/>
            <a:ext cx="1028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countWhiteSpace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5534" y="4049395"/>
            <a:ext cx="3031490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This function counts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whitespace  characters </a:t>
            </a:r>
            <a:r>
              <a:rPr dirty="0" sz="900" spc="-10">
                <a:latin typeface="Courier New"/>
                <a:cs typeface="Courier New"/>
              </a:rPr>
              <a:t>in the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string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pointer that points </a:t>
            </a:r>
            <a:r>
              <a:rPr dirty="0" sz="900" spc="-10">
                <a:latin typeface="Courier New"/>
                <a:cs typeface="Courier New"/>
              </a:rPr>
              <a:t>to 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characters</a:t>
            </a:r>
            <a:endParaRPr sz="900">
              <a:latin typeface="Courier New"/>
              <a:cs typeface="Courier New"/>
            </a:endParaRPr>
          </a:p>
          <a:p>
            <a:pPr marL="12700" marR="541655">
              <a:lnSpc>
                <a:spcPct val="120000"/>
              </a:lnSpc>
              <a:spcBef>
                <a:spcPts val="10"/>
              </a:spcBef>
            </a:pPr>
            <a:r>
              <a:rPr dirty="0" sz="900" spc="-15">
                <a:latin typeface="Courier New"/>
                <a:cs typeface="Courier New"/>
              </a:rPr>
              <a:t>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20">
                <a:latin typeface="Courier New"/>
                <a:cs typeface="Courier New"/>
              </a:rPr>
              <a:t>whitespaces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r>
              <a:rPr dirty="0" sz="900" spc="-1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of  characters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5161" y="3717162"/>
            <a:ext cx="1163320" cy="134683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2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returned: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5161" y="5067427"/>
            <a:ext cx="46342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5161" y="5396610"/>
            <a:ext cx="22294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countWhiteSpace(char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*strPtr)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6284" y="5367654"/>
            <a:ext cx="2362200" cy="68707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function counts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20">
                <a:latin typeface="Courier New"/>
                <a:cs typeface="Courier New"/>
              </a:rPr>
              <a:t>whitespace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characters.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These include, space,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newline,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vertical tab, </a:t>
            </a:r>
            <a:r>
              <a:rPr dirty="0" sz="900" spc="-10">
                <a:latin typeface="Courier New"/>
                <a:cs typeface="Courier New"/>
              </a:rPr>
              <a:t>and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tab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5161" y="6058280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6245" y="6186296"/>
            <a:ext cx="1658620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7640">
              <a:lnSpc>
                <a:spcPct val="1233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occurs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0;  </a:t>
            </a:r>
            <a:r>
              <a:rPr dirty="0" sz="900" spc="-20">
                <a:latin typeface="Courier New"/>
                <a:cs typeface="Courier New"/>
              </a:rPr>
              <a:t>while(*strPtr </a:t>
            </a:r>
            <a:r>
              <a:rPr dirty="0" sz="900" spc="-10">
                <a:latin typeface="Courier New"/>
                <a:cs typeface="Courier New"/>
              </a:rPr>
              <a:t>!=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'\0')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dirty="0" sz="900" spc="-10">
                <a:latin typeface="Courier New"/>
                <a:cs typeface="Courier New"/>
              </a:rPr>
              <a:t>if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(isspace(*strPtr))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60189" y="6687692"/>
            <a:ext cx="1627505" cy="52387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isspace </a:t>
            </a:r>
            <a:r>
              <a:rPr dirty="0" sz="900" spc="-20">
                <a:latin typeface="Courier New"/>
                <a:cs typeface="Courier New"/>
              </a:rPr>
              <a:t>determines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if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character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17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a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whitespace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character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85161" y="7182992"/>
            <a:ext cx="1621790" cy="85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2130" marR="5080" indent="472440">
              <a:lnSpc>
                <a:spcPct val="1211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occur</a:t>
            </a:r>
            <a:r>
              <a:rPr dirty="0" sz="900" spc="-25">
                <a:latin typeface="Courier New"/>
                <a:cs typeface="Courier New"/>
              </a:rPr>
              <a:t>s</a:t>
            </a:r>
            <a:r>
              <a:rPr dirty="0" sz="900" spc="-15">
                <a:latin typeface="Courier New"/>
                <a:cs typeface="Courier New"/>
              </a:rPr>
              <a:t>++</a:t>
            </a:r>
            <a:r>
              <a:rPr dirty="0" sz="900">
                <a:latin typeface="Courier New"/>
                <a:cs typeface="Courier New"/>
              </a:rPr>
              <a:t>;  </a:t>
            </a:r>
            <a:r>
              <a:rPr dirty="0" sz="900" spc="-15">
                <a:latin typeface="Courier New"/>
                <a:cs typeface="Courier New"/>
              </a:rPr>
              <a:t>strPtr++;</a:t>
            </a:r>
            <a:endParaRPr sz="90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30353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occurs;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9153" y="8515350"/>
            <a:ext cx="5887720" cy="1200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90">
                <a:latin typeface="Arial"/>
                <a:cs typeface="Arial"/>
              </a:rPr>
              <a:t>P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275">
                <a:latin typeface="Arial"/>
                <a:cs typeface="Arial"/>
              </a:rPr>
              <a:t>-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375">
                <a:latin typeface="Arial"/>
                <a:cs typeface="Arial"/>
              </a:rPr>
              <a:t>LA</a:t>
            </a:r>
            <a:r>
              <a:rPr dirty="0" sz="1400" spc="-365">
                <a:latin typeface="Arial"/>
                <a:cs typeface="Arial"/>
              </a:rPr>
              <a:t> </a:t>
            </a:r>
            <a:r>
              <a:rPr dirty="0" sz="1400" spc="-450">
                <a:latin typeface="Arial"/>
                <a:cs typeface="Arial"/>
              </a:rPr>
              <a:t>B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675">
                <a:latin typeface="Arial"/>
                <a:cs typeface="Arial"/>
              </a:rPr>
              <a:t>W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</a:t>
            </a:r>
            <a:r>
              <a:rPr dirty="0" sz="1400" spc="-235">
                <a:latin typeface="Arial"/>
                <a:cs typeface="Arial"/>
              </a:rPr>
              <a:t> </a:t>
            </a:r>
            <a:r>
              <a:rPr dirty="0" sz="1400" spc="-495">
                <a:latin typeface="Arial"/>
                <a:cs typeface="Arial"/>
              </a:rPr>
              <a:t>T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-484">
                <a:latin typeface="Arial"/>
                <a:cs typeface="Arial"/>
              </a:rPr>
              <a:t>A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0">
                <a:latin typeface="Arial"/>
                <a:cs typeface="Arial"/>
              </a:rPr>
              <a:t>M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495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200" spc="-60">
                <a:latin typeface="Arial"/>
                <a:cs typeface="Arial"/>
              </a:rPr>
              <a:t>Fill-in-the-Blank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95">
                <a:latin typeface="Arial"/>
                <a:cs typeface="Arial"/>
              </a:rPr>
              <a:t>Questions</a:t>
            </a:r>
            <a:endParaRPr sz="1200">
              <a:latin typeface="Arial"/>
              <a:cs typeface="Arial"/>
            </a:endParaRPr>
          </a:p>
          <a:p>
            <a:pPr marL="1841500" marR="5080" indent="-180975">
              <a:lnSpc>
                <a:spcPct val="102899"/>
              </a:lnSpc>
              <a:spcBef>
                <a:spcPts val="580"/>
              </a:spcBef>
              <a:buAutoNum type="arabicPeriod"/>
              <a:tabLst>
                <a:tab pos="1840864" algn="l"/>
                <a:tab pos="5330825" algn="l"/>
              </a:tabLst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 </a:t>
            </a: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20">
                <a:latin typeface="Courier New"/>
                <a:cs typeface="Courier New"/>
              </a:rPr>
              <a:t>&lt;&lt; toupper('b');</a:t>
            </a:r>
            <a:r>
              <a:rPr dirty="0" sz="900" spc="-270">
                <a:latin typeface="Courier New"/>
                <a:cs typeface="Courier New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causes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a</a:t>
            </a:r>
            <a:r>
              <a:rPr dirty="0" u="sng" sz="105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10">
                <a:latin typeface="Times New Roman"/>
                <a:cs typeface="Times New Roman"/>
              </a:rPr>
              <a:t>dis-  </a:t>
            </a:r>
            <a:r>
              <a:rPr dirty="0" sz="1050" spc="30">
                <a:latin typeface="Times New Roman"/>
                <a:cs typeface="Times New Roman"/>
              </a:rPr>
              <a:t>played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2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screen.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1840864" algn="l"/>
                <a:tab pos="5356225" algn="l"/>
              </a:tabLst>
            </a:pPr>
            <a:r>
              <a:rPr dirty="0" sz="1050" spc="-5">
                <a:latin typeface="Times New Roman"/>
                <a:cs typeface="Times New Roman"/>
              </a:rPr>
              <a:t>The  </a:t>
            </a:r>
            <a:r>
              <a:rPr dirty="0" sz="1050" spc="-20">
                <a:latin typeface="Times New Roman"/>
                <a:cs typeface="Times New Roman"/>
              </a:rPr>
              <a:t>data  </a:t>
            </a:r>
            <a:r>
              <a:rPr dirty="0" sz="1050" spc="-30">
                <a:latin typeface="Times New Roman"/>
                <a:cs typeface="Times New Roman"/>
              </a:rPr>
              <a:t>type   </a:t>
            </a:r>
            <a:r>
              <a:rPr dirty="0" sz="1050" spc="35">
                <a:latin typeface="Times New Roman"/>
                <a:cs typeface="Times New Roman"/>
              </a:rPr>
              <a:t>returned </a:t>
            </a:r>
            <a:r>
              <a:rPr dirty="0" sz="1050" spc="-40">
                <a:latin typeface="Times New Roman"/>
                <a:cs typeface="Times New Roman"/>
              </a:rPr>
              <a:t>by</a:t>
            </a:r>
            <a:r>
              <a:rPr dirty="0" sz="1050" spc="175">
                <a:latin typeface="Times New Roman"/>
                <a:cs typeface="Times New Roman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isalpha('g')</a:t>
            </a:r>
            <a:r>
              <a:rPr dirty="0" sz="900" spc="-195">
                <a:latin typeface="Courier New"/>
                <a:cs typeface="Courier New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is</a:t>
            </a:r>
            <a:r>
              <a:rPr dirty="0" u="sng" sz="105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6086475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88335" y="1093977"/>
            <a:ext cx="4594860" cy="4559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10304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Lesson </a:t>
            </a:r>
            <a:r>
              <a:rPr dirty="0" sz="950" spc="-40">
                <a:latin typeface="Times New Roman"/>
                <a:cs typeface="Times New Roman"/>
              </a:rPr>
              <a:t>10A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00" spc="-120">
                <a:latin typeface="Arial"/>
                <a:cs typeface="Arial"/>
              </a:rPr>
              <a:t>187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marR="266065" indent="-181610">
              <a:lnSpc>
                <a:spcPct val="102899"/>
              </a:lnSpc>
              <a:spcBef>
                <a:spcPts val="5"/>
              </a:spcBef>
              <a:buAutoNum type="arabicPeriod" startAt="3"/>
              <a:tabLst>
                <a:tab pos="240029" algn="l"/>
                <a:tab pos="1586865" algn="l"/>
              </a:tabLst>
            </a:pPr>
            <a:r>
              <a:rPr dirty="0" sz="1050" spc="-15">
                <a:latin typeface="Times New Roman"/>
                <a:cs typeface="Times New Roman"/>
              </a:rPr>
              <a:t>After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assignment </a:t>
            </a:r>
            <a:r>
              <a:rPr dirty="0" sz="1050" spc="25">
                <a:latin typeface="Times New Roman"/>
                <a:cs typeface="Times New Roman"/>
              </a:rPr>
              <a:t>statement </a:t>
            </a:r>
            <a:r>
              <a:rPr dirty="0" sz="900" spc="-15">
                <a:latin typeface="Courier New"/>
                <a:cs typeface="Courier New"/>
              </a:rPr>
              <a:t>result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isdigit('$')</a:t>
            </a:r>
            <a:r>
              <a:rPr dirty="0" sz="1050" spc="-20">
                <a:latin typeface="Times New Roman"/>
                <a:cs typeface="Times New Roman"/>
              </a:rPr>
              <a:t>, </a:t>
            </a:r>
            <a:r>
              <a:rPr dirty="0" sz="900" spc="-25">
                <a:latin typeface="Courier New"/>
                <a:cs typeface="Courier New"/>
              </a:rPr>
              <a:t>result </a:t>
            </a:r>
            <a:r>
              <a:rPr dirty="0" sz="1050" spc="-20">
                <a:latin typeface="Times New Roman"/>
                <a:cs typeface="Times New Roman"/>
              </a:rPr>
              <a:t>has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35">
                <a:latin typeface="Times New Roman"/>
                <a:cs typeface="Times New Roman"/>
              </a:rPr>
              <a:t>value</a:t>
            </a:r>
            <a:r>
              <a:rPr dirty="0" u="sng" sz="105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241300" marR="307340" indent="-181610">
              <a:lnSpc>
                <a:spcPct val="102899"/>
              </a:lnSpc>
              <a:spcBef>
                <a:spcPts val="310"/>
              </a:spcBef>
              <a:buAutoNum type="arabicPeriod" startAt="3"/>
              <a:tabLst>
                <a:tab pos="240029" algn="l"/>
                <a:tab pos="3734435" algn="l"/>
              </a:tabLst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 </a:t>
            </a: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20">
                <a:latin typeface="Courier New"/>
                <a:cs typeface="Courier New"/>
              </a:rPr>
              <a:t>&lt;&lt; tolower('#');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causes</a:t>
            </a:r>
            <a:r>
              <a:rPr dirty="0" sz="1050" spc="80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a</a:t>
            </a:r>
            <a:r>
              <a:rPr dirty="0" u="sng" sz="105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10">
                <a:latin typeface="Times New Roman"/>
                <a:cs typeface="Times New Roman"/>
              </a:rPr>
              <a:t>dis-  </a:t>
            </a:r>
            <a:r>
              <a:rPr dirty="0" sz="1050" spc="30">
                <a:latin typeface="Times New Roman"/>
                <a:cs typeface="Times New Roman"/>
              </a:rPr>
              <a:t>played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2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screen.</a:t>
            </a:r>
            <a:endParaRPr sz="1050">
              <a:latin typeface="Times New Roman"/>
              <a:cs typeface="Times New Roman"/>
            </a:endParaRPr>
          </a:p>
          <a:p>
            <a:pPr marL="239395" indent="-179705">
              <a:lnSpc>
                <a:spcPct val="100000"/>
              </a:lnSpc>
              <a:spcBef>
                <a:spcPts val="335"/>
              </a:spcBef>
              <a:buAutoNum type="arabicPeriod" startAt="3"/>
              <a:tabLst>
                <a:tab pos="240029" algn="l"/>
                <a:tab pos="4546600" algn="l"/>
              </a:tabLst>
            </a:pPr>
            <a:r>
              <a:rPr dirty="0" sz="1050" spc="5">
                <a:latin typeface="Times New Roman"/>
                <a:cs typeface="Times New Roman"/>
              </a:rPr>
              <a:t>T</a:t>
            </a:r>
            <a:r>
              <a:rPr dirty="0" sz="1050" spc="-10">
                <a:latin typeface="Times New Roman"/>
                <a:cs typeface="Times New Roman"/>
              </a:rPr>
              <a:t>h</a:t>
            </a:r>
            <a:r>
              <a:rPr dirty="0" sz="1050" spc="-30">
                <a:latin typeface="Times New Roman"/>
                <a:cs typeface="Times New Roman"/>
              </a:rPr>
              <a:t>e</a:t>
            </a:r>
            <a:r>
              <a:rPr dirty="0" sz="1050" spc="125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e</a:t>
            </a:r>
            <a:r>
              <a:rPr dirty="0" sz="1050" spc="-10">
                <a:latin typeface="Times New Roman"/>
                <a:cs typeface="Times New Roman"/>
              </a:rPr>
              <a:t>n</a:t>
            </a:r>
            <a:r>
              <a:rPr dirty="0" sz="1050">
                <a:latin typeface="Times New Roman"/>
                <a:cs typeface="Times New Roman"/>
              </a:rPr>
              <a:t>d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4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o</a:t>
            </a:r>
            <a:r>
              <a:rPr dirty="0" sz="1050" spc="-10">
                <a:latin typeface="Times New Roman"/>
                <a:cs typeface="Times New Roman"/>
              </a:rPr>
              <a:t>f</a:t>
            </a:r>
            <a:r>
              <a:rPr dirty="0" sz="1050" spc="55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a</a:t>
            </a:r>
            <a:r>
              <a:rPr dirty="0" sz="1050" spc="100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s</a:t>
            </a:r>
            <a:r>
              <a:rPr dirty="0" sz="1050" spc="15">
                <a:latin typeface="Times New Roman"/>
                <a:cs typeface="Times New Roman"/>
              </a:rPr>
              <a:t>t</a:t>
            </a:r>
            <a:r>
              <a:rPr dirty="0" sz="1050" spc="-5">
                <a:latin typeface="Times New Roman"/>
                <a:cs typeface="Times New Roman"/>
              </a:rPr>
              <a:t>r</a:t>
            </a:r>
            <a:r>
              <a:rPr dirty="0" sz="1050" spc="-65">
                <a:latin typeface="Times New Roman"/>
                <a:cs typeface="Times New Roman"/>
              </a:rPr>
              <a:t>i</a:t>
            </a:r>
            <a:r>
              <a:rPr dirty="0" sz="1050" spc="10">
                <a:latin typeface="Times New Roman"/>
                <a:cs typeface="Times New Roman"/>
              </a:rPr>
              <a:t>n</a:t>
            </a:r>
            <a:r>
              <a:rPr dirty="0" sz="1050" spc="-55">
                <a:latin typeface="Times New Roman"/>
                <a:cs typeface="Times New Roman"/>
              </a:rPr>
              <a:t>g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50">
                <a:latin typeface="Times New Roman"/>
                <a:cs typeface="Times New Roman"/>
              </a:rPr>
              <a:t> </a:t>
            </a:r>
            <a:r>
              <a:rPr dirty="0" sz="1050" spc="-55">
                <a:latin typeface="Times New Roman"/>
                <a:cs typeface="Times New Roman"/>
              </a:rPr>
              <a:t>i</a:t>
            </a:r>
            <a:r>
              <a:rPr dirty="0" sz="1050" spc="-25">
                <a:latin typeface="Times New Roman"/>
                <a:cs typeface="Times New Roman"/>
              </a:rPr>
              <a:t>s</a:t>
            </a:r>
            <a:r>
              <a:rPr dirty="0" sz="1050" spc="105">
                <a:latin typeface="Times New Roman"/>
                <a:cs typeface="Times New Roman"/>
              </a:rPr>
              <a:t> </a:t>
            </a:r>
            <a:r>
              <a:rPr dirty="0" sz="1050" spc="50">
                <a:latin typeface="Times New Roman"/>
                <a:cs typeface="Times New Roman"/>
              </a:rPr>
              <a:t>m</a:t>
            </a:r>
            <a:r>
              <a:rPr dirty="0" sz="1050" spc="5">
                <a:latin typeface="Times New Roman"/>
                <a:cs typeface="Times New Roman"/>
              </a:rPr>
              <a:t>ar</a:t>
            </a:r>
            <a:r>
              <a:rPr dirty="0" sz="1050" spc="15">
                <a:latin typeface="Times New Roman"/>
                <a:cs typeface="Times New Roman"/>
              </a:rPr>
              <a:t>k</a:t>
            </a:r>
            <a:r>
              <a:rPr dirty="0" sz="1050" spc="10">
                <a:latin typeface="Times New Roman"/>
                <a:cs typeface="Times New Roman"/>
              </a:rPr>
              <a:t>e</a:t>
            </a:r>
            <a:r>
              <a:rPr dirty="0" sz="1050" spc="45">
                <a:latin typeface="Times New Roman"/>
                <a:cs typeface="Times New Roman"/>
              </a:rPr>
              <a:t>d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-55">
                <a:latin typeface="Times New Roman"/>
                <a:cs typeface="Times New Roman"/>
              </a:rPr>
              <a:t>i</a:t>
            </a:r>
            <a:r>
              <a:rPr dirty="0" sz="1050" spc="10">
                <a:latin typeface="Times New Roman"/>
                <a:cs typeface="Times New Roman"/>
              </a:rPr>
              <a:t>n</a:t>
            </a:r>
            <a:r>
              <a:rPr dirty="0" sz="1050" spc="120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c</a:t>
            </a:r>
            <a:r>
              <a:rPr dirty="0" sz="1050" spc="45">
                <a:latin typeface="Times New Roman"/>
                <a:cs typeface="Times New Roman"/>
              </a:rPr>
              <a:t>o</a:t>
            </a:r>
            <a:r>
              <a:rPr dirty="0" sz="1050" spc="50">
                <a:latin typeface="Times New Roman"/>
                <a:cs typeface="Times New Roman"/>
              </a:rPr>
              <a:t>m</a:t>
            </a:r>
            <a:r>
              <a:rPr dirty="0" sz="1050" spc="40">
                <a:latin typeface="Times New Roman"/>
                <a:cs typeface="Times New Roman"/>
              </a:rPr>
              <a:t>p</a:t>
            </a:r>
            <a:r>
              <a:rPr dirty="0" sz="1050" spc="35">
                <a:latin typeface="Times New Roman"/>
                <a:cs typeface="Times New Roman"/>
              </a:rPr>
              <a:t>u</a:t>
            </a:r>
            <a:r>
              <a:rPr dirty="0" sz="1050" spc="25">
                <a:latin typeface="Times New Roman"/>
                <a:cs typeface="Times New Roman"/>
              </a:rPr>
              <a:t>t</a:t>
            </a:r>
            <a:r>
              <a:rPr dirty="0" sz="1050" spc="10">
                <a:latin typeface="Times New Roman"/>
                <a:cs typeface="Times New Roman"/>
              </a:rPr>
              <a:t>e</a:t>
            </a:r>
            <a:r>
              <a:rPr dirty="0" sz="1050" spc="30">
                <a:latin typeface="Times New Roman"/>
                <a:cs typeface="Times New Roman"/>
              </a:rPr>
              <a:t>r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m</a:t>
            </a:r>
            <a:r>
              <a:rPr dirty="0" sz="1050" spc="-40">
                <a:latin typeface="Times New Roman"/>
                <a:cs typeface="Times New Roman"/>
              </a:rPr>
              <a:t>e</a:t>
            </a:r>
            <a:r>
              <a:rPr dirty="0" sz="1050" spc="5">
                <a:latin typeface="Times New Roman"/>
                <a:cs typeface="Times New Roman"/>
              </a:rPr>
              <a:t>m</a:t>
            </a:r>
            <a:r>
              <a:rPr dirty="0" sz="1050" spc="-10">
                <a:latin typeface="Times New Roman"/>
                <a:cs typeface="Times New Roman"/>
              </a:rPr>
              <a:t>o</a:t>
            </a:r>
            <a:r>
              <a:rPr dirty="0" sz="1050" spc="-5">
                <a:latin typeface="Times New Roman"/>
                <a:cs typeface="Times New Roman"/>
              </a:rPr>
              <a:t>r</a:t>
            </a:r>
            <a:r>
              <a:rPr dirty="0" sz="1050" spc="-90">
                <a:latin typeface="Times New Roman"/>
                <a:cs typeface="Times New Roman"/>
              </a:rPr>
              <a:t>y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6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b</a:t>
            </a:r>
            <a:r>
              <a:rPr dirty="0" sz="1050" spc="-90">
                <a:latin typeface="Times New Roman"/>
                <a:cs typeface="Times New Roman"/>
              </a:rPr>
              <a:t>y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10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t</a:t>
            </a:r>
            <a:r>
              <a:rPr dirty="0" sz="1050" spc="15">
                <a:latin typeface="Times New Roman"/>
                <a:cs typeface="Times New Roman"/>
              </a:rPr>
              <a:t>h</a:t>
            </a:r>
            <a:r>
              <a:rPr dirty="0" sz="1050" spc="-30">
                <a:latin typeface="Times New Roman"/>
                <a:cs typeface="Times New Roman"/>
              </a:rPr>
              <a:t>e</a:t>
            </a:r>
            <a:r>
              <a:rPr dirty="0" sz="1050" spc="40"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239395" indent="-179705">
              <a:lnSpc>
                <a:spcPct val="100000"/>
              </a:lnSpc>
              <a:spcBef>
                <a:spcPts val="350"/>
              </a:spcBef>
              <a:buAutoNum type="arabicPeriod" startAt="3"/>
              <a:tabLst>
                <a:tab pos="240029" algn="l"/>
              </a:tabLst>
            </a:pP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900" spc="-20">
                <a:latin typeface="Courier New"/>
                <a:cs typeface="Courier New"/>
              </a:rPr>
              <a:t>cin.getline(name,25)</a:t>
            </a:r>
            <a:r>
              <a:rPr dirty="0" sz="1050" spc="-20">
                <a:latin typeface="Times New Roman"/>
                <a:cs typeface="Times New Roman"/>
              </a:rPr>
              <a:t>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25 </a:t>
            </a:r>
            <a:r>
              <a:rPr dirty="0" sz="1050" spc="15">
                <a:latin typeface="Times New Roman"/>
                <a:cs typeface="Times New Roman"/>
              </a:rPr>
              <a:t>indicates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user can </a:t>
            </a:r>
            <a:r>
              <a:rPr dirty="0" sz="1050" spc="-10">
                <a:latin typeface="Times New Roman"/>
                <a:cs typeface="Times New Roman"/>
              </a:rPr>
              <a:t>input </a:t>
            </a:r>
            <a:r>
              <a:rPr dirty="0" sz="1050" spc="-20">
                <a:latin typeface="Times New Roman"/>
                <a:cs typeface="Times New Roman"/>
              </a:rPr>
              <a:t>at</a:t>
            </a:r>
            <a:r>
              <a:rPr dirty="0" sz="1050" spc="5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most</a:t>
            </a:r>
            <a:endParaRPr sz="105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  <a:spcBef>
                <a:spcPts val="35"/>
              </a:spcBef>
              <a:tabLst>
                <a:tab pos="1263650" algn="l"/>
              </a:tabLst>
            </a:pPr>
            <a:r>
              <a:rPr dirty="0" u="sng" sz="105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20">
                <a:latin typeface="Times New Roman"/>
                <a:cs typeface="Times New Roman"/>
              </a:rPr>
              <a:t>characters </a:t>
            </a:r>
            <a:r>
              <a:rPr dirty="0" sz="1050" spc="-5">
                <a:latin typeface="Times New Roman"/>
                <a:cs typeface="Times New Roman"/>
              </a:rPr>
              <a:t>into</a:t>
            </a:r>
            <a:r>
              <a:rPr dirty="0" sz="1050" spc="240">
                <a:latin typeface="Times New Roman"/>
                <a:cs typeface="Times New Roman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name</a:t>
            </a:r>
            <a:r>
              <a:rPr dirty="0" sz="1050" spc="-1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250190" indent="-179705">
              <a:lnSpc>
                <a:spcPct val="100000"/>
              </a:lnSpc>
              <a:spcBef>
                <a:spcPts val="335"/>
              </a:spcBef>
              <a:buAutoNum type="arabicPeriod" startAt="7"/>
              <a:tabLst>
                <a:tab pos="250825" algn="l"/>
              </a:tabLst>
            </a:pPr>
            <a:r>
              <a:rPr dirty="0" sz="1050" spc="-20">
                <a:latin typeface="Times New Roman"/>
                <a:cs typeface="Times New Roman"/>
              </a:rPr>
              <a:t>Consider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following:</a:t>
            </a:r>
            <a:endParaRPr sz="1050">
              <a:latin typeface="Times New Roman"/>
              <a:cs typeface="Times New Roman"/>
            </a:endParaRPr>
          </a:p>
          <a:p>
            <a:pPr marL="245745" marR="1408430" indent="-5080">
              <a:lnSpc>
                <a:spcPct val="120000"/>
              </a:lnSpc>
              <a:spcBef>
                <a:spcPts val="580"/>
              </a:spcBef>
            </a:pPr>
            <a:r>
              <a:rPr dirty="0" sz="900" spc="-15">
                <a:latin typeface="Courier New"/>
                <a:cs typeface="Courier New"/>
              </a:rPr>
              <a:t>char </a:t>
            </a:r>
            <a:r>
              <a:rPr dirty="0" sz="900" spc="-20">
                <a:latin typeface="Courier New"/>
                <a:cs typeface="Courier New"/>
              </a:rPr>
              <a:t>message[35]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"Like tears </a:t>
            </a:r>
            <a:r>
              <a:rPr dirty="0" sz="900" spc="-10">
                <a:latin typeface="Courier New"/>
                <a:cs typeface="Courier New"/>
              </a:rPr>
              <a:t>in the</a:t>
            </a:r>
            <a:r>
              <a:rPr dirty="0" sz="900" spc="-20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rain";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length;</a:t>
            </a:r>
            <a:endParaRPr sz="900">
              <a:latin typeface="Courier New"/>
              <a:cs typeface="Courier New"/>
            </a:endParaRPr>
          </a:p>
          <a:p>
            <a:pPr marL="245745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length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strlen(message);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655"/>
              </a:spcBef>
              <a:tabLst>
                <a:tab pos="2870200" algn="l"/>
              </a:tabLst>
            </a:pPr>
            <a:r>
              <a:rPr dirty="0" sz="1050">
                <a:latin typeface="Times New Roman"/>
                <a:cs typeface="Times New Roman"/>
              </a:rPr>
              <a:t>Then  </a:t>
            </a:r>
            <a:r>
              <a:rPr dirty="0" sz="1050" spc="-5">
                <a:latin typeface="Times New Roman"/>
                <a:cs typeface="Times New Roman"/>
              </a:rPr>
              <a:t>the  </a:t>
            </a:r>
            <a:r>
              <a:rPr dirty="0" sz="1050" spc="-35">
                <a:latin typeface="Times New Roman"/>
                <a:cs typeface="Times New Roman"/>
              </a:rPr>
              <a:t>value   </a:t>
            </a:r>
            <a:r>
              <a:rPr dirty="0" sz="1050">
                <a:latin typeface="Times New Roman"/>
                <a:cs typeface="Times New Roman"/>
              </a:rPr>
              <a:t>of</a:t>
            </a:r>
            <a:r>
              <a:rPr dirty="0" sz="1050" spc="-35">
                <a:latin typeface="Times New Roman"/>
                <a:cs typeface="Times New Roman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length</a:t>
            </a:r>
            <a:r>
              <a:rPr dirty="0" sz="900" spc="-200">
                <a:latin typeface="Courier New"/>
                <a:cs typeface="Courier New"/>
              </a:rPr>
              <a:t> </a:t>
            </a:r>
            <a:r>
              <a:rPr dirty="0" sz="1050" spc="-35">
                <a:latin typeface="Times New Roman"/>
                <a:cs typeface="Times New Roman"/>
              </a:rPr>
              <a:t>is</a:t>
            </a:r>
            <a:r>
              <a:rPr dirty="0" u="sng" sz="105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248920" indent="-180340">
              <a:lnSpc>
                <a:spcPct val="100000"/>
              </a:lnSpc>
              <a:spcBef>
                <a:spcPts val="340"/>
              </a:spcBef>
              <a:buAutoNum type="arabicPeriod" startAt="8"/>
              <a:tabLst>
                <a:tab pos="248920" algn="l"/>
              </a:tabLst>
            </a:pPr>
            <a:r>
              <a:rPr dirty="0" sz="1050" spc="-20">
                <a:latin typeface="Times New Roman"/>
                <a:cs typeface="Times New Roman"/>
              </a:rPr>
              <a:t>Consider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45">
                <a:latin typeface="Times New Roman"/>
                <a:cs typeface="Times New Roman"/>
              </a:rPr>
              <a:t>code</a:t>
            </a:r>
            <a:endParaRPr sz="1050">
              <a:latin typeface="Times New Roman"/>
              <a:cs typeface="Times New Roman"/>
            </a:endParaRPr>
          </a:p>
          <a:p>
            <a:pPr marL="241300" marR="2007235">
              <a:lnSpc>
                <a:spcPct val="120600"/>
              </a:lnSpc>
              <a:spcBef>
                <a:spcPts val="585"/>
              </a:spcBef>
            </a:pPr>
            <a:r>
              <a:rPr dirty="0" sz="900" spc="-15">
                <a:latin typeface="Courier New"/>
                <a:cs typeface="Courier New"/>
              </a:rPr>
              <a:t>char </a:t>
            </a:r>
            <a:r>
              <a:rPr dirty="0" sz="900" spc="-20">
                <a:latin typeface="Courier New"/>
                <a:cs typeface="Courier New"/>
              </a:rPr>
              <a:t>string1[30]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"In the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Garden";  char </a:t>
            </a:r>
            <a:r>
              <a:rPr dirty="0" sz="900" spc="-20">
                <a:latin typeface="Courier New"/>
                <a:cs typeface="Courier New"/>
              </a:rPr>
              <a:t>string2[15]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"of </a:t>
            </a:r>
            <a:r>
              <a:rPr dirty="0" sz="900" spc="-15">
                <a:latin typeface="Courier New"/>
                <a:cs typeface="Courier New"/>
              </a:rPr>
              <a:t>Eden";  </a:t>
            </a:r>
            <a:r>
              <a:rPr dirty="0" sz="900" spc="-20">
                <a:latin typeface="Courier New"/>
                <a:cs typeface="Courier New"/>
              </a:rPr>
              <a:t>strcat(string1,string2);</a:t>
            </a:r>
            <a:endParaRPr sz="900">
              <a:latin typeface="Courier New"/>
              <a:cs typeface="Courier New"/>
            </a:endParaRPr>
          </a:p>
          <a:p>
            <a:pPr marL="245745">
              <a:lnSpc>
                <a:spcPct val="100000"/>
              </a:lnSpc>
              <a:spcBef>
                <a:spcPts val="204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string1;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655"/>
              </a:spcBef>
              <a:tabLst>
                <a:tab pos="2489200" algn="l"/>
              </a:tabLst>
            </a:pPr>
            <a:r>
              <a:rPr dirty="0" sz="1050" spc="-5">
                <a:latin typeface="Times New Roman"/>
                <a:cs typeface="Times New Roman"/>
              </a:rPr>
              <a:t>The  </a:t>
            </a:r>
            <a:r>
              <a:rPr dirty="0" sz="1050">
                <a:latin typeface="Times New Roman"/>
                <a:cs typeface="Times New Roman"/>
              </a:rPr>
              <a:t>output  </a:t>
            </a:r>
            <a:r>
              <a:rPr dirty="0" sz="1050" spc="-5">
                <a:latin typeface="Times New Roman"/>
                <a:cs typeface="Times New Roman"/>
              </a:rPr>
              <a:t>for</a:t>
            </a:r>
            <a:r>
              <a:rPr dirty="0" sz="1050" spc="90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this</a:t>
            </a:r>
            <a:r>
              <a:rPr dirty="0" sz="1050" spc="195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is</a:t>
            </a:r>
            <a:r>
              <a:rPr dirty="0" u="sng" sz="105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239395" indent="-179705">
              <a:lnSpc>
                <a:spcPct val="100000"/>
              </a:lnSpc>
              <a:spcBef>
                <a:spcPts val="345"/>
              </a:spcBef>
              <a:buAutoNum type="arabicPeriod" startAt="9"/>
              <a:tabLst>
                <a:tab pos="240029" algn="l"/>
                <a:tab pos="1498600" algn="l"/>
              </a:tabLst>
            </a:pP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35">
                <a:latin typeface="Times New Roman"/>
                <a:cs typeface="Times New Roman"/>
              </a:rPr>
              <a:t>header </a:t>
            </a:r>
            <a:r>
              <a:rPr dirty="0" sz="1050" spc="-40">
                <a:latin typeface="Times New Roman"/>
                <a:cs typeface="Times New Roman"/>
              </a:rPr>
              <a:t>file </a:t>
            </a:r>
            <a:r>
              <a:rPr dirty="0" sz="1050" spc="-5">
                <a:latin typeface="Times New Roman"/>
                <a:cs typeface="Times New Roman"/>
              </a:rPr>
              <a:t>must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30">
                <a:latin typeface="Times New Roman"/>
                <a:cs typeface="Times New Roman"/>
              </a:rPr>
              <a:t>included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20">
                <a:latin typeface="Times New Roman"/>
                <a:cs typeface="Times New Roman"/>
              </a:rPr>
              <a:t>access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00">
                <a:latin typeface="Times New Roman"/>
                <a:cs typeface="Times New Roman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islower</a:t>
            </a:r>
            <a:endParaRPr sz="900">
              <a:latin typeface="Courier New"/>
              <a:cs typeface="Courier New"/>
            </a:endParaRPr>
          </a:p>
          <a:p>
            <a:pPr marL="248285">
              <a:lnSpc>
                <a:spcPct val="100000"/>
              </a:lnSpc>
              <a:spcBef>
                <a:spcPts val="40"/>
              </a:spcBef>
            </a:pP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isspace </a:t>
            </a:r>
            <a:r>
              <a:rPr dirty="0" sz="1050" spc="10">
                <a:latin typeface="Times New Roman"/>
                <a:cs typeface="Times New Roman"/>
              </a:rPr>
              <a:t>character</a:t>
            </a:r>
            <a:r>
              <a:rPr dirty="0" sz="1050" spc="-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functions.</a:t>
            </a:r>
            <a:endParaRPr sz="1050">
              <a:latin typeface="Times New Roman"/>
              <a:cs typeface="Times New Roman"/>
            </a:endParaRPr>
          </a:p>
          <a:p>
            <a:pPr marL="241300" marR="118745" indent="-228600">
              <a:lnSpc>
                <a:spcPct val="102899"/>
              </a:lnSpc>
              <a:spcBef>
                <a:spcPts val="295"/>
              </a:spcBef>
              <a:buAutoNum type="arabicPeriod" startAt="10"/>
              <a:tabLst>
                <a:tab pos="240029" algn="l"/>
                <a:tab pos="3517900" algn="l"/>
                <a:tab pos="3886835" algn="l"/>
              </a:tabLst>
            </a:pP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25">
                <a:latin typeface="Times New Roman"/>
                <a:cs typeface="Times New Roman"/>
              </a:rPr>
              <a:t>C++,  </a:t>
            </a:r>
            <a:r>
              <a:rPr dirty="0" sz="1050" spc="-40">
                <a:latin typeface="Times New Roman"/>
                <a:cs typeface="Times New Roman"/>
              </a:rPr>
              <a:t>a  </a:t>
            </a:r>
            <a:r>
              <a:rPr dirty="0" sz="1050" spc="-20">
                <a:latin typeface="Times New Roman"/>
                <a:cs typeface="Times New Roman"/>
              </a:rPr>
              <a:t>string  </a:t>
            </a:r>
            <a:r>
              <a:rPr dirty="0" sz="1050" spc="-10">
                <a:latin typeface="Times New Roman"/>
                <a:cs typeface="Times New Roman"/>
              </a:rPr>
              <a:t>constant   </a:t>
            </a:r>
            <a:r>
              <a:rPr dirty="0" sz="1050" spc="-5">
                <a:latin typeface="Times New Roman"/>
                <a:cs typeface="Times New Roman"/>
              </a:rPr>
              <a:t>must  </a:t>
            </a:r>
            <a:r>
              <a:rPr dirty="0" sz="1050" spc="-15">
                <a:latin typeface="Times New Roman"/>
                <a:cs typeface="Times New Roman"/>
              </a:rPr>
              <a:t>be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enclosed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-30">
                <a:latin typeface="Times New Roman"/>
                <a:cs typeface="Times New Roman"/>
              </a:rPr>
              <a:t>in</a:t>
            </a:r>
            <a:r>
              <a:rPr dirty="0" u="sng" sz="105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	</a:t>
            </a:r>
            <a:r>
              <a:rPr dirty="0" sz="1050" spc="55">
                <a:latin typeface="Times New Roman"/>
                <a:cs typeface="Times New Roman"/>
              </a:rPr>
              <a:t>whereas</a:t>
            </a:r>
            <a:r>
              <a:rPr dirty="0" sz="1050" spc="-120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a  </a:t>
            </a:r>
            <a:r>
              <a:rPr dirty="0" sz="1050" spc="20">
                <a:latin typeface="Times New Roman"/>
                <a:cs typeface="Times New Roman"/>
              </a:rPr>
              <a:t>character </a:t>
            </a:r>
            <a:r>
              <a:rPr dirty="0" sz="1050" spc="-10">
                <a:latin typeface="Times New Roman"/>
                <a:cs typeface="Times New Roman"/>
              </a:rPr>
              <a:t>constant   must  be</a:t>
            </a:r>
            <a:r>
              <a:rPr dirty="0" sz="1050" spc="16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enclosed</a:t>
            </a:r>
            <a:r>
              <a:rPr dirty="0" sz="1050" spc="80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in</a:t>
            </a:r>
            <a:r>
              <a:rPr dirty="0" u="sng" sz="105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3" y="5800470"/>
            <a:ext cx="6438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05">
                <a:latin typeface="Arial"/>
                <a:cs typeface="Arial"/>
              </a:rPr>
              <a:t>L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O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 spc="-330">
                <a:latin typeface="Arial"/>
                <a:cs typeface="Arial"/>
              </a:rPr>
              <a:t>1</a:t>
            </a:r>
            <a:r>
              <a:rPr dirty="0" sz="1400" spc="-320">
                <a:latin typeface="Arial"/>
                <a:cs typeface="Arial"/>
              </a:rPr>
              <a:t> </a:t>
            </a:r>
            <a:r>
              <a:rPr dirty="0" sz="1400" spc="-33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6057" y="6184772"/>
            <a:ext cx="567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10.1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8335" y="6096449"/>
            <a:ext cx="4635500" cy="250190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90">
                <a:latin typeface="Arial"/>
                <a:cs typeface="Arial"/>
              </a:rPr>
              <a:t>Character </a:t>
            </a:r>
            <a:r>
              <a:rPr dirty="0" sz="1200" spc="-110">
                <a:latin typeface="Arial"/>
                <a:cs typeface="Arial"/>
              </a:rPr>
              <a:t>Testing </a:t>
            </a:r>
            <a:r>
              <a:rPr dirty="0" sz="1200" spc="-100">
                <a:latin typeface="Arial"/>
                <a:cs typeface="Arial"/>
              </a:rPr>
              <a:t>and </a:t>
            </a:r>
            <a:r>
              <a:rPr dirty="0" sz="1200" spc="-70">
                <a:latin typeface="Arial"/>
                <a:cs typeface="Arial"/>
              </a:rPr>
              <a:t>String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Validation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3000"/>
              </a:lnSpc>
              <a:spcBef>
                <a:spcPts val="580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American </a:t>
            </a:r>
            <a:r>
              <a:rPr dirty="0" sz="1050" spc="-20">
                <a:latin typeface="Times New Roman"/>
                <a:cs typeface="Times New Roman"/>
              </a:rPr>
              <a:t>Equities </a:t>
            </a:r>
            <a:r>
              <a:rPr dirty="0" sz="1050" spc="25">
                <a:latin typeface="Times New Roman"/>
                <a:cs typeface="Times New Roman"/>
              </a:rPr>
              <a:t>investment </a:t>
            </a:r>
            <a:r>
              <a:rPr dirty="0" sz="1050" spc="30">
                <a:latin typeface="Times New Roman"/>
                <a:cs typeface="Times New Roman"/>
              </a:rPr>
              <a:t>company </a:t>
            </a:r>
            <a:r>
              <a:rPr dirty="0" sz="1050" spc="-10">
                <a:latin typeface="Times New Roman"/>
                <a:cs typeface="Times New Roman"/>
              </a:rPr>
              <a:t>offers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5">
                <a:latin typeface="Times New Roman"/>
                <a:cs typeface="Times New Roman"/>
              </a:rPr>
              <a:t>wide </a:t>
            </a:r>
            <a:r>
              <a:rPr dirty="0" sz="1050" spc="-25">
                <a:latin typeface="Times New Roman"/>
                <a:cs typeface="Times New Roman"/>
              </a:rPr>
              <a:t>range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5">
                <a:latin typeface="Times New Roman"/>
                <a:cs typeface="Times New Roman"/>
              </a:rPr>
              <a:t>investment  </a:t>
            </a:r>
            <a:r>
              <a:rPr dirty="0" sz="1050" spc="35">
                <a:latin typeface="Times New Roman"/>
                <a:cs typeface="Times New Roman"/>
              </a:rPr>
              <a:t>opportunities </a:t>
            </a:r>
            <a:r>
              <a:rPr dirty="0" sz="1050" spc="15">
                <a:latin typeface="Times New Roman"/>
                <a:cs typeface="Times New Roman"/>
              </a:rPr>
              <a:t>ranging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-15">
                <a:latin typeface="Times New Roman"/>
                <a:cs typeface="Times New Roman"/>
              </a:rPr>
              <a:t>mutual </a:t>
            </a:r>
            <a:r>
              <a:rPr dirty="0" sz="1050" spc="-10">
                <a:latin typeface="Times New Roman"/>
                <a:cs typeface="Times New Roman"/>
              </a:rPr>
              <a:t>funds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bonds. Investors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25">
                <a:latin typeface="Times New Roman"/>
                <a:cs typeface="Times New Roman"/>
              </a:rPr>
              <a:t>check </a:t>
            </a:r>
            <a:r>
              <a:rPr dirty="0" sz="1050" spc="-5">
                <a:latin typeface="Times New Roman"/>
                <a:cs typeface="Times New Roman"/>
              </a:rPr>
              <a:t>the val-  </a:t>
            </a:r>
            <a:r>
              <a:rPr dirty="0" sz="1050" spc="-20">
                <a:latin typeface="Times New Roman"/>
                <a:cs typeface="Times New Roman"/>
              </a:rPr>
              <a:t>ue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their </a:t>
            </a:r>
            <a:r>
              <a:rPr dirty="0" sz="1050" spc="-10">
                <a:latin typeface="Times New Roman"/>
                <a:cs typeface="Times New Roman"/>
              </a:rPr>
              <a:t>portfolio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-30">
                <a:latin typeface="Times New Roman"/>
                <a:cs typeface="Times New Roman"/>
              </a:rPr>
              <a:t>American Equities’ web </a:t>
            </a:r>
            <a:r>
              <a:rPr dirty="0" sz="1050" spc="35">
                <a:latin typeface="Times New Roman"/>
                <a:cs typeface="Times New Roman"/>
              </a:rPr>
              <a:t>page. </a:t>
            </a:r>
            <a:r>
              <a:rPr dirty="0" sz="1050" spc="-5">
                <a:latin typeface="Times New Roman"/>
                <a:cs typeface="Times New Roman"/>
              </a:rPr>
              <a:t>Information </a:t>
            </a:r>
            <a:r>
              <a:rPr dirty="0" sz="1050" spc="35">
                <a:latin typeface="Times New Roman"/>
                <a:cs typeface="Times New Roman"/>
              </a:rPr>
              <a:t>about  personal </a:t>
            </a:r>
            <a:r>
              <a:rPr dirty="0" sz="1050" spc="-15">
                <a:latin typeface="Times New Roman"/>
                <a:cs typeface="Times New Roman"/>
              </a:rPr>
              <a:t>portfolios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protected </a:t>
            </a:r>
            <a:r>
              <a:rPr dirty="0" sz="1050" spc="-45">
                <a:latin typeface="Times New Roman"/>
                <a:cs typeface="Times New Roman"/>
              </a:rPr>
              <a:t>via </a:t>
            </a:r>
            <a:r>
              <a:rPr dirty="0" sz="1050" spc="25">
                <a:latin typeface="Times New Roman"/>
                <a:cs typeface="Times New Roman"/>
              </a:rPr>
              <a:t>encryption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35">
                <a:latin typeface="Times New Roman"/>
                <a:cs typeface="Times New Roman"/>
              </a:rPr>
              <a:t>only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20">
                <a:latin typeface="Times New Roman"/>
                <a:cs typeface="Times New Roman"/>
              </a:rPr>
              <a:t>accessed using 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30">
                <a:latin typeface="Times New Roman"/>
                <a:cs typeface="Times New Roman"/>
              </a:rPr>
              <a:t>password.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American </a:t>
            </a:r>
            <a:r>
              <a:rPr dirty="0" sz="1050" spc="-20">
                <a:latin typeface="Times New Roman"/>
                <a:cs typeface="Times New Roman"/>
              </a:rPr>
              <a:t>Equities </a:t>
            </a:r>
            <a:r>
              <a:rPr dirty="0" sz="1050" spc="30">
                <a:latin typeface="Times New Roman"/>
                <a:cs typeface="Times New Roman"/>
              </a:rPr>
              <a:t>company </a:t>
            </a:r>
            <a:r>
              <a:rPr dirty="0" sz="1050" spc="15">
                <a:latin typeface="Times New Roman"/>
                <a:cs typeface="Times New Roman"/>
              </a:rPr>
              <a:t>requires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35">
                <a:latin typeface="Times New Roman"/>
                <a:cs typeface="Times New Roman"/>
              </a:rPr>
              <a:t>password </a:t>
            </a:r>
            <a:r>
              <a:rPr dirty="0" sz="1050" spc="-20">
                <a:latin typeface="Times New Roman"/>
                <a:cs typeface="Times New Roman"/>
              </a:rPr>
              <a:t>consist </a:t>
            </a:r>
            <a:r>
              <a:rPr dirty="0" sz="1050">
                <a:latin typeface="Times New Roman"/>
                <a:cs typeface="Times New Roman"/>
              </a:rPr>
              <a:t>of  </a:t>
            </a:r>
            <a:r>
              <a:rPr dirty="0" sz="1050" spc="-30">
                <a:latin typeface="Times New Roman"/>
                <a:cs typeface="Times New Roman"/>
              </a:rPr>
              <a:t>8 </a:t>
            </a:r>
            <a:r>
              <a:rPr dirty="0" sz="1050" spc="5">
                <a:latin typeface="Times New Roman"/>
                <a:cs typeface="Times New Roman"/>
              </a:rPr>
              <a:t>characters, </a:t>
            </a:r>
            <a:r>
              <a:rPr dirty="0" sz="1050" spc="-30">
                <a:latin typeface="Times New Roman"/>
                <a:cs typeface="Times New Roman"/>
              </a:rPr>
              <a:t>5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35">
                <a:latin typeface="Times New Roman"/>
                <a:cs typeface="Times New Roman"/>
              </a:rPr>
              <a:t>which </a:t>
            </a:r>
            <a:r>
              <a:rPr dirty="0" sz="1050" spc="-20">
                <a:latin typeface="Times New Roman"/>
                <a:cs typeface="Times New Roman"/>
              </a:rPr>
              <a:t>must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-30">
                <a:latin typeface="Times New Roman"/>
                <a:cs typeface="Times New Roman"/>
              </a:rPr>
              <a:t>letters </a:t>
            </a:r>
            <a:r>
              <a:rPr dirty="0" sz="1050" spc="-20">
                <a:latin typeface="Times New Roman"/>
                <a:cs typeface="Times New Roman"/>
              </a:rPr>
              <a:t>and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other </a:t>
            </a:r>
            <a:r>
              <a:rPr dirty="0" sz="1050" spc="-30">
                <a:latin typeface="Times New Roman"/>
                <a:cs typeface="Times New Roman"/>
              </a:rPr>
              <a:t>3 </a:t>
            </a:r>
            <a:r>
              <a:rPr dirty="0" sz="1050" spc="-40">
                <a:latin typeface="Times New Roman"/>
                <a:cs typeface="Times New Roman"/>
              </a:rPr>
              <a:t>digits.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letters </a:t>
            </a:r>
            <a:r>
              <a:rPr dirty="0" sz="1050" spc="-2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dig-  </a:t>
            </a:r>
            <a:r>
              <a:rPr dirty="0" sz="1050" spc="-20">
                <a:latin typeface="Times New Roman"/>
                <a:cs typeface="Times New Roman"/>
              </a:rPr>
              <a:t>its can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30">
                <a:latin typeface="Times New Roman"/>
                <a:cs typeface="Times New Roman"/>
              </a:rPr>
              <a:t>arranged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45">
                <a:latin typeface="Times New Roman"/>
                <a:cs typeface="Times New Roman"/>
              </a:rPr>
              <a:t>any </a:t>
            </a:r>
            <a:r>
              <a:rPr dirty="0" sz="1050" spc="-20">
                <a:latin typeface="Times New Roman"/>
                <a:cs typeface="Times New Roman"/>
              </a:rPr>
              <a:t>order. </a:t>
            </a:r>
            <a:r>
              <a:rPr dirty="0" sz="1050">
                <a:latin typeface="Times New Roman"/>
                <a:cs typeface="Times New Roman"/>
              </a:rPr>
              <a:t>For</a:t>
            </a:r>
            <a:r>
              <a:rPr dirty="0" sz="1050" spc="-6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example,</a:t>
            </a:r>
            <a:endParaRPr sz="1050">
              <a:latin typeface="Times New Roman"/>
              <a:cs typeface="Times New Roman"/>
            </a:endParaRPr>
          </a:p>
          <a:p>
            <a:pPr marL="248285" marR="3658235" indent="-1905">
              <a:lnSpc>
                <a:spcPct val="103200"/>
              </a:lnSpc>
              <a:spcBef>
                <a:spcPts val="595"/>
              </a:spcBef>
            </a:pPr>
            <a:r>
              <a:rPr dirty="0" sz="1050" spc="10" b="1">
                <a:latin typeface="Times New Roman"/>
                <a:cs typeface="Times New Roman"/>
              </a:rPr>
              <a:t>rt56AA7q  </a:t>
            </a:r>
            <a:r>
              <a:rPr dirty="0" sz="1050" spc="30" b="1">
                <a:latin typeface="Times New Roman"/>
                <a:cs typeface="Times New Roman"/>
              </a:rPr>
              <a:t>123actyN  1Lo0Dwa9  </a:t>
            </a:r>
            <a:r>
              <a:rPr dirty="0" sz="1050" spc="45" b="1">
                <a:latin typeface="Times New Roman"/>
                <a:cs typeface="Times New Roman"/>
              </a:rPr>
              <a:t>m</a:t>
            </a:r>
            <a:r>
              <a:rPr dirty="0" sz="1050" spc="-15" b="1">
                <a:latin typeface="Times New Roman"/>
                <a:cs typeface="Times New Roman"/>
              </a:rPr>
              <a:t>y</a:t>
            </a:r>
            <a:r>
              <a:rPr dirty="0" sz="1050" spc="170" b="1">
                <a:latin typeface="Times New Roman"/>
                <a:cs typeface="Times New Roman"/>
              </a:rPr>
              <a:t>N</a:t>
            </a:r>
            <a:r>
              <a:rPr dirty="0" sz="1050" spc="75" b="1">
                <a:latin typeface="Times New Roman"/>
                <a:cs typeface="Times New Roman"/>
              </a:rPr>
              <a:t>U</a:t>
            </a:r>
            <a:r>
              <a:rPr dirty="0" sz="1050" spc="-10" b="1">
                <a:latin typeface="Times New Roman"/>
                <a:cs typeface="Times New Roman"/>
              </a:rPr>
              <a:t>M</a:t>
            </a:r>
            <a:r>
              <a:rPr dirty="0" sz="1050" b="1">
                <a:latin typeface="Times New Roman"/>
                <a:cs typeface="Times New Roman"/>
              </a:rPr>
              <a:t>7</a:t>
            </a:r>
            <a:r>
              <a:rPr dirty="0" sz="1050" spc="-15" b="1">
                <a:latin typeface="Times New Roman"/>
                <a:cs typeface="Times New Roman"/>
              </a:rPr>
              <a:t>4</a:t>
            </a:r>
            <a:r>
              <a:rPr dirty="0" sz="1050" spc="-100" b="1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-35">
                <a:latin typeface="Times New Roman"/>
                <a:cs typeface="Times New Roman"/>
              </a:rPr>
              <a:t>valid </a:t>
            </a:r>
            <a:r>
              <a:rPr dirty="0" sz="1050" spc="20">
                <a:latin typeface="Times New Roman"/>
                <a:cs typeface="Times New Roman"/>
              </a:rPr>
              <a:t>passwords. However,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following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50">
                <a:latin typeface="Times New Roman"/>
                <a:cs typeface="Times New Roman"/>
              </a:rPr>
              <a:t>all</a:t>
            </a:r>
            <a:r>
              <a:rPr dirty="0" sz="1050" spc="114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invalid: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6934" y="8654033"/>
            <a:ext cx="6953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Times New Roman"/>
                <a:cs typeface="Times New Roman"/>
              </a:rPr>
              <a:t>t</a:t>
            </a:r>
            <a:r>
              <a:rPr dirty="0" sz="1050" spc="-5" b="1">
                <a:latin typeface="Times New Roman"/>
                <a:cs typeface="Times New Roman"/>
              </a:rPr>
              <a:t>h</a:t>
            </a:r>
            <a:r>
              <a:rPr dirty="0" sz="1050" spc="20" b="1">
                <a:latin typeface="Times New Roman"/>
                <a:cs typeface="Times New Roman"/>
              </a:rPr>
              <a:t>e</a:t>
            </a:r>
            <a:r>
              <a:rPr dirty="0" sz="1050" spc="-35" b="1">
                <a:latin typeface="Times New Roman"/>
                <a:cs typeface="Times New Roman"/>
              </a:rPr>
              <a:t>476</a:t>
            </a:r>
            <a:r>
              <a:rPr dirty="0" sz="1050" spc="125" b="1">
                <a:latin typeface="Times New Roman"/>
                <a:cs typeface="Times New Roman"/>
              </a:rPr>
              <a:t>N</a:t>
            </a:r>
            <a:r>
              <a:rPr dirty="0" sz="1050" spc="40" b="1">
                <a:latin typeface="Times New Roman"/>
                <a:cs typeface="Times New Roman"/>
              </a:rPr>
              <a:t>E</a:t>
            </a:r>
            <a:r>
              <a:rPr dirty="0" sz="1050" spc="-15" b="1">
                <a:latin typeface="Times New Roman"/>
                <a:cs typeface="Times New Roman"/>
              </a:rPr>
              <a:t>w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6934" y="8979560"/>
            <a:ext cx="694690" cy="4311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050" spc="55" b="1">
                <a:latin typeface="Times New Roman"/>
                <a:cs typeface="Times New Roman"/>
              </a:rPr>
              <a:t>be6</a:t>
            </a:r>
            <a:r>
              <a:rPr dirty="0" sz="1050" spc="60" b="1">
                <a:latin typeface="Times New Roman"/>
                <a:cs typeface="Times New Roman"/>
              </a:rPr>
              <a:t>8</a:t>
            </a:r>
            <a:r>
              <a:rPr dirty="0" sz="1050" spc="130" b="1">
                <a:latin typeface="Times New Roman"/>
                <a:cs typeface="Times New Roman"/>
              </a:rPr>
              <a:t>m</a:t>
            </a:r>
            <a:r>
              <a:rPr dirty="0" sz="1050" spc="90" b="1">
                <a:latin typeface="Times New Roman"/>
                <a:cs typeface="Times New Roman"/>
              </a:rPr>
              <a:t>oon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050" spc="50" b="1">
                <a:latin typeface="Times New Roman"/>
                <a:cs typeface="Times New Roman"/>
              </a:rPr>
              <a:t>$retrn99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1334" y="8654033"/>
            <a:ext cx="3435350" cy="7569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160" b="1">
                <a:latin typeface="Times New Roman"/>
                <a:cs typeface="Times New Roman"/>
              </a:rPr>
              <a:t>// </a:t>
            </a: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15">
                <a:latin typeface="Times New Roman"/>
                <a:cs typeface="Times New Roman"/>
              </a:rPr>
              <a:t>contains </a:t>
            </a:r>
            <a:r>
              <a:rPr dirty="0" sz="1050" spc="-10">
                <a:latin typeface="Times New Roman"/>
                <a:cs typeface="Times New Roman"/>
              </a:rPr>
              <a:t>more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-30">
                <a:latin typeface="Times New Roman"/>
                <a:cs typeface="Times New Roman"/>
              </a:rPr>
              <a:t>8 </a:t>
            </a:r>
            <a:r>
              <a:rPr dirty="0" sz="1050" spc="20">
                <a:latin typeface="Times New Roman"/>
                <a:cs typeface="Times New Roman"/>
              </a:rPr>
              <a:t>characters </a:t>
            </a:r>
            <a:r>
              <a:rPr dirty="0" sz="1050" spc="-30">
                <a:latin typeface="Times New Roman"/>
                <a:cs typeface="Times New Roman"/>
              </a:rPr>
              <a:t>(also </a:t>
            </a:r>
            <a:r>
              <a:rPr dirty="0" sz="1050" spc="-10">
                <a:latin typeface="Times New Roman"/>
                <a:cs typeface="Times New Roman"/>
              </a:rPr>
              <a:t>more </a:t>
            </a:r>
            <a:r>
              <a:rPr dirty="0" sz="1050" spc="-5">
                <a:latin typeface="Times New Roman"/>
                <a:cs typeface="Times New Roman"/>
              </a:rPr>
              <a:t>than</a:t>
            </a:r>
            <a:r>
              <a:rPr dirty="0" sz="1050" spc="-90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35"/>
              </a:spcBef>
            </a:pPr>
            <a:r>
              <a:rPr dirty="0" sz="1050" spc="160" b="1">
                <a:latin typeface="Times New Roman"/>
                <a:cs typeface="Times New Roman"/>
              </a:rPr>
              <a:t>//</a:t>
            </a:r>
            <a:r>
              <a:rPr dirty="0" sz="1050" spc="65" b="1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letters)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050" spc="160" b="1">
                <a:latin typeface="Times New Roman"/>
                <a:cs typeface="Times New Roman"/>
              </a:rPr>
              <a:t>// </a:t>
            </a: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15">
                <a:latin typeface="Times New Roman"/>
                <a:cs typeface="Times New Roman"/>
              </a:rPr>
              <a:t>contains </a:t>
            </a:r>
            <a:r>
              <a:rPr dirty="0" sz="1050" spc="-35">
                <a:latin typeface="Times New Roman"/>
                <a:cs typeface="Times New Roman"/>
              </a:rPr>
              <a:t>less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-30">
                <a:latin typeface="Times New Roman"/>
                <a:cs typeface="Times New Roman"/>
              </a:rPr>
              <a:t>3</a:t>
            </a:r>
            <a:r>
              <a:rPr dirty="0" sz="1050" spc="-4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digits.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050" spc="160" b="1">
                <a:latin typeface="Times New Roman"/>
                <a:cs typeface="Times New Roman"/>
              </a:rPr>
              <a:t>// </a:t>
            </a: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15">
                <a:latin typeface="Times New Roman"/>
                <a:cs typeface="Times New Roman"/>
              </a:rPr>
              <a:t>contains </a:t>
            </a:r>
            <a:r>
              <a:rPr dirty="0" sz="1050" spc="-35">
                <a:latin typeface="Times New Roman"/>
                <a:cs typeface="Times New Roman"/>
              </a:rPr>
              <a:t>only </a:t>
            </a:r>
            <a:r>
              <a:rPr dirty="0" sz="1050" spc="-30">
                <a:latin typeface="Times New Roman"/>
                <a:cs typeface="Times New Roman"/>
              </a:rPr>
              <a:t>2 digits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20">
                <a:latin typeface="Times New Roman"/>
                <a:cs typeface="Times New Roman"/>
              </a:rPr>
              <a:t>has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invalid </a:t>
            </a:r>
            <a:r>
              <a:rPr dirty="0" sz="1050" spc="30">
                <a:latin typeface="Times New Roman"/>
                <a:cs typeface="Times New Roman"/>
              </a:rPr>
              <a:t>character</a:t>
            </a:r>
            <a:r>
              <a:rPr dirty="0" sz="1050" spc="245">
                <a:latin typeface="Times New Roman"/>
                <a:cs typeface="Times New Roman"/>
              </a:rPr>
              <a:t> </a:t>
            </a:r>
            <a:r>
              <a:rPr dirty="0" sz="1050" spc="-45">
                <a:latin typeface="Times New Roman"/>
                <a:cs typeface="Times New Roman"/>
              </a:rPr>
              <a:t>(‘$’)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0" y="209613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 h="0">
                <a:moveTo>
                  <a:pt x="0" y="0"/>
                </a:moveTo>
                <a:lnTo>
                  <a:pt x="465391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90"/>
              </a:spcBef>
            </a:pPr>
            <a:r>
              <a:rPr dirty="0" sz="900" spc="-105">
                <a:latin typeface="Arial"/>
                <a:cs typeface="Arial"/>
              </a:rPr>
              <a:t>188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1095501"/>
            <a:ext cx="18053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10 </a:t>
            </a:r>
            <a:r>
              <a:rPr dirty="0" sz="950" spc="10">
                <a:latin typeface="Times New Roman"/>
                <a:cs typeface="Times New Roman"/>
              </a:rPr>
              <a:t>Characters </a:t>
            </a:r>
            <a:r>
              <a:rPr dirty="0" sz="950" spc="-10">
                <a:latin typeface="Times New Roman"/>
                <a:cs typeface="Times New Roman"/>
              </a:rPr>
              <a:t>and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Strings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9735" y="1430781"/>
            <a:ext cx="4715510" cy="728408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03299"/>
              </a:lnSpc>
              <a:spcBef>
                <a:spcPts val="65"/>
              </a:spcBef>
            </a:pPr>
            <a:r>
              <a:rPr dirty="0" sz="1050" spc="-30">
                <a:latin typeface="Times New Roman"/>
                <a:cs typeface="Times New Roman"/>
              </a:rPr>
              <a:t>American </a:t>
            </a:r>
            <a:r>
              <a:rPr dirty="0" sz="1050" spc="-20">
                <a:latin typeface="Times New Roman"/>
                <a:cs typeface="Times New Roman"/>
              </a:rPr>
              <a:t>Equities </a:t>
            </a:r>
            <a:r>
              <a:rPr dirty="0" sz="1050" spc="35">
                <a:latin typeface="Times New Roman"/>
                <a:cs typeface="Times New Roman"/>
              </a:rPr>
              <a:t>needs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15">
                <a:latin typeface="Times New Roman"/>
                <a:cs typeface="Times New Roman"/>
              </a:rPr>
              <a:t>their </a:t>
            </a:r>
            <a:r>
              <a:rPr dirty="0" sz="1050" spc="-30">
                <a:latin typeface="Times New Roman"/>
                <a:cs typeface="Times New Roman"/>
              </a:rPr>
              <a:t>web </a:t>
            </a:r>
            <a:r>
              <a:rPr dirty="0" sz="1050" spc="-35">
                <a:latin typeface="Times New Roman"/>
                <a:cs typeface="Times New Roman"/>
              </a:rPr>
              <a:t>page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25">
                <a:latin typeface="Times New Roman"/>
                <a:cs typeface="Times New Roman"/>
              </a:rPr>
              <a:t>determines </a:t>
            </a:r>
            <a:r>
              <a:rPr dirty="0" sz="1050" spc="30">
                <a:latin typeface="Times New Roman"/>
                <a:cs typeface="Times New Roman"/>
              </a:rPr>
              <a:t>whether </a:t>
            </a:r>
            <a:r>
              <a:rPr dirty="0" sz="1050" spc="25">
                <a:latin typeface="Times New Roman"/>
                <a:cs typeface="Times New Roman"/>
              </a:rPr>
              <a:t>or 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40">
                <a:latin typeface="Times New Roman"/>
                <a:cs typeface="Times New Roman"/>
              </a:rPr>
              <a:t>entered </a:t>
            </a:r>
            <a:r>
              <a:rPr dirty="0" sz="1050" spc="35">
                <a:latin typeface="Times New Roman"/>
                <a:cs typeface="Times New Roman"/>
              </a:rPr>
              <a:t>password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valid.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900" spc="-20">
                <a:latin typeface="Courier New"/>
                <a:cs typeface="Courier New"/>
              </a:rPr>
              <a:t>american_equities.cpp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1050" spc="-25">
                <a:latin typeface="Times New Roman"/>
                <a:cs typeface="Times New Roman"/>
              </a:rPr>
              <a:t>Lab </a:t>
            </a:r>
            <a:r>
              <a:rPr dirty="0" sz="1050" spc="-35">
                <a:latin typeface="Times New Roman"/>
                <a:cs typeface="Times New Roman"/>
              </a:rPr>
              <a:t>10 </a:t>
            </a:r>
            <a:r>
              <a:rPr dirty="0" sz="1050" spc="-20">
                <a:latin typeface="Times New Roman"/>
                <a:cs typeface="Times New Roman"/>
              </a:rPr>
              <a:t>folder </a:t>
            </a:r>
            <a:r>
              <a:rPr dirty="0" sz="1050" spc="-5">
                <a:latin typeface="Times New Roman"/>
                <a:cs typeface="Times New Roman"/>
              </a:rPr>
              <a:t>performs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25">
                <a:latin typeface="Times New Roman"/>
                <a:cs typeface="Times New Roman"/>
              </a:rPr>
              <a:t>task.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0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following: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tests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password </a:t>
            </a:r>
            <a:r>
              <a:rPr dirty="0" sz="900" spc="-10">
                <a:latin typeface="Courier New"/>
                <a:cs typeface="Courier New"/>
              </a:rPr>
              <a:t>for the </a:t>
            </a:r>
            <a:r>
              <a:rPr dirty="0" sz="900" spc="-15">
                <a:latin typeface="Courier New"/>
                <a:cs typeface="Courier New"/>
              </a:rPr>
              <a:t>American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Equities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web </a:t>
            </a:r>
            <a:r>
              <a:rPr dirty="0" sz="900" spc="-15">
                <a:latin typeface="Courier New"/>
                <a:cs typeface="Courier New"/>
              </a:rPr>
              <a:t>page </a:t>
            </a:r>
            <a:r>
              <a:rPr dirty="0" sz="900" spc="-10">
                <a:latin typeface="Courier New"/>
                <a:cs typeface="Courier New"/>
              </a:rPr>
              <a:t>to see if the </a:t>
            </a:r>
            <a:r>
              <a:rPr dirty="0" sz="900" spc="-15">
                <a:latin typeface="Courier New"/>
                <a:cs typeface="Courier New"/>
              </a:rPr>
              <a:t>format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2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correct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dirty="0" sz="900" spc="-10" b="1">
                <a:latin typeface="Courier New"/>
                <a:cs typeface="Courier New"/>
              </a:rPr>
              <a:t>// </a:t>
            </a:r>
            <a:r>
              <a:rPr dirty="0" sz="900" spc="-15" b="1">
                <a:latin typeface="Courier New"/>
                <a:cs typeface="Courier New"/>
              </a:rPr>
              <a:t>Place Your Name</a:t>
            </a:r>
            <a:r>
              <a:rPr dirty="0" sz="900" spc="-125" b="1">
                <a:latin typeface="Courier New"/>
                <a:cs typeface="Courier New"/>
              </a:rPr>
              <a:t> </a:t>
            </a:r>
            <a:r>
              <a:rPr dirty="0" sz="900" spc="-15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7145" marR="3420745">
              <a:lnSpc>
                <a:spcPct val="120600"/>
              </a:lnSpc>
            </a:pPr>
            <a:r>
              <a:rPr dirty="0" sz="900" spc="-15">
                <a:latin typeface="Courier New"/>
                <a:cs typeface="Courier New"/>
              </a:rPr>
              <a:t>#include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 &lt;cctype&gt;  #include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&lt;cstring&gt;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//function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prototypes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2957195">
              <a:lnSpc>
                <a:spcPct val="12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bool </a:t>
            </a:r>
            <a:r>
              <a:rPr dirty="0" sz="900" spc="-20">
                <a:latin typeface="Courier New"/>
                <a:cs typeface="Courier New"/>
              </a:rPr>
              <a:t>testPassWord(char[]); 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countLetters(char*);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countDigits(char*);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398145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char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passWord[20];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password consisting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exactly </a:t>
            </a:r>
            <a:r>
              <a:rPr dirty="0" sz="900">
                <a:latin typeface="Courier New"/>
                <a:cs typeface="Courier New"/>
              </a:rPr>
              <a:t>5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398145" marR="1646555" indent="325755">
              <a:lnSpc>
                <a:spcPct val="120200"/>
              </a:lnSpc>
              <a:spcBef>
                <a:spcPts val="10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"letters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>
                <a:latin typeface="Courier New"/>
                <a:cs typeface="Courier New"/>
              </a:rPr>
              <a:t>3 </a:t>
            </a:r>
            <a:r>
              <a:rPr dirty="0" sz="900" spc="-15">
                <a:latin typeface="Courier New"/>
                <a:cs typeface="Courier New"/>
              </a:rPr>
              <a:t>digits:"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5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20">
                <a:latin typeface="Courier New"/>
                <a:cs typeface="Courier New"/>
              </a:rPr>
              <a:t>cin.getline(passWord,20);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98145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if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(testPassWord(passWord))</a:t>
            </a:r>
            <a:endParaRPr sz="900">
              <a:latin typeface="Courier New"/>
              <a:cs typeface="Courier New"/>
            </a:endParaRPr>
          </a:p>
          <a:p>
            <a:pPr marL="725805">
              <a:lnSpc>
                <a:spcPct val="100000"/>
              </a:lnSpc>
              <a:spcBef>
                <a:spcPts val="225"/>
              </a:spcBef>
            </a:pPr>
            <a:r>
              <a:rPr dirty="0" sz="900" spc="-55">
                <a:latin typeface="Courier New"/>
                <a:cs typeface="Courier New"/>
              </a:rPr>
              <a:t>cout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&lt;&lt;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60">
                <a:latin typeface="Courier New"/>
                <a:cs typeface="Courier New"/>
              </a:rPr>
              <a:t>"Please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60">
                <a:latin typeface="Courier New"/>
                <a:cs typeface="Courier New"/>
              </a:rPr>
              <a:t>wait</a:t>
            </a:r>
            <a:r>
              <a:rPr dirty="0" sz="900" spc="-15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60">
                <a:latin typeface="Courier New"/>
                <a:cs typeface="Courier New"/>
              </a:rPr>
              <a:t>your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70">
                <a:latin typeface="Courier New"/>
                <a:cs typeface="Courier New"/>
              </a:rPr>
              <a:t>password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is</a:t>
            </a:r>
            <a:r>
              <a:rPr dirty="0" sz="900" spc="-155">
                <a:latin typeface="Courier New"/>
                <a:cs typeface="Courier New"/>
              </a:rPr>
              <a:t> </a:t>
            </a:r>
            <a:r>
              <a:rPr dirty="0" sz="900" spc="-60">
                <a:latin typeface="Courier New"/>
                <a:cs typeface="Courier New"/>
              </a:rPr>
              <a:t>being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70">
                <a:latin typeface="Courier New"/>
                <a:cs typeface="Courier New"/>
              </a:rPr>
              <a:t>verified"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&lt;&lt;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7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07034">
              <a:lnSpc>
                <a:spcPct val="100000"/>
              </a:lnSpc>
              <a:spcBef>
                <a:spcPts val="215"/>
              </a:spcBef>
            </a:pPr>
            <a:r>
              <a:rPr dirty="0" sz="900" spc="-25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  <a:p>
            <a:pPr marL="40576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725805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"Invalid password. Please enter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password</a:t>
            </a:r>
            <a:r>
              <a:rPr dirty="0" sz="900" spc="-25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734695" marR="376555" indent="324485">
              <a:lnSpc>
                <a:spcPct val="120000"/>
              </a:lnSpc>
              <a:spcBef>
                <a:spcPts val="1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"with exactly </a:t>
            </a:r>
            <a:r>
              <a:rPr dirty="0" sz="900">
                <a:latin typeface="Courier New"/>
                <a:cs typeface="Courier New"/>
              </a:rPr>
              <a:t>5 </a:t>
            </a:r>
            <a:r>
              <a:rPr dirty="0" sz="900" spc="-15">
                <a:latin typeface="Courier New"/>
                <a:cs typeface="Courier New"/>
              </a:rPr>
              <a:t>letters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>
                <a:latin typeface="Courier New"/>
                <a:cs typeface="Courier New"/>
              </a:rPr>
              <a:t>3 </a:t>
            </a:r>
            <a:r>
              <a:rPr dirty="0" sz="900" spc="-15">
                <a:latin typeface="Courier New"/>
                <a:cs typeface="Courier New"/>
              </a:rPr>
              <a:t>digits"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1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"For example, my37RuN9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valid"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0576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900" spc="-10" b="1">
                <a:latin typeface="Courier New"/>
                <a:cs typeface="Courier New"/>
              </a:rPr>
              <a:t>// </a:t>
            </a:r>
            <a:r>
              <a:rPr dirty="0" sz="900" spc="-15" b="1">
                <a:latin typeface="Courier New"/>
                <a:cs typeface="Courier New"/>
              </a:rPr>
              <a:t>Fill </a:t>
            </a:r>
            <a:r>
              <a:rPr dirty="0" sz="900" spc="-10" b="1">
                <a:latin typeface="Courier New"/>
                <a:cs typeface="Courier New"/>
              </a:rPr>
              <a:t>in the </a:t>
            </a:r>
            <a:r>
              <a:rPr dirty="0" sz="900" spc="-15" b="1">
                <a:latin typeface="Courier New"/>
                <a:cs typeface="Courier New"/>
              </a:rPr>
              <a:t>code that will call </a:t>
            </a:r>
            <a:r>
              <a:rPr dirty="0" sz="900" spc="-20" b="1">
                <a:latin typeface="Courier New"/>
                <a:cs typeface="Courier New"/>
              </a:rPr>
              <a:t>countLetters</a:t>
            </a:r>
            <a:r>
              <a:rPr dirty="0" sz="900" spc="-235" b="1">
                <a:latin typeface="Courier New"/>
                <a:cs typeface="Courier New"/>
              </a:rPr>
              <a:t> </a:t>
            </a:r>
            <a:r>
              <a:rPr dirty="0" sz="900" spc="-15" b="1">
                <a:latin typeface="Courier New"/>
                <a:cs typeface="Courier New"/>
              </a:rPr>
              <a:t>and</a:t>
            </a:r>
            <a:endParaRPr sz="9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dirty="0" sz="900" spc="-15" b="1">
                <a:latin typeface="Courier New"/>
                <a:cs typeface="Courier New"/>
              </a:rPr>
              <a:t>// </a:t>
            </a:r>
            <a:r>
              <a:rPr dirty="0" sz="900" spc="-25" b="1">
                <a:latin typeface="Courier New"/>
                <a:cs typeface="Courier New"/>
              </a:rPr>
              <a:t>countDigits </a:t>
            </a:r>
            <a:r>
              <a:rPr dirty="0" sz="900" spc="-20" b="1">
                <a:latin typeface="Courier New"/>
                <a:cs typeface="Courier New"/>
              </a:rPr>
              <a:t>and will print </a:t>
            </a:r>
            <a:r>
              <a:rPr dirty="0" sz="900" spc="-15" b="1">
                <a:latin typeface="Courier New"/>
                <a:cs typeface="Courier New"/>
              </a:rPr>
              <a:t>to </a:t>
            </a:r>
            <a:r>
              <a:rPr dirty="0" sz="900" spc="-20" b="1">
                <a:latin typeface="Courier New"/>
                <a:cs typeface="Courier New"/>
              </a:rPr>
              <a:t>the screen both the number</a:t>
            </a:r>
            <a:r>
              <a:rPr dirty="0" sz="900" spc="-180" b="1">
                <a:latin typeface="Courier New"/>
                <a:cs typeface="Courier New"/>
              </a:rPr>
              <a:t> </a:t>
            </a:r>
            <a:r>
              <a:rPr dirty="0" sz="900" spc="-15" b="1">
                <a:latin typeface="Courier New"/>
                <a:cs typeface="Courier New"/>
              </a:rPr>
              <a:t>of</a:t>
            </a:r>
            <a:endParaRPr sz="9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900" spc="-10" b="1">
                <a:latin typeface="Courier New"/>
                <a:cs typeface="Courier New"/>
              </a:rPr>
              <a:t>// </a:t>
            </a:r>
            <a:r>
              <a:rPr dirty="0" sz="900" spc="-15" b="1">
                <a:latin typeface="Courier New"/>
                <a:cs typeface="Courier New"/>
              </a:rPr>
              <a:t>letters </a:t>
            </a:r>
            <a:r>
              <a:rPr dirty="0" sz="900" spc="-10" b="1">
                <a:latin typeface="Courier New"/>
                <a:cs typeface="Courier New"/>
              </a:rPr>
              <a:t>and </a:t>
            </a:r>
            <a:r>
              <a:rPr dirty="0" sz="900" spc="-15" b="1">
                <a:latin typeface="Courier New"/>
                <a:cs typeface="Courier New"/>
              </a:rPr>
              <a:t>digits contained </a:t>
            </a:r>
            <a:r>
              <a:rPr dirty="0" sz="900" spc="-10" b="1">
                <a:latin typeface="Courier New"/>
                <a:cs typeface="Courier New"/>
              </a:rPr>
              <a:t>in the</a:t>
            </a:r>
            <a:r>
              <a:rPr dirty="0" sz="900" spc="-220" b="1">
                <a:latin typeface="Courier New"/>
                <a:cs typeface="Courier New"/>
              </a:rPr>
              <a:t> </a:t>
            </a:r>
            <a:r>
              <a:rPr dirty="0" sz="900" spc="-15" b="1">
                <a:latin typeface="Courier New"/>
                <a:cs typeface="Courier New"/>
              </a:rPr>
              <a:t>password.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193" y="1093977"/>
            <a:ext cx="60452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Lesson</a:t>
            </a:r>
            <a:r>
              <a:rPr dirty="0" sz="950" spc="130">
                <a:latin typeface="Times New Roman"/>
                <a:cs typeface="Times New Roman"/>
              </a:rPr>
              <a:t> </a:t>
            </a:r>
            <a:r>
              <a:rPr dirty="0" sz="950" spc="-40">
                <a:latin typeface="Times New Roman"/>
                <a:cs typeface="Times New Roman"/>
              </a:rPr>
              <a:t>10A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189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8335" y="1435354"/>
            <a:ext cx="43002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0209" y="1599945"/>
            <a:ext cx="829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testPassWord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6096" y="1903222"/>
            <a:ext cx="2628900" cy="1014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850">
              <a:lnSpc>
                <a:spcPct val="12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determines </a:t>
            </a:r>
            <a:r>
              <a:rPr dirty="0" sz="900" spc="-10">
                <a:latin typeface="Courier New"/>
                <a:cs typeface="Courier New"/>
              </a:rPr>
              <a:t>if the </a:t>
            </a:r>
            <a:r>
              <a:rPr dirty="0" sz="900" spc="-15">
                <a:latin typeface="Courier New"/>
                <a:cs typeface="Courier New"/>
              </a:rPr>
              <a:t>word </a:t>
            </a:r>
            <a:r>
              <a:rPr dirty="0" sz="900" spc="-10">
                <a:latin typeface="Courier New"/>
                <a:cs typeface="Courier New"/>
              </a:rPr>
              <a:t>in </a:t>
            </a:r>
            <a:r>
              <a:rPr dirty="0" sz="900" spc="-15">
                <a:latin typeface="Courier New"/>
                <a:cs typeface="Courier New"/>
              </a:rPr>
              <a:t>the  character array passed </a:t>
            </a:r>
            <a:r>
              <a:rPr dirty="0" sz="900" spc="-10">
                <a:latin typeface="Courier New"/>
                <a:cs typeface="Courier New"/>
              </a:rPr>
              <a:t>to it,</a:t>
            </a:r>
            <a:r>
              <a:rPr dirty="0" sz="900" spc="-20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contains  exactly </a:t>
            </a:r>
            <a:r>
              <a:rPr dirty="0" sz="900">
                <a:latin typeface="Courier New"/>
                <a:cs typeface="Courier New"/>
              </a:rPr>
              <a:t>5 </a:t>
            </a:r>
            <a:r>
              <a:rPr dirty="0" sz="900" spc="-15">
                <a:latin typeface="Courier New"/>
                <a:cs typeface="Courier New"/>
              </a:rPr>
              <a:t>letters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>
                <a:latin typeface="Courier New"/>
                <a:cs typeface="Courier New"/>
              </a:rPr>
              <a:t>3</a:t>
            </a:r>
            <a:r>
              <a:rPr dirty="0" sz="900" spc="-1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digits.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spcBef>
                <a:spcPts val="10"/>
              </a:spcBef>
            </a:pP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word contained </a:t>
            </a:r>
            <a:r>
              <a:rPr dirty="0" sz="900" spc="-10">
                <a:latin typeface="Courier New"/>
                <a:cs typeface="Courier New"/>
              </a:rPr>
              <a:t>in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character array  true </a:t>
            </a:r>
            <a:r>
              <a:rPr dirty="0" sz="900" spc="-10">
                <a:latin typeface="Courier New"/>
                <a:cs typeface="Courier New"/>
              </a:rPr>
              <a:t>if the </a:t>
            </a:r>
            <a:r>
              <a:rPr dirty="0" sz="900" spc="-15">
                <a:latin typeface="Courier New"/>
                <a:cs typeface="Courier New"/>
              </a:rPr>
              <a:t>word contains </a:t>
            </a:r>
            <a:r>
              <a:rPr dirty="0" sz="900">
                <a:latin typeface="Courier New"/>
                <a:cs typeface="Courier New"/>
              </a:rPr>
              <a:t>5 </a:t>
            </a:r>
            <a:r>
              <a:rPr dirty="0" sz="900" spc="-15">
                <a:latin typeface="Courier New"/>
                <a:cs typeface="Courier New"/>
              </a:rPr>
              <a:t>letters </a:t>
            </a:r>
            <a:r>
              <a:rPr dirty="0" sz="900">
                <a:latin typeface="Courier New"/>
                <a:cs typeface="Courier New"/>
              </a:rPr>
              <a:t>&amp;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3  </a:t>
            </a:r>
            <a:r>
              <a:rPr dirty="0" sz="900" spc="-15">
                <a:latin typeface="Courier New"/>
                <a:cs typeface="Courier New"/>
              </a:rPr>
              <a:t>digits, false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otherwise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8335" y="1570989"/>
            <a:ext cx="1162685" cy="15132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2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2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returned: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2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8335" y="3058413"/>
            <a:ext cx="4300220" cy="2665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 marR="5080" indent="-5080">
              <a:lnSpc>
                <a:spcPct val="12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  </a:t>
            </a:r>
            <a:r>
              <a:rPr dirty="0" sz="900" spc="-15">
                <a:latin typeface="Courier New"/>
                <a:cs typeface="Courier New"/>
              </a:rPr>
              <a:t>bool </a:t>
            </a:r>
            <a:r>
              <a:rPr dirty="0" sz="900" spc="-20">
                <a:latin typeface="Courier New"/>
                <a:cs typeface="Courier New"/>
              </a:rPr>
              <a:t>testPassWord(char</a:t>
            </a:r>
            <a:r>
              <a:rPr dirty="0" sz="900" spc="-6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custPass[])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numLetters, </a:t>
            </a:r>
            <a:r>
              <a:rPr dirty="0" sz="900" spc="-20">
                <a:latin typeface="Courier New"/>
                <a:cs typeface="Courier New"/>
              </a:rPr>
              <a:t>numDigits,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length;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1645285" indent="4445">
              <a:lnSpc>
                <a:spcPct val="120600"/>
              </a:lnSpc>
            </a:pPr>
            <a:r>
              <a:rPr dirty="0" sz="900" spc="-15">
                <a:latin typeface="Courier New"/>
                <a:cs typeface="Courier New"/>
              </a:rPr>
              <a:t>length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strlen(custPass);  </a:t>
            </a:r>
            <a:r>
              <a:rPr dirty="0" sz="900" spc="-15">
                <a:latin typeface="Courier New"/>
                <a:cs typeface="Courier New"/>
              </a:rPr>
              <a:t>numLetters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countLetters(custPass);  </a:t>
            </a:r>
            <a:r>
              <a:rPr dirty="0" sz="900" spc="-15">
                <a:latin typeface="Courier New"/>
                <a:cs typeface="Courier New"/>
              </a:rPr>
              <a:t>numDigits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countDigits(custPass);</a:t>
            </a:r>
            <a:endParaRPr sz="900">
              <a:latin typeface="Courier New"/>
              <a:cs typeface="Courier New"/>
            </a:endParaRPr>
          </a:p>
          <a:p>
            <a:pPr marL="474345" marR="447675" indent="-233679">
              <a:lnSpc>
                <a:spcPts val="1310"/>
              </a:lnSpc>
              <a:spcBef>
                <a:spcPts val="70"/>
              </a:spcBef>
            </a:pPr>
            <a:r>
              <a:rPr dirty="0" sz="900" spc="-10">
                <a:latin typeface="Courier New"/>
                <a:cs typeface="Courier New"/>
              </a:rPr>
              <a:t>if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(numLetters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==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5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&amp;&amp;</a:t>
            </a:r>
            <a:r>
              <a:rPr dirty="0" sz="900" spc="-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numDigits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==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3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&amp;&amp;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length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==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8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)  </a:t>
            </a: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true;</a:t>
            </a:r>
            <a:endParaRPr sz="90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130"/>
              </a:spcBef>
            </a:pPr>
            <a:r>
              <a:rPr dirty="0" sz="900" spc="-25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  <a:p>
            <a:pPr marL="475615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false;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next </a:t>
            </a:r>
            <a:r>
              <a:rPr dirty="0" sz="900">
                <a:latin typeface="Courier New"/>
                <a:cs typeface="Courier New"/>
              </a:rPr>
              <a:t>2 </a:t>
            </a:r>
            <a:r>
              <a:rPr dirty="0" sz="900" spc="-15">
                <a:latin typeface="Courier New"/>
                <a:cs typeface="Courier New"/>
              </a:rPr>
              <a:t>functions </a:t>
            </a:r>
            <a:r>
              <a:rPr dirty="0" sz="900" spc="-10">
                <a:latin typeface="Courier New"/>
                <a:cs typeface="Courier New"/>
              </a:rPr>
              <a:t>are </a:t>
            </a:r>
            <a:r>
              <a:rPr dirty="0" sz="900" spc="-15">
                <a:latin typeface="Courier New"/>
                <a:cs typeface="Courier New"/>
              </a:rPr>
              <a:t>from Sample </a:t>
            </a:r>
            <a:r>
              <a:rPr dirty="0" sz="900" spc="-20">
                <a:latin typeface="Courier New"/>
                <a:cs typeface="Courier New"/>
              </a:rPr>
              <a:t>Program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10.5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7369" y="5727319"/>
            <a:ext cx="829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countLetters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0189" y="6027801"/>
            <a:ext cx="2429510" cy="687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105"/>
              </a:spcBef>
            </a:pPr>
            <a:r>
              <a:rPr dirty="0" sz="900" spc="-15">
                <a:latin typeface="Courier New"/>
                <a:cs typeface="Courier New"/>
              </a:rPr>
              <a:t>counts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letters (both  capital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lower case)in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21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string 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string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letters </a:t>
            </a:r>
            <a:r>
              <a:rPr dirty="0" sz="900" spc="-10">
                <a:latin typeface="Courier New"/>
                <a:cs typeface="Courier New"/>
              </a:rPr>
              <a:t>in the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string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8335" y="5699632"/>
            <a:ext cx="1162685" cy="11811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0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968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returned: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8335" y="6855333"/>
            <a:ext cx="4300220" cy="2501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 marR="5080" indent="-5080">
              <a:lnSpc>
                <a:spcPct val="12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 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countLetters(char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*strPtr)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4574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occurs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45745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while(*strPtr </a:t>
            </a:r>
            <a:r>
              <a:rPr dirty="0" sz="900" spc="-10">
                <a:latin typeface="Courier New"/>
                <a:cs typeface="Courier New"/>
              </a:rPr>
              <a:t>!=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'\0')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247015">
              <a:lnSpc>
                <a:spcPct val="100000"/>
              </a:lnSpc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702945" marR="2413635" indent="-228600">
              <a:lnSpc>
                <a:spcPts val="1310"/>
              </a:lnSpc>
              <a:spcBef>
                <a:spcPts val="65"/>
              </a:spcBef>
            </a:pPr>
            <a:r>
              <a:rPr dirty="0" sz="900" spc="-10">
                <a:latin typeface="Courier New"/>
                <a:cs typeface="Courier New"/>
              </a:rPr>
              <a:t>if </a:t>
            </a:r>
            <a:r>
              <a:rPr dirty="0" sz="900" spc="-20">
                <a:latin typeface="Courier New"/>
                <a:cs typeface="Courier New"/>
              </a:rPr>
              <a:t>(isalpha(*strPtr))  </a:t>
            </a:r>
            <a:r>
              <a:rPr dirty="0" sz="900" spc="-15">
                <a:latin typeface="Courier New"/>
                <a:cs typeface="Courier New"/>
              </a:rPr>
              <a:t>occurs++;</a:t>
            </a:r>
            <a:endParaRPr sz="900">
              <a:latin typeface="Courier New"/>
              <a:cs typeface="Courier New"/>
            </a:endParaRPr>
          </a:p>
          <a:p>
            <a:pPr algn="ctr" marR="2739390">
              <a:lnSpc>
                <a:spcPct val="100000"/>
              </a:lnSpc>
              <a:spcBef>
                <a:spcPts val="135"/>
              </a:spcBef>
            </a:pPr>
            <a:r>
              <a:rPr dirty="0" sz="900" spc="-15">
                <a:latin typeface="Courier New"/>
                <a:cs typeface="Courier New"/>
              </a:rPr>
              <a:t>strPtr++;</a:t>
            </a:r>
            <a:endParaRPr sz="90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245745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occurs;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41285" y="9800081"/>
            <a:ext cx="5505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 i="1">
                <a:latin typeface="Times New Roman"/>
                <a:cs typeface="Times New Roman"/>
              </a:rPr>
              <a:t>c</a:t>
            </a:r>
            <a:r>
              <a:rPr dirty="0" sz="1000" spc="-15" i="1">
                <a:latin typeface="Times New Roman"/>
                <a:cs typeface="Times New Roman"/>
              </a:rPr>
              <a:t>o</a:t>
            </a:r>
            <a:r>
              <a:rPr dirty="0" sz="1000" spc="80" i="1">
                <a:latin typeface="Times New Roman"/>
                <a:cs typeface="Times New Roman"/>
              </a:rPr>
              <a:t>n</a:t>
            </a:r>
            <a:r>
              <a:rPr dirty="0" sz="1000" spc="65" i="1">
                <a:latin typeface="Times New Roman"/>
                <a:cs typeface="Times New Roman"/>
              </a:rPr>
              <a:t>t</a:t>
            </a:r>
            <a:r>
              <a:rPr dirty="0" sz="1000" spc="35" i="1">
                <a:latin typeface="Times New Roman"/>
                <a:cs typeface="Times New Roman"/>
              </a:rPr>
              <a:t>i</a:t>
            </a:r>
            <a:r>
              <a:rPr dirty="0" sz="1000" spc="95" i="1">
                <a:latin typeface="Times New Roman"/>
                <a:cs typeface="Times New Roman"/>
              </a:rPr>
              <a:t>nu</a:t>
            </a:r>
            <a:r>
              <a:rPr dirty="0" sz="1000" spc="-45" i="1">
                <a:latin typeface="Times New Roman"/>
                <a:cs typeface="Times New Roman"/>
              </a:rPr>
              <a:t>e</a:t>
            </a:r>
            <a:r>
              <a:rPr dirty="0" sz="1000" spc="5" i="1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0" y="5106670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 h="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71800" y="6576059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 h="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71800" y="7524750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 h="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90"/>
              </a:spcBef>
            </a:pPr>
            <a:r>
              <a:rPr dirty="0" sz="900" spc="-105">
                <a:latin typeface="Arial"/>
                <a:cs typeface="Arial"/>
              </a:rPr>
              <a:t>190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0905" y="1095501"/>
            <a:ext cx="18053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10 </a:t>
            </a:r>
            <a:r>
              <a:rPr dirty="0" sz="950" spc="10">
                <a:latin typeface="Times New Roman"/>
                <a:cs typeface="Times New Roman"/>
              </a:rPr>
              <a:t>Characters </a:t>
            </a:r>
            <a:r>
              <a:rPr dirty="0" sz="950" spc="-10">
                <a:latin typeface="Times New Roman"/>
                <a:cs typeface="Times New Roman"/>
              </a:rPr>
              <a:t>and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Strings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9735" y="1435354"/>
            <a:ext cx="43002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8769" y="1601469"/>
            <a:ext cx="762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countDigits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3989" y="1901698"/>
            <a:ext cx="277558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09" marR="5080" indent="-5080">
              <a:lnSpc>
                <a:spcPct val="1211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counts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digits </a:t>
            </a:r>
            <a:r>
              <a:rPr dirty="0" sz="900" spc="-10">
                <a:latin typeface="Courier New"/>
                <a:cs typeface="Courier New"/>
              </a:rPr>
              <a:t>in the</a:t>
            </a:r>
            <a:r>
              <a:rPr dirty="0" sz="900" spc="-25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string 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string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digits </a:t>
            </a:r>
            <a:r>
              <a:rPr dirty="0" sz="900" spc="-10">
                <a:latin typeface="Courier New"/>
                <a:cs typeface="Courier New"/>
              </a:rPr>
              <a:t>in the</a:t>
            </a:r>
            <a:r>
              <a:rPr dirty="0" sz="900" spc="-2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string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9735" y="1574037"/>
            <a:ext cx="1162685" cy="10147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968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returned: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9735" y="2561589"/>
            <a:ext cx="4300220" cy="68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 marR="5080" indent="-5080">
              <a:lnSpc>
                <a:spcPct val="1211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 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countDigits(char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*strPtr)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4574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occurs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2907" y="3385693"/>
            <a:ext cx="1653539" cy="52324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900" spc="-20">
                <a:latin typeface="Courier New"/>
                <a:cs typeface="Courier New"/>
              </a:rPr>
              <a:t>while(*strPtr </a:t>
            </a:r>
            <a:r>
              <a:rPr dirty="0" sz="900" spc="-10">
                <a:latin typeface="Courier New"/>
                <a:cs typeface="Courier New"/>
              </a:rPr>
              <a:t>!=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'\0')</a:t>
            </a:r>
            <a:endParaRPr sz="9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3622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if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(isdigit(*strPtr))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7389" y="3717162"/>
            <a:ext cx="1830705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isdigit </a:t>
            </a:r>
            <a:r>
              <a:rPr dirty="0" sz="900" spc="-20">
                <a:latin typeface="Courier New"/>
                <a:cs typeface="Courier New"/>
              </a:rPr>
              <a:t>determines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if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character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digit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9735" y="4049395"/>
            <a:ext cx="4435475" cy="2414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4345" marR="3120390" indent="228600">
              <a:lnSpc>
                <a:spcPct val="12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occur</a:t>
            </a:r>
            <a:r>
              <a:rPr dirty="0" sz="900" spc="-25">
                <a:latin typeface="Courier New"/>
                <a:cs typeface="Courier New"/>
              </a:rPr>
              <a:t>s</a:t>
            </a:r>
            <a:r>
              <a:rPr dirty="0" sz="900" spc="-15">
                <a:latin typeface="Courier New"/>
                <a:cs typeface="Courier New"/>
              </a:rPr>
              <a:t>++</a:t>
            </a:r>
            <a:r>
              <a:rPr dirty="0" sz="900">
                <a:latin typeface="Courier New"/>
                <a:cs typeface="Courier New"/>
              </a:rPr>
              <a:t>;  </a:t>
            </a:r>
            <a:r>
              <a:rPr dirty="0" sz="900" spc="-15">
                <a:latin typeface="Courier New"/>
                <a:cs typeface="Courier New"/>
              </a:rPr>
              <a:t>strPtr++;</a:t>
            </a:r>
            <a:endParaRPr sz="90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245745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occurs;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91440" indent="-228600">
              <a:lnSpc>
                <a:spcPct val="102899"/>
              </a:lnSpc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40">
                <a:latin typeface="Times New Roman"/>
                <a:cs typeface="Times New Roman"/>
              </a:rPr>
              <a:t>Fill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code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bold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>
                <a:latin typeface="Times New Roman"/>
                <a:cs typeface="Times New Roman"/>
              </a:rPr>
              <a:t>then run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5">
                <a:latin typeface="Times New Roman"/>
                <a:cs typeface="Times New Roman"/>
              </a:rPr>
              <a:t>several </a:t>
            </a:r>
            <a:r>
              <a:rPr dirty="0" sz="1050" spc="20">
                <a:latin typeface="Times New Roman"/>
                <a:cs typeface="Times New Roman"/>
              </a:rPr>
              <a:t>times  </a:t>
            </a:r>
            <a:r>
              <a:rPr dirty="0" sz="1050" spc="-20">
                <a:latin typeface="Times New Roman"/>
                <a:cs typeface="Times New Roman"/>
              </a:rPr>
              <a:t>with </a:t>
            </a:r>
            <a:r>
              <a:rPr dirty="0" sz="1050" spc="10">
                <a:latin typeface="Times New Roman"/>
                <a:cs typeface="Times New Roman"/>
              </a:rPr>
              <a:t>both </a:t>
            </a:r>
            <a:r>
              <a:rPr dirty="0" sz="1050" spc="-35">
                <a:latin typeface="Times New Roman"/>
                <a:cs typeface="Times New Roman"/>
              </a:rPr>
              <a:t>valid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30">
                <a:latin typeface="Times New Roman"/>
                <a:cs typeface="Times New Roman"/>
              </a:rPr>
              <a:t>invalid </a:t>
            </a:r>
            <a:r>
              <a:rPr dirty="0" sz="1050" spc="30">
                <a:latin typeface="Times New Roman"/>
                <a:cs typeface="Times New Roman"/>
              </a:rPr>
              <a:t>passwords. </a:t>
            </a:r>
            <a:r>
              <a:rPr dirty="0" sz="1050" spc="-30">
                <a:latin typeface="Times New Roman"/>
                <a:cs typeface="Times New Roman"/>
              </a:rPr>
              <a:t>Read </a:t>
            </a:r>
            <a:r>
              <a:rPr dirty="0" sz="1050" spc="-10">
                <a:latin typeface="Times New Roman"/>
                <a:cs typeface="Times New Roman"/>
              </a:rPr>
              <a:t>through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45">
                <a:latin typeface="Times New Roman"/>
                <a:cs typeface="Times New Roman"/>
              </a:rPr>
              <a:t>and  </a:t>
            </a:r>
            <a:r>
              <a:rPr dirty="0" sz="1050" spc="-30">
                <a:latin typeface="Times New Roman"/>
                <a:cs typeface="Times New Roman"/>
              </a:rPr>
              <a:t>make </a:t>
            </a:r>
            <a:r>
              <a:rPr dirty="0" sz="1050" spc="-20">
                <a:latin typeface="Times New Roman"/>
                <a:cs typeface="Times New Roman"/>
              </a:rPr>
              <a:t>sure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35">
                <a:latin typeface="Times New Roman"/>
                <a:cs typeface="Times New Roman"/>
              </a:rPr>
              <a:t>understand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logic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204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code.</a:t>
            </a:r>
            <a:endParaRPr sz="10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3000"/>
              </a:lnSpc>
              <a:spcBef>
                <a:spcPts val="31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 spc="-25">
                <a:latin typeface="Times New Roman"/>
                <a:cs typeface="Times New Roman"/>
              </a:rPr>
              <a:t>Alter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5">
                <a:latin typeface="Times New Roman"/>
                <a:cs typeface="Times New Roman"/>
              </a:rPr>
              <a:t>valid </a:t>
            </a:r>
            <a:r>
              <a:rPr dirty="0" sz="1050" spc="35">
                <a:latin typeface="Times New Roman"/>
                <a:cs typeface="Times New Roman"/>
              </a:rPr>
              <a:t>password </a:t>
            </a:r>
            <a:r>
              <a:rPr dirty="0" sz="1050" spc="-20">
                <a:latin typeface="Times New Roman"/>
                <a:cs typeface="Times New Roman"/>
              </a:rPr>
              <a:t>consists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35">
                <a:latin typeface="Times New Roman"/>
                <a:cs typeface="Times New Roman"/>
              </a:rPr>
              <a:t>10 </a:t>
            </a:r>
            <a:r>
              <a:rPr dirty="0" sz="1050" spc="15">
                <a:latin typeface="Times New Roman"/>
                <a:cs typeface="Times New Roman"/>
              </a:rPr>
              <a:t>charac-  </a:t>
            </a:r>
            <a:r>
              <a:rPr dirty="0" sz="1050" spc="-15">
                <a:latin typeface="Times New Roman"/>
                <a:cs typeface="Times New Roman"/>
              </a:rPr>
              <a:t>ters, </a:t>
            </a:r>
            <a:r>
              <a:rPr dirty="0" sz="1050" spc="-30">
                <a:latin typeface="Times New Roman"/>
                <a:cs typeface="Times New Roman"/>
              </a:rPr>
              <a:t>6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-10">
                <a:latin typeface="Times New Roman"/>
                <a:cs typeface="Times New Roman"/>
              </a:rPr>
              <a:t>must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-30">
                <a:latin typeface="Times New Roman"/>
                <a:cs typeface="Times New Roman"/>
              </a:rPr>
              <a:t>digits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other </a:t>
            </a:r>
            <a:r>
              <a:rPr dirty="0" sz="1050" spc="-30">
                <a:latin typeface="Times New Roman"/>
                <a:cs typeface="Times New Roman"/>
              </a:rPr>
              <a:t>4</a:t>
            </a:r>
            <a:r>
              <a:rPr dirty="0" sz="1050" spc="-7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letters.</a:t>
            </a:r>
            <a:endParaRPr sz="1050">
              <a:latin typeface="Times New Roman"/>
              <a:cs typeface="Times New Roman"/>
            </a:endParaRPr>
          </a:p>
          <a:p>
            <a:pPr marL="241300" marR="236220" indent="-228600">
              <a:lnSpc>
                <a:spcPct val="103800"/>
              </a:lnSpc>
              <a:spcBef>
                <a:spcPts val="29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3: </a:t>
            </a:r>
            <a:r>
              <a:rPr dirty="0" sz="1050" spc="-25">
                <a:latin typeface="Times New Roman"/>
                <a:cs typeface="Times New Roman"/>
              </a:rPr>
              <a:t>Adjust your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-25">
                <a:latin typeface="Times New Roman"/>
                <a:cs typeface="Times New Roman"/>
              </a:rPr>
              <a:t>Exercise </a:t>
            </a:r>
            <a:r>
              <a:rPr dirty="0" sz="1050" spc="-30">
                <a:latin typeface="Times New Roman"/>
                <a:cs typeface="Times New Roman"/>
              </a:rPr>
              <a:t>2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35">
                <a:latin typeface="Times New Roman"/>
                <a:cs typeface="Times New Roman"/>
              </a:rPr>
              <a:t>only </a:t>
            </a:r>
            <a:r>
              <a:rPr dirty="0" sz="1050" spc="-30">
                <a:latin typeface="Times New Roman"/>
                <a:cs typeface="Times New Roman"/>
              </a:rPr>
              <a:t>lower </a:t>
            </a:r>
            <a:r>
              <a:rPr dirty="0" sz="1050" spc="20">
                <a:latin typeface="Times New Roman"/>
                <a:cs typeface="Times New Roman"/>
              </a:rPr>
              <a:t>case  </a:t>
            </a:r>
            <a:r>
              <a:rPr dirty="0" sz="1050" spc="-20">
                <a:latin typeface="Times New Roman"/>
                <a:cs typeface="Times New Roman"/>
              </a:rPr>
              <a:t>letters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20">
                <a:latin typeface="Times New Roman"/>
                <a:cs typeface="Times New Roman"/>
              </a:rPr>
              <a:t>allowed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35">
                <a:latin typeface="Times New Roman"/>
                <a:cs typeface="Times New Roman"/>
              </a:rPr>
              <a:t>valid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passwords.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7457" y="6765416"/>
            <a:ext cx="567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10.2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9735" y="6677093"/>
            <a:ext cx="4580890" cy="70167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135">
                <a:latin typeface="Arial"/>
                <a:cs typeface="Arial"/>
              </a:rPr>
              <a:t>Case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Conversion</a:t>
            </a:r>
            <a:endParaRPr sz="1200">
              <a:latin typeface="Arial"/>
              <a:cs typeface="Arial"/>
            </a:endParaRPr>
          </a:p>
          <a:p>
            <a:pPr marL="22860" marR="5080" indent="-10795">
              <a:lnSpc>
                <a:spcPct val="103800"/>
              </a:lnSpc>
              <a:spcBef>
                <a:spcPts val="570"/>
              </a:spcBef>
            </a:pPr>
            <a:r>
              <a:rPr dirty="0" sz="1050" spc="-25">
                <a:latin typeface="Times New Roman"/>
                <a:cs typeface="Times New Roman"/>
              </a:rPr>
              <a:t>Bring </a:t>
            </a:r>
            <a:r>
              <a:rPr dirty="0" sz="1050" spc="-15">
                <a:latin typeface="Times New Roman"/>
                <a:cs typeface="Times New Roman"/>
              </a:rPr>
              <a:t>in </a:t>
            </a:r>
            <a:r>
              <a:rPr dirty="0" sz="900" spc="-10">
                <a:latin typeface="Courier New"/>
                <a:cs typeface="Courier New"/>
              </a:rPr>
              <a:t>case_convert.cpp </a:t>
            </a:r>
            <a:r>
              <a:rPr dirty="0" sz="1050" spc="5">
                <a:latin typeface="Times New Roman"/>
                <a:cs typeface="Times New Roman"/>
              </a:rPr>
              <a:t>from the </a:t>
            </a:r>
            <a:r>
              <a:rPr dirty="0" sz="1050" spc="-15">
                <a:latin typeface="Times New Roman"/>
                <a:cs typeface="Times New Roman"/>
              </a:rPr>
              <a:t>Lab </a:t>
            </a:r>
            <a:r>
              <a:rPr dirty="0" sz="1050" spc="-30">
                <a:latin typeface="Times New Roman"/>
                <a:cs typeface="Times New Roman"/>
              </a:rPr>
              <a:t>10 </a:t>
            </a:r>
            <a:r>
              <a:rPr dirty="0" sz="1050" spc="-15">
                <a:latin typeface="Times New Roman"/>
                <a:cs typeface="Times New Roman"/>
              </a:rPr>
              <a:t>folder. </a:t>
            </a:r>
            <a:r>
              <a:rPr dirty="0" sz="1050" spc="20">
                <a:latin typeface="Times New Roman"/>
                <a:cs typeface="Times New Roman"/>
              </a:rPr>
              <a:t>Note </a:t>
            </a:r>
            <a:r>
              <a:rPr dirty="0" sz="1050" spc="10">
                <a:latin typeface="Times New Roman"/>
                <a:cs typeface="Times New Roman"/>
              </a:rPr>
              <a:t>that </a:t>
            </a:r>
            <a:r>
              <a:rPr dirty="0" sz="1050" spc="-5">
                <a:latin typeface="Times New Roman"/>
                <a:cs typeface="Times New Roman"/>
              </a:rPr>
              <a:t>this </a:t>
            </a:r>
            <a:r>
              <a:rPr dirty="0" sz="1050" spc="-35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Sample 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35">
                <a:latin typeface="Times New Roman"/>
                <a:cs typeface="Times New Roman"/>
              </a:rPr>
              <a:t>10.2.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code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5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following: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9735" y="7513701"/>
            <a:ext cx="4430395" cy="25038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shows </a:t>
            </a:r>
            <a:r>
              <a:rPr dirty="0" sz="900" spc="-10">
                <a:latin typeface="Courier New"/>
                <a:cs typeface="Courier New"/>
              </a:rPr>
              <a:t>how the </a:t>
            </a:r>
            <a:r>
              <a:rPr dirty="0" sz="900" spc="-15">
                <a:latin typeface="Courier New"/>
                <a:cs typeface="Courier New"/>
              </a:rPr>
              <a:t>toupper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tolower functions </a:t>
            </a:r>
            <a:r>
              <a:rPr dirty="0" sz="900" spc="-10">
                <a:latin typeface="Courier New"/>
                <a:cs typeface="Courier New"/>
              </a:rPr>
              <a:t>can</a:t>
            </a:r>
            <a:r>
              <a:rPr dirty="0" sz="900" spc="-3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be</a:t>
            </a:r>
            <a:endParaRPr sz="90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applied </a:t>
            </a:r>
            <a:r>
              <a:rPr dirty="0" sz="900" spc="-10">
                <a:latin typeface="Courier New"/>
                <a:cs typeface="Courier New"/>
              </a:rPr>
              <a:t>in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0">
                <a:latin typeface="Courier New"/>
                <a:cs typeface="Courier New"/>
              </a:rPr>
              <a:t>C++</a:t>
            </a:r>
            <a:r>
              <a:rPr dirty="0" sz="900" spc="-1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program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dirty="0" sz="900" spc="-10" b="1">
                <a:latin typeface="Courier New"/>
                <a:cs typeface="Courier New"/>
              </a:rPr>
              <a:t>// </a:t>
            </a:r>
            <a:r>
              <a:rPr dirty="0" sz="900" spc="-15" b="1">
                <a:latin typeface="Courier New"/>
                <a:cs typeface="Courier New"/>
              </a:rPr>
              <a:t>PLACE YOUR NAME</a:t>
            </a:r>
            <a:r>
              <a:rPr dirty="0" sz="900" spc="-125" b="1">
                <a:latin typeface="Courier New"/>
                <a:cs typeface="Courier New"/>
              </a:rPr>
              <a:t> </a:t>
            </a:r>
            <a:r>
              <a:rPr dirty="0" sz="900" spc="-15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7145" marR="3068320">
              <a:lnSpc>
                <a:spcPct val="120700"/>
              </a:lnSpc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 &lt;cctype&gt;  #include &lt;iomanip&gt;  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45745" marR="2507615" indent="-1905">
              <a:lnSpc>
                <a:spcPts val="1310"/>
              </a:lnSpc>
              <a:spcBef>
                <a:spcPts val="7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week, total,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dollars;  float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average;</a:t>
            </a:r>
            <a:endParaRPr sz="900">
              <a:latin typeface="Courier New"/>
              <a:cs typeface="Courier New"/>
            </a:endParaRPr>
          </a:p>
          <a:p>
            <a:pPr marL="245745">
              <a:lnSpc>
                <a:spcPct val="100000"/>
              </a:lnSpc>
              <a:spcBef>
                <a:spcPts val="130"/>
              </a:spcBef>
            </a:pPr>
            <a:r>
              <a:rPr dirty="0" sz="900" spc="-15">
                <a:latin typeface="Courier New"/>
                <a:cs typeface="Courier New"/>
              </a:rPr>
              <a:t>char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choice;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6591300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 h="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193" y="1093977"/>
            <a:ext cx="60452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Lesson</a:t>
            </a:r>
            <a:r>
              <a:rPr dirty="0" sz="950" spc="130">
                <a:latin typeface="Times New Roman"/>
                <a:cs typeface="Times New Roman"/>
              </a:rPr>
              <a:t> </a:t>
            </a:r>
            <a:r>
              <a:rPr dirty="0" sz="950" spc="-40">
                <a:latin typeface="Times New Roman"/>
                <a:cs typeface="Times New Roman"/>
              </a:rPr>
              <a:t>10A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191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6934" y="1436878"/>
            <a:ext cx="4124325" cy="4453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showpoint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fixed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setprecision(2);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dirty="0" sz="900" spc="-40">
                <a:latin typeface="Courier New"/>
                <a:cs typeface="Courier New"/>
              </a:rPr>
              <a:t>do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45745">
              <a:lnSpc>
                <a:spcPct val="100000"/>
              </a:lnSpc>
              <a:spcBef>
                <a:spcPts val="219"/>
              </a:spcBef>
            </a:pPr>
            <a:r>
              <a:rPr dirty="0" sz="900" spc="-15">
                <a:latin typeface="Courier New"/>
                <a:cs typeface="Courier New"/>
              </a:rPr>
              <a:t>total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for(week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1; </a:t>
            </a:r>
            <a:r>
              <a:rPr dirty="0" sz="900" spc="-15">
                <a:latin typeface="Courier New"/>
                <a:cs typeface="Courier New"/>
              </a:rPr>
              <a:t>week </a:t>
            </a:r>
            <a:r>
              <a:rPr dirty="0" sz="900" spc="-10">
                <a:latin typeface="Courier New"/>
                <a:cs typeface="Courier New"/>
              </a:rPr>
              <a:t>&lt;= </a:t>
            </a:r>
            <a:r>
              <a:rPr dirty="0" sz="900" spc="-5">
                <a:latin typeface="Courier New"/>
                <a:cs typeface="Courier New"/>
              </a:rPr>
              <a:t>4;</a:t>
            </a:r>
            <a:r>
              <a:rPr dirty="0" sz="900" spc="-2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week++)</a:t>
            </a:r>
            <a:endParaRPr sz="90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algn="ctr" marL="144145">
              <a:lnSpc>
                <a:spcPct val="100000"/>
              </a:lnSpc>
              <a:spcBef>
                <a:spcPts val="219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"How much </a:t>
            </a:r>
            <a:r>
              <a:rPr dirty="0" sz="900" spc="-10">
                <a:latin typeface="Courier New"/>
                <a:cs typeface="Courier New"/>
              </a:rPr>
              <a:t>(to </a:t>
            </a:r>
            <a:r>
              <a:rPr dirty="0" sz="900" spc="-15">
                <a:latin typeface="Courier New"/>
                <a:cs typeface="Courier New"/>
              </a:rPr>
              <a:t>the nearest dollar) </a:t>
            </a:r>
            <a:r>
              <a:rPr dirty="0" sz="900" spc="-10">
                <a:latin typeface="Courier New"/>
                <a:cs typeface="Courier New"/>
              </a:rPr>
              <a:t>did</a:t>
            </a:r>
            <a:r>
              <a:rPr dirty="0" sz="900" spc="-3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you"</a:t>
            </a:r>
            <a:endParaRPr sz="900">
              <a:latin typeface="Courier New"/>
              <a:cs typeface="Courier New"/>
            </a:endParaRPr>
          </a:p>
          <a:p>
            <a:pPr algn="ctr" marL="12763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5">
                <a:latin typeface="Courier New"/>
                <a:cs typeface="Courier New"/>
              </a:rPr>
              <a:t>spend </a:t>
            </a:r>
            <a:r>
              <a:rPr dirty="0" sz="900" spc="-10">
                <a:latin typeface="Courier New"/>
                <a:cs typeface="Courier New"/>
              </a:rPr>
              <a:t>on </a:t>
            </a:r>
            <a:r>
              <a:rPr dirty="0" sz="900" spc="-15">
                <a:latin typeface="Courier New"/>
                <a:cs typeface="Courier New"/>
              </a:rPr>
              <a:t>food during </a:t>
            </a:r>
            <a:r>
              <a:rPr dirty="0" sz="900" spc="-10">
                <a:latin typeface="Courier New"/>
                <a:cs typeface="Courier New"/>
              </a:rPr>
              <a:t>week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week</a:t>
            </a:r>
            <a:endParaRPr sz="900">
              <a:latin typeface="Courier New"/>
              <a:cs typeface="Courier New"/>
            </a:endParaRPr>
          </a:p>
          <a:p>
            <a:pPr marL="472440" marR="2188845" indent="320040">
              <a:lnSpc>
                <a:spcPct val="120000"/>
              </a:lnSpc>
              <a:spcBef>
                <a:spcPts val="10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?:" &lt;&lt;</a:t>
            </a:r>
            <a:r>
              <a:rPr dirty="0" sz="900" spc="-2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20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dollars;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total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total </a:t>
            </a:r>
            <a:r>
              <a:rPr dirty="0" sz="900">
                <a:latin typeface="Courier New"/>
                <a:cs typeface="Courier New"/>
              </a:rPr>
              <a:t>+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dollars;</a:t>
            </a:r>
            <a:endParaRPr sz="90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245745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average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total </a:t>
            </a:r>
            <a:r>
              <a:rPr dirty="0" sz="900">
                <a:latin typeface="Courier New"/>
                <a:cs typeface="Courier New"/>
              </a:rPr>
              <a:t>/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4.0;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"Your weekly food bill over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chosen month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$"</a:t>
            </a:r>
            <a:endParaRPr sz="900">
              <a:latin typeface="Courier New"/>
              <a:cs typeface="Courier New"/>
            </a:endParaRPr>
          </a:p>
          <a:p>
            <a:pPr algn="ctr" marR="116268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average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do</a:t>
            </a:r>
            <a:endParaRPr sz="900">
              <a:latin typeface="Courier New"/>
              <a:cs typeface="Courier New"/>
            </a:endParaRPr>
          </a:p>
          <a:p>
            <a:pPr marL="24701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4069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"Would </a:t>
            </a:r>
            <a:r>
              <a:rPr dirty="0" sz="900" spc="-10">
                <a:latin typeface="Courier New"/>
                <a:cs typeface="Courier New"/>
              </a:rPr>
              <a:t>you </a:t>
            </a:r>
            <a:r>
              <a:rPr dirty="0" sz="900" spc="-15">
                <a:latin typeface="Courier New"/>
                <a:cs typeface="Courier New"/>
              </a:rPr>
              <a:t>like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find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average for</a:t>
            </a:r>
            <a:r>
              <a:rPr dirty="0" sz="900" spc="-29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78930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"another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month?";</a:t>
            </a:r>
            <a:endParaRPr sz="900">
              <a:latin typeface="Courier New"/>
              <a:cs typeface="Courier New"/>
            </a:endParaRPr>
          </a:p>
          <a:p>
            <a:pPr marL="445134" marR="1073150" indent="-5080">
              <a:lnSpc>
                <a:spcPct val="120000"/>
              </a:lnSpc>
              <a:spcBef>
                <a:spcPts val="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</a:t>
            </a:r>
            <a:r>
              <a:rPr dirty="0" sz="900">
                <a:latin typeface="Courier New"/>
                <a:cs typeface="Courier New"/>
              </a:rPr>
              <a:t>Y </a:t>
            </a:r>
            <a:r>
              <a:rPr dirty="0" sz="900" spc="-10">
                <a:latin typeface="Courier New"/>
                <a:cs typeface="Courier New"/>
              </a:rPr>
              <a:t>or N" &lt;&lt;</a:t>
            </a:r>
            <a:r>
              <a:rPr dirty="0" sz="900" spc="-2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choice;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 </a:t>
            </a:r>
            <a:r>
              <a:rPr dirty="0" sz="900" spc="-20">
                <a:latin typeface="Courier New"/>
                <a:cs typeface="Courier New"/>
              </a:rPr>
              <a:t>while(toupper(choice) </a:t>
            </a:r>
            <a:r>
              <a:rPr dirty="0" sz="900" spc="-10">
                <a:latin typeface="Courier New"/>
                <a:cs typeface="Courier New"/>
              </a:rPr>
              <a:t>!= 'Y' &amp;&amp; </a:t>
            </a:r>
            <a:r>
              <a:rPr dirty="0" sz="900" spc="-15">
                <a:latin typeface="Courier New"/>
                <a:cs typeface="Courier New"/>
              </a:rPr>
              <a:t>toupper(choice) </a:t>
            </a:r>
            <a:r>
              <a:rPr dirty="0" sz="900" spc="-10">
                <a:latin typeface="Courier New"/>
                <a:cs typeface="Courier New"/>
              </a:rPr>
              <a:t>!=</a:t>
            </a:r>
            <a:r>
              <a:rPr dirty="0" sz="900" spc="-2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'N');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dirty="0" sz="900">
                <a:latin typeface="Courier New"/>
                <a:cs typeface="Courier New"/>
              </a:rPr>
              <a:t>} </a:t>
            </a:r>
            <a:r>
              <a:rPr dirty="0" sz="900" spc="-15">
                <a:latin typeface="Courier New"/>
                <a:cs typeface="Courier New"/>
              </a:rPr>
              <a:t>while </a:t>
            </a:r>
            <a:r>
              <a:rPr dirty="0" sz="900" spc="-20">
                <a:latin typeface="Courier New"/>
                <a:cs typeface="Courier New"/>
              </a:rPr>
              <a:t>(toupper(choice) </a:t>
            </a:r>
            <a:r>
              <a:rPr dirty="0" sz="900" spc="-10">
                <a:latin typeface="Courier New"/>
                <a:cs typeface="Courier New"/>
              </a:rPr>
              <a:t>==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'Y');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8335" y="6195440"/>
            <a:ext cx="4534535" cy="374713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7015">
              <a:lnSpc>
                <a:spcPct val="100000"/>
              </a:lnSpc>
              <a:spcBef>
                <a:spcPts val="315"/>
              </a:spcBef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15">
                <a:latin typeface="Times New Roman"/>
                <a:cs typeface="Times New Roman"/>
              </a:rPr>
              <a:t>Run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15">
                <a:latin typeface="Times New Roman"/>
                <a:cs typeface="Times New Roman"/>
              </a:rPr>
              <a:t>several </a:t>
            </a:r>
            <a:r>
              <a:rPr dirty="0" sz="1050" spc="-20">
                <a:latin typeface="Times New Roman"/>
                <a:cs typeface="Times New Roman"/>
              </a:rPr>
              <a:t>times </a:t>
            </a:r>
            <a:r>
              <a:rPr dirty="0" sz="1050" spc="-25">
                <a:latin typeface="Times New Roman"/>
                <a:cs typeface="Times New Roman"/>
              </a:rPr>
              <a:t>with various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inputs.</a:t>
            </a:r>
            <a:endParaRPr sz="10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2899"/>
              </a:lnSpc>
              <a:spcBef>
                <a:spcPts val="61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 spc="-10">
                <a:latin typeface="Times New Roman"/>
                <a:cs typeface="Times New Roman"/>
              </a:rPr>
              <a:t>Notice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following </a:t>
            </a:r>
            <a:r>
              <a:rPr dirty="0" sz="900" spc="-15">
                <a:latin typeface="Courier New"/>
                <a:cs typeface="Courier New"/>
              </a:rPr>
              <a:t>do-while </a:t>
            </a:r>
            <a:r>
              <a:rPr dirty="0" sz="1050" spc="-10">
                <a:latin typeface="Times New Roman"/>
                <a:cs typeface="Times New Roman"/>
              </a:rPr>
              <a:t>loop </a:t>
            </a:r>
            <a:r>
              <a:rPr dirty="0" sz="1050" spc="-30">
                <a:latin typeface="Times New Roman"/>
                <a:cs typeface="Times New Roman"/>
              </a:rPr>
              <a:t>which </a:t>
            </a:r>
            <a:r>
              <a:rPr dirty="0" sz="1050" spc="35">
                <a:latin typeface="Times New Roman"/>
                <a:cs typeface="Times New Roman"/>
              </a:rPr>
              <a:t>appears </a:t>
            </a:r>
            <a:r>
              <a:rPr dirty="0" sz="1050" spc="-15">
                <a:latin typeface="Times New Roman"/>
                <a:cs typeface="Times New Roman"/>
              </a:rPr>
              <a:t>near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end </a:t>
            </a:r>
            <a:r>
              <a:rPr dirty="0" sz="1050" spc="10">
                <a:latin typeface="Times New Roman"/>
                <a:cs typeface="Times New Roman"/>
              </a:rPr>
              <a:t>of 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8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program:</a:t>
            </a:r>
            <a:endParaRPr sz="10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800"/>
              </a:spcBef>
            </a:pPr>
            <a:r>
              <a:rPr dirty="0" sz="900" spc="-40">
                <a:latin typeface="Courier New"/>
                <a:cs typeface="Courier New"/>
              </a:rPr>
              <a:t>do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10185" marR="85725">
              <a:lnSpc>
                <a:spcPct val="120000"/>
              </a:lnSpc>
              <a:spcBef>
                <a:spcPts val="15"/>
              </a:spcBef>
            </a:pPr>
            <a:r>
              <a:rPr dirty="0" sz="900" spc="-20">
                <a:latin typeface="Courier New"/>
                <a:cs typeface="Courier New"/>
              </a:rPr>
              <a:t>cout </a:t>
            </a:r>
            <a:r>
              <a:rPr dirty="0" sz="900" spc="-15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"Would you like </a:t>
            </a:r>
            <a:r>
              <a:rPr dirty="0" sz="900" spc="-15">
                <a:latin typeface="Courier New"/>
                <a:cs typeface="Courier New"/>
              </a:rPr>
              <a:t>to </a:t>
            </a:r>
            <a:r>
              <a:rPr dirty="0" sz="900" spc="-20">
                <a:latin typeface="Courier New"/>
                <a:cs typeface="Courier New"/>
              </a:rPr>
              <a:t>find the average </a:t>
            </a:r>
            <a:r>
              <a:rPr dirty="0" sz="900" spc="-15">
                <a:latin typeface="Courier New"/>
                <a:cs typeface="Courier New"/>
              </a:rPr>
              <a:t>for </a:t>
            </a:r>
            <a:r>
              <a:rPr dirty="0" sz="900" spc="-20">
                <a:latin typeface="Courier New"/>
                <a:cs typeface="Courier New"/>
              </a:rPr>
              <a:t>another</a:t>
            </a:r>
            <a:r>
              <a:rPr dirty="0" sz="900" spc="-2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month?";  cout </a:t>
            </a:r>
            <a:r>
              <a:rPr dirty="0" sz="900" spc="-15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endl </a:t>
            </a:r>
            <a:r>
              <a:rPr dirty="0" sz="900" spc="-15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"Enter </a:t>
            </a:r>
            <a:r>
              <a:rPr dirty="0" sz="900">
                <a:latin typeface="Courier New"/>
                <a:cs typeface="Courier New"/>
              </a:rPr>
              <a:t>Y </a:t>
            </a:r>
            <a:r>
              <a:rPr dirty="0" sz="900" spc="-15">
                <a:latin typeface="Courier New"/>
                <a:cs typeface="Courier New"/>
              </a:rPr>
              <a:t>or N" &lt;&lt;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215"/>
              </a:spcBef>
            </a:pPr>
            <a:r>
              <a:rPr dirty="0" sz="900" spc="-20">
                <a:latin typeface="Courier New"/>
                <a:cs typeface="Courier New"/>
              </a:rPr>
              <a:t>cin </a:t>
            </a:r>
            <a:r>
              <a:rPr dirty="0" sz="900" spc="-15">
                <a:latin typeface="Courier New"/>
                <a:cs typeface="Courier New"/>
              </a:rPr>
              <a:t>&gt;&gt;</a:t>
            </a:r>
            <a:r>
              <a:rPr dirty="0" sz="900" spc="-6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choice;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 </a:t>
            </a:r>
            <a:r>
              <a:rPr dirty="0" sz="900" spc="-25">
                <a:latin typeface="Courier New"/>
                <a:cs typeface="Courier New"/>
              </a:rPr>
              <a:t>while(toupper(choice) </a:t>
            </a:r>
            <a:r>
              <a:rPr dirty="0" sz="900" spc="-15">
                <a:latin typeface="Courier New"/>
                <a:cs typeface="Courier New"/>
              </a:rPr>
              <a:t>!= </a:t>
            </a:r>
            <a:r>
              <a:rPr dirty="0" sz="900" spc="-20">
                <a:latin typeface="Courier New"/>
                <a:cs typeface="Courier New"/>
              </a:rPr>
              <a:t>'Y' </a:t>
            </a:r>
            <a:r>
              <a:rPr dirty="0" sz="900" spc="-15">
                <a:latin typeface="Courier New"/>
                <a:cs typeface="Courier New"/>
              </a:rPr>
              <a:t>&amp;&amp; </a:t>
            </a:r>
            <a:r>
              <a:rPr dirty="0" sz="900" spc="-25">
                <a:latin typeface="Courier New"/>
                <a:cs typeface="Courier New"/>
              </a:rPr>
              <a:t>toupper(choice) </a:t>
            </a:r>
            <a:r>
              <a:rPr dirty="0" sz="900" spc="-15">
                <a:latin typeface="Courier New"/>
                <a:cs typeface="Courier New"/>
              </a:rPr>
              <a:t>!=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'N');</a:t>
            </a:r>
            <a:endParaRPr sz="900">
              <a:latin typeface="Courier New"/>
              <a:cs typeface="Courier New"/>
            </a:endParaRPr>
          </a:p>
          <a:p>
            <a:pPr marL="241300" marR="36195">
              <a:lnSpc>
                <a:spcPct val="103800"/>
              </a:lnSpc>
              <a:spcBef>
                <a:spcPts val="610"/>
              </a:spcBef>
            </a:pPr>
            <a:r>
              <a:rPr dirty="0" sz="1050">
                <a:latin typeface="Times New Roman"/>
                <a:cs typeface="Times New Roman"/>
              </a:rPr>
              <a:t>How </a:t>
            </a:r>
            <a:r>
              <a:rPr dirty="0" sz="1050" spc="35">
                <a:latin typeface="Times New Roman"/>
                <a:cs typeface="Times New Roman"/>
              </a:rPr>
              <a:t>would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execution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-15">
                <a:latin typeface="Times New Roman"/>
                <a:cs typeface="Times New Roman"/>
              </a:rPr>
              <a:t>different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20">
                <a:latin typeface="Times New Roman"/>
                <a:cs typeface="Times New Roman"/>
              </a:rPr>
              <a:t>removed </a:t>
            </a:r>
            <a:r>
              <a:rPr dirty="0" sz="1050" spc="10">
                <a:latin typeface="Times New Roman"/>
                <a:cs typeface="Times New Roman"/>
              </a:rPr>
              <a:t>this  </a:t>
            </a:r>
            <a:r>
              <a:rPr dirty="0" sz="1050" spc="-20">
                <a:latin typeface="Times New Roman"/>
                <a:cs typeface="Times New Roman"/>
              </a:rPr>
              <a:t>loop? </a:t>
            </a:r>
            <a:r>
              <a:rPr dirty="0" sz="1050" spc="-40">
                <a:latin typeface="Times New Roman"/>
                <a:cs typeface="Times New Roman"/>
              </a:rPr>
              <a:t>Try </a:t>
            </a:r>
            <a:r>
              <a:rPr dirty="0" sz="1050" spc="25">
                <a:latin typeface="Times New Roman"/>
                <a:cs typeface="Times New Roman"/>
              </a:rPr>
              <a:t>removing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loop </a:t>
            </a:r>
            <a:r>
              <a:rPr dirty="0" sz="1050">
                <a:latin typeface="Times New Roman"/>
                <a:cs typeface="Times New Roman"/>
              </a:rPr>
              <a:t>but </a:t>
            </a:r>
            <a:r>
              <a:rPr dirty="0" sz="1050" spc="-40">
                <a:latin typeface="Times New Roman"/>
                <a:cs typeface="Times New Roman"/>
              </a:rPr>
              <a:t>leave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following </a:t>
            </a:r>
            <a:r>
              <a:rPr dirty="0" sz="1050" spc="-30">
                <a:latin typeface="Times New Roman"/>
                <a:cs typeface="Times New Roman"/>
              </a:rPr>
              <a:t>lines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-8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program:</a:t>
            </a:r>
            <a:endParaRPr sz="1050">
              <a:latin typeface="Times New Roman"/>
              <a:cs typeface="Times New Roman"/>
            </a:endParaRPr>
          </a:p>
          <a:p>
            <a:pPr marL="12700" marR="240665">
              <a:lnSpc>
                <a:spcPct val="121100"/>
              </a:lnSpc>
              <a:spcBef>
                <a:spcPts val="57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"Would </a:t>
            </a:r>
            <a:r>
              <a:rPr dirty="0" sz="900" spc="-10">
                <a:latin typeface="Courier New"/>
                <a:cs typeface="Courier New"/>
              </a:rPr>
              <a:t>you </a:t>
            </a:r>
            <a:r>
              <a:rPr dirty="0" sz="900" spc="-15">
                <a:latin typeface="Courier New"/>
                <a:cs typeface="Courier New"/>
              </a:rPr>
              <a:t>like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find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average for another</a:t>
            </a:r>
            <a:r>
              <a:rPr dirty="0" sz="900" spc="-3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month?";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</a:t>
            </a:r>
            <a:r>
              <a:rPr dirty="0" sz="900">
                <a:latin typeface="Courier New"/>
                <a:cs typeface="Courier New"/>
              </a:rPr>
              <a:t>Y </a:t>
            </a:r>
            <a:r>
              <a:rPr dirty="0" sz="900" spc="-10">
                <a:latin typeface="Courier New"/>
                <a:cs typeface="Courier New"/>
              </a:rPr>
              <a:t>or N" &lt;&lt;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choice;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655"/>
              </a:spcBef>
            </a:pPr>
            <a:r>
              <a:rPr dirty="0" sz="1050" spc="-20">
                <a:latin typeface="Times New Roman"/>
                <a:cs typeface="Times New Roman"/>
              </a:rPr>
              <a:t>Record what </a:t>
            </a:r>
            <a:r>
              <a:rPr dirty="0" sz="1050" spc="45">
                <a:latin typeface="Times New Roman"/>
                <a:cs typeface="Times New Roman"/>
              </a:rPr>
              <a:t>happens </a:t>
            </a:r>
            <a:r>
              <a:rPr dirty="0" sz="1050" spc="-20">
                <a:latin typeface="Times New Roman"/>
                <a:cs typeface="Times New Roman"/>
              </a:rPr>
              <a:t>when </a:t>
            </a:r>
            <a:r>
              <a:rPr dirty="0" sz="1050" spc="-35">
                <a:latin typeface="Times New Roman"/>
                <a:cs typeface="Times New Roman"/>
              </a:rPr>
              <a:t>you </a:t>
            </a:r>
            <a:r>
              <a:rPr dirty="0" sz="1050" spc="-5">
                <a:latin typeface="Times New Roman"/>
                <a:cs typeface="Times New Roman"/>
              </a:rPr>
              <a:t>run the </a:t>
            </a:r>
            <a:r>
              <a:rPr dirty="0" sz="1050" spc="-30">
                <a:latin typeface="Times New Roman"/>
                <a:cs typeface="Times New Roman"/>
              </a:rPr>
              <a:t>new </a:t>
            </a:r>
            <a:r>
              <a:rPr dirty="0" sz="1050" spc="-20">
                <a:latin typeface="Times New Roman"/>
                <a:cs typeface="Times New Roman"/>
              </a:rPr>
              <a:t>version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8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program.</a:t>
            </a:r>
            <a:endParaRPr sz="1050">
              <a:latin typeface="Times New Roman"/>
              <a:cs typeface="Times New Roman"/>
            </a:endParaRPr>
          </a:p>
          <a:p>
            <a:pPr marL="241300" marR="42545" indent="-228600">
              <a:lnSpc>
                <a:spcPct val="103800"/>
              </a:lnSpc>
              <a:spcBef>
                <a:spcPts val="275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3: </a:t>
            </a:r>
            <a:r>
              <a:rPr dirty="0" sz="1050" spc="-25">
                <a:latin typeface="Times New Roman"/>
                <a:cs typeface="Times New Roman"/>
              </a:rPr>
              <a:t>Alter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900" spc="-20">
                <a:latin typeface="Courier New"/>
                <a:cs typeface="Courier New"/>
              </a:rPr>
              <a:t>case_convert.cpp </a:t>
            </a:r>
            <a:r>
              <a:rPr dirty="0" sz="1050" spc="-15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-5">
                <a:latin typeface="Times New Roman"/>
                <a:cs typeface="Times New Roman"/>
              </a:rPr>
              <a:t>performs the </a:t>
            </a:r>
            <a:r>
              <a:rPr dirty="0" sz="1050" spc="-30">
                <a:latin typeface="Times New Roman"/>
                <a:cs typeface="Times New Roman"/>
              </a:rPr>
              <a:t>same </a:t>
            </a:r>
            <a:r>
              <a:rPr dirty="0" sz="1050" spc="15">
                <a:latin typeface="Times New Roman"/>
                <a:cs typeface="Times New Roman"/>
              </a:rPr>
              <a:t>task  </a:t>
            </a:r>
            <a:r>
              <a:rPr dirty="0" sz="1050">
                <a:latin typeface="Times New Roman"/>
                <a:cs typeface="Times New Roman"/>
              </a:rPr>
              <a:t>but </a:t>
            </a:r>
            <a:r>
              <a:rPr dirty="0" sz="1050" spc="-25">
                <a:latin typeface="Times New Roman"/>
                <a:cs typeface="Times New Roman"/>
              </a:rPr>
              <a:t>uses </a:t>
            </a:r>
            <a:r>
              <a:rPr dirty="0" sz="900" spc="-15">
                <a:latin typeface="Courier New"/>
                <a:cs typeface="Courier New"/>
              </a:rPr>
              <a:t>tolower </a:t>
            </a:r>
            <a:r>
              <a:rPr dirty="0" sz="1050" spc="-15">
                <a:latin typeface="Times New Roman"/>
                <a:cs typeface="Times New Roman"/>
              </a:rPr>
              <a:t>rather </a:t>
            </a:r>
            <a:r>
              <a:rPr dirty="0" sz="1050" spc="-5">
                <a:latin typeface="Times New Roman"/>
                <a:cs typeface="Times New Roman"/>
              </a:rPr>
              <a:t>than</a:t>
            </a:r>
            <a:r>
              <a:rPr dirty="0" sz="1050" spc="100">
                <a:latin typeface="Times New Roman"/>
                <a:cs typeface="Times New Roman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toupper</a:t>
            </a:r>
            <a:r>
              <a:rPr dirty="0" sz="1050" spc="-1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0" y="7230744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 h="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90"/>
              </a:spcBef>
            </a:pPr>
            <a:r>
              <a:rPr dirty="0" sz="900" spc="-105">
                <a:latin typeface="Arial"/>
                <a:cs typeface="Arial"/>
              </a:rPr>
              <a:t>192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1095501"/>
            <a:ext cx="18053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10 </a:t>
            </a:r>
            <a:r>
              <a:rPr dirty="0" sz="950" spc="10">
                <a:latin typeface="Times New Roman"/>
                <a:cs typeface="Times New Roman"/>
              </a:rPr>
              <a:t>Characters </a:t>
            </a:r>
            <a:r>
              <a:rPr dirty="0" sz="950" spc="-10">
                <a:latin typeface="Times New Roman"/>
                <a:cs typeface="Times New Roman"/>
              </a:rPr>
              <a:t>and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Strings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7457" y="1412493"/>
            <a:ext cx="567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10.3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9735" y="1331097"/>
            <a:ext cx="4553585" cy="32766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200" spc="-100">
                <a:latin typeface="Arial"/>
                <a:cs typeface="Arial"/>
              </a:rPr>
              <a:t>Using </a:t>
            </a:r>
            <a:r>
              <a:rPr dirty="0" sz="1000" spc="-5" b="1">
                <a:latin typeface="Courier New"/>
                <a:cs typeface="Courier New"/>
              </a:rPr>
              <a:t>getline() &amp;</a:t>
            </a:r>
            <a:r>
              <a:rPr dirty="0" sz="1000" spc="-15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get()</a:t>
            </a:r>
            <a:endParaRPr sz="1000">
              <a:latin typeface="Courier New"/>
              <a:cs typeface="Courier New"/>
            </a:endParaRPr>
          </a:p>
          <a:p>
            <a:pPr marL="241300" marR="5080" indent="-228600">
              <a:lnSpc>
                <a:spcPct val="103299"/>
              </a:lnSpc>
              <a:spcBef>
                <a:spcPts val="53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45">
                <a:latin typeface="Times New Roman"/>
                <a:cs typeface="Times New Roman"/>
              </a:rPr>
              <a:t>Write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>
                <a:latin typeface="Times New Roman"/>
                <a:cs typeface="Times New Roman"/>
              </a:rPr>
              <a:t>short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15">
                <a:latin typeface="Times New Roman"/>
                <a:cs typeface="Times New Roman"/>
              </a:rPr>
              <a:t>called </a:t>
            </a:r>
            <a:r>
              <a:rPr dirty="0" sz="900" spc="-15">
                <a:latin typeface="Courier New"/>
                <a:cs typeface="Courier New"/>
              </a:rPr>
              <a:t>readata.cpp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20">
                <a:latin typeface="Times New Roman"/>
                <a:cs typeface="Times New Roman"/>
              </a:rPr>
              <a:t>defines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0">
                <a:latin typeface="Times New Roman"/>
                <a:cs typeface="Times New Roman"/>
              </a:rPr>
              <a:t>character 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900" spc="-20">
                <a:latin typeface="Courier New"/>
                <a:cs typeface="Courier New"/>
              </a:rPr>
              <a:t>last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-15">
                <a:latin typeface="Times New Roman"/>
                <a:cs typeface="Times New Roman"/>
              </a:rPr>
              <a:t>contains </a:t>
            </a:r>
            <a:r>
              <a:rPr dirty="0" sz="1050" spc="-35">
                <a:latin typeface="Times New Roman"/>
                <a:cs typeface="Times New Roman"/>
              </a:rPr>
              <a:t>10 </a:t>
            </a:r>
            <a:r>
              <a:rPr dirty="0" sz="1050" spc="15">
                <a:latin typeface="Times New Roman"/>
                <a:cs typeface="Times New Roman"/>
              </a:rPr>
              <a:t>characters. </a:t>
            </a:r>
            <a:r>
              <a:rPr dirty="0" sz="1050" spc="5">
                <a:latin typeface="Times New Roman"/>
                <a:cs typeface="Times New Roman"/>
              </a:rPr>
              <a:t>Prompt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user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enter </a:t>
            </a:r>
            <a:r>
              <a:rPr dirty="0" sz="1050" spc="-15">
                <a:latin typeface="Times New Roman"/>
                <a:cs typeface="Times New Roman"/>
              </a:rPr>
              <a:t>their </a:t>
            </a:r>
            <a:r>
              <a:rPr dirty="0" sz="1050" spc="-5">
                <a:latin typeface="Times New Roman"/>
                <a:cs typeface="Times New Roman"/>
              </a:rPr>
              <a:t>last  </a:t>
            </a:r>
            <a:r>
              <a:rPr dirty="0" sz="1050" spc="-20">
                <a:latin typeface="Times New Roman"/>
                <a:cs typeface="Times New Roman"/>
              </a:rPr>
              <a:t>name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10">
                <a:latin typeface="Times New Roman"/>
                <a:cs typeface="Times New Roman"/>
              </a:rPr>
              <a:t>no </a:t>
            </a:r>
            <a:r>
              <a:rPr dirty="0" sz="1050" spc="-10">
                <a:latin typeface="Times New Roman"/>
                <a:cs typeface="Times New Roman"/>
              </a:rPr>
              <a:t>more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-30">
                <a:latin typeface="Times New Roman"/>
                <a:cs typeface="Times New Roman"/>
              </a:rPr>
              <a:t>9 </a:t>
            </a:r>
            <a:r>
              <a:rPr dirty="0" sz="1050" spc="15">
                <a:latin typeface="Times New Roman"/>
                <a:cs typeface="Times New Roman"/>
              </a:rPr>
              <a:t>characters.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10">
                <a:latin typeface="Times New Roman"/>
                <a:cs typeface="Times New Roman"/>
              </a:rPr>
              <a:t>should </a:t>
            </a:r>
            <a:r>
              <a:rPr dirty="0" sz="1050" spc="-5">
                <a:latin typeface="Times New Roman"/>
                <a:cs typeface="Times New Roman"/>
              </a:rPr>
              <a:t>then </a:t>
            </a:r>
            <a:r>
              <a:rPr dirty="0" sz="1050" spc="-20">
                <a:latin typeface="Times New Roman"/>
                <a:cs typeface="Times New Roman"/>
              </a:rPr>
              <a:t>read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20">
                <a:latin typeface="Times New Roman"/>
                <a:cs typeface="Times New Roman"/>
              </a:rPr>
              <a:t>name </a:t>
            </a:r>
            <a:r>
              <a:rPr dirty="0" sz="1050" spc="-10">
                <a:latin typeface="Times New Roman"/>
                <a:cs typeface="Times New Roman"/>
              </a:rPr>
              <a:t>into </a:t>
            </a:r>
            <a:r>
              <a:rPr dirty="0" sz="900" spc="-20">
                <a:latin typeface="Courier New"/>
                <a:cs typeface="Courier New"/>
              </a:rPr>
              <a:t>last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then </a:t>
            </a:r>
            <a:r>
              <a:rPr dirty="0" sz="1050">
                <a:latin typeface="Times New Roman"/>
                <a:cs typeface="Times New Roman"/>
              </a:rPr>
              <a:t>output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name back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screen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40">
                <a:latin typeface="Times New Roman"/>
                <a:cs typeface="Times New Roman"/>
              </a:rPr>
              <a:t>an  </a:t>
            </a:r>
            <a:r>
              <a:rPr dirty="0" sz="1050" spc="35">
                <a:latin typeface="Times New Roman"/>
                <a:cs typeface="Times New Roman"/>
              </a:rPr>
              <a:t>appropriate </a:t>
            </a:r>
            <a:r>
              <a:rPr dirty="0" sz="1050" spc="20">
                <a:latin typeface="Times New Roman"/>
                <a:cs typeface="Times New Roman"/>
              </a:rPr>
              <a:t>message. </a:t>
            </a:r>
            <a:r>
              <a:rPr dirty="0" sz="1050" spc="30">
                <a:latin typeface="Times New Roman"/>
                <a:cs typeface="Times New Roman"/>
              </a:rPr>
              <a:t>Do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getline()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900" spc="-25">
                <a:latin typeface="Courier New"/>
                <a:cs typeface="Courier New"/>
              </a:rPr>
              <a:t>get</a:t>
            </a:r>
            <a:r>
              <a:rPr dirty="0" sz="900" spc="-300">
                <a:latin typeface="Courier New"/>
                <a:cs typeface="Courier New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functions!</a:t>
            </a:r>
            <a:endParaRPr sz="1050">
              <a:latin typeface="Times New Roman"/>
              <a:cs typeface="Times New Roman"/>
            </a:endParaRPr>
          </a:p>
          <a:p>
            <a:pPr marL="241300" marR="88900" indent="-228600">
              <a:lnSpc>
                <a:spcPct val="102899"/>
              </a:lnSpc>
              <a:spcBef>
                <a:spcPts val="295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>
                <a:latin typeface="Times New Roman"/>
                <a:cs typeface="Times New Roman"/>
              </a:rPr>
              <a:t>Once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25">
                <a:latin typeface="Times New Roman"/>
                <a:cs typeface="Times New Roman"/>
              </a:rPr>
              <a:t>in Exercise </a:t>
            </a:r>
            <a:r>
              <a:rPr dirty="0" sz="1050" spc="-30">
                <a:latin typeface="Times New Roman"/>
                <a:cs typeface="Times New Roman"/>
              </a:rPr>
              <a:t>1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5">
                <a:latin typeface="Times New Roman"/>
                <a:cs typeface="Times New Roman"/>
              </a:rPr>
              <a:t>complete, </a:t>
            </a:r>
            <a:r>
              <a:rPr dirty="0" sz="1050">
                <a:latin typeface="Times New Roman"/>
                <a:cs typeface="Times New Roman"/>
              </a:rPr>
              <a:t>run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45">
                <a:latin typeface="Times New Roman"/>
                <a:cs typeface="Times New Roman"/>
              </a:rPr>
              <a:t>and  </a:t>
            </a:r>
            <a:r>
              <a:rPr dirty="0" sz="1050" spc="-10">
                <a:latin typeface="Times New Roman"/>
                <a:cs typeface="Times New Roman"/>
              </a:rPr>
              <a:t>enter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name </a:t>
            </a:r>
            <a:r>
              <a:rPr dirty="0" sz="1050" spc="60" b="1">
                <a:latin typeface="Times New Roman"/>
                <a:cs typeface="Times New Roman"/>
              </a:rPr>
              <a:t>Newmanouskous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prompt. </a:t>
            </a:r>
            <a:r>
              <a:rPr dirty="0" sz="1050" spc="-25">
                <a:latin typeface="Times New Roman"/>
                <a:cs typeface="Times New Roman"/>
              </a:rPr>
              <a:t>What,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20">
                <a:latin typeface="Times New Roman"/>
                <a:cs typeface="Times New Roman"/>
              </a:rPr>
              <a:t>anything,  </a:t>
            </a:r>
            <a:r>
              <a:rPr dirty="0" sz="1050" spc="25">
                <a:latin typeface="Times New Roman"/>
                <a:cs typeface="Times New Roman"/>
              </a:rPr>
              <a:t>happens? </a:t>
            </a:r>
            <a:r>
              <a:rPr dirty="0" sz="1050">
                <a:latin typeface="Times New Roman"/>
                <a:cs typeface="Times New Roman"/>
              </a:rPr>
              <a:t>(Note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-20">
                <a:latin typeface="Times New Roman"/>
                <a:cs typeface="Times New Roman"/>
              </a:rPr>
              <a:t>results could </a:t>
            </a:r>
            <a:r>
              <a:rPr dirty="0" sz="1050" spc="-45">
                <a:latin typeface="Times New Roman"/>
                <a:cs typeface="Times New Roman"/>
              </a:rPr>
              <a:t>vary </a:t>
            </a:r>
            <a:r>
              <a:rPr dirty="0" sz="1050" spc="40">
                <a:latin typeface="Times New Roman"/>
                <a:cs typeface="Times New Roman"/>
              </a:rPr>
              <a:t>depending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25">
                <a:latin typeface="Times New Roman"/>
                <a:cs typeface="Times New Roman"/>
              </a:rPr>
              <a:t>your</a:t>
            </a:r>
            <a:r>
              <a:rPr dirty="0" sz="1050" spc="15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system).</a:t>
            </a:r>
            <a:endParaRPr sz="1050">
              <a:latin typeface="Times New Roman"/>
              <a:cs typeface="Times New Roman"/>
            </a:endParaRPr>
          </a:p>
          <a:p>
            <a:pPr marL="241300" marR="69850" indent="-228600">
              <a:lnSpc>
                <a:spcPct val="103299"/>
              </a:lnSpc>
              <a:spcBef>
                <a:spcPts val="31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3: </a:t>
            </a:r>
            <a:r>
              <a:rPr dirty="0" sz="1050" spc="-30">
                <a:latin typeface="Times New Roman"/>
                <a:cs typeface="Times New Roman"/>
              </a:rPr>
              <a:t>Re-write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20">
                <a:latin typeface="Times New Roman"/>
                <a:cs typeface="Times New Roman"/>
              </a:rPr>
              <a:t>above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getline()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35">
                <a:latin typeface="Times New Roman"/>
                <a:cs typeface="Times New Roman"/>
              </a:rPr>
              <a:t>(and  </a:t>
            </a:r>
            <a:r>
              <a:rPr dirty="0" sz="1050" spc="-35">
                <a:latin typeface="Times New Roman"/>
                <a:cs typeface="Times New Roman"/>
              </a:rPr>
              <a:t>only </a:t>
            </a:r>
            <a:r>
              <a:rPr dirty="0" sz="1050" spc="15">
                <a:latin typeface="Times New Roman"/>
                <a:cs typeface="Times New Roman"/>
              </a:rPr>
              <a:t>allowing </a:t>
            </a:r>
            <a:r>
              <a:rPr dirty="0" sz="1050" spc="-30">
                <a:latin typeface="Times New Roman"/>
                <a:cs typeface="Times New Roman"/>
              </a:rPr>
              <a:t>9 </a:t>
            </a:r>
            <a:r>
              <a:rPr dirty="0" sz="1050" spc="20">
                <a:latin typeface="Times New Roman"/>
                <a:cs typeface="Times New Roman"/>
              </a:rPr>
              <a:t>characters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25">
                <a:latin typeface="Times New Roman"/>
                <a:cs typeface="Times New Roman"/>
              </a:rPr>
              <a:t>input).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15">
                <a:latin typeface="Times New Roman"/>
                <a:cs typeface="Times New Roman"/>
              </a:rPr>
              <a:t>before, </a:t>
            </a: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character </a:t>
            </a:r>
            <a:r>
              <a:rPr dirty="0" sz="1050" spc="10">
                <a:latin typeface="Times New Roman"/>
                <a:cs typeface="Times New Roman"/>
              </a:rPr>
              <a:t>array  </a:t>
            </a:r>
            <a:r>
              <a:rPr dirty="0" sz="900" spc="-20">
                <a:latin typeface="Courier New"/>
                <a:cs typeface="Courier New"/>
              </a:rPr>
              <a:t>last </a:t>
            </a:r>
            <a:r>
              <a:rPr dirty="0" sz="1050" spc="15">
                <a:latin typeface="Times New Roman"/>
                <a:cs typeface="Times New Roman"/>
              </a:rPr>
              <a:t>consisting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35">
                <a:latin typeface="Times New Roman"/>
                <a:cs typeface="Times New Roman"/>
              </a:rPr>
              <a:t>10 </a:t>
            </a:r>
            <a:r>
              <a:rPr dirty="0" sz="1050" spc="30">
                <a:latin typeface="Times New Roman"/>
                <a:cs typeface="Times New Roman"/>
              </a:rPr>
              <a:t>elements. </a:t>
            </a:r>
            <a:r>
              <a:rPr dirty="0" sz="1050" spc="-15">
                <a:latin typeface="Times New Roman"/>
                <a:cs typeface="Times New Roman"/>
              </a:rPr>
              <a:t>Run </a:t>
            </a:r>
            <a:r>
              <a:rPr dirty="0" sz="1050" spc="-25">
                <a:latin typeface="Times New Roman"/>
                <a:cs typeface="Times New Roman"/>
              </a:rPr>
              <a:t>your </a:t>
            </a:r>
            <a:r>
              <a:rPr dirty="0" sz="1050" spc="-30">
                <a:latin typeface="Times New Roman"/>
                <a:cs typeface="Times New Roman"/>
              </a:rPr>
              <a:t>new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30">
                <a:latin typeface="Times New Roman"/>
                <a:cs typeface="Times New Roman"/>
              </a:rPr>
              <a:t>enter  </a:t>
            </a:r>
            <a:r>
              <a:rPr dirty="0" sz="1050" spc="60" b="1">
                <a:latin typeface="Times New Roman"/>
                <a:cs typeface="Times New Roman"/>
              </a:rPr>
              <a:t>Newmanouskous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the prompt.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output?</a:t>
            </a:r>
            <a:endParaRPr sz="1050">
              <a:latin typeface="Times New Roman"/>
              <a:cs typeface="Times New Roman"/>
            </a:endParaRPr>
          </a:p>
          <a:p>
            <a:pPr marL="241300" marR="227965" indent="-228600">
              <a:lnSpc>
                <a:spcPct val="102899"/>
              </a:lnSpc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50" i="1">
                <a:latin typeface="Times New Roman"/>
                <a:cs typeface="Times New Roman"/>
              </a:rPr>
              <a:t>4</a:t>
            </a:r>
            <a:r>
              <a:rPr dirty="0" sz="1050" spc="-50">
                <a:latin typeface="Times New Roman"/>
                <a:cs typeface="Times New Roman"/>
              </a:rPr>
              <a:t>: </a:t>
            </a:r>
            <a:r>
              <a:rPr dirty="0" sz="1050" spc="-30">
                <a:latin typeface="Times New Roman"/>
                <a:cs typeface="Times New Roman"/>
              </a:rPr>
              <a:t>Bring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900" spc="-20">
                <a:latin typeface="Courier New"/>
                <a:cs typeface="Courier New"/>
              </a:rPr>
              <a:t>grades.cpp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900" spc="-20">
                <a:latin typeface="Courier New"/>
                <a:cs typeface="Courier New"/>
              </a:rPr>
              <a:t>grades.txt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-25">
                <a:latin typeface="Times New Roman"/>
                <a:cs typeface="Times New Roman"/>
              </a:rPr>
              <a:t>Lab </a:t>
            </a:r>
            <a:r>
              <a:rPr dirty="0" sz="1050" spc="-5">
                <a:latin typeface="Times New Roman"/>
                <a:cs typeface="Times New Roman"/>
              </a:rPr>
              <a:t>10  </a:t>
            </a:r>
            <a:r>
              <a:rPr dirty="0" sz="1050" spc="-25">
                <a:latin typeface="Times New Roman"/>
                <a:cs typeface="Times New Roman"/>
              </a:rPr>
              <a:t>folder. </a:t>
            </a:r>
            <a:r>
              <a:rPr dirty="0" sz="1050" spc="-40">
                <a:latin typeface="Times New Roman"/>
                <a:cs typeface="Times New Roman"/>
              </a:rPr>
              <a:t>Fill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code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bold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5">
                <a:latin typeface="Times New Roman"/>
                <a:cs typeface="Times New Roman"/>
              </a:rPr>
              <a:t>properly </a:t>
            </a:r>
            <a:r>
              <a:rPr dirty="0" sz="1050" spc="-20">
                <a:latin typeface="Times New Roman"/>
                <a:cs typeface="Times New Roman"/>
              </a:rPr>
              <a:t>read </a:t>
            </a:r>
            <a:r>
              <a:rPr dirty="0" sz="1050" spc="10">
                <a:latin typeface="Times New Roman"/>
                <a:cs typeface="Times New Roman"/>
              </a:rPr>
              <a:t>from  </a:t>
            </a:r>
            <a:r>
              <a:rPr dirty="0" sz="900" spc="-15">
                <a:latin typeface="Courier New"/>
                <a:cs typeface="Courier New"/>
              </a:rPr>
              <a:t>grades.txt.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desired </a:t>
            </a:r>
            <a:r>
              <a:rPr dirty="0" sz="1050">
                <a:latin typeface="Times New Roman"/>
                <a:cs typeface="Times New Roman"/>
              </a:rPr>
              <a:t>output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screen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as</a:t>
            </a:r>
            <a:r>
              <a:rPr dirty="0" sz="1050" spc="-9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501650">
              <a:lnSpc>
                <a:spcPct val="100000"/>
              </a:lnSpc>
              <a:tabLst>
                <a:tab pos="3454400" algn="l"/>
              </a:tabLst>
            </a:pPr>
            <a:r>
              <a:rPr dirty="0" sz="1050" spc="5">
                <a:latin typeface="Times New Roman"/>
                <a:cs typeface="Times New Roman"/>
              </a:rPr>
              <a:t>OUTPUT</a:t>
            </a:r>
            <a:r>
              <a:rPr dirty="0" sz="1050" spc="-4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TO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SCREEN	</a:t>
            </a:r>
            <a:r>
              <a:rPr dirty="0" sz="1050" spc="-45">
                <a:latin typeface="Times New Roman"/>
                <a:cs typeface="Times New Roman"/>
              </a:rPr>
              <a:t>DATA</a:t>
            </a:r>
            <a:r>
              <a:rPr dirty="0" sz="1050" spc="-9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FILE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45435" y="4688702"/>
          <a:ext cx="4747895" cy="207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925"/>
                <a:gridCol w="1548130"/>
                <a:gridCol w="1450974"/>
                <a:gridCol w="441960"/>
              </a:tblGrid>
              <a:tr h="154685">
                <a:tc>
                  <a:txBody>
                    <a:bodyPr/>
                    <a:lstStyle/>
                    <a:p>
                      <a:pPr marL="127000">
                        <a:lnSpc>
                          <a:spcPts val="1120"/>
                        </a:lnSpc>
                      </a:pPr>
                      <a:r>
                        <a:rPr dirty="0" sz="1050" spc="-45" b="1">
                          <a:latin typeface="Times New Roman"/>
                          <a:cs typeface="Times New Roman"/>
                        </a:rPr>
                        <a:t>Adara</a:t>
                      </a:r>
                      <a:r>
                        <a:rPr dirty="0" sz="105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Starr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20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has a(n) 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94</a:t>
                      </a:r>
                      <a:r>
                        <a:rPr dirty="0" sz="1050" spc="1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35" b="1">
                          <a:latin typeface="Times New Roman"/>
                          <a:cs typeface="Times New Roman"/>
                        </a:rPr>
                        <a:t>average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120"/>
                        </a:lnSpc>
                      </a:pPr>
                      <a:r>
                        <a:rPr dirty="0" sz="1050" spc="-45" b="1">
                          <a:latin typeface="Times New Roman"/>
                          <a:cs typeface="Times New Roman"/>
                        </a:rPr>
                        <a:t>Adara</a:t>
                      </a:r>
                      <a:r>
                        <a:rPr dirty="0" sz="1050" spc="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Starr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20"/>
                        </a:lnSpc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94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9258">
                <a:tc>
                  <a:txBody>
                    <a:bodyPr/>
                    <a:lstStyle/>
                    <a:p>
                      <a:pPr marL="127000">
                        <a:lnSpc>
                          <a:spcPts val="1150"/>
                        </a:lnSpc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David</a:t>
                      </a:r>
                      <a:r>
                        <a:rPr dirty="0" sz="1050" spc="2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Starr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50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has a(n) </a:t>
                      </a:r>
                      <a:r>
                        <a:rPr dirty="0" sz="1050" spc="15" b="1">
                          <a:latin typeface="Times New Roman"/>
                          <a:cs typeface="Times New Roman"/>
                        </a:rPr>
                        <a:t>91</a:t>
                      </a:r>
                      <a:r>
                        <a:rPr dirty="0" sz="105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80" b="1">
                          <a:latin typeface="Times New Roman"/>
                          <a:cs typeface="Times New Roman"/>
                        </a:rPr>
                        <a:t>average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150"/>
                        </a:lnSpc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David</a:t>
                      </a:r>
                      <a:r>
                        <a:rPr dirty="0" sz="1050" spc="2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Starr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50"/>
                        </a:lnSpc>
                      </a:pP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91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0020">
                <a:tc>
                  <a:txBody>
                    <a:bodyPr/>
                    <a:lstStyle/>
                    <a:p>
                      <a:pPr marL="127000">
                        <a:lnSpc>
                          <a:spcPts val="1155"/>
                        </a:lnSpc>
                      </a:pPr>
                      <a:r>
                        <a:rPr dirty="0" sz="1050" spc="60" b="1">
                          <a:latin typeface="Times New Roman"/>
                          <a:cs typeface="Times New Roman"/>
                        </a:rPr>
                        <a:t>Sophia</a:t>
                      </a:r>
                      <a:r>
                        <a:rPr dirty="0" sz="105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Starr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55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has a(n) 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94</a:t>
                      </a:r>
                      <a:r>
                        <a:rPr dirty="0" sz="1050" spc="1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35" b="1">
                          <a:latin typeface="Times New Roman"/>
                          <a:cs typeface="Times New Roman"/>
                        </a:rPr>
                        <a:t>average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155"/>
                        </a:lnSpc>
                      </a:pPr>
                      <a:r>
                        <a:rPr dirty="0" sz="1050" spc="60" b="1">
                          <a:latin typeface="Times New Roman"/>
                          <a:cs typeface="Times New Roman"/>
                        </a:rPr>
                        <a:t>Sophia</a:t>
                      </a:r>
                      <a:r>
                        <a:rPr dirty="0" sz="105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Starr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55"/>
                        </a:lnSpc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94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0019">
                <a:tc>
                  <a:txBody>
                    <a:bodyPr/>
                    <a:lstStyle/>
                    <a:p>
                      <a:pPr marL="127000">
                        <a:lnSpc>
                          <a:spcPts val="1155"/>
                        </a:lnSpc>
                      </a:pP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Maria</a:t>
                      </a:r>
                      <a:r>
                        <a:rPr dirty="0" sz="105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Starr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55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has a(n) </a:t>
                      </a:r>
                      <a:r>
                        <a:rPr dirty="0" sz="1050" spc="15" b="1">
                          <a:latin typeface="Times New Roman"/>
                          <a:cs typeface="Times New Roman"/>
                        </a:rPr>
                        <a:t>91</a:t>
                      </a:r>
                      <a:r>
                        <a:rPr dirty="0" sz="105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80" b="1">
                          <a:latin typeface="Times New Roman"/>
                          <a:cs typeface="Times New Roman"/>
                        </a:rPr>
                        <a:t>average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155"/>
                        </a:lnSpc>
                      </a:pP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Maria</a:t>
                      </a:r>
                      <a:r>
                        <a:rPr dirty="0" sz="105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 b="1">
                          <a:latin typeface="Times New Roman"/>
                          <a:cs typeface="Times New Roman"/>
                        </a:rPr>
                        <a:t>Starr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55"/>
                        </a:lnSpc>
                      </a:pP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91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0020">
                <a:tc>
                  <a:txBody>
                    <a:bodyPr/>
                    <a:lstStyle/>
                    <a:p>
                      <a:pPr marL="127000">
                        <a:lnSpc>
                          <a:spcPts val="1155"/>
                        </a:lnSpc>
                      </a:pPr>
                      <a:r>
                        <a:rPr dirty="0" sz="1050" spc="35" b="1">
                          <a:latin typeface="Times New Roman"/>
                          <a:cs typeface="Times New Roman"/>
                        </a:rPr>
                        <a:t>Danielle</a:t>
                      </a:r>
                      <a:r>
                        <a:rPr dirty="0" sz="1050" spc="10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5" b="1">
                          <a:latin typeface="Times New Roman"/>
                          <a:cs typeface="Times New Roman"/>
                        </a:rPr>
                        <a:t>DeFino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55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has a(n) 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94</a:t>
                      </a:r>
                      <a:r>
                        <a:rPr dirty="0" sz="1050" spc="1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35" b="1">
                          <a:latin typeface="Times New Roman"/>
                          <a:cs typeface="Times New Roman"/>
                        </a:rPr>
                        <a:t>average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155"/>
                        </a:lnSpc>
                      </a:pPr>
                      <a:r>
                        <a:rPr dirty="0" sz="1050" spc="35" b="1">
                          <a:latin typeface="Times New Roman"/>
                          <a:cs typeface="Times New Roman"/>
                        </a:rPr>
                        <a:t>Danielle</a:t>
                      </a:r>
                      <a:r>
                        <a:rPr dirty="0" sz="1050" spc="114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5" b="1">
                          <a:latin typeface="Times New Roman"/>
                          <a:cs typeface="Times New Roman"/>
                        </a:rPr>
                        <a:t>DeFino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55"/>
                        </a:lnSpc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94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0020">
                <a:tc>
                  <a:txBody>
                    <a:bodyPr/>
                    <a:lstStyle/>
                    <a:p>
                      <a:pPr marL="127000">
                        <a:lnSpc>
                          <a:spcPts val="1155"/>
                        </a:lnSpc>
                      </a:pPr>
                      <a:r>
                        <a:rPr dirty="0" sz="1050" spc="50" b="1">
                          <a:latin typeface="Times New Roman"/>
                          <a:cs typeface="Times New Roman"/>
                        </a:rPr>
                        <a:t>Dominic</a:t>
                      </a:r>
                      <a:r>
                        <a:rPr dirty="0" sz="1050" spc="10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0" b="1">
                          <a:latin typeface="Times New Roman"/>
                          <a:cs typeface="Times New Roman"/>
                        </a:rPr>
                        <a:t>DeFino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55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has a(n) 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98</a:t>
                      </a:r>
                      <a:r>
                        <a:rPr dirty="0" sz="1050" spc="1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35" b="1">
                          <a:latin typeface="Times New Roman"/>
                          <a:cs typeface="Times New Roman"/>
                        </a:rPr>
                        <a:t>average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155"/>
                        </a:lnSpc>
                      </a:pPr>
                      <a:r>
                        <a:rPr dirty="0" sz="1050" spc="50" b="1">
                          <a:latin typeface="Times New Roman"/>
                          <a:cs typeface="Times New Roman"/>
                        </a:rPr>
                        <a:t>Dominic</a:t>
                      </a:r>
                      <a:r>
                        <a:rPr dirty="0" sz="1050" spc="10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0" b="1">
                          <a:latin typeface="Times New Roman"/>
                          <a:cs typeface="Times New Roman"/>
                        </a:rPr>
                        <a:t>DeFino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55"/>
                        </a:lnSpc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98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0019">
                <a:tc>
                  <a:txBody>
                    <a:bodyPr/>
                    <a:lstStyle/>
                    <a:p>
                      <a:pPr marL="127000">
                        <a:lnSpc>
                          <a:spcPts val="1155"/>
                        </a:lnSpc>
                      </a:pPr>
                      <a:r>
                        <a:rPr dirty="0" sz="1050" spc="20" b="1">
                          <a:latin typeface="Times New Roman"/>
                          <a:cs typeface="Times New Roman"/>
                        </a:rPr>
                        <a:t>McKenna</a:t>
                      </a:r>
                      <a:r>
                        <a:rPr dirty="0" sz="1050" spc="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0" b="1">
                          <a:latin typeface="Times New Roman"/>
                          <a:cs typeface="Times New Roman"/>
                        </a:rPr>
                        <a:t>DeFino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55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has a(n) 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92</a:t>
                      </a:r>
                      <a:r>
                        <a:rPr dirty="0" sz="1050" spc="1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35" b="1">
                          <a:latin typeface="Times New Roman"/>
                          <a:cs typeface="Times New Roman"/>
                        </a:rPr>
                        <a:t>average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155"/>
                        </a:lnSpc>
                      </a:pPr>
                      <a:r>
                        <a:rPr dirty="0" sz="1050" spc="20" b="1">
                          <a:latin typeface="Times New Roman"/>
                          <a:cs typeface="Times New Roman"/>
                        </a:rPr>
                        <a:t>McKenna</a:t>
                      </a:r>
                      <a:r>
                        <a:rPr dirty="0" sz="1050" spc="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0" b="1">
                          <a:latin typeface="Times New Roman"/>
                          <a:cs typeface="Times New Roman"/>
                        </a:rPr>
                        <a:t>DeFino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0650">
                        <a:lnSpc>
                          <a:spcPts val="1155"/>
                        </a:lnSpc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92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0147">
                <a:tc>
                  <a:txBody>
                    <a:bodyPr/>
                    <a:lstStyle/>
                    <a:p>
                      <a:pPr marL="127000">
                        <a:lnSpc>
                          <a:spcPts val="1155"/>
                        </a:lnSpc>
                      </a:pPr>
                      <a:r>
                        <a:rPr dirty="0" sz="1050" spc="-30" b="1">
                          <a:latin typeface="Times New Roman"/>
                          <a:cs typeface="Times New Roman"/>
                        </a:rPr>
                        <a:t>Taylor</a:t>
                      </a:r>
                      <a:r>
                        <a:rPr dirty="0" sz="1050" spc="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20" b="1">
                          <a:latin typeface="Times New Roman"/>
                          <a:cs typeface="Times New Roman"/>
                        </a:rPr>
                        <a:t>McIntire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55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has a(n) 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99</a:t>
                      </a:r>
                      <a:r>
                        <a:rPr dirty="0" sz="1050" spc="1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35" b="1">
                          <a:latin typeface="Times New Roman"/>
                          <a:cs typeface="Times New Roman"/>
                        </a:rPr>
                        <a:t>average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155"/>
                        </a:lnSpc>
                      </a:pPr>
                      <a:r>
                        <a:rPr dirty="0" sz="1050" spc="-30" b="1">
                          <a:latin typeface="Times New Roman"/>
                          <a:cs typeface="Times New Roman"/>
                        </a:rPr>
                        <a:t>Taylor</a:t>
                      </a:r>
                      <a:r>
                        <a:rPr dirty="0" sz="1050" spc="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20" b="1">
                          <a:latin typeface="Times New Roman"/>
                          <a:cs typeface="Times New Roman"/>
                        </a:rPr>
                        <a:t>McIntire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55"/>
                        </a:lnSpc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99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0146">
                <a:tc>
                  <a:txBody>
                    <a:bodyPr/>
                    <a:lstStyle/>
                    <a:p>
                      <a:pPr marL="127000">
                        <a:lnSpc>
                          <a:spcPts val="1155"/>
                        </a:lnSpc>
                      </a:pPr>
                      <a:r>
                        <a:rPr dirty="0" sz="1050" spc="20" b="1">
                          <a:latin typeface="Times New Roman"/>
                          <a:cs typeface="Times New Roman"/>
                        </a:rPr>
                        <a:t>Torrie McIntire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55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has a(n) </a:t>
                      </a:r>
                      <a:r>
                        <a:rPr dirty="0" sz="1050" spc="15" b="1">
                          <a:latin typeface="Times New Roman"/>
                          <a:cs typeface="Times New Roman"/>
                        </a:rPr>
                        <a:t>91</a:t>
                      </a:r>
                      <a:r>
                        <a:rPr dirty="0" sz="105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80" b="1">
                          <a:latin typeface="Times New Roman"/>
                          <a:cs typeface="Times New Roman"/>
                        </a:rPr>
                        <a:t>average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155"/>
                        </a:lnSpc>
                      </a:pPr>
                      <a:r>
                        <a:rPr dirty="0" sz="1050" spc="20" b="1">
                          <a:latin typeface="Times New Roman"/>
                          <a:cs typeface="Times New Roman"/>
                        </a:rPr>
                        <a:t>Torrie</a:t>
                      </a:r>
                      <a:r>
                        <a:rPr dirty="0" sz="1050" spc="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20" b="1">
                          <a:latin typeface="Times New Roman"/>
                          <a:cs typeface="Times New Roman"/>
                        </a:rPr>
                        <a:t>McIntire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0650">
                        <a:lnSpc>
                          <a:spcPts val="1155"/>
                        </a:lnSpc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0020">
                <a:tc>
                  <a:txBody>
                    <a:bodyPr/>
                    <a:lstStyle/>
                    <a:p>
                      <a:pPr marL="127000">
                        <a:lnSpc>
                          <a:spcPts val="1155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Emily</a:t>
                      </a:r>
                      <a:r>
                        <a:rPr dirty="0" sz="1050" spc="1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Garrett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55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has a(n) 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97</a:t>
                      </a:r>
                      <a:r>
                        <a:rPr dirty="0" sz="1050" spc="1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35" b="1">
                          <a:latin typeface="Times New Roman"/>
                          <a:cs typeface="Times New Roman"/>
                        </a:rPr>
                        <a:t>average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155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Emily</a:t>
                      </a:r>
                      <a:r>
                        <a:rPr dirty="0" sz="1050" spc="1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Garrett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55"/>
                        </a:lnSpc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97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0020">
                <a:tc>
                  <a:txBody>
                    <a:bodyPr/>
                    <a:lstStyle/>
                    <a:p>
                      <a:pPr marL="127000">
                        <a:lnSpc>
                          <a:spcPts val="1155"/>
                        </a:lnSpc>
                      </a:pPr>
                      <a:r>
                        <a:rPr dirty="0" sz="1050" spc="-25" b="1">
                          <a:latin typeface="Times New Roman"/>
                          <a:cs typeface="Times New Roman"/>
                        </a:rPr>
                        <a:t>Lauren</a:t>
                      </a:r>
                      <a:r>
                        <a:rPr dirty="0" sz="1050" spc="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Garrett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55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has a(n) 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92</a:t>
                      </a:r>
                      <a:r>
                        <a:rPr dirty="0" sz="1050" spc="1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35" b="1">
                          <a:latin typeface="Times New Roman"/>
                          <a:cs typeface="Times New Roman"/>
                        </a:rPr>
                        <a:t>average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155"/>
                        </a:lnSpc>
                      </a:pPr>
                      <a:r>
                        <a:rPr dirty="0" sz="1050" spc="-25" b="1">
                          <a:latin typeface="Times New Roman"/>
                          <a:cs typeface="Times New Roman"/>
                        </a:rPr>
                        <a:t>Lauren</a:t>
                      </a:r>
                      <a:r>
                        <a:rPr dirty="0" sz="1050" spc="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 b="1">
                          <a:latin typeface="Times New Roman"/>
                          <a:cs typeface="Times New Roman"/>
                        </a:rPr>
                        <a:t>Garrett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55"/>
                        </a:lnSpc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92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0020">
                <a:tc>
                  <a:txBody>
                    <a:bodyPr/>
                    <a:lstStyle/>
                    <a:p>
                      <a:pPr marL="127000">
                        <a:lnSpc>
                          <a:spcPts val="1155"/>
                        </a:lnSpc>
                      </a:pPr>
                      <a:r>
                        <a:rPr dirty="0" sz="1050" spc="25" b="1">
                          <a:latin typeface="Times New Roman"/>
                          <a:cs typeface="Times New Roman"/>
                        </a:rPr>
                        <a:t>Marlene</a:t>
                      </a:r>
                      <a:r>
                        <a:rPr dirty="0" sz="105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Starr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55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has a(n) 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83</a:t>
                      </a:r>
                      <a:r>
                        <a:rPr dirty="0" sz="1050" spc="1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35" b="1">
                          <a:latin typeface="Times New Roman"/>
                          <a:cs typeface="Times New Roman"/>
                        </a:rPr>
                        <a:t>average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155"/>
                        </a:lnSpc>
                      </a:pPr>
                      <a:r>
                        <a:rPr dirty="0" sz="1050" spc="25" b="1">
                          <a:latin typeface="Times New Roman"/>
                          <a:cs typeface="Times New Roman"/>
                        </a:rPr>
                        <a:t>Marlene </a:t>
                      </a:r>
                      <a:r>
                        <a:rPr dirty="0" sz="1050" b="1">
                          <a:latin typeface="Times New Roman"/>
                          <a:cs typeface="Times New Roman"/>
                        </a:rPr>
                        <a:t>Starr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55"/>
                        </a:lnSpc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83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5447">
                <a:tc>
                  <a:txBody>
                    <a:bodyPr/>
                    <a:lstStyle/>
                    <a:p>
                      <a:pPr marL="127000">
                        <a:lnSpc>
                          <a:spcPts val="1125"/>
                        </a:lnSpc>
                      </a:pPr>
                      <a:r>
                        <a:rPr dirty="0" sz="1050" spc="40" b="1">
                          <a:latin typeface="Times New Roman"/>
                          <a:cs typeface="Times New Roman"/>
                        </a:rPr>
                        <a:t>Donald</a:t>
                      </a:r>
                      <a:r>
                        <a:rPr dirty="0" sz="1050" spc="10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5" b="1">
                          <a:latin typeface="Times New Roman"/>
                          <a:cs typeface="Times New Roman"/>
                        </a:rPr>
                        <a:t>DeFino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25"/>
                        </a:lnSpc>
                      </a:pPr>
                      <a:r>
                        <a:rPr dirty="0" sz="1050" b="1">
                          <a:latin typeface="Times New Roman"/>
                          <a:cs typeface="Times New Roman"/>
                        </a:rPr>
                        <a:t>has a(n) </a:t>
                      </a:r>
                      <a:r>
                        <a:rPr dirty="0" sz="1050" spc="-35" b="1">
                          <a:latin typeface="Times New Roman"/>
                          <a:cs typeface="Times New Roman"/>
                        </a:rPr>
                        <a:t>73</a:t>
                      </a:r>
                      <a:r>
                        <a:rPr dirty="0" sz="1050" spc="1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35" b="1">
                          <a:latin typeface="Times New Roman"/>
                          <a:cs typeface="Times New Roman"/>
                        </a:rPr>
                        <a:t>average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125"/>
                        </a:lnSpc>
                      </a:pPr>
                      <a:r>
                        <a:rPr dirty="0" sz="1050" spc="40" b="1">
                          <a:latin typeface="Times New Roman"/>
                          <a:cs typeface="Times New Roman"/>
                        </a:rPr>
                        <a:t>Donald</a:t>
                      </a:r>
                      <a:r>
                        <a:rPr dirty="0" sz="1050" spc="114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5" b="1">
                          <a:latin typeface="Times New Roman"/>
                          <a:cs typeface="Times New Roman"/>
                        </a:rPr>
                        <a:t>DeFino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125"/>
                        </a:lnSpc>
                      </a:pPr>
                      <a:r>
                        <a:rPr dirty="0" sz="1050" spc="-5" b="1">
                          <a:latin typeface="Times New Roman"/>
                          <a:cs typeface="Times New Roman"/>
                        </a:rPr>
                        <a:t>73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959735" y="6896480"/>
            <a:ext cx="3522345" cy="28270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grades.cpp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as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7145" marR="2160270">
              <a:lnSpc>
                <a:spcPct val="1206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#include &lt;fstream&gt;  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5" b="1">
                <a:latin typeface="Courier New"/>
                <a:cs typeface="Courier New"/>
              </a:rPr>
              <a:t>// PLACE YOUR </a:t>
            </a:r>
            <a:r>
              <a:rPr dirty="0" sz="900" b="1">
                <a:latin typeface="Courier New"/>
                <a:cs typeface="Courier New"/>
              </a:rPr>
              <a:t>NAME</a:t>
            </a:r>
            <a:r>
              <a:rPr dirty="0" sz="900" spc="4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 marL="12700" marR="1966595">
              <a:lnSpc>
                <a:spcPct val="2414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const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MAXNAME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2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20;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45745" marR="1530350">
              <a:lnSpc>
                <a:spcPts val="1310"/>
              </a:lnSpc>
              <a:spcBef>
                <a:spcPts val="55"/>
              </a:spcBef>
            </a:pPr>
            <a:r>
              <a:rPr dirty="0" sz="900" spc="-15">
                <a:latin typeface="Courier New"/>
                <a:cs typeface="Courier New"/>
              </a:rPr>
              <a:t>ifstream inData;  </a:t>
            </a:r>
            <a:r>
              <a:rPr dirty="0" sz="900" spc="-20">
                <a:latin typeface="Courier New"/>
                <a:cs typeface="Courier New"/>
              </a:rPr>
              <a:t>inData.open("grades.txt");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marR="5080">
              <a:lnSpc>
                <a:spcPct val="120000"/>
              </a:lnSpc>
              <a:spcBef>
                <a:spcPts val="5"/>
              </a:spcBef>
              <a:tabLst>
                <a:tab pos="1905635" algn="l"/>
              </a:tabLst>
            </a:pPr>
            <a:r>
              <a:rPr dirty="0" sz="900" spc="-15">
                <a:latin typeface="Courier New"/>
                <a:cs typeface="Courier New"/>
              </a:rPr>
              <a:t>char </a:t>
            </a:r>
            <a:r>
              <a:rPr dirty="0" sz="900" spc="-20">
                <a:latin typeface="Courier New"/>
                <a:cs typeface="Courier New"/>
              </a:rPr>
              <a:t>name[MAXNAME</a:t>
            </a:r>
            <a:r>
              <a:rPr dirty="0" sz="900" spc="-3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+</a:t>
            </a:r>
            <a:r>
              <a:rPr dirty="0" sz="900" spc="-2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1];	// </a:t>
            </a:r>
            <a:r>
              <a:rPr dirty="0" sz="900" spc="-15">
                <a:latin typeface="Courier New"/>
                <a:cs typeface="Courier New"/>
              </a:rPr>
              <a:t>holds student name  float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average;	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holds student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average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3776345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 h="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193" y="1093977"/>
            <a:ext cx="5969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Lesson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-40">
                <a:latin typeface="Times New Roman"/>
                <a:cs typeface="Times New Roman"/>
              </a:rPr>
              <a:t>10B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193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4430" y="1407922"/>
            <a:ext cx="3343910" cy="2327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9395" marR="1290955">
              <a:lnSpc>
                <a:spcPct val="12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inData.get(name,MAXNAME+1);  </a:t>
            </a:r>
            <a:r>
              <a:rPr dirty="0" sz="900" spc="-15">
                <a:latin typeface="Courier New"/>
                <a:cs typeface="Courier New"/>
              </a:rPr>
              <a:t>while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(inData)</a:t>
            </a:r>
            <a:endParaRPr sz="90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67995">
              <a:lnSpc>
                <a:spcPct val="100000"/>
              </a:lnSpc>
              <a:spcBef>
                <a:spcPts val="204"/>
              </a:spcBef>
            </a:pPr>
            <a:r>
              <a:rPr dirty="0" sz="900" spc="-15">
                <a:latin typeface="Courier New"/>
                <a:cs typeface="Courier New"/>
              </a:rPr>
              <a:t>inData </a:t>
            </a:r>
            <a:r>
              <a:rPr dirty="0" sz="900" spc="-10">
                <a:latin typeface="Courier New"/>
                <a:cs typeface="Courier New"/>
              </a:rPr>
              <a:t>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average;</a:t>
            </a:r>
            <a:endParaRPr sz="900">
              <a:latin typeface="Courier New"/>
              <a:cs typeface="Courier New"/>
            </a:endParaRPr>
          </a:p>
          <a:p>
            <a:pPr marL="463550">
              <a:lnSpc>
                <a:spcPct val="100000"/>
              </a:lnSpc>
              <a:spcBef>
                <a:spcPts val="204"/>
              </a:spcBef>
            </a:pPr>
            <a:r>
              <a:rPr dirty="0" sz="900" spc="5" b="1">
                <a:latin typeface="Courier New"/>
                <a:cs typeface="Courier New"/>
              </a:rPr>
              <a:t>// Fill in the </a:t>
            </a:r>
            <a:r>
              <a:rPr dirty="0" sz="900" b="1">
                <a:latin typeface="Courier New"/>
                <a:cs typeface="Courier New"/>
              </a:rPr>
              <a:t>code </a:t>
            </a:r>
            <a:r>
              <a:rPr dirty="0" sz="900" spc="5" b="1">
                <a:latin typeface="Courier New"/>
                <a:cs typeface="Courier New"/>
              </a:rPr>
              <a:t>to print </a:t>
            </a:r>
            <a:r>
              <a:rPr dirty="0" sz="900" b="1">
                <a:latin typeface="Courier New"/>
                <a:cs typeface="Courier New"/>
              </a:rPr>
              <a:t>out </a:t>
            </a:r>
            <a:r>
              <a:rPr dirty="0" sz="900" spc="5" b="1">
                <a:latin typeface="Courier New"/>
                <a:cs typeface="Courier New"/>
              </a:rPr>
              <a:t>name</a:t>
            </a:r>
            <a:r>
              <a:rPr dirty="0" sz="900" spc="8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and</a:t>
            </a:r>
            <a:endParaRPr sz="9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dirty="0" sz="900" spc="5" b="1">
                <a:latin typeface="Courier New"/>
                <a:cs typeface="Courier New"/>
              </a:rPr>
              <a:t>// student</a:t>
            </a:r>
            <a:r>
              <a:rPr dirty="0" sz="900" spc="1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average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the </a:t>
            </a:r>
            <a:r>
              <a:rPr dirty="0" sz="900" b="1">
                <a:latin typeface="Courier New"/>
                <a:cs typeface="Courier New"/>
              </a:rPr>
              <a:t>code </a:t>
            </a:r>
            <a:r>
              <a:rPr dirty="0" sz="900" spc="5" b="1">
                <a:latin typeface="Courier New"/>
                <a:cs typeface="Courier New"/>
              </a:rPr>
              <a:t>to complete the</a:t>
            </a:r>
            <a:r>
              <a:rPr dirty="0" sz="900" spc="7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while</a:t>
            </a:r>
            <a:endParaRPr sz="900">
              <a:latin typeface="Courier New"/>
              <a:cs typeface="Courier New"/>
            </a:endParaRPr>
          </a:p>
          <a:p>
            <a:pPr marL="463550">
              <a:lnSpc>
                <a:spcPct val="100000"/>
              </a:lnSpc>
              <a:spcBef>
                <a:spcPts val="215"/>
              </a:spcBef>
            </a:pPr>
            <a:r>
              <a:rPr dirty="0" sz="900" spc="5" b="1">
                <a:latin typeface="Courier New"/>
                <a:cs typeface="Courier New"/>
              </a:rPr>
              <a:t>// loop so that the </a:t>
            </a:r>
            <a:r>
              <a:rPr dirty="0" sz="900" b="1">
                <a:latin typeface="Courier New"/>
                <a:cs typeface="Courier New"/>
              </a:rPr>
              <a:t>rest </a:t>
            </a:r>
            <a:r>
              <a:rPr dirty="0" sz="900" spc="5" b="1">
                <a:latin typeface="Courier New"/>
                <a:cs typeface="Courier New"/>
              </a:rPr>
              <a:t>of the</a:t>
            </a:r>
            <a:r>
              <a:rPr dirty="0" sz="900" spc="6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student</a:t>
            </a:r>
            <a:endParaRPr sz="900">
              <a:latin typeface="Courier New"/>
              <a:cs typeface="Courier New"/>
            </a:endParaRPr>
          </a:p>
          <a:p>
            <a:pPr marL="463550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latin typeface="Courier New"/>
                <a:cs typeface="Courier New"/>
              </a:rPr>
              <a:t>// names and average </a:t>
            </a:r>
            <a:r>
              <a:rPr dirty="0" sz="900" b="1">
                <a:latin typeface="Courier New"/>
                <a:cs typeface="Courier New"/>
              </a:rPr>
              <a:t>are </a:t>
            </a:r>
            <a:r>
              <a:rPr dirty="0" sz="900" spc="5" b="1">
                <a:latin typeface="Courier New"/>
                <a:cs typeface="Courier New"/>
              </a:rPr>
              <a:t>read in</a:t>
            </a:r>
            <a:r>
              <a:rPr dirty="0" sz="900" spc="6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properly</a:t>
            </a:r>
            <a:endParaRPr sz="90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6057" y="4050918"/>
            <a:ext cx="567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10.4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8335" y="3976449"/>
            <a:ext cx="3360420" cy="1818639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200" spc="-65">
                <a:latin typeface="Arial"/>
                <a:cs typeface="Arial"/>
              </a:rPr>
              <a:t>String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Functions—</a:t>
            </a:r>
            <a:r>
              <a:rPr dirty="0" sz="1200" spc="-85" b="1">
                <a:latin typeface="Courier New"/>
                <a:cs typeface="Courier New"/>
              </a:rPr>
              <a:t>strcat</a:t>
            </a:r>
            <a:endParaRPr sz="120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520"/>
              </a:spcBef>
            </a:pPr>
            <a:r>
              <a:rPr dirty="0" sz="1050" spc="-20">
                <a:latin typeface="Times New Roman"/>
                <a:cs typeface="Times New Roman"/>
              </a:rPr>
              <a:t>Consider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following</a:t>
            </a:r>
            <a:r>
              <a:rPr dirty="0" sz="1050" spc="-170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code:</a:t>
            </a:r>
            <a:endParaRPr sz="1050">
              <a:latin typeface="Times New Roman"/>
              <a:cs typeface="Times New Roman"/>
            </a:endParaRPr>
          </a:p>
          <a:p>
            <a:pPr marL="12700" marR="1002665">
              <a:lnSpc>
                <a:spcPct val="120000"/>
              </a:lnSpc>
              <a:spcBef>
                <a:spcPts val="610"/>
              </a:spcBef>
            </a:pPr>
            <a:r>
              <a:rPr dirty="0" sz="900" spc="-15">
                <a:latin typeface="Courier New"/>
                <a:cs typeface="Courier New"/>
              </a:rPr>
              <a:t>char </a:t>
            </a:r>
            <a:r>
              <a:rPr dirty="0" sz="900" spc="-20">
                <a:latin typeface="Courier New"/>
                <a:cs typeface="Courier New"/>
              </a:rPr>
              <a:t>string1[25] </a:t>
            </a:r>
            <a:r>
              <a:rPr dirty="0" sz="900" spc="-15">
                <a:latin typeface="Courier New"/>
                <a:cs typeface="Courier New"/>
              </a:rPr>
              <a:t>="Total Eclipse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char </a:t>
            </a:r>
            <a:r>
              <a:rPr dirty="0" sz="900" spc="-20">
                <a:latin typeface="Courier New"/>
                <a:cs typeface="Courier New"/>
              </a:rPr>
              <a:t>string2[11]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"of the </a:t>
            </a:r>
            <a:r>
              <a:rPr dirty="0" sz="900" spc="-15">
                <a:latin typeface="Courier New"/>
                <a:cs typeface="Courier New"/>
              </a:rPr>
              <a:t>Sun";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string1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algn="just" marL="12700" marR="1706880">
              <a:lnSpc>
                <a:spcPct val="120000"/>
              </a:lnSpc>
              <a:spcBef>
                <a:spcPts val="1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string2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20">
                <a:latin typeface="Courier New"/>
                <a:cs typeface="Courier New"/>
              </a:rPr>
              <a:t>strcat(string1,string2);  </a:t>
            </a: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string1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45">
                <a:latin typeface="Times New Roman"/>
                <a:cs typeface="Times New Roman"/>
              </a:rPr>
              <a:t>Write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30">
                <a:latin typeface="Times New Roman"/>
                <a:cs typeface="Times New Roman"/>
              </a:rPr>
              <a:t>complete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20">
                <a:latin typeface="Times New Roman"/>
                <a:cs typeface="Times New Roman"/>
              </a:rPr>
              <a:t>including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above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1873" y="5608447"/>
            <a:ext cx="10401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5">
                <a:latin typeface="Times New Roman"/>
                <a:cs typeface="Times New Roman"/>
              </a:rPr>
              <a:t>that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outputs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8335" y="5773039"/>
            <a:ext cx="4540250" cy="7200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41300" marR="81280">
              <a:lnSpc>
                <a:spcPct val="103000"/>
              </a:lnSpc>
              <a:spcBef>
                <a:spcPts val="65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concatenation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string1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900" spc="-20">
                <a:latin typeface="Courier New"/>
                <a:cs typeface="Courier New"/>
              </a:rPr>
              <a:t>string2</a:t>
            </a:r>
            <a:r>
              <a:rPr dirty="0" sz="1050" spc="-20">
                <a:latin typeface="Times New Roman"/>
                <a:cs typeface="Times New Roman"/>
              </a:rPr>
              <a:t>. </a:t>
            </a:r>
            <a:r>
              <a:rPr dirty="0" sz="1050" spc="-15">
                <a:latin typeface="Times New Roman"/>
                <a:cs typeface="Times New Roman"/>
              </a:rPr>
              <a:t>Run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25">
                <a:latin typeface="Times New Roman"/>
                <a:cs typeface="Times New Roman"/>
              </a:rPr>
              <a:t>record 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8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result.</a:t>
            </a:r>
            <a:endParaRPr sz="10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3800"/>
              </a:lnSpc>
              <a:spcBef>
                <a:spcPts val="29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 spc="-25">
                <a:latin typeface="Times New Roman"/>
                <a:cs typeface="Times New Roman"/>
              </a:rPr>
              <a:t>Alter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25">
                <a:latin typeface="Times New Roman"/>
                <a:cs typeface="Times New Roman"/>
              </a:rPr>
              <a:t>in Exercise </a:t>
            </a:r>
            <a:r>
              <a:rPr dirty="0" sz="1050" spc="-30">
                <a:latin typeface="Times New Roman"/>
                <a:cs typeface="Times New Roman"/>
              </a:rPr>
              <a:t>1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900" spc="-15">
                <a:latin typeface="Courier New"/>
                <a:cs typeface="Courier New"/>
              </a:rPr>
              <a:t>string1 </a:t>
            </a:r>
            <a:r>
              <a:rPr dirty="0" sz="1050" spc="-15">
                <a:latin typeface="Times New Roman"/>
                <a:cs typeface="Times New Roman"/>
              </a:rPr>
              <a:t>contains </a:t>
            </a:r>
            <a:r>
              <a:rPr dirty="0" sz="1050" spc="-35">
                <a:latin typeface="Times New Roman"/>
                <a:cs typeface="Times New Roman"/>
              </a:rPr>
              <a:t>20 </a:t>
            </a:r>
            <a:r>
              <a:rPr dirty="0" sz="1050" spc="15">
                <a:latin typeface="Times New Roman"/>
                <a:cs typeface="Times New Roman"/>
              </a:rPr>
              <a:t>charac-  </a:t>
            </a:r>
            <a:r>
              <a:rPr dirty="0" sz="1050" spc="-10">
                <a:latin typeface="Times New Roman"/>
                <a:cs typeface="Times New Roman"/>
              </a:rPr>
              <a:t>ters rather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-35">
                <a:latin typeface="Times New Roman"/>
                <a:cs typeface="Times New Roman"/>
              </a:rPr>
              <a:t>25. </a:t>
            </a:r>
            <a:r>
              <a:rPr dirty="0" sz="1050" spc="-20">
                <a:latin typeface="Times New Roman"/>
                <a:cs typeface="Times New Roman"/>
              </a:rPr>
              <a:t>Run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program. </a:t>
            </a:r>
            <a:r>
              <a:rPr dirty="0" sz="1050" spc="-20">
                <a:latin typeface="Times New Roman"/>
                <a:cs typeface="Times New Roman"/>
              </a:rPr>
              <a:t>What</a:t>
            </a:r>
            <a:r>
              <a:rPr dirty="0" sz="1050" spc="7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happens?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6057" y="6629781"/>
            <a:ext cx="567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10.5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8335" y="6541458"/>
            <a:ext cx="4634865" cy="164020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80">
                <a:latin typeface="Arial"/>
                <a:cs typeface="Arial"/>
              </a:rPr>
              <a:t>Student </a:t>
            </a:r>
            <a:r>
              <a:rPr dirty="0" sz="1200" spc="-105">
                <a:latin typeface="Arial"/>
                <a:cs typeface="Arial"/>
              </a:rPr>
              <a:t>Generated </a:t>
            </a:r>
            <a:r>
              <a:rPr dirty="0" sz="1200" spc="-140">
                <a:latin typeface="Arial"/>
                <a:cs typeface="Arial"/>
              </a:rPr>
              <a:t>Code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0">
                <a:latin typeface="Arial"/>
                <a:cs typeface="Arial"/>
              </a:rPr>
              <a:t>Assignments</a:t>
            </a:r>
            <a:endParaRPr sz="1200">
              <a:latin typeface="Arial"/>
              <a:cs typeface="Arial"/>
            </a:endParaRPr>
          </a:p>
          <a:p>
            <a:pPr marL="241300" marR="296545" indent="-228600">
              <a:lnSpc>
                <a:spcPct val="102899"/>
              </a:lnSpc>
              <a:spcBef>
                <a:spcPts val="58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50" i="1">
                <a:latin typeface="Times New Roman"/>
                <a:cs typeface="Times New Roman"/>
              </a:rPr>
              <a:t>1</a:t>
            </a:r>
            <a:r>
              <a:rPr dirty="0" sz="1050" spc="-50">
                <a:latin typeface="Times New Roman"/>
                <a:cs typeface="Times New Roman"/>
              </a:rPr>
              <a:t>: </a:t>
            </a:r>
            <a:r>
              <a:rPr dirty="0" sz="1050" spc="-45">
                <a:latin typeface="Times New Roman"/>
                <a:cs typeface="Times New Roman"/>
              </a:rPr>
              <a:t>A </a:t>
            </a:r>
            <a:r>
              <a:rPr dirty="0" sz="1050" spc="55" b="1">
                <a:latin typeface="Times New Roman"/>
                <a:cs typeface="Times New Roman"/>
              </a:rPr>
              <a:t>palindrome </a:t>
            </a:r>
            <a:r>
              <a:rPr dirty="0" sz="1050" spc="-40">
                <a:latin typeface="Times New Roman"/>
                <a:cs typeface="Times New Roman"/>
              </a:rPr>
              <a:t>is a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0">
                <a:latin typeface="Times New Roman"/>
                <a:cs typeface="Times New Roman"/>
              </a:rPr>
              <a:t>characters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reads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same </a:t>
            </a:r>
            <a:r>
              <a:rPr dirty="0" sz="1050" spc="-10">
                <a:latin typeface="Times New Roman"/>
                <a:cs typeface="Times New Roman"/>
              </a:rPr>
              <a:t>for-  </a:t>
            </a:r>
            <a:r>
              <a:rPr dirty="0" sz="1050" spc="-25">
                <a:latin typeface="Times New Roman"/>
                <a:cs typeface="Times New Roman"/>
              </a:rPr>
              <a:t>wards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25">
                <a:latin typeface="Times New Roman"/>
                <a:cs typeface="Times New Roman"/>
              </a:rPr>
              <a:t>backwards. </a:t>
            </a:r>
            <a:r>
              <a:rPr dirty="0" sz="1050" spc="5">
                <a:latin typeface="Times New Roman"/>
                <a:cs typeface="Times New Roman"/>
              </a:rPr>
              <a:t>For </a:t>
            </a:r>
            <a:r>
              <a:rPr dirty="0" sz="1050" spc="30">
                <a:latin typeface="Times New Roman"/>
                <a:cs typeface="Times New Roman"/>
              </a:rPr>
              <a:t>example,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following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5">
                <a:latin typeface="Times New Roman"/>
                <a:cs typeface="Times New Roman"/>
              </a:rPr>
              <a:t>both</a:t>
            </a:r>
            <a:r>
              <a:rPr dirty="0" sz="1050" spc="10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palindromes:</a:t>
            </a:r>
            <a:endParaRPr sz="1050">
              <a:latin typeface="Times New Roman"/>
              <a:cs typeface="Times New Roman"/>
            </a:endParaRPr>
          </a:p>
          <a:p>
            <a:pPr marL="1588135">
              <a:lnSpc>
                <a:spcPct val="100000"/>
              </a:lnSpc>
              <a:spcBef>
                <a:spcPts val="350"/>
              </a:spcBef>
              <a:tabLst>
                <a:tab pos="2577465" algn="l"/>
              </a:tabLst>
            </a:pPr>
            <a:r>
              <a:rPr dirty="0" sz="1050" spc="-35">
                <a:latin typeface="Times New Roman"/>
                <a:cs typeface="Times New Roman"/>
              </a:rPr>
              <a:t>1457887541	</a:t>
            </a:r>
            <a:r>
              <a:rPr dirty="0" sz="1050" spc="35">
                <a:latin typeface="Times New Roman"/>
                <a:cs typeface="Times New Roman"/>
              </a:rPr>
              <a:t>madam</a:t>
            </a:r>
            <a:endParaRPr sz="10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200"/>
              </a:lnSpc>
              <a:spcBef>
                <a:spcPts val="595"/>
              </a:spcBef>
            </a:pPr>
            <a:r>
              <a:rPr dirty="0" sz="1050" spc="-45">
                <a:latin typeface="Times New Roman"/>
                <a:cs typeface="Times New Roman"/>
              </a:rPr>
              <a:t>Write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that prompts the </a:t>
            </a:r>
            <a:r>
              <a:rPr dirty="0" sz="1050" spc="-15">
                <a:latin typeface="Times New Roman"/>
                <a:cs typeface="Times New Roman"/>
              </a:rPr>
              <a:t>user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input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5">
                <a:latin typeface="Times New Roman"/>
                <a:cs typeface="Times New Roman"/>
              </a:rPr>
              <a:t>string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size </a:t>
            </a:r>
            <a:r>
              <a:rPr dirty="0" sz="1050" spc="-35">
                <a:latin typeface="Times New Roman"/>
                <a:cs typeface="Times New Roman"/>
              </a:rPr>
              <a:t>50 </a:t>
            </a:r>
            <a:r>
              <a:rPr dirty="0" sz="1050" spc="10">
                <a:latin typeface="Times New Roman"/>
                <a:cs typeface="Times New Roman"/>
              </a:rPr>
              <a:t>characters </a:t>
            </a:r>
            <a:r>
              <a:rPr dirty="0" sz="1050" spc="30">
                <a:latin typeface="Times New Roman"/>
                <a:cs typeface="Times New Roman"/>
              </a:rPr>
              <a:t>or  </a:t>
            </a:r>
            <a:r>
              <a:rPr dirty="0" sz="1050" spc="-35">
                <a:latin typeface="Times New Roman"/>
                <a:cs typeface="Times New Roman"/>
              </a:rPr>
              <a:t>less. </a:t>
            </a:r>
            <a:r>
              <a:rPr dirty="0" sz="1050" spc="-40">
                <a:latin typeface="Times New Roman"/>
                <a:cs typeface="Times New Roman"/>
              </a:rPr>
              <a:t>Your </a:t>
            </a:r>
            <a:r>
              <a:rPr dirty="0" sz="1050" spc="-15">
                <a:latin typeface="Times New Roman"/>
                <a:cs typeface="Times New Roman"/>
              </a:rPr>
              <a:t>program should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30">
                <a:latin typeface="Times New Roman"/>
                <a:cs typeface="Times New Roman"/>
              </a:rPr>
              <a:t>determine whether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entered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5">
                <a:latin typeface="Times New Roman"/>
                <a:cs typeface="Times New Roman"/>
              </a:rPr>
              <a:t>a  </a:t>
            </a:r>
            <a:r>
              <a:rPr dirty="0" sz="1050" spc="25">
                <a:latin typeface="Times New Roman"/>
                <a:cs typeface="Times New Roman"/>
              </a:rPr>
              <a:t>palindrome. </a:t>
            </a:r>
            <a:r>
              <a:rPr dirty="0" sz="1050" spc="-45">
                <a:latin typeface="Times New Roman"/>
                <a:cs typeface="Times New Roman"/>
              </a:rPr>
              <a:t>A </a:t>
            </a:r>
            <a:r>
              <a:rPr dirty="0" sz="1050" spc="25">
                <a:latin typeface="Times New Roman"/>
                <a:cs typeface="Times New Roman"/>
              </a:rPr>
              <a:t>message </a:t>
            </a:r>
            <a:r>
              <a:rPr dirty="0" sz="1050" spc="-15">
                <a:latin typeface="Times New Roman"/>
                <a:cs typeface="Times New Roman"/>
              </a:rPr>
              <a:t>should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15">
                <a:latin typeface="Times New Roman"/>
                <a:cs typeface="Times New Roman"/>
              </a:rPr>
              <a:t>displayed 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user </a:t>
            </a:r>
            <a:r>
              <a:rPr dirty="0" sz="1050" spc="10">
                <a:latin typeface="Times New Roman"/>
                <a:cs typeface="Times New Roman"/>
              </a:rPr>
              <a:t>informing </a:t>
            </a:r>
            <a:r>
              <a:rPr dirty="0" sz="1050" spc="-10">
                <a:latin typeface="Times New Roman"/>
                <a:cs typeface="Times New Roman"/>
              </a:rPr>
              <a:t>them </a:t>
            </a:r>
            <a:r>
              <a:rPr dirty="0" sz="1050" spc="30">
                <a:latin typeface="Times New Roman"/>
                <a:cs typeface="Times New Roman"/>
              </a:rPr>
              <a:t>whether  </a:t>
            </a:r>
            <a:r>
              <a:rPr dirty="0" sz="1050" spc="5">
                <a:latin typeface="Times New Roman"/>
                <a:cs typeface="Times New Roman"/>
              </a:rPr>
              <a:t>or not </a:t>
            </a:r>
            <a:r>
              <a:rPr dirty="0" sz="1050" spc="-15">
                <a:latin typeface="Times New Roman"/>
                <a:cs typeface="Times New Roman"/>
              </a:rPr>
              <a:t>their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40">
                <a:latin typeface="Times New Roman"/>
                <a:cs typeface="Times New Roman"/>
              </a:rPr>
              <a:t>is a</a:t>
            </a:r>
            <a:r>
              <a:rPr dirty="0" sz="1050" spc="-13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palindrome.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8335" y="8324850"/>
            <a:ext cx="4584065" cy="15081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41300" marR="5080" indent="-228600">
              <a:lnSpc>
                <a:spcPct val="103200"/>
              </a:lnSpc>
              <a:spcBef>
                <a:spcPts val="65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50" i="1">
                <a:latin typeface="Times New Roman"/>
                <a:cs typeface="Times New Roman"/>
              </a:rPr>
              <a:t>2</a:t>
            </a:r>
            <a:r>
              <a:rPr dirty="0" sz="1050" spc="-50">
                <a:latin typeface="Times New Roman"/>
                <a:cs typeface="Times New Roman"/>
              </a:rPr>
              <a:t>: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strcmp(string1,string2)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35">
                <a:latin typeface="Times New Roman"/>
                <a:cs typeface="Times New Roman"/>
              </a:rPr>
              <a:t>compares </a:t>
            </a:r>
            <a:r>
              <a:rPr dirty="0" sz="900" spc="-15">
                <a:latin typeface="Courier New"/>
                <a:cs typeface="Courier New"/>
              </a:rPr>
              <a:t>string1 </a:t>
            </a:r>
            <a:r>
              <a:rPr dirty="0" sz="1050" spc="20">
                <a:latin typeface="Times New Roman"/>
                <a:cs typeface="Times New Roman"/>
              </a:rPr>
              <a:t>to  </a:t>
            </a:r>
            <a:r>
              <a:rPr dirty="0" sz="900" spc="-20">
                <a:latin typeface="Courier New"/>
                <a:cs typeface="Courier New"/>
              </a:rPr>
              <a:t>string2</a:t>
            </a:r>
            <a:r>
              <a:rPr dirty="0" sz="1050" spc="-20">
                <a:latin typeface="Times New Roman"/>
                <a:cs typeface="Times New Roman"/>
              </a:rPr>
              <a:t>. </a:t>
            </a: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a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25">
                <a:latin typeface="Times New Roman"/>
                <a:cs typeface="Times New Roman"/>
              </a:rPr>
              <a:t>returning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10">
                <a:latin typeface="Times New Roman"/>
                <a:cs typeface="Times New Roman"/>
              </a:rPr>
              <a:t>returns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0">
                <a:latin typeface="Times New Roman"/>
                <a:cs typeface="Times New Roman"/>
              </a:rPr>
              <a:t>negative </a:t>
            </a:r>
            <a:r>
              <a:rPr dirty="0" sz="1050" spc="-25">
                <a:latin typeface="Times New Roman"/>
                <a:cs typeface="Times New Roman"/>
              </a:rPr>
              <a:t>integer </a:t>
            </a:r>
            <a:r>
              <a:rPr dirty="0" sz="1050" spc="-30">
                <a:latin typeface="Times New Roman"/>
                <a:cs typeface="Times New Roman"/>
              </a:rPr>
              <a:t>if  </a:t>
            </a:r>
            <a:r>
              <a:rPr dirty="0" sz="900" spc="-15">
                <a:latin typeface="Courier New"/>
                <a:cs typeface="Courier New"/>
              </a:rPr>
              <a:t>string1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20">
                <a:latin typeface="Courier New"/>
                <a:cs typeface="Courier New"/>
              </a:rPr>
              <a:t>string2</a:t>
            </a:r>
            <a:r>
              <a:rPr dirty="0" sz="1050" spc="-20">
                <a:latin typeface="Times New Roman"/>
                <a:cs typeface="Times New Roman"/>
              </a:rPr>
              <a:t>, </a:t>
            </a:r>
            <a:r>
              <a:rPr dirty="0" sz="1050" spc="-30">
                <a:latin typeface="Times New Roman"/>
                <a:cs typeface="Times New Roman"/>
              </a:rPr>
              <a:t>0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900" spc="-15">
                <a:latin typeface="Courier New"/>
                <a:cs typeface="Courier New"/>
              </a:rPr>
              <a:t>string1 </a:t>
            </a:r>
            <a:r>
              <a:rPr dirty="0" sz="900" spc="-10">
                <a:latin typeface="Courier New"/>
                <a:cs typeface="Courier New"/>
              </a:rPr>
              <a:t>== </a:t>
            </a:r>
            <a:r>
              <a:rPr dirty="0" sz="900" spc="-20">
                <a:latin typeface="Courier New"/>
                <a:cs typeface="Courier New"/>
              </a:rPr>
              <a:t>string2</a:t>
            </a:r>
            <a:r>
              <a:rPr dirty="0" sz="1050" spc="-20">
                <a:latin typeface="Times New Roman"/>
                <a:cs typeface="Times New Roman"/>
              </a:rPr>
              <a:t>,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positive </a:t>
            </a:r>
            <a:r>
              <a:rPr dirty="0" sz="1050" spc="-20">
                <a:latin typeface="Times New Roman"/>
                <a:cs typeface="Times New Roman"/>
              </a:rPr>
              <a:t>integer </a:t>
            </a:r>
            <a:r>
              <a:rPr dirty="0" sz="1050" spc="-30">
                <a:latin typeface="Times New Roman"/>
                <a:cs typeface="Times New Roman"/>
              </a:rPr>
              <a:t>if  </a:t>
            </a:r>
            <a:r>
              <a:rPr dirty="0" sz="900" spc="-15">
                <a:latin typeface="Courier New"/>
                <a:cs typeface="Courier New"/>
              </a:rPr>
              <a:t>string1 </a:t>
            </a:r>
            <a:r>
              <a:rPr dirty="0" sz="900">
                <a:latin typeface="Courier New"/>
                <a:cs typeface="Courier New"/>
              </a:rPr>
              <a:t>&gt; </a:t>
            </a:r>
            <a:r>
              <a:rPr dirty="0" sz="900" spc="-20">
                <a:latin typeface="Courier New"/>
                <a:cs typeface="Courier New"/>
              </a:rPr>
              <a:t>string2</a:t>
            </a:r>
            <a:r>
              <a:rPr dirty="0" sz="1050" spc="-20">
                <a:latin typeface="Times New Roman"/>
                <a:cs typeface="Times New Roman"/>
              </a:rPr>
              <a:t>. </a:t>
            </a:r>
            <a:r>
              <a:rPr dirty="0" sz="1050" spc="-45">
                <a:latin typeface="Times New Roman"/>
                <a:cs typeface="Times New Roman"/>
              </a:rPr>
              <a:t>Write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reads </a:t>
            </a:r>
            <a:r>
              <a:rPr dirty="0" sz="1050" spc="-15">
                <a:latin typeface="Times New Roman"/>
                <a:cs typeface="Times New Roman"/>
              </a:rPr>
              <a:t>two </a:t>
            </a:r>
            <a:r>
              <a:rPr dirty="0" sz="1050" spc="-25">
                <a:latin typeface="Times New Roman"/>
                <a:cs typeface="Times New Roman"/>
              </a:rPr>
              <a:t>names </a:t>
            </a:r>
            <a:r>
              <a:rPr dirty="0" sz="1050" spc="-35">
                <a:latin typeface="Times New Roman"/>
                <a:cs typeface="Times New Roman"/>
              </a:rPr>
              <a:t>(last </a:t>
            </a:r>
            <a:r>
              <a:rPr dirty="0" sz="1050" spc="-20">
                <a:latin typeface="Times New Roman"/>
                <a:cs typeface="Times New Roman"/>
              </a:rPr>
              <a:t>name </a:t>
            </a:r>
            <a:r>
              <a:rPr dirty="0" sz="1050" spc="-15">
                <a:latin typeface="Times New Roman"/>
                <a:cs typeface="Times New Roman"/>
              </a:rPr>
              <a:t>first  </a:t>
            </a:r>
            <a:r>
              <a:rPr dirty="0" sz="1050" spc="20">
                <a:latin typeface="Times New Roman"/>
                <a:cs typeface="Times New Roman"/>
              </a:rPr>
              <a:t>followed </a:t>
            </a:r>
            <a:r>
              <a:rPr dirty="0" sz="1050" spc="-40">
                <a:latin typeface="Times New Roman"/>
                <a:cs typeface="Times New Roman"/>
              </a:rPr>
              <a:t>by a </a:t>
            </a:r>
            <a:r>
              <a:rPr dirty="0" sz="1050" spc="-20">
                <a:latin typeface="Times New Roman"/>
                <a:cs typeface="Times New Roman"/>
              </a:rPr>
              <a:t>comma </a:t>
            </a:r>
            <a:r>
              <a:rPr dirty="0" sz="1050" spc="20">
                <a:latin typeface="Times New Roman"/>
                <a:cs typeface="Times New Roman"/>
              </a:rPr>
              <a:t>followed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35">
                <a:latin typeface="Times New Roman"/>
                <a:cs typeface="Times New Roman"/>
              </a:rPr>
              <a:t>name)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10">
                <a:latin typeface="Times New Roman"/>
                <a:cs typeface="Times New Roman"/>
              </a:rPr>
              <a:t>prints </a:t>
            </a:r>
            <a:r>
              <a:rPr dirty="0" sz="1050" spc="-5">
                <a:latin typeface="Times New Roman"/>
                <a:cs typeface="Times New Roman"/>
              </a:rPr>
              <a:t>them </a:t>
            </a:r>
            <a:r>
              <a:rPr dirty="0" sz="1050" spc="15">
                <a:latin typeface="Times New Roman"/>
                <a:cs typeface="Times New Roman"/>
              </a:rPr>
              <a:t>in  </a:t>
            </a:r>
            <a:r>
              <a:rPr dirty="0" sz="1050" spc="25">
                <a:latin typeface="Times New Roman"/>
                <a:cs typeface="Times New Roman"/>
              </a:rPr>
              <a:t>alphabetical </a:t>
            </a:r>
            <a:r>
              <a:rPr dirty="0" sz="1050" spc="-20">
                <a:latin typeface="Times New Roman"/>
                <a:cs typeface="Times New Roman"/>
              </a:rPr>
              <a:t>order.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two </a:t>
            </a:r>
            <a:r>
              <a:rPr dirty="0" sz="1050" spc="-20">
                <a:latin typeface="Times New Roman"/>
                <a:cs typeface="Times New Roman"/>
              </a:rPr>
              <a:t>names </a:t>
            </a:r>
            <a:r>
              <a:rPr dirty="0" sz="1050" spc="-15">
                <a:latin typeface="Times New Roman"/>
                <a:cs typeface="Times New Roman"/>
              </a:rPr>
              <a:t>should be </a:t>
            </a:r>
            <a:r>
              <a:rPr dirty="0" sz="1050" spc="-10">
                <a:latin typeface="Times New Roman"/>
                <a:cs typeface="Times New Roman"/>
              </a:rPr>
              <a:t>stored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20">
                <a:latin typeface="Times New Roman"/>
                <a:cs typeface="Times New Roman"/>
              </a:rPr>
              <a:t>separate </a:t>
            </a:r>
            <a:r>
              <a:rPr dirty="0" sz="1050" spc="25">
                <a:latin typeface="Times New Roman"/>
                <a:cs typeface="Times New Roman"/>
              </a:rPr>
              <a:t>character  </a:t>
            </a:r>
            <a:r>
              <a:rPr dirty="0" sz="1050" spc="-35">
                <a:latin typeface="Times New Roman"/>
                <a:cs typeface="Times New Roman"/>
              </a:rPr>
              <a:t>arrays </a:t>
            </a:r>
            <a:r>
              <a:rPr dirty="0" sz="1050" spc="25">
                <a:latin typeface="Times New Roman"/>
                <a:cs typeface="Times New Roman"/>
              </a:rPr>
              <a:t>holding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5">
                <a:latin typeface="Times New Roman"/>
                <a:cs typeface="Times New Roman"/>
              </a:rPr>
              <a:t>maximum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35">
                <a:latin typeface="Times New Roman"/>
                <a:cs typeface="Times New Roman"/>
              </a:rPr>
              <a:t>25 </a:t>
            </a:r>
            <a:r>
              <a:rPr dirty="0" sz="1050" spc="20">
                <a:latin typeface="Times New Roman"/>
                <a:cs typeface="Times New Roman"/>
              </a:rPr>
              <a:t>characters </a:t>
            </a:r>
            <a:r>
              <a:rPr dirty="0" sz="1050" spc="-25">
                <a:latin typeface="Times New Roman"/>
                <a:cs typeface="Times New Roman"/>
              </a:rPr>
              <a:t>each. Use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strcmp() </a:t>
            </a:r>
            <a:r>
              <a:rPr dirty="0" sz="1050" spc="10">
                <a:latin typeface="Times New Roman"/>
                <a:cs typeface="Times New Roman"/>
              </a:rPr>
              <a:t>func-  </a:t>
            </a:r>
            <a:r>
              <a:rPr dirty="0" sz="1050" spc="-5">
                <a:latin typeface="Times New Roman"/>
                <a:cs typeface="Times New Roman"/>
              </a:rPr>
              <a:t>tion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30">
                <a:latin typeface="Times New Roman"/>
                <a:cs typeface="Times New Roman"/>
              </a:rPr>
              <a:t>make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comparison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two </a:t>
            </a:r>
            <a:r>
              <a:rPr dirty="0" sz="1050" spc="20">
                <a:latin typeface="Times New Roman"/>
                <a:cs typeface="Times New Roman"/>
              </a:rPr>
              <a:t>names. </a:t>
            </a:r>
            <a:r>
              <a:rPr dirty="0" sz="1050" spc="35">
                <a:latin typeface="Times New Roman"/>
                <a:cs typeface="Times New Roman"/>
              </a:rPr>
              <a:t>Remember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900" spc="-10">
                <a:latin typeface="Courier New"/>
                <a:cs typeface="Courier New"/>
              </a:rPr>
              <a:t>'a'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10">
                <a:latin typeface="Courier New"/>
                <a:cs typeface="Courier New"/>
              </a:rPr>
              <a:t>'b'</a:t>
            </a:r>
            <a:r>
              <a:rPr dirty="0" sz="1050" spc="-10">
                <a:latin typeface="Times New Roman"/>
                <a:cs typeface="Times New Roman"/>
              </a:rPr>
              <a:t>,  </a:t>
            </a:r>
            <a:r>
              <a:rPr dirty="0" sz="900" spc="-10">
                <a:latin typeface="Courier New"/>
                <a:cs typeface="Courier New"/>
              </a:rPr>
              <a:t>'b'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20">
                <a:latin typeface="Courier New"/>
                <a:cs typeface="Courier New"/>
              </a:rPr>
              <a:t>'c'</a:t>
            </a:r>
            <a:r>
              <a:rPr dirty="0" sz="1050" spc="-20">
                <a:latin typeface="Times New Roman"/>
                <a:cs typeface="Times New Roman"/>
              </a:rPr>
              <a:t>, etc. </a:t>
            </a:r>
            <a:r>
              <a:rPr dirty="0" sz="1050" spc="-45">
                <a:latin typeface="Times New Roman"/>
                <a:cs typeface="Times New Roman"/>
              </a:rPr>
              <a:t>Be </a:t>
            </a:r>
            <a:r>
              <a:rPr dirty="0" sz="1050" spc="-20">
                <a:latin typeface="Times New Roman"/>
                <a:cs typeface="Times New Roman"/>
              </a:rPr>
              <a:t>sure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25">
                <a:latin typeface="Times New Roman"/>
                <a:cs typeface="Times New Roman"/>
              </a:rPr>
              <a:t>include </a:t>
            </a:r>
            <a:r>
              <a:rPr dirty="0" sz="1050" spc="-5">
                <a:latin typeface="Times New Roman"/>
                <a:cs typeface="Times New Roman"/>
              </a:rPr>
              <a:t>the proper </a:t>
            </a:r>
            <a:r>
              <a:rPr dirty="0" sz="1050" spc="35">
                <a:latin typeface="Times New Roman"/>
                <a:cs typeface="Times New Roman"/>
              </a:rPr>
              <a:t>header </a:t>
            </a:r>
            <a:r>
              <a:rPr dirty="0" sz="1050" spc="-40">
                <a:latin typeface="Times New Roman"/>
                <a:cs typeface="Times New Roman"/>
              </a:rPr>
              <a:t>file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use</a:t>
            </a:r>
            <a:r>
              <a:rPr dirty="0" sz="1050" spc="-30">
                <a:latin typeface="Times New Roman"/>
                <a:cs typeface="Times New Roman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strcmp()</a:t>
            </a:r>
            <a:r>
              <a:rPr dirty="0" sz="1050" spc="-1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68211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49500" y="3744595"/>
            <a:ext cx="5194300" cy="0"/>
          </a:xfrm>
          <a:custGeom>
            <a:avLst/>
            <a:gdLst/>
            <a:ahLst/>
            <a:cxnLst/>
            <a:rect l="l" t="t" r="r" b="b"/>
            <a:pathLst>
              <a:path w="5194300" h="0">
                <a:moveTo>
                  <a:pt x="0" y="0"/>
                </a:moveTo>
                <a:lnTo>
                  <a:pt x="51943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49500" y="9812019"/>
            <a:ext cx="5194300" cy="0"/>
          </a:xfrm>
          <a:custGeom>
            <a:avLst/>
            <a:gdLst/>
            <a:ahLst/>
            <a:cxnLst/>
            <a:rect l="l" t="t" r="r" b="b"/>
            <a:pathLst>
              <a:path w="5194300" h="0">
                <a:moveTo>
                  <a:pt x="0" y="0"/>
                </a:moveTo>
                <a:lnTo>
                  <a:pt x="51943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59153" y="455294"/>
            <a:ext cx="2106930" cy="117983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dirty="0" sz="900" spc="-105">
                <a:latin typeface="Arial"/>
                <a:cs typeface="Arial"/>
              </a:rPr>
              <a:t>176 </a:t>
            </a: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10 </a:t>
            </a:r>
            <a:r>
              <a:rPr dirty="0" sz="950" spc="10">
                <a:latin typeface="Times New Roman"/>
                <a:cs typeface="Times New Roman"/>
              </a:rPr>
              <a:t>Characters </a:t>
            </a:r>
            <a:r>
              <a:rPr dirty="0" sz="950" spc="-10">
                <a:latin typeface="Times New Roman"/>
                <a:cs typeface="Times New Roman"/>
              </a:rPr>
              <a:t>and</a:t>
            </a:r>
            <a:r>
              <a:rPr dirty="0" sz="950" spc="204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Strings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490">
                <a:latin typeface="Arial"/>
                <a:cs typeface="Arial"/>
              </a:rPr>
              <a:t>P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275">
                <a:latin typeface="Arial"/>
                <a:cs typeface="Arial"/>
              </a:rPr>
              <a:t>- </a:t>
            </a:r>
            <a:r>
              <a:rPr dirty="0" sz="1400" spc="-375">
                <a:latin typeface="Arial"/>
                <a:cs typeface="Arial"/>
              </a:rPr>
              <a:t>LA </a:t>
            </a:r>
            <a:r>
              <a:rPr dirty="0" sz="1400" spc="-450">
                <a:latin typeface="Arial"/>
                <a:cs typeface="Arial"/>
              </a:rPr>
              <a:t>B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484">
                <a:latin typeface="Arial"/>
                <a:cs typeface="Arial"/>
              </a:rPr>
              <a:t>A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530">
                <a:latin typeface="Arial"/>
                <a:cs typeface="Arial"/>
              </a:rPr>
              <a:t>D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 spc="-484">
                <a:latin typeface="Arial"/>
                <a:cs typeface="Arial"/>
              </a:rPr>
              <a:t>A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</a:t>
            </a:r>
            <a:r>
              <a:rPr dirty="0" sz="1400" spc="-30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0">
                <a:latin typeface="Arial"/>
                <a:cs typeface="Arial"/>
              </a:rPr>
              <a:t>M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495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153" y="1689932"/>
            <a:ext cx="6236970" cy="841248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90">
                <a:latin typeface="Arial"/>
                <a:cs typeface="Arial"/>
              </a:rPr>
              <a:t>Character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Functions</a:t>
            </a:r>
            <a:endParaRPr sz="1200">
              <a:latin typeface="Arial"/>
              <a:cs typeface="Arial"/>
            </a:endParaRPr>
          </a:p>
          <a:p>
            <a:pPr algn="just" marL="1612900" marR="5080">
              <a:lnSpc>
                <a:spcPct val="103299"/>
              </a:lnSpc>
              <a:spcBef>
                <a:spcPts val="575"/>
              </a:spcBef>
            </a:pPr>
            <a:r>
              <a:rPr dirty="0" sz="1050" spc="-30">
                <a:latin typeface="Times New Roman"/>
                <a:cs typeface="Times New Roman"/>
              </a:rPr>
              <a:t>C++ </a:t>
            </a:r>
            <a:r>
              <a:rPr dirty="0" sz="1050" spc="25">
                <a:latin typeface="Times New Roman"/>
                <a:cs typeface="Times New Roman"/>
              </a:rPr>
              <a:t>provides </a:t>
            </a:r>
            <a:r>
              <a:rPr dirty="0" sz="1050" spc="40">
                <a:latin typeface="Times New Roman"/>
                <a:cs typeface="Times New Roman"/>
              </a:rPr>
              <a:t>numerous </a:t>
            </a:r>
            <a:r>
              <a:rPr dirty="0" sz="1050" spc="35" i="1">
                <a:latin typeface="Times New Roman"/>
                <a:cs typeface="Times New Roman"/>
              </a:rPr>
              <a:t>functions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20">
                <a:latin typeface="Times New Roman"/>
                <a:cs typeface="Times New Roman"/>
              </a:rPr>
              <a:t>character </a:t>
            </a:r>
            <a:r>
              <a:rPr dirty="0" sz="1050" spc="-25">
                <a:latin typeface="Times New Roman"/>
                <a:cs typeface="Times New Roman"/>
              </a:rPr>
              <a:t>testing. </a:t>
            </a:r>
            <a:r>
              <a:rPr dirty="0" sz="1050" spc="-15">
                <a:latin typeface="Times New Roman"/>
                <a:cs typeface="Times New Roman"/>
              </a:rPr>
              <a:t>These </a:t>
            </a:r>
            <a:r>
              <a:rPr dirty="0" sz="1050" spc="-10">
                <a:latin typeface="Times New Roman"/>
                <a:cs typeface="Times New Roman"/>
              </a:rPr>
              <a:t>functions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10">
                <a:latin typeface="Times New Roman"/>
                <a:cs typeface="Times New Roman"/>
              </a:rPr>
              <a:t>test 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65">
                <a:latin typeface="Times New Roman"/>
                <a:cs typeface="Times New Roman"/>
              </a:rPr>
              <a:t>single </a:t>
            </a:r>
            <a:r>
              <a:rPr dirty="0" sz="1050" spc="-10">
                <a:latin typeface="Times New Roman"/>
                <a:cs typeface="Times New Roman"/>
              </a:rPr>
              <a:t>character </a:t>
            </a:r>
            <a:r>
              <a:rPr dirty="0" sz="1050" spc="-35">
                <a:latin typeface="Times New Roman"/>
                <a:cs typeface="Times New Roman"/>
              </a:rPr>
              <a:t>and </a:t>
            </a:r>
            <a:r>
              <a:rPr dirty="0" sz="1050" spc="-30">
                <a:latin typeface="Times New Roman"/>
                <a:cs typeface="Times New Roman"/>
              </a:rPr>
              <a:t>return </a:t>
            </a:r>
            <a:r>
              <a:rPr dirty="0" sz="1050" spc="-45">
                <a:latin typeface="Times New Roman"/>
                <a:cs typeface="Times New Roman"/>
              </a:rPr>
              <a:t>either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5">
                <a:latin typeface="Times New Roman"/>
                <a:cs typeface="Times New Roman"/>
              </a:rPr>
              <a:t>non-zero </a:t>
            </a:r>
            <a:r>
              <a:rPr dirty="0" sz="1050" spc="-65">
                <a:latin typeface="Times New Roman"/>
                <a:cs typeface="Times New Roman"/>
              </a:rPr>
              <a:t>value </a:t>
            </a:r>
            <a:r>
              <a:rPr dirty="0" sz="1050" spc="-45">
                <a:latin typeface="Times New Roman"/>
                <a:cs typeface="Times New Roman"/>
              </a:rPr>
              <a:t>(true) </a:t>
            </a:r>
            <a:r>
              <a:rPr dirty="0" sz="1050" spc="-10">
                <a:latin typeface="Times New Roman"/>
                <a:cs typeface="Times New Roman"/>
              </a:rPr>
              <a:t>or </a:t>
            </a:r>
            <a:r>
              <a:rPr dirty="0" sz="1050" spc="-35">
                <a:latin typeface="Times New Roman"/>
                <a:cs typeface="Times New Roman"/>
              </a:rPr>
              <a:t>zero </a:t>
            </a:r>
            <a:r>
              <a:rPr dirty="0" sz="1050" spc="-20">
                <a:latin typeface="Times New Roman"/>
                <a:cs typeface="Times New Roman"/>
              </a:rPr>
              <a:t>(false). </a:t>
            </a:r>
            <a:r>
              <a:rPr dirty="0" sz="1050" spc="-15">
                <a:latin typeface="Times New Roman"/>
                <a:cs typeface="Times New Roman"/>
              </a:rPr>
              <a:t>For </a:t>
            </a:r>
            <a:r>
              <a:rPr dirty="0" sz="1050" spc="5">
                <a:latin typeface="Times New Roman"/>
                <a:cs typeface="Times New Roman"/>
              </a:rPr>
              <a:t>exam-  </a:t>
            </a:r>
            <a:r>
              <a:rPr dirty="0" sz="1050" spc="-20">
                <a:latin typeface="Times New Roman"/>
                <a:cs typeface="Times New Roman"/>
              </a:rPr>
              <a:t>ple, </a:t>
            </a:r>
            <a:r>
              <a:rPr dirty="0" sz="900" spc="-15">
                <a:latin typeface="Courier New"/>
                <a:cs typeface="Courier New"/>
              </a:rPr>
              <a:t>isdigit </a:t>
            </a:r>
            <a:r>
              <a:rPr dirty="0" sz="1050">
                <a:latin typeface="Times New Roman"/>
                <a:cs typeface="Times New Roman"/>
              </a:rPr>
              <a:t>tests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5">
                <a:latin typeface="Times New Roman"/>
                <a:cs typeface="Times New Roman"/>
              </a:rPr>
              <a:t>character </a:t>
            </a:r>
            <a:r>
              <a:rPr dirty="0" sz="1050" spc="20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see if </a:t>
            </a:r>
            <a:r>
              <a:rPr dirty="0" sz="1050" spc="-15">
                <a:latin typeface="Times New Roman"/>
                <a:cs typeface="Times New Roman"/>
              </a:rPr>
              <a:t>it </a:t>
            </a:r>
            <a:r>
              <a:rPr dirty="0" sz="1050" spc="-35">
                <a:latin typeface="Times New Roman"/>
                <a:cs typeface="Times New Roman"/>
              </a:rPr>
              <a:t>is </a:t>
            </a:r>
            <a:r>
              <a:rPr dirty="0" sz="1050">
                <a:latin typeface="Times New Roman"/>
                <a:cs typeface="Times New Roman"/>
              </a:rPr>
              <a:t>one </a:t>
            </a:r>
            <a:r>
              <a:rPr dirty="0" sz="1050" spc="5">
                <a:latin typeface="Times New Roman"/>
                <a:cs typeface="Times New Roman"/>
              </a:rPr>
              <a:t>of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digits </a:t>
            </a:r>
            <a:r>
              <a:rPr dirty="0" sz="1050" spc="50">
                <a:latin typeface="Times New Roman"/>
                <a:cs typeface="Times New Roman"/>
              </a:rPr>
              <a:t>between </a:t>
            </a:r>
            <a:r>
              <a:rPr dirty="0" sz="1050" spc="-30">
                <a:latin typeface="Times New Roman"/>
                <a:cs typeface="Times New Roman"/>
              </a:rPr>
              <a:t>0 </a:t>
            </a:r>
            <a:r>
              <a:rPr dirty="0" sz="1050">
                <a:latin typeface="Times New Roman"/>
                <a:cs typeface="Times New Roman"/>
              </a:rPr>
              <a:t>and 9.  </a:t>
            </a:r>
            <a:r>
              <a:rPr dirty="0" sz="1050" spc="-50">
                <a:latin typeface="Times New Roman"/>
                <a:cs typeface="Times New Roman"/>
              </a:rPr>
              <a:t>So </a:t>
            </a:r>
            <a:r>
              <a:rPr dirty="0" sz="900" spc="-40">
                <a:latin typeface="Courier New"/>
                <a:cs typeface="Courier New"/>
              </a:rPr>
              <a:t>isdigit(7) </a:t>
            </a:r>
            <a:r>
              <a:rPr dirty="0" sz="1050" spc="-25">
                <a:latin typeface="Times New Roman"/>
                <a:cs typeface="Times New Roman"/>
              </a:rPr>
              <a:t>returns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non-zero </a:t>
            </a:r>
            <a:r>
              <a:rPr dirty="0" sz="1050" spc="-55">
                <a:latin typeface="Times New Roman"/>
                <a:cs typeface="Times New Roman"/>
              </a:rPr>
              <a:t>value </a:t>
            </a:r>
            <a:r>
              <a:rPr dirty="0" sz="1050" spc="15">
                <a:latin typeface="Times New Roman"/>
                <a:cs typeface="Times New Roman"/>
              </a:rPr>
              <a:t>whereas </a:t>
            </a:r>
            <a:r>
              <a:rPr dirty="0" sz="900" spc="40">
                <a:latin typeface="Courier New"/>
                <a:cs typeface="Courier New"/>
              </a:rPr>
              <a:t>isdigit(y) </a:t>
            </a:r>
            <a:r>
              <a:rPr dirty="0" sz="1050" spc="-20">
                <a:latin typeface="Times New Roman"/>
                <a:cs typeface="Times New Roman"/>
              </a:rPr>
              <a:t>and  </a:t>
            </a:r>
            <a:r>
              <a:rPr dirty="0" sz="900" spc="-20">
                <a:latin typeface="Courier New"/>
                <a:cs typeface="Courier New"/>
              </a:rPr>
              <a:t>isdigit($)</a:t>
            </a:r>
            <a:r>
              <a:rPr dirty="0" sz="1050" spc="-20">
                <a:latin typeface="Times New Roman"/>
                <a:cs typeface="Times New Roman"/>
              </a:rPr>
              <a:t>both </a:t>
            </a:r>
            <a:r>
              <a:rPr dirty="0" sz="1050">
                <a:latin typeface="Times New Roman"/>
                <a:cs typeface="Times New Roman"/>
              </a:rPr>
              <a:t>return </a:t>
            </a:r>
            <a:r>
              <a:rPr dirty="0" sz="1050" spc="-35">
                <a:latin typeface="Times New Roman"/>
                <a:cs typeface="Times New Roman"/>
              </a:rPr>
              <a:t>0. </a:t>
            </a: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-35">
                <a:latin typeface="Times New Roman"/>
                <a:cs typeface="Times New Roman"/>
              </a:rPr>
              <a:t>list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character </a:t>
            </a:r>
            <a:r>
              <a:rPr dirty="0" sz="1050" spc="-10">
                <a:latin typeface="Times New Roman"/>
                <a:cs typeface="Times New Roman"/>
              </a:rPr>
              <a:t>functions </a:t>
            </a:r>
            <a:r>
              <a:rPr dirty="0" sz="1050" spc="-20">
                <a:latin typeface="Times New Roman"/>
                <a:cs typeface="Times New Roman"/>
              </a:rPr>
              <a:t>here. </a:t>
            </a:r>
            <a:r>
              <a:rPr dirty="0" sz="1050" spc="-45">
                <a:latin typeface="Times New Roman"/>
                <a:cs typeface="Times New Roman"/>
              </a:rPr>
              <a:t>A  </a:t>
            </a:r>
            <a:r>
              <a:rPr dirty="0" sz="1050" spc="30">
                <a:latin typeface="Times New Roman"/>
                <a:cs typeface="Times New Roman"/>
              </a:rPr>
              <a:t>complete </a:t>
            </a:r>
            <a:r>
              <a:rPr dirty="0" sz="1050" spc="-35">
                <a:latin typeface="Times New Roman"/>
                <a:cs typeface="Times New Roman"/>
              </a:rPr>
              <a:t>list </a:t>
            </a:r>
            <a:r>
              <a:rPr dirty="0" sz="1050" spc="-45">
                <a:latin typeface="Times New Roman"/>
                <a:cs typeface="Times New Roman"/>
              </a:rPr>
              <a:t>may </a:t>
            </a:r>
            <a:r>
              <a:rPr dirty="0" sz="1050" spc="45">
                <a:latin typeface="Times New Roman"/>
                <a:cs typeface="Times New Roman"/>
              </a:rPr>
              <a:t>be </a:t>
            </a:r>
            <a:r>
              <a:rPr dirty="0" sz="1050" spc="10">
                <a:latin typeface="Times New Roman"/>
                <a:cs typeface="Times New Roman"/>
              </a:rPr>
              <a:t>found </a:t>
            </a:r>
            <a:r>
              <a:rPr dirty="0" sz="1050" spc="-15">
                <a:latin typeface="Times New Roman"/>
                <a:cs typeface="Times New Roman"/>
              </a:rPr>
              <a:t>in </a:t>
            </a:r>
            <a:r>
              <a:rPr dirty="0" sz="1050" spc="5">
                <a:latin typeface="Times New Roman"/>
                <a:cs typeface="Times New Roman"/>
              </a:rPr>
              <a:t>the </a:t>
            </a:r>
            <a:r>
              <a:rPr dirty="0" sz="1050" spc="-5">
                <a:latin typeface="Times New Roman"/>
                <a:cs typeface="Times New Roman"/>
              </a:rPr>
              <a:t>text. </a:t>
            </a:r>
            <a:r>
              <a:rPr dirty="0" sz="1050" spc="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following </a:t>
            </a:r>
            <a:r>
              <a:rPr dirty="0" sz="1050">
                <a:latin typeface="Times New Roman"/>
                <a:cs typeface="Times New Roman"/>
              </a:rPr>
              <a:t>program </a:t>
            </a:r>
            <a:r>
              <a:rPr dirty="0" sz="1050" spc="35">
                <a:latin typeface="Times New Roman"/>
                <a:cs typeface="Times New Roman"/>
              </a:rPr>
              <a:t>demonstrates  </a:t>
            </a:r>
            <a:r>
              <a:rPr dirty="0" sz="1050" spc="-5">
                <a:latin typeface="Times New Roman"/>
                <a:cs typeface="Times New Roman"/>
              </a:rPr>
              <a:t>some </a:t>
            </a:r>
            <a:r>
              <a:rPr dirty="0" sz="1050" spc="5">
                <a:latin typeface="Times New Roman"/>
                <a:cs typeface="Times New Roman"/>
              </a:rPr>
              <a:t>of the</a:t>
            </a:r>
            <a:r>
              <a:rPr dirty="0" sz="1050" spc="270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others. </a:t>
            </a:r>
            <a:r>
              <a:rPr dirty="0" sz="1050">
                <a:latin typeface="Times New Roman"/>
                <a:cs typeface="Times New Roman"/>
              </a:rPr>
              <a:t>Note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900" spc="-25">
                <a:latin typeface="Courier New"/>
                <a:cs typeface="Courier New"/>
              </a:rPr>
              <a:t>cctype </a:t>
            </a:r>
            <a:r>
              <a:rPr dirty="0" sz="1050" spc="35">
                <a:latin typeface="Times New Roman"/>
                <a:cs typeface="Times New Roman"/>
              </a:rPr>
              <a:t>header </a:t>
            </a:r>
            <a:r>
              <a:rPr dirty="0" sz="1050" spc="-45">
                <a:latin typeface="Times New Roman"/>
                <a:cs typeface="Times New Roman"/>
              </a:rPr>
              <a:t>file </a:t>
            </a:r>
            <a:r>
              <a:rPr dirty="0" sz="1050" spc="-10">
                <a:latin typeface="Times New Roman"/>
                <a:cs typeface="Times New Roman"/>
              </a:rPr>
              <a:t>must be </a:t>
            </a:r>
            <a:r>
              <a:rPr dirty="0" sz="1050" spc="25">
                <a:latin typeface="Times New Roman"/>
                <a:cs typeface="Times New Roman"/>
              </a:rPr>
              <a:t>included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30">
                <a:latin typeface="Times New Roman"/>
                <a:cs typeface="Times New Roman"/>
              </a:rPr>
              <a:t>use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character</a:t>
            </a:r>
            <a:r>
              <a:rPr dirty="0" sz="1050" spc="-4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functions.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5"/>
              </a:spcBef>
            </a:pPr>
            <a:r>
              <a:rPr dirty="0" sz="1050" spc="5" i="1">
                <a:latin typeface="Times New Roman"/>
                <a:cs typeface="Times New Roman"/>
              </a:rPr>
              <a:t>Sample </a:t>
            </a:r>
            <a:r>
              <a:rPr dirty="0" sz="1050" spc="-15" i="1">
                <a:latin typeface="Times New Roman"/>
                <a:cs typeface="Times New Roman"/>
              </a:rPr>
              <a:t>Program</a:t>
            </a:r>
            <a:r>
              <a:rPr dirty="0" sz="1050" spc="6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10.1:</a:t>
            </a:r>
            <a:endParaRPr sz="1050">
              <a:latin typeface="Times New Roman"/>
              <a:cs typeface="Times New Roman"/>
            </a:endParaRPr>
          </a:p>
          <a:p>
            <a:pPr marL="990600">
              <a:lnSpc>
                <a:spcPct val="100000"/>
              </a:lnSpc>
              <a:spcBef>
                <a:spcPts val="605"/>
              </a:spcBef>
            </a:pPr>
            <a:r>
              <a:rPr dirty="0" sz="900" spc="-10">
                <a:latin typeface="Courier New"/>
                <a:cs typeface="Courier New"/>
              </a:rPr>
              <a:t>// This </a:t>
            </a:r>
            <a:r>
              <a:rPr dirty="0" sz="900" spc="-15">
                <a:latin typeface="Courier New"/>
                <a:cs typeface="Courier New"/>
              </a:rPr>
              <a:t>program </a:t>
            </a:r>
            <a:r>
              <a:rPr dirty="0" sz="900" spc="-20">
                <a:latin typeface="Courier New"/>
                <a:cs typeface="Courier New"/>
              </a:rPr>
              <a:t>utilizes </a:t>
            </a:r>
            <a:r>
              <a:rPr dirty="0" sz="900" spc="-15">
                <a:latin typeface="Courier New"/>
                <a:cs typeface="Courier New"/>
              </a:rPr>
              <a:t>several functions </a:t>
            </a: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character</a:t>
            </a:r>
            <a:r>
              <a:rPr dirty="0" sz="900" spc="-22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testing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990600" marR="3900804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 &lt;cctype&gt;  using namespace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9906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9906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257300">
              <a:lnSpc>
                <a:spcPct val="100000"/>
              </a:lnSpc>
              <a:spcBef>
                <a:spcPts val="204"/>
              </a:spcBef>
            </a:pPr>
            <a:r>
              <a:rPr dirty="0" sz="900" spc="-10">
                <a:latin typeface="Courier New"/>
                <a:cs typeface="Courier New"/>
              </a:rPr>
              <a:t>char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input;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57300" marR="1899285">
              <a:lnSpc>
                <a:spcPct val="121100"/>
              </a:lnSpc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 spc="-10">
                <a:latin typeface="Courier New"/>
                <a:cs typeface="Courier New"/>
              </a:rPr>
              <a:t>Any </a:t>
            </a:r>
            <a:r>
              <a:rPr dirty="0" sz="900" spc="-15">
                <a:latin typeface="Courier New"/>
                <a:cs typeface="Courier New"/>
              </a:rPr>
              <a:t>Character:"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input;</a:t>
            </a:r>
            <a:endParaRPr sz="900">
              <a:latin typeface="Courier New"/>
              <a:cs typeface="Courier New"/>
            </a:endParaRPr>
          </a:p>
          <a:p>
            <a:pPr marL="1257300" marR="832485">
              <a:lnSpc>
                <a:spcPts val="1300"/>
              </a:lnSpc>
              <a:spcBef>
                <a:spcPts val="75"/>
              </a:spcBef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"The character entered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input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cout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"The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ASCII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code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for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input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int(input)</a:t>
            </a:r>
            <a:endParaRPr sz="900">
              <a:latin typeface="Courier New"/>
              <a:cs typeface="Courier New"/>
            </a:endParaRPr>
          </a:p>
          <a:p>
            <a:pPr algn="just" marL="1596390">
              <a:lnSpc>
                <a:spcPct val="100000"/>
              </a:lnSpc>
              <a:spcBef>
                <a:spcPts val="145"/>
              </a:spcBef>
            </a:pP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57300">
              <a:lnSpc>
                <a:spcPct val="100000"/>
              </a:lnSpc>
              <a:spcBef>
                <a:spcPts val="665"/>
              </a:spcBef>
              <a:tabLst>
                <a:tab pos="2844165" algn="l"/>
              </a:tabLst>
            </a:pPr>
            <a:r>
              <a:rPr dirty="0" sz="900" spc="-5">
                <a:latin typeface="Courier New"/>
                <a:cs typeface="Courier New"/>
              </a:rPr>
              <a:t>if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(isalpha(input))	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tests </a:t>
            </a:r>
            <a:r>
              <a:rPr dirty="0" sz="900" spc="-10">
                <a:latin typeface="Courier New"/>
                <a:cs typeface="Courier New"/>
              </a:rPr>
              <a:t>to see if </a:t>
            </a:r>
            <a:r>
              <a:rPr dirty="0" sz="900" spc="-15">
                <a:latin typeface="Courier New"/>
                <a:cs typeface="Courier New"/>
              </a:rPr>
              <a:t>character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2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letter</a:t>
            </a:r>
            <a:endParaRPr sz="900">
              <a:latin typeface="Courier New"/>
              <a:cs typeface="Courier New"/>
            </a:endParaRPr>
          </a:p>
          <a:p>
            <a:pPr marL="12573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372235">
              <a:lnSpc>
                <a:spcPct val="100000"/>
              </a:lnSpc>
              <a:spcBef>
                <a:spcPts val="204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character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letter"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841500" marR="792480" indent="-469900">
              <a:lnSpc>
                <a:spcPct val="120000"/>
              </a:lnSpc>
              <a:tabLst>
                <a:tab pos="2832100" algn="l"/>
              </a:tabLst>
            </a:pPr>
            <a:r>
              <a:rPr dirty="0" sz="900" spc="-10">
                <a:latin typeface="Courier New"/>
                <a:cs typeface="Courier New"/>
              </a:rPr>
              <a:t>if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(islower(input))	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tests </a:t>
            </a:r>
            <a:r>
              <a:rPr dirty="0" sz="900" spc="-10">
                <a:latin typeface="Courier New"/>
                <a:cs typeface="Courier New"/>
              </a:rPr>
              <a:t>to see if </a:t>
            </a:r>
            <a:r>
              <a:rPr dirty="0" sz="900" spc="-15">
                <a:latin typeface="Courier New"/>
                <a:cs typeface="Courier New"/>
              </a:rPr>
              <a:t>letter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lower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case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letter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lower case"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841500" marR="792480" indent="-469900">
              <a:lnSpc>
                <a:spcPct val="121100"/>
              </a:lnSpc>
              <a:tabLst>
                <a:tab pos="2832100" algn="l"/>
              </a:tabLst>
            </a:pPr>
            <a:r>
              <a:rPr dirty="0" sz="900" spc="-10">
                <a:latin typeface="Courier New"/>
                <a:cs typeface="Courier New"/>
              </a:rPr>
              <a:t>if</a:t>
            </a:r>
            <a:r>
              <a:rPr dirty="0" sz="900" spc="-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(isupper(input))	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tests </a:t>
            </a:r>
            <a:r>
              <a:rPr dirty="0" sz="900" spc="-10">
                <a:latin typeface="Courier New"/>
                <a:cs typeface="Courier New"/>
              </a:rPr>
              <a:t>to see if </a:t>
            </a:r>
            <a:r>
              <a:rPr dirty="0" sz="900" spc="-15">
                <a:latin typeface="Courier New"/>
                <a:cs typeface="Courier New"/>
              </a:rPr>
              <a:t>letter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upper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case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letter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upper case"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573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841500" marR="699135" indent="-584200">
              <a:lnSpc>
                <a:spcPct val="120300"/>
              </a:lnSpc>
            </a:pPr>
            <a:r>
              <a:rPr dirty="0" sz="900" spc="-10">
                <a:latin typeface="Courier New"/>
                <a:cs typeface="Courier New"/>
              </a:rPr>
              <a:t>else if </a:t>
            </a:r>
            <a:r>
              <a:rPr dirty="0" sz="900" spc="-20">
                <a:latin typeface="Courier New"/>
                <a:cs typeface="Courier New"/>
              </a:rPr>
              <a:t>(isdigit(input))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tests </a:t>
            </a:r>
            <a:r>
              <a:rPr dirty="0" sz="900" spc="-10">
                <a:latin typeface="Courier New"/>
                <a:cs typeface="Courier New"/>
              </a:rPr>
              <a:t>to see if </a:t>
            </a:r>
            <a:r>
              <a:rPr dirty="0" sz="900" spc="-15">
                <a:latin typeface="Courier New"/>
                <a:cs typeface="Courier New"/>
              </a:rPr>
              <a:t>character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digit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character </a:t>
            </a:r>
            <a:r>
              <a:rPr dirty="0" sz="900" spc="-10">
                <a:latin typeface="Courier New"/>
                <a:cs typeface="Courier New"/>
              </a:rPr>
              <a:t>you </a:t>
            </a:r>
            <a:r>
              <a:rPr dirty="0" sz="900" spc="-15">
                <a:latin typeface="Courier New"/>
                <a:cs typeface="Courier New"/>
              </a:rPr>
              <a:t>entered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digit"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  <a:spcBef>
                <a:spcPts val="675"/>
              </a:spcBef>
            </a:pPr>
            <a:r>
              <a:rPr dirty="0" sz="900" spc="-25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  <a:p>
            <a:pPr marL="1823085">
              <a:lnSpc>
                <a:spcPct val="100000"/>
              </a:lnSpc>
              <a:spcBef>
                <a:spcPts val="215"/>
              </a:spcBef>
            </a:pPr>
            <a:r>
              <a:rPr dirty="0" sz="900" spc="-20">
                <a:latin typeface="Courier New"/>
                <a:cs typeface="Courier New"/>
              </a:rPr>
              <a:t>cout </a:t>
            </a:r>
            <a:r>
              <a:rPr dirty="0" sz="900" spc="-15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"The </a:t>
            </a:r>
            <a:r>
              <a:rPr dirty="0" sz="900" spc="-25">
                <a:latin typeface="Courier New"/>
                <a:cs typeface="Courier New"/>
              </a:rPr>
              <a:t>character entered </a:t>
            </a:r>
            <a:r>
              <a:rPr dirty="0" sz="900" spc="-15">
                <a:latin typeface="Courier New"/>
                <a:cs typeface="Courier New"/>
              </a:rPr>
              <a:t>is </a:t>
            </a:r>
            <a:r>
              <a:rPr dirty="0" sz="900" spc="-20">
                <a:latin typeface="Courier New"/>
                <a:cs typeface="Courier New"/>
              </a:rPr>
              <a:t>not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25">
                <a:latin typeface="Courier New"/>
                <a:cs typeface="Courier New"/>
              </a:rPr>
              <a:t>letter </a:t>
            </a:r>
            <a:r>
              <a:rPr dirty="0" sz="900" spc="-20">
                <a:latin typeface="Courier New"/>
                <a:cs typeface="Courier New"/>
              </a:rPr>
              <a:t>nor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39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digit"</a:t>
            </a:r>
            <a:endParaRPr sz="900">
              <a:latin typeface="Courier New"/>
              <a:cs typeface="Courier New"/>
            </a:endParaRPr>
          </a:p>
          <a:p>
            <a:pPr algn="ctr" marR="1359535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&lt;&lt;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573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9906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612900">
              <a:lnSpc>
                <a:spcPct val="100000"/>
              </a:lnSpc>
            </a:pPr>
            <a:r>
              <a:rPr dirty="0" sz="1050" spc="10">
                <a:latin typeface="Times New Roman"/>
                <a:cs typeface="Times New Roman"/>
              </a:rPr>
              <a:t>In </a:t>
            </a:r>
            <a:r>
              <a:rPr dirty="0" sz="1050" spc="-35">
                <a:latin typeface="Times New Roman"/>
                <a:cs typeface="Times New Roman"/>
              </a:rPr>
              <a:t>Lab </a:t>
            </a:r>
            <a:r>
              <a:rPr dirty="0" sz="1050" spc="-45">
                <a:latin typeface="Times New Roman"/>
                <a:cs typeface="Times New Roman"/>
              </a:rPr>
              <a:t>10.1 </a:t>
            </a:r>
            <a:r>
              <a:rPr dirty="0" sz="1050" spc="-35">
                <a:latin typeface="Times New Roman"/>
                <a:cs typeface="Times New Roman"/>
              </a:rPr>
              <a:t>you </a:t>
            </a:r>
            <a:r>
              <a:rPr dirty="0" sz="1050" spc="-65">
                <a:latin typeface="Times New Roman"/>
                <a:cs typeface="Times New Roman"/>
              </a:rPr>
              <a:t>will </a:t>
            </a:r>
            <a:r>
              <a:rPr dirty="0" sz="1050" spc="-40">
                <a:latin typeface="Times New Roman"/>
                <a:cs typeface="Times New Roman"/>
              </a:rPr>
              <a:t>see a </a:t>
            </a:r>
            <a:r>
              <a:rPr dirty="0" sz="1050" spc="-20">
                <a:latin typeface="Times New Roman"/>
                <a:cs typeface="Times New Roman"/>
              </a:rPr>
              <a:t>more </a:t>
            </a:r>
            <a:r>
              <a:rPr dirty="0" sz="1050" spc="-5">
                <a:latin typeface="Times New Roman"/>
                <a:cs typeface="Times New Roman"/>
              </a:rPr>
              <a:t>practical </a:t>
            </a:r>
            <a:r>
              <a:rPr dirty="0" sz="1050" spc="5">
                <a:latin typeface="Times New Roman"/>
                <a:cs typeface="Times New Roman"/>
              </a:rPr>
              <a:t>application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10">
                <a:latin typeface="Times New Roman"/>
                <a:cs typeface="Times New Roman"/>
              </a:rPr>
              <a:t>character </a:t>
            </a:r>
            <a:r>
              <a:rPr dirty="0" sz="1050" spc="-35">
                <a:latin typeface="Times New Roman"/>
                <a:cs typeface="Times New Roman"/>
              </a:rPr>
              <a:t>testing</a:t>
            </a:r>
            <a:r>
              <a:rPr dirty="0" sz="1050" spc="-2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functions.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194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0905" y="1093977"/>
            <a:ext cx="18053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10 </a:t>
            </a:r>
            <a:r>
              <a:rPr dirty="0" sz="950" spc="10">
                <a:latin typeface="Times New Roman"/>
                <a:cs typeface="Times New Roman"/>
              </a:rPr>
              <a:t>Characters </a:t>
            </a:r>
            <a:r>
              <a:rPr dirty="0" sz="950" spc="-10">
                <a:latin typeface="Times New Roman"/>
                <a:cs typeface="Times New Roman"/>
              </a:rPr>
              <a:t>and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Strings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735" y="1389023"/>
            <a:ext cx="4538980" cy="5229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434"/>
              </a:spcBef>
            </a:pPr>
            <a:r>
              <a:rPr dirty="0" sz="1050" spc="-10" i="1">
                <a:latin typeface="Times New Roman"/>
                <a:cs typeface="Times New Roman"/>
              </a:rPr>
              <a:t>Sample </a:t>
            </a:r>
            <a:r>
              <a:rPr dirty="0" sz="1050" spc="50" i="1">
                <a:latin typeface="Times New Roman"/>
                <a:cs typeface="Times New Roman"/>
              </a:rPr>
              <a:t>Run</a:t>
            </a:r>
            <a:r>
              <a:rPr dirty="0" sz="1050" spc="-5" i="1">
                <a:latin typeface="Times New Roman"/>
                <a:cs typeface="Times New Roman"/>
              </a:rPr>
              <a:t> </a:t>
            </a:r>
            <a:r>
              <a:rPr dirty="0" sz="1050" spc="-10" i="1">
                <a:latin typeface="Times New Roman"/>
                <a:cs typeface="Times New Roman"/>
              </a:rPr>
              <a:t>1:</a:t>
            </a:r>
            <a:endParaRPr sz="10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  <a:spcBef>
                <a:spcPts val="335"/>
              </a:spcBef>
            </a:pPr>
            <a:r>
              <a:rPr dirty="0" sz="1050" spc="5" b="1">
                <a:latin typeface="Times New Roman"/>
                <a:cs typeface="Times New Roman"/>
              </a:rPr>
              <a:t>Please </a:t>
            </a:r>
            <a:r>
              <a:rPr dirty="0" sz="1050" spc="-10" b="1">
                <a:latin typeface="Times New Roman"/>
                <a:cs typeface="Times New Roman"/>
              </a:rPr>
              <a:t>input </a:t>
            </a:r>
            <a:r>
              <a:rPr dirty="0" sz="1050" spc="-5" b="1">
                <a:latin typeface="Times New Roman"/>
                <a:cs typeface="Times New Roman"/>
              </a:rPr>
              <a:t>the </a:t>
            </a:r>
            <a:r>
              <a:rPr dirty="0" sz="1050" spc="-30" b="1">
                <a:latin typeface="Times New Roman"/>
                <a:cs typeface="Times New Roman"/>
              </a:rPr>
              <a:t>first</a:t>
            </a:r>
            <a:r>
              <a:rPr dirty="0" sz="1050" spc="100" b="1">
                <a:latin typeface="Times New Roman"/>
                <a:cs typeface="Times New Roman"/>
              </a:rPr>
              <a:t> </a:t>
            </a:r>
            <a:r>
              <a:rPr dirty="0" sz="1050" spc="70" b="1">
                <a:latin typeface="Times New Roman"/>
                <a:cs typeface="Times New Roman"/>
              </a:rPr>
              <a:t>name</a:t>
            </a:r>
            <a:endParaRPr sz="105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spcBef>
                <a:spcPts val="335"/>
              </a:spcBef>
            </a:pPr>
            <a:r>
              <a:rPr dirty="0" sz="1050" spc="-25">
                <a:latin typeface="Times New Roman"/>
                <a:cs typeface="Times New Roman"/>
              </a:rPr>
              <a:t>Brown,</a:t>
            </a:r>
            <a:r>
              <a:rPr dirty="0" sz="1050" spc="13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George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dirty="0" sz="1050" spc="5" b="1">
                <a:latin typeface="Times New Roman"/>
                <a:cs typeface="Times New Roman"/>
              </a:rPr>
              <a:t>Please </a:t>
            </a:r>
            <a:r>
              <a:rPr dirty="0" sz="1050" spc="-10" b="1">
                <a:latin typeface="Times New Roman"/>
                <a:cs typeface="Times New Roman"/>
              </a:rPr>
              <a:t>input </a:t>
            </a:r>
            <a:r>
              <a:rPr dirty="0" sz="1050" spc="-5" b="1">
                <a:latin typeface="Times New Roman"/>
                <a:cs typeface="Times New Roman"/>
              </a:rPr>
              <a:t>the </a:t>
            </a:r>
            <a:r>
              <a:rPr dirty="0" sz="1050" spc="70" b="1">
                <a:latin typeface="Times New Roman"/>
                <a:cs typeface="Times New Roman"/>
              </a:rPr>
              <a:t>second</a:t>
            </a:r>
            <a:r>
              <a:rPr dirty="0" sz="1050" spc="75" b="1">
                <a:latin typeface="Times New Roman"/>
                <a:cs typeface="Times New Roman"/>
              </a:rPr>
              <a:t> </a:t>
            </a:r>
            <a:r>
              <a:rPr dirty="0" sz="1050" spc="70" b="1">
                <a:latin typeface="Times New Roman"/>
                <a:cs typeface="Times New Roman"/>
              </a:rPr>
              <a:t>name</a:t>
            </a:r>
            <a:endParaRPr sz="105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spcBef>
                <a:spcPts val="350"/>
              </a:spcBef>
            </a:pPr>
            <a:r>
              <a:rPr dirty="0" sz="1050" spc="-25">
                <a:latin typeface="Times New Roman"/>
                <a:cs typeface="Times New Roman"/>
              </a:rPr>
              <a:t>Adams,</a:t>
            </a:r>
            <a:r>
              <a:rPr dirty="0" sz="1050" spc="45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Sally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050" spc="10" b="1">
                <a:latin typeface="Times New Roman"/>
                <a:cs typeface="Times New Roman"/>
              </a:rPr>
              <a:t>The </a:t>
            </a:r>
            <a:r>
              <a:rPr dirty="0" sz="1050" spc="70" b="1">
                <a:latin typeface="Times New Roman"/>
                <a:cs typeface="Times New Roman"/>
              </a:rPr>
              <a:t>names </a:t>
            </a:r>
            <a:r>
              <a:rPr dirty="0" sz="1050" spc="-30" b="1">
                <a:latin typeface="Times New Roman"/>
                <a:cs typeface="Times New Roman"/>
              </a:rPr>
              <a:t>are </a:t>
            </a:r>
            <a:r>
              <a:rPr dirty="0" sz="1050" b="1">
                <a:latin typeface="Times New Roman"/>
                <a:cs typeface="Times New Roman"/>
              </a:rPr>
              <a:t>as</a:t>
            </a:r>
            <a:r>
              <a:rPr dirty="0" sz="1050" spc="-70" b="1">
                <a:latin typeface="Times New Roman"/>
                <a:cs typeface="Times New Roman"/>
              </a:rPr>
              <a:t> </a:t>
            </a:r>
            <a:r>
              <a:rPr dirty="0" sz="1050" spc="45" b="1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 marL="250190" marR="3334385" indent="-9525">
              <a:lnSpc>
                <a:spcPct val="126699"/>
              </a:lnSpc>
            </a:pPr>
            <a:r>
              <a:rPr dirty="0" sz="1050" spc="-10" b="1">
                <a:latin typeface="Times New Roman"/>
                <a:cs typeface="Times New Roman"/>
              </a:rPr>
              <a:t>Adams, </a:t>
            </a:r>
            <a:r>
              <a:rPr dirty="0" sz="1050" spc="15" b="1">
                <a:latin typeface="Times New Roman"/>
                <a:cs typeface="Times New Roman"/>
              </a:rPr>
              <a:t>Sally  </a:t>
            </a:r>
            <a:r>
              <a:rPr dirty="0" sz="1050" spc="45" b="1">
                <a:latin typeface="Times New Roman"/>
                <a:cs typeface="Times New Roman"/>
              </a:rPr>
              <a:t>Brown,</a:t>
            </a:r>
            <a:r>
              <a:rPr dirty="0" sz="1050" spc="-15" b="1">
                <a:latin typeface="Times New Roman"/>
                <a:cs typeface="Times New Roman"/>
              </a:rPr>
              <a:t> </a:t>
            </a:r>
            <a:r>
              <a:rPr dirty="0" sz="1050" spc="40" b="1">
                <a:latin typeface="Times New Roman"/>
                <a:cs typeface="Times New Roman"/>
              </a:rPr>
              <a:t>George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dirty="0" sz="1050" spc="-10" i="1">
                <a:latin typeface="Times New Roman"/>
                <a:cs typeface="Times New Roman"/>
              </a:rPr>
              <a:t>Sample </a:t>
            </a:r>
            <a:r>
              <a:rPr dirty="0" sz="1050" spc="50" i="1">
                <a:latin typeface="Times New Roman"/>
                <a:cs typeface="Times New Roman"/>
              </a:rPr>
              <a:t>Run</a:t>
            </a:r>
            <a:r>
              <a:rPr dirty="0" sz="1050" spc="-5" i="1">
                <a:latin typeface="Times New Roman"/>
                <a:cs typeface="Times New Roman"/>
              </a:rPr>
              <a:t> </a:t>
            </a:r>
            <a:r>
              <a:rPr dirty="0" sz="1050" spc="-10" i="1">
                <a:latin typeface="Times New Roman"/>
                <a:cs typeface="Times New Roman"/>
              </a:rPr>
              <a:t>2:</a:t>
            </a:r>
            <a:endParaRPr sz="1050">
              <a:latin typeface="Times New Roman"/>
              <a:cs typeface="Times New Roman"/>
            </a:endParaRPr>
          </a:p>
          <a:p>
            <a:pPr marL="238125">
              <a:lnSpc>
                <a:spcPct val="100000"/>
              </a:lnSpc>
              <a:spcBef>
                <a:spcPts val="350"/>
              </a:spcBef>
            </a:pPr>
            <a:r>
              <a:rPr dirty="0" sz="1050" spc="5" b="1">
                <a:latin typeface="Times New Roman"/>
                <a:cs typeface="Times New Roman"/>
              </a:rPr>
              <a:t>Please </a:t>
            </a:r>
            <a:r>
              <a:rPr dirty="0" sz="1050" spc="-10" b="1">
                <a:latin typeface="Times New Roman"/>
                <a:cs typeface="Times New Roman"/>
              </a:rPr>
              <a:t>input </a:t>
            </a:r>
            <a:r>
              <a:rPr dirty="0" sz="1050" spc="-5" b="1">
                <a:latin typeface="Times New Roman"/>
                <a:cs typeface="Times New Roman"/>
              </a:rPr>
              <a:t>the </a:t>
            </a:r>
            <a:r>
              <a:rPr dirty="0" sz="1050" spc="-30" b="1">
                <a:latin typeface="Times New Roman"/>
                <a:cs typeface="Times New Roman"/>
              </a:rPr>
              <a:t>first</a:t>
            </a:r>
            <a:r>
              <a:rPr dirty="0" sz="1050" spc="100" b="1">
                <a:latin typeface="Times New Roman"/>
                <a:cs typeface="Times New Roman"/>
              </a:rPr>
              <a:t> </a:t>
            </a:r>
            <a:r>
              <a:rPr dirty="0" sz="1050" spc="70" b="1">
                <a:latin typeface="Times New Roman"/>
                <a:cs typeface="Times New Roman"/>
              </a:rPr>
              <a:t>name</a:t>
            </a:r>
            <a:endParaRPr sz="105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  <a:spcBef>
                <a:spcPts val="335"/>
              </a:spcBef>
            </a:pPr>
            <a:r>
              <a:rPr dirty="0" sz="1050" spc="-25">
                <a:latin typeface="Times New Roman"/>
                <a:cs typeface="Times New Roman"/>
              </a:rPr>
              <a:t>Brown,</a:t>
            </a:r>
            <a:r>
              <a:rPr dirty="0" sz="1050" spc="13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George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238125">
              <a:lnSpc>
                <a:spcPct val="100000"/>
              </a:lnSpc>
            </a:pPr>
            <a:r>
              <a:rPr dirty="0" sz="1050" spc="5" b="1">
                <a:latin typeface="Times New Roman"/>
                <a:cs typeface="Times New Roman"/>
              </a:rPr>
              <a:t>Please </a:t>
            </a:r>
            <a:r>
              <a:rPr dirty="0" sz="1050" spc="-10" b="1">
                <a:latin typeface="Times New Roman"/>
                <a:cs typeface="Times New Roman"/>
              </a:rPr>
              <a:t>input </a:t>
            </a:r>
            <a:r>
              <a:rPr dirty="0" sz="1050" spc="-5" b="1">
                <a:latin typeface="Times New Roman"/>
                <a:cs typeface="Times New Roman"/>
              </a:rPr>
              <a:t>the </a:t>
            </a:r>
            <a:r>
              <a:rPr dirty="0" sz="1050" spc="70" b="1">
                <a:latin typeface="Times New Roman"/>
                <a:cs typeface="Times New Roman"/>
              </a:rPr>
              <a:t>second</a:t>
            </a:r>
            <a:r>
              <a:rPr dirty="0" sz="1050" spc="75" b="1">
                <a:latin typeface="Times New Roman"/>
                <a:cs typeface="Times New Roman"/>
              </a:rPr>
              <a:t> </a:t>
            </a:r>
            <a:r>
              <a:rPr dirty="0" sz="1050" spc="70" b="1">
                <a:latin typeface="Times New Roman"/>
                <a:cs typeface="Times New Roman"/>
              </a:rPr>
              <a:t>name</a:t>
            </a:r>
            <a:endParaRPr sz="105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  <a:spcBef>
                <a:spcPts val="335"/>
              </a:spcBef>
            </a:pPr>
            <a:r>
              <a:rPr dirty="0" sz="1050" spc="-25">
                <a:latin typeface="Times New Roman"/>
                <a:cs typeface="Times New Roman"/>
              </a:rPr>
              <a:t>Brown,</a:t>
            </a:r>
            <a:r>
              <a:rPr dirty="0" sz="1050" spc="13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George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dirty="0" sz="1050" spc="10" b="1">
                <a:latin typeface="Times New Roman"/>
                <a:cs typeface="Times New Roman"/>
              </a:rPr>
              <a:t>The </a:t>
            </a:r>
            <a:r>
              <a:rPr dirty="0" sz="1050" spc="70" b="1">
                <a:latin typeface="Times New Roman"/>
                <a:cs typeface="Times New Roman"/>
              </a:rPr>
              <a:t>names </a:t>
            </a:r>
            <a:r>
              <a:rPr dirty="0" sz="1050" spc="-30" b="1">
                <a:latin typeface="Times New Roman"/>
                <a:cs typeface="Times New Roman"/>
              </a:rPr>
              <a:t>are </a:t>
            </a:r>
            <a:r>
              <a:rPr dirty="0" sz="1050" b="1">
                <a:latin typeface="Times New Roman"/>
                <a:cs typeface="Times New Roman"/>
              </a:rPr>
              <a:t>as</a:t>
            </a:r>
            <a:r>
              <a:rPr dirty="0" sz="1050" spc="-70" b="1">
                <a:latin typeface="Times New Roman"/>
                <a:cs typeface="Times New Roman"/>
              </a:rPr>
              <a:t> </a:t>
            </a:r>
            <a:r>
              <a:rPr dirty="0" sz="1050" spc="45" b="1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 marL="236220" marR="3348354" indent="-7620">
              <a:lnSpc>
                <a:spcPct val="125699"/>
              </a:lnSpc>
              <a:spcBef>
                <a:spcPts val="15"/>
              </a:spcBef>
            </a:pPr>
            <a:r>
              <a:rPr dirty="0" sz="1050" spc="45" b="1">
                <a:latin typeface="Times New Roman"/>
                <a:cs typeface="Times New Roman"/>
              </a:rPr>
              <a:t>Brown, </a:t>
            </a:r>
            <a:r>
              <a:rPr dirty="0" sz="1050" spc="40" b="1">
                <a:latin typeface="Times New Roman"/>
                <a:cs typeface="Times New Roman"/>
              </a:rPr>
              <a:t>George  </a:t>
            </a:r>
            <a:r>
              <a:rPr dirty="0" sz="1050" spc="45" b="1">
                <a:latin typeface="Times New Roman"/>
                <a:cs typeface="Times New Roman"/>
              </a:rPr>
              <a:t>Brown,</a:t>
            </a:r>
            <a:r>
              <a:rPr dirty="0" sz="1050" spc="-15" b="1">
                <a:latin typeface="Times New Roman"/>
                <a:cs typeface="Times New Roman"/>
              </a:rPr>
              <a:t> </a:t>
            </a:r>
            <a:r>
              <a:rPr dirty="0" sz="1050" spc="40" b="1">
                <a:latin typeface="Times New Roman"/>
                <a:cs typeface="Times New Roman"/>
              </a:rPr>
              <a:t>George</a:t>
            </a:r>
            <a:endParaRPr sz="1050">
              <a:latin typeface="Times New Roman"/>
              <a:cs typeface="Times New Roman"/>
            </a:endParaRPr>
          </a:p>
          <a:p>
            <a:pPr marL="238125">
              <a:lnSpc>
                <a:spcPct val="100000"/>
              </a:lnSpc>
              <a:spcBef>
                <a:spcPts val="345"/>
              </a:spcBef>
            </a:pPr>
            <a:r>
              <a:rPr dirty="0" sz="1050" spc="10" b="1">
                <a:latin typeface="Times New Roman"/>
                <a:cs typeface="Times New Roman"/>
              </a:rPr>
              <a:t>The </a:t>
            </a:r>
            <a:r>
              <a:rPr dirty="0" sz="1050" spc="70" b="1">
                <a:latin typeface="Times New Roman"/>
                <a:cs typeface="Times New Roman"/>
              </a:rPr>
              <a:t>names </a:t>
            </a:r>
            <a:r>
              <a:rPr dirty="0" sz="1050" spc="-30" b="1">
                <a:latin typeface="Times New Roman"/>
                <a:cs typeface="Times New Roman"/>
              </a:rPr>
              <a:t>are </a:t>
            </a:r>
            <a:r>
              <a:rPr dirty="0" sz="1050" spc="5" b="1">
                <a:latin typeface="Times New Roman"/>
                <a:cs typeface="Times New Roman"/>
              </a:rPr>
              <a:t>the</a:t>
            </a:r>
            <a:r>
              <a:rPr dirty="0" sz="1050" spc="20" b="1">
                <a:latin typeface="Times New Roman"/>
                <a:cs typeface="Times New Roman"/>
              </a:rPr>
              <a:t> </a:t>
            </a:r>
            <a:r>
              <a:rPr dirty="0" sz="1050" spc="60" b="1">
                <a:latin typeface="Times New Roman"/>
                <a:cs typeface="Times New Roman"/>
              </a:rPr>
              <a:t>same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3299"/>
              </a:lnSpc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50" i="1">
                <a:latin typeface="Times New Roman"/>
                <a:cs typeface="Times New Roman"/>
              </a:rPr>
              <a:t>3</a:t>
            </a:r>
            <a:r>
              <a:rPr dirty="0" sz="1050" spc="-50">
                <a:latin typeface="Times New Roman"/>
                <a:cs typeface="Times New Roman"/>
              </a:rPr>
              <a:t>: </a:t>
            </a:r>
            <a:r>
              <a:rPr dirty="0" sz="1050" spc="25">
                <a:latin typeface="Times New Roman"/>
                <a:cs typeface="Times New Roman"/>
              </a:rPr>
              <a:t>(Optional) </a:t>
            </a:r>
            <a:r>
              <a:rPr dirty="0" sz="1050" spc="-45">
                <a:latin typeface="Times New Roman"/>
                <a:cs typeface="Times New Roman"/>
              </a:rPr>
              <a:t>Write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25">
                <a:latin typeface="Times New Roman"/>
                <a:cs typeface="Times New Roman"/>
              </a:rPr>
              <a:t>determines </a:t>
            </a:r>
            <a:r>
              <a:rPr dirty="0" sz="1050" spc="-15">
                <a:latin typeface="Times New Roman"/>
                <a:cs typeface="Times New Roman"/>
              </a:rPr>
              <a:t>how </a:t>
            </a:r>
            <a:r>
              <a:rPr dirty="0" sz="1050" spc="-35">
                <a:latin typeface="Times New Roman"/>
                <a:cs typeface="Times New Roman"/>
              </a:rPr>
              <a:t>many </a:t>
            </a:r>
            <a:r>
              <a:rPr dirty="0" sz="1050" spc="30">
                <a:latin typeface="Times New Roman"/>
                <a:cs typeface="Times New Roman"/>
              </a:rPr>
              <a:t>consonants  </a:t>
            </a:r>
            <a:r>
              <a:rPr dirty="0" sz="1050" spc="-25">
                <a:latin typeface="Times New Roman"/>
                <a:cs typeface="Times New Roman"/>
              </a:rPr>
              <a:t>are in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40">
                <a:latin typeface="Times New Roman"/>
                <a:cs typeface="Times New Roman"/>
              </a:rPr>
              <a:t>entered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35">
                <a:latin typeface="Times New Roman"/>
                <a:cs typeface="Times New Roman"/>
              </a:rPr>
              <a:t>50 </a:t>
            </a:r>
            <a:r>
              <a:rPr dirty="0" sz="1050" spc="20">
                <a:latin typeface="Times New Roman"/>
                <a:cs typeface="Times New Roman"/>
              </a:rPr>
              <a:t>characters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35">
                <a:latin typeface="Times New Roman"/>
                <a:cs typeface="Times New Roman"/>
              </a:rPr>
              <a:t>less. </a:t>
            </a:r>
            <a:r>
              <a:rPr dirty="0" sz="1050" spc="10">
                <a:latin typeface="Times New Roman"/>
                <a:cs typeface="Times New Roman"/>
              </a:rPr>
              <a:t>Output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entered </a:t>
            </a:r>
            <a:r>
              <a:rPr dirty="0" sz="1050" spc="15">
                <a:latin typeface="Times New Roman"/>
                <a:cs typeface="Times New Roman"/>
              </a:rPr>
              <a:t>string 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5">
                <a:latin typeface="Times New Roman"/>
                <a:cs typeface="Times New Roman"/>
              </a:rPr>
              <a:t>consonants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-3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string.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3702050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 h="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23228" y="1093977"/>
            <a:ext cx="147383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</a:t>
            </a:r>
            <a:r>
              <a:rPr dirty="0" sz="950" spc="16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177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753" y="1318074"/>
            <a:ext cx="6235065" cy="865949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90">
                <a:latin typeface="Arial"/>
                <a:cs typeface="Arial"/>
              </a:rPr>
              <a:t>Character </a:t>
            </a:r>
            <a:r>
              <a:rPr dirty="0" sz="1200" spc="-135">
                <a:latin typeface="Arial"/>
                <a:cs typeface="Arial"/>
              </a:rPr>
              <a:t>Case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Conversion</a:t>
            </a:r>
            <a:endParaRPr sz="1200">
              <a:latin typeface="Arial"/>
              <a:cs typeface="Arial"/>
            </a:endParaRPr>
          </a:p>
          <a:p>
            <a:pPr algn="just" marL="1612900" marR="5080">
              <a:lnSpc>
                <a:spcPct val="103200"/>
              </a:lnSpc>
              <a:spcBef>
                <a:spcPts val="575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C++ library </a:t>
            </a:r>
            <a:r>
              <a:rPr dirty="0" sz="1050" spc="25">
                <a:latin typeface="Times New Roman"/>
                <a:cs typeface="Times New Roman"/>
              </a:rPr>
              <a:t>provides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toupper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tolower </a:t>
            </a:r>
            <a:r>
              <a:rPr dirty="0" sz="1050" spc="-10">
                <a:latin typeface="Times New Roman"/>
                <a:cs typeface="Times New Roman"/>
              </a:rPr>
              <a:t>functions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20">
                <a:latin typeface="Times New Roman"/>
                <a:cs typeface="Times New Roman"/>
              </a:rPr>
              <a:t>converting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1050" spc="-35">
                <a:latin typeface="Times New Roman"/>
                <a:cs typeface="Times New Roman"/>
              </a:rPr>
              <a:t>case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0">
                <a:latin typeface="Times New Roman"/>
                <a:cs typeface="Times New Roman"/>
              </a:rPr>
              <a:t>character. </a:t>
            </a:r>
            <a:r>
              <a:rPr dirty="0" sz="900" spc="-20">
                <a:latin typeface="Courier New"/>
                <a:cs typeface="Courier New"/>
              </a:rPr>
              <a:t>toupper </a:t>
            </a:r>
            <a:r>
              <a:rPr dirty="0" sz="1050" spc="-10">
                <a:latin typeface="Times New Roman"/>
                <a:cs typeface="Times New Roman"/>
              </a:rPr>
              <a:t>returns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uppercase </a:t>
            </a:r>
            <a:r>
              <a:rPr dirty="0" sz="1050" spc="25">
                <a:latin typeface="Times New Roman"/>
                <a:cs typeface="Times New Roman"/>
              </a:rPr>
              <a:t>equivalent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letter </a:t>
            </a:r>
            <a:r>
              <a:rPr dirty="0" sz="1050" spc="45">
                <a:latin typeface="Times New Roman"/>
                <a:cs typeface="Times New Roman"/>
              </a:rPr>
              <a:t>and  </a:t>
            </a:r>
            <a:r>
              <a:rPr dirty="0" sz="900" spc="-20">
                <a:latin typeface="Courier New"/>
                <a:cs typeface="Courier New"/>
              </a:rPr>
              <a:t>tolower </a:t>
            </a:r>
            <a:r>
              <a:rPr dirty="0" sz="1050" spc="-10">
                <a:latin typeface="Times New Roman"/>
                <a:cs typeface="Times New Roman"/>
              </a:rPr>
              <a:t>returns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lower case </a:t>
            </a:r>
            <a:r>
              <a:rPr dirty="0" sz="1050" spc="20">
                <a:latin typeface="Times New Roman"/>
                <a:cs typeface="Times New Roman"/>
              </a:rPr>
              <a:t>equivalent. </a:t>
            </a:r>
            <a:r>
              <a:rPr dirty="0" sz="1050" spc="5">
                <a:latin typeface="Times New Roman"/>
                <a:cs typeface="Times New Roman"/>
              </a:rPr>
              <a:t>For</a:t>
            </a:r>
            <a:r>
              <a:rPr dirty="0" sz="1050" spc="27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example, </a:t>
            </a:r>
            <a:r>
              <a:rPr dirty="0" sz="900" spc="55">
                <a:latin typeface="Courier New"/>
                <a:cs typeface="Courier New"/>
              </a:rPr>
              <a:t>cout &lt;&lt;  </a:t>
            </a:r>
            <a:r>
              <a:rPr dirty="0" sz="900" spc="-25">
                <a:latin typeface="Courier New"/>
                <a:cs typeface="Courier New"/>
              </a:rPr>
              <a:t>tolower('F'); </a:t>
            </a:r>
            <a:r>
              <a:rPr dirty="0" sz="1050" spc="25">
                <a:latin typeface="Times New Roman"/>
                <a:cs typeface="Times New Roman"/>
              </a:rPr>
              <a:t>causes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900">
                <a:latin typeface="Courier New"/>
                <a:cs typeface="Courier New"/>
              </a:rPr>
              <a:t>f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15">
                <a:latin typeface="Times New Roman"/>
                <a:cs typeface="Times New Roman"/>
              </a:rPr>
              <a:t>displayed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screen. </a:t>
            </a: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letter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already  </a:t>
            </a:r>
            <a:r>
              <a:rPr dirty="0" sz="1050" spc="20">
                <a:latin typeface="Times New Roman"/>
                <a:cs typeface="Times New Roman"/>
              </a:rPr>
              <a:t>lowercase, </a:t>
            </a:r>
            <a:r>
              <a:rPr dirty="0" sz="1050" spc="40">
                <a:latin typeface="Times New Roman"/>
                <a:cs typeface="Times New Roman"/>
              </a:rPr>
              <a:t>then </a:t>
            </a:r>
            <a:r>
              <a:rPr dirty="0" sz="900" spc="-15">
                <a:latin typeface="Courier New"/>
                <a:cs typeface="Courier New"/>
              </a:rPr>
              <a:t>tolower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>
                <a:latin typeface="Times New Roman"/>
                <a:cs typeface="Times New Roman"/>
              </a:rPr>
              <a:t>return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35">
                <a:latin typeface="Times New Roman"/>
                <a:cs typeface="Times New Roman"/>
              </a:rPr>
              <a:t>unchanged. </a:t>
            </a:r>
            <a:r>
              <a:rPr dirty="0" sz="1050" spc="5">
                <a:latin typeface="Times New Roman"/>
                <a:cs typeface="Times New Roman"/>
              </a:rPr>
              <a:t>Likewise, </a:t>
            </a:r>
            <a:r>
              <a:rPr dirty="0" sz="1050" spc="-40">
                <a:latin typeface="Times New Roman"/>
                <a:cs typeface="Times New Roman"/>
              </a:rPr>
              <a:t>any </a:t>
            </a:r>
            <a:r>
              <a:rPr dirty="0" sz="1050" spc="50">
                <a:latin typeface="Times New Roman"/>
                <a:cs typeface="Times New Roman"/>
              </a:rPr>
              <a:t>non-  </a:t>
            </a:r>
            <a:r>
              <a:rPr dirty="0" sz="1050" spc="20">
                <a:latin typeface="Times New Roman"/>
                <a:cs typeface="Times New Roman"/>
              </a:rPr>
              <a:t>letter </a:t>
            </a:r>
            <a:r>
              <a:rPr dirty="0" sz="1050" spc="30">
                <a:latin typeface="Times New Roman"/>
                <a:cs typeface="Times New Roman"/>
              </a:rPr>
              <a:t>argument </a:t>
            </a:r>
            <a:r>
              <a:rPr dirty="0" sz="1050" spc="-10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returned </a:t>
            </a:r>
            <a:r>
              <a:rPr dirty="0" sz="1050" spc="15">
                <a:latin typeface="Times New Roman"/>
                <a:cs typeface="Times New Roman"/>
              </a:rPr>
              <a:t>unchanged </a:t>
            </a:r>
            <a:r>
              <a:rPr dirty="0" sz="1050" spc="-50">
                <a:latin typeface="Times New Roman"/>
                <a:cs typeface="Times New Roman"/>
              </a:rPr>
              <a:t>by </a:t>
            </a:r>
            <a:r>
              <a:rPr dirty="0" sz="900" spc="-40">
                <a:latin typeface="Courier New"/>
                <a:cs typeface="Courier New"/>
              </a:rPr>
              <a:t>tolower</a:t>
            </a:r>
            <a:r>
              <a:rPr dirty="0" sz="1050" spc="-40">
                <a:latin typeface="Times New Roman"/>
                <a:cs typeface="Times New Roman"/>
              </a:rPr>
              <a:t>. </a:t>
            </a:r>
            <a:r>
              <a:rPr dirty="0" sz="1050" spc="5">
                <a:latin typeface="Times New Roman"/>
                <a:cs typeface="Times New Roman"/>
              </a:rPr>
              <a:t>It </a:t>
            </a:r>
            <a:r>
              <a:rPr dirty="0" sz="1050" spc="-35">
                <a:latin typeface="Times New Roman"/>
                <a:cs typeface="Times New Roman"/>
              </a:rPr>
              <a:t>should </a:t>
            </a:r>
            <a:r>
              <a:rPr dirty="0" sz="1050" spc="-20">
                <a:latin typeface="Times New Roman"/>
                <a:cs typeface="Times New Roman"/>
              </a:rPr>
              <a:t>be </a:t>
            </a:r>
            <a:r>
              <a:rPr dirty="0" sz="1050" spc="-50">
                <a:latin typeface="Times New Roman"/>
                <a:cs typeface="Times New Roman"/>
              </a:rPr>
              <a:t>clear </a:t>
            </a:r>
            <a:r>
              <a:rPr dirty="0" sz="1050" spc="5">
                <a:latin typeface="Times New Roman"/>
                <a:cs typeface="Times New Roman"/>
              </a:rPr>
              <a:t>to </a:t>
            </a:r>
            <a:r>
              <a:rPr dirty="0" sz="1050" spc="-45">
                <a:latin typeface="Times New Roman"/>
                <a:cs typeface="Times New Roman"/>
              </a:rPr>
              <a:t>you </a:t>
            </a:r>
            <a:r>
              <a:rPr dirty="0" sz="1050" spc="-30">
                <a:latin typeface="Times New Roman"/>
                <a:cs typeface="Times New Roman"/>
              </a:rPr>
              <a:t>now  </a:t>
            </a:r>
            <a:r>
              <a:rPr dirty="0" sz="1050" spc="-35">
                <a:latin typeface="Times New Roman"/>
                <a:cs typeface="Times New Roman"/>
              </a:rPr>
              <a:t>what </a:t>
            </a:r>
            <a:r>
              <a:rPr dirty="0" sz="900" spc="-35">
                <a:latin typeface="Courier New"/>
                <a:cs typeface="Courier New"/>
              </a:rPr>
              <a:t>toupper </a:t>
            </a:r>
            <a:r>
              <a:rPr dirty="0" sz="1050" spc="25">
                <a:latin typeface="Times New Roman"/>
                <a:cs typeface="Times New Roman"/>
              </a:rPr>
              <a:t>does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5">
                <a:latin typeface="Times New Roman"/>
                <a:cs typeface="Times New Roman"/>
              </a:rPr>
              <a:t>given</a:t>
            </a:r>
            <a:r>
              <a:rPr dirty="0" sz="1050" spc="-8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character.</a:t>
            </a:r>
            <a:endParaRPr sz="1050">
              <a:latin typeface="Times New Roman"/>
              <a:cs typeface="Times New Roman"/>
            </a:endParaRPr>
          </a:p>
          <a:p>
            <a:pPr marL="1612900" marR="55880" indent="228600">
              <a:lnSpc>
                <a:spcPct val="102899"/>
              </a:lnSpc>
            </a:pPr>
            <a:r>
              <a:rPr dirty="0" sz="1050" spc="-50">
                <a:latin typeface="Times New Roman"/>
                <a:cs typeface="Times New Roman"/>
              </a:rPr>
              <a:t>While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900" spc="-25">
                <a:latin typeface="Courier New"/>
                <a:cs typeface="Courier New"/>
              </a:rPr>
              <a:t>toupper </a:t>
            </a:r>
            <a:r>
              <a:rPr dirty="0" sz="1050" spc="-20">
                <a:latin typeface="Times New Roman"/>
                <a:cs typeface="Times New Roman"/>
              </a:rPr>
              <a:t>and </a:t>
            </a:r>
            <a:r>
              <a:rPr dirty="0" sz="900" spc="-25">
                <a:latin typeface="Courier New"/>
                <a:cs typeface="Courier New"/>
              </a:rPr>
              <a:t>tolower </a:t>
            </a:r>
            <a:r>
              <a:rPr dirty="0" sz="1050" spc="-20">
                <a:latin typeface="Times New Roman"/>
                <a:cs typeface="Times New Roman"/>
              </a:rPr>
              <a:t>functions </a:t>
            </a:r>
            <a:r>
              <a:rPr dirty="0" sz="1050" spc="-35">
                <a:latin typeface="Times New Roman"/>
                <a:cs typeface="Times New Roman"/>
              </a:rPr>
              <a:t>are </a:t>
            </a:r>
            <a:r>
              <a:rPr dirty="0" sz="1050" spc="10">
                <a:latin typeface="Times New Roman"/>
                <a:cs typeface="Times New Roman"/>
              </a:rPr>
              <a:t>conceptually </a:t>
            </a:r>
            <a:r>
              <a:rPr dirty="0" sz="1050" spc="-30">
                <a:latin typeface="Times New Roman"/>
                <a:cs typeface="Times New Roman"/>
              </a:rPr>
              <a:t>quite </a:t>
            </a:r>
            <a:r>
              <a:rPr dirty="0" sz="1050" spc="10">
                <a:latin typeface="Times New Roman"/>
                <a:cs typeface="Times New Roman"/>
              </a:rPr>
              <a:t>simple, </a:t>
            </a:r>
            <a:r>
              <a:rPr dirty="0" sz="1050" spc="20">
                <a:latin typeface="Times New Roman"/>
                <a:cs typeface="Times New Roman"/>
              </a:rPr>
              <a:t>they  </a:t>
            </a:r>
            <a:r>
              <a:rPr dirty="0" sz="1050" spc="-45">
                <a:latin typeface="Times New Roman"/>
                <a:cs typeface="Times New Roman"/>
              </a:rPr>
              <a:t>may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40">
                <a:latin typeface="Times New Roman"/>
                <a:cs typeface="Times New Roman"/>
              </a:rPr>
              <a:t>appear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-45">
                <a:latin typeface="Times New Roman"/>
                <a:cs typeface="Times New Roman"/>
              </a:rPr>
              <a:t>very </a:t>
            </a:r>
            <a:r>
              <a:rPr dirty="0" sz="1050" spc="10">
                <a:latin typeface="Times New Roman"/>
                <a:cs typeface="Times New Roman"/>
              </a:rPr>
              <a:t>useful. </a:t>
            </a:r>
            <a:r>
              <a:rPr dirty="0" sz="1050" spc="20">
                <a:latin typeface="Times New Roman"/>
                <a:cs typeface="Times New Roman"/>
              </a:rPr>
              <a:t>However,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following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20">
                <a:latin typeface="Times New Roman"/>
                <a:cs typeface="Times New Roman"/>
              </a:rPr>
              <a:t>shows</a:t>
            </a:r>
            <a:r>
              <a:rPr dirty="0" sz="1050" spc="-4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that</a:t>
            </a:r>
            <a:endParaRPr sz="1050">
              <a:latin typeface="Times New Roman"/>
              <a:cs typeface="Times New Roman"/>
            </a:endParaRPr>
          </a:p>
          <a:p>
            <a:pPr algn="just" marL="1612900">
              <a:lnSpc>
                <a:spcPct val="100000"/>
              </a:lnSpc>
              <a:spcBef>
                <a:spcPts val="60"/>
              </a:spcBef>
            </a:pPr>
            <a:r>
              <a:rPr dirty="0" sz="1050" spc="-25">
                <a:latin typeface="Times New Roman"/>
                <a:cs typeface="Times New Roman"/>
              </a:rPr>
              <a:t>they </a:t>
            </a:r>
            <a:r>
              <a:rPr dirty="0" sz="1050" spc="5">
                <a:latin typeface="Times New Roman"/>
                <a:cs typeface="Times New Roman"/>
              </a:rPr>
              <a:t>do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15">
                <a:latin typeface="Times New Roman"/>
                <a:cs typeface="Times New Roman"/>
              </a:rPr>
              <a:t>beneficial</a:t>
            </a:r>
            <a:r>
              <a:rPr dirty="0" sz="1050" spc="-8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applications.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050" spc="5" i="1">
                <a:latin typeface="Times New Roman"/>
                <a:cs typeface="Times New Roman"/>
              </a:rPr>
              <a:t>Sample </a:t>
            </a:r>
            <a:r>
              <a:rPr dirty="0" sz="1050" spc="-15" i="1">
                <a:latin typeface="Times New Roman"/>
                <a:cs typeface="Times New Roman"/>
              </a:rPr>
              <a:t>Program</a:t>
            </a:r>
            <a:r>
              <a:rPr dirty="0" sz="1050" spc="6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10.2:</a:t>
            </a:r>
            <a:endParaRPr sz="10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9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shows </a:t>
            </a:r>
            <a:r>
              <a:rPr dirty="0" sz="900" spc="-10">
                <a:latin typeface="Courier New"/>
                <a:cs typeface="Courier New"/>
              </a:rPr>
              <a:t>how the </a:t>
            </a:r>
            <a:r>
              <a:rPr dirty="0" sz="900" spc="-15">
                <a:latin typeface="Courier New"/>
                <a:cs typeface="Courier New"/>
              </a:rPr>
              <a:t>toupper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tolower functions </a:t>
            </a:r>
            <a:r>
              <a:rPr dirty="0" sz="900" spc="-10">
                <a:latin typeface="Courier New"/>
                <a:cs typeface="Courier New"/>
              </a:rPr>
              <a:t>can</a:t>
            </a:r>
            <a:r>
              <a:rPr dirty="0" sz="900" spc="-3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be</a:t>
            </a:r>
            <a:endParaRPr sz="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applied </a:t>
            </a:r>
            <a:r>
              <a:rPr dirty="0" sz="900" spc="-10">
                <a:latin typeface="Courier New"/>
                <a:cs typeface="Courier New"/>
              </a:rPr>
              <a:t>in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0">
                <a:latin typeface="Courier New"/>
                <a:cs typeface="Courier New"/>
              </a:rPr>
              <a:t>C++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program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927100" marR="3962400">
              <a:lnSpc>
                <a:spcPct val="120700"/>
              </a:lnSpc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 &lt;cctype&gt;  #include &lt;iomanip&gt;  using namespace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143635" marR="3412490">
              <a:lnSpc>
                <a:spcPct val="120000"/>
              </a:lnSpc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week, total,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dollars;  float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average;</a:t>
            </a:r>
            <a:endParaRPr sz="900">
              <a:latin typeface="Courier New"/>
              <a:cs typeface="Courier New"/>
            </a:endParaRPr>
          </a:p>
          <a:p>
            <a:pPr marL="1143635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char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choice;</a:t>
            </a:r>
            <a:endParaRPr sz="900">
              <a:latin typeface="Courier New"/>
              <a:cs typeface="Courier New"/>
            </a:endParaRPr>
          </a:p>
          <a:p>
            <a:pPr marL="1143635" marR="2009775">
              <a:lnSpc>
                <a:spcPct val="240000"/>
              </a:lnSpc>
              <a:spcBef>
                <a:spcPts val="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showpoint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fixed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5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setprecision(2);  </a:t>
            </a:r>
            <a:r>
              <a:rPr dirty="0" sz="900" spc="-40">
                <a:latin typeface="Courier New"/>
                <a:cs typeface="Courier New"/>
              </a:rPr>
              <a:t>do</a:t>
            </a:r>
            <a:endParaRPr sz="900">
              <a:latin typeface="Courier New"/>
              <a:cs typeface="Courier New"/>
            </a:endParaRPr>
          </a:p>
          <a:p>
            <a:pPr marL="1143635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376680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total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37668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for(week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1; </a:t>
            </a:r>
            <a:r>
              <a:rPr dirty="0" sz="900" spc="-15">
                <a:latin typeface="Courier New"/>
                <a:cs typeface="Courier New"/>
              </a:rPr>
              <a:t>week </a:t>
            </a:r>
            <a:r>
              <a:rPr dirty="0" sz="900" spc="-10">
                <a:latin typeface="Courier New"/>
                <a:cs typeface="Courier New"/>
              </a:rPr>
              <a:t>&lt;= </a:t>
            </a:r>
            <a:r>
              <a:rPr dirty="0" sz="900" spc="-5">
                <a:latin typeface="Courier New"/>
                <a:cs typeface="Courier New"/>
              </a:rPr>
              <a:t>4;</a:t>
            </a:r>
            <a:r>
              <a:rPr dirty="0" sz="900" spc="-1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week++)</a:t>
            </a:r>
            <a:endParaRPr sz="900">
              <a:latin typeface="Courier New"/>
              <a:cs typeface="Courier New"/>
            </a:endParaRPr>
          </a:p>
          <a:p>
            <a:pPr marL="1378585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845945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"How much </a:t>
            </a:r>
            <a:r>
              <a:rPr dirty="0" sz="900" spc="-10">
                <a:latin typeface="Courier New"/>
                <a:cs typeface="Courier New"/>
              </a:rPr>
              <a:t>(to the </a:t>
            </a:r>
            <a:r>
              <a:rPr dirty="0" sz="900" spc="-15">
                <a:latin typeface="Courier New"/>
                <a:cs typeface="Courier New"/>
              </a:rPr>
              <a:t>nearest dollar) </a:t>
            </a:r>
            <a:r>
              <a:rPr dirty="0" sz="900" spc="-10">
                <a:latin typeface="Courier New"/>
                <a:cs typeface="Courier New"/>
              </a:rPr>
              <a:t>did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you"</a:t>
            </a:r>
            <a:endParaRPr sz="900">
              <a:latin typeface="Courier New"/>
              <a:cs typeface="Courier New"/>
            </a:endParaRPr>
          </a:p>
          <a:p>
            <a:pPr algn="ctr" marL="79438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5">
                <a:latin typeface="Courier New"/>
                <a:cs typeface="Courier New"/>
              </a:rPr>
              <a:t>spend </a:t>
            </a:r>
            <a:r>
              <a:rPr dirty="0" sz="900" spc="-10">
                <a:latin typeface="Courier New"/>
                <a:cs typeface="Courier New"/>
              </a:rPr>
              <a:t>on </a:t>
            </a:r>
            <a:r>
              <a:rPr dirty="0" sz="900" spc="-15">
                <a:latin typeface="Courier New"/>
                <a:cs typeface="Courier New"/>
              </a:rPr>
              <a:t>food during week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week</a:t>
            </a:r>
            <a:endParaRPr sz="900">
              <a:latin typeface="Courier New"/>
              <a:cs typeface="Courier New"/>
            </a:endParaRPr>
          </a:p>
          <a:p>
            <a:pPr algn="ctr" marR="69278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?:" &lt;&lt;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845945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dollars;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845945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total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total </a:t>
            </a:r>
            <a:r>
              <a:rPr dirty="0" sz="900">
                <a:latin typeface="Courier New"/>
                <a:cs typeface="Courier New"/>
              </a:rPr>
              <a:t>+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dollars;</a:t>
            </a:r>
            <a:endParaRPr sz="900">
              <a:latin typeface="Courier New"/>
              <a:cs typeface="Courier New"/>
            </a:endParaRPr>
          </a:p>
          <a:p>
            <a:pPr marL="1378585">
              <a:lnSpc>
                <a:spcPct val="100000"/>
              </a:lnSpc>
              <a:spcBef>
                <a:spcPts val="234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37668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average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total </a:t>
            </a:r>
            <a:r>
              <a:rPr dirty="0" sz="900">
                <a:latin typeface="Courier New"/>
                <a:cs typeface="Courier New"/>
              </a:rPr>
              <a:t>/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4.0;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372235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"Your weekly food bill over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chosen month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3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$"</a:t>
            </a:r>
            <a:endParaRPr sz="900">
              <a:latin typeface="Courier New"/>
              <a:cs typeface="Courier New"/>
            </a:endParaRPr>
          </a:p>
          <a:p>
            <a:pPr algn="ctr" marR="100203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average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378585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do</a:t>
            </a:r>
            <a:endParaRPr sz="900">
              <a:latin typeface="Courier New"/>
              <a:cs typeface="Courier New"/>
            </a:endParaRPr>
          </a:p>
          <a:p>
            <a:pPr marL="137858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"Would </a:t>
            </a:r>
            <a:r>
              <a:rPr dirty="0" sz="900" spc="-10">
                <a:latin typeface="Courier New"/>
                <a:cs typeface="Courier New"/>
              </a:rPr>
              <a:t>you </a:t>
            </a:r>
            <a:r>
              <a:rPr dirty="0" sz="900" spc="-15">
                <a:latin typeface="Courier New"/>
                <a:cs typeface="Courier New"/>
              </a:rPr>
              <a:t>like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find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average for</a:t>
            </a:r>
            <a:r>
              <a:rPr dirty="0" sz="900" spc="-29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algn="ctr" marR="544830">
              <a:lnSpc>
                <a:spcPts val="108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"another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month?";</a:t>
            </a:r>
            <a:endParaRPr sz="900">
              <a:latin typeface="Courier New"/>
              <a:cs typeface="Courier New"/>
            </a:endParaRPr>
          </a:p>
          <a:p>
            <a:pPr algn="r" marR="50800">
              <a:lnSpc>
                <a:spcPts val="1200"/>
              </a:lnSpc>
            </a:pPr>
            <a:r>
              <a:rPr dirty="0" sz="1000" spc="-65" i="1">
                <a:latin typeface="Times New Roman"/>
                <a:cs typeface="Times New Roman"/>
              </a:rPr>
              <a:t>c</a:t>
            </a:r>
            <a:r>
              <a:rPr dirty="0" sz="1000" spc="-15" i="1">
                <a:latin typeface="Times New Roman"/>
                <a:cs typeface="Times New Roman"/>
              </a:rPr>
              <a:t>o</a:t>
            </a:r>
            <a:r>
              <a:rPr dirty="0" sz="1000" spc="80" i="1">
                <a:latin typeface="Times New Roman"/>
                <a:cs typeface="Times New Roman"/>
              </a:rPr>
              <a:t>n</a:t>
            </a:r>
            <a:r>
              <a:rPr dirty="0" sz="1000" spc="65" i="1">
                <a:latin typeface="Times New Roman"/>
                <a:cs typeface="Times New Roman"/>
              </a:rPr>
              <a:t>t</a:t>
            </a:r>
            <a:r>
              <a:rPr dirty="0" sz="1000" spc="35" i="1">
                <a:latin typeface="Times New Roman"/>
                <a:cs typeface="Times New Roman"/>
              </a:rPr>
              <a:t>i</a:t>
            </a:r>
            <a:r>
              <a:rPr dirty="0" sz="1000" spc="95" i="1">
                <a:latin typeface="Times New Roman"/>
                <a:cs typeface="Times New Roman"/>
              </a:rPr>
              <a:t>nu</a:t>
            </a:r>
            <a:r>
              <a:rPr dirty="0" sz="1000" spc="-45" i="1">
                <a:latin typeface="Times New Roman"/>
                <a:cs typeface="Times New Roman"/>
              </a:rPr>
              <a:t>e</a:t>
            </a:r>
            <a:r>
              <a:rPr dirty="0" sz="1000" spc="5" i="1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2795270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 h="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178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1093977"/>
            <a:ext cx="18053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10 </a:t>
            </a:r>
            <a:r>
              <a:rPr dirty="0" sz="950" spc="10">
                <a:latin typeface="Times New Roman"/>
                <a:cs typeface="Times New Roman"/>
              </a:rPr>
              <a:t>Characters </a:t>
            </a:r>
            <a:r>
              <a:rPr dirty="0" sz="950" spc="-10">
                <a:latin typeface="Times New Roman"/>
                <a:cs typeface="Times New Roman"/>
              </a:rPr>
              <a:t>and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Strings</a:t>
            </a:r>
            <a:endParaRPr sz="9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89198" y="6692772"/>
          <a:ext cx="4582160" cy="23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729"/>
                <a:gridCol w="254000"/>
                <a:gridCol w="254000"/>
                <a:gridCol w="252729"/>
                <a:gridCol w="254000"/>
                <a:gridCol w="254000"/>
                <a:gridCol w="252095"/>
                <a:gridCol w="253364"/>
                <a:gridCol w="253364"/>
                <a:gridCol w="252094"/>
                <a:gridCol w="253364"/>
                <a:gridCol w="253364"/>
                <a:gridCol w="252095"/>
                <a:gridCol w="253364"/>
                <a:gridCol w="253364"/>
                <a:gridCol w="252095"/>
                <a:gridCol w="253364"/>
                <a:gridCol w="253364"/>
              </a:tblGrid>
              <a:tr h="230124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!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114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\0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59153" y="1407922"/>
            <a:ext cx="6236335" cy="6960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5945" marR="1784350" indent="-5080">
              <a:lnSpc>
                <a:spcPct val="12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</a:t>
            </a:r>
            <a:r>
              <a:rPr dirty="0" sz="900">
                <a:latin typeface="Courier New"/>
                <a:cs typeface="Courier New"/>
              </a:rPr>
              <a:t>Y </a:t>
            </a:r>
            <a:r>
              <a:rPr dirty="0" sz="900" spc="-10">
                <a:latin typeface="Courier New"/>
                <a:cs typeface="Courier New"/>
              </a:rPr>
              <a:t>or N" &lt;&lt;</a:t>
            </a:r>
            <a:r>
              <a:rPr dirty="0" sz="900" spc="-3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choice;</a:t>
            </a:r>
            <a:endParaRPr sz="900">
              <a:latin typeface="Courier New"/>
              <a:cs typeface="Courier New"/>
            </a:endParaRPr>
          </a:p>
          <a:p>
            <a:pPr marL="137223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} </a:t>
            </a:r>
            <a:r>
              <a:rPr dirty="0" sz="900" spc="-20">
                <a:latin typeface="Courier New"/>
                <a:cs typeface="Courier New"/>
              </a:rPr>
              <a:t>while(toupper(choice) </a:t>
            </a:r>
            <a:r>
              <a:rPr dirty="0" sz="900" spc="-10">
                <a:latin typeface="Courier New"/>
                <a:cs typeface="Courier New"/>
              </a:rPr>
              <a:t>!= 'Y' &amp;&amp; </a:t>
            </a:r>
            <a:r>
              <a:rPr dirty="0" sz="900" spc="-20">
                <a:latin typeface="Courier New"/>
                <a:cs typeface="Courier New"/>
              </a:rPr>
              <a:t>toupper(choice) </a:t>
            </a:r>
            <a:r>
              <a:rPr dirty="0" sz="900" spc="-5">
                <a:latin typeface="Courier New"/>
                <a:cs typeface="Courier New"/>
              </a:rPr>
              <a:t>!=</a:t>
            </a:r>
            <a:r>
              <a:rPr dirty="0" sz="900" spc="-2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'N');</a:t>
            </a:r>
            <a:endParaRPr sz="900">
              <a:latin typeface="Courier New"/>
              <a:cs typeface="Courier New"/>
            </a:endParaRPr>
          </a:p>
          <a:p>
            <a:pPr marL="1143000" marR="2881630">
              <a:lnSpc>
                <a:spcPts val="2600"/>
              </a:lnSpc>
              <a:spcBef>
                <a:spcPts val="334"/>
              </a:spcBef>
            </a:pPr>
            <a:r>
              <a:rPr dirty="0" sz="900">
                <a:latin typeface="Courier New"/>
                <a:cs typeface="Courier New"/>
              </a:rPr>
              <a:t>} </a:t>
            </a:r>
            <a:r>
              <a:rPr dirty="0" sz="900" spc="-15">
                <a:latin typeface="Courier New"/>
                <a:cs typeface="Courier New"/>
              </a:rPr>
              <a:t>while </a:t>
            </a:r>
            <a:r>
              <a:rPr dirty="0" sz="900" spc="-20">
                <a:latin typeface="Courier New"/>
                <a:cs typeface="Courier New"/>
              </a:rPr>
              <a:t>(toupper(choice) </a:t>
            </a:r>
            <a:r>
              <a:rPr dirty="0" sz="900" spc="-10">
                <a:latin typeface="Courier New"/>
                <a:cs typeface="Courier New"/>
              </a:rPr>
              <a:t>==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'Y');  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927100">
              <a:lnSpc>
                <a:spcPts val="960"/>
              </a:lnSpc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612900" marR="5080">
              <a:lnSpc>
                <a:spcPct val="103200"/>
              </a:lnSpc>
              <a:spcBef>
                <a:spcPts val="5"/>
              </a:spcBef>
            </a:pPr>
            <a:r>
              <a:rPr dirty="0" sz="1050" spc="-15">
                <a:latin typeface="Times New Roman"/>
                <a:cs typeface="Times New Roman"/>
              </a:rPr>
              <a:t>This program </a:t>
            </a:r>
            <a:r>
              <a:rPr dirty="0" sz="1050" spc="-5">
                <a:latin typeface="Times New Roman"/>
                <a:cs typeface="Times New Roman"/>
              </a:rPr>
              <a:t>prompts the </a:t>
            </a:r>
            <a:r>
              <a:rPr dirty="0" sz="1050" spc="-15">
                <a:latin typeface="Times New Roman"/>
                <a:cs typeface="Times New Roman"/>
              </a:rPr>
              <a:t>user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input </a:t>
            </a:r>
            <a:r>
              <a:rPr dirty="0" sz="1050" spc="20">
                <a:latin typeface="Times New Roman"/>
                <a:cs typeface="Times New Roman"/>
              </a:rPr>
              <a:t>weekly </a:t>
            </a:r>
            <a:r>
              <a:rPr dirty="0" sz="1050">
                <a:latin typeface="Times New Roman"/>
                <a:cs typeface="Times New Roman"/>
              </a:rPr>
              <a:t>food </a:t>
            </a:r>
            <a:r>
              <a:rPr dirty="0" sz="1050" spc="-20">
                <a:latin typeface="Times New Roman"/>
                <a:cs typeface="Times New Roman"/>
              </a:rPr>
              <a:t>costs,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nearest </a:t>
            </a:r>
            <a:r>
              <a:rPr dirty="0" sz="1050" spc="10">
                <a:latin typeface="Times New Roman"/>
                <a:cs typeface="Times New Roman"/>
              </a:rPr>
              <a:t>dollar  </a:t>
            </a:r>
            <a:r>
              <a:rPr dirty="0" sz="1050" spc="-25">
                <a:latin typeface="Times New Roman"/>
                <a:cs typeface="Times New Roman"/>
              </a:rPr>
              <a:t>(an </a:t>
            </a:r>
            <a:r>
              <a:rPr dirty="0" sz="1050" spc="20">
                <a:latin typeface="Times New Roman"/>
                <a:cs typeface="Times New Roman"/>
              </a:rPr>
              <a:t>integer)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5">
                <a:latin typeface="Times New Roman"/>
                <a:cs typeface="Times New Roman"/>
              </a:rPr>
              <a:t>four-week period.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average </a:t>
            </a:r>
            <a:r>
              <a:rPr dirty="0" sz="1050" spc="15">
                <a:latin typeface="Times New Roman"/>
                <a:cs typeface="Times New Roman"/>
              </a:rPr>
              <a:t>weekly </a:t>
            </a:r>
            <a:r>
              <a:rPr dirty="0" sz="1050" spc="-15">
                <a:latin typeface="Times New Roman"/>
                <a:cs typeface="Times New Roman"/>
              </a:rPr>
              <a:t>total </a:t>
            </a:r>
            <a:r>
              <a:rPr dirty="0" sz="1050" spc="-5">
                <a:latin typeface="Times New Roman"/>
                <a:cs typeface="Times New Roman"/>
              </a:rPr>
              <a:t>for that </a:t>
            </a:r>
            <a:r>
              <a:rPr dirty="0" sz="1050" spc="5">
                <a:latin typeface="Times New Roman"/>
                <a:cs typeface="Times New Roman"/>
              </a:rPr>
              <a:t>month </a:t>
            </a:r>
            <a:r>
              <a:rPr dirty="0" sz="1050" spc="-10">
                <a:latin typeface="Times New Roman"/>
                <a:cs typeface="Times New Roman"/>
              </a:rPr>
              <a:t>is  </a:t>
            </a:r>
            <a:r>
              <a:rPr dirty="0" sz="1050" spc="-5">
                <a:latin typeface="Times New Roman"/>
                <a:cs typeface="Times New Roman"/>
              </a:rPr>
              <a:t>output. Then the </a:t>
            </a:r>
            <a:r>
              <a:rPr dirty="0" sz="1050" spc="-20">
                <a:latin typeface="Times New Roman"/>
                <a:cs typeface="Times New Roman"/>
              </a:rPr>
              <a:t>user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asked </a:t>
            </a:r>
            <a:r>
              <a:rPr dirty="0" sz="1050" spc="40">
                <a:latin typeface="Times New Roman"/>
                <a:cs typeface="Times New Roman"/>
              </a:rPr>
              <a:t>whether </a:t>
            </a:r>
            <a:r>
              <a:rPr dirty="0" sz="1050" spc="-30">
                <a:latin typeface="Times New Roman"/>
                <a:cs typeface="Times New Roman"/>
              </a:rPr>
              <a:t>they </a:t>
            </a:r>
            <a:r>
              <a:rPr dirty="0" sz="1050" spc="-25">
                <a:latin typeface="Times New Roman"/>
                <a:cs typeface="Times New Roman"/>
              </a:rPr>
              <a:t>want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repeat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calculation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35">
                <a:latin typeface="Times New Roman"/>
                <a:cs typeface="Times New Roman"/>
              </a:rPr>
              <a:t>a  </a:t>
            </a:r>
            <a:r>
              <a:rPr dirty="0" sz="1050" spc="-15">
                <a:latin typeface="Times New Roman"/>
                <a:cs typeface="Times New Roman"/>
              </a:rPr>
              <a:t>different </a:t>
            </a:r>
            <a:r>
              <a:rPr dirty="0" sz="1050">
                <a:latin typeface="Times New Roman"/>
                <a:cs typeface="Times New Roman"/>
              </a:rPr>
              <a:t>month.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flow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this program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controlled </a:t>
            </a:r>
            <a:r>
              <a:rPr dirty="0" sz="1050" spc="-40">
                <a:latin typeface="Times New Roman"/>
                <a:cs typeface="Times New Roman"/>
              </a:rPr>
              <a:t>by a </a:t>
            </a:r>
            <a:r>
              <a:rPr dirty="0" sz="900" spc="-25">
                <a:latin typeface="Courier New"/>
                <a:cs typeface="Courier New"/>
              </a:rPr>
              <a:t>do-while </a:t>
            </a:r>
            <a:r>
              <a:rPr dirty="0" sz="1050" spc="-10">
                <a:latin typeface="Times New Roman"/>
                <a:cs typeface="Times New Roman"/>
              </a:rPr>
              <a:t>loop.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1050" spc="30">
                <a:latin typeface="Times New Roman"/>
                <a:cs typeface="Times New Roman"/>
              </a:rPr>
              <a:t>condition </a:t>
            </a:r>
            <a:r>
              <a:rPr dirty="0" sz="900" spc="-20">
                <a:latin typeface="Courier New"/>
                <a:cs typeface="Courier New"/>
              </a:rPr>
              <a:t>toupper(choice) == 'Y' </a:t>
            </a:r>
            <a:r>
              <a:rPr dirty="0" sz="1050" spc="15">
                <a:latin typeface="Times New Roman"/>
                <a:cs typeface="Times New Roman"/>
              </a:rPr>
              <a:t>allows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user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enter </a:t>
            </a:r>
            <a:r>
              <a:rPr dirty="0" sz="900" spc="-20">
                <a:latin typeface="Courier New"/>
                <a:cs typeface="Courier New"/>
              </a:rPr>
              <a:t>'Y'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900" spc="-20">
                <a:latin typeface="Courier New"/>
                <a:cs typeface="Courier New"/>
              </a:rPr>
              <a:t>'y'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15">
                <a:latin typeface="Times New Roman"/>
                <a:cs typeface="Times New Roman"/>
              </a:rPr>
              <a:t>yes. 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-30">
                <a:latin typeface="Times New Roman"/>
                <a:cs typeface="Times New Roman"/>
              </a:rPr>
              <a:t>makes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program </a:t>
            </a:r>
            <a:r>
              <a:rPr dirty="0" sz="1050" spc="-15">
                <a:latin typeface="Times New Roman"/>
                <a:cs typeface="Times New Roman"/>
              </a:rPr>
              <a:t>more </a:t>
            </a:r>
            <a:r>
              <a:rPr dirty="0" sz="1050" spc="-25">
                <a:latin typeface="Times New Roman"/>
                <a:cs typeface="Times New Roman"/>
              </a:rPr>
              <a:t>user </a:t>
            </a:r>
            <a:r>
              <a:rPr dirty="0" sz="1050" spc="-35">
                <a:latin typeface="Times New Roman"/>
                <a:cs typeface="Times New Roman"/>
              </a:rPr>
              <a:t>friendly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just </a:t>
            </a:r>
            <a:r>
              <a:rPr dirty="0" sz="1050" spc="20">
                <a:latin typeface="Times New Roman"/>
                <a:cs typeface="Times New Roman"/>
              </a:rPr>
              <a:t>allowed </a:t>
            </a:r>
            <a:r>
              <a:rPr dirty="0" sz="900" spc="-25">
                <a:latin typeface="Courier New"/>
                <a:cs typeface="Courier New"/>
              </a:rPr>
              <a:t>'Y'</a:t>
            </a:r>
            <a:r>
              <a:rPr dirty="0" sz="1050" spc="-25">
                <a:latin typeface="Times New Roman"/>
                <a:cs typeface="Times New Roman"/>
              </a:rPr>
              <a:t>. </a:t>
            </a:r>
            <a:r>
              <a:rPr dirty="0" sz="1050" spc="5">
                <a:latin typeface="Times New Roman"/>
                <a:cs typeface="Times New Roman"/>
              </a:rPr>
              <a:t>Note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1050" spc="-30">
                <a:latin typeface="Times New Roman"/>
                <a:cs typeface="Times New Roman"/>
              </a:rPr>
              <a:t>second </a:t>
            </a:r>
            <a:r>
              <a:rPr dirty="0" sz="900" spc="-35">
                <a:latin typeface="Courier New"/>
                <a:cs typeface="Courier New"/>
              </a:rPr>
              <a:t>do-while </a:t>
            </a:r>
            <a:r>
              <a:rPr dirty="0" sz="1050" spc="-25">
                <a:latin typeface="Times New Roman"/>
                <a:cs typeface="Times New Roman"/>
              </a:rPr>
              <a:t>loop </a:t>
            </a:r>
            <a:r>
              <a:rPr dirty="0" sz="1050" spc="-30">
                <a:latin typeface="Times New Roman"/>
                <a:cs typeface="Times New Roman"/>
              </a:rPr>
              <a:t>near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end </a:t>
            </a:r>
            <a:r>
              <a:rPr dirty="0" sz="1050" spc="-1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program. </a:t>
            </a:r>
            <a:r>
              <a:rPr dirty="0" sz="1050" spc="-35">
                <a:latin typeface="Times New Roman"/>
                <a:cs typeface="Times New Roman"/>
              </a:rPr>
              <a:t>This </a:t>
            </a:r>
            <a:r>
              <a:rPr dirty="0" sz="1050" spc="-25">
                <a:latin typeface="Times New Roman"/>
                <a:cs typeface="Times New Roman"/>
              </a:rPr>
              <a:t>loop </a:t>
            </a:r>
            <a:r>
              <a:rPr dirty="0" sz="1050" spc="-50">
                <a:latin typeface="Times New Roman"/>
                <a:cs typeface="Times New Roman"/>
              </a:rPr>
              <a:t>also utilizes </a:t>
            </a:r>
            <a:r>
              <a:rPr dirty="0" sz="900" spc="-30">
                <a:latin typeface="Courier New"/>
                <a:cs typeface="Courier New"/>
              </a:rPr>
              <a:t>toupper</a:t>
            </a:r>
            <a:r>
              <a:rPr dirty="0" sz="1050" spc="-30">
                <a:latin typeface="Times New Roman"/>
                <a:cs typeface="Times New Roman"/>
              </a:rPr>
              <a:t>. 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30">
                <a:latin typeface="Times New Roman"/>
                <a:cs typeface="Times New Roman"/>
              </a:rPr>
              <a:t>determine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5">
                <a:latin typeface="Times New Roman"/>
                <a:cs typeface="Times New Roman"/>
              </a:rPr>
              <a:t>purpose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this second </a:t>
            </a:r>
            <a:r>
              <a:rPr dirty="0" sz="1050" spc="-20">
                <a:latin typeface="Times New Roman"/>
                <a:cs typeface="Times New Roman"/>
              </a:rPr>
              <a:t>loop? </a:t>
            </a:r>
            <a:r>
              <a:rPr dirty="0" sz="1050">
                <a:latin typeface="Times New Roman"/>
                <a:cs typeface="Times New Roman"/>
              </a:rPr>
              <a:t>How </a:t>
            </a:r>
            <a:r>
              <a:rPr dirty="0" sz="1050" spc="35">
                <a:latin typeface="Times New Roman"/>
                <a:cs typeface="Times New Roman"/>
              </a:rPr>
              <a:t>would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execution 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program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-20">
                <a:latin typeface="Times New Roman"/>
                <a:cs typeface="Times New Roman"/>
              </a:rPr>
              <a:t>affected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30">
                <a:latin typeface="Times New Roman"/>
                <a:cs typeface="Times New Roman"/>
              </a:rPr>
              <a:t>removed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-10">
                <a:latin typeface="Times New Roman"/>
                <a:cs typeface="Times New Roman"/>
              </a:rPr>
              <a:t>loop (but </a:t>
            </a:r>
            <a:r>
              <a:rPr dirty="0" sz="1050" spc="-30">
                <a:latin typeface="Times New Roman"/>
                <a:cs typeface="Times New Roman"/>
              </a:rPr>
              <a:t>left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lines </a:t>
            </a:r>
            <a:r>
              <a:rPr dirty="0" sz="1050" spc="40">
                <a:latin typeface="Times New Roman"/>
                <a:cs typeface="Times New Roman"/>
              </a:rPr>
              <a:t>between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curly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brackets)?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200" spc="-65">
                <a:latin typeface="Arial"/>
                <a:cs typeface="Arial"/>
              </a:rPr>
              <a:t>String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90">
                <a:latin typeface="Arial"/>
                <a:cs typeface="Arial"/>
              </a:rPr>
              <a:t>Constants</a:t>
            </a:r>
            <a:endParaRPr sz="1200">
              <a:latin typeface="Arial"/>
              <a:cs typeface="Arial"/>
            </a:endParaRPr>
          </a:p>
          <a:p>
            <a:pPr algn="just" marL="1612900" marR="5080">
              <a:lnSpc>
                <a:spcPct val="103200"/>
              </a:lnSpc>
              <a:spcBef>
                <a:spcPts val="580"/>
              </a:spcBef>
            </a:pP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30">
                <a:latin typeface="Times New Roman"/>
                <a:cs typeface="Times New Roman"/>
              </a:rPr>
              <a:t>have </a:t>
            </a:r>
            <a:r>
              <a:rPr dirty="0" sz="1050" spc="10">
                <a:latin typeface="Times New Roman"/>
                <a:cs typeface="Times New Roman"/>
              </a:rPr>
              <a:t>already </a:t>
            </a:r>
            <a:r>
              <a:rPr dirty="0" sz="1050" spc="25">
                <a:latin typeface="Times New Roman"/>
                <a:cs typeface="Times New Roman"/>
              </a:rPr>
              <a:t>talked </a:t>
            </a:r>
            <a:r>
              <a:rPr dirty="0" sz="1050" spc="-10">
                <a:latin typeface="Times New Roman"/>
                <a:cs typeface="Times New Roman"/>
              </a:rPr>
              <a:t>about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character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30">
                <a:latin typeface="Times New Roman"/>
                <a:cs typeface="Times New Roman"/>
              </a:rPr>
              <a:t>type which </a:t>
            </a:r>
            <a:r>
              <a:rPr dirty="0" sz="1050" spc="20">
                <a:latin typeface="Times New Roman"/>
                <a:cs typeface="Times New Roman"/>
              </a:rPr>
              <a:t>includes </a:t>
            </a:r>
            <a:r>
              <a:rPr dirty="0" sz="1050" spc="-25">
                <a:latin typeface="Times New Roman"/>
                <a:cs typeface="Times New Roman"/>
              </a:rPr>
              <a:t>letters, </a:t>
            </a:r>
            <a:r>
              <a:rPr dirty="0" sz="1050">
                <a:latin typeface="Times New Roman"/>
                <a:cs typeface="Times New Roman"/>
              </a:rPr>
              <a:t>dig-  </a:t>
            </a:r>
            <a:r>
              <a:rPr dirty="0" sz="1050" spc="-25">
                <a:latin typeface="Times New Roman"/>
                <a:cs typeface="Times New Roman"/>
              </a:rPr>
              <a:t>its,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other </a:t>
            </a:r>
            <a:r>
              <a:rPr dirty="0" sz="1050" spc="15">
                <a:latin typeface="Times New Roman"/>
                <a:cs typeface="Times New Roman"/>
              </a:rPr>
              <a:t>special </a:t>
            </a:r>
            <a:r>
              <a:rPr dirty="0" sz="1050" spc="25">
                <a:latin typeface="Times New Roman"/>
                <a:cs typeface="Times New Roman"/>
              </a:rPr>
              <a:t>symbols </a:t>
            </a:r>
            <a:r>
              <a:rPr dirty="0" sz="1050" spc="-15">
                <a:latin typeface="Times New Roman"/>
                <a:cs typeface="Times New Roman"/>
              </a:rPr>
              <a:t>such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55">
                <a:latin typeface="Times New Roman"/>
                <a:cs typeface="Times New Roman"/>
              </a:rPr>
              <a:t>$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20">
                <a:latin typeface="Times New Roman"/>
                <a:cs typeface="Times New Roman"/>
              </a:rPr>
              <a:t>@. </a:t>
            </a:r>
            <a:r>
              <a:rPr dirty="0" sz="1050" spc="5">
                <a:latin typeface="Times New Roman"/>
                <a:cs typeface="Times New Roman"/>
              </a:rPr>
              <a:t>Often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15">
                <a:latin typeface="Times New Roman"/>
                <a:cs typeface="Times New Roman"/>
              </a:rPr>
              <a:t>need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>
                <a:latin typeface="Times New Roman"/>
                <a:cs typeface="Times New Roman"/>
              </a:rPr>
              <a:t>put </a:t>
            </a:r>
            <a:r>
              <a:rPr dirty="0" sz="1050" spc="20">
                <a:latin typeface="Times New Roman"/>
                <a:cs typeface="Times New Roman"/>
              </a:rPr>
              <a:t>characters  </a:t>
            </a:r>
            <a:r>
              <a:rPr dirty="0" sz="1050" spc="-10">
                <a:latin typeface="Times New Roman"/>
                <a:cs typeface="Times New Roman"/>
              </a:rPr>
              <a:t>together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>
                <a:latin typeface="Times New Roman"/>
                <a:cs typeface="Times New Roman"/>
              </a:rPr>
              <a:t>form </a:t>
            </a:r>
            <a:r>
              <a:rPr dirty="0" sz="1050" spc="-25">
                <a:latin typeface="Times New Roman"/>
                <a:cs typeface="Times New Roman"/>
              </a:rPr>
              <a:t>strings. </a:t>
            </a:r>
            <a:r>
              <a:rPr dirty="0" sz="1050">
                <a:latin typeface="Times New Roman"/>
                <a:cs typeface="Times New Roman"/>
              </a:rPr>
              <a:t>For </a:t>
            </a:r>
            <a:r>
              <a:rPr dirty="0" sz="1050" spc="30">
                <a:latin typeface="Times New Roman"/>
                <a:cs typeface="Times New Roman"/>
              </a:rPr>
              <a:t>example,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price </a:t>
            </a:r>
            <a:r>
              <a:rPr dirty="0" sz="1050" spc="-30">
                <a:latin typeface="Times New Roman"/>
                <a:cs typeface="Times New Roman"/>
              </a:rPr>
              <a:t>“$1.99”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phrase </a:t>
            </a:r>
            <a:r>
              <a:rPr dirty="0" sz="1050" spc="-5">
                <a:latin typeface="Times New Roman"/>
                <a:cs typeface="Times New Roman"/>
              </a:rPr>
              <a:t>“one </a:t>
            </a:r>
            <a:r>
              <a:rPr dirty="0" sz="1050">
                <a:latin typeface="Times New Roman"/>
                <a:cs typeface="Times New Roman"/>
              </a:rPr>
              <a:t>for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road!”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5">
                <a:latin typeface="Times New Roman"/>
                <a:cs typeface="Times New Roman"/>
              </a:rPr>
              <a:t>both </a:t>
            </a:r>
            <a:r>
              <a:rPr dirty="0" sz="1050" spc="-20">
                <a:latin typeface="Times New Roman"/>
                <a:cs typeface="Times New Roman"/>
              </a:rPr>
              <a:t>strings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15">
                <a:latin typeface="Times New Roman"/>
                <a:cs typeface="Times New Roman"/>
              </a:rPr>
              <a:t>characters.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phrase </a:t>
            </a:r>
            <a:r>
              <a:rPr dirty="0" sz="1050" spc="-15">
                <a:latin typeface="Times New Roman"/>
                <a:cs typeface="Times New Roman"/>
              </a:rPr>
              <a:t>contains </a:t>
            </a:r>
            <a:r>
              <a:rPr dirty="0" sz="1050" spc="-25">
                <a:latin typeface="Times New Roman"/>
                <a:cs typeface="Times New Roman"/>
              </a:rPr>
              <a:t>blank space </a:t>
            </a:r>
            <a:r>
              <a:rPr dirty="0" sz="1050" spc="15">
                <a:latin typeface="Times New Roman"/>
                <a:cs typeface="Times New Roman"/>
              </a:rPr>
              <a:t>char-  </a:t>
            </a:r>
            <a:r>
              <a:rPr dirty="0" sz="1050" spc="-20">
                <a:latin typeface="Times New Roman"/>
                <a:cs typeface="Times New Roman"/>
              </a:rPr>
              <a:t>acters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25">
                <a:latin typeface="Times New Roman"/>
                <a:cs typeface="Times New Roman"/>
              </a:rPr>
              <a:t>addition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letters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20">
                <a:latin typeface="Times New Roman"/>
                <a:cs typeface="Times New Roman"/>
              </a:rPr>
              <a:t>exclamation </a:t>
            </a:r>
            <a:r>
              <a:rPr dirty="0" sz="1050" spc="-25">
                <a:latin typeface="Times New Roman"/>
                <a:cs typeface="Times New Roman"/>
              </a:rPr>
              <a:t>mark. </a:t>
            </a: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35">
                <a:latin typeface="Times New Roman"/>
                <a:cs typeface="Times New Roman"/>
              </a:rPr>
              <a:t>C++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5">
                <a:latin typeface="Times New Roman"/>
                <a:cs typeface="Times New Roman"/>
              </a:rPr>
              <a:t>treated 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40">
                <a:latin typeface="Times New Roman"/>
                <a:cs typeface="Times New Roman"/>
              </a:rPr>
              <a:t>sequence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0">
                <a:latin typeface="Times New Roman"/>
                <a:cs typeface="Times New Roman"/>
              </a:rPr>
              <a:t>characters </a:t>
            </a:r>
            <a:r>
              <a:rPr dirty="0" sz="1050" spc="-5">
                <a:latin typeface="Times New Roman"/>
                <a:cs typeface="Times New Roman"/>
              </a:rPr>
              <a:t>stored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25">
                <a:latin typeface="Times New Roman"/>
                <a:cs typeface="Times New Roman"/>
              </a:rPr>
              <a:t>consecutive </a:t>
            </a:r>
            <a:r>
              <a:rPr dirty="0" sz="1050" spc="-20">
                <a:latin typeface="Times New Roman"/>
                <a:cs typeface="Times New Roman"/>
              </a:rPr>
              <a:t>memory </a:t>
            </a:r>
            <a:r>
              <a:rPr dirty="0" sz="1050" spc="15">
                <a:latin typeface="Times New Roman"/>
                <a:cs typeface="Times New Roman"/>
              </a:rPr>
              <a:t>locations.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end </a:t>
            </a:r>
            <a:r>
              <a:rPr dirty="0" sz="1050" spc="5">
                <a:latin typeface="Times New Roman"/>
                <a:cs typeface="Times New Roman"/>
              </a:rPr>
              <a:t>of 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memory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marked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null </a:t>
            </a:r>
            <a:r>
              <a:rPr dirty="0" sz="1050" spc="20">
                <a:latin typeface="Times New Roman"/>
                <a:cs typeface="Times New Roman"/>
              </a:rPr>
              <a:t>character </a:t>
            </a:r>
            <a:r>
              <a:rPr dirty="0" sz="900" spc="-30">
                <a:latin typeface="Courier New"/>
                <a:cs typeface="Courier New"/>
              </a:rPr>
              <a:t>\0</a:t>
            </a:r>
            <a:r>
              <a:rPr dirty="0" sz="1050" spc="-30">
                <a:latin typeface="Times New Roman"/>
                <a:cs typeface="Times New Roman"/>
              </a:rPr>
              <a:t>. </a:t>
            </a:r>
            <a:r>
              <a:rPr dirty="0" sz="1050" spc="30">
                <a:latin typeface="Times New Roman"/>
                <a:cs typeface="Times New Roman"/>
              </a:rPr>
              <a:t>Do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30">
                <a:latin typeface="Times New Roman"/>
                <a:cs typeface="Times New Roman"/>
              </a:rPr>
              <a:t>confuse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30">
                <a:latin typeface="Times New Roman"/>
                <a:cs typeface="Times New Roman"/>
              </a:rPr>
              <a:t>null </a:t>
            </a:r>
            <a:r>
              <a:rPr dirty="0" sz="1050" spc="20">
                <a:latin typeface="Times New Roman"/>
                <a:cs typeface="Times New Roman"/>
              </a:rPr>
              <a:t>character </a:t>
            </a:r>
            <a:r>
              <a:rPr dirty="0" sz="1050" spc="-20">
                <a:latin typeface="Times New Roman"/>
                <a:cs typeface="Times New Roman"/>
              </a:rPr>
              <a:t>with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35">
                <a:latin typeface="Times New Roman"/>
                <a:cs typeface="Times New Roman"/>
              </a:rPr>
              <a:t>sequence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two </a:t>
            </a:r>
            <a:r>
              <a:rPr dirty="0" sz="1050" spc="20">
                <a:latin typeface="Times New Roman"/>
                <a:cs typeface="Times New Roman"/>
              </a:rPr>
              <a:t>characters </a:t>
            </a:r>
            <a:r>
              <a:rPr dirty="0" sz="1050" spc="-45">
                <a:latin typeface="Times New Roman"/>
                <a:cs typeface="Times New Roman"/>
              </a:rPr>
              <a:t>( </a:t>
            </a:r>
            <a:r>
              <a:rPr dirty="0" sz="1050" spc="-40">
                <a:latin typeface="Times New Roman"/>
                <a:cs typeface="Times New Roman"/>
              </a:rPr>
              <a:t>i.e., </a:t>
            </a:r>
            <a:r>
              <a:rPr dirty="0" sz="1050" spc="235">
                <a:latin typeface="Times New Roman"/>
                <a:cs typeface="Times New Roman"/>
              </a:rPr>
              <a:t>\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30">
                <a:latin typeface="Times New Roman"/>
                <a:cs typeface="Times New Roman"/>
              </a:rPr>
              <a:t>0 </a:t>
            </a:r>
            <a:r>
              <a:rPr dirty="0" sz="1050" spc="-40">
                <a:latin typeface="Times New Roman"/>
                <a:cs typeface="Times New Roman"/>
              </a:rPr>
              <a:t>).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null </a:t>
            </a:r>
            <a:r>
              <a:rPr dirty="0" sz="1050" spc="20">
                <a:latin typeface="Times New Roman"/>
                <a:cs typeface="Times New Roman"/>
              </a:rPr>
              <a:t>char-  </a:t>
            </a:r>
            <a:r>
              <a:rPr dirty="0" sz="1050" spc="-20">
                <a:latin typeface="Times New Roman"/>
                <a:cs typeface="Times New Roman"/>
              </a:rPr>
              <a:t>acter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5">
                <a:latin typeface="Times New Roman"/>
                <a:cs typeface="Times New Roman"/>
              </a:rPr>
              <a:t>actually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30">
                <a:latin typeface="Times New Roman"/>
                <a:cs typeface="Times New Roman"/>
              </a:rPr>
              <a:t>escape sequence. </a:t>
            </a:r>
            <a:r>
              <a:rPr dirty="0" sz="1050">
                <a:latin typeface="Times New Roman"/>
                <a:cs typeface="Times New Roman"/>
              </a:rPr>
              <a:t>Its </a:t>
            </a:r>
            <a:r>
              <a:rPr dirty="0" sz="1050" spc="-30">
                <a:latin typeface="Times New Roman"/>
                <a:cs typeface="Times New Roman"/>
              </a:rPr>
              <a:t>ASCII </a:t>
            </a:r>
            <a:r>
              <a:rPr dirty="0" sz="1050" spc="-20">
                <a:latin typeface="Times New Roman"/>
                <a:cs typeface="Times New Roman"/>
              </a:rPr>
              <a:t>code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0. </a:t>
            </a:r>
            <a:r>
              <a:rPr dirty="0" sz="1050" spc="10">
                <a:latin typeface="Times New Roman"/>
                <a:cs typeface="Times New Roman"/>
              </a:rPr>
              <a:t>For </a:t>
            </a:r>
            <a:r>
              <a:rPr dirty="0" sz="1050" spc="25">
                <a:latin typeface="Times New Roman"/>
                <a:cs typeface="Times New Roman"/>
              </a:rPr>
              <a:t>example,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phrase  </a:t>
            </a:r>
            <a:r>
              <a:rPr dirty="0" sz="1050" spc="-20">
                <a:latin typeface="Times New Roman"/>
                <a:cs typeface="Times New Roman"/>
              </a:rPr>
              <a:t>above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0">
                <a:latin typeface="Times New Roman"/>
                <a:cs typeface="Times New Roman"/>
              </a:rPr>
              <a:t>stored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35">
                <a:latin typeface="Times New Roman"/>
                <a:cs typeface="Times New Roman"/>
              </a:rPr>
              <a:t>computer </a:t>
            </a:r>
            <a:r>
              <a:rPr dirty="0" sz="1050" spc="-25">
                <a:latin typeface="Times New Roman"/>
                <a:cs typeface="Times New Roman"/>
              </a:rPr>
              <a:t>memory</a:t>
            </a:r>
            <a:r>
              <a:rPr dirty="0" sz="1050" spc="4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as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841500" marR="67310" indent="-228600">
              <a:lnSpc>
                <a:spcPct val="150500"/>
              </a:lnSpc>
            </a:pPr>
            <a:r>
              <a:rPr dirty="0" sz="1050" spc="-45">
                <a:latin typeface="Times New Roman"/>
                <a:cs typeface="Times New Roman"/>
              </a:rPr>
              <a:t>A </a:t>
            </a:r>
            <a:r>
              <a:rPr dirty="0" sz="1050" spc="30" b="1">
                <a:latin typeface="Times New Roman"/>
                <a:cs typeface="Times New Roman"/>
              </a:rPr>
              <a:t>string </a:t>
            </a:r>
            <a:r>
              <a:rPr dirty="0" sz="1050" spc="50" b="1">
                <a:latin typeface="Times New Roman"/>
                <a:cs typeface="Times New Roman"/>
              </a:rPr>
              <a:t>constant </a:t>
            </a:r>
            <a:r>
              <a:rPr dirty="0" sz="1050" spc="-40">
                <a:latin typeface="Times New Roman"/>
                <a:cs typeface="Times New Roman"/>
              </a:rPr>
              <a:t>is a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30">
                <a:latin typeface="Times New Roman"/>
                <a:cs typeface="Times New Roman"/>
              </a:rPr>
              <a:t>enclosed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30">
                <a:latin typeface="Times New Roman"/>
                <a:cs typeface="Times New Roman"/>
              </a:rPr>
              <a:t>double </a:t>
            </a:r>
            <a:r>
              <a:rPr dirty="0" sz="1050" spc="35">
                <a:latin typeface="Times New Roman"/>
                <a:cs typeface="Times New Roman"/>
              </a:rPr>
              <a:t>quotation </a:t>
            </a:r>
            <a:r>
              <a:rPr dirty="0" sz="1050" spc="-25">
                <a:latin typeface="Times New Roman"/>
                <a:cs typeface="Times New Roman"/>
              </a:rPr>
              <a:t>marks. </a:t>
            </a:r>
            <a:r>
              <a:rPr dirty="0" sz="1050" spc="5">
                <a:latin typeface="Times New Roman"/>
                <a:cs typeface="Times New Roman"/>
              </a:rPr>
              <a:t>For </a:t>
            </a:r>
            <a:r>
              <a:rPr dirty="0" sz="1050" spc="30">
                <a:latin typeface="Times New Roman"/>
                <a:cs typeface="Times New Roman"/>
              </a:rPr>
              <a:t>example,  </a:t>
            </a:r>
            <a:r>
              <a:rPr dirty="0" sz="1050" spc="-15">
                <a:latin typeface="Times New Roman"/>
                <a:cs typeface="Times New Roman"/>
              </a:rPr>
              <a:t>“Learn</a:t>
            </a:r>
            <a:r>
              <a:rPr dirty="0" sz="1050" spc="114">
                <a:latin typeface="Times New Roman"/>
                <a:cs typeface="Times New Roman"/>
              </a:rPr>
              <a:t> </a:t>
            </a:r>
            <a:r>
              <a:rPr dirty="0" sz="1050" spc="45">
                <a:latin typeface="Times New Roman"/>
                <a:cs typeface="Times New Roman"/>
              </a:rPr>
              <a:t>C++”</a:t>
            </a:r>
            <a:endParaRPr sz="1050">
              <a:latin typeface="Times New Roman"/>
              <a:cs typeface="Times New Roman"/>
            </a:endParaRPr>
          </a:p>
          <a:p>
            <a:pPr marL="1841500" marR="3040380">
              <a:lnSpc>
                <a:spcPct val="102899"/>
              </a:lnSpc>
            </a:pPr>
            <a:r>
              <a:rPr dirty="0" sz="1050" spc="-20">
                <a:latin typeface="Times New Roman"/>
                <a:cs typeface="Times New Roman"/>
              </a:rPr>
              <a:t>“What time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it?”  </a:t>
            </a:r>
            <a:r>
              <a:rPr dirty="0" sz="1050" spc="-15">
                <a:latin typeface="Times New Roman"/>
                <a:cs typeface="Times New Roman"/>
              </a:rPr>
              <a:t>“Code </a:t>
            </a:r>
            <a:r>
              <a:rPr dirty="0" sz="1050" spc="-40">
                <a:latin typeface="Times New Roman"/>
                <a:cs typeface="Times New Roman"/>
              </a:rPr>
              <a:t>Word</a:t>
            </a:r>
            <a:r>
              <a:rPr dirty="0" sz="1050" spc="11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7dF#c&amp;Q”</a:t>
            </a:r>
            <a:endParaRPr sz="1050">
              <a:latin typeface="Times New Roman"/>
              <a:cs typeface="Times New Roman"/>
            </a:endParaRPr>
          </a:p>
          <a:p>
            <a:pPr algn="just" marL="1612900" marR="5715">
              <a:lnSpc>
                <a:spcPct val="103299"/>
              </a:lnSpc>
              <a:spcBef>
                <a:spcPts val="595"/>
              </a:spcBef>
            </a:pP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-15">
                <a:latin typeface="Times New Roman"/>
                <a:cs typeface="Times New Roman"/>
              </a:rPr>
              <a:t>string </a:t>
            </a:r>
            <a:r>
              <a:rPr dirty="0" sz="1050" spc="20">
                <a:latin typeface="Times New Roman"/>
                <a:cs typeface="Times New Roman"/>
              </a:rPr>
              <a:t>constants. </a:t>
            </a:r>
            <a:r>
              <a:rPr dirty="0" sz="1050" spc="-15">
                <a:latin typeface="Times New Roman"/>
                <a:cs typeface="Times New Roman"/>
              </a:rPr>
              <a:t>When </a:t>
            </a:r>
            <a:r>
              <a:rPr dirty="0" sz="1050" spc="-25">
                <a:latin typeface="Times New Roman"/>
                <a:cs typeface="Times New Roman"/>
              </a:rPr>
              <a:t>they are </a:t>
            </a:r>
            <a:r>
              <a:rPr dirty="0" sz="1050" spc="-5">
                <a:latin typeface="Times New Roman"/>
                <a:cs typeface="Times New Roman"/>
              </a:rPr>
              <a:t>stored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computer’s memory,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20">
                <a:latin typeface="Times New Roman"/>
                <a:cs typeface="Times New Roman"/>
              </a:rPr>
              <a:t>null </a:t>
            </a:r>
            <a:r>
              <a:rPr dirty="0" sz="1050" spc="25">
                <a:latin typeface="Times New Roman"/>
                <a:cs typeface="Times New Roman"/>
              </a:rPr>
              <a:t>character </a:t>
            </a:r>
            <a:r>
              <a:rPr dirty="0" sz="1050" spc="-35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automatically </a:t>
            </a:r>
            <a:r>
              <a:rPr dirty="0" sz="1050" spc="45">
                <a:latin typeface="Times New Roman"/>
                <a:cs typeface="Times New Roman"/>
              </a:rPr>
              <a:t>appended. </a:t>
            </a:r>
            <a:r>
              <a:rPr dirty="0" sz="1050" spc="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string </a:t>
            </a:r>
            <a:r>
              <a:rPr dirty="0" sz="1050" spc="-20">
                <a:latin typeface="Times New Roman"/>
                <a:cs typeface="Times New Roman"/>
              </a:rPr>
              <a:t>“Please </a:t>
            </a:r>
            <a:r>
              <a:rPr dirty="0" sz="1050">
                <a:latin typeface="Times New Roman"/>
                <a:cs typeface="Times New Roman"/>
              </a:rPr>
              <a:t>enter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digit” </a:t>
            </a:r>
            <a:r>
              <a:rPr dirty="0" sz="1050">
                <a:latin typeface="Times New Roman"/>
                <a:cs typeface="Times New Roman"/>
              </a:rPr>
              <a:t>is  </a:t>
            </a:r>
            <a:r>
              <a:rPr dirty="0" sz="1050" spc="-5">
                <a:latin typeface="Times New Roman"/>
                <a:cs typeface="Times New Roman"/>
              </a:rPr>
              <a:t>stored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as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89198" y="8457946"/>
          <a:ext cx="4583430" cy="23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217805"/>
                <a:gridCol w="217804"/>
                <a:gridCol w="217804"/>
                <a:gridCol w="217805"/>
                <a:gridCol w="217805"/>
                <a:gridCol w="217805"/>
                <a:gridCol w="217805"/>
                <a:gridCol w="217805"/>
                <a:gridCol w="217805"/>
                <a:gridCol w="217805"/>
                <a:gridCol w="217805"/>
                <a:gridCol w="216535"/>
                <a:gridCol w="217805"/>
                <a:gridCol w="218440"/>
                <a:gridCol w="217804"/>
                <a:gridCol w="217804"/>
                <a:gridCol w="217804"/>
                <a:gridCol w="217804"/>
                <a:gridCol w="217804"/>
                <a:gridCol w="217804"/>
              </a:tblGrid>
              <a:tr h="22860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100" spc="114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\0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959735" y="8815578"/>
            <a:ext cx="4633595" cy="99885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715">
              <a:lnSpc>
                <a:spcPct val="102899"/>
              </a:lnSpc>
              <a:spcBef>
                <a:spcPts val="70"/>
              </a:spcBef>
            </a:pPr>
            <a:r>
              <a:rPr dirty="0" sz="1050" spc="-20">
                <a:latin typeface="Times New Roman"/>
                <a:cs typeface="Times New Roman"/>
              </a:rPr>
              <a:t>When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10">
                <a:latin typeface="Times New Roman"/>
                <a:cs typeface="Times New Roman"/>
              </a:rPr>
              <a:t>constant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used </a:t>
            </a:r>
            <a:r>
              <a:rPr dirty="0" sz="1050" spc="-25">
                <a:latin typeface="Times New Roman"/>
                <a:cs typeface="Times New Roman"/>
              </a:rPr>
              <a:t>in C++,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memory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5">
                <a:latin typeface="Times New Roman"/>
                <a:cs typeface="Times New Roman"/>
              </a:rPr>
              <a:t>actually  </a:t>
            </a:r>
            <a:r>
              <a:rPr dirty="0" sz="1050" spc="25">
                <a:latin typeface="Times New Roman"/>
                <a:cs typeface="Times New Roman"/>
              </a:rPr>
              <a:t>accessed. </a:t>
            </a: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5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statement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1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digit";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2899"/>
              </a:lnSpc>
              <a:spcBef>
                <a:spcPts val="615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memory </a:t>
            </a:r>
            <a:r>
              <a:rPr dirty="0" sz="1050" spc="25">
                <a:latin typeface="Times New Roman"/>
                <a:cs typeface="Times New Roman"/>
              </a:rPr>
              <a:t>address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cout </a:t>
            </a:r>
            <a:r>
              <a:rPr dirty="0" sz="1050" spc="-15">
                <a:latin typeface="Times New Roman"/>
                <a:cs typeface="Times New Roman"/>
              </a:rPr>
              <a:t>object. </a:t>
            </a:r>
            <a:r>
              <a:rPr dirty="0" sz="900" spc="-20">
                <a:latin typeface="Courier New"/>
                <a:cs typeface="Courier New"/>
              </a:rPr>
              <a:t>cout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10">
                <a:latin typeface="Times New Roman"/>
                <a:cs typeface="Times New Roman"/>
              </a:rPr>
              <a:t>displays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con-  </a:t>
            </a:r>
            <a:r>
              <a:rPr dirty="0" sz="1050" spc="10">
                <a:latin typeface="Times New Roman"/>
                <a:cs typeface="Times New Roman"/>
              </a:rPr>
              <a:t>secutive </a:t>
            </a:r>
            <a:r>
              <a:rPr dirty="0" sz="1050" spc="20">
                <a:latin typeface="Times New Roman"/>
                <a:cs typeface="Times New Roman"/>
              </a:rPr>
              <a:t>characters </a:t>
            </a:r>
            <a:r>
              <a:rPr dirty="0" sz="1050" spc="-20">
                <a:latin typeface="Times New Roman"/>
                <a:cs typeface="Times New Roman"/>
              </a:rPr>
              <a:t>until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null </a:t>
            </a:r>
            <a:r>
              <a:rPr dirty="0" sz="1050" spc="20">
                <a:latin typeface="Times New Roman"/>
                <a:cs typeface="Times New Roman"/>
              </a:rPr>
              <a:t>character </a:t>
            </a:r>
            <a:r>
              <a:rPr dirty="0" sz="1050" spc="-40">
                <a:latin typeface="Times New Roman"/>
                <a:cs typeface="Times New Roman"/>
              </a:rPr>
              <a:t>is</a:t>
            </a:r>
            <a:r>
              <a:rPr dirty="0" sz="1050" spc="9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reached.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3228" y="1093977"/>
            <a:ext cx="174942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r>
              <a:rPr dirty="0" sz="950" spc="130">
                <a:latin typeface="Times New Roman"/>
                <a:cs typeface="Times New Roman"/>
              </a:rPr>
              <a:t> </a:t>
            </a:r>
            <a:r>
              <a:rPr dirty="0" sz="900" spc="-120">
                <a:latin typeface="Arial"/>
                <a:cs typeface="Arial"/>
              </a:rPr>
              <a:t>179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753" y="1318074"/>
            <a:ext cx="6240145" cy="282067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75">
                <a:latin typeface="Arial"/>
                <a:cs typeface="Arial"/>
              </a:rPr>
              <a:t>Storing Strings </a:t>
            </a:r>
            <a:r>
              <a:rPr dirty="0" sz="1200" spc="-40">
                <a:latin typeface="Arial"/>
                <a:cs typeface="Arial"/>
              </a:rPr>
              <a:t>in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14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  <a:p>
            <a:pPr algn="just" marL="1612900" marR="5080">
              <a:lnSpc>
                <a:spcPct val="103099"/>
              </a:lnSpc>
              <a:spcBef>
                <a:spcPts val="580"/>
              </a:spcBef>
            </a:pPr>
            <a:r>
              <a:rPr dirty="0" sz="1050" spc="25">
                <a:latin typeface="Times New Roman"/>
                <a:cs typeface="Times New Roman"/>
              </a:rPr>
              <a:t>Often </a:t>
            </a:r>
            <a:r>
              <a:rPr dirty="0" sz="1050" spc="-35">
                <a:latin typeface="Times New Roman"/>
                <a:cs typeface="Times New Roman"/>
              </a:rPr>
              <a:t>we </a:t>
            </a:r>
            <a:r>
              <a:rPr dirty="0" sz="1050">
                <a:latin typeface="Times New Roman"/>
                <a:cs typeface="Times New Roman"/>
              </a:rPr>
              <a:t>need </a:t>
            </a:r>
            <a:r>
              <a:rPr dirty="0" sz="1050" spc="25">
                <a:latin typeface="Times New Roman"/>
                <a:cs typeface="Times New Roman"/>
              </a:rPr>
              <a:t>to </a:t>
            </a:r>
            <a:r>
              <a:rPr dirty="0" sz="1050" spc="35">
                <a:latin typeface="Times New Roman"/>
                <a:cs typeface="Times New Roman"/>
              </a:rPr>
              <a:t>access </a:t>
            </a:r>
            <a:r>
              <a:rPr dirty="0" sz="1050" spc="10">
                <a:latin typeface="Times New Roman"/>
                <a:cs typeface="Times New Roman"/>
              </a:rPr>
              <a:t>parts </a:t>
            </a:r>
            <a:r>
              <a:rPr dirty="0" sz="1050" spc="15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>
                <a:latin typeface="Times New Roman"/>
                <a:cs typeface="Times New Roman"/>
              </a:rPr>
              <a:t>string </a:t>
            </a:r>
            <a:r>
              <a:rPr dirty="0" sz="1050" spc="5">
                <a:latin typeface="Times New Roman"/>
                <a:cs typeface="Times New Roman"/>
              </a:rPr>
              <a:t>rather</a:t>
            </a:r>
            <a:r>
              <a:rPr dirty="0" sz="1050" spc="27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than the </a:t>
            </a:r>
            <a:r>
              <a:rPr dirty="0" sz="1050" spc="50">
                <a:latin typeface="Times New Roman"/>
                <a:cs typeface="Times New Roman"/>
              </a:rPr>
              <a:t>whole </a:t>
            </a:r>
            <a:r>
              <a:rPr dirty="0" sz="1050" spc="-5">
                <a:latin typeface="Times New Roman"/>
                <a:cs typeface="Times New Roman"/>
              </a:rPr>
              <a:t>string. </a:t>
            </a:r>
            <a:r>
              <a:rPr dirty="0" sz="1050" spc="20">
                <a:latin typeface="Times New Roman"/>
                <a:cs typeface="Times New Roman"/>
              </a:rPr>
              <a:t>For  </a:t>
            </a:r>
            <a:r>
              <a:rPr dirty="0" sz="1050" spc="10">
                <a:latin typeface="Times New Roman"/>
                <a:cs typeface="Times New Roman"/>
              </a:rPr>
              <a:t>instance, </a:t>
            </a:r>
            <a:r>
              <a:rPr dirty="0" sz="1050" spc="-50">
                <a:latin typeface="Times New Roman"/>
                <a:cs typeface="Times New Roman"/>
              </a:rPr>
              <a:t>we may </a:t>
            </a:r>
            <a:r>
              <a:rPr dirty="0" sz="1050" spc="-30">
                <a:latin typeface="Times New Roman"/>
                <a:cs typeface="Times New Roman"/>
              </a:rPr>
              <a:t>want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35">
                <a:latin typeface="Times New Roman"/>
                <a:cs typeface="Times New Roman"/>
              </a:rPr>
              <a:t>alter </a:t>
            </a:r>
            <a:r>
              <a:rPr dirty="0" sz="1050" spc="10">
                <a:latin typeface="Times New Roman"/>
                <a:cs typeface="Times New Roman"/>
              </a:rPr>
              <a:t>characters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string </a:t>
            </a:r>
            <a:r>
              <a:rPr dirty="0" sz="1050">
                <a:latin typeface="Times New Roman"/>
                <a:cs typeface="Times New Roman"/>
              </a:rPr>
              <a:t>or </a:t>
            </a:r>
            <a:r>
              <a:rPr dirty="0" sz="1050" spc="-30">
                <a:latin typeface="Times New Roman"/>
                <a:cs typeface="Times New Roman"/>
              </a:rPr>
              <a:t>even </a:t>
            </a:r>
            <a:r>
              <a:rPr dirty="0" sz="1050" spc="25">
                <a:latin typeface="Times New Roman"/>
                <a:cs typeface="Times New Roman"/>
              </a:rPr>
              <a:t>compare </a:t>
            </a:r>
            <a:r>
              <a:rPr dirty="0" sz="1050" spc="-15">
                <a:latin typeface="Times New Roman"/>
                <a:cs typeface="Times New Roman"/>
              </a:rPr>
              <a:t>two </a:t>
            </a:r>
            <a:r>
              <a:rPr dirty="0" sz="1050">
                <a:latin typeface="Times New Roman"/>
                <a:cs typeface="Times New Roman"/>
              </a:rPr>
              <a:t>strings.  </a:t>
            </a: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case,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10">
                <a:latin typeface="Times New Roman"/>
                <a:cs typeface="Times New Roman"/>
              </a:rPr>
              <a:t>constant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45">
                <a:latin typeface="Times New Roman"/>
                <a:cs typeface="Times New Roman"/>
              </a:rPr>
              <a:t>need. </a:t>
            </a:r>
            <a:r>
              <a:rPr dirty="0" sz="1050" spc="-30">
                <a:latin typeface="Times New Roman"/>
                <a:cs typeface="Times New Roman"/>
              </a:rPr>
              <a:t>Rather,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charac-  </a:t>
            </a:r>
            <a:r>
              <a:rPr dirty="0" sz="1050" spc="-5">
                <a:latin typeface="Times New Roman"/>
                <a:cs typeface="Times New Roman"/>
              </a:rPr>
              <a:t>ter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appropriate </a:t>
            </a:r>
            <a:r>
              <a:rPr dirty="0" sz="1050" spc="15">
                <a:latin typeface="Times New Roman"/>
                <a:cs typeface="Times New Roman"/>
              </a:rPr>
              <a:t>choice. </a:t>
            </a:r>
            <a:r>
              <a:rPr dirty="0" sz="1050" spc="-15">
                <a:latin typeface="Times New Roman"/>
                <a:cs typeface="Times New Roman"/>
              </a:rPr>
              <a:t>When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20">
                <a:latin typeface="Times New Roman"/>
                <a:cs typeface="Times New Roman"/>
              </a:rPr>
              <a:t>character </a:t>
            </a:r>
            <a:r>
              <a:rPr dirty="0" sz="1050" spc="-35">
                <a:latin typeface="Times New Roman"/>
                <a:cs typeface="Times New Roman"/>
              </a:rPr>
              <a:t>arrays, </a:t>
            </a:r>
            <a:r>
              <a:rPr dirty="0" sz="1050" spc="50">
                <a:latin typeface="Times New Roman"/>
                <a:cs typeface="Times New Roman"/>
              </a:rPr>
              <a:t>enough </a:t>
            </a:r>
            <a:r>
              <a:rPr dirty="0" sz="1050" spc="35">
                <a:latin typeface="Times New Roman"/>
                <a:cs typeface="Times New Roman"/>
              </a:rPr>
              <a:t>space 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hold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null </a:t>
            </a:r>
            <a:r>
              <a:rPr dirty="0" sz="1050" spc="20">
                <a:latin typeface="Times New Roman"/>
                <a:cs typeface="Times New Roman"/>
              </a:rPr>
              <a:t>character </a:t>
            </a:r>
            <a:r>
              <a:rPr dirty="0" sz="1050" spc="-5">
                <a:latin typeface="Times New Roman"/>
                <a:cs typeface="Times New Roman"/>
              </a:rPr>
              <a:t>must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15">
                <a:latin typeface="Times New Roman"/>
                <a:cs typeface="Times New Roman"/>
              </a:rPr>
              <a:t>allocated. </a:t>
            </a:r>
            <a:r>
              <a:rPr dirty="0" sz="1050" spc="5">
                <a:latin typeface="Times New Roman"/>
                <a:cs typeface="Times New Roman"/>
              </a:rPr>
              <a:t>For</a:t>
            </a:r>
            <a:r>
              <a:rPr dirty="0" sz="1050" spc="-7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example:</a:t>
            </a:r>
            <a:endParaRPr sz="10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795"/>
              </a:spcBef>
            </a:pPr>
            <a:r>
              <a:rPr dirty="0" sz="900" spc="-15">
                <a:latin typeface="Courier New"/>
                <a:cs typeface="Courier New"/>
              </a:rPr>
              <a:t>char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last[10];</a:t>
            </a:r>
            <a:endParaRPr sz="900">
              <a:latin typeface="Courier New"/>
              <a:cs typeface="Courier New"/>
            </a:endParaRPr>
          </a:p>
          <a:p>
            <a:pPr algn="just" marL="1612900" marR="8255">
              <a:lnSpc>
                <a:spcPct val="102899"/>
              </a:lnSpc>
              <a:spcBef>
                <a:spcPts val="630"/>
              </a:spcBef>
            </a:pP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20">
                <a:latin typeface="Times New Roman"/>
                <a:cs typeface="Times New Roman"/>
              </a:rPr>
              <a:t>code </a:t>
            </a:r>
            <a:r>
              <a:rPr dirty="0" sz="1050" spc="20">
                <a:latin typeface="Times New Roman"/>
                <a:cs typeface="Times New Roman"/>
              </a:rPr>
              <a:t>defines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0">
                <a:latin typeface="Times New Roman"/>
                <a:cs typeface="Times New Roman"/>
              </a:rPr>
              <a:t>10-element character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15">
                <a:latin typeface="Times New Roman"/>
                <a:cs typeface="Times New Roman"/>
              </a:rPr>
              <a:t>called </a:t>
            </a:r>
            <a:r>
              <a:rPr dirty="0" sz="900" spc="-25">
                <a:latin typeface="Courier New"/>
                <a:cs typeface="Courier New"/>
              </a:rPr>
              <a:t>last</a:t>
            </a:r>
            <a:r>
              <a:rPr dirty="0" sz="1050" spc="-25">
                <a:latin typeface="Times New Roman"/>
                <a:cs typeface="Times New Roman"/>
              </a:rPr>
              <a:t>. </a:t>
            </a:r>
            <a:r>
              <a:rPr dirty="0" sz="1050" spc="20">
                <a:latin typeface="Times New Roman"/>
                <a:cs typeface="Times New Roman"/>
              </a:rPr>
              <a:t>However,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10">
                <a:latin typeface="Times New Roman"/>
                <a:cs typeface="Times New Roman"/>
              </a:rPr>
              <a:t>array  </a:t>
            </a:r>
            <a:r>
              <a:rPr dirty="0" sz="1050" spc="-25">
                <a:latin typeface="Times New Roman"/>
                <a:cs typeface="Times New Roman"/>
              </a:rPr>
              <a:t>can </a:t>
            </a:r>
            <a:r>
              <a:rPr dirty="0" sz="1050" spc="-20">
                <a:latin typeface="Times New Roman"/>
                <a:cs typeface="Times New Roman"/>
              </a:rPr>
              <a:t>hold </a:t>
            </a:r>
            <a:r>
              <a:rPr dirty="0" sz="1050" spc="5">
                <a:latin typeface="Times New Roman"/>
                <a:cs typeface="Times New Roman"/>
              </a:rPr>
              <a:t>no </a:t>
            </a:r>
            <a:r>
              <a:rPr dirty="0" sz="1050" spc="-20">
                <a:latin typeface="Times New Roman"/>
                <a:cs typeface="Times New Roman"/>
              </a:rPr>
              <a:t>more </a:t>
            </a:r>
            <a:r>
              <a:rPr dirty="0" sz="1050" spc="-10">
                <a:latin typeface="Times New Roman"/>
                <a:cs typeface="Times New Roman"/>
              </a:rPr>
              <a:t>than </a:t>
            </a:r>
            <a:r>
              <a:rPr dirty="0" sz="1050" spc="-30">
                <a:latin typeface="Times New Roman"/>
                <a:cs typeface="Times New Roman"/>
              </a:rPr>
              <a:t>9 </a:t>
            </a:r>
            <a:r>
              <a:rPr dirty="0" sz="1050" spc="15">
                <a:latin typeface="Times New Roman"/>
                <a:cs typeface="Times New Roman"/>
              </a:rPr>
              <a:t>non-null </a:t>
            </a:r>
            <a:r>
              <a:rPr dirty="0" sz="1050" spc="10">
                <a:latin typeface="Times New Roman"/>
                <a:cs typeface="Times New Roman"/>
              </a:rPr>
              <a:t>characters </a:t>
            </a:r>
            <a:r>
              <a:rPr dirty="0" sz="1050" spc="-35">
                <a:latin typeface="Times New Roman"/>
                <a:cs typeface="Times New Roman"/>
              </a:rPr>
              <a:t>since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space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15">
                <a:latin typeface="Times New Roman"/>
                <a:cs typeface="Times New Roman"/>
              </a:rPr>
              <a:t>reserved </a:t>
            </a:r>
            <a:r>
              <a:rPr dirty="0" sz="1050" spc="-10">
                <a:latin typeface="Times New Roman"/>
                <a:cs typeface="Times New Roman"/>
              </a:rPr>
              <a:t>for the </a:t>
            </a:r>
            <a:r>
              <a:rPr dirty="0" sz="1050" spc="10">
                <a:latin typeface="Times New Roman"/>
                <a:cs typeface="Times New Roman"/>
              </a:rPr>
              <a:t>null  character. </a:t>
            </a:r>
            <a:r>
              <a:rPr dirty="0" sz="1050" spc="-15">
                <a:latin typeface="Times New Roman"/>
                <a:cs typeface="Times New Roman"/>
              </a:rPr>
              <a:t>Consider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-114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following:</a:t>
            </a:r>
            <a:endParaRPr sz="10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800"/>
              </a:spcBef>
            </a:pPr>
            <a:r>
              <a:rPr dirty="0" sz="900" spc="-20">
                <a:latin typeface="Courier New"/>
                <a:cs typeface="Courier New"/>
              </a:rPr>
              <a:t>char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last[10];</a:t>
            </a:r>
            <a:endParaRPr sz="900">
              <a:latin typeface="Courier New"/>
              <a:cs typeface="Courier New"/>
            </a:endParaRPr>
          </a:p>
          <a:p>
            <a:pPr marL="1612900" marR="190500">
              <a:lnSpc>
                <a:spcPct val="121100"/>
              </a:lnSpc>
            </a:pPr>
            <a:r>
              <a:rPr dirty="0" sz="900" spc="-20">
                <a:latin typeface="Courier New"/>
                <a:cs typeface="Courier New"/>
              </a:rPr>
              <a:t>cout </a:t>
            </a:r>
            <a:r>
              <a:rPr dirty="0" sz="900" spc="-15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"Please enter your last name using </a:t>
            </a:r>
            <a:r>
              <a:rPr dirty="0" sz="900" spc="-15">
                <a:latin typeface="Courier New"/>
                <a:cs typeface="Courier New"/>
              </a:rPr>
              <a:t>no </a:t>
            </a:r>
            <a:r>
              <a:rPr dirty="0" sz="900" spc="-20">
                <a:latin typeface="Courier New"/>
                <a:cs typeface="Courier New"/>
              </a:rPr>
              <a:t>more than </a:t>
            </a:r>
            <a:r>
              <a:rPr dirty="0" sz="900">
                <a:latin typeface="Courier New"/>
                <a:cs typeface="Courier New"/>
              </a:rPr>
              <a:t>9</a:t>
            </a:r>
            <a:r>
              <a:rPr dirty="0" sz="900" spc="-254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letters";  cin </a:t>
            </a:r>
            <a:r>
              <a:rPr dirty="0" sz="900" spc="-15">
                <a:latin typeface="Courier New"/>
                <a:cs typeface="Courier New"/>
              </a:rPr>
              <a:t>&gt;&gt;</a:t>
            </a:r>
            <a:r>
              <a:rPr dirty="0" sz="900" spc="-6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last;</a:t>
            </a:r>
            <a:endParaRPr sz="900">
              <a:latin typeface="Courier New"/>
              <a:cs typeface="Courier New"/>
            </a:endParaRPr>
          </a:p>
          <a:p>
            <a:pPr algn="just" marL="1612900">
              <a:lnSpc>
                <a:spcPct val="100000"/>
              </a:lnSpc>
              <a:spcBef>
                <a:spcPts val="645"/>
              </a:spcBef>
            </a:pPr>
            <a:r>
              <a:rPr dirty="0" sz="1050">
                <a:latin typeface="Times New Roman"/>
                <a:cs typeface="Times New Roman"/>
              </a:rPr>
              <a:t>If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user </a:t>
            </a:r>
            <a:r>
              <a:rPr dirty="0" sz="1050" spc="-20">
                <a:latin typeface="Times New Roman"/>
                <a:cs typeface="Times New Roman"/>
              </a:rPr>
              <a:t>enters </a:t>
            </a:r>
            <a:r>
              <a:rPr dirty="0" sz="900" spc="-25">
                <a:latin typeface="Courier New"/>
                <a:cs typeface="Courier New"/>
              </a:rPr>
              <a:t>Symon</a:t>
            </a:r>
            <a:r>
              <a:rPr dirty="0" sz="1050" spc="-25">
                <a:latin typeface="Times New Roman"/>
                <a:cs typeface="Times New Roman"/>
              </a:rPr>
              <a:t>, </a:t>
            </a:r>
            <a:r>
              <a:rPr dirty="0" sz="1050" spc="-15">
                <a:latin typeface="Times New Roman"/>
                <a:cs typeface="Times New Roman"/>
              </a:rPr>
              <a:t>then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following </a:t>
            </a:r>
            <a:r>
              <a:rPr dirty="0" sz="1050" spc="-6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contents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900" spc="-30">
                <a:latin typeface="Courier New"/>
                <a:cs typeface="Courier New"/>
              </a:rPr>
              <a:t>last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array: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91891" y="4255643"/>
          <a:ext cx="4582160" cy="23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635"/>
                <a:gridCol w="762000"/>
                <a:gridCol w="762000"/>
              </a:tblGrid>
              <a:tr h="228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5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\0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87753" y="4677283"/>
            <a:ext cx="6243955" cy="52393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612900" marR="5080">
              <a:lnSpc>
                <a:spcPct val="103099"/>
              </a:lnSpc>
              <a:spcBef>
                <a:spcPts val="65"/>
              </a:spcBef>
            </a:pPr>
            <a:r>
              <a:rPr dirty="0" sz="1050" spc="-45">
                <a:latin typeface="Times New Roman"/>
                <a:cs typeface="Times New Roman"/>
              </a:rPr>
              <a:t>Recall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computer </a:t>
            </a:r>
            <a:r>
              <a:rPr dirty="0" sz="1050" spc="-5">
                <a:latin typeface="Times New Roman"/>
                <a:cs typeface="Times New Roman"/>
              </a:rPr>
              <a:t>actually </a:t>
            </a:r>
            <a:r>
              <a:rPr dirty="0" sz="1050" spc="-30">
                <a:latin typeface="Times New Roman"/>
                <a:cs typeface="Times New Roman"/>
              </a:rPr>
              <a:t>sees </a:t>
            </a:r>
            <a:r>
              <a:rPr dirty="0" sz="900" spc="-20">
                <a:latin typeface="Courier New"/>
                <a:cs typeface="Courier New"/>
              </a:rPr>
              <a:t>last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beginning address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array.  </a:t>
            </a:r>
            <a:r>
              <a:rPr dirty="0" sz="1050" spc="-15">
                <a:latin typeface="Times New Roman"/>
                <a:cs typeface="Times New Roman"/>
              </a:rPr>
              <a:t>There </a:t>
            </a:r>
            <a:r>
              <a:rPr dirty="0" sz="1050" spc="-40">
                <a:latin typeface="Times New Roman"/>
                <a:cs typeface="Times New Roman"/>
              </a:rPr>
              <a:t>is a </a:t>
            </a:r>
            <a:r>
              <a:rPr dirty="0" sz="1050" spc="30">
                <a:latin typeface="Times New Roman"/>
                <a:cs typeface="Times New Roman"/>
              </a:rPr>
              <a:t>problem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35">
                <a:latin typeface="Times New Roman"/>
                <a:cs typeface="Times New Roman"/>
              </a:rPr>
              <a:t>arise </a:t>
            </a:r>
            <a:r>
              <a:rPr dirty="0" sz="1050" spc="-25">
                <a:latin typeface="Times New Roman"/>
                <a:cs typeface="Times New Roman"/>
              </a:rPr>
              <a:t>when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900" spc="-25">
                <a:latin typeface="Courier New"/>
                <a:cs typeface="Courier New"/>
              </a:rPr>
              <a:t>cin </a:t>
            </a:r>
            <a:r>
              <a:rPr dirty="0" sz="1050" spc="-20">
                <a:latin typeface="Times New Roman"/>
                <a:cs typeface="Times New Roman"/>
              </a:rPr>
              <a:t>object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character </a:t>
            </a:r>
            <a:r>
              <a:rPr dirty="0" sz="1050" spc="5">
                <a:latin typeface="Times New Roman"/>
                <a:cs typeface="Times New Roman"/>
              </a:rPr>
              <a:t>array.  </a:t>
            </a:r>
            <a:r>
              <a:rPr dirty="0" sz="900" spc="10">
                <a:latin typeface="Courier New"/>
                <a:cs typeface="Courier New"/>
              </a:rPr>
              <a:t>cin </a:t>
            </a:r>
            <a:r>
              <a:rPr dirty="0" sz="1050" spc="25">
                <a:latin typeface="Times New Roman"/>
                <a:cs typeface="Times New Roman"/>
              </a:rPr>
              <a:t>does </a:t>
            </a:r>
            <a:r>
              <a:rPr dirty="0" sz="1050" spc="40">
                <a:latin typeface="Times New Roman"/>
                <a:cs typeface="Times New Roman"/>
              </a:rPr>
              <a:t>not </a:t>
            </a:r>
            <a:r>
              <a:rPr dirty="0" sz="1050" spc="30">
                <a:latin typeface="Times New Roman"/>
                <a:cs typeface="Times New Roman"/>
              </a:rPr>
              <a:t>“know” </a:t>
            </a:r>
            <a:r>
              <a:rPr dirty="0" sz="1050" spc="35">
                <a:latin typeface="Times New Roman"/>
                <a:cs typeface="Times New Roman"/>
              </a:rPr>
              <a:t>that </a:t>
            </a:r>
            <a:r>
              <a:rPr dirty="0" sz="900" spc="15">
                <a:latin typeface="Courier New"/>
                <a:cs typeface="Courier New"/>
              </a:rPr>
              <a:t>last </a:t>
            </a:r>
            <a:r>
              <a:rPr dirty="0" sz="1050" spc="15">
                <a:latin typeface="Times New Roman"/>
                <a:cs typeface="Times New Roman"/>
              </a:rPr>
              <a:t>has </a:t>
            </a:r>
            <a:r>
              <a:rPr dirty="0" sz="1050" spc="5">
                <a:latin typeface="Times New Roman"/>
                <a:cs typeface="Times New Roman"/>
              </a:rPr>
              <a:t>only</a:t>
            </a:r>
            <a:r>
              <a:rPr dirty="0" sz="1050" spc="27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10 </a:t>
            </a:r>
            <a:r>
              <a:rPr dirty="0" sz="1050" spc="70">
                <a:latin typeface="Times New Roman"/>
                <a:cs typeface="Times New Roman"/>
              </a:rPr>
              <a:t>elements. </a:t>
            </a:r>
            <a:r>
              <a:rPr dirty="0" sz="1050" spc="30">
                <a:latin typeface="Times New Roman"/>
                <a:cs typeface="Times New Roman"/>
              </a:rPr>
              <a:t>If </a:t>
            </a:r>
            <a:r>
              <a:rPr dirty="0" sz="1050" spc="2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user </a:t>
            </a:r>
            <a:r>
              <a:rPr dirty="0" sz="1050" spc="65">
                <a:latin typeface="Times New Roman"/>
                <a:cs typeface="Times New Roman"/>
              </a:rPr>
              <a:t>enters  </a:t>
            </a:r>
            <a:r>
              <a:rPr dirty="0" sz="900" spc="-25">
                <a:latin typeface="Courier New"/>
                <a:cs typeface="Courier New"/>
              </a:rPr>
              <a:t>Newmanouskous </a:t>
            </a:r>
            <a:r>
              <a:rPr dirty="0" sz="1050" spc="-25">
                <a:latin typeface="Times New Roman"/>
                <a:cs typeface="Times New Roman"/>
              </a:rPr>
              <a:t>after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prompt, </a:t>
            </a:r>
            <a:r>
              <a:rPr dirty="0" sz="1050" spc="-10">
                <a:latin typeface="Times New Roman"/>
                <a:cs typeface="Times New Roman"/>
              </a:rPr>
              <a:t>then </a:t>
            </a:r>
            <a:r>
              <a:rPr dirty="0" sz="900" spc="-30">
                <a:latin typeface="Courier New"/>
                <a:cs typeface="Courier New"/>
              </a:rPr>
              <a:t>cin </a:t>
            </a:r>
            <a:r>
              <a:rPr dirty="0" sz="1050" spc="-65">
                <a:latin typeface="Times New Roman"/>
                <a:cs typeface="Times New Roman"/>
              </a:rPr>
              <a:t>will </a:t>
            </a:r>
            <a:r>
              <a:rPr dirty="0" sz="1050" spc="-35">
                <a:latin typeface="Times New Roman"/>
                <a:cs typeface="Times New Roman"/>
              </a:rPr>
              <a:t>write </a:t>
            </a:r>
            <a:r>
              <a:rPr dirty="0" sz="1050" spc="-20">
                <a:latin typeface="Times New Roman"/>
                <a:cs typeface="Times New Roman"/>
              </a:rPr>
              <a:t>past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end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array. </a:t>
            </a:r>
            <a:r>
              <a:rPr dirty="0" sz="1050" spc="-55">
                <a:latin typeface="Times New Roman"/>
                <a:cs typeface="Times New Roman"/>
              </a:rPr>
              <a:t>We 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30">
                <a:latin typeface="Times New Roman"/>
                <a:cs typeface="Times New Roman"/>
              </a:rPr>
              <a:t>get </a:t>
            </a:r>
            <a:r>
              <a:rPr dirty="0" sz="1050" spc="35">
                <a:latin typeface="Times New Roman"/>
                <a:cs typeface="Times New Roman"/>
              </a:rPr>
              <a:t>around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35">
                <a:latin typeface="Times New Roman"/>
                <a:cs typeface="Times New Roman"/>
              </a:rPr>
              <a:t>problem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getline </a:t>
            </a:r>
            <a:r>
              <a:rPr dirty="0" sz="1050" spc="-15">
                <a:latin typeface="Times New Roman"/>
                <a:cs typeface="Times New Roman"/>
              </a:rPr>
              <a:t>function. </a:t>
            </a: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1050" spc="-50">
                <a:latin typeface="Times New Roman"/>
                <a:cs typeface="Times New Roman"/>
              </a:rPr>
              <a:t>we</a:t>
            </a:r>
            <a:r>
              <a:rPr dirty="0" sz="1050" spc="-85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use</a:t>
            </a:r>
            <a:endParaRPr sz="1050">
              <a:latin typeface="Times New Roman"/>
              <a:cs typeface="Times New Roman"/>
            </a:endParaRPr>
          </a:p>
          <a:p>
            <a:pPr algn="just" marL="1612900">
              <a:lnSpc>
                <a:spcPct val="100000"/>
              </a:lnSpc>
              <a:spcBef>
                <a:spcPts val="800"/>
              </a:spcBef>
            </a:pPr>
            <a:r>
              <a:rPr dirty="0" sz="900" spc="-20">
                <a:latin typeface="Courier New"/>
                <a:cs typeface="Courier New"/>
              </a:rPr>
              <a:t>cin.getline(last,10)</a:t>
            </a:r>
            <a:endParaRPr sz="900">
              <a:latin typeface="Courier New"/>
              <a:cs typeface="Courier New"/>
            </a:endParaRPr>
          </a:p>
          <a:p>
            <a:pPr algn="just" marL="1612900" marR="13335">
              <a:lnSpc>
                <a:spcPct val="103400"/>
              </a:lnSpc>
              <a:spcBef>
                <a:spcPts val="610"/>
              </a:spcBef>
            </a:pP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computer </a:t>
            </a:r>
            <a:r>
              <a:rPr dirty="0" sz="1050" spc="30">
                <a:latin typeface="Times New Roman"/>
                <a:cs typeface="Times New Roman"/>
              </a:rPr>
              <a:t>knows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25">
                <a:latin typeface="Times New Roman"/>
                <a:cs typeface="Times New Roman"/>
              </a:rPr>
              <a:t>maximum </a:t>
            </a:r>
            <a:r>
              <a:rPr dirty="0" sz="1050" spc="-20">
                <a:latin typeface="Times New Roman"/>
                <a:cs typeface="Times New Roman"/>
              </a:rPr>
              <a:t>length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string, </a:t>
            </a:r>
            <a:r>
              <a:rPr dirty="0" sz="1050" spc="10">
                <a:latin typeface="Times New Roman"/>
                <a:cs typeface="Times New Roman"/>
              </a:rPr>
              <a:t>including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30">
                <a:latin typeface="Times New Roman"/>
                <a:cs typeface="Times New Roman"/>
              </a:rPr>
              <a:t>null </a:t>
            </a:r>
            <a:r>
              <a:rPr dirty="0" sz="1050" spc="10">
                <a:latin typeface="Times New Roman"/>
                <a:cs typeface="Times New Roman"/>
              </a:rPr>
              <a:t>character,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10. </a:t>
            </a:r>
            <a:r>
              <a:rPr dirty="0" sz="1050" spc="20">
                <a:latin typeface="Times New Roman"/>
                <a:cs typeface="Times New Roman"/>
              </a:rPr>
              <a:t>Consequently, </a:t>
            </a:r>
            <a:r>
              <a:rPr dirty="0" sz="900" spc="35">
                <a:latin typeface="Courier New"/>
                <a:cs typeface="Courier New"/>
              </a:rPr>
              <a:t>cin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25">
                <a:latin typeface="Times New Roman"/>
                <a:cs typeface="Times New Roman"/>
              </a:rPr>
              <a:t>read until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user hits </a:t>
            </a:r>
            <a:r>
              <a:rPr dirty="0" sz="900" spc="-25">
                <a:latin typeface="Courier New"/>
                <a:cs typeface="Courier New"/>
              </a:rPr>
              <a:t>ENTER </a:t>
            </a:r>
            <a:r>
              <a:rPr dirty="0" sz="1050" spc="5">
                <a:latin typeface="Times New Roman"/>
                <a:cs typeface="Times New Roman"/>
              </a:rPr>
              <a:t>or until  </a:t>
            </a:r>
            <a:r>
              <a:rPr dirty="0" sz="1050" spc="-30">
                <a:latin typeface="Times New Roman"/>
                <a:cs typeface="Times New Roman"/>
              </a:rPr>
              <a:t>9 </a:t>
            </a:r>
            <a:r>
              <a:rPr dirty="0" sz="1050" spc="20">
                <a:latin typeface="Times New Roman"/>
                <a:cs typeface="Times New Roman"/>
              </a:rPr>
              <a:t>characters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10">
                <a:latin typeface="Times New Roman"/>
                <a:cs typeface="Times New Roman"/>
              </a:rPr>
              <a:t>been </a:t>
            </a:r>
            <a:r>
              <a:rPr dirty="0" sz="1050" spc="-25">
                <a:latin typeface="Times New Roman"/>
                <a:cs typeface="Times New Roman"/>
              </a:rPr>
              <a:t>read, </a:t>
            </a:r>
            <a:r>
              <a:rPr dirty="0" sz="1050" spc="30">
                <a:latin typeface="Times New Roman"/>
                <a:cs typeface="Times New Roman"/>
              </a:rPr>
              <a:t>whichever </a:t>
            </a:r>
            <a:r>
              <a:rPr dirty="0" sz="1050" spc="-15">
                <a:latin typeface="Times New Roman"/>
                <a:cs typeface="Times New Roman"/>
              </a:rPr>
              <a:t>occurs </a:t>
            </a:r>
            <a:r>
              <a:rPr dirty="0" sz="1050" spc="-20">
                <a:latin typeface="Times New Roman"/>
                <a:cs typeface="Times New Roman"/>
              </a:rPr>
              <a:t>first. </a:t>
            </a:r>
            <a:r>
              <a:rPr dirty="0" sz="1050">
                <a:latin typeface="Times New Roman"/>
                <a:cs typeface="Times New Roman"/>
              </a:rPr>
              <a:t>Once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30">
                <a:latin typeface="Times New Roman"/>
                <a:cs typeface="Times New Roman"/>
              </a:rPr>
              <a:t>the  </a:t>
            </a:r>
            <a:r>
              <a:rPr dirty="0" sz="1050" spc="-35">
                <a:latin typeface="Times New Roman"/>
                <a:cs typeface="Times New Roman"/>
              </a:rPr>
              <a:t>array, </a:t>
            </a:r>
            <a:r>
              <a:rPr dirty="0" sz="1050" spc="-20">
                <a:latin typeface="Times New Roman"/>
                <a:cs typeface="Times New Roman"/>
              </a:rPr>
              <a:t>it can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30">
                <a:latin typeface="Times New Roman"/>
                <a:cs typeface="Times New Roman"/>
              </a:rPr>
              <a:t>processed </a:t>
            </a:r>
            <a:r>
              <a:rPr dirty="0" sz="1050" spc="25">
                <a:latin typeface="Times New Roman"/>
                <a:cs typeface="Times New Roman"/>
              </a:rPr>
              <a:t>character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10">
                <a:latin typeface="Times New Roman"/>
                <a:cs typeface="Times New Roman"/>
              </a:rPr>
              <a:t>character. </a:t>
            </a: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this next section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35">
                <a:latin typeface="Times New Roman"/>
                <a:cs typeface="Times New Roman"/>
              </a:rPr>
              <a:t>see 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uses</a:t>
            </a:r>
            <a:r>
              <a:rPr dirty="0" sz="1050" spc="80">
                <a:latin typeface="Times New Roman"/>
                <a:cs typeface="Times New Roman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cin.getline()</a:t>
            </a:r>
            <a:r>
              <a:rPr dirty="0" sz="1050" spc="-1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80">
                <a:latin typeface="Arial"/>
                <a:cs typeface="Arial"/>
              </a:rPr>
              <a:t>Library </a:t>
            </a:r>
            <a:r>
              <a:rPr dirty="0" sz="1200" spc="-85">
                <a:latin typeface="Arial"/>
                <a:cs typeface="Arial"/>
              </a:rPr>
              <a:t>Functions </a:t>
            </a:r>
            <a:r>
              <a:rPr dirty="0" sz="1200" spc="-45">
                <a:latin typeface="Arial"/>
                <a:cs typeface="Arial"/>
              </a:rPr>
              <a:t>for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Strings</a:t>
            </a:r>
            <a:endParaRPr sz="1200">
              <a:latin typeface="Arial"/>
              <a:cs typeface="Arial"/>
            </a:endParaRPr>
          </a:p>
          <a:p>
            <a:pPr algn="just" marL="1612900" marR="13970">
              <a:lnSpc>
                <a:spcPct val="102899"/>
              </a:lnSpc>
              <a:spcBef>
                <a:spcPts val="580"/>
              </a:spcBef>
            </a:pP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C++ library </a:t>
            </a:r>
            <a:r>
              <a:rPr dirty="0" sz="1050" spc="20">
                <a:latin typeface="Times New Roman"/>
                <a:cs typeface="Times New Roman"/>
              </a:rPr>
              <a:t>provides </a:t>
            </a:r>
            <a:r>
              <a:rPr dirty="0" sz="1050" spc="-40">
                <a:latin typeface="Times New Roman"/>
                <a:cs typeface="Times New Roman"/>
              </a:rPr>
              <a:t>many </a:t>
            </a:r>
            <a:r>
              <a:rPr dirty="0" sz="1050" spc="-25">
                <a:latin typeface="Times New Roman"/>
                <a:cs typeface="Times New Roman"/>
              </a:rPr>
              <a:t>functions </a:t>
            </a:r>
            <a:r>
              <a:rPr dirty="0" sz="1050" spc="-10">
                <a:latin typeface="Times New Roman"/>
                <a:cs typeface="Times New Roman"/>
              </a:rPr>
              <a:t>for </a:t>
            </a:r>
            <a:r>
              <a:rPr dirty="0" sz="1050" spc="-30">
                <a:latin typeface="Times New Roman"/>
                <a:cs typeface="Times New Roman"/>
              </a:rPr>
              <a:t>testing </a:t>
            </a:r>
            <a:r>
              <a:rPr dirty="0" sz="1050" spc="-20">
                <a:latin typeface="Times New Roman"/>
                <a:cs typeface="Times New Roman"/>
              </a:rPr>
              <a:t>and </a:t>
            </a:r>
            <a:r>
              <a:rPr dirty="0" sz="1050" spc="10">
                <a:latin typeface="Times New Roman"/>
                <a:cs typeface="Times New Roman"/>
              </a:rPr>
              <a:t>manipulating </a:t>
            </a:r>
            <a:r>
              <a:rPr dirty="0" sz="1050" spc="-35">
                <a:latin typeface="Times New Roman"/>
                <a:cs typeface="Times New Roman"/>
              </a:rPr>
              <a:t>strings. </a:t>
            </a:r>
            <a:r>
              <a:rPr dirty="0" sz="1050">
                <a:latin typeface="Times New Roman"/>
                <a:cs typeface="Times New Roman"/>
              </a:rPr>
              <a:t>For  </a:t>
            </a:r>
            <a:r>
              <a:rPr dirty="0" sz="1050" spc="30">
                <a:latin typeface="Times New Roman"/>
                <a:cs typeface="Times New Roman"/>
              </a:rPr>
              <a:t>example,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30">
                <a:latin typeface="Times New Roman"/>
                <a:cs typeface="Times New Roman"/>
              </a:rPr>
              <a:t>determine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length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5">
                <a:latin typeface="Times New Roman"/>
                <a:cs typeface="Times New Roman"/>
              </a:rPr>
              <a:t>given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10">
                <a:latin typeface="Times New Roman"/>
                <a:cs typeface="Times New Roman"/>
              </a:rPr>
              <a:t>one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5">
                <a:latin typeface="Courier New"/>
                <a:cs typeface="Courier New"/>
              </a:rPr>
              <a:t>strlen </a:t>
            </a:r>
            <a:r>
              <a:rPr dirty="0" sz="1050" spc="15">
                <a:latin typeface="Times New Roman"/>
                <a:cs typeface="Times New Roman"/>
              </a:rPr>
              <a:t>func-  </a:t>
            </a:r>
            <a:r>
              <a:rPr dirty="0" sz="1050" spc="-10">
                <a:latin typeface="Times New Roman"/>
                <a:cs typeface="Times New Roman"/>
              </a:rPr>
              <a:t>tion. The </a:t>
            </a:r>
            <a:r>
              <a:rPr dirty="0" sz="1050" spc="-35">
                <a:latin typeface="Times New Roman"/>
                <a:cs typeface="Times New Roman"/>
              </a:rPr>
              <a:t>syntax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shown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following</a:t>
            </a:r>
            <a:r>
              <a:rPr dirty="0" sz="1050" spc="-135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code:</a:t>
            </a:r>
            <a:endParaRPr sz="1050">
              <a:latin typeface="Times New Roman"/>
              <a:cs typeface="Times New Roman"/>
            </a:endParaRPr>
          </a:p>
          <a:p>
            <a:pPr marL="1617345" marR="2747645">
              <a:lnSpc>
                <a:spcPct val="121100"/>
              </a:lnSpc>
              <a:spcBef>
                <a:spcPts val="570"/>
              </a:spcBef>
            </a:pPr>
            <a:r>
              <a:rPr dirty="0" sz="900" spc="-15">
                <a:latin typeface="Courier New"/>
                <a:cs typeface="Courier New"/>
              </a:rPr>
              <a:t>char line[40]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"A New</a:t>
            </a:r>
            <a:r>
              <a:rPr dirty="0" sz="900" spc="-21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Day";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length;</a:t>
            </a:r>
            <a:endParaRPr sz="900">
              <a:latin typeface="Courier New"/>
              <a:cs typeface="Courier New"/>
            </a:endParaRPr>
          </a:p>
          <a:p>
            <a:pPr algn="just" marL="1617345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length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strlen(line);</a:t>
            </a:r>
            <a:endParaRPr sz="900">
              <a:latin typeface="Courier New"/>
              <a:cs typeface="Courier New"/>
            </a:endParaRPr>
          </a:p>
          <a:p>
            <a:pPr algn="just" marL="1612900" marR="14604">
              <a:lnSpc>
                <a:spcPct val="103499"/>
              </a:lnSpc>
              <a:spcBef>
                <a:spcPts val="600"/>
              </a:spcBef>
            </a:pPr>
            <a:r>
              <a:rPr dirty="0" sz="1050" spc="-15">
                <a:latin typeface="Times New Roman"/>
                <a:cs typeface="Times New Roman"/>
              </a:rPr>
              <a:t>Here </a:t>
            </a:r>
            <a:r>
              <a:rPr dirty="0" sz="900" spc="-25">
                <a:latin typeface="Courier New"/>
                <a:cs typeface="Courier New"/>
              </a:rPr>
              <a:t>strlen(line)</a:t>
            </a:r>
            <a:r>
              <a:rPr dirty="0" sz="1050" spc="-25">
                <a:latin typeface="Times New Roman"/>
                <a:cs typeface="Times New Roman"/>
              </a:rPr>
              <a:t>returns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length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string </a:t>
            </a:r>
            <a:r>
              <a:rPr dirty="0" sz="1050" spc="10">
                <a:latin typeface="Times New Roman"/>
                <a:cs typeface="Times New Roman"/>
              </a:rPr>
              <a:t>including </a:t>
            </a:r>
            <a:r>
              <a:rPr dirty="0" sz="1050" spc="-35">
                <a:latin typeface="Times New Roman"/>
                <a:cs typeface="Times New Roman"/>
              </a:rPr>
              <a:t>white </a:t>
            </a:r>
            <a:r>
              <a:rPr dirty="0" sz="1050" spc="15">
                <a:latin typeface="Times New Roman"/>
                <a:cs typeface="Times New Roman"/>
              </a:rPr>
              <a:t>spaces </a:t>
            </a:r>
            <a:r>
              <a:rPr dirty="0" sz="1050" spc="-5">
                <a:latin typeface="Times New Roman"/>
                <a:cs typeface="Times New Roman"/>
              </a:rPr>
              <a:t>but </a:t>
            </a:r>
            <a:r>
              <a:rPr dirty="0" sz="1050" spc="25">
                <a:latin typeface="Times New Roman"/>
                <a:cs typeface="Times New Roman"/>
              </a:rPr>
              <a:t>not 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null </a:t>
            </a:r>
            <a:r>
              <a:rPr dirty="0" sz="1050" spc="10">
                <a:latin typeface="Times New Roman"/>
                <a:cs typeface="Times New Roman"/>
              </a:rPr>
              <a:t>character </a:t>
            </a:r>
            <a:r>
              <a:rPr dirty="0" sz="1050" spc="-20">
                <a:latin typeface="Times New Roman"/>
                <a:cs typeface="Times New Roman"/>
              </a:rPr>
              <a:t>at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end. </a:t>
            </a:r>
            <a:r>
              <a:rPr dirty="0" sz="1050" spc="-40">
                <a:latin typeface="Times New Roman"/>
                <a:cs typeface="Times New Roman"/>
              </a:rPr>
              <a:t>So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value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900" spc="-25">
                <a:latin typeface="Courier New"/>
                <a:cs typeface="Courier New"/>
              </a:rPr>
              <a:t>length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40">
                <a:latin typeface="Times New Roman"/>
                <a:cs typeface="Times New Roman"/>
              </a:rPr>
              <a:t>9. </a:t>
            </a:r>
            <a:r>
              <a:rPr dirty="0" sz="1050">
                <a:latin typeface="Times New Roman"/>
                <a:cs typeface="Times New Roman"/>
              </a:rPr>
              <a:t>Note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>
                <a:latin typeface="Times New Roman"/>
                <a:cs typeface="Times New Roman"/>
              </a:rPr>
              <a:t>smaller </a:t>
            </a:r>
            <a:r>
              <a:rPr dirty="0" sz="1050" spc="30">
                <a:latin typeface="Times New Roman"/>
                <a:cs typeface="Times New Roman"/>
              </a:rPr>
              <a:t>than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size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actual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25">
                <a:latin typeface="Times New Roman"/>
                <a:cs typeface="Times New Roman"/>
              </a:rPr>
              <a:t>holding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6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string.</a:t>
            </a:r>
            <a:endParaRPr sz="1050">
              <a:latin typeface="Times New Roman"/>
              <a:cs typeface="Times New Roman"/>
            </a:endParaRPr>
          </a:p>
          <a:p>
            <a:pPr marL="1612900" indent="228600">
              <a:lnSpc>
                <a:spcPct val="100000"/>
              </a:lnSpc>
              <a:spcBef>
                <a:spcPts val="35"/>
              </a:spcBef>
            </a:pPr>
            <a:r>
              <a:rPr dirty="0" sz="1050" spc="-10">
                <a:latin typeface="Times New Roman"/>
                <a:cs typeface="Times New Roman"/>
              </a:rPr>
              <a:t>To </a:t>
            </a:r>
            <a:r>
              <a:rPr dirty="0" sz="1050" spc="-35">
                <a:latin typeface="Times New Roman"/>
                <a:cs typeface="Times New Roman"/>
              </a:rPr>
              <a:t>see </a:t>
            </a:r>
            <a:r>
              <a:rPr dirty="0" sz="1050" spc="-50">
                <a:latin typeface="Times New Roman"/>
                <a:cs typeface="Times New Roman"/>
              </a:rPr>
              <a:t>why we </a:t>
            </a:r>
            <a:r>
              <a:rPr dirty="0" sz="1050" spc="-25">
                <a:latin typeface="Times New Roman"/>
                <a:cs typeface="Times New Roman"/>
              </a:rPr>
              <a:t>even </a:t>
            </a:r>
            <a:r>
              <a:rPr dirty="0" sz="1050" spc="-20">
                <a:latin typeface="Times New Roman"/>
                <a:cs typeface="Times New Roman"/>
              </a:rPr>
              <a:t>need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15">
                <a:latin typeface="Times New Roman"/>
                <a:cs typeface="Times New Roman"/>
              </a:rPr>
              <a:t>such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900" spc="-25">
                <a:latin typeface="Courier New"/>
                <a:cs typeface="Courier New"/>
              </a:rPr>
              <a:t>strlen</a:t>
            </a:r>
            <a:r>
              <a:rPr dirty="0" sz="1050" spc="-25">
                <a:latin typeface="Times New Roman"/>
                <a:cs typeface="Times New Roman"/>
              </a:rPr>
              <a:t>, </a:t>
            </a:r>
            <a:r>
              <a:rPr dirty="0" sz="1050" spc="25">
                <a:latin typeface="Times New Roman"/>
                <a:cs typeface="Times New Roman"/>
              </a:rPr>
              <a:t>consider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14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problem</a:t>
            </a:r>
            <a:endParaRPr sz="1050">
              <a:latin typeface="Times New Roman"/>
              <a:cs typeface="Times New Roman"/>
            </a:endParaRPr>
          </a:p>
          <a:p>
            <a:pPr algn="just" marL="1612900" marR="11430">
              <a:lnSpc>
                <a:spcPct val="103000"/>
              </a:lnSpc>
              <a:spcBef>
                <a:spcPts val="10"/>
              </a:spcBef>
            </a:pP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5">
                <a:latin typeface="Times New Roman"/>
                <a:cs typeface="Times New Roman"/>
              </a:rPr>
              <a:t>reading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30">
                <a:latin typeface="Times New Roman"/>
                <a:cs typeface="Times New Roman"/>
              </a:rPr>
              <a:t>writing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25">
                <a:latin typeface="Times New Roman"/>
                <a:cs typeface="Times New Roman"/>
              </a:rPr>
              <a:t>backwards. </a:t>
            </a: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35">
                <a:latin typeface="Times New Roman"/>
                <a:cs typeface="Times New Roman"/>
              </a:rPr>
              <a:t>only </a:t>
            </a:r>
            <a:r>
              <a:rPr dirty="0" sz="1050" spc="10">
                <a:latin typeface="Times New Roman"/>
                <a:cs typeface="Times New Roman"/>
              </a:rPr>
              <a:t>allowed </a:t>
            </a:r>
            <a:r>
              <a:rPr dirty="0" sz="1050" spc="20">
                <a:latin typeface="Times New Roman"/>
                <a:cs typeface="Times New Roman"/>
              </a:rPr>
              <a:t>strings 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fixed </a:t>
            </a:r>
            <a:r>
              <a:rPr dirty="0" sz="1050" spc="-35">
                <a:latin typeface="Times New Roman"/>
                <a:cs typeface="Times New Roman"/>
              </a:rPr>
              <a:t>size, </a:t>
            </a:r>
            <a:r>
              <a:rPr dirty="0" sz="1050" spc="-55">
                <a:latin typeface="Times New Roman"/>
                <a:cs typeface="Times New Roman"/>
              </a:rPr>
              <a:t>say </a:t>
            </a:r>
            <a:r>
              <a:rPr dirty="0" sz="1050" spc="-25">
                <a:latin typeface="Times New Roman"/>
                <a:cs typeface="Times New Roman"/>
              </a:rPr>
              <a:t>length </a:t>
            </a:r>
            <a:r>
              <a:rPr dirty="0" sz="1050" spc="-35">
                <a:latin typeface="Times New Roman"/>
                <a:cs typeface="Times New Roman"/>
              </a:rPr>
              <a:t>29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30">
                <a:latin typeface="Times New Roman"/>
                <a:cs typeface="Times New Roman"/>
              </a:rPr>
              <a:t>example,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task </a:t>
            </a:r>
            <a:r>
              <a:rPr dirty="0" sz="1050" spc="35">
                <a:latin typeface="Times New Roman"/>
                <a:cs typeface="Times New Roman"/>
              </a:rPr>
              <a:t>would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20">
                <a:latin typeface="Times New Roman"/>
                <a:cs typeface="Times New Roman"/>
              </a:rPr>
              <a:t>easy. </a:t>
            </a: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>
                <a:latin typeface="Times New Roman"/>
                <a:cs typeface="Times New Roman"/>
              </a:rPr>
              <a:t>sim-  </a:t>
            </a:r>
            <a:r>
              <a:rPr dirty="0" sz="1050" spc="-45">
                <a:latin typeface="Times New Roman"/>
                <a:cs typeface="Times New Roman"/>
              </a:rPr>
              <a:t>ply </a:t>
            </a:r>
            <a:r>
              <a:rPr dirty="0" sz="1050" spc="-20">
                <a:latin typeface="Times New Roman"/>
                <a:cs typeface="Times New Roman"/>
              </a:rPr>
              <a:t>read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5">
                <a:latin typeface="Times New Roman"/>
                <a:cs typeface="Times New Roman"/>
              </a:rPr>
              <a:t>into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35">
                <a:latin typeface="Times New Roman"/>
                <a:cs typeface="Times New Roman"/>
              </a:rPr>
              <a:t>size 30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15">
                <a:latin typeface="Times New Roman"/>
                <a:cs typeface="Times New Roman"/>
              </a:rPr>
              <a:t>more. </a:t>
            </a:r>
            <a:r>
              <a:rPr dirty="0" sz="1050" spc="-5">
                <a:latin typeface="Times New Roman"/>
                <a:cs typeface="Times New Roman"/>
              </a:rPr>
              <a:t>Then </a:t>
            </a:r>
            <a:r>
              <a:rPr dirty="0" sz="1050" spc="-30">
                <a:latin typeface="Times New Roman"/>
                <a:cs typeface="Times New Roman"/>
              </a:rPr>
              <a:t>write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28</a:t>
            </a:r>
            <a:r>
              <a:rPr dirty="0" baseline="32407" sz="900" spc="-30">
                <a:latin typeface="Times New Roman"/>
                <a:cs typeface="Times New Roman"/>
              </a:rPr>
              <a:t>th </a:t>
            </a:r>
            <a:r>
              <a:rPr dirty="0" sz="1050" spc="-20">
                <a:latin typeface="Times New Roman"/>
                <a:cs typeface="Times New Roman"/>
              </a:rPr>
              <a:t>entry </a:t>
            </a:r>
            <a:r>
              <a:rPr dirty="0" sz="1050" spc="-15">
                <a:latin typeface="Times New Roman"/>
                <a:cs typeface="Times New Roman"/>
              </a:rPr>
              <a:t>fol-  </a:t>
            </a:r>
            <a:r>
              <a:rPr dirty="0" sz="1050" spc="35">
                <a:latin typeface="Times New Roman"/>
                <a:cs typeface="Times New Roman"/>
              </a:rPr>
              <a:t>lowed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27</a:t>
            </a:r>
            <a:r>
              <a:rPr dirty="0" baseline="32407" sz="900" spc="-22">
                <a:latin typeface="Times New Roman"/>
                <a:cs typeface="Times New Roman"/>
              </a:rPr>
              <a:t>th </a:t>
            </a:r>
            <a:r>
              <a:rPr dirty="0" sz="1050" spc="-20">
                <a:latin typeface="Times New Roman"/>
                <a:cs typeface="Times New Roman"/>
              </a:rPr>
              <a:t>entry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10">
                <a:latin typeface="Times New Roman"/>
                <a:cs typeface="Times New Roman"/>
              </a:rPr>
              <a:t>so on, </a:t>
            </a:r>
            <a:r>
              <a:rPr dirty="0" sz="1050" spc="-20">
                <a:latin typeface="Times New Roman"/>
                <a:cs typeface="Times New Roman"/>
              </a:rPr>
              <a:t>until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reach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0</a:t>
            </a:r>
            <a:r>
              <a:rPr dirty="0" baseline="32407" sz="900" spc="-22">
                <a:latin typeface="Times New Roman"/>
                <a:cs typeface="Times New Roman"/>
              </a:rPr>
              <a:t>th </a:t>
            </a:r>
            <a:r>
              <a:rPr dirty="0" sz="1050" spc="-25">
                <a:latin typeface="Times New Roman"/>
                <a:cs typeface="Times New Roman"/>
              </a:rPr>
              <a:t>entry. </a:t>
            </a:r>
            <a:r>
              <a:rPr dirty="0" sz="1050" spc="30">
                <a:latin typeface="Times New Roman"/>
                <a:cs typeface="Times New Roman"/>
              </a:rPr>
              <a:t>However, </a:t>
            </a:r>
            <a:r>
              <a:rPr dirty="0" sz="1050" spc="35">
                <a:latin typeface="Times New Roman"/>
                <a:cs typeface="Times New Roman"/>
              </a:rPr>
              <a:t>what  </a:t>
            </a:r>
            <a:r>
              <a:rPr dirty="0" sz="1050" spc="-40">
                <a:latin typeface="Times New Roman"/>
                <a:cs typeface="Times New Roman"/>
              </a:rPr>
              <a:t>if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40">
                <a:latin typeface="Times New Roman"/>
                <a:cs typeface="Times New Roman"/>
              </a:rPr>
              <a:t>wish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50">
                <a:latin typeface="Times New Roman"/>
                <a:cs typeface="Times New Roman"/>
              </a:rPr>
              <a:t>allow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user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input </a:t>
            </a:r>
            <a:r>
              <a:rPr dirty="0" sz="1050" spc="-35">
                <a:latin typeface="Times New Roman"/>
                <a:cs typeface="Times New Roman"/>
              </a:rPr>
              <a:t>strings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25">
                <a:latin typeface="Times New Roman"/>
                <a:cs typeface="Times New Roman"/>
              </a:rPr>
              <a:t>different </a:t>
            </a:r>
            <a:r>
              <a:rPr dirty="0" sz="1050" spc="-40">
                <a:latin typeface="Times New Roman"/>
                <a:cs typeface="Times New Roman"/>
              </a:rPr>
              <a:t>lengths? </a:t>
            </a:r>
            <a:r>
              <a:rPr dirty="0" sz="1050" spc="-5">
                <a:latin typeface="Times New Roman"/>
                <a:cs typeface="Times New Roman"/>
              </a:rPr>
              <a:t>Now </a:t>
            </a:r>
            <a:r>
              <a:rPr dirty="0" sz="1050" spc="-35">
                <a:latin typeface="Times New Roman"/>
                <a:cs typeface="Times New Roman"/>
              </a:rPr>
              <a:t>it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15">
                <a:latin typeface="Times New Roman"/>
                <a:cs typeface="Times New Roman"/>
              </a:rPr>
              <a:t>unclear  </a:t>
            </a:r>
            <a:r>
              <a:rPr dirty="0" sz="1050" spc="35">
                <a:latin typeface="Times New Roman"/>
                <a:cs typeface="Times New Roman"/>
              </a:rPr>
              <a:t>where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end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string </a:t>
            </a:r>
            <a:r>
              <a:rPr dirty="0" sz="1050" spc="-40">
                <a:latin typeface="Times New Roman"/>
                <a:cs typeface="Times New Roman"/>
              </a:rPr>
              <a:t>is. </a:t>
            </a:r>
            <a:r>
              <a:rPr dirty="0" sz="1050" spc="25">
                <a:latin typeface="Times New Roman"/>
                <a:cs typeface="Times New Roman"/>
              </a:rPr>
              <a:t>Of </a:t>
            </a:r>
            <a:r>
              <a:rPr dirty="0" sz="1050" spc="20">
                <a:latin typeface="Times New Roman"/>
                <a:cs typeface="Times New Roman"/>
              </a:rPr>
              <a:t>course,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could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array </a:t>
            </a:r>
            <a:r>
              <a:rPr dirty="0" sz="1050" spc="-25">
                <a:latin typeface="Times New Roman"/>
                <a:cs typeface="Times New Roman"/>
              </a:rPr>
              <a:t>until </a:t>
            </a:r>
            <a:r>
              <a:rPr dirty="0" sz="1050" spc="-50">
                <a:latin typeface="Times New Roman"/>
                <a:cs typeface="Times New Roman"/>
              </a:rPr>
              <a:t>we</a:t>
            </a:r>
            <a:r>
              <a:rPr dirty="0" sz="1050" spc="-6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find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2311400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 h="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09800" y="6660515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 h="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180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905" y="1093977"/>
            <a:ext cx="18053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10 </a:t>
            </a:r>
            <a:r>
              <a:rPr dirty="0" sz="950" spc="10">
                <a:latin typeface="Times New Roman"/>
                <a:cs typeface="Times New Roman"/>
              </a:rPr>
              <a:t>Characters </a:t>
            </a:r>
            <a:r>
              <a:rPr dirty="0" sz="950" spc="-10">
                <a:latin typeface="Times New Roman"/>
                <a:cs typeface="Times New Roman"/>
              </a:rPr>
              <a:t>and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Strings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7354" y="1430781"/>
            <a:ext cx="5395595" cy="271272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774700" marR="5080">
              <a:lnSpc>
                <a:spcPct val="103299"/>
              </a:lnSpc>
              <a:spcBef>
                <a:spcPts val="65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null </a:t>
            </a:r>
            <a:r>
              <a:rPr dirty="0" sz="1050" spc="20">
                <a:latin typeface="Times New Roman"/>
                <a:cs typeface="Times New Roman"/>
              </a:rPr>
              <a:t>character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then </a:t>
            </a:r>
            <a:r>
              <a:rPr dirty="0" sz="1050" spc="-30">
                <a:latin typeface="Times New Roman"/>
                <a:cs typeface="Times New Roman"/>
              </a:rPr>
              <a:t>figure </a:t>
            </a:r>
            <a:r>
              <a:rPr dirty="0" sz="1050">
                <a:latin typeface="Times New Roman"/>
                <a:cs typeface="Times New Roman"/>
              </a:rPr>
              <a:t>out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-15">
                <a:latin typeface="Times New Roman"/>
                <a:cs typeface="Times New Roman"/>
              </a:rPr>
              <a:t>position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in. </a:t>
            </a:r>
            <a:r>
              <a:rPr dirty="0" sz="1050" spc="-20">
                <a:latin typeface="Times New Roman"/>
                <a:cs typeface="Times New Roman"/>
              </a:rPr>
              <a:t>But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precisely 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5">
                <a:latin typeface="Courier New"/>
                <a:cs typeface="Courier New"/>
              </a:rPr>
              <a:t>strlen </a:t>
            </a:r>
            <a:r>
              <a:rPr dirty="0" sz="1050" spc="-10">
                <a:latin typeface="Times New Roman"/>
                <a:cs typeface="Times New Roman"/>
              </a:rPr>
              <a:t>function does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25">
                <a:latin typeface="Times New Roman"/>
                <a:cs typeface="Times New Roman"/>
              </a:rPr>
              <a:t>us. </a:t>
            </a:r>
            <a:r>
              <a:rPr dirty="0" sz="1050" spc="-35">
                <a:latin typeface="Times New Roman"/>
                <a:cs typeface="Times New Roman"/>
              </a:rPr>
              <a:t>Sample </a:t>
            </a:r>
            <a:r>
              <a:rPr dirty="0" sz="1050" spc="-20">
                <a:latin typeface="Times New Roman"/>
                <a:cs typeface="Times New Roman"/>
              </a:rPr>
              <a:t>Program </a:t>
            </a:r>
            <a:r>
              <a:rPr dirty="0" sz="1050" spc="-35">
                <a:latin typeface="Times New Roman"/>
                <a:cs typeface="Times New Roman"/>
              </a:rPr>
              <a:t>10.3 </a:t>
            </a:r>
            <a:r>
              <a:rPr dirty="0" sz="1050" spc="-40">
                <a:latin typeface="Times New Roman"/>
                <a:cs typeface="Times New Roman"/>
              </a:rPr>
              <a:t>is a </a:t>
            </a:r>
            <a:r>
              <a:rPr dirty="0" sz="1050" spc="20">
                <a:latin typeface="Times New Roman"/>
                <a:cs typeface="Times New Roman"/>
              </a:rPr>
              <a:t>complete </a:t>
            </a:r>
            <a:r>
              <a:rPr dirty="0" sz="1050" spc="35">
                <a:latin typeface="Times New Roman"/>
                <a:cs typeface="Times New Roman"/>
              </a:rPr>
              <a:t>pro-  </a:t>
            </a:r>
            <a:r>
              <a:rPr dirty="0" sz="1050" spc="-25">
                <a:latin typeface="Times New Roman"/>
                <a:cs typeface="Times New Roman"/>
              </a:rPr>
              <a:t>gram </a:t>
            </a:r>
            <a:r>
              <a:rPr dirty="0" sz="1050" spc="-5">
                <a:latin typeface="Times New Roman"/>
                <a:cs typeface="Times New Roman"/>
              </a:rPr>
              <a:t>that performs the </a:t>
            </a:r>
            <a:r>
              <a:rPr dirty="0" sz="1050" spc="25">
                <a:latin typeface="Times New Roman"/>
                <a:cs typeface="Times New Roman"/>
              </a:rPr>
              <a:t>desired</a:t>
            </a:r>
            <a:r>
              <a:rPr dirty="0" sz="1050" spc="-14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task.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1050" spc="5" i="1">
                <a:latin typeface="Times New Roman"/>
                <a:cs typeface="Times New Roman"/>
              </a:rPr>
              <a:t>Sample </a:t>
            </a:r>
            <a:r>
              <a:rPr dirty="0" sz="1050" spc="-15" i="1">
                <a:latin typeface="Times New Roman"/>
                <a:cs typeface="Times New Roman"/>
              </a:rPr>
              <a:t>Program</a:t>
            </a:r>
            <a:r>
              <a:rPr dirty="0" sz="1050" spc="6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10.3:</a:t>
            </a:r>
            <a:endParaRPr sz="1050">
              <a:latin typeface="Times New Roman"/>
              <a:cs typeface="Times New Roman"/>
            </a:endParaRPr>
          </a:p>
          <a:p>
            <a:pPr marL="12700" marR="4037965">
              <a:lnSpc>
                <a:spcPct val="120600"/>
              </a:lnSpc>
              <a:spcBef>
                <a:spcPts val="380"/>
              </a:spcBef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 &lt;cstring&gt;  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char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line[50];</a:t>
            </a:r>
            <a:endParaRPr sz="90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234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length,count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425450" marR="955675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sentence </a:t>
            </a:r>
            <a:r>
              <a:rPr dirty="0" sz="900" spc="-10">
                <a:latin typeface="Courier New"/>
                <a:cs typeface="Courier New"/>
              </a:rPr>
              <a:t>of no </a:t>
            </a:r>
            <a:r>
              <a:rPr dirty="0" sz="900" spc="-15">
                <a:latin typeface="Courier New"/>
                <a:cs typeface="Courier New"/>
              </a:rPr>
              <a:t>more than </a:t>
            </a:r>
            <a:r>
              <a:rPr dirty="0" sz="900" spc="-10">
                <a:latin typeface="Courier New"/>
                <a:cs typeface="Courier New"/>
              </a:rPr>
              <a:t>49</a:t>
            </a:r>
            <a:r>
              <a:rPr dirty="0" sz="900" spc="-25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characters:\n";  cin.getline(line,50);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0739" y="4309998"/>
            <a:ext cx="14966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length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strlen(line);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1042" y="4282566"/>
            <a:ext cx="2362835" cy="3549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strlen returns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length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string currently stored </a:t>
            </a:r>
            <a:r>
              <a:rPr dirty="0" sz="900" spc="-5">
                <a:latin typeface="Courier New"/>
                <a:cs typeface="Courier New"/>
              </a:rPr>
              <a:t>in</a:t>
            </a:r>
            <a:r>
              <a:rPr dirty="0" sz="900" spc="-20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line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7354" y="4803775"/>
            <a:ext cx="3910965" cy="2148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sentence entered read </a:t>
            </a:r>
            <a:r>
              <a:rPr dirty="0" sz="900" spc="-20">
                <a:latin typeface="Courier New"/>
                <a:cs typeface="Courier New"/>
              </a:rPr>
              <a:t>backwards</a:t>
            </a:r>
            <a:r>
              <a:rPr dirty="0" sz="900" spc="-1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is:\n";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for(count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length-1; count </a:t>
            </a:r>
            <a:r>
              <a:rPr dirty="0" sz="900" spc="-10">
                <a:latin typeface="Courier New"/>
                <a:cs typeface="Courier New"/>
              </a:rPr>
              <a:t>&gt;= 0;</a:t>
            </a:r>
            <a:r>
              <a:rPr dirty="0" sz="900" spc="-20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count--)</a:t>
            </a:r>
            <a:endParaRPr sz="90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line[count];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2792095">
              <a:lnSpc>
                <a:spcPct val="120000"/>
              </a:lnSpc>
            </a:pPr>
            <a:r>
              <a:rPr dirty="0" sz="900" spc="-10">
                <a:latin typeface="Courier New"/>
                <a:cs typeface="Courier New"/>
              </a:rPr>
              <a:t>cout &lt;&lt;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return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782320">
              <a:lnSpc>
                <a:spcPct val="100000"/>
              </a:lnSpc>
            </a:pPr>
            <a:r>
              <a:rPr dirty="0" sz="1050" spc="-10" i="1">
                <a:latin typeface="Times New Roman"/>
                <a:cs typeface="Times New Roman"/>
              </a:rPr>
              <a:t>Sample </a:t>
            </a:r>
            <a:r>
              <a:rPr dirty="0" sz="1050" spc="50" i="1">
                <a:latin typeface="Times New Roman"/>
                <a:cs typeface="Times New Roman"/>
              </a:rPr>
              <a:t>Run</a:t>
            </a:r>
            <a:r>
              <a:rPr dirty="0" sz="1050" spc="-5" i="1">
                <a:latin typeface="Times New Roman"/>
                <a:cs typeface="Times New Roman"/>
              </a:rPr>
              <a:t> </a:t>
            </a:r>
            <a:r>
              <a:rPr dirty="0" sz="1050" spc="-10" i="1">
                <a:latin typeface="Times New Roman"/>
                <a:cs typeface="Times New Roman"/>
              </a:rPr>
              <a:t>1: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95300" y="7029577"/>
            <a:ext cx="2643721" cy="85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90730" y="7169784"/>
            <a:ext cx="712229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89201" y="7308468"/>
            <a:ext cx="2593431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96831" y="7448677"/>
            <a:ext cx="696978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67354" y="7690484"/>
            <a:ext cx="8566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i="1">
                <a:latin typeface="Times New Roman"/>
                <a:cs typeface="Times New Roman"/>
              </a:rPr>
              <a:t>Sample </a:t>
            </a:r>
            <a:r>
              <a:rPr dirty="0" sz="1050" spc="50" i="1">
                <a:latin typeface="Times New Roman"/>
                <a:cs typeface="Times New Roman"/>
              </a:rPr>
              <a:t>Run</a:t>
            </a:r>
            <a:r>
              <a:rPr dirty="0" sz="1050" spc="-80" i="1">
                <a:latin typeface="Times New Roman"/>
                <a:cs typeface="Times New Roman"/>
              </a:rPr>
              <a:t> </a:t>
            </a:r>
            <a:r>
              <a:rPr dirty="0" sz="1050" spc="-10" i="1">
                <a:latin typeface="Times New Roman"/>
                <a:cs typeface="Times New Roman"/>
              </a:rPr>
              <a:t>2: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95300" y="7956168"/>
            <a:ext cx="2643721" cy="8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78533" y="8094853"/>
            <a:ext cx="2262457" cy="103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12033" y="8094853"/>
            <a:ext cx="770203" cy="85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89201" y="8235060"/>
            <a:ext cx="2593431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83107" y="8375650"/>
            <a:ext cx="2773269" cy="1036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59735" y="8617457"/>
            <a:ext cx="4636135" cy="6819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03200"/>
              </a:lnSpc>
              <a:spcBef>
                <a:spcPts val="65"/>
              </a:spcBef>
            </a:pPr>
            <a:r>
              <a:rPr dirty="0" sz="1050" spc="-10">
                <a:latin typeface="Times New Roman"/>
                <a:cs typeface="Times New Roman"/>
              </a:rPr>
              <a:t>Another </a:t>
            </a:r>
            <a:r>
              <a:rPr dirty="0" sz="1050" spc="-25">
                <a:latin typeface="Times New Roman"/>
                <a:cs typeface="Times New Roman"/>
              </a:rPr>
              <a:t>useful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20">
                <a:latin typeface="Times New Roman"/>
                <a:cs typeface="Times New Roman"/>
              </a:rPr>
              <a:t>strings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900" spc="-20">
                <a:latin typeface="Courier New"/>
                <a:cs typeface="Courier New"/>
              </a:rPr>
              <a:t>strcat</a:t>
            </a:r>
            <a:r>
              <a:rPr dirty="0" sz="1050" spc="-20">
                <a:latin typeface="Times New Roman"/>
                <a:cs typeface="Times New Roman"/>
              </a:rPr>
              <a:t>,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30">
                <a:latin typeface="Times New Roman"/>
                <a:cs typeface="Times New Roman"/>
              </a:rPr>
              <a:t>concatenates </a:t>
            </a:r>
            <a:r>
              <a:rPr dirty="0" sz="1050" spc="-10">
                <a:latin typeface="Times New Roman"/>
                <a:cs typeface="Times New Roman"/>
              </a:rPr>
              <a:t>two </a:t>
            </a:r>
            <a:r>
              <a:rPr dirty="0" sz="1050" spc="5">
                <a:latin typeface="Times New Roman"/>
                <a:cs typeface="Times New Roman"/>
              </a:rPr>
              <a:t>strings.  </a:t>
            </a:r>
            <a:r>
              <a:rPr dirty="0" sz="900" spc="-25">
                <a:latin typeface="Courier New"/>
                <a:cs typeface="Courier New"/>
              </a:rPr>
              <a:t>strcat(string1,string2)</a:t>
            </a:r>
            <a:r>
              <a:rPr dirty="0" sz="1050" spc="-25">
                <a:latin typeface="Times New Roman"/>
                <a:cs typeface="Times New Roman"/>
              </a:rPr>
              <a:t>attaches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contents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900" spc="-30">
                <a:latin typeface="Courier New"/>
                <a:cs typeface="Courier New"/>
              </a:rPr>
              <a:t>string2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the end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900" spc="-30">
                <a:latin typeface="Courier New"/>
                <a:cs typeface="Courier New"/>
              </a:rPr>
              <a:t>string1</a:t>
            </a:r>
            <a:r>
              <a:rPr dirty="0" sz="1050" spc="-30">
                <a:latin typeface="Times New Roman"/>
                <a:cs typeface="Times New Roman"/>
              </a:rPr>
              <a:t>.  </a:t>
            </a:r>
            <a:r>
              <a:rPr dirty="0" sz="1050" spc="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programmer </a:t>
            </a:r>
            <a:r>
              <a:rPr dirty="0" sz="1050">
                <a:latin typeface="Times New Roman"/>
                <a:cs typeface="Times New Roman"/>
              </a:rPr>
              <a:t>must </a:t>
            </a:r>
            <a:r>
              <a:rPr dirty="0" sz="1050" spc="-20">
                <a:latin typeface="Times New Roman"/>
                <a:cs typeface="Times New Roman"/>
              </a:rPr>
              <a:t>make </a:t>
            </a:r>
            <a:r>
              <a:rPr dirty="0" sz="1050" spc="-10">
                <a:latin typeface="Times New Roman"/>
                <a:cs typeface="Times New Roman"/>
              </a:rPr>
              <a:t>sure </a:t>
            </a:r>
            <a:r>
              <a:rPr dirty="0" sz="1050" spc="5">
                <a:latin typeface="Times New Roman"/>
                <a:cs typeface="Times New Roman"/>
              </a:rPr>
              <a:t>that the </a:t>
            </a:r>
            <a:r>
              <a:rPr dirty="0" sz="1050" spc="-25">
                <a:latin typeface="Times New Roman"/>
                <a:cs typeface="Times New Roman"/>
              </a:rPr>
              <a:t>array </a:t>
            </a:r>
            <a:r>
              <a:rPr dirty="0" sz="1050" spc="30">
                <a:latin typeface="Times New Roman"/>
                <a:cs typeface="Times New Roman"/>
              </a:rPr>
              <a:t>containing </a:t>
            </a:r>
            <a:r>
              <a:rPr dirty="0" sz="900" spc="-10">
                <a:latin typeface="Courier New"/>
                <a:cs typeface="Courier New"/>
              </a:rPr>
              <a:t>string1 </a:t>
            </a:r>
            <a:r>
              <a:rPr dirty="0" sz="1050" spc="-35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large  </a:t>
            </a:r>
            <a:r>
              <a:rPr dirty="0" sz="1050" spc="50">
                <a:latin typeface="Times New Roman"/>
                <a:cs typeface="Times New Roman"/>
              </a:rPr>
              <a:t>enough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hold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concatenation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two </a:t>
            </a:r>
            <a:r>
              <a:rPr dirty="0" sz="1050" spc="-25">
                <a:latin typeface="Times New Roman"/>
                <a:cs typeface="Times New Roman"/>
              </a:rPr>
              <a:t>strings plus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null</a:t>
            </a:r>
            <a:r>
              <a:rPr dirty="0" sz="1050" spc="-4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character.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3228" y="1093977"/>
            <a:ext cx="147383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</a:t>
            </a:r>
            <a:r>
              <a:rPr dirty="0" sz="950" spc="16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181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6078" y="1430781"/>
            <a:ext cx="16865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>
                <a:latin typeface="Times New Roman"/>
                <a:cs typeface="Times New Roman"/>
              </a:rPr>
              <a:t>Consider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following</a:t>
            </a:r>
            <a:r>
              <a:rPr dirty="0" sz="1050" spc="40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code: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9754" y="1692909"/>
            <a:ext cx="24314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char </a:t>
            </a:r>
            <a:r>
              <a:rPr dirty="0" sz="900" spc="-20">
                <a:latin typeface="Courier New"/>
                <a:cs typeface="Courier New"/>
              </a:rPr>
              <a:t>string1[25]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"Total Eclipse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";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7389" y="1677669"/>
            <a:ext cx="2562225" cy="48450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note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space after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second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word </a:t>
            </a:r>
            <a:r>
              <a:rPr dirty="0" sz="900">
                <a:latin typeface="Courier New"/>
                <a:cs typeface="Courier New"/>
              </a:rPr>
              <a:t>- </a:t>
            </a:r>
            <a:r>
              <a:rPr dirty="0" sz="900" spc="-15">
                <a:latin typeface="Courier New"/>
                <a:cs typeface="Courier New"/>
              </a:rPr>
              <a:t>strcat does </a:t>
            </a:r>
            <a:r>
              <a:rPr dirty="0" sz="900" spc="-10">
                <a:latin typeface="Courier New"/>
                <a:cs typeface="Courier New"/>
              </a:rPr>
              <a:t>not </a:t>
            </a:r>
            <a:r>
              <a:rPr dirty="0" sz="900" spc="-15">
                <a:latin typeface="Courier New"/>
                <a:cs typeface="Courier New"/>
              </a:rPr>
              <a:t>insert</a:t>
            </a:r>
            <a:r>
              <a:rPr dirty="0" sz="900" spc="-24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a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space.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programmer </a:t>
            </a:r>
            <a:r>
              <a:rPr dirty="0" sz="900" spc="-15">
                <a:latin typeface="Courier New"/>
                <a:cs typeface="Courier New"/>
              </a:rPr>
              <a:t>must </a:t>
            </a:r>
            <a:r>
              <a:rPr dirty="0" sz="900" spc="-10">
                <a:latin typeface="Courier New"/>
                <a:cs typeface="Courier New"/>
              </a:rPr>
              <a:t>do</a:t>
            </a:r>
            <a:r>
              <a:rPr dirty="0" sz="900" spc="-1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this.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9754" y="2151633"/>
            <a:ext cx="3616325" cy="1344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char </a:t>
            </a:r>
            <a:r>
              <a:rPr dirty="0" sz="900" spc="-20">
                <a:latin typeface="Courier New"/>
                <a:cs typeface="Courier New"/>
              </a:rPr>
              <a:t>string2[11]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"of the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Sun";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1962785">
              <a:lnSpc>
                <a:spcPct val="1122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string1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string2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 marR="1991360">
              <a:lnSpc>
                <a:spcPct val="184400"/>
              </a:lnSpc>
            </a:pPr>
            <a:r>
              <a:rPr dirty="0" sz="900" spc="-20">
                <a:latin typeface="Courier New"/>
                <a:cs typeface="Courier New"/>
              </a:rPr>
              <a:t>strcat(string1,string2);  </a:t>
            </a: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string1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850900">
              <a:lnSpc>
                <a:spcPct val="100000"/>
              </a:lnSpc>
              <a:spcBef>
                <a:spcPts val="655"/>
              </a:spcBef>
            </a:pPr>
            <a:r>
              <a:rPr dirty="0" sz="1050" spc="-15">
                <a:latin typeface="Times New Roman"/>
                <a:cs typeface="Times New Roman"/>
              </a:rPr>
              <a:t>These </a:t>
            </a:r>
            <a:r>
              <a:rPr dirty="0" sz="1050" spc="30">
                <a:latin typeface="Times New Roman"/>
                <a:cs typeface="Times New Roman"/>
              </a:rPr>
              <a:t>statements </a:t>
            </a:r>
            <a:r>
              <a:rPr dirty="0" sz="1050" spc="35">
                <a:latin typeface="Times New Roman"/>
                <a:cs typeface="Times New Roman"/>
              </a:rPr>
              <a:t>produce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following</a:t>
            </a:r>
            <a:r>
              <a:rPr dirty="0" sz="1050" spc="-75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output: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7134" y="3612515"/>
            <a:ext cx="725888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8660" y="3778630"/>
            <a:ext cx="550566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16278" y="3943222"/>
            <a:ext cx="1348058" cy="10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87753" y="4122546"/>
            <a:ext cx="6235700" cy="582295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612900" marR="52705">
              <a:lnSpc>
                <a:spcPct val="102899"/>
              </a:lnSpc>
              <a:spcBef>
                <a:spcPts val="70"/>
              </a:spcBef>
            </a:pPr>
            <a:r>
              <a:rPr dirty="0" sz="1050" spc="-25">
                <a:latin typeface="Times New Roman"/>
                <a:cs typeface="Times New Roman"/>
              </a:rPr>
              <a:t>What </a:t>
            </a:r>
            <a:r>
              <a:rPr dirty="0" sz="1050" spc="35">
                <a:latin typeface="Times New Roman"/>
                <a:cs typeface="Times New Roman"/>
              </a:rPr>
              <a:t>would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55">
                <a:latin typeface="Times New Roman"/>
                <a:cs typeface="Times New Roman"/>
              </a:rPr>
              <a:t>happened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15">
                <a:latin typeface="Times New Roman"/>
                <a:cs typeface="Times New Roman"/>
              </a:rPr>
              <a:t>had </a:t>
            </a:r>
            <a:r>
              <a:rPr dirty="0" sz="1050" spc="25">
                <a:latin typeface="Times New Roman"/>
                <a:cs typeface="Times New Roman"/>
              </a:rPr>
              <a:t>defined </a:t>
            </a:r>
            <a:r>
              <a:rPr dirty="0" sz="900" spc="-15">
                <a:latin typeface="Courier New"/>
                <a:cs typeface="Courier New"/>
              </a:rPr>
              <a:t>string1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30">
                <a:latin typeface="Times New Roman"/>
                <a:cs typeface="Times New Roman"/>
              </a:rPr>
              <a:t>character </a:t>
            </a:r>
            <a:r>
              <a:rPr dirty="0" sz="1050" spc="10">
                <a:latin typeface="Times New Roman"/>
                <a:cs typeface="Times New Roman"/>
              </a:rPr>
              <a:t>array 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30">
                <a:latin typeface="Times New Roman"/>
                <a:cs typeface="Times New Roman"/>
              </a:rPr>
              <a:t>size</a:t>
            </a:r>
            <a:r>
              <a:rPr dirty="0" sz="1050" spc="80">
                <a:latin typeface="Times New Roman"/>
                <a:cs typeface="Times New Roman"/>
              </a:rPr>
              <a:t> </a:t>
            </a:r>
            <a:r>
              <a:rPr dirty="0" sz="1050" spc="-55">
                <a:latin typeface="Times New Roman"/>
                <a:cs typeface="Times New Roman"/>
              </a:rPr>
              <a:t>20?</a:t>
            </a:r>
            <a:endParaRPr sz="1050">
              <a:latin typeface="Times New Roman"/>
              <a:cs typeface="Times New Roman"/>
            </a:endParaRPr>
          </a:p>
          <a:p>
            <a:pPr marL="1612900" indent="228600">
              <a:lnSpc>
                <a:spcPct val="100000"/>
              </a:lnSpc>
              <a:spcBef>
                <a:spcPts val="35"/>
              </a:spcBef>
            </a:pPr>
            <a:r>
              <a:rPr dirty="0" sz="1050" spc="-10">
                <a:latin typeface="Times New Roman"/>
                <a:cs typeface="Times New Roman"/>
              </a:rPr>
              <a:t>There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15">
                <a:latin typeface="Times New Roman"/>
                <a:cs typeface="Times New Roman"/>
              </a:rPr>
              <a:t>several </a:t>
            </a:r>
            <a:r>
              <a:rPr dirty="0" sz="1050">
                <a:latin typeface="Times New Roman"/>
                <a:cs typeface="Times New Roman"/>
              </a:rPr>
              <a:t>other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10">
                <a:latin typeface="Times New Roman"/>
                <a:cs typeface="Times New Roman"/>
              </a:rPr>
              <a:t>functions </a:t>
            </a:r>
            <a:r>
              <a:rPr dirty="0" sz="1050" spc="-15">
                <a:latin typeface="Times New Roman"/>
                <a:cs typeface="Times New Roman"/>
              </a:rPr>
              <a:t>such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900" spc="-25">
                <a:latin typeface="Courier New"/>
                <a:cs typeface="Courier New"/>
              </a:rPr>
              <a:t>strcpy </a:t>
            </a:r>
            <a:r>
              <a:rPr dirty="0" sz="1050" spc="25">
                <a:latin typeface="Times New Roman"/>
                <a:cs typeface="Times New Roman"/>
              </a:rPr>
              <a:t>(copies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95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second</a:t>
            </a:r>
            <a:endParaRPr sz="1050">
              <a:latin typeface="Times New Roman"/>
              <a:cs typeface="Times New Roman"/>
            </a:endParaRPr>
          </a:p>
          <a:p>
            <a:pPr algn="just" marL="1612900" marR="5080">
              <a:lnSpc>
                <a:spcPct val="103099"/>
              </a:lnSpc>
              <a:spcBef>
                <a:spcPts val="10"/>
              </a:spcBef>
            </a:pPr>
            <a:r>
              <a:rPr dirty="0" sz="1050" spc="-15">
                <a:latin typeface="Times New Roman"/>
                <a:cs typeface="Times New Roman"/>
              </a:rPr>
              <a:t>string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first </a:t>
            </a:r>
            <a:r>
              <a:rPr dirty="0" sz="1050" spc="-25">
                <a:latin typeface="Times New Roman"/>
                <a:cs typeface="Times New Roman"/>
              </a:rPr>
              <a:t>string), </a:t>
            </a:r>
            <a:r>
              <a:rPr dirty="0" sz="900" spc="-15">
                <a:latin typeface="Courier New"/>
                <a:cs typeface="Courier New"/>
              </a:rPr>
              <a:t>strcmp </a:t>
            </a:r>
            <a:r>
              <a:rPr dirty="0" sz="1050" spc="25">
                <a:latin typeface="Times New Roman"/>
                <a:cs typeface="Times New Roman"/>
              </a:rPr>
              <a:t>(compares </a:t>
            </a:r>
            <a:r>
              <a:rPr dirty="0" sz="1050" spc="-10">
                <a:latin typeface="Times New Roman"/>
                <a:cs typeface="Times New Roman"/>
              </a:rPr>
              <a:t>two </a:t>
            </a:r>
            <a:r>
              <a:rPr dirty="0" sz="1050" spc="-15">
                <a:latin typeface="Times New Roman"/>
                <a:cs typeface="Times New Roman"/>
              </a:rPr>
              <a:t>strings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30">
                <a:latin typeface="Times New Roman"/>
                <a:cs typeface="Times New Roman"/>
              </a:rPr>
              <a:t>see </a:t>
            </a:r>
            <a:r>
              <a:rPr dirty="0" sz="1050" spc="-25">
                <a:latin typeface="Times New Roman"/>
                <a:cs typeface="Times New Roman"/>
              </a:rPr>
              <a:t>if they are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30">
                <a:latin typeface="Times New Roman"/>
                <a:cs typeface="Times New Roman"/>
              </a:rPr>
              <a:t>same or,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5">
                <a:latin typeface="Times New Roman"/>
                <a:cs typeface="Times New Roman"/>
              </a:rPr>
              <a:t>not, </a:t>
            </a:r>
            <a:r>
              <a:rPr dirty="0" sz="1050" spc="-30">
                <a:latin typeface="Times New Roman"/>
                <a:cs typeface="Times New Roman"/>
              </a:rPr>
              <a:t>which string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alphabetically </a:t>
            </a:r>
            <a:r>
              <a:rPr dirty="0" sz="1050" spc="-25">
                <a:latin typeface="Times New Roman"/>
                <a:cs typeface="Times New Roman"/>
              </a:rPr>
              <a:t>greater </a:t>
            </a:r>
            <a:r>
              <a:rPr dirty="0" sz="1050" spc="-5">
                <a:latin typeface="Times New Roman"/>
                <a:cs typeface="Times New Roman"/>
              </a:rPr>
              <a:t>than the </a:t>
            </a:r>
            <a:r>
              <a:rPr dirty="0" sz="1050" spc="-20">
                <a:latin typeface="Times New Roman"/>
                <a:cs typeface="Times New Roman"/>
              </a:rPr>
              <a:t>other),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900" spc="-25">
                <a:latin typeface="Courier New"/>
                <a:cs typeface="Courier New"/>
              </a:rPr>
              <a:t>strstr  </a:t>
            </a:r>
            <a:r>
              <a:rPr dirty="0" sz="1050" spc="-20">
                <a:latin typeface="Times New Roman"/>
                <a:cs typeface="Times New Roman"/>
              </a:rPr>
              <a:t>(looks </a:t>
            </a:r>
            <a:r>
              <a:rPr dirty="0" sz="1050" spc="-5">
                <a:latin typeface="Times New Roman"/>
                <a:cs typeface="Times New Roman"/>
              </a:rPr>
              <a:t>for the </a:t>
            </a:r>
            <a:r>
              <a:rPr dirty="0" sz="1050" spc="25">
                <a:latin typeface="Times New Roman"/>
                <a:cs typeface="Times New Roman"/>
              </a:rPr>
              <a:t>occurrence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30">
                <a:latin typeface="Times New Roman"/>
                <a:cs typeface="Times New Roman"/>
              </a:rPr>
              <a:t>inside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another </a:t>
            </a:r>
            <a:r>
              <a:rPr dirty="0" sz="1050" spc="-25">
                <a:latin typeface="Times New Roman"/>
                <a:cs typeface="Times New Roman"/>
              </a:rPr>
              <a:t>string). </a:t>
            </a:r>
            <a:r>
              <a:rPr dirty="0" sz="1050" spc="10">
                <a:latin typeface="Times New Roman"/>
                <a:cs typeface="Times New Roman"/>
              </a:rPr>
              <a:t>Note </a:t>
            </a:r>
            <a:r>
              <a:rPr dirty="0" sz="1050" spc="-5">
                <a:latin typeface="Times New Roman"/>
                <a:cs typeface="Times New Roman"/>
              </a:rPr>
              <a:t>that C-string  </a:t>
            </a:r>
            <a:r>
              <a:rPr dirty="0" sz="1050" spc="-10">
                <a:latin typeface="Times New Roman"/>
                <a:cs typeface="Times New Roman"/>
              </a:rPr>
              <a:t>functions </a:t>
            </a:r>
            <a:r>
              <a:rPr dirty="0" sz="1050" spc="25">
                <a:latin typeface="Times New Roman"/>
                <a:cs typeface="Times New Roman"/>
              </a:rPr>
              <a:t>require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cstring </a:t>
            </a:r>
            <a:r>
              <a:rPr dirty="0" sz="1050" spc="35">
                <a:latin typeface="Times New Roman"/>
                <a:cs typeface="Times New Roman"/>
              </a:rPr>
              <a:t>header </a:t>
            </a:r>
            <a:r>
              <a:rPr dirty="0" sz="1050" spc="-40">
                <a:latin typeface="Times New Roman"/>
                <a:cs typeface="Times New Roman"/>
              </a:rPr>
              <a:t>file. </a:t>
            </a:r>
            <a:r>
              <a:rPr dirty="0" sz="1050" spc="5">
                <a:latin typeface="Times New Roman"/>
                <a:cs typeface="Times New Roman"/>
              </a:rPr>
              <a:t>For </a:t>
            </a:r>
            <a:r>
              <a:rPr dirty="0" sz="1050" spc="-10">
                <a:latin typeface="Times New Roman"/>
                <a:cs typeface="Times New Roman"/>
              </a:rPr>
              <a:t>more </a:t>
            </a:r>
            <a:r>
              <a:rPr dirty="0" sz="1050" spc="-30">
                <a:latin typeface="Times New Roman"/>
                <a:cs typeface="Times New Roman"/>
              </a:rPr>
              <a:t>details </a:t>
            </a:r>
            <a:r>
              <a:rPr dirty="0" sz="1050" spc="5">
                <a:latin typeface="Times New Roman"/>
                <a:cs typeface="Times New Roman"/>
              </a:rPr>
              <a:t>on </a:t>
            </a:r>
            <a:r>
              <a:rPr dirty="0" sz="1050" spc="-15">
                <a:latin typeface="Times New Roman"/>
                <a:cs typeface="Times New Roman"/>
              </a:rPr>
              <a:t>these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10">
                <a:latin typeface="Times New Roman"/>
                <a:cs typeface="Times New Roman"/>
              </a:rPr>
              <a:t>func-  </a:t>
            </a:r>
            <a:r>
              <a:rPr dirty="0" sz="1050" spc="-10">
                <a:latin typeface="Times New Roman"/>
                <a:cs typeface="Times New Roman"/>
              </a:rPr>
              <a:t>tions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others, </a:t>
            </a:r>
            <a:r>
              <a:rPr dirty="0" sz="1050" spc="-30">
                <a:latin typeface="Times New Roman"/>
                <a:cs typeface="Times New Roman"/>
              </a:rPr>
              <a:t>see </a:t>
            </a:r>
            <a:r>
              <a:rPr dirty="0" sz="1050" spc="-10">
                <a:latin typeface="Times New Roman"/>
                <a:cs typeface="Times New Roman"/>
              </a:rPr>
              <a:t>the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text.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200" spc="-160">
                <a:latin typeface="Arial"/>
                <a:cs typeface="Arial"/>
              </a:rPr>
              <a:t>The </a:t>
            </a:r>
            <a:r>
              <a:rPr dirty="0" sz="1200" spc="-30" b="1">
                <a:latin typeface="Courier New"/>
                <a:cs typeface="Courier New"/>
              </a:rPr>
              <a:t>get </a:t>
            </a:r>
            <a:r>
              <a:rPr dirty="0" sz="1200" spc="-95">
                <a:latin typeface="Arial"/>
                <a:cs typeface="Arial"/>
              </a:rPr>
              <a:t>and </a:t>
            </a:r>
            <a:r>
              <a:rPr dirty="0" sz="1200" spc="-25" b="1">
                <a:latin typeface="Courier New"/>
                <a:cs typeface="Courier New"/>
              </a:rPr>
              <a:t>ignore</a:t>
            </a:r>
            <a:r>
              <a:rPr dirty="0" sz="1200" spc="-615" b="1">
                <a:latin typeface="Courier New"/>
                <a:cs typeface="Courier New"/>
              </a:rPr>
              <a:t> </a:t>
            </a:r>
            <a:r>
              <a:rPr dirty="0" sz="1200" spc="-60">
                <a:latin typeface="Arial"/>
                <a:cs typeface="Arial"/>
              </a:rPr>
              <a:t>functions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1612900" marR="5080">
              <a:lnSpc>
                <a:spcPct val="103099"/>
              </a:lnSpc>
            </a:pPr>
            <a:r>
              <a:rPr dirty="0" sz="1050" spc="-15">
                <a:latin typeface="Times New Roman"/>
                <a:cs typeface="Times New Roman"/>
              </a:rPr>
              <a:t>There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15">
                <a:latin typeface="Times New Roman"/>
                <a:cs typeface="Times New Roman"/>
              </a:rPr>
              <a:t>several </a:t>
            </a:r>
            <a:r>
              <a:rPr dirty="0" sz="1050" spc="-55">
                <a:latin typeface="Times New Roman"/>
                <a:cs typeface="Times New Roman"/>
              </a:rPr>
              <a:t>ways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15">
                <a:latin typeface="Times New Roman"/>
                <a:cs typeface="Times New Roman"/>
              </a:rPr>
              <a:t>inputting </a:t>
            </a:r>
            <a:r>
              <a:rPr dirty="0" sz="1050" spc="-30">
                <a:latin typeface="Times New Roman"/>
                <a:cs typeface="Times New Roman"/>
              </a:rPr>
              <a:t>strings. </a:t>
            </a: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could </a:t>
            </a:r>
            <a:r>
              <a:rPr dirty="0" sz="1050" spc="-30">
                <a:latin typeface="Times New Roman"/>
                <a:cs typeface="Times New Roman"/>
              </a:rPr>
              <a:t>use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standard </a:t>
            </a:r>
            <a:r>
              <a:rPr dirty="0" sz="900" spc="25">
                <a:latin typeface="Courier New"/>
                <a:cs typeface="Courier New"/>
              </a:rPr>
              <a:t>&gt;&gt; </a:t>
            </a:r>
            <a:r>
              <a:rPr dirty="0" sz="1050" spc="10">
                <a:latin typeface="Times New Roman"/>
                <a:cs typeface="Times New Roman"/>
              </a:rPr>
              <a:t>extrac-  </a:t>
            </a:r>
            <a:r>
              <a:rPr dirty="0" sz="1050" spc="-5">
                <a:latin typeface="Times New Roman"/>
                <a:cs typeface="Times New Roman"/>
              </a:rPr>
              <a:t>tion operator for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0">
                <a:latin typeface="Times New Roman"/>
                <a:cs typeface="Times New Roman"/>
              </a:rPr>
              <a:t>character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35">
                <a:latin typeface="Times New Roman"/>
                <a:cs typeface="Times New Roman"/>
              </a:rPr>
              <a:t>class </a:t>
            </a:r>
            <a:r>
              <a:rPr dirty="0" sz="1050" spc="-20">
                <a:latin typeface="Times New Roman"/>
                <a:cs typeface="Times New Roman"/>
              </a:rPr>
              <a:t>object. </a:t>
            </a:r>
            <a:r>
              <a:rPr dirty="0" sz="1050" spc="20">
                <a:latin typeface="Times New Roman"/>
                <a:cs typeface="Times New Roman"/>
              </a:rPr>
              <a:t>However,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know </a:t>
            </a:r>
            <a:r>
              <a:rPr dirty="0" sz="1050" spc="15">
                <a:latin typeface="Times New Roman"/>
                <a:cs typeface="Times New Roman"/>
              </a:rPr>
              <a:t>that 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900" spc="-20">
                <a:latin typeface="Courier New"/>
                <a:cs typeface="Courier New"/>
              </a:rPr>
              <a:t>cin </a:t>
            </a:r>
            <a:r>
              <a:rPr dirty="0" sz="900" spc="-15">
                <a:latin typeface="Courier New"/>
                <a:cs typeface="Courier New"/>
              </a:rPr>
              <a:t>&gt;&gt; </a:t>
            </a:r>
            <a:r>
              <a:rPr dirty="0" sz="1050" spc="-25">
                <a:latin typeface="Times New Roman"/>
                <a:cs typeface="Times New Roman"/>
              </a:rPr>
              <a:t>skips </a:t>
            </a:r>
            <a:r>
              <a:rPr dirty="0" sz="1050" spc="-40">
                <a:latin typeface="Times New Roman"/>
                <a:cs typeface="Times New Roman"/>
              </a:rPr>
              <a:t>any </a:t>
            </a:r>
            <a:r>
              <a:rPr dirty="0" sz="1050" spc="20">
                <a:latin typeface="Times New Roman"/>
                <a:cs typeface="Times New Roman"/>
              </a:rPr>
              <a:t>leading </a:t>
            </a:r>
            <a:r>
              <a:rPr dirty="0" sz="1050" spc="30">
                <a:latin typeface="Times New Roman"/>
                <a:cs typeface="Times New Roman"/>
              </a:rPr>
              <a:t>whitespace </a:t>
            </a:r>
            <a:r>
              <a:rPr dirty="0" sz="1050" spc="25">
                <a:latin typeface="Times New Roman"/>
                <a:cs typeface="Times New Roman"/>
              </a:rPr>
              <a:t>(blanks, </a:t>
            </a:r>
            <a:r>
              <a:rPr dirty="0" sz="1050" spc="20">
                <a:latin typeface="Times New Roman"/>
                <a:cs typeface="Times New Roman"/>
              </a:rPr>
              <a:t>newlines). </a:t>
            </a: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30">
                <a:latin typeface="Times New Roman"/>
                <a:cs typeface="Times New Roman"/>
              </a:rPr>
              <a:t>stop 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first </a:t>
            </a:r>
            <a:r>
              <a:rPr dirty="0" sz="1050" spc="-35">
                <a:latin typeface="Times New Roman"/>
                <a:cs typeface="Times New Roman"/>
              </a:rPr>
              <a:t>trailing </a:t>
            </a:r>
            <a:r>
              <a:rPr dirty="0" sz="1050" spc="15">
                <a:latin typeface="Times New Roman"/>
                <a:cs typeface="Times New Roman"/>
              </a:rPr>
              <a:t>whitespace </a:t>
            </a:r>
            <a:r>
              <a:rPr dirty="0" sz="1050" spc="10">
                <a:latin typeface="Times New Roman"/>
                <a:cs typeface="Times New Roman"/>
              </a:rPr>
              <a:t>character. </a:t>
            </a:r>
            <a:r>
              <a:rPr dirty="0" sz="1050" spc="-35">
                <a:latin typeface="Times New Roman"/>
                <a:cs typeface="Times New Roman"/>
              </a:rPr>
              <a:t>So, </a:t>
            </a:r>
            <a:r>
              <a:rPr dirty="0" sz="1050">
                <a:latin typeface="Times New Roman"/>
                <a:cs typeface="Times New Roman"/>
              </a:rPr>
              <a:t>for </a:t>
            </a:r>
            <a:r>
              <a:rPr dirty="0" sz="1050" spc="25">
                <a:latin typeface="Times New Roman"/>
                <a:cs typeface="Times New Roman"/>
              </a:rPr>
              <a:t>example,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name </a:t>
            </a:r>
            <a:r>
              <a:rPr dirty="0" sz="1050" spc="-10">
                <a:latin typeface="Times New Roman"/>
                <a:cs typeface="Times New Roman"/>
              </a:rPr>
              <a:t>“John </a:t>
            </a:r>
            <a:r>
              <a:rPr dirty="0" sz="1050" spc="-15">
                <a:latin typeface="Times New Roman"/>
                <a:cs typeface="Times New Roman"/>
              </a:rPr>
              <a:t>Wayne”  </a:t>
            </a:r>
            <a:r>
              <a:rPr dirty="0" sz="1050" spc="-10">
                <a:latin typeface="Times New Roman"/>
                <a:cs typeface="Times New Roman"/>
              </a:rPr>
              <a:t>cannot be </a:t>
            </a:r>
            <a:r>
              <a:rPr dirty="0" sz="1050" spc="-25">
                <a:latin typeface="Times New Roman"/>
                <a:cs typeface="Times New Roman"/>
              </a:rPr>
              <a:t>read </a:t>
            </a:r>
            <a:r>
              <a:rPr dirty="0" sz="1050" spc="-40">
                <a:latin typeface="Times New Roman"/>
                <a:cs typeface="Times New Roman"/>
              </a:rPr>
              <a:t>as a single </a:t>
            </a:r>
            <a:r>
              <a:rPr dirty="0" sz="1050" spc="-25">
                <a:latin typeface="Times New Roman"/>
                <a:cs typeface="Times New Roman"/>
              </a:rPr>
              <a:t>string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900" spc="-20">
                <a:latin typeface="Courier New"/>
                <a:cs typeface="Courier New"/>
              </a:rPr>
              <a:t>cin </a:t>
            </a:r>
            <a:r>
              <a:rPr dirty="0" sz="900" spc="-15">
                <a:latin typeface="Courier New"/>
                <a:cs typeface="Courier New"/>
              </a:rPr>
              <a:t>&gt;&gt; </a:t>
            </a:r>
            <a:r>
              <a:rPr dirty="0" sz="1050" spc="30">
                <a:latin typeface="Times New Roman"/>
                <a:cs typeface="Times New Roman"/>
              </a:rPr>
              <a:t>because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5">
                <a:latin typeface="Times New Roman"/>
                <a:cs typeface="Times New Roman"/>
              </a:rPr>
              <a:t>blank </a:t>
            </a:r>
            <a:r>
              <a:rPr dirty="0" sz="1050" spc="-30">
                <a:latin typeface="Times New Roman"/>
                <a:cs typeface="Times New Roman"/>
              </a:rPr>
              <a:t>space </a:t>
            </a:r>
            <a:r>
              <a:rPr dirty="0" sz="1050" spc="35">
                <a:latin typeface="Times New Roman"/>
                <a:cs typeface="Times New Roman"/>
              </a:rPr>
              <a:t>between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30">
                <a:latin typeface="Times New Roman"/>
                <a:cs typeface="Times New Roman"/>
              </a:rPr>
              <a:t>last </a:t>
            </a:r>
            <a:r>
              <a:rPr dirty="0" sz="1050" spc="30">
                <a:latin typeface="Times New Roman"/>
                <a:cs typeface="Times New Roman"/>
              </a:rPr>
              <a:t>names. </a:t>
            </a:r>
            <a:r>
              <a:rPr dirty="0" sz="1050" spc="-100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20">
                <a:latin typeface="Times New Roman"/>
                <a:cs typeface="Times New Roman"/>
              </a:rPr>
              <a:t>already </a:t>
            </a:r>
            <a:r>
              <a:rPr dirty="0" sz="1050" spc="-20">
                <a:latin typeface="Times New Roman"/>
                <a:cs typeface="Times New Roman"/>
              </a:rPr>
              <a:t>seen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getline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30">
                <a:latin typeface="Times New Roman"/>
                <a:cs typeface="Times New Roman"/>
              </a:rPr>
              <a:t>which </a:t>
            </a:r>
            <a:r>
              <a:rPr dirty="0" sz="1050" spc="40">
                <a:latin typeface="Times New Roman"/>
                <a:cs typeface="Times New Roman"/>
              </a:rPr>
              <a:t>does  </a:t>
            </a:r>
            <a:r>
              <a:rPr dirty="0" sz="1050" spc="-40">
                <a:latin typeface="Times New Roman"/>
                <a:cs typeface="Times New Roman"/>
              </a:rPr>
              <a:t>allow </a:t>
            </a:r>
            <a:r>
              <a:rPr dirty="0" sz="1050" spc="-25">
                <a:latin typeface="Times New Roman"/>
                <a:cs typeface="Times New Roman"/>
              </a:rPr>
              <a:t>blank </a:t>
            </a:r>
            <a:r>
              <a:rPr dirty="0" sz="1050" spc="30">
                <a:latin typeface="Times New Roman"/>
                <a:cs typeface="Times New Roman"/>
              </a:rPr>
              <a:t>spaces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-20">
                <a:latin typeface="Times New Roman"/>
                <a:cs typeface="Times New Roman"/>
              </a:rPr>
              <a:t>read </a:t>
            </a:r>
            <a:r>
              <a:rPr dirty="0" sz="1050" spc="-10">
                <a:latin typeface="Times New Roman"/>
                <a:cs typeface="Times New Roman"/>
              </a:rPr>
              <a:t>and stored. </a:t>
            </a: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20">
                <a:latin typeface="Times New Roman"/>
                <a:cs typeface="Times New Roman"/>
              </a:rPr>
              <a:t>section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25">
                <a:latin typeface="Times New Roman"/>
                <a:cs typeface="Times New Roman"/>
              </a:rPr>
              <a:t>introduce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900" spc="-20">
                <a:latin typeface="Courier New"/>
                <a:cs typeface="Courier New"/>
              </a:rPr>
              <a:t>get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900" spc="-25">
                <a:latin typeface="Courier New"/>
                <a:cs typeface="Courier New"/>
              </a:rPr>
              <a:t>ignore </a:t>
            </a:r>
            <a:r>
              <a:rPr dirty="0" sz="1050" spc="15">
                <a:latin typeface="Times New Roman"/>
                <a:cs typeface="Times New Roman"/>
              </a:rPr>
              <a:t>functions, </a:t>
            </a:r>
            <a:r>
              <a:rPr dirty="0" sz="1050" spc="-25">
                <a:latin typeface="Times New Roman"/>
                <a:cs typeface="Times New Roman"/>
              </a:rPr>
              <a:t>which are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-25">
                <a:latin typeface="Times New Roman"/>
                <a:cs typeface="Times New Roman"/>
              </a:rPr>
              <a:t>useful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20">
                <a:latin typeface="Times New Roman"/>
                <a:cs typeface="Times New Roman"/>
              </a:rPr>
              <a:t>string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processing.</a:t>
            </a:r>
            <a:endParaRPr sz="1050">
              <a:latin typeface="Times New Roman"/>
              <a:cs typeface="Times New Roman"/>
            </a:endParaRPr>
          </a:p>
          <a:p>
            <a:pPr marL="1612900" marR="6350" indent="228600">
              <a:lnSpc>
                <a:spcPct val="102899"/>
              </a:lnSpc>
              <a:spcBef>
                <a:spcPts val="985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get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20">
                <a:latin typeface="Times New Roman"/>
                <a:cs typeface="Times New Roman"/>
              </a:rPr>
              <a:t>reads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next </a:t>
            </a:r>
            <a:r>
              <a:rPr dirty="0" sz="1050" spc="20">
                <a:latin typeface="Times New Roman"/>
                <a:cs typeface="Times New Roman"/>
              </a:rPr>
              <a:t>character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input </a:t>
            </a:r>
            <a:r>
              <a:rPr dirty="0" sz="1050" spc="-20">
                <a:latin typeface="Times New Roman"/>
                <a:cs typeface="Times New Roman"/>
              </a:rPr>
              <a:t>stream, </a:t>
            </a:r>
            <a:r>
              <a:rPr dirty="0" sz="1050" spc="20">
                <a:latin typeface="Times New Roman"/>
                <a:cs typeface="Times New Roman"/>
              </a:rPr>
              <a:t>including  </a:t>
            </a:r>
            <a:r>
              <a:rPr dirty="0" sz="1050" spc="25">
                <a:latin typeface="Times New Roman"/>
                <a:cs typeface="Times New Roman"/>
              </a:rPr>
              <a:t>whitespace.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syntax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is</a:t>
            </a:r>
            <a:endParaRPr sz="1050">
              <a:latin typeface="Times New Roman"/>
              <a:cs typeface="Times New Roman"/>
            </a:endParaRPr>
          </a:p>
          <a:p>
            <a:pPr marL="1617345">
              <a:lnSpc>
                <a:spcPct val="100000"/>
              </a:lnSpc>
              <a:spcBef>
                <a:spcPts val="810"/>
              </a:spcBef>
            </a:pPr>
            <a:r>
              <a:rPr dirty="0" sz="900" spc="-20">
                <a:latin typeface="Courier New"/>
                <a:cs typeface="Courier New"/>
              </a:rPr>
              <a:t>cin.get(ch);</a:t>
            </a:r>
            <a:endParaRPr sz="900">
              <a:latin typeface="Courier New"/>
              <a:cs typeface="Courier New"/>
            </a:endParaRPr>
          </a:p>
          <a:p>
            <a:pPr marL="1612900" marR="62865">
              <a:lnSpc>
                <a:spcPct val="102899"/>
              </a:lnSpc>
              <a:spcBef>
                <a:spcPts val="615"/>
              </a:spcBef>
            </a:pPr>
            <a:r>
              <a:rPr dirty="0" sz="1050">
                <a:latin typeface="Times New Roman"/>
                <a:cs typeface="Times New Roman"/>
              </a:rPr>
              <a:t>Once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40">
                <a:latin typeface="Times New Roman"/>
                <a:cs typeface="Times New Roman"/>
              </a:rPr>
              <a:t>made,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next </a:t>
            </a:r>
            <a:r>
              <a:rPr dirty="0" sz="1050" spc="20">
                <a:latin typeface="Times New Roman"/>
                <a:cs typeface="Times New Roman"/>
              </a:rPr>
              <a:t>character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input </a:t>
            </a:r>
            <a:r>
              <a:rPr dirty="0" sz="1050" spc="-15">
                <a:latin typeface="Times New Roman"/>
                <a:cs typeface="Times New Roman"/>
              </a:rPr>
              <a:t>stream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stored 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variable </a:t>
            </a:r>
            <a:r>
              <a:rPr dirty="0" sz="900" spc="-30">
                <a:latin typeface="Courier New"/>
                <a:cs typeface="Courier New"/>
              </a:rPr>
              <a:t>ch</a:t>
            </a:r>
            <a:r>
              <a:rPr dirty="0" sz="1050" spc="-30">
                <a:latin typeface="Times New Roman"/>
                <a:cs typeface="Times New Roman"/>
              </a:rPr>
              <a:t>. </a:t>
            </a:r>
            <a:r>
              <a:rPr dirty="0" sz="1050" spc="-35">
                <a:latin typeface="Times New Roman"/>
                <a:cs typeface="Times New Roman"/>
              </a:rPr>
              <a:t>So if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want </a:t>
            </a:r>
            <a:r>
              <a:rPr dirty="0" sz="1050" spc="10">
                <a:latin typeface="Times New Roman"/>
                <a:cs typeface="Times New Roman"/>
              </a:rPr>
              <a:t>to</a:t>
            </a:r>
            <a:r>
              <a:rPr dirty="0" sz="1050" spc="190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input</a:t>
            </a:r>
            <a:endParaRPr sz="1050">
              <a:latin typeface="Times New Roman"/>
              <a:cs typeface="Times New Roman"/>
            </a:endParaRPr>
          </a:p>
          <a:p>
            <a:pPr marL="1619250">
              <a:lnSpc>
                <a:spcPct val="100000"/>
              </a:lnSpc>
              <a:spcBef>
                <a:spcPts val="1025"/>
              </a:spcBef>
            </a:pPr>
            <a:r>
              <a:rPr dirty="0" sz="1050" spc="-55">
                <a:latin typeface="Times New Roman"/>
                <a:cs typeface="Times New Roman"/>
              </a:rPr>
              <a:t>$</a:t>
            </a:r>
            <a:r>
              <a:rPr dirty="0" sz="1050" spc="40">
                <a:latin typeface="Times New Roman"/>
                <a:cs typeface="Times New Roman"/>
              </a:rPr>
              <a:t> </a:t>
            </a:r>
            <a:r>
              <a:rPr dirty="0" sz="1050" spc="-11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  <a:p>
            <a:pPr marL="1622425">
              <a:lnSpc>
                <a:spcPct val="100000"/>
              </a:lnSpc>
              <a:spcBef>
                <a:spcPts val="1019"/>
              </a:spcBef>
            </a:pP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3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following:</a:t>
            </a:r>
            <a:endParaRPr sz="1050">
              <a:latin typeface="Times New Roman"/>
              <a:cs typeface="Times New Roman"/>
            </a:endParaRPr>
          </a:p>
          <a:p>
            <a:pPr marL="1612900" marR="3277235">
              <a:lnSpc>
                <a:spcPct val="120000"/>
              </a:lnSpc>
              <a:spcBef>
                <a:spcPts val="605"/>
              </a:spcBef>
            </a:pPr>
            <a:r>
              <a:rPr dirty="0" sz="900" spc="-20">
                <a:latin typeface="Courier New"/>
                <a:cs typeface="Courier New"/>
              </a:rPr>
              <a:t>cin.get(firstChar);  cin.get(ch);  cin.get(secondChar);</a:t>
            </a:r>
            <a:endParaRPr sz="900">
              <a:latin typeface="Courier New"/>
              <a:cs typeface="Courier New"/>
            </a:endParaRPr>
          </a:p>
          <a:p>
            <a:pPr marL="1612900" marR="42545">
              <a:lnSpc>
                <a:spcPct val="102899"/>
              </a:lnSpc>
              <a:spcBef>
                <a:spcPts val="615"/>
              </a:spcBef>
            </a:pPr>
            <a:r>
              <a:rPr dirty="0" sz="1050" spc="15">
                <a:latin typeface="Times New Roman"/>
                <a:cs typeface="Times New Roman"/>
              </a:rPr>
              <a:t>where </a:t>
            </a:r>
            <a:r>
              <a:rPr dirty="0" sz="900" spc="-40">
                <a:latin typeface="Courier New"/>
                <a:cs typeface="Courier New"/>
              </a:rPr>
              <a:t>firstChar</a:t>
            </a:r>
            <a:r>
              <a:rPr dirty="0" sz="1050" spc="-40">
                <a:latin typeface="Times New Roman"/>
                <a:cs typeface="Times New Roman"/>
              </a:rPr>
              <a:t>, </a:t>
            </a:r>
            <a:r>
              <a:rPr dirty="0" sz="900" spc="-40">
                <a:latin typeface="Courier New"/>
                <a:cs typeface="Courier New"/>
              </a:rPr>
              <a:t>ch</a:t>
            </a:r>
            <a:r>
              <a:rPr dirty="0" sz="1050" spc="-40">
                <a:latin typeface="Times New Roman"/>
                <a:cs typeface="Times New Roman"/>
              </a:rPr>
              <a:t>, </a:t>
            </a:r>
            <a:r>
              <a:rPr dirty="0" sz="1050" spc="-25">
                <a:latin typeface="Times New Roman"/>
                <a:cs typeface="Times New Roman"/>
              </a:rPr>
              <a:t>and </a:t>
            </a:r>
            <a:r>
              <a:rPr dirty="0" sz="900" spc="-40">
                <a:latin typeface="Courier New"/>
                <a:cs typeface="Courier New"/>
              </a:rPr>
              <a:t>secondChar </a:t>
            </a:r>
            <a:r>
              <a:rPr dirty="0" sz="1050" spc="-40">
                <a:latin typeface="Times New Roman"/>
                <a:cs typeface="Times New Roman"/>
              </a:rPr>
              <a:t>are </a:t>
            </a:r>
            <a:r>
              <a:rPr dirty="0" sz="1050" spc="-65">
                <a:latin typeface="Times New Roman"/>
                <a:cs typeface="Times New Roman"/>
              </a:rPr>
              <a:t>all </a:t>
            </a:r>
            <a:r>
              <a:rPr dirty="0" sz="1050" spc="-5">
                <a:latin typeface="Times New Roman"/>
                <a:cs typeface="Times New Roman"/>
              </a:rPr>
              <a:t>character </a:t>
            </a:r>
            <a:r>
              <a:rPr dirty="0" sz="1050" spc="-20">
                <a:latin typeface="Times New Roman"/>
                <a:cs typeface="Times New Roman"/>
              </a:rPr>
              <a:t>variables. </a:t>
            </a:r>
            <a:r>
              <a:rPr dirty="0" sz="1050" spc="-5">
                <a:latin typeface="Times New Roman"/>
                <a:cs typeface="Times New Roman"/>
              </a:rPr>
              <a:t>Note </a:t>
            </a:r>
            <a:r>
              <a:rPr dirty="0" sz="1050" spc="-25">
                <a:latin typeface="Times New Roman"/>
                <a:cs typeface="Times New Roman"/>
              </a:rPr>
              <a:t>that </a:t>
            </a:r>
            <a:r>
              <a:rPr dirty="0" sz="1050" spc="-35">
                <a:latin typeface="Times New Roman"/>
                <a:cs typeface="Times New Roman"/>
              </a:rPr>
              <a:t>after </a:t>
            </a:r>
            <a:r>
              <a:rPr dirty="0" sz="1050" spc="15">
                <a:latin typeface="Times New Roman"/>
                <a:cs typeface="Times New Roman"/>
              </a:rPr>
              <a:t>the  </a:t>
            </a:r>
            <a:r>
              <a:rPr dirty="0" sz="1050" spc="-20">
                <a:latin typeface="Times New Roman"/>
                <a:cs typeface="Times New Roman"/>
              </a:rPr>
              <a:t>second </a:t>
            </a:r>
            <a:r>
              <a:rPr dirty="0" sz="1050" spc="-50">
                <a:latin typeface="Times New Roman"/>
                <a:cs typeface="Times New Roman"/>
              </a:rPr>
              <a:t>call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900" spc="-25">
                <a:latin typeface="Courier New"/>
                <a:cs typeface="Courier New"/>
              </a:rPr>
              <a:t>get </a:t>
            </a:r>
            <a:r>
              <a:rPr dirty="0" sz="1050" spc="-25">
                <a:latin typeface="Times New Roman"/>
                <a:cs typeface="Times New Roman"/>
              </a:rPr>
              <a:t>function,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blank </a:t>
            </a:r>
            <a:r>
              <a:rPr dirty="0" sz="1050" spc="10">
                <a:latin typeface="Times New Roman"/>
                <a:cs typeface="Times New Roman"/>
              </a:rPr>
              <a:t>character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stored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variable</a:t>
            </a:r>
            <a:r>
              <a:rPr dirty="0" sz="1050" spc="165">
                <a:latin typeface="Times New Roman"/>
                <a:cs typeface="Times New Roman"/>
              </a:rPr>
              <a:t> </a:t>
            </a:r>
            <a:r>
              <a:rPr dirty="0" sz="900" spc="20">
                <a:latin typeface="Courier New"/>
                <a:cs typeface="Courier New"/>
              </a:rPr>
              <a:t>ch</a:t>
            </a:r>
            <a:r>
              <a:rPr dirty="0" sz="1050" spc="2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182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0905" y="1093977"/>
            <a:ext cx="18053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10 </a:t>
            </a:r>
            <a:r>
              <a:rPr dirty="0" sz="950" spc="10">
                <a:latin typeface="Times New Roman"/>
                <a:cs typeface="Times New Roman"/>
              </a:rPr>
              <a:t>Characters </a:t>
            </a:r>
            <a:r>
              <a:rPr dirty="0" sz="950" spc="-10">
                <a:latin typeface="Times New Roman"/>
                <a:cs typeface="Times New Roman"/>
              </a:rPr>
              <a:t>and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Strings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735" y="1430781"/>
            <a:ext cx="4636135" cy="49301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9690">
              <a:lnSpc>
                <a:spcPct val="102899"/>
              </a:lnSpc>
              <a:spcBef>
                <a:spcPts val="70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get </a:t>
            </a:r>
            <a:r>
              <a:rPr dirty="0" sz="1050" spc="-15">
                <a:latin typeface="Times New Roman"/>
                <a:cs typeface="Times New Roman"/>
              </a:rPr>
              <a:t>function, </a:t>
            </a:r>
            <a:r>
              <a:rPr dirty="0" sz="1050" spc="-45">
                <a:latin typeface="Times New Roman"/>
                <a:cs typeface="Times New Roman"/>
              </a:rPr>
              <a:t>like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getline </a:t>
            </a:r>
            <a:r>
              <a:rPr dirty="0" sz="1050" spc="-15">
                <a:latin typeface="Times New Roman"/>
                <a:cs typeface="Times New Roman"/>
              </a:rPr>
              <a:t>function,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-20">
                <a:latin typeface="Times New Roman"/>
                <a:cs typeface="Times New Roman"/>
              </a:rPr>
              <a:t>used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read </a:t>
            </a:r>
            <a:r>
              <a:rPr dirty="0" sz="1050" spc="-25">
                <a:latin typeface="Times New Roman"/>
                <a:cs typeface="Times New Roman"/>
              </a:rPr>
              <a:t>strings. </a:t>
            </a:r>
            <a:r>
              <a:rPr dirty="0" sz="1050" spc="15">
                <a:latin typeface="Times New Roman"/>
                <a:cs typeface="Times New Roman"/>
              </a:rPr>
              <a:t>In 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35">
                <a:latin typeface="Times New Roman"/>
                <a:cs typeface="Times New Roman"/>
              </a:rPr>
              <a:t>case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need </a:t>
            </a:r>
            <a:r>
              <a:rPr dirty="0" sz="1050" spc="-15">
                <a:latin typeface="Times New Roman"/>
                <a:cs typeface="Times New Roman"/>
              </a:rPr>
              <a:t>two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parameters:</a:t>
            </a:r>
            <a:endParaRPr sz="10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795"/>
              </a:spcBef>
            </a:pPr>
            <a:r>
              <a:rPr dirty="0" sz="900" spc="-20">
                <a:latin typeface="Courier New"/>
                <a:cs typeface="Courier New"/>
              </a:rPr>
              <a:t>cin.get(strName,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numChar+1);</a:t>
            </a:r>
            <a:endParaRPr sz="900">
              <a:latin typeface="Courier New"/>
              <a:cs typeface="Courier New"/>
            </a:endParaRPr>
          </a:p>
          <a:p>
            <a:pPr marL="12700" marR="218440">
              <a:lnSpc>
                <a:spcPct val="102899"/>
              </a:lnSpc>
              <a:spcBef>
                <a:spcPts val="630"/>
              </a:spcBef>
            </a:pPr>
            <a:r>
              <a:rPr dirty="0" sz="1050" spc="-5">
                <a:latin typeface="Times New Roman"/>
                <a:cs typeface="Times New Roman"/>
              </a:rPr>
              <a:t>Here </a:t>
            </a:r>
            <a:r>
              <a:rPr dirty="0" sz="900" spc="-20">
                <a:latin typeface="Courier New"/>
                <a:cs typeface="Courier New"/>
              </a:rPr>
              <a:t>strName </a:t>
            </a:r>
            <a:r>
              <a:rPr dirty="0" sz="1050" spc="-40">
                <a:latin typeface="Times New Roman"/>
                <a:cs typeface="Times New Roman"/>
              </a:rPr>
              <a:t>is a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10">
                <a:latin typeface="Times New Roman"/>
                <a:cs typeface="Times New Roman"/>
              </a:rPr>
              <a:t>variable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integer </a:t>
            </a:r>
            <a:r>
              <a:rPr dirty="0" sz="1050" spc="30">
                <a:latin typeface="Times New Roman"/>
                <a:cs typeface="Times New Roman"/>
              </a:rPr>
              <a:t>expression </a:t>
            </a:r>
            <a:r>
              <a:rPr dirty="0" sz="900" spc="40">
                <a:latin typeface="Courier New"/>
                <a:cs typeface="Courier New"/>
              </a:rPr>
              <a:t>numChar+1 </a:t>
            </a:r>
            <a:r>
              <a:rPr dirty="0" sz="1050" spc="-40">
                <a:latin typeface="Times New Roman"/>
                <a:cs typeface="Times New Roman"/>
              </a:rPr>
              <a:t>gives  </a:t>
            </a:r>
            <a:r>
              <a:rPr dirty="0" sz="1050" spc="3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0">
                <a:latin typeface="Times New Roman"/>
                <a:cs typeface="Times New Roman"/>
              </a:rPr>
              <a:t>characters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45">
                <a:latin typeface="Times New Roman"/>
                <a:cs typeface="Times New Roman"/>
              </a:rPr>
              <a:t>may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-20">
                <a:latin typeface="Times New Roman"/>
                <a:cs typeface="Times New Roman"/>
              </a:rPr>
              <a:t>read </a:t>
            </a:r>
            <a:r>
              <a:rPr dirty="0" sz="1050" spc="-10">
                <a:latin typeface="Times New Roman"/>
                <a:cs typeface="Times New Roman"/>
              </a:rPr>
              <a:t>into</a:t>
            </a:r>
            <a:r>
              <a:rPr dirty="0" sz="1050" spc="210">
                <a:latin typeface="Times New Roman"/>
                <a:cs typeface="Times New Roman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strName</a:t>
            </a:r>
            <a:r>
              <a:rPr dirty="0" sz="1050" spc="-1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algn="just" marL="12700" marR="5080" indent="228600">
              <a:lnSpc>
                <a:spcPct val="103000"/>
              </a:lnSpc>
              <a:spcBef>
                <a:spcPts val="985"/>
              </a:spcBef>
            </a:pPr>
            <a:r>
              <a:rPr dirty="0" sz="1050" spc="-15">
                <a:latin typeface="Times New Roman"/>
                <a:cs typeface="Times New Roman"/>
              </a:rPr>
              <a:t>Both the </a:t>
            </a:r>
            <a:r>
              <a:rPr dirty="0" sz="900" spc="-35">
                <a:latin typeface="Courier New"/>
                <a:cs typeface="Courier New"/>
              </a:rPr>
              <a:t>getline </a:t>
            </a:r>
            <a:r>
              <a:rPr dirty="0" sz="1050" spc="-20">
                <a:latin typeface="Times New Roman"/>
                <a:cs typeface="Times New Roman"/>
              </a:rPr>
              <a:t>and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900" spc="-30">
                <a:latin typeface="Courier New"/>
                <a:cs typeface="Courier New"/>
              </a:rPr>
              <a:t>get </a:t>
            </a:r>
            <a:r>
              <a:rPr dirty="0" sz="1050" spc="-25">
                <a:latin typeface="Times New Roman"/>
                <a:cs typeface="Times New Roman"/>
              </a:rPr>
              <a:t>functions </a:t>
            </a:r>
            <a:r>
              <a:rPr dirty="0" sz="1050">
                <a:latin typeface="Times New Roman"/>
                <a:cs typeface="Times New Roman"/>
              </a:rPr>
              <a:t>do not </a:t>
            </a:r>
            <a:r>
              <a:rPr dirty="0" sz="1050" spc="-40">
                <a:latin typeface="Times New Roman"/>
                <a:cs typeface="Times New Roman"/>
              </a:rPr>
              <a:t>skip </a:t>
            </a:r>
            <a:r>
              <a:rPr dirty="0" sz="1050" spc="5">
                <a:latin typeface="Times New Roman"/>
                <a:cs typeface="Times New Roman"/>
              </a:rPr>
              <a:t>leading </a:t>
            </a:r>
            <a:r>
              <a:rPr dirty="0" sz="1050" spc="15">
                <a:latin typeface="Times New Roman"/>
                <a:cs typeface="Times New Roman"/>
              </a:rPr>
              <a:t>whitespace </a:t>
            </a:r>
            <a:r>
              <a:rPr dirty="0" sz="1050" spc="5">
                <a:latin typeface="Times New Roman"/>
                <a:cs typeface="Times New Roman"/>
              </a:rPr>
              <a:t>char-  </a:t>
            </a:r>
            <a:r>
              <a:rPr dirty="0" sz="1050" spc="-25">
                <a:latin typeface="Times New Roman"/>
                <a:cs typeface="Times New Roman"/>
              </a:rPr>
              <a:t>acters.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get </a:t>
            </a:r>
            <a:r>
              <a:rPr dirty="0" sz="1050" spc="15">
                <a:latin typeface="Times New Roman"/>
                <a:cs typeface="Times New Roman"/>
              </a:rPr>
              <a:t>statement </a:t>
            </a:r>
            <a:r>
              <a:rPr dirty="0" sz="1050" spc="-20">
                <a:latin typeface="Times New Roman"/>
                <a:cs typeface="Times New Roman"/>
              </a:rPr>
              <a:t>above </a:t>
            </a:r>
            <a:r>
              <a:rPr dirty="0" sz="1050" spc="-25">
                <a:latin typeface="Times New Roman"/>
                <a:cs typeface="Times New Roman"/>
              </a:rPr>
              <a:t>brings in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next </a:t>
            </a:r>
            <a:r>
              <a:rPr dirty="0" sz="1050" spc="-10">
                <a:latin typeface="Times New Roman"/>
                <a:cs typeface="Times New Roman"/>
              </a:rPr>
              <a:t>input </a:t>
            </a:r>
            <a:r>
              <a:rPr dirty="0" sz="1050" spc="15">
                <a:latin typeface="Times New Roman"/>
                <a:cs typeface="Times New Roman"/>
              </a:rPr>
              <a:t>characters </a:t>
            </a:r>
            <a:r>
              <a:rPr dirty="0" sz="1050" spc="-25">
                <a:latin typeface="Times New Roman"/>
                <a:cs typeface="Times New Roman"/>
              </a:rPr>
              <a:t>until it </a:t>
            </a:r>
            <a:r>
              <a:rPr dirty="0" sz="1050" spc="20">
                <a:latin typeface="Times New Roman"/>
                <a:cs typeface="Times New Roman"/>
              </a:rPr>
              <a:t>either  </a:t>
            </a:r>
            <a:r>
              <a:rPr dirty="0" sz="1050" spc="-25">
                <a:latin typeface="Times New Roman"/>
                <a:cs typeface="Times New Roman"/>
              </a:rPr>
              <a:t>has read </a:t>
            </a:r>
            <a:r>
              <a:rPr dirty="0" sz="900" spc="-25">
                <a:latin typeface="Courier New"/>
                <a:cs typeface="Courier New"/>
              </a:rPr>
              <a:t>numChar+1 </a:t>
            </a:r>
            <a:r>
              <a:rPr dirty="0" sz="1050" spc="20">
                <a:latin typeface="Times New Roman"/>
                <a:cs typeface="Times New Roman"/>
              </a:rPr>
              <a:t>characters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30">
                <a:latin typeface="Times New Roman"/>
                <a:cs typeface="Times New Roman"/>
              </a:rPr>
              <a:t>reaches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newline </a:t>
            </a:r>
            <a:r>
              <a:rPr dirty="0" sz="1050" spc="25">
                <a:latin typeface="Times New Roman"/>
                <a:cs typeface="Times New Roman"/>
              </a:rPr>
              <a:t>character </a:t>
            </a:r>
            <a:r>
              <a:rPr dirty="0" sz="900" spc="-30">
                <a:latin typeface="Courier New"/>
                <a:cs typeface="Courier New"/>
              </a:rPr>
              <a:t>\n</a:t>
            </a:r>
            <a:r>
              <a:rPr dirty="0" sz="1050" spc="-30">
                <a:latin typeface="Times New Roman"/>
                <a:cs typeface="Times New Roman"/>
              </a:rPr>
              <a:t>. </a:t>
            </a:r>
            <a:r>
              <a:rPr dirty="0" sz="1050" spc="15">
                <a:latin typeface="Times New Roman"/>
                <a:cs typeface="Times New Roman"/>
              </a:rPr>
              <a:t>However, 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newline </a:t>
            </a:r>
            <a:r>
              <a:rPr dirty="0" sz="1050" spc="20">
                <a:latin typeface="Times New Roman"/>
                <a:cs typeface="Times New Roman"/>
              </a:rPr>
              <a:t>character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-15">
                <a:latin typeface="Times New Roman"/>
                <a:cs typeface="Times New Roman"/>
              </a:rPr>
              <a:t>stored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900" spc="-25">
                <a:latin typeface="Courier New"/>
                <a:cs typeface="Courier New"/>
              </a:rPr>
              <a:t>strName</a:t>
            </a:r>
            <a:r>
              <a:rPr dirty="0" sz="1050" spc="-25">
                <a:latin typeface="Times New Roman"/>
                <a:cs typeface="Times New Roman"/>
              </a:rPr>
              <a:t>.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null </a:t>
            </a:r>
            <a:r>
              <a:rPr dirty="0" sz="1050" spc="10">
                <a:latin typeface="Times New Roman"/>
                <a:cs typeface="Times New Roman"/>
              </a:rPr>
              <a:t>character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then </a:t>
            </a:r>
            <a:r>
              <a:rPr dirty="0" sz="1050" spc="40">
                <a:latin typeface="Times New Roman"/>
                <a:cs typeface="Times New Roman"/>
              </a:rPr>
              <a:t>append-  </a:t>
            </a:r>
            <a:r>
              <a:rPr dirty="0" sz="1050" spc="-15">
                <a:latin typeface="Times New Roman"/>
                <a:cs typeface="Times New Roman"/>
              </a:rPr>
              <a:t>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end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string. </a:t>
            </a:r>
            <a:r>
              <a:rPr dirty="0" sz="1050" spc="-45">
                <a:latin typeface="Times New Roman"/>
                <a:cs typeface="Times New Roman"/>
              </a:rPr>
              <a:t>Since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newline </a:t>
            </a:r>
            <a:r>
              <a:rPr dirty="0" sz="1050" spc="25">
                <a:latin typeface="Times New Roman"/>
                <a:cs typeface="Times New Roman"/>
              </a:rPr>
              <a:t>character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900" b="1">
                <a:latin typeface="Courier New"/>
                <a:cs typeface="Courier New"/>
              </a:rPr>
              <a:t>consumed </a:t>
            </a:r>
            <a:r>
              <a:rPr dirty="0" sz="1050" spc="-5">
                <a:latin typeface="Times New Roman"/>
                <a:cs typeface="Times New Roman"/>
              </a:rPr>
              <a:t>(not </a:t>
            </a:r>
            <a:r>
              <a:rPr dirty="0" sz="1050" spc="30">
                <a:latin typeface="Times New Roman"/>
                <a:cs typeface="Times New Roman"/>
              </a:rPr>
              <a:t>read </a:t>
            </a:r>
            <a:r>
              <a:rPr dirty="0" sz="1050" spc="320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get </a:t>
            </a:r>
            <a:r>
              <a:rPr dirty="0" sz="1050" spc="15">
                <a:latin typeface="Times New Roman"/>
                <a:cs typeface="Times New Roman"/>
              </a:rPr>
              <a:t>function),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20">
                <a:latin typeface="Times New Roman"/>
                <a:cs typeface="Times New Roman"/>
              </a:rPr>
              <a:t>remains </a:t>
            </a:r>
            <a:r>
              <a:rPr dirty="0" sz="1050" spc="-10">
                <a:latin typeface="Times New Roman"/>
                <a:cs typeface="Times New Roman"/>
              </a:rPr>
              <a:t>part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input </a:t>
            </a:r>
            <a:r>
              <a:rPr dirty="0" sz="1050" spc="15">
                <a:latin typeface="Times New Roman"/>
                <a:cs typeface="Times New Roman"/>
              </a:rPr>
              <a:t>characters </a:t>
            </a:r>
            <a:r>
              <a:rPr dirty="0" sz="1050" spc="-40">
                <a:latin typeface="Times New Roman"/>
                <a:cs typeface="Times New Roman"/>
              </a:rPr>
              <a:t>yet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be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read.</a:t>
            </a:r>
            <a:endParaRPr sz="105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1019"/>
              </a:spcBef>
            </a:pPr>
            <a:r>
              <a:rPr dirty="0" sz="1050" spc="5" i="1">
                <a:latin typeface="Times New Roman"/>
                <a:cs typeface="Times New Roman"/>
              </a:rPr>
              <a:t>Example:</a:t>
            </a:r>
            <a:endParaRPr sz="1050">
              <a:latin typeface="Times New Roman"/>
              <a:cs typeface="Times New Roman"/>
            </a:endParaRPr>
          </a:p>
          <a:p>
            <a:pPr marL="17145" marR="3274060">
              <a:lnSpc>
                <a:spcPct val="121100"/>
              </a:lnSpc>
              <a:spcBef>
                <a:spcPts val="585"/>
              </a:spcBef>
            </a:pPr>
            <a:r>
              <a:rPr dirty="0" sz="900" spc="-15">
                <a:latin typeface="Courier New"/>
                <a:cs typeface="Courier New"/>
              </a:rPr>
              <a:t>char </a:t>
            </a:r>
            <a:r>
              <a:rPr dirty="0" sz="900" spc="-20">
                <a:latin typeface="Courier New"/>
                <a:cs typeface="Courier New"/>
              </a:rPr>
              <a:t>strName[21];  cin.get(strName,21);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640"/>
              </a:spcBef>
            </a:pPr>
            <a:r>
              <a:rPr dirty="0" sz="1050">
                <a:latin typeface="Times New Roman"/>
                <a:cs typeface="Times New Roman"/>
              </a:rPr>
              <a:t>Now  </a:t>
            </a:r>
            <a:r>
              <a:rPr dirty="0" sz="1050" spc="45">
                <a:latin typeface="Times New Roman"/>
                <a:cs typeface="Times New Roman"/>
              </a:rPr>
              <a:t>suppose </a:t>
            </a:r>
            <a:r>
              <a:rPr dirty="0" sz="1050" spc="-45">
                <a:latin typeface="Times New Roman"/>
                <a:cs typeface="Times New Roman"/>
              </a:rPr>
              <a:t>we</a:t>
            </a:r>
            <a:r>
              <a:rPr dirty="0" sz="1050" spc="135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input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dirty="0" sz="1050" spc="45" b="1">
                <a:latin typeface="Times New Roman"/>
                <a:cs typeface="Times New Roman"/>
              </a:rPr>
              <a:t>John</a:t>
            </a:r>
            <a:r>
              <a:rPr dirty="0" sz="1050" spc="30" b="1">
                <a:latin typeface="Times New Roman"/>
                <a:cs typeface="Times New Roman"/>
              </a:rPr>
              <a:t> </a:t>
            </a:r>
            <a:r>
              <a:rPr dirty="0" sz="1050" spc="15" b="1">
                <a:latin typeface="Times New Roman"/>
                <a:cs typeface="Times New Roman"/>
              </a:rPr>
              <a:t>Wayne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10">
                <a:latin typeface="Times New Roman"/>
                <a:cs typeface="Times New Roman"/>
              </a:rPr>
              <a:t>“John </a:t>
            </a:r>
            <a:r>
              <a:rPr dirty="0" sz="1050" spc="-50">
                <a:latin typeface="Times New Roman"/>
                <a:cs typeface="Times New Roman"/>
              </a:rPr>
              <a:t>Wayne”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0">
                <a:latin typeface="Times New Roman"/>
                <a:cs typeface="Times New Roman"/>
              </a:rPr>
              <a:t>stored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900" spc="-20">
                <a:latin typeface="Courier New"/>
                <a:cs typeface="Courier New"/>
              </a:rPr>
              <a:t>strName</a:t>
            </a:r>
            <a:r>
              <a:rPr dirty="0" sz="1050" spc="-20">
                <a:latin typeface="Times New Roman"/>
                <a:cs typeface="Times New Roman"/>
              </a:rPr>
              <a:t>. </a:t>
            </a:r>
            <a:r>
              <a:rPr dirty="0" sz="1050" spc="-5">
                <a:latin typeface="Times New Roman"/>
                <a:cs typeface="Times New Roman"/>
              </a:rPr>
              <a:t>Next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input</a:t>
            </a:r>
            <a:endParaRPr sz="10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020"/>
              </a:spcBef>
            </a:pPr>
            <a:r>
              <a:rPr dirty="0" sz="1050" spc="-30" b="1">
                <a:latin typeface="Times New Roman"/>
                <a:cs typeface="Times New Roman"/>
              </a:rPr>
              <a:t>My </a:t>
            </a:r>
            <a:r>
              <a:rPr dirty="0" sz="1050" spc="30" b="1">
                <a:latin typeface="Times New Roman"/>
                <a:cs typeface="Times New Roman"/>
              </a:rPr>
              <a:t>favorite </a:t>
            </a:r>
            <a:r>
              <a:rPr dirty="0" sz="1050" spc="60" b="1">
                <a:latin typeface="Times New Roman"/>
                <a:cs typeface="Times New Roman"/>
              </a:rPr>
              <a:t>westerns </a:t>
            </a:r>
            <a:r>
              <a:rPr dirty="0" sz="1050" spc="-30" b="1">
                <a:latin typeface="Times New Roman"/>
                <a:cs typeface="Times New Roman"/>
              </a:rPr>
              <a:t>star </a:t>
            </a:r>
            <a:r>
              <a:rPr dirty="0" sz="1050" spc="45" b="1">
                <a:latin typeface="Times New Roman"/>
                <a:cs typeface="Times New Roman"/>
              </a:rPr>
              <a:t>John</a:t>
            </a:r>
            <a:r>
              <a:rPr dirty="0" sz="1050" spc="-45" b="1">
                <a:latin typeface="Times New Roman"/>
                <a:cs typeface="Times New Roman"/>
              </a:rPr>
              <a:t> </a:t>
            </a:r>
            <a:r>
              <a:rPr dirty="0" sz="1050" spc="15" b="1">
                <a:latin typeface="Times New Roman"/>
                <a:cs typeface="Times New Roman"/>
              </a:rPr>
              <a:t>Wayne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35">
                <a:latin typeface="Times New Roman"/>
                <a:cs typeface="Times New Roman"/>
              </a:rPr>
              <a:t>case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50">
                <a:latin typeface="Times New Roman"/>
                <a:cs typeface="Times New Roman"/>
              </a:rPr>
              <a:t>“My </a:t>
            </a:r>
            <a:r>
              <a:rPr dirty="0" sz="1050" spc="-20">
                <a:latin typeface="Times New Roman"/>
                <a:cs typeface="Times New Roman"/>
              </a:rPr>
              <a:t>favorite </a:t>
            </a:r>
            <a:r>
              <a:rPr dirty="0" sz="1050" spc="15">
                <a:latin typeface="Times New Roman"/>
                <a:cs typeface="Times New Roman"/>
              </a:rPr>
              <a:t>westerns”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stored </a:t>
            </a:r>
            <a:r>
              <a:rPr dirty="0" sz="1050" spc="-25">
                <a:latin typeface="Times New Roman"/>
                <a:cs typeface="Times New Roman"/>
              </a:rPr>
              <a:t>in</a:t>
            </a:r>
            <a:r>
              <a:rPr dirty="0" sz="1050" spc="45">
                <a:latin typeface="Times New Roman"/>
                <a:cs typeface="Times New Roman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strName</a:t>
            </a:r>
            <a:r>
              <a:rPr dirty="0" sz="1000" spc="-15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8890" indent="228600">
              <a:lnSpc>
                <a:spcPct val="103400"/>
              </a:lnSpc>
            </a:pP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5">
                <a:latin typeface="Times New Roman"/>
                <a:cs typeface="Times New Roman"/>
              </a:rPr>
              <a:t>often </a:t>
            </a:r>
            <a:r>
              <a:rPr dirty="0" sz="1050" spc="-25">
                <a:latin typeface="Times New Roman"/>
                <a:cs typeface="Times New Roman"/>
              </a:rPr>
              <a:t>work with </a:t>
            </a:r>
            <a:r>
              <a:rPr dirty="0" sz="1050" spc="-15">
                <a:latin typeface="Times New Roman"/>
                <a:cs typeface="Times New Roman"/>
              </a:rPr>
              <a:t>records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-40">
                <a:latin typeface="Times New Roman"/>
                <a:cs typeface="Times New Roman"/>
              </a:rPr>
              <a:t>a file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15">
                <a:latin typeface="Times New Roman"/>
                <a:cs typeface="Times New Roman"/>
              </a:rPr>
              <a:t>contain </a:t>
            </a:r>
            <a:r>
              <a:rPr dirty="0" sz="1050" spc="15">
                <a:latin typeface="Times New Roman"/>
                <a:cs typeface="Times New Roman"/>
              </a:rPr>
              <a:t>character </a:t>
            </a:r>
            <a:r>
              <a:rPr dirty="0" sz="1050" spc="-15">
                <a:latin typeface="Times New Roman"/>
                <a:cs typeface="Times New Roman"/>
              </a:rPr>
              <a:t>data </a:t>
            </a:r>
            <a:r>
              <a:rPr dirty="0" sz="1050" spc="20">
                <a:latin typeface="Times New Roman"/>
                <a:cs typeface="Times New Roman"/>
              </a:rPr>
              <a:t>followed 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25">
                <a:latin typeface="Times New Roman"/>
                <a:cs typeface="Times New Roman"/>
              </a:rPr>
              <a:t>numeric </a:t>
            </a:r>
            <a:r>
              <a:rPr dirty="0" sz="1050" spc="-20">
                <a:latin typeface="Times New Roman"/>
                <a:cs typeface="Times New Roman"/>
              </a:rPr>
              <a:t>data. Look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following </a:t>
            </a:r>
            <a:r>
              <a:rPr dirty="0" sz="1050" spc="-15">
                <a:latin typeface="Times New Roman"/>
                <a:cs typeface="Times New Roman"/>
              </a:rPr>
              <a:t>data </a:t>
            </a:r>
            <a:r>
              <a:rPr dirty="0" sz="1050" spc="-30">
                <a:latin typeface="Times New Roman"/>
                <a:cs typeface="Times New Roman"/>
              </a:rPr>
              <a:t>which </a:t>
            </a:r>
            <a:r>
              <a:rPr dirty="0" sz="1050" spc="-25">
                <a:latin typeface="Times New Roman"/>
                <a:cs typeface="Times New Roman"/>
              </a:rPr>
              <a:t>has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5">
                <a:latin typeface="Times New Roman"/>
                <a:cs typeface="Times New Roman"/>
              </a:rPr>
              <a:t>name, </a:t>
            </a:r>
            <a:r>
              <a:rPr dirty="0" sz="1050" spc="-5">
                <a:latin typeface="Times New Roman"/>
                <a:cs typeface="Times New Roman"/>
              </a:rPr>
              <a:t>hours </a:t>
            </a:r>
            <a:r>
              <a:rPr dirty="0" sz="1050" spc="30">
                <a:latin typeface="Times New Roman"/>
                <a:cs typeface="Times New Roman"/>
              </a:rPr>
              <a:t>worked, 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45">
                <a:latin typeface="Times New Roman"/>
                <a:cs typeface="Times New Roman"/>
              </a:rPr>
              <a:t>pay </a:t>
            </a:r>
            <a:r>
              <a:rPr dirty="0" sz="1050" spc="-20">
                <a:latin typeface="Times New Roman"/>
                <a:cs typeface="Times New Roman"/>
              </a:rPr>
              <a:t>rate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25">
                <a:latin typeface="Times New Roman"/>
                <a:cs typeface="Times New Roman"/>
              </a:rPr>
              <a:t>each </a:t>
            </a:r>
            <a:r>
              <a:rPr dirty="0" sz="1050" spc="-15">
                <a:latin typeface="Times New Roman"/>
                <a:cs typeface="Times New Roman"/>
              </a:rPr>
              <a:t>record </a:t>
            </a:r>
            <a:r>
              <a:rPr dirty="0" sz="1050" spc="-10">
                <a:latin typeface="Times New Roman"/>
                <a:cs typeface="Times New Roman"/>
              </a:rPr>
              <a:t>stored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30">
                <a:latin typeface="Times New Roman"/>
                <a:cs typeface="Times New Roman"/>
              </a:rPr>
              <a:t>separate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line.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45435" y="6493373"/>
          <a:ext cx="2030730" cy="771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040"/>
                <a:gridCol w="328929"/>
                <a:gridCol w="491490"/>
              </a:tblGrid>
              <a:tr h="220980">
                <a:tc>
                  <a:txBody>
                    <a:bodyPr/>
                    <a:lstStyle/>
                    <a:p>
                      <a:pPr marL="163195">
                        <a:lnSpc>
                          <a:spcPts val="1120"/>
                        </a:lnSpc>
                      </a:pPr>
                      <a:r>
                        <a:rPr dirty="0" sz="1050" spc="15" i="1">
                          <a:latin typeface="Times New Roman"/>
                          <a:cs typeface="Times New Roman"/>
                        </a:rPr>
                        <a:t>Pay </a:t>
                      </a:r>
                      <a:r>
                        <a:rPr dirty="0" sz="1050" spc="-70" i="1">
                          <a:latin typeface="Times New Roman"/>
                          <a:cs typeface="Times New Roman"/>
                        </a:rPr>
                        <a:t>Roll</a:t>
                      </a:r>
                      <a:r>
                        <a:rPr dirty="0" sz="1050" spc="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30" i="1">
                          <a:latin typeface="Times New Roman"/>
                          <a:cs typeface="Times New Roman"/>
                        </a:rPr>
                        <a:t>Data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707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John</a:t>
                      </a:r>
                      <a:r>
                        <a:rPr dirty="0" sz="105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30">
                          <a:latin typeface="Times New Roman"/>
                          <a:cs typeface="Times New Roman"/>
                        </a:rPr>
                        <a:t>Brown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50">
                          <a:latin typeface="Times New Roman"/>
                          <a:cs typeface="Times New Roman"/>
                        </a:rPr>
                        <a:t>7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12.50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</a:tr>
              <a:tr h="164591">
                <a:tc>
                  <a:txBody>
                    <a:bodyPr/>
                    <a:lstStyle/>
                    <a:p>
                      <a:pPr marL="127000">
                        <a:lnSpc>
                          <a:spcPts val="1170"/>
                        </a:lnSpc>
                      </a:pPr>
                      <a:r>
                        <a:rPr dirty="0" sz="1050" spc="-50">
                          <a:latin typeface="Times New Roman"/>
                          <a:cs typeface="Times New Roman"/>
                        </a:rPr>
                        <a:t>Mary </a:t>
                      </a:r>
                      <a:r>
                        <a:rPr dirty="0" sz="1050" spc="-20">
                          <a:latin typeface="Times New Roman"/>
                          <a:cs typeface="Times New Roman"/>
                        </a:rPr>
                        <a:t>Lou</a:t>
                      </a:r>
                      <a:r>
                        <a:rPr dirty="0" sz="105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Smith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ts val="1170"/>
                        </a:lnSpc>
                      </a:pPr>
                      <a:r>
                        <a:rPr dirty="0" sz="1050">
                          <a:latin typeface="Times New Roman"/>
                          <a:cs typeface="Times New Roman"/>
                        </a:rPr>
                        <a:t>12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70"/>
                        </a:lnSpc>
                      </a:pP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15.70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8496">
                <a:tc>
                  <a:txBody>
                    <a:bodyPr/>
                    <a:lstStyle/>
                    <a:p>
                      <a:pPr marL="127000">
                        <a:lnSpc>
                          <a:spcPts val="1150"/>
                        </a:lnSpc>
                      </a:pP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Dominic</a:t>
                      </a:r>
                      <a:r>
                        <a:rPr dirty="0" sz="10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15">
                          <a:latin typeface="Times New Roman"/>
                          <a:cs typeface="Times New Roman"/>
                        </a:rPr>
                        <a:t>DeFino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150"/>
                        </a:lnSpc>
                      </a:pPr>
                      <a:r>
                        <a:rPr dirty="0" sz="1050">
                          <a:latin typeface="Times New Roman"/>
                          <a:cs typeface="Times New Roman"/>
                        </a:rPr>
                        <a:t>8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50"/>
                        </a:lnSpc>
                      </a:pP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15.50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59735" y="7371968"/>
            <a:ext cx="4638040" cy="23209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03099"/>
              </a:lnSpc>
              <a:spcBef>
                <a:spcPts val="65"/>
              </a:spcBef>
            </a:pPr>
            <a:r>
              <a:rPr dirty="0" sz="1050" spc="-40">
                <a:latin typeface="Times New Roman"/>
                <a:cs typeface="Times New Roman"/>
              </a:rPr>
              <a:t>Since </a:t>
            </a:r>
            <a:r>
              <a:rPr dirty="0" sz="1050" spc="-20">
                <a:latin typeface="Times New Roman"/>
                <a:cs typeface="Times New Roman"/>
              </a:rPr>
              <a:t>names </a:t>
            </a:r>
            <a:r>
              <a:rPr dirty="0" sz="1050" spc="-5">
                <a:latin typeface="Times New Roman"/>
                <a:cs typeface="Times New Roman"/>
              </a:rPr>
              <a:t>often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45">
                <a:latin typeface="Times New Roman"/>
                <a:cs typeface="Times New Roman"/>
              </a:rPr>
              <a:t>imbedded </a:t>
            </a:r>
            <a:r>
              <a:rPr dirty="0" sz="1050" spc="-25">
                <a:latin typeface="Times New Roman"/>
                <a:cs typeface="Times New Roman"/>
              </a:rPr>
              <a:t>blank </a:t>
            </a:r>
            <a:r>
              <a:rPr dirty="0" sz="1050" spc="25">
                <a:latin typeface="Times New Roman"/>
                <a:cs typeface="Times New Roman"/>
              </a:rPr>
              <a:t>spaces,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get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20">
                <a:latin typeface="Times New Roman"/>
                <a:cs typeface="Times New Roman"/>
              </a:rPr>
              <a:t>to  </a:t>
            </a:r>
            <a:r>
              <a:rPr dirty="0" sz="1050" spc="-20">
                <a:latin typeface="Times New Roman"/>
                <a:cs typeface="Times New Roman"/>
              </a:rPr>
              <a:t>read </a:t>
            </a:r>
            <a:r>
              <a:rPr dirty="0" sz="1050" spc="-10">
                <a:latin typeface="Times New Roman"/>
                <a:cs typeface="Times New Roman"/>
              </a:rPr>
              <a:t>them. </a:t>
            </a: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20">
                <a:latin typeface="Times New Roman"/>
                <a:cs typeface="Times New Roman"/>
              </a:rPr>
              <a:t>use an </a:t>
            </a:r>
            <a:r>
              <a:rPr dirty="0" sz="1050" spc="-25">
                <a:latin typeface="Times New Roman"/>
                <a:cs typeface="Times New Roman"/>
              </a:rPr>
              <a:t>integer </a:t>
            </a:r>
            <a:r>
              <a:rPr dirty="0" sz="1050" spc="10">
                <a:latin typeface="Times New Roman"/>
                <a:cs typeface="Times New Roman"/>
              </a:rPr>
              <a:t>variable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store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hours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35">
                <a:latin typeface="Times New Roman"/>
                <a:cs typeface="Times New Roman"/>
              </a:rPr>
              <a:t>a  </a:t>
            </a:r>
            <a:r>
              <a:rPr dirty="0" sz="1050" spc="-35">
                <a:latin typeface="Times New Roman"/>
                <a:cs typeface="Times New Roman"/>
              </a:rPr>
              <a:t>floating </a:t>
            </a:r>
            <a:r>
              <a:rPr dirty="0" sz="1050" spc="-20">
                <a:latin typeface="Times New Roman"/>
                <a:cs typeface="Times New Roman"/>
              </a:rPr>
              <a:t>point </a:t>
            </a:r>
            <a:r>
              <a:rPr dirty="0" sz="1050">
                <a:latin typeface="Times New Roman"/>
                <a:cs typeface="Times New Roman"/>
              </a:rPr>
              <a:t>variable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store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50">
                <a:latin typeface="Times New Roman"/>
                <a:cs typeface="Times New Roman"/>
              </a:rPr>
              <a:t>pay </a:t>
            </a:r>
            <a:r>
              <a:rPr dirty="0" sz="1050" spc="-35">
                <a:latin typeface="Times New Roman"/>
                <a:cs typeface="Times New Roman"/>
              </a:rPr>
              <a:t>rate. </a:t>
            </a:r>
            <a:r>
              <a:rPr dirty="0" sz="1050" spc="-20">
                <a:latin typeface="Times New Roman"/>
                <a:cs typeface="Times New Roman"/>
              </a:rPr>
              <a:t>At </a:t>
            </a:r>
            <a:r>
              <a:rPr dirty="0" sz="1050" spc="-15">
                <a:latin typeface="Times New Roman"/>
                <a:cs typeface="Times New Roman"/>
              </a:rPr>
              <a:t>the end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35">
                <a:latin typeface="Times New Roman"/>
                <a:cs typeface="Times New Roman"/>
              </a:rPr>
              <a:t>each </a:t>
            </a:r>
            <a:r>
              <a:rPr dirty="0" sz="1050" spc="-50">
                <a:latin typeface="Times New Roman"/>
                <a:cs typeface="Times New Roman"/>
              </a:rPr>
              <a:t>line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80">
                <a:latin typeface="Times New Roman"/>
                <a:cs typeface="Times New Roman"/>
              </a:rPr>
              <a:t>‘</a:t>
            </a:r>
            <a:r>
              <a:rPr dirty="0" sz="900" spc="-80">
                <a:latin typeface="Courier New"/>
                <a:cs typeface="Courier New"/>
              </a:rPr>
              <a:t>\n</a:t>
            </a:r>
            <a:r>
              <a:rPr dirty="0" sz="1050" spc="-80">
                <a:latin typeface="Times New Roman"/>
                <a:cs typeface="Times New Roman"/>
              </a:rPr>
              <a:t>’ </a:t>
            </a:r>
            <a:r>
              <a:rPr dirty="0" sz="1050" spc="5">
                <a:latin typeface="Times New Roman"/>
                <a:cs typeface="Times New Roman"/>
              </a:rPr>
              <a:t>char-  </a:t>
            </a:r>
            <a:r>
              <a:rPr dirty="0" sz="1050" spc="-35">
                <a:latin typeface="Times New Roman"/>
                <a:cs typeface="Times New Roman"/>
              </a:rPr>
              <a:t>acter. </a:t>
            </a:r>
            <a:r>
              <a:rPr dirty="0" sz="1050">
                <a:latin typeface="Times New Roman"/>
                <a:cs typeface="Times New Roman"/>
              </a:rPr>
              <a:t>Note </a:t>
            </a:r>
            <a:r>
              <a:rPr dirty="0" sz="1050" spc="-15">
                <a:latin typeface="Times New Roman"/>
                <a:cs typeface="Times New Roman"/>
              </a:rPr>
              <a:t>that the end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45">
                <a:latin typeface="Times New Roman"/>
                <a:cs typeface="Times New Roman"/>
              </a:rPr>
              <a:t>line </a:t>
            </a:r>
            <a:r>
              <a:rPr dirty="0" sz="1050" spc="10">
                <a:latin typeface="Times New Roman"/>
                <a:cs typeface="Times New Roman"/>
              </a:rPr>
              <a:t>character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>
                <a:latin typeface="Times New Roman"/>
                <a:cs typeface="Times New Roman"/>
              </a:rPr>
              <a:t>not </a:t>
            </a:r>
            <a:r>
              <a:rPr dirty="0" sz="1050" spc="30">
                <a:latin typeface="Times New Roman"/>
                <a:cs typeface="Times New Roman"/>
              </a:rPr>
              <a:t>consumed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15">
                <a:latin typeface="Times New Roman"/>
                <a:cs typeface="Times New Roman"/>
              </a:rPr>
              <a:t>reading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pay </a:t>
            </a:r>
            <a:r>
              <a:rPr dirty="0" sz="1050" spc="10">
                <a:latin typeface="Times New Roman"/>
                <a:cs typeface="Times New Roman"/>
              </a:rPr>
              <a:t>rate  </a:t>
            </a:r>
            <a:r>
              <a:rPr dirty="0" sz="1050" spc="-15">
                <a:latin typeface="Times New Roman"/>
                <a:cs typeface="Times New Roman"/>
              </a:rPr>
              <a:t>and,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fact,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next </a:t>
            </a:r>
            <a:r>
              <a:rPr dirty="0" sz="1050" spc="15">
                <a:latin typeface="Times New Roman"/>
                <a:cs typeface="Times New Roman"/>
              </a:rPr>
              <a:t>character to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-20">
                <a:latin typeface="Times New Roman"/>
                <a:cs typeface="Times New Roman"/>
              </a:rPr>
              <a:t>read </a:t>
            </a:r>
            <a:r>
              <a:rPr dirty="0" sz="1050" spc="-15">
                <a:latin typeface="Times New Roman"/>
                <a:cs typeface="Times New Roman"/>
              </a:rPr>
              <a:t>when </a:t>
            </a:r>
            <a:r>
              <a:rPr dirty="0" sz="1050" spc="25">
                <a:latin typeface="Times New Roman"/>
                <a:cs typeface="Times New Roman"/>
              </a:rPr>
              <a:t>reading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second </a:t>
            </a:r>
            <a:r>
              <a:rPr dirty="0" sz="1050" spc="45">
                <a:latin typeface="Times New Roman"/>
                <a:cs typeface="Times New Roman"/>
              </a:rPr>
              <a:t>name  </a:t>
            </a:r>
            <a:r>
              <a:rPr dirty="0" sz="1050" spc="-20">
                <a:latin typeface="Times New Roman"/>
                <a:cs typeface="Times New Roman"/>
              </a:rPr>
              <a:t>from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60">
                <a:latin typeface="Times New Roman"/>
                <a:cs typeface="Times New Roman"/>
              </a:rPr>
              <a:t>file. </a:t>
            </a:r>
            <a:r>
              <a:rPr dirty="0" sz="1050" spc="-35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creates </a:t>
            </a:r>
            <a:r>
              <a:rPr dirty="0" sz="1050" spc="10">
                <a:latin typeface="Times New Roman"/>
                <a:cs typeface="Times New Roman"/>
              </a:rPr>
              <a:t>problems. Whenever </a:t>
            </a:r>
            <a:r>
              <a:rPr dirty="0" sz="1050" spc="-55">
                <a:latin typeface="Times New Roman"/>
                <a:cs typeface="Times New Roman"/>
              </a:rPr>
              <a:t>we </a:t>
            </a:r>
            <a:r>
              <a:rPr dirty="0" sz="1050" spc="-30">
                <a:latin typeface="Times New Roman"/>
                <a:cs typeface="Times New Roman"/>
              </a:rPr>
              <a:t>need </a:t>
            </a:r>
            <a:r>
              <a:rPr dirty="0" sz="1050" spc="5">
                <a:latin typeface="Times New Roman"/>
                <a:cs typeface="Times New Roman"/>
              </a:rPr>
              <a:t>to </a:t>
            </a:r>
            <a:r>
              <a:rPr dirty="0" sz="1050" spc="-35">
                <a:latin typeface="Times New Roman"/>
                <a:cs typeface="Times New Roman"/>
              </a:rPr>
              <a:t>read </a:t>
            </a:r>
            <a:r>
              <a:rPr dirty="0" sz="1050" spc="-25">
                <a:latin typeface="Times New Roman"/>
                <a:cs typeface="Times New Roman"/>
              </a:rPr>
              <a:t>through </a:t>
            </a:r>
            <a:r>
              <a:rPr dirty="0" sz="1050">
                <a:latin typeface="Times New Roman"/>
                <a:cs typeface="Times New Roman"/>
              </a:rPr>
              <a:t>characters 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input </a:t>
            </a:r>
            <a:r>
              <a:rPr dirty="0" sz="1050" spc="-20">
                <a:latin typeface="Times New Roman"/>
                <a:cs typeface="Times New Roman"/>
              </a:rPr>
              <a:t>stream </a:t>
            </a:r>
            <a:r>
              <a:rPr dirty="0" sz="1050" spc="-15">
                <a:latin typeface="Times New Roman"/>
                <a:cs typeface="Times New Roman"/>
              </a:rPr>
              <a:t>without storing them,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5">
                <a:latin typeface="Courier New"/>
                <a:cs typeface="Courier New"/>
              </a:rPr>
              <a:t>ignore </a:t>
            </a:r>
            <a:r>
              <a:rPr dirty="0" sz="1050" spc="-15">
                <a:latin typeface="Times New Roman"/>
                <a:cs typeface="Times New Roman"/>
              </a:rPr>
              <a:t>function. </a:t>
            </a:r>
            <a:r>
              <a:rPr dirty="0" sz="1050" spc="-5">
                <a:latin typeface="Times New Roman"/>
                <a:cs typeface="Times New Roman"/>
              </a:rPr>
              <a:t>This 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20">
                <a:latin typeface="Times New Roman"/>
                <a:cs typeface="Times New Roman"/>
              </a:rPr>
              <a:t>has </a:t>
            </a:r>
            <a:r>
              <a:rPr dirty="0" sz="1050" spc="-15">
                <a:latin typeface="Times New Roman"/>
                <a:cs typeface="Times New Roman"/>
              </a:rPr>
              <a:t>two </a:t>
            </a:r>
            <a:r>
              <a:rPr dirty="0" sz="1050" spc="20">
                <a:latin typeface="Times New Roman"/>
                <a:cs typeface="Times New Roman"/>
              </a:rPr>
              <a:t>arguments,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-25">
                <a:latin typeface="Times New Roman"/>
                <a:cs typeface="Times New Roman"/>
              </a:rPr>
              <a:t>integer </a:t>
            </a:r>
            <a:r>
              <a:rPr dirty="0" sz="1050" spc="30">
                <a:latin typeface="Times New Roman"/>
                <a:cs typeface="Times New Roman"/>
              </a:rPr>
              <a:t>expression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second </a:t>
            </a:r>
            <a:r>
              <a:rPr dirty="0" sz="1050" spc="-10">
                <a:latin typeface="Times New Roman"/>
                <a:cs typeface="Times New Roman"/>
              </a:rPr>
              <a:t>is 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5">
                <a:latin typeface="Times New Roman"/>
                <a:cs typeface="Times New Roman"/>
              </a:rPr>
              <a:t>character </a:t>
            </a:r>
            <a:r>
              <a:rPr dirty="0" sz="1050" spc="20">
                <a:latin typeface="Times New Roman"/>
                <a:cs typeface="Times New Roman"/>
              </a:rPr>
              <a:t>expression. </a:t>
            </a:r>
            <a:r>
              <a:rPr dirty="0" sz="1050" spc="5">
                <a:latin typeface="Times New Roman"/>
                <a:cs typeface="Times New Roman"/>
              </a:rPr>
              <a:t>For </a:t>
            </a:r>
            <a:r>
              <a:rPr dirty="0" sz="1050" spc="30">
                <a:latin typeface="Times New Roman"/>
                <a:cs typeface="Times New Roman"/>
              </a:rPr>
              <a:t>example,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14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call</a:t>
            </a:r>
            <a:endParaRPr sz="10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810"/>
              </a:spcBef>
            </a:pPr>
            <a:r>
              <a:rPr dirty="0" sz="900" spc="-20">
                <a:latin typeface="Courier New"/>
                <a:cs typeface="Courier New"/>
              </a:rPr>
              <a:t>cin.ignore(80,'\n');</a:t>
            </a:r>
            <a:endParaRPr sz="900">
              <a:latin typeface="Courier New"/>
              <a:cs typeface="Courier New"/>
            </a:endParaRPr>
          </a:p>
          <a:p>
            <a:pPr algn="just" marL="12700" marR="9525">
              <a:lnSpc>
                <a:spcPct val="103299"/>
              </a:lnSpc>
              <a:spcBef>
                <a:spcPts val="615"/>
              </a:spcBef>
            </a:pPr>
            <a:r>
              <a:rPr dirty="0" sz="1050" spc="-45">
                <a:latin typeface="Times New Roman"/>
                <a:cs typeface="Times New Roman"/>
              </a:rPr>
              <a:t>says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skip </a:t>
            </a:r>
            <a:r>
              <a:rPr dirty="0" sz="1050" spc="-15">
                <a:latin typeface="Times New Roman"/>
                <a:cs typeface="Times New Roman"/>
              </a:rPr>
              <a:t>over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next </a:t>
            </a:r>
            <a:r>
              <a:rPr dirty="0" sz="1050" spc="-35">
                <a:latin typeface="Times New Roman"/>
                <a:cs typeface="Times New Roman"/>
              </a:rPr>
              <a:t>80 </a:t>
            </a:r>
            <a:r>
              <a:rPr dirty="0" sz="1050" spc="-5">
                <a:latin typeface="Times New Roman"/>
                <a:cs typeface="Times New Roman"/>
              </a:rPr>
              <a:t>input </a:t>
            </a:r>
            <a:r>
              <a:rPr dirty="0" sz="1050" spc="20">
                <a:latin typeface="Times New Roman"/>
                <a:cs typeface="Times New Roman"/>
              </a:rPr>
              <a:t>characters </a:t>
            </a:r>
            <a:r>
              <a:rPr dirty="0" sz="1050">
                <a:latin typeface="Times New Roman"/>
                <a:cs typeface="Times New Roman"/>
              </a:rPr>
              <a:t>but </a:t>
            </a:r>
            <a:r>
              <a:rPr dirty="0" sz="1050" spc="-5">
                <a:latin typeface="Times New Roman"/>
                <a:cs typeface="Times New Roman"/>
              </a:rPr>
              <a:t>stop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newline </a:t>
            </a:r>
            <a:r>
              <a:rPr dirty="0" sz="1050" spc="25">
                <a:latin typeface="Times New Roman"/>
                <a:cs typeface="Times New Roman"/>
              </a:rPr>
              <a:t>character </a:t>
            </a:r>
            <a:r>
              <a:rPr dirty="0" sz="1050" spc="-10">
                <a:latin typeface="Times New Roman"/>
                <a:cs typeface="Times New Roman"/>
              </a:rPr>
              <a:t>is  </a:t>
            </a:r>
            <a:r>
              <a:rPr dirty="0" sz="1050" spc="-20">
                <a:latin typeface="Times New Roman"/>
                <a:cs typeface="Times New Roman"/>
              </a:rPr>
              <a:t>read.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newline </a:t>
            </a:r>
            <a:r>
              <a:rPr dirty="0" sz="1050" spc="30">
                <a:latin typeface="Times New Roman"/>
                <a:cs typeface="Times New Roman"/>
              </a:rPr>
              <a:t>character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40">
                <a:latin typeface="Times New Roman"/>
                <a:cs typeface="Times New Roman"/>
              </a:rPr>
              <a:t>consumed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5">
                <a:latin typeface="Courier New"/>
                <a:cs typeface="Courier New"/>
              </a:rPr>
              <a:t>ignore </a:t>
            </a:r>
            <a:r>
              <a:rPr dirty="0" sz="1050" spc="-10">
                <a:latin typeface="Times New Roman"/>
                <a:cs typeface="Times New Roman"/>
              </a:rPr>
              <a:t>function.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>
                <a:latin typeface="Times New Roman"/>
                <a:cs typeface="Times New Roman"/>
              </a:rPr>
              <a:t>of  </a:t>
            </a:r>
            <a:r>
              <a:rPr dirty="0" sz="900" spc="-20">
                <a:latin typeface="Courier New"/>
                <a:cs typeface="Courier New"/>
              </a:rPr>
              <a:t>ignore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often </a:t>
            </a:r>
            <a:r>
              <a:rPr dirty="0" sz="1050" spc="35">
                <a:latin typeface="Times New Roman"/>
                <a:cs typeface="Times New Roman"/>
              </a:rPr>
              <a:t>employed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find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end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current </a:t>
            </a:r>
            <a:r>
              <a:rPr dirty="0" sz="1050" spc="-15">
                <a:latin typeface="Times New Roman"/>
                <a:cs typeface="Times New Roman"/>
              </a:rPr>
              <a:t>input</a:t>
            </a:r>
            <a:r>
              <a:rPr dirty="0" sz="1050" spc="20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line.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2640964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 h="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62200" y="8806180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 h="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49754" y="1093977"/>
            <a:ext cx="5473700" cy="3874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86175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r>
              <a:rPr dirty="0" sz="950" spc="135">
                <a:latin typeface="Times New Roman"/>
                <a:cs typeface="Times New Roman"/>
              </a:rPr>
              <a:t> </a:t>
            </a:r>
            <a:r>
              <a:rPr dirty="0" sz="900" spc="-120">
                <a:latin typeface="Arial"/>
                <a:cs typeface="Arial"/>
              </a:rPr>
              <a:t>183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850900" marR="5080" indent="228600">
              <a:lnSpc>
                <a:spcPct val="103099"/>
              </a:lnSpc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following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60">
                <a:latin typeface="Times New Roman"/>
                <a:cs typeface="Times New Roman"/>
              </a:rPr>
              <a:t>will </a:t>
            </a:r>
            <a:r>
              <a:rPr dirty="0" sz="1050" spc="-20">
                <a:latin typeface="Times New Roman"/>
                <a:cs typeface="Times New Roman"/>
              </a:rPr>
              <a:t>read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sample </a:t>
            </a:r>
            <a:r>
              <a:rPr dirty="0" sz="1050" spc="-45">
                <a:latin typeface="Times New Roman"/>
                <a:cs typeface="Times New Roman"/>
              </a:rPr>
              <a:t>pay </a:t>
            </a:r>
            <a:r>
              <a:rPr dirty="0" sz="1050" spc="-25">
                <a:latin typeface="Times New Roman"/>
                <a:cs typeface="Times New Roman"/>
              </a:rPr>
              <a:t>roll </a:t>
            </a:r>
            <a:r>
              <a:rPr dirty="0" sz="1050" spc="-15">
                <a:latin typeface="Times New Roman"/>
                <a:cs typeface="Times New Roman"/>
              </a:rPr>
              <a:t>data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-40">
                <a:latin typeface="Times New Roman"/>
                <a:cs typeface="Times New Roman"/>
              </a:rPr>
              <a:t>a file </a:t>
            </a:r>
            <a:r>
              <a:rPr dirty="0" sz="1050" spc="15">
                <a:latin typeface="Times New Roman"/>
                <a:cs typeface="Times New Roman"/>
              </a:rPr>
              <a:t>called  </a:t>
            </a:r>
            <a:r>
              <a:rPr dirty="0" sz="1050" spc="5">
                <a:latin typeface="Times New Roman"/>
                <a:cs typeface="Times New Roman"/>
              </a:rPr>
              <a:t>payRoll.dat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25">
                <a:latin typeface="Times New Roman"/>
                <a:cs typeface="Times New Roman"/>
              </a:rPr>
              <a:t>show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result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screen. </a:t>
            </a:r>
            <a:r>
              <a:rPr dirty="0" sz="1050" spc="5">
                <a:latin typeface="Times New Roman"/>
                <a:cs typeface="Times New Roman"/>
              </a:rPr>
              <a:t>Note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-10">
                <a:latin typeface="Times New Roman"/>
                <a:cs typeface="Times New Roman"/>
              </a:rPr>
              <a:t>input </a:t>
            </a:r>
            <a:r>
              <a:rPr dirty="0" sz="1050" spc="-40">
                <a:latin typeface="Times New Roman"/>
                <a:cs typeface="Times New Roman"/>
              </a:rPr>
              <a:t>file </a:t>
            </a:r>
            <a:r>
              <a:rPr dirty="0" sz="1050" spc="-10">
                <a:latin typeface="Times New Roman"/>
                <a:cs typeface="Times New Roman"/>
              </a:rPr>
              <a:t>must </a:t>
            </a:r>
            <a:r>
              <a:rPr dirty="0" sz="1050" spc="25">
                <a:latin typeface="Times New Roman"/>
                <a:cs typeface="Times New Roman"/>
              </a:rPr>
              <a:t>have  </a:t>
            </a:r>
            <a:r>
              <a:rPr dirty="0" sz="1050" spc="-30">
                <a:latin typeface="Times New Roman"/>
                <a:cs typeface="Times New Roman"/>
              </a:rPr>
              <a:t>names </a:t>
            </a:r>
            <a:r>
              <a:rPr dirty="0" sz="1050" spc="-15">
                <a:latin typeface="Times New Roman"/>
                <a:cs typeface="Times New Roman"/>
              </a:rPr>
              <a:t>that </a:t>
            </a:r>
            <a:r>
              <a:rPr dirty="0" sz="1050" spc="-35">
                <a:latin typeface="Times New Roman"/>
                <a:cs typeface="Times New Roman"/>
              </a:rPr>
              <a:t>are </a:t>
            </a:r>
            <a:r>
              <a:rPr dirty="0" sz="1050" spc="5">
                <a:latin typeface="Times New Roman"/>
                <a:cs typeface="Times New Roman"/>
              </a:rPr>
              <a:t>no </a:t>
            </a:r>
            <a:r>
              <a:rPr dirty="0" sz="1050" spc="-35">
                <a:latin typeface="Times New Roman"/>
                <a:cs typeface="Times New Roman"/>
              </a:rPr>
              <a:t>longer </a:t>
            </a:r>
            <a:r>
              <a:rPr dirty="0" sz="1050" spc="-10">
                <a:latin typeface="Times New Roman"/>
                <a:cs typeface="Times New Roman"/>
              </a:rPr>
              <a:t>than </a:t>
            </a:r>
            <a:r>
              <a:rPr dirty="0" sz="1050" spc="-40">
                <a:latin typeface="Times New Roman"/>
                <a:cs typeface="Times New Roman"/>
              </a:rPr>
              <a:t>15 </a:t>
            </a:r>
            <a:r>
              <a:rPr dirty="0" sz="1050" spc="5">
                <a:latin typeface="Times New Roman"/>
                <a:cs typeface="Times New Roman"/>
              </a:rPr>
              <a:t>characters </a:t>
            </a:r>
            <a:r>
              <a:rPr dirty="0" sz="1050" spc="-20">
                <a:latin typeface="Times New Roman"/>
                <a:cs typeface="Times New Roman"/>
              </a:rPr>
              <a:t>and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first </a:t>
            </a:r>
            <a:r>
              <a:rPr dirty="0" sz="1050" spc="-40">
                <a:latin typeface="Times New Roman"/>
                <a:cs typeface="Times New Roman"/>
              </a:rPr>
              <a:t>15 </a:t>
            </a:r>
            <a:r>
              <a:rPr dirty="0" sz="1050" spc="15">
                <a:latin typeface="Times New Roman"/>
                <a:cs typeface="Times New Roman"/>
              </a:rPr>
              <a:t>positions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35">
                <a:latin typeface="Times New Roman"/>
                <a:cs typeface="Times New Roman"/>
              </a:rPr>
              <a:t>each </a:t>
            </a:r>
            <a:r>
              <a:rPr dirty="0" sz="1050" spc="5">
                <a:latin typeface="Times New Roman"/>
                <a:cs typeface="Times New Roman"/>
              </a:rPr>
              <a:t>line 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20">
                <a:latin typeface="Times New Roman"/>
                <a:cs typeface="Times New Roman"/>
              </a:rPr>
              <a:t>reserved </a:t>
            </a:r>
            <a:r>
              <a:rPr dirty="0" sz="1050" spc="-5">
                <a:latin typeface="Times New Roman"/>
                <a:cs typeface="Times New Roman"/>
              </a:rPr>
              <a:t>for the </a:t>
            </a:r>
            <a:r>
              <a:rPr dirty="0" sz="1050" spc="-20">
                <a:latin typeface="Times New Roman"/>
                <a:cs typeface="Times New Roman"/>
              </a:rPr>
              <a:t>name.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numeric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10">
                <a:latin typeface="Times New Roman"/>
                <a:cs typeface="Times New Roman"/>
              </a:rPr>
              <a:t>must </a:t>
            </a:r>
            <a:r>
              <a:rPr dirty="0" sz="1050" spc="-15">
                <a:latin typeface="Times New Roman"/>
                <a:cs typeface="Times New Roman"/>
              </a:rPr>
              <a:t>be after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15th position </a:t>
            </a:r>
            <a:r>
              <a:rPr dirty="0" sz="1050">
                <a:latin typeface="Times New Roman"/>
                <a:cs typeface="Times New Roman"/>
              </a:rPr>
              <a:t>in  </a:t>
            </a:r>
            <a:r>
              <a:rPr dirty="0" sz="1050" spc="-25">
                <a:latin typeface="Times New Roman"/>
                <a:cs typeface="Times New Roman"/>
              </a:rPr>
              <a:t>each</a:t>
            </a:r>
            <a:r>
              <a:rPr dirty="0" sz="1050" spc="9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line.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5" i="1">
                <a:latin typeface="Times New Roman"/>
                <a:cs typeface="Times New Roman"/>
              </a:rPr>
              <a:t>Sample </a:t>
            </a:r>
            <a:r>
              <a:rPr dirty="0" sz="1050" spc="-15" i="1">
                <a:latin typeface="Times New Roman"/>
                <a:cs typeface="Times New Roman"/>
              </a:rPr>
              <a:t>Program</a:t>
            </a:r>
            <a:r>
              <a:rPr dirty="0" sz="1050" spc="6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10.4:</a:t>
            </a:r>
            <a:endParaRPr sz="1050">
              <a:latin typeface="Times New Roman"/>
              <a:cs typeface="Times New Roman"/>
            </a:endParaRPr>
          </a:p>
          <a:p>
            <a:pPr marL="12700" marR="4115435">
              <a:lnSpc>
                <a:spcPct val="121100"/>
              </a:lnSpc>
              <a:spcBef>
                <a:spcPts val="370"/>
              </a:spcBef>
            </a:pPr>
            <a:r>
              <a:rPr dirty="0" sz="900" spc="-15">
                <a:latin typeface="Courier New"/>
                <a:cs typeface="Courier New"/>
              </a:rPr>
              <a:t>#include &lt;fstream&gt;  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 marL="12700" marR="3917315">
              <a:lnSpc>
                <a:spcPts val="2590"/>
              </a:lnSpc>
              <a:spcBef>
                <a:spcPts val="340"/>
              </a:spcBef>
            </a:pPr>
            <a:r>
              <a:rPr dirty="0" sz="900" spc="-15">
                <a:latin typeface="Courier New"/>
                <a:cs typeface="Courier New"/>
              </a:rPr>
              <a:t>const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MAXNAME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15;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975"/>
              </a:lnSpc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38481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ifstream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inData;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384810" marR="3275329">
              <a:lnSpc>
                <a:spcPct val="120000"/>
              </a:lnSpc>
            </a:pPr>
            <a:r>
              <a:rPr dirty="0" sz="900" spc="-20">
                <a:latin typeface="Courier New"/>
                <a:cs typeface="Courier New"/>
              </a:rPr>
              <a:t>inData.open("payRoll.dat");  </a:t>
            </a:r>
            <a:r>
              <a:rPr dirty="0" sz="900" spc="-15">
                <a:latin typeface="Courier New"/>
                <a:cs typeface="Courier New"/>
              </a:rPr>
              <a:t>char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name[MAXNAME+1];</a:t>
            </a:r>
            <a:endParaRPr sz="900">
              <a:latin typeface="Courier New"/>
              <a:cs typeface="Courier New"/>
            </a:endParaRPr>
          </a:p>
          <a:p>
            <a:pPr marL="384810" marR="4010025">
              <a:lnSpc>
                <a:spcPct val="120000"/>
              </a:lnSpc>
              <a:spcBef>
                <a:spcPts val="15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hoursWorked;  </a:t>
            </a:r>
            <a:r>
              <a:rPr dirty="0" sz="900" spc="-15">
                <a:latin typeface="Courier New"/>
                <a:cs typeface="Courier New"/>
              </a:rPr>
              <a:t>float</a:t>
            </a:r>
            <a:r>
              <a:rPr dirty="0" sz="900" spc="-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payRate;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8580" y="5136007"/>
            <a:ext cx="11607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prime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read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1991" y="5108575"/>
            <a:ext cx="1830705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inData.get(name,MAXNAME+1);  </a:t>
            </a:r>
            <a:r>
              <a:rPr dirty="0" sz="900" spc="-15">
                <a:latin typeface="Courier New"/>
                <a:cs typeface="Courier New"/>
              </a:rPr>
              <a:t>while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(inData)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52400" marR="196850" indent="1270">
              <a:lnSpc>
                <a:spcPts val="1310"/>
              </a:lnSpc>
              <a:spcBef>
                <a:spcPts val="60"/>
              </a:spcBef>
            </a:pPr>
            <a:r>
              <a:rPr dirty="0" sz="900" spc="-15">
                <a:latin typeface="Courier New"/>
                <a:cs typeface="Courier New"/>
              </a:rPr>
              <a:t>inData </a:t>
            </a:r>
            <a:r>
              <a:rPr dirty="0" sz="900" spc="-10">
                <a:latin typeface="Courier New"/>
                <a:cs typeface="Courier New"/>
              </a:rPr>
              <a:t>&gt;&gt;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hoursWorked;  </a:t>
            </a:r>
            <a:r>
              <a:rPr dirty="0" sz="900" spc="-15">
                <a:latin typeface="Courier New"/>
                <a:cs typeface="Courier New"/>
              </a:rPr>
              <a:t>inData </a:t>
            </a:r>
            <a:r>
              <a:rPr dirty="0" sz="900" spc="-10">
                <a:latin typeface="Courier New"/>
                <a:cs typeface="Courier New"/>
              </a:rPr>
              <a:t>&gt;&gt;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payRate;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9754" y="6096380"/>
            <a:ext cx="3828415" cy="26689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52451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name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520065" marR="163195">
              <a:lnSpc>
                <a:spcPct val="120000"/>
              </a:lnSpc>
              <a:spcBef>
                <a:spcPts val="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"Hours Worked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hoursWorked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"Pay Rate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payRate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per</a:t>
            </a:r>
            <a:r>
              <a:rPr dirty="0" sz="900" spc="-3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hour"</a:t>
            </a:r>
            <a:endParaRPr sz="900">
              <a:latin typeface="Courier New"/>
              <a:cs typeface="Courier New"/>
            </a:endParaRPr>
          </a:p>
          <a:p>
            <a:pPr algn="ctr" marR="10414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524510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inData.ignore(80,'\n');</a:t>
            </a:r>
            <a:endParaRPr sz="900">
              <a:latin typeface="Courier New"/>
              <a:cs typeface="Courier New"/>
            </a:endParaRPr>
          </a:p>
          <a:p>
            <a:pPr marL="61150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will ignore </a:t>
            </a:r>
            <a:r>
              <a:rPr dirty="0" sz="900" spc="-10">
                <a:latin typeface="Courier New"/>
                <a:cs typeface="Courier New"/>
              </a:rPr>
              <a:t>up to 80 </a:t>
            </a:r>
            <a:r>
              <a:rPr dirty="0" sz="900" spc="-15">
                <a:latin typeface="Courier New"/>
                <a:cs typeface="Courier New"/>
              </a:rPr>
              <a:t>characters </a:t>
            </a:r>
            <a:r>
              <a:rPr dirty="0" sz="900" spc="-10">
                <a:latin typeface="Courier New"/>
                <a:cs typeface="Courier New"/>
              </a:rPr>
              <a:t>but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will</a:t>
            </a:r>
            <a:endParaRPr sz="900">
              <a:latin typeface="Courier New"/>
              <a:cs typeface="Courier New"/>
            </a:endParaRPr>
          </a:p>
          <a:p>
            <a:pPr marL="61150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stop (ignoring) when </a:t>
            </a:r>
            <a:r>
              <a:rPr dirty="0" sz="900" spc="-10">
                <a:latin typeface="Courier New"/>
                <a:cs typeface="Courier New"/>
              </a:rPr>
              <a:t>it </a:t>
            </a:r>
            <a:r>
              <a:rPr dirty="0" sz="900" spc="-15">
                <a:latin typeface="Courier New"/>
                <a:cs typeface="Courier New"/>
              </a:rPr>
              <a:t>reads </a:t>
            </a:r>
            <a:r>
              <a:rPr dirty="0" sz="900" spc="-10">
                <a:latin typeface="Courier New"/>
                <a:cs typeface="Courier New"/>
              </a:rPr>
              <a:t>the \n </a:t>
            </a:r>
            <a:r>
              <a:rPr dirty="0" sz="900" spc="-15">
                <a:latin typeface="Courier New"/>
                <a:cs typeface="Courier New"/>
              </a:rPr>
              <a:t>which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is</a:t>
            </a:r>
            <a:endParaRPr sz="900">
              <a:latin typeface="Courier New"/>
              <a:cs typeface="Courier New"/>
            </a:endParaRPr>
          </a:p>
          <a:p>
            <a:pPr marL="61595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consumed.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524510">
              <a:lnSpc>
                <a:spcPct val="100000"/>
              </a:lnSpc>
              <a:spcBef>
                <a:spcPts val="5"/>
              </a:spcBef>
            </a:pPr>
            <a:r>
              <a:rPr dirty="0" sz="900" spc="-20">
                <a:latin typeface="Courier New"/>
                <a:cs typeface="Courier New"/>
              </a:rPr>
              <a:t>inData.get(name,MAXNAME+1);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384810">
              <a:lnSpc>
                <a:spcPct val="100000"/>
              </a:lnSpc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38481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</dc:creator>
  <dcterms:created xsi:type="dcterms:W3CDTF">2019-07-24T15:22:05Z</dcterms:created>
  <dcterms:modified xsi:type="dcterms:W3CDTF">2019-07-24T15:22:05Z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2014-07-23T00:00:00Z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2019-07-24T00:00:00Z</vt:filetime>
  </property>
</Properties>
</file>