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8686800" cy="11315700"/>
  <p:notesSz cx="8686800" cy="11315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1510" y="3507867"/>
            <a:ext cx="7383780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3020" y="6336792"/>
            <a:ext cx="608076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600200" y="4572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1143000"/>
                </a:moveTo>
                <a:lnTo>
                  <a:pt x="1447800" y="1143000"/>
                </a:lnTo>
                <a:lnTo>
                  <a:pt x="1447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34340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473702" y="2602611"/>
            <a:ext cx="3778758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340" y="2602611"/>
            <a:ext cx="7818120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53512" y="10523601"/>
            <a:ext cx="2779776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34340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254496" y="10523601"/>
            <a:ext cx="1997964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3.png"/><Relationship Id="rId4" Type="http://schemas.openxmlformats.org/officeDocument/2006/relationships/image" Target="../media/image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74546" y="4063619"/>
          <a:ext cx="6199505" cy="1719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140"/>
                <a:gridCol w="679449"/>
                <a:gridCol w="4400550"/>
              </a:tblGrid>
              <a:tr h="202771">
                <a:tc>
                  <a:txBody>
                    <a:bodyPr/>
                    <a:lstStyle/>
                    <a:p>
                      <a:pPr marL="25400">
                        <a:lnSpc>
                          <a:spcPts val="1495"/>
                        </a:lnSpc>
                      </a:pPr>
                      <a:r>
                        <a:rPr dirty="0" sz="1400" spc="-470">
                          <a:latin typeface="Arial"/>
                          <a:cs typeface="Arial"/>
                        </a:rPr>
                        <a:t>PURPOSE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introduce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concept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120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abstract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1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>
                          <a:latin typeface="Arial"/>
                          <a:cs typeface="Arial"/>
                        </a:rPr>
                        <a:t>type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5"/>
                        </a:lnSpc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introduce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concept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structure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026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120">
                          <a:latin typeface="Arial"/>
                          <a:cs typeface="Arial"/>
                        </a:rPr>
                        <a:t>develop </a:t>
                      </a:r>
                      <a:r>
                        <a:rPr dirty="0" sz="1100" spc="-12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manipulate </a:t>
                      </a:r>
                      <a:r>
                        <a:rPr dirty="0" sz="1100" spc="-125"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array </a:t>
                      </a:r>
                      <a:r>
                        <a:rPr dirty="0" sz="1100" spc="-8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structures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</a:tr>
              <a:tr h="2034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135">
                          <a:latin typeface="Arial"/>
                          <a:cs typeface="Arial"/>
                        </a:rPr>
                        <a:t>use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structures </a:t>
                      </a:r>
                      <a:r>
                        <a:rPr dirty="0" sz="1100" spc="-135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parameters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</a:tr>
              <a:tr h="342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5.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100" spc="-21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135">
                          <a:latin typeface="Arial"/>
                          <a:cs typeface="Arial"/>
                        </a:rPr>
                        <a:t>use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hierarchical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(nested)</a:t>
                      </a:r>
                      <a:r>
                        <a:rPr dirty="0" sz="11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structures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695">
                <a:tc>
                  <a:txBody>
                    <a:bodyPr/>
                    <a:lstStyle/>
                    <a:p>
                      <a:pPr marL="25400">
                        <a:lnSpc>
                          <a:spcPts val="1495"/>
                        </a:lnSpc>
                      </a:pPr>
                      <a:r>
                        <a:rPr dirty="0" sz="1400" spc="-484">
                          <a:latin typeface="Arial"/>
                          <a:cs typeface="Arial"/>
                        </a:rPr>
                        <a:t>PROCEDURE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100" spc="-105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read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100" spc="-114">
                          <a:latin typeface="Arial"/>
                          <a:cs typeface="Arial"/>
                        </a:rPr>
                        <a:t>Reading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Assignment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before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coming </a:t>
                      </a:r>
                      <a:r>
                        <a:rPr dirty="0" sz="1100" spc="-6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75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75"/>
                        </a:lnSpc>
                      </a:pPr>
                      <a:r>
                        <a:rPr dirty="0" sz="1100" spc="-105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complete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Writing </a:t>
                      </a:r>
                      <a:r>
                        <a:rPr dirty="0" sz="1100" spc="-105">
                          <a:latin typeface="Arial"/>
                          <a:cs typeface="Arial"/>
                        </a:rPr>
                        <a:t>Assignment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before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coming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5">
                          <a:latin typeface="Arial"/>
                          <a:cs typeface="Arial"/>
                        </a:rPr>
                        <a:t>lab.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808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124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240"/>
                        </a:lnSpc>
                        <a:spcBef>
                          <a:spcPts val="80"/>
                        </a:spcBef>
                      </a:pPr>
                      <a:r>
                        <a:rPr dirty="0" sz="1100" spc="-85"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 lab,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students </a:t>
                      </a:r>
                      <a:r>
                        <a:rPr dirty="0" sz="1100" spc="-100">
                          <a:latin typeface="Arial"/>
                          <a:cs typeface="Arial"/>
                        </a:rPr>
                        <a:t>should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complete </a:t>
                      </a:r>
                      <a:r>
                        <a:rPr dirty="0" sz="1100" spc="-95">
                          <a:latin typeface="Arial"/>
                          <a:cs typeface="Arial"/>
                        </a:rPr>
                        <a:t>labs </a:t>
                      </a:r>
                      <a:r>
                        <a:rPr dirty="0" sz="1100" spc="-110">
                          <a:latin typeface="Arial"/>
                          <a:cs typeface="Arial"/>
                        </a:rPr>
                        <a:t>assigned </a:t>
                      </a:r>
                      <a:r>
                        <a:rPr dirty="0" sz="1100" spc="-6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100" spc="-90">
                          <a:latin typeface="Arial"/>
                          <a:cs typeface="Arial"/>
                        </a:rPr>
                        <a:t>them </a:t>
                      </a:r>
                      <a:r>
                        <a:rPr dirty="0" sz="1100" spc="-125">
                          <a:latin typeface="Arial"/>
                          <a:cs typeface="Arial"/>
                        </a:rPr>
                        <a:t>by </a:t>
                      </a:r>
                      <a:r>
                        <a:rPr dirty="0" sz="1100" spc="-8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100" spc="-1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instructor.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57200" y="1600200"/>
            <a:ext cx="8229600" cy="1651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301750">
              <a:lnSpc>
                <a:spcPts val="1230"/>
              </a:lnSpc>
              <a:tabLst>
                <a:tab pos="2157730" algn="l"/>
              </a:tabLst>
            </a:pPr>
            <a:r>
              <a:rPr dirty="0" sz="1400" spc="-40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6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35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dirty="0" sz="1400" spc="-58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9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6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0200" y="1765300"/>
            <a:ext cx="1447800" cy="1066800"/>
          </a:xfrm>
          <a:prstGeom prst="rect"/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388620">
              <a:lnSpc>
                <a:spcPts val="8400"/>
              </a:lnSpc>
            </a:pPr>
            <a:r>
              <a:rPr dirty="0" spc="-2025"/>
              <a:t>11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88335" y="1775206"/>
            <a:ext cx="3089275" cy="100711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1010"/>
              </a:spcBef>
            </a:pPr>
            <a:r>
              <a:rPr dirty="0" sz="3600" spc="-434">
                <a:latin typeface="Arial"/>
                <a:cs typeface="Arial"/>
              </a:rPr>
              <a:t>Structures </a:t>
            </a:r>
            <a:r>
              <a:rPr dirty="0" sz="3600" spc="-565">
                <a:latin typeface="Arial"/>
                <a:cs typeface="Arial"/>
              </a:rPr>
              <a:t>and  </a:t>
            </a:r>
            <a:r>
              <a:rPr dirty="0" sz="3600" spc="-434">
                <a:latin typeface="Arial"/>
                <a:cs typeface="Arial"/>
              </a:rPr>
              <a:t>Abstract </a:t>
            </a:r>
            <a:r>
              <a:rPr dirty="0" sz="3600" spc="-535">
                <a:latin typeface="Arial"/>
                <a:cs typeface="Arial"/>
              </a:rPr>
              <a:t>Data</a:t>
            </a:r>
            <a:r>
              <a:rPr dirty="0" sz="3600" spc="-730">
                <a:latin typeface="Arial"/>
                <a:cs typeface="Arial"/>
              </a:rPr>
              <a:t> </a:t>
            </a:r>
            <a:r>
              <a:rPr dirty="0" sz="3600" spc="-480">
                <a:latin typeface="Arial"/>
                <a:cs typeface="Arial"/>
              </a:rPr>
              <a:t>Types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0546" y="6083173"/>
          <a:ext cx="4603750" cy="3829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535"/>
                <a:gridCol w="1266190"/>
                <a:gridCol w="802004"/>
                <a:gridCol w="548639"/>
                <a:gridCol w="502920"/>
              </a:tblGrid>
              <a:tr h="519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dirty="0" sz="1000" spc="-75">
                          <a:latin typeface="Arial"/>
                          <a:cs typeface="Arial"/>
                        </a:rPr>
                        <a:t>Contents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000" spc="-65">
                          <a:latin typeface="Arial"/>
                          <a:cs typeface="Arial"/>
                        </a:rPr>
                        <a:t>Pre-requisites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889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pp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1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completion  </a:t>
                      </a:r>
                      <a:r>
                        <a:rPr dirty="0" sz="1000" spc="-55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 marR="74930">
                        <a:lnSpc>
                          <a:spcPct val="100000"/>
                        </a:lnSpc>
                      </a:pPr>
                      <a:r>
                        <a:rPr dirty="0" sz="1000" spc="-130">
                          <a:latin typeface="Arial"/>
                          <a:cs typeface="Arial"/>
                        </a:rPr>
                        <a:t>Page 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nu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marR="1098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Check  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when  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done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100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Reading</a:t>
                      </a:r>
                      <a:r>
                        <a:rPr dirty="0" sz="1000" spc="-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196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19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110">
                          <a:latin typeface="Arial"/>
                          <a:cs typeface="Arial"/>
                        </a:rPr>
                        <a:t>Pre-lab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Writing</a:t>
                      </a:r>
                      <a:r>
                        <a:rPr dirty="0" sz="1000" spc="-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Assignment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Pre-lab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reading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205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75">
                          <a:latin typeface="Arial"/>
                          <a:cs typeface="Arial"/>
                        </a:rPr>
                        <a:t>LESSON 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6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727">
                <a:tc>
                  <a:txBody>
                    <a:bodyPr/>
                    <a:lstStyle/>
                    <a:p>
                      <a:pPr marL="3048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11.1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Working </a:t>
                      </a:r>
                      <a:r>
                        <a:rPr dirty="0" sz="1000" spc="-8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000" spc="-105">
                          <a:latin typeface="Arial"/>
                          <a:cs typeface="Arial"/>
                        </a:rPr>
                        <a:t>Basic</a:t>
                      </a:r>
                      <a:r>
                        <a:rPr dirty="0" sz="10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Structures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125">
                          <a:latin typeface="Arial"/>
                          <a:cs typeface="Arial"/>
                        </a:rPr>
                        <a:t>Knowledge </a:t>
                      </a:r>
                      <a:r>
                        <a:rPr dirty="0" sz="1000" spc="-8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previous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205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3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chapters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727">
                <a:tc>
                  <a:txBody>
                    <a:bodyPr/>
                    <a:lstStyle/>
                    <a:p>
                      <a:pPr marL="3048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11.2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dirty="0" sz="1000" spc="-75">
                          <a:latin typeface="Arial"/>
                          <a:cs typeface="Arial"/>
                        </a:rPr>
                        <a:t>Initializing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Structures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understanding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206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3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dirty="0" sz="1000" spc="-90">
                          <a:latin typeface="Arial"/>
                          <a:cs typeface="Arial"/>
                        </a:rPr>
                        <a:t>structures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887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11.3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125">
                          <a:latin typeface="Arial"/>
                          <a:cs typeface="Arial"/>
                        </a:rPr>
                        <a:t>Arrays 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0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Structures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65"/>
                        </a:lnSpc>
                        <a:spcBef>
                          <a:spcPts val="5"/>
                        </a:spcBef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understanding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ts val="1165"/>
                        </a:lnSpc>
                        <a:spcBef>
                          <a:spcPts val="5"/>
                        </a:spcBef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65"/>
                        </a:lnSpc>
                        <a:spcBef>
                          <a:spcPts val="5"/>
                        </a:spcBef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208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2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arrays </a:t>
                      </a:r>
                      <a:r>
                        <a:rPr dirty="0" sz="1000" spc="-114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90">
                          <a:latin typeface="Arial"/>
                          <a:cs typeface="Arial"/>
                        </a:rPr>
                        <a:t>structures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74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-175">
                          <a:latin typeface="Arial"/>
                          <a:cs typeface="Arial"/>
                        </a:rPr>
                        <a:t>LESSON </a:t>
                      </a:r>
                      <a:r>
                        <a:rPr dirty="0" sz="1000" spc="-45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10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251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11.4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80"/>
                        </a:lnSpc>
                      </a:pPr>
                      <a:r>
                        <a:rPr dirty="0" sz="1000" spc="-110">
                          <a:latin typeface="Arial"/>
                          <a:cs typeface="Arial"/>
                        </a:rPr>
                        <a:t>Nested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Structures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Basic </a:t>
                      </a:r>
                      <a:r>
                        <a:rPr dirty="0" sz="1000" spc="-95">
                          <a:latin typeface="Arial"/>
                          <a:cs typeface="Arial"/>
                        </a:rPr>
                        <a:t>understanding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of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ts val="1170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70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209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2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dirty="0" sz="1000" spc="-80">
                          <a:latin typeface="Arial"/>
                          <a:cs typeface="Arial"/>
                        </a:rPr>
                        <a:t>functions </a:t>
                      </a:r>
                      <a:r>
                        <a:rPr dirty="0" sz="1000" spc="-114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000" spc="-100">
                          <a:latin typeface="Arial"/>
                          <a:cs typeface="Arial"/>
                        </a:rPr>
                        <a:t>nested</a:t>
                      </a:r>
                      <a:r>
                        <a:rPr dirty="0" sz="1000" spc="-2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logic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251">
                <a:tc>
                  <a:txBody>
                    <a:bodyPr/>
                    <a:lstStyle/>
                    <a:p>
                      <a:pPr marL="30480">
                        <a:lnSpc>
                          <a:spcPts val="1195"/>
                        </a:lnSpc>
                        <a:spcBef>
                          <a:spcPts val="40"/>
                        </a:spcBef>
                      </a:pPr>
                      <a:r>
                        <a:rPr dirty="0" sz="1000" spc="-120">
                          <a:latin typeface="Arial"/>
                          <a:cs typeface="Arial"/>
                        </a:rPr>
                        <a:t>Lab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11.5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0480">
                        <a:lnSpc>
                          <a:spcPts val="1175"/>
                        </a:lnSpc>
                      </a:pPr>
                      <a:r>
                        <a:rPr dirty="0" sz="1000" spc="-95">
                          <a:latin typeface="Arial"/>
                          <a:cs typeface="Arial"/>
                        </a:rPr>
                        <a:t>Student 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Generated</a:t>
                      </a:r>
                      <a:r>
                        <a:rPr dirty="0" sz="10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65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 spc="-100">
                          <a:latin typeface="Arial"/>
                          <a:cs typeface="Arial"/>
                        </a:rPr>
                        <a:t>Completion </a:t>
                      </a:r>
                      <a:r>
                        <a:rPr dirty="0" sz="1000" spc="-7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000" spc="-50">
                          <a:latin typeface="Arial"/>
                          <a:cs typeface="Arial"/>
                        </a:rPr>
                        <a:t>all</a:t>
                      </a:r>
                      <a:r>
                        <a:rPr dirty="0" sz="1000" spc="-11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the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ts val="1170"/>
                        </a:lnSpc>
                      </a:pPr>
                      <a:r>
                        <a:rPr dirty="0" sz="1000" spc="-6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min.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ts val="1170"/>
                        </a:lnSpc>
                      </a:pPr>
                      <a:r>
                        <a:rPr dirty="0" sz="1000" spc="25">
                          <a:latin typeface="Arial"/>
                          <a:cs typeface="Arial"/>
                        </a:rPr>
                        <a:t>211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2813">
                <a:tc>
                  <a:txBody>
                    <a:bodyPr/>
                    <a:lstStyle/>
                    <a:p>
                      <a:pPr marL="30480">
                        <a:lnSpc>
                          <a:spcPts val="1165"/>
                        </a:lnSpc>
                      </a:pPr>
                      <a:r>
                        <a:rPr dirty="0" sz="1000" spc="-35">
                          <a:latin typeface="Arial"/>
                          <a:cs typeface="Arial"/>
                        </a:rPr>
                        <a:t>Assignments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dirty="0" sz="1000" spc="-105">
                          <a:latin typeface="Arial"/>
                          <a:cs typeface="Arial"/>
                        </a:rPr>
                        <a:t>previous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labs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28381" y="10034727"/>
            <a:ext cx="1695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20">
                <a:latin typeface="Arial"/>
                <a:cs typeface="Arial"/>
              </a:rPr>
              <a:t>1</a:t>
            </a:r>
            <a:r>
              <a:rPr dirty="0" sz="900" spc="-135">
                <a:latin typeface="Arial"/>
                <a:cs typeface="Arial"/>
              </a:rPr>
              <a:t>9</a:t>
            </a:r>
            <a:r>
              <a:rPr dirty="0" sz="900" spc="-12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455294"/>
            <a:ext cx="3004185" cy="115951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dirty="0" sz="900" spc="-105">
                <a:latin typeface="Arial"/>
                <a:cs typeface="Arial"/>
              </a:rPr>
              <a:t>204 </a:t>
            </a: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11 </a:t>
            </a:r>
            <a:r>
              <a:rPr dirty="0" sz="950" spc="-20">
                <a:latin typeface="Times New Roman"/>
                <a:cs typeface="Times New Roman"/>
              </a:rPr>
              <a:t>Structures </a:t>
            </a:r>
            <a:r>
              <a:rPr dirty="0" sz="950" spc="-15">
                <a:latin typeface="Times New Roman"/>
                <a:cs typeface="Times New Roman"/>
              </a:rPr>
              <a:t>and Abstract </a:t>
            </a:r>
            <a:r>
              <a:rPr dirty="0" sz="950" spc="-5">
                <a:latin typeface="Times New Roman"/>
                <a:cs typeface="Times New Roman"/>
              </a:rPr>
              <a:t>Data</a:t>
            </a:r>
            <a:r>
              <a:rPr dirty="0" sz="950" spc="-2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Types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70">
                <a:latin typeface="Arial"/>
                <a:cs typeface="Arial"/>
              </a:rPr>
              <a:t>Structures </a:t>
            </a:r>
            <a:r>
              <a:rPr dirty="0" sz="1200" spc="-95">
                <a:latin typeface="Arial"/>
                <a:cs typeface="Arial"/>
              </a:rPr>
              <a:t>and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85">
                <a:latin typeface="Arial"/>
                <a:cs typeface="Arial"/>
              </a:rPr>
              <a:t>Functions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9735" y="1667002"/>
            <a:ext cx="4564380" cy="75565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70"/>
              </a:spcBef>
            </a:pPr>
            <a:r>
              <a:rPr dirty="0" sz="1050" spc="-25">
                <a:latin typeface="Times New Roman"/>
                <a:cs typeface="Times New Roman"/>
              </a:rPr>
              <a:t>Just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>
                <a:latin typeface="Times New Roman"/>
                <a:cs typeface="Times New Roman"/>
              </a:rPr>
              <a:t>other </a:t>
            </a:r>
            <a:r>
              <a:rPr dirty="0" sz="1050" spc="15">
                <a:latin typeface="Times New Roman"/>
                <a:cs typeface="Times New Roman"/>
              </a:rPr>
              <a:t>variables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5">
                <a:latin typeface="Times New Roman"/>
                <a:cs typeface="Times New Roman"/>
              </a:rPr>
              <a:t>function </a:t>
            </a:r>
            <a:r>
              <a:rPr dirty="0" sz="1050" spc="25">
                <a:latin typeface="Times New Roman"/>
                <a:cs typeface="Times New Roman"/>
              </a:rPr>
              <a:t>arguments, </a:t>
            </a:r>
            <a:r>
              <a:rPr dirty="0" sz="1050" spc="-5">
                <a:latin typeface="Times New Roman"/>
                <a:cs typeface="Times New Roman"/>
              </a:rPr>
              <a:t>structure </a:t>
            </a:r>
            <a:r>
              <a:rPr dirty="0" sz="1050" spc="35">
                <a:latin typeface="Times New Roman"/>
                <a:cs typeface="Times New Roman"/>
              </a:rPr>
              <a:t>members  </a:t>
            </a:r>
            <a:r>
              <a:rPr dirty="0" sz="1050" spc="-50">
                <a:latin typeface="Times New Roman"/>
                <a:cs typeface="Times New Roman"/>
              </a:rPr>
              <a:t>may </a:t>
            </a:r>
            <a:r>
              <a:rPr dirty="0" sz="1050" spc="-20">
                <a:latin typeface="Times New Roman"/>
                <a:cs typeface="Times New Roman"/>
              </a:rPr>
              <a:t>be </a:t>
            </a:r>
            <a:r>
              <a:rPr dirty="0" sz="1050" spc="-30">
                <a:latin typeface="Times New Roman"/>
                <a:cs typeface="Times New Roman"/>
              </a:rPr>
              <a:t>used </a:t>
            </a:r>
            <a:r>
              <a:rPr dirty="0" sz="1050" spc="-45">
                <a:latin typeface="Times New Roman"/>
                <a:cs typeface="Times New Roman"/>
              </a:rPr>
              <a:t>as </a:t>
            </a:r>
            <a:r>
              <a:rPr dirty="0" sz="1050" spc="-20">
                <a:latin typeface="Times New Roman"/>
                <a:cs typeface="Times New Roman"/>
              </a:rPr>
              <a:t>function </a:t>
            </a:r>
            <a:r>
              <a:rPr dirty="0" sz="1050" spc="15">
                <a:latin typeface="Times New Roman"/>
                <a:cs typeface="Times New Roman"/>
              </a:rPr>
              <a:t>arguments. </a:t>
            </a:r>
            <a:r>
              <a:rPr dirty="0" sz="1050" spc="-25">
                <a:latin typeface="Times New Roman"/>
                <a:cs typeface="Times New Roman"/>
              </a:rPr>
              <a:t>Consider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following </a:t>
            </a:r>
            <a:r>
              <a:rPr dirty="0" sz="1050" spc="-20">
                <a:latin typeface="Times New Roman"/>
                <a:cs typeface="Times New Roman"/>
              </a:rPr>
              <a:t>structure</a:t>
            </a:r>
            <a:r>
              <a:rPr dirty="0" sz="1050" spc="5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declaration: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900" spc="-15">
                <a:latin typeface="Courier New"/>
                <a:cs typeface="Courier New"/>
              </a:rPr>
              <a:t>struct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circle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3925" y="2371089"/>
            <a:ext cx="1702435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// </a:t>
            </a:r>
            <a:r>
              <a:rPr dirty="0" sz="900">
                <a:latin typeface="Courier New"/>
                <a:cs typeface="Courier New"/>
              </a:rPr>
              <a:t>x </a:t>
            </a:r>
            <a:r>
              <a:rPr dirty="0" sz="900" spc="-15">
                <a:latin typeface="Courier New"/>
                <a:cs typeface="Courier New"/>
              </a:rPr>
              <a:t>coordinate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center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// </a:t>
            </a:r>
            <a:r>
              <a:rPr dirty="0" sz="900">
                <a:latin typeface="Courier New"/>
                <a:cs typeface="Courier New"/>
              </a:rPr>
              <a:t>y </a:t>
            </a:r>
            <a:r>
              <a:rPr dirty="0" sz="900" spc="-15">
                <a:latin typeface="Courier New"/>
                <a:cs typeface="Courier New"/>
              </a:rPr>
              <a:t>coordinate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center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3490" y="2371089"/>
            <a:ext cx="964565" cy="685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10"/>
              </a:spcBef>
            </a:pPr>
            <a:r>
              <a:rPr dirty="0" sz="900" spc="-15">
                <a:latin typeface="Courier New"/>
                <a:cs typeface="Courier New"/>
              </a:rPr>
              <a:t>float</a:t>
            </a:r>
            <a:r>
              <a:rPr dirty="0" sz="900" spc="-6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centerX;  </a:t>
            </a:r>
            <a:r>
              <a:rPr dirty="0" sz="900" spc="-15">
                <a:latin typeface="Courier New"/>
                <a:cs typeface="Courier New"/>
              </a:rPr>
              <a:t>float</a:t>
            </a:r>
            <a:r>
              <a:rPr dirty="0" sz="900" spc="-6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centerY;  </a:t>
            </a:r>
            <a:r>
              <a:rPr dirty="0" sz="900" spc="-15">
                <a:latin typeface="Courier New"/>
                <a:cs typeface="Courier New"/>
              </a:rPr>
              <a:t>float </a:t>
            </a:r>
            <a:r>
              <a:rPr dirty="0" sz="900" spc="-20">
                <a:latin typeface="Courier New"/>
                <a:cs typeface="Courier New"/>
              </a:rPr>
              <a:t>radius;  </a:t>
            </a:r>
            <a:r>
              <a:rPr dirty="0" sz="900" spc="-15">
                <a:latin typeface="Courier New"/>
                <a:cs typeface="Courier New"/>
              </a:rPr>
              <a:t>float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area;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9735" y="2989799"/>
            <a:ext cx="4639310" cy="694055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650"/>
              </a:spcBef>
            </a:pPr>
            <a:r>
              <a:rPr dirty="0" sz="900" spc="-40">
                <a:latin typeface="Courier New"/>
                <a:cs typeface="Courier New"/>
              </a:rPr>
              <a:t>};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050" spc="30">
                <a:latin typeface="Times New Roman"/>
                <a:cs typeface="Times New Roman"/>
              </a:rPr>
              <a:t>Suppose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following </a:t>
            </a:r>
            <a:r>
              <a:rPr dirty="0" sz="1050" spc="-5">
                <a:latin typeface="Times New Roman"/>
                <a:cs typeface="Times New Roman"/>
              </a:rPr>
              <a:t>function </a:t>
            </a:r>
            <a:r>
              <a:rPr dirty="0" sz="1050" spc="15">
                <a:latin typeface="Times New Roman"/>
                <a:cs typeface="Times New Roman"/>
              </a:rPr>
              <a:t>definition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same</a:t>
            </a:r>
            <a:r>
              <a:rPr dirty="0" sz="1050" spc="-4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program:</a:t>
            </a:r>
            <a:endParaRPr sz="10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800"/>
              </a:spcBef>
            </a:pPr>
            <a:r>
              <a:rPr dirty="0" sz="900" spc="-15">
                <a:latin typeface="Courier New"/>
                <a:cs typeface="Courier New"/>
              </a:rPr>
              <a:t>float </a:t>
            </a:r>
            <a:r>
              <a:rPr dirty="0" sz="900" spc="-20">
                <a:latin typeface="Courier New"/>
                <a:cs typeface="Courier New"/>
              </a:rPr>
              <a:t>computeArea(float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r)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25"/>
              </a:spcBef>
            </a:pPr>
            <a:r>
              <a:rPr dirty="0" sz="900" spc="-15">
                <a:latin typeface="Courier New"/>
                <a:cs typeface="Courier New"/>
              </a:rPr>
              <a:t>return </a:t>
            </a:r>
            <a:r>
              <a:rPr dirty="0" sz="900" spc="-10">
                <a:latin typeface="Courier New"/>
                <a:cs typeface="Courier New"/>
              </a:rPr>
              <a:t>PI </a:t>
            </a:r>
            <a:r>
              <a:rPr dirty="0" sz="900">
                <a:latin typeface="Courier New"/>
                <a:cs typeface="Courier New"/>
              </a:rPr>
              <a:t>* r * </a:t>
            </a:r>
            <a:r>
              <a:rPr dirty="0" sz="900" spc="-10">
                <a:latin typeface="Courier New"/>
                <a:cs typeface="Courier New"/>
              </a:rPr>
              <a:t>r; // PI </a:t>
            </a:r>
            <a:r>
              <a:rPr dirty="0" sz="900" spc="-15">
                <a:latin typeface="Courier New"/>
                <a:cs typeface="Courier New"/>
              </a:rPr>
              <a:t>must previously </a:t>
            </a:r>
            <a:r>
              <a:rPr dirty="0" sz="900" spc="-10">
                <a:latin typeface="Courier New"/>
                <a:cs typeface="Courier New"/>
              </a:rPr>
              <a:t>be </a:t>
            </a:r>
            <a:r>
              <a:rPr dirty="0" sz="900" spc="-15">
                <a:latin typeface="Courier New"/>
                <a:cs typeface="Courier New"/>
              </a:rPr>
              <a:t>defined </a:t>
            </a:r>
            <a:r>
              <a:rPr dirty="0" sz="900" spc="-10">
                <a:latin typeface="Courier New"/>
                <a:cs typeface="Courier New"/>
              </a:rPr>
              <a:t>as</a:t>
            </a:r>
            <a:r>
              <a:rPr dirty="0" sz="900" spc="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a</a:t>
            </a:r>
            <a:endParaRPr sz="900">
              <a:latin typeface="Courier New"/>
              <a:cs typeface="Courier New"/>
            </a:endParaRPr>
          </a:p>
          <a:p>
            <a:pPr algn="ctr" marL="127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constant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float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algn="just" marL="12700" marR="5080">
              <a:lnSpc>
                <a:spcPct val="103299"/>
              </a:lnSpc>
              <a:spcBef>
                <a:spcPts val="600"/>
              </a:spcBef>
            </a:pPr>
            <a:r>
              <a:rPr dirty="0" sz="1050" spc="-20">
                <a:latin typeface="Times New Roman"/>
                <a:cs typeface="Times New Roman"/>
              </a:rPr>
              <a:t>Let </a:t>
            </a:r>
            <a:r>
              <a:rPr dirty="0" sz="900" spc="-20">
                <a:latin typeface="Courier New"/>
                <a:cs typeface="Courier New"/>
              </a:rPr>
              <a:t>firstCircle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5">
                <a:latin typeface="Courier New"/>
                <a:cs typeface="Courier New"/>
              </a:rPr>
              <a:t>circle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-30">
                <a:latin typeface="Times New Roman"/>
                <a:cs typeface="Times New Roman"/>
              </a:rPr>
              <a:t>type.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following </a:t>
            </a:r>
            <a:r>
              <a:rPr dirty="0" sz="1050" spc="20">
                <a:latin typeface="Times New Roman"/>
                <a:cs typeface="Times New Roman"/>
              </a:rPr>
              <a:t>func-  tion </a:t>
            </a:r>
            <a:r>
              <a:rPr dirty="0" sz="1050" spc="-20">
                <a:latin typeface="Times New Roman"/>
                <a:cs typeface="Times New Roman"/>
              </a:rPr>
              <a:t>call </a:t>
            </a:r>
            <a:r>
              <a:rPr dirty="0" sz="1050" spc="55">
                <a:latin typeface="Times New Roman"/>
                <a:cs typeface="Times New Roman"/>
              </a:rPr>
              <a:t>passes </a:t>
            </a:r>
            <a:r>
              <a:rPr dirty="0" sz="900" spc="10">
                <a:latin typeface="Courier New"/>
                <a:cs typeface="Courier New"/>
              </a:rPr>
              <a:t>firstCircle.radius </a:t>
            </a:r>
            <a:r>
              <a:rPr dirty="0" sz="1050" spc="20">
                <a:latin typeface="Times New Roman"/>
                <a:cs typeface="Times New Roman"/>
              </a:rPr>
              <a:t>into </a:t>
            </a:r>
            <a:r>
              <a:rPr dirty="0" sz="900" spc="-15">
                <a:latin typeface="Courier New"/>
                <a:cs typeface="Courier New"/>
              </a:rPr>
              <a:t>r</a:t>
            </a:r>
            <a:r>
              <a:rPr dirty="0" sz="1050" spc="-15">
                <a:latin typeface="Times New Roman"/>
                <a:cs typeface="Times New Roman"/>
              </a:rPr>
              <a:t>. </a:t>
            </a:r>
            <a:r>
              <a:rPr dirty="0" sz="1050" spc="20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return </a:t>
            </a:r>
            <a:r>
              <a:rPr dirty="0" sz="1050" spc="-10">
                <a:latin typeface="Times New Roman"/>
                <a:cs typeface="Times New Roman"/>
              </a:rPr>
              <a:t>value </a:t>
            </a:r>
            <a:r>
              <a:rPr dirty="0" sz="1050" spc="-25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stored </a:t>
            </a:r>
            <a:r>
              <a:rPr dirty="0" sz="1050" spc="35">
                <a:latin typeface="Times New Roman"/>
                <a:cs typeface="Times New Roman"/>
              </a:rPr>
              <a:t>in  </a:t>
            </a:r>
            <a:r>
              <a:rPr dirty="0" sz="900" spc="-20">
                <a:latin typeface="Courier New"/>
                <a:cs typeface="Courier New"/>
              </a:rPr>
              <a:t>firstCircle.area</a:t>
            </a:r>
            <a:r>
              <a:rPr dirty="0" sz="1050" spc="-20">
                <a:latin typeface="Times New Roman"/>
                <a:cs typeface="Times New Roman"/>
              </a:rPr>
              <a:t>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900" spc="-20">
                <a:latin typeface="Courier New"/>
                <a:cs typeface="Courier New"/>
              </a:rPr>
              <a:t>firstCircle.area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computeArea(firstCircle.radius);</a:t>
            </a:r>
            <a:endParaRPr sz="900">
              <a:latin typeface="Courier New"/>
              <a:cs typeface="Courier New"/>
            </a:endParaRPr>
          </a:p>
          <a:p>
            <a:pPr marL="12700" marR="9525">
              <a:lnSpc>
                <a:spcPct val="102899"/>
              </a:lnSpc>
              <a:spcBef>
                <a:spcPts val="630"/>
              </a:spcBef>
            </a:pP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25">
                <a:latin typeface="Times New Roman"/>
                <a:cs typeface="Times New Roman"/>
              </a:rPr>
              <a:t>possible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pass </a:t>
            </a:r>
            <a:r>
              <a:rPr dirty="0" sz="1050" spc="-20">
                <a:latin typeface="Times New Roman"/>
                <a:cs typeface="Times New Roman"/>
              </a:rPr>
              <a:t>an entire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1050" spc="-5">
                <a:latin typeface="Times New Roman"/>
                <a:cs typeface="Times New Roman"/>
              </a:rPr>
              <a:t>into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function rather </a:t>
            </a:r>
            <a:r>
              <a:rPr dirty="0" sz="1050" spc="40">
                <a:latin typeface="Times New Roman"/>
                <a:cs typeface="Times New Roman"/>
              </a:rPr>
              <a:t>than 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15">
                <a:latin typeface="Times New Roman"/>
                <a:cs typeface="Times New Roman"/>
              </a:rPr>
              <a:t>individual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member.</a:t>
            </a:r>
            <a:endParaRPr sz="10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800"/>
              </a:spcBef>
            </a:pPr>
            <a:r>
              <a:rPr dirty="0" sz="900" spc="-15">
                <a:latin typeface="Courier New"/>
                <a:cs typeface="Courier New"/>
              </a:rPr>
              <a:t>struct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course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91795" indent="-1905">
              <a:lnSpc>
                <a:spcPct val="100000"/>
              </a:lnSpc>
              <a:spcBef>
                <a:spcPts val="220"/>
              </a:spcBef>
            </a:pPr>
            <a:r>
              <a:rPr dirty="0" sz="900" spc="-15">
                <a:latin typeface="Courier New"/>
                <a:cs typeface="Courier New"/>
              </a:rPr>
              <a:t>string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discipline;</a:t>
            </a:r>
            <a:endParaRPr sz="900">
              <a:latin typeface="Courier New"/>
              <a:cs typeface="Courier New"/>
            </a:endParaRPr>
          </a:p>
          <a:p>
            <a:pPr marL="390525" marR="2972435" indent="1270">
              <a:lnSpc>
                <a:spcPct val="120000"/>
              </a:lnSpc>
              <a:spcBef>
                <a:spcPts val="1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courseNumber;  </a:t>
            </a:r>
            <a:r>
              <a:rPr dirty="0" sz="900" spc="-15">
                <a:latin typeface="Courier New"/>
                <a:cs typeface="Courier New"/>
              </a:rPr>
              <a:t>string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courseTitle;  </a:t>
            </a:r>
            <a:r>
              <a:rPr dirty="0" sz="900" spc="-15">
                <a:latin typeface="Courier New"/>
                <a:cs typeface="Courier New"/>
              </a:rPr>
              <a:t>short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credits;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};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course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pChem;</a:t>
            </a:r>
            <a:endParaRPr sz="900">
              <a:latin typeface="Courier New"/>
              <a:cs typeface="Courier New"/>
            </a:endParaRPr>
          </a:p>
          <a:p>
            <a:pPr marL="12700" marR="63500">
              <a:lnSpc>
                <a:spcPct val="103800"/>
              </a:lnSpc>
              <a:spcBef>
                <a:spcPts val="610"/>
              </a:spcBef>
            </a:pPr>
            <a:r>
              <a:rPr dirty="0" sz="1050" spc="30">
                <a:latin typeface="Times New Roman"/>
                <a:cs typeface="Times New Roman"/>
              </a:rPr>
              <a:t>Suppose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following </a:t>
            </a:r>
            <a:r>
              <a:rPr dirty="0" sz="1050" spc="-5">
                <a:latin typeface="Times New Roman"/>
                <a:cs typeface="Times New Roman"/>
              </a:rPr>
              <a:t>function </a:t>
            </a:r>
            <a:r>
              <a:rPr dirty="0" sz="1050" spc="20">
                <a:latin typeface="Times New Roman"/>
                <a:cs typeface="Times New Roman"/>
              </a:rPr>
              <a:t>definition </a:t>
            </a:r>
            <a:r>
              <a:rPr dirty="0" sz="1050" spc="-25">
                <a:latin typeface="Times New Roman"/>
                <a:cs typeface="Times New Roman"/>
              </a:rPr>
              <a:t>uses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900" spc="-25">
                <a:latin typeface="Courier New"/>
                <a:cs typeface="Courier New"/>
              </a:rPr>
              <a:t>course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5">
                <a:latin typeface="Times New Roman"/>
                <a:cs typeface="Times New Roman"/>
              </a:rPr>
              <a:t>its  </a:t>
            </a:r>
            <a:r>
              <a:rPr dirty="0" sz="1050" spc="25">
                <a:latin typeface="Times New Roman"/>
                <a:cs typeface="Times New Roman"/>
              </a:rPr>
              <a:t>parameter:</a:t>
            </a:r>
            <a:endParaRPr sz="10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795"/>
              </a:spcBef>
            </a:pPr>
            <a:r>
              <a:rPr dirty="0" sz="900" spc="-15">
                <a:latin typeface="Courier New"/>
                <a:cs typeface="Courier New"/>
              </a:rPr>
              <a:t>void </a:t>
            </a:r>
            <a:r>
              <a:rPr dirty="0" sz="900" spc="-20">
                <a:latin typeface="Courier New"/>
                <a:cs typeface="Courier New"/>
              </a:rPr>
              <a:t>displayInfo(course</a:t>
            </a:r>
            <a:r>
              <a:rPr dirty="0" sz="900" spc="-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c)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46075">
              <a:lnSpc>
                <a:spcPct val="100000"/>
              </a:lnSpc>
              <a:spcBef>
                <a:spcPts val="1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c.discipline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346075" marR="2214880">
              <a:lnSpc>
                <a:spcPct val="1207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c.courseNumber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c.courseTitle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c.credits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 </a:t>
            </a:r>
            <a:r>
              <a:rPr dirty="0" sz="1050" spc="-45">
                <a:latin typeface="Times New Roman"/>
                <a:cs typeface="Times New Roman"/>
              </a:rPr>
              <a:t>call </a:t>
            </a:r>
            <a:r>
              <a:rPr dirty="0" sz="1050" spc="30">
                <a:latin typeface="Times New Roman"/>
                <a:cs typeface="Times New Roman"/>
              </a:rPr>
              <a:t>passes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pChem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1050" spc="-10">
                <a:latin typeface="Times New Roman"/>
                <a:cs typeface="Times New Roman"/>
              </a:rPr>
              <a:t>into</a:t>
            </a:r>
            <a:r>
              <a:rPr dirty="0" sz="1050" spc="-12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c:</a:t>
            </a:r>
            <a:endParaRPr sz="10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810"/>
              </a:spcBef>
            </a:pPr>
            <a:r>
              <a:rPr dirty="0" sz="900" spc="-20">
                <a:latin typeface="Courier New"/>
                <a:cs typeface="Courier New"/>
              </a:rPr>
              <a:t>displayInfo(pChem);</a:t>
            </a:r>
            <a:endParaRPr sz="900">
              <a:latin typeface="Courier New"/>
              <a:cs typeface="Courier New"/>
            </a:endParaRPr>
          </a:p>
          <a:p>
            <a:pPr algn="just" marL="12700" marR="8890">
              <a:lnSpc>
                <a:spcPct val="103200"/>
              </a:lnSpc>
              <a:spcBef>
                <a:spcPts val="610"/>
              </a:spcBef>
            </a:pPr>
            <a:r>
              <a:rPr dirty="0" sz="1050" spc="-10">
                <a:latin typeface="Times New Roman"/>
                <a:cs typeface="Times New Roman"/>
              </a:rPr>
              <a:t>There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40">
                <a:latin typeface="Times New Roman"/>
                <a:cs typeface="Times New Roman"/>
              </a:rPr>
              <a:t>many </a:t>
            </a:r>
            <a:r>
              <a:rPr dirty="0" sz="1050" spc="-5">
                <a:latin typeface="Times New Roman"/>
                <a:cs typeface="Times New Roman"/>
              </a:rPr>
              <a:t>other </a:t>
            </a:r>
            <a:r>
              <a:rPr dirty="0" sz="1050" spc="-20">
                <a:latin typeface="Times New Roman"/>
                <a:cs typeface="Times New Roman"/>
              </a:rPr>
              <a:t>topics </a:t>
            </a:r>
            <a:r>
              <a:rPr dirty="0" sz="1050" spc="10">
                <a:latin typeface="Times New Roman"/>
                <a:cs typeface="Times New Roman"/>
              </a:rPr>
              <a:t>relating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functions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15">
                <a:latin typeface="Times New Roman"/>
                <a:cs typeface="Times New Roman"/>
              </a:rPr>
              <a:t>structures </a:t>
            </a:r>
            <a:r>
              <a:rPr dirty="0" sz="1050" spc="-15">
                <a:latin typeface="Times New Roman"/>
                <a:cs typeface="Times New Roman"/>
              </a:rPr>
              <a:t>such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20">
                <a:latin typeface="Times New Roman"/>
                <a:cs typeface="Times New Roman"/>
              </a:rPr>
              <a:t>return-  </a:t>
            </a:r>
            <a:r>
              <a:rPr dirty="0" sz="1050" spc="-50">
                <a:latin typeface="Times New Roman"/>
                <a:cs typeface="Times New Roman"/>
              </a:rPr>
              <a:t>ing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structure </a:t>
            </a:r>
            <a:r>
              <a:rPr dirty="0" sz="1050" spc="-20">
                <a:latin typeface="Times New Roman"/>
                <a:cs typeface="Times New Roman"/>
              </a:rPr>
              <a:t>from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5">
                <a:latin typeface="Times New Roman"/>
                <a:cs typeface="Times New Roman"/>
              </a:rPr>
              <a:t>function and </a:t>
            </a:r>
            <a:r>
              <a:rPr dirty="0" sz="1050" spc="-30">
                <a:latin typeface="Times New Roman"/>
                <a:cs typeface="Times New Roman"/>
              </a:rPr>
              <a:t>pointers </a:t>
            </a:r>
            <a:r>
              <a:rPr dirty="0" sz="1050" spc="5">
                <a:latin typeface="Times New Roman"/>
                <a:cs typeface="Times New Roman"/>
              </a:rPr>
              <a:t>to </a:t>
            </a:r>
            <a:r>
              <a:rPr dirty="0" sz="1050">
                <a:latin typeface="Times New Roman"/>
                <a:cs typeface="Times New Roman"/>
              </a:rPr>
              <a:t>structures. </a:t>
            </a:r>
            <a:r>
              <a:rPr dirty="0" sz="1050" spc="-40">
                <a:latin typeface="Times New Roman"/>
                <a:cs typeface="Times New Roman"/>
              </a:rPr>
              <a:t>Although </a:t>
            </a:r>
            <a:r>
              <a:rPr dirty="0" sz="1050" spc="-60">
                <a:latin typeface="Times New Roman"/>
                <a:cs typeface="Times New Roman"/>
              </a:rPr>
              <a:t>we </a:t>
            </a:r>
            <a:r>
              <a:rPr dirty="0" sz="1050" spc="-5">
                <a:latin typeface="Times New Roman"/>
                <a:cs typeface="Times New Roman"/>
              </a:rPr>
              <a:t>do not </a:t>
            </a:r>
            <a:r>
              <a:rPr dirty="0" sz="1050" spc="10">
                <a:latin typeface="Times New Roman"/>
                <a:cs typeface="Times New Roman"/>
              </a:rPr>
              <a:t>have  </a:t>
            </a:r>
            <a:r>
              <a:rPr dirty="0" sz="1050" spc="-20">
                <a:latin typeface="Times New Roman"/>
                <a:cs typeface="Times New Roman"/>
              </a:rPr>
              <a:t>time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develop </a:t>
            </a:r>
            <a:r>
              <a:rPr dirty="0" sz="1050" spc="-15">
                <a:latin typeface="Times New Roman"/>
                <a:cs typeface="Times New Roman"/>
              </a:rPr>
              <a:t>these </a:t>
            </a:r>
            <a:r>
              <a:rPr dirty="0" sz="1050" spc="30">
                <a:latin typeface="Times New Roman"/>
                <a:cs typeface="Times New Roman"/>
              </a:rPr>
              <a:t>concepts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35">
                <a:latin typeface="Times New Roman"/>
                <a:cs typeface="Times New Roman"/>
              </a:rPr>
              <a:t>lab,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text does contain </a:t>
            </a:r>
            <a:r>
              <a:rPr dirty="0" sz="1050" spc="10">
                <a:latin typeface="Times New Roman"/>
                <a:cs typeface="Times New Roman"/>
              </a:rPr>
              <a:t>detailed </a:t>
            </a:r>
            <a:r>
              <a:rPr dirty="0" sz="1050" spc="20">
                <a:latin typeface="Times New Roman"/>
                <a:cs typeface="Times New Roman"/>
              </a:rPr>
              <a:t>cover-  </a:t>
            </a:r>
            <a:r>
              <a:rPr dirty="0" sz="1050" spc="-45">
                <a:latin typeface="Times New Roman"/>
                <a:cs typeface="Times New Roman"/>
              </a:rPr>
              <a:t>age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these </a:t>
            </a:r>
            <a:r>
              <a:rPr dirty="0" sz="1050" spc="-20">
                <a:latin typeface="Times New Roman"/>
                <a:cs typeface="Times New Roman"/>
              </a:rPr>
              <a:t>topics </a:t>
            </a:r>
            <a:r>
              <a:rPr dirty="0" sz="1050" spc="-10">
                <a:latin typeface="Times New Roman"/>
                <a:cs typeface="Times New Roman"/>
              </a:rPr>
              <a:t>for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interested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programmer.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168211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0200" y="544893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0200" y="638175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6193" y="1093977"/>
            <a:ext cx="88646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 </a:t>
            </a:r>
            <a:r>
              <a:rPr dirty="0" sz="950" spc="-40">
                <a:latin typeface="Times New Roman"/>
                <a:cs typeface="Times New Roman"/>
              </a:rPr>
              <a:t>11A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00" spc="-120">
                <a:latin typeface="Arial"/>
                <a:cs typeface="Arial"/>
              </a:rPr>
              <a:t>205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753" y="1395730"/>
            <a:ext cx="6203950" cy="857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90">
                <a:latin typeface="Arial"/>
                <a:cs typeface="Arial"/>
              </a:rPr>
              <a:t>P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275">
                <a:latin typeface="Arial"/>
                <a:cs typeface="Arial"/>
              </a:rPr>
              <a:t>- </a:t>
            </a:r>
            <a:r>
              <a:rPr dirty="0" sz="1400" spc="-375">
                <a:latin typeface="Arial"/>
                <a:cs typeface="Arial"/>
              </a:rPr>
              <a:t>LA </a:t>
            </a:r>
            <a:r>
              <a:rPr dirty="0" sz="1400" spc="-450">
                <a:latin typeface="Arial"/>
                <a:cs typeface="Arial"/>
              </a:rPr>
              <a:t>B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675">
                <a:latin typeface="Arial"/>
                <a:cs typeface="Arial"/>
              </a:rPr>
              <a:t>W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 </a:t>
            </a:r>
            <a:r>
              <a:rPr dirty="0" sz="1400" spc="-495">
                <a:latin typeface="Arial"/>
                <a:cs typeface="Arial"/>
              </a:rPr>
              <a:t>T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60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</a:t>
            </a:r>
            <a:r>
              <a:rPr dirty="0" sz="1400" spc="-34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M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95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200" spc="-60">
                <a:latin typeface="Arial"/>
                <a:cs typeface="Arial"/>
              </a:rPr>
              <a:t>Fill-in-the-Blank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95">
                <a:latin typeface="Arial"/>
                <a:cs typeface="Arial"/>
              </a:rPr>
              <a:t>Questions</a:t>
            </a:r>
            <a:endParaRPr sz="1200">
              <a:latin typeface="Arial"/>
              <a:cs typeface="Arial"/>
            </a:endParaRPr>
          </a:p>
          <a:p>
            <a:pPr marL="1840230" indent="-17970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1840864" algn="l"/>
                <a:tab pos="4992370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 </a:t>
            </a:r>
            <a:r>
              <a:rPr dirty="0" sz="1050" spc="-25">
                <a:latin typeface="Times New Roman"/>
                <a:cs typeface="Times New Roman"/>
              </a:rPr>
              <a:t>name  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 </a:t>
            </a:r>
            <a:r>
              <a:rPr dirty="0" sz="1050" spc="-15">
                <a:latin typeface="Times New Roman"/>
                <a:cs typeface="Times New Roman"/>
              </a:rPr>
              <a:t>structure  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called</a:t>
            </a:r>
            <a:r>
              <a:rPr dirty="0" sz="1050" spc="9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1500" marR="177165" indent="-180975">
              <a:lnSpc>
                <a:spcPct val="103800"/>
              </a:lnSpc>
              <a:spcBef>
                <a:spcPts val="285"/>
              </a:spcBef>
              <a:buAutoNum type="arabicPeriod"/>
              <a:tabLst>
                <a:tab pos="1840864" algn="l"/>
                <a:tab pos="3340100" algn="l"/>
              </a:tabLst>
            </a:pP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25">
                <a:latin typeface="Times New Roman"/>
                <a:cs typeface="Times New Roman"/>
              </a:rPr>
              <a:t>advantage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structures </a:t>
            </a:r>
            <a:r>
              <a:rPr dirty="0" sz="1050" spc="-15">
                <a:latin typeface="Times New Roman"/>
                <a:cs typeface="Times New Roman"/>
              </a:rPr>
              <a:t>over </a:t>
            </a:r>
            <a:r>
              <a:rPr dirty="0" sz="1050" spc="-35">
                <a:latin typeface="Times New Roman"/>
                <a:cs typeface="Times New Roman"/>
              </a:rPr>
              <a:t>arrays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15">
                <a:latin typeface="Times New Roman"/>
                <a:cs typeface="Times New Roman"/>
              </a:rPr>
              <a:t>structures </a:t>
            </a:r>
            <a:r>
              <a:rPr dirty="0" sz="1050" spc="-40">
                <a:latin typeface="Times New Roman"/>
                <a:cs typeface="Times New Roman"/>
              </a:rPr>
              <a:t>allow </a:t>
            </a:r>
            <a:r>
              <a:rPr dirty="0" sz="1050" spc="-5">
                <a:latin typeface="Times New Roman"/>
                <a:cs typeface="Times New Roman"/>
              </a:rPr>
              <a:t>one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30">
                <a:latin typeface="Times New Roman"/>
                <a:cs typeface="Times New Roman"/>
              </a:rPr>
              <a:t>use  </a:t>
            </a:r>
            <a:r>
              <a:rPr dirty="0" sz="1050" spc="-20">
                <a:latin typeface="Times New Roman"/>
                <a:cs typeface="Times New Roman"/>
              </a:rPr>
              <a:t>items </a:t>
            </a:r>
            <a:r>
              <a:rPr dirty="0" sz="1050" spc="1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of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types, </a:t>
            </a:r>
            <a:r>
              <a:rPr dirty="0" sz="1050" spc="30">
                <a:latin typeface="Times New Roman"/>
                <a:cs typeface="Times New Roman"/>
              </a:rPr>
              <a:t>whereas </a:t>
            </a:r>
            <a:r>
              <a:rPr dirty="0" sz="1050" spc="-35">
                <a:latin typeface="Times New Roman"/>
                <a:cs typeface="Times New Roman"/>
              </a:rPr>
              <a:t>arrays </a:t>
            </a:r>
            <a:r>
              <a:rPr dirty="0" sz="1050" spc="5">
                <a:latin typeface="Times New Roman"/>
                <a:cs typeface="Times New Roman"/>
              </a:rPr>
              <a:t>do</a:t>
            </a:r>
            <a:r>
              <a:rPr dirty="0" sz="1050" spc="17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not.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1840864" algn="l"/>
                <a:tab pos="6147435" algn="l"/>
              </a:tabLst>
            </a:pPr>
            <a:r>
              <a:rPr dirty="0" sz="1050" spc="5">
                <a:latin typeface="Times New Roman"/>
                <a:cs typeface="Times New Roman"/>
              </a:rPr>
              <a:t>One  </a:t>
            </a:r>
            <a:r>
              <a:rPr dirty="0" sz="1050" spc="-25">
                <a:latin typeface="Times New Roman"/>
                <a:cs typeface="Times New Roman"/>
              </a:rPr>
              <a:t>structure  </a:t>
            </a:r>
            <a:r>
              <a:rPr dirty="0" sz="1050" spc="-40">
                <a:latin typeface="Times New Roman"/>
                <a:cs typeface="Times New Roman"/>
              </a:rPr>
              <a:t>inside  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another  </a:t>
            </a:r>
            <a:r>
              <a:rPr dirty="0" sz="1050" spc="-25">
                <a:latin typeface="Times New Roman"/>
                <a:cs typeface="Times New Roman"/>
              </a:rPr>
              <a:t>structure  </a:t>
            </a:r>
            <a:r>
              <a:rPr dirty="0" sz="1050" spc="-45">
                <a:latin typeface="Times New Roman"/>
                <a:cs typeface="Times New Roman"/>
              </a:rPr>
              <a:t>is  </a:t>
            </a:r>
            <a:r>
              <a:rPr dirty="0" sz="1050" spc="-20">
                <a:latin typeface="Times New Roman"/>
                <a:cs typeface="Times New Roman"/>
              </a:rPr>
              <a:t>an  </a:t>
            </a:r>
            <a:r>
              <a:rPr dirty="0" sz="1050" spc="20">
                <a:latin typeface="Times New Roman"/>
                <a:cs typeface="Times New Roman"/>
              </a:rPr>
              <a:t>example</a:t>
            </a:r>
            <a:r>
              <a:rPr dirty="0" sz="1050" spc="5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of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a</a:t>
            </a:r>
            <a:r>
              <a:rPr dirty="0" u="sng" sz="105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1840864" algn="l"/>
              </a:tabLst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variables </a:t>
            </a:r>
            <a:r>
              <a:rPr dirty="0" sz="1050" spc="25">
                <a:latin typeface="Times New Roman"/>
                <a:cs typeface="Times New Roman"/>
              </a:rPr>
              <a:t>declared </a:t>
            </a:r>
            <a:r>
              <a:rPr dirty="0" sz="1050" spc="-30">
                <a:latin typeface="Times New Roman"/>
                <a:cs typeface="Times New Roman"/>
              </a:rPr>
              <a:t>inside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20">
                <a:latin typeface="Times New Roman"/>
                <a:cs typeface="Times New Roman"/>
              </a:rPr>
              <a:t>declaration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>
                <a:latin typeface="Times New Roman"/>
                <a:cs typeface="Times New Roman"/>
              </a:rPr>
              <a:t>called</a:t>
            </a:r>
            <a:r>
              <a:rPr dirty="0" sz="1050" spc="75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the</a:t>
            </a:r>
            <a:endParaRPr sz="10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5"/>
              </a:spcBef>
              <a:tabLst>
                <a:tab pos="2832100" algn="l"/>
              </a:tabLst>
            </a:pP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0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structure.</a:t>
            </a:r>
            <a:endParaRPr sz="1050">
              <a:latin typeface="Times New Roman"/>
              <a:cs typeface="Times New Roman"/>
            </a:endParaRPr>
          </a:p>
          <a:p>
            <a:pPr marL="1841500" marR="475615" indent="-180975">
              <a:lnSpc>
                <a:spcPct val="103800"/>
              </a:lnSpc>
              <a:spcBef>
                <a:spcPts val="275"/>
              </a:spcBef>
              <a:buAutoNum type="arabicPeriod" startAt="5"/>
              <a:tabLst>
                <a:tab pos="1840864" algn="l"/>
              </a:tabLst>
            </a:pPr>
            <a:r>
              <a:rPr dirty="0" sz="1050" spc="-20">
                <a:latin typeface="Times New Roman"/>
                <a:cs typeface="Times New Roman"/>
              </a:rPr>
              <a:t>When </a:t>
            </a:r>
            <a:r>
              <a:rPr dirty="0" sz="1050">
                <a:latin typeface="Times New Roman"/>
                <a:cs typeface="Times New Roman"/>
              </a:rPr>
              <a:t>initializing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30">
                <a:latin typeface="Times New Roman"/>
                <a:cs typeface="Times New Roman"/>
              </a:rPr>
              <a:t>members,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>
                <a:latin typeface="Times New Roman"/>
                <a:cs typeface="Times New Roman"/>
              </a:rPr>
              <a:t>one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-15">
                <a:latin typeface="Times New Roman"/>
                <a:cs typeface="Times New Roman"/>
              </a:rPr>
              <a:t>member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>
                <a:latin typeface="Times New Roman"/>
                <a:cs typeface="Times New Roman"/>
              </a:rPr>
              <a:t>left  </a:t>
            </a:r>
            <a:r>
              <a:rPr dirty="0" sz="1050" spc="15">
                <a:latin typeface="Times New Roman"/>
                <a:cs typeface="Times New Roman"/>
              </a:rPr>
              <a:t>uninitialized,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30">
                <a:latin typeface="Times New Roman"/>
                <a:cs typeface="Times New Roman"/>
              </a:rPr>
              <a:t>members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30">
                <a:latin typeface="Times New Roman"/>
                <a:cs typeface="Times New Roman"/>
              </a:rPr>
              <a:t>follow </a:t>
            </a:r>
            <a:r>
              <a:rPr dirty="0" sz="1050" spc="-5">
                <a:latin typeface="Times New Roman"/>
                <a:cs typeface="Times New Roman"/>
              </a:rPr>
              <a:t>must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45">
                <a:latin typeface="Times New Roman"/>
                <a:cs typeface="Times New Roman"/>
              </a:rPr>
              <a:t>be</a:t>
            </a:r>
            <a:endParaRPr sz="10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0"/>
              </a:spcBef>
              <a:tabLst>
                <a:tab pos="2832100" algn="l"/>
              </a:tabLst>
            </a:pPr>
            <a:r>
              <a:rPr dirty="0" u="sng" sz="105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40"/>
              </a:spcBef>
              <a:buAutoNum type="arabicPeriod" startAt="6"/>
              <a:tabLst>
                <a:tab pos="1840864" algn="l"/>
                <a:tab pos="4940300" algn="l"/>
              </a:tabLst>
            </a:pPr>
            <a:r>
              <a:rPr dirty="0" sz="1050" spc="-45">
                <a:latin typeface="Times New Roman"/>
                <a:cs typeface="Times New Roman"/>
              </a:rPr>
              <a:t>A  </a:t>
            </a:r>
            <a:r>
              <a:rPr dirty="0" sz="1050" spc="-20">
                <a:latin typeface="Times New Roman"/>
                <a:cs typeface="Times New Roman"/>
              </a:rPr>
              <a:t>user  </a:t>
            </a:r>
            <a:r>
              <a:rPr dirty="0" sz="1050" spc="25">
                <a:latin typeface="Times New Roman"/>
                <a:cs typeface="Times New Roman"/>
              </a:rPr>
              <a:t>defined </a:t>
            </a:r>
            <a:r>
              <a:rPr dirty="0" sz="1050" spc="-15">
                <a:latin typeface="Times New Roman"/>
                <a:cs typeface="Times New Roman"/>
              </a:rPr>
              <a:t>data  </a:t>
            </a:r>
            <a:r>
              <a:rPr dirty="0" sz="1050" spc="-30">
                <a:latin typeface="Times New Roman"/>
                <a:cs typeface="Times New Roman"/>
              </a:rPr>
              <a:t>type   </a:t>
            </a:r>
            <a:r>
              <a:rPr dirty="0" sz="1050" spc="-40">
                <a:latin typeface="Times New Roman"/>
                <a:cs typeface="Times New Roman"/>
              </a:rPr>
              <a:t>is</a:t>
            </a:r>
            <a:r>
              <a:rPr dirty="0" sz="1050" spc="7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often</a:t>
            </a:r>
            <a:r>
              <a:rPr dirty="0" sz="1050" spc="23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an</a:t>
            </a:r>
            <a:r>
              <a:rPr dirty="0" u="sng" sz="105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1500" marR="318770" indent="-180975">
              <a:lnSpc>
                <a:spcPct val="103800"/>
              </a:lnSpc>
              <a:spcBef>
                <a:spcPts val="275"/>
              </a:spcBef>
              <a:buAutoNum type="arabicPeriod" startAt="6"/>
              <a:tabLst>
                <a:tab pos="1840864" algn="l"/>
                <a:tab pos="3848735" algn="l"/>
              </a:tabLst>
            </a:pPr>
            <a:r>
              <a:rPr dirty="0" sz="1050">
                <a:latin typeface="Times New Roman"/>
                <a:cs typeface="Times New Roman"/>
              </a:rPr>
              <a:t>Once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structures </a:t>
            </a:r>
            <a:r>
              <a:rPr dirty="0" sz="1050" spc="-20">
                <a:latin typeface="Times New Roman"/>
                <a:cs typeface="Times New Roman"/>
              </a:rPr>
              <a:t>has </a:t>
            </a:r>
            <a:r>
              <a:rPr dirty="0" sz="1050" spc="-10">
                <a:latin typeface="Times New Roman"/>
                <a:cs typeface="Times New Roman"/>
              </a:rPr>
              <a:t>been </a:t>
            </a:r>
            <a:r>
              <a:rPr dirty="0" sz="1050" spc="25">
                <a:latin typeface="Times New Roman"/>
                <a:cs typeface="Times New Roman"/>
              </a:rPr>
              <a:t>defined,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20">
                <a:latin typeface="Times New Roman"/>
                <a:cs typeface="Times New Roman"/>
              </a:rPr>
              <a:t>access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10">
                <a:latin typeface="Times New Roman"/>
                <a:cs typeface="Times New Roman"/>
              </a:rPr>
              <a:t>array  </a:t>
            </a:r>
            <a:r>
              <a:rPr dirty="0" sz="1050" spc="35">
                <a:latin typeface="Times New Roman"/>
                <a:cs typeface="Times New Roman"/>
              </a:rPr>
              <a:t>element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100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its</a:t>
            </a:r>
            <a:r>
              <a:rPr dirty="0" u="sng" sz="105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35"/>
              </a:spcBef>
              <a:buAutoNum type="arabicPeriod" startAt="6"/>
              <a:tabLst>
                <a:tab pos="1840864" algn="l"/>
                <a:tab pos="3098800" algn="l"/>
              </a:tabLst>
            </a:pP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10">
                <a:latin typeface="Times New Roman"/>
                <a:cs typeface="Times New Roman"/>
              </a:rPr>
              <a:t>allows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programmer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20">
                <a:latin typeface="Times New Roman"/>
                <a:cs typeface="Times New Roman"/>
              </a:rPr>
              <a:t>access </a:t>
            </a:r>
            <a:r>
              <a:rPr dirty="0" sz="1050" spc="-10">
                <a:latin typeface="Times New Roman"/>
                <a:cs typeface="Times New Roman"/>
              </a:rPr>
              <a:t>structure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members.</a:t>
            </a:r>
            <a:endParaRPr sz="1050">
              <a:latin typeface="Times New Roman"/>
              <a:cs typeface="Times New Roman"/>
            </a:endParaRPr>
          </a:p>
          <a:p>
            <a:pPr marL="1840230" indent="-179705">
              <a:lnSpc>
                <a:spcPct val="100000"/>
              </a:lnSpc>
              <a:spcBef>
                <a:spcPts val="350"/>
              </a:spcBef>
              <a:buAutoNum type="arabicPeriod" startAt="6"/>
              <a:tabLst>
                <a:tab pos="1840864" algn="l"/>
                <a:tab pos="5664200" algn="l"/>
              </a:tabLst>
            </a:pPr>
            <a:r>
              <a:rPr dirty="0" sz="1050" spc="-50">
                <a:latin typeface="Times New Roman"/>
                <a:cs typeface="Times New Roman"/>
              </a:rPr>
              <a:t>You  </a:t>
            </a:r>
            <a:r>
              <a:rPr dirty="0" sz="1050" spc="-45">
                <a:latin typeface="Times New Roman"/>
                <a:cs typeface="Times New Roman"/>
              </a:rPr>
              <a:t>may   </a:t>
            </a:r>
            <a:r>
              <a:rPr dirty="0" sz="1050" spc="5">
                <a:latin typeface="Times New Roman"/>
                <a:cs typeface="Times New Roman"/>
              </a:rPr>
              <a:t>not  </a:t>
            </a:r>
            <a:r>
              <a:rPr dirty="0" sz="1050">
                <a:latin typeface="Times New Roman"/>
                <a:cs typeface="Times New Roman"/>
              </a:rPr>
              <a:t>initialize </a:t>
            </a:r>
            <a:r>
              <a:rPr dirty="0" sz="1050" spc="-40">
                <a:latin typeface="Times New Roman"/>
                <a:cs typeface="Times New Roman"/>
              </a:rPr>
              <a:t>a  </a:t>
            </a:r>
            <a:r>
              <a:rPr dirty="0" sz="1050" spc="-10">
                <a:latin typeface="Times New Roman"/>
                <a:cs typeface="Times New Roman"/>
              </a:rPr>
              <a:t>structure   </a:t>
            </a:r>
            <a:r>
              <a:rPr dirty="0" sz="1050" spc="-15">
                <a:latin typeface="Times New Roman"/>
                <a:cs typeface="Times New Roman"/>
              </a:rPr>
              <a:t>member</a:t>
            </a:r>
            <a:r>
              <a:rPr dirty="0" sz="1050" spc="140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in</a:t>
            </a:r>
            <a:r>
              <a:rPr dirty="0" sz="1050" spc="150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u="sng" sz="1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050" spc="5">
                <a:latin typeface="Times New Roman"/>
                <a:cs typeface="Times New Roman"/>
              </a:rPr>
              <a:t>.</a:t>
            </a:r>
            <a:endParaRPr sz="1050">
              <a:latin typeface="Times New Roman"/>
              <a:cs typeface="Times New Roman"/>
            </a:endParaRPr>
          </a:p>
          <a:p>
            <a:pPr marL="1841500" marR="421005" indent="-228600">
              <a:lnSpc>
                <a:spcPct val="102899"/>
              </a:lnSpc>
              <a:spcBef>
                <a:spcPts val="295"/>
              </a:spcBef>
              <a:buAutoNum type="arabicPeriod" startAt="6"/>
              <a:tabLst>
                <a:tab pos="1838960" algn="l"/>
                <a:tab pos="5774690" algn="l"/>
              </a:tabLst>
            </a:pPr>
            <a:r>
              <a:rPr dirty="0" sz="1050" spc="-20">
                <a:latin typeface="Times New Roman"/>
                <a:cs typeface="Times New Roman"/>
              </a:rPr>
              <a:t>Like  </a:t>
            </a:r>
            <a:r>
              <a:rPr dirty="0" sz="1050" spc="15">
                <a:latin typeface="Times New Roman"/>
                <a:cs typeface="Times New Roman"/>
              </a:rPr>
              <a:t>variables, </a:t>
            </a:r>
            <a:r>
              <a:rPr dirty="0" sz="1050" spc="20">
                <a:latin typeface="Times New Roman"/>
                <a:cs typeface="Times New Roman"/>
              </a:rPr>
              <a:t>structure </a:t>
            </a:r>
            <a:r>
              <a:rPr dirty="0" sz="1050" spc="35">
                <a:latin typeface="Times New Roman"/>
                <a:cs typeface="Times New Roman"/>
              </a:rPr>
              <a:t>members </a:t>
            </a:r>
            <a:r>
              <a:rPr dirty="0" sz="1050" spc="20">
                <a:latin typeface="Times New Roman"/>
                <a:cs typeface="Times New Roman"/>
              </a:rPr>
              <a:t>may </a:t>
            </a:r>
            <a:r>
              <a:rPr dirty="0" sz="1050" spc="45">
                <a:latin typeface="Times New Roman"/>
                <a:cs typeface="Times New Roman"/>
              </a:rPr>
              <a:t>be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1050" spc="40">
                <a:latin typeface="Times New Roman"/>
                <a:cs typeface="Times New Roman"/>
              </a:rPr>
              <a:t>used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as 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u="sng" sz="1050" spc="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            </a:t>
            </a:r>
            <a:r>
              <a:rPr dirty="0" sz="1050" spc="22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arguments.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440">
                <a:latin typeface="Arial"/>
                <a:cs typeface="Arial"/>
              </a:rPr>
              <a:t>LESSON</a:t>
            </a:r>
            <a:r>
              <a:rPr dirty="0" sz="1400" spc="330">
                <a:latin typeface="Arial"/>
                <a:cs typeface="Arial"/>
              </a:rPr>
              <a:t> </a:t>
            </a:r>
            <a:r>
              <a:rPr dirty="0" sz="1400" spc="-300">
                <a:latin typeface="Arial"/>
                <a:cs typeface="Arial"/>
              </a:rPr>
              <a:t>11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47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920750">
              <a:lnSpc>
                <a:spcPct val="100000"/>
              </a:lnSpc>
              <a:spcBef>
                <a:spcPts val="1340"/>
              </a:spcBef>
              <a:tabLst>
                <a:tab pos="1612900" algn="l"/>
              </a:tabLst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11.1	</a:t>
            </a:r>
            <a:r>
              <a:rPr dirty="0" sz="1200" spc="-105">
                <a:latin typeface="Arial"/>
                <a:cs typeface="Arial"/>
              </a:rPr>
              <a:t>Working </a:t>
            </a:r>
            <a:r>
              <a:rPr dirty="0" sz="1200" spc="-60">
                <a:latin typeface="Arial"/>
                <a:cs typeface="Arial"/>
              </a:rPr>
              <a:t>with </a:t>
            </a:r>
            <a:r>
              <a:rPr dirty="0" sz="1200" spc="-85">
                <a:latin typeface="Arial"/>
                <a:cs typeface="Arial"/>
              </a:rPr>
              <a:t>Basic</a:t>
            </a:r>
            <a:r>
              <a:rPr dirty="0" sz="1200" spc="-14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Structures</a:t>
            </a:r>
            <a:endParaRPr sz="1200">
              <a:latin typeface="Arial"/>
              <a:cs typeface="Arial"/>
            </a:endParaRPr>
          </a:p>
          <a:p>
            <a:pPr marL="1612900" marR="28575">
              <a:lnSpc>
                <a:spcPct val="103000"/>
              </a:lnSpc>
              <a:spcBef>
                <a:spcPts val="585"/>
              </a:spcBef>
            </a:pPr>
            <a:r>
              <a:rPr dirty="0" sz="1050" spc="-30">
                <a:latin typeface="Times New Roman"/>
                <a:cs typeface="Times New Roman"/>
              </a:rPr>
              <a:t>Bring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rect_struct.cpp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30">
                <a:latin typeface="Times New Roman"/>
                <a:cs typeface="Times New Roman"/>
              </a:rPr>
              <a:t>Lab </a:t>
            </a:r>
            <a:r>
              <a:rPr dirty="0" sz="1050" spc="-35">
                <a:latin typeface="Times New Roman"/>
                <a:cs typeface="Times New Roman"/>
              </a:rPr>
              <a:t>11 </a:t>
            </a:r>
            <a:r>
              <a:rPr dirty="0" sz="1050" spc="-25">
                <a:latin typeface="Times New Roman"/>
                <a:cs typeface="Times New Roman"/>
              </a:rPr>
              <a:t>folder.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40">
                <a:latin typeface="Times New Roman"/>
                <a:cs typeface="Times New Roman"/>
              </a:rPr>
              <a:t>shown  </a:t>
            </a:r>
            <a:r>
              <a:rPr dirty="0" sz="1050" spc="30">
                <a:latin typeface="Times New Roman"/>
                <a:cs typeface="Times New Roman"/>
              </a:rPr>
              <a:t>below.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4845685">
              <a:lnSpc>
                <a:spcPct val="1206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 &lt;iomanip&gt;  using namespace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uses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structure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hold data about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rectangle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900" spc="-15">
                <a:latin typeface="Courier New"/>
                <a:cs typeface="Courier New"/>
              </a:rPr>
              <a:t>// </a:t>
            </a:r>
            <a:r>
              <a:rPr dirty="0" sz="900" spc="5" b="1">
                <a:latin typeface="Courier New"/>
                <a:cs typeface="Courier New"/>
              </a:rPr>
              <a:t>PLACE </a:t>
            </a:r>
            <a:r>
              <a:rPr dirty="0" sz="900" b="1">
                <a:latin typeface="Courier New"/>
                <a:cs typeface="Courier New"/>
              </a:rPr>
              <a:t>YOUR </a:t>
            </a:r>
            <a:r>
              <a:rPr dirty="0" sz="900" spc="5" b="1">
                <a:latin typeface="Courier New"/>
                <a:cs typeface="Courier New"/>
              </a:rPr>
              <a:t>NAME</a:t>
            </a:r>
            <a:r>
              <a:rPr dirty="0" sz="900" spc="3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declare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structure named rectangle which</a:t>
            </a:r>
            <a:r>
              <a:rPr dirty="0" sz="900" spc="12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has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 members length, width, area, and perimeter all of which </a:t>
            </a:r>
            <a:r>
              <a:rPr dirty="0" sz="900" b="1">
                <a:latin typeface="Courier New"/>
                <a:cs typeface="Courier New"/>
              </a:rPr>
              <a:t>are</a:t>
            </a:r>
            <a:r>
              <a:rPr dirty="0" sz="900" spc="14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floats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195"/>
              </a:spcBef>
            </a:pPr>
            <a:r>
              <a:rPr dirty="0" sz="900" spc="5" b="1">
                <a:latin typeface="Courier New"/>
                <a:cs typeface="Courier New"/>
              </a:rPr>
              <a:t>// Fill in code to define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rectangle variable named</a:t>
            </a:r>
            <a:r>
              <a:rPr dirty="0" sz="900" spc="114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box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length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rectangle:</a:t>
            </a:r>
            <a:r>
              <a:rPr dirty="0" sz="900" spc="-25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</a:t>
            </a:r>
            <a:r>
              <a:rPr dirty="0" sz="900" b="1">
                <a:latin typeface="Courier New"/>
                <a:cs typeface="Courier New"/>
              </a:rPr>
              <a:t>read </a:t>
            </a:r>
            <a:r>
              <a:rPr dirty="0" sz="900" spc="5" b="1">
                <a:latin typeface="Courier New"/>
                <a:cs typeface="Courier New"/>
              </a:rPr>
              <a:t>in the length member of</a:t>
            </a:r>
            <a:r>
              <a:rPr dirty="0" sz="900" spc="12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box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width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rectangle:</a:t>
            </a:r>
            <a:r>
              <a:rPr dirty="0" sz="900" spc="-2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000" spc="-65" i="1">
                <a:latin typeface="Times New Roman"/>
                <a:cs typeface="Times New Roman"/>
              </a:rPr>
              <a:t>c</a:t>
            </a:r>
            <a:r>
              <a:rPr dirty="0" sz="1000" spc="-15" i="1">
                <a:latin typeface="Times New Roman"/>
                <a:cs typeface="Times New Roman"/>
              </a:rPr>
              <a:t>o</a:t>
            </a:r>
            <a:r>
              <a:rPr dirty="0" sz="1000" spc="80" i="1">
                <a:latin typeface="Times New Roman"/>
                <a:cs typeface="Times New Roman"/>
              </a:rPr>
              <a:t>n</a:t>
            </a:r>
            <a:r>
              <a:rPr dirty="0" sz="1000" spc="65" i="1">
                <a:latin typeface="Times New Roman"/>
                <a:cs typeface="Times New Roman"/>
              </a:rPr>
              <a:t>t</a:t>
            </a:r>
            <a:r>
              <a:rPr dirty="0" sz="1000" spc="35" i="1">
                <a:latin typeface="Times New Roman"/>
                <a:cs typeface="Times New Roman"/>
              </a:rPr>
              <a:t>i</a:t>
            </a:r>
            <a:r>
              <a:rPr dirty="0" sz="1000" spc="95" i="1">
                <a:latin typeface="Times New Roman"/>
                <a:cs typeface="Times New Roman"/>
              </a:rPr>
              <a:t>nu</a:t>
            </a:r>
            <a:r>
              <a:rPr dirty="0" sz="1000" spc="-45" i="1">
                <a:latin typeface="Times New Roman"/>
                <a:cs typeface="Times New Roman"/>
              </a:rPr>
              <a:t>e</a:t>
            </a:r>
            <a:r>
              <a:rPr dirty="0" sz="1000" spc="5" i="1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378587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600" y="661098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206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905" y="1093977"/>
            <a:ext cx="270446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11 </a:t>
            </a:r>
            <a:r>
              <a:rPr dirty="0" sz="950" spc="-20">
                <a:latin typeface="Times New Roman"/>
                <a:cs typeface="Times New Roman"/>
              </a:rPr>
              <a:t>Structures </a:t>
            </a:r>
            <a:r>
              <a:rPr dirty="0" sz="950" spc="-15">
                <a:latin typeface="Times New Roman"/>
                <a:cs typeface="Times New Roman"/>
              </a:rPr>
              <a:t>and Abstract </a:t>
            </a:r>
            <a:r>
              <a:rPr dirty="0" sz="950" spc="-5">
                <a:latin typeface="Times New Roman"/>
                <a:cs typeface="Times New Roman"/>
              </a:rPr>
              <a:t>Data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Types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153" y="1432306"/>
            <a:ext cx="6082030" cy="33420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 sz="900" spc="5" b="1">
                <a:latin typeface="Courier New"/>
                <a:cs typeface="Courier New"/>
              </a:rPr>
              <a:t>// Fill in code to </a:t>
            </a:r>
            <a:r>
              <a:rPr dirty="0" sz="900" b="1">
                <a:latin typeface="Courier New"/>
                <a:cs typeface="Courier New"/>
              </a:rPr>
              <a:t>read </a:t>
            </a:r>
            <a:r>
              <a:rPr dirty="0" sz="900" spc="5" b="1">
                <a:latin typeface="Courier New"/>
                <a:cs typeface="Courier New"/>
              </a:rPr>
              <a:t>in the width member of</a:t>
            </a:r>
            <a:r>
              <a:rPr dirty="0" sz="900" spc="12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box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compute the area member </a:t>
            </a:r>
            <a:r>
              <a:rPr dirty="0" sz="900" spc="-5" b="1">
                <a:latin typeface="Courier New"/>
                <a:cs typeface="Courier New"/>
              </a:rPr>
              <a:t>of</a:t>
            </a:r>
            <a:r>
              <a:rPr dirty="0" sz="900" spc="114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box</a:t>
            </a:r>
            <a:endParaRPr sz="900">
              <a:latin typeface="Courier New"/>
              <a:cs typeface="Courier New"/>
            </a:endParaRPr>
          </a:p>
          <a:p>
            <a:pPr marL="291465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 Fill in code to compute the perimeter member of</a:t>
            </a:r>
            <a:r>
              <a:rPr dirty="0" sz="900" spc="114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box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fixed </a:t>
            </a:r>
            <a:r>
              <a:rPr dirty="0" sz="900" spc="-5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showpoint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setprecision(2);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output the </a:t>
            </a:r>
            <a:r>
              <a:rPr dirty="0" sz="900" b="1">
                <a:latin typeface="Courier New"/>
                <a:cs typeface="Courier New"/>
              </a:rPr>
              <a:t>area </a:t>
            </a:r>
            <a:r>
              <a:rPr dirty="0" sz="900" spc="5" b="1">
                <a:latin typeface="Courier New"/>
                <a:cs typeface="Courier New"/>
              </a:rPr>
              <a:t>with an appropriate</a:t>
            </a:r>
            <a:r>
              <a:rPr dirty="0" sz="900" spc="13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message</a:t>
            </a:r>
            <a:endParaRPr sz="900">
              <a:latin typeface="Courier New"/>
              <a:cs typeface="Courier New"/>
            </a:endParaRPr>
          </a:p>
          <a:p>
            <a:pPr marL="291465">
              <a:lnSpc>
                <a:spcPct val="100000"/>
              </a:lnSpc>
              <a:spcBef>
                <a:spcPts val="250"/>
              </a:spcBef>
            </a:pPr>
            <a:r>
              <a:rPr dirty="0" sz="900" spc="5" b="1">
                <a:latin typeface="Courier New"/>
                <a:cs typeface="Courier New"/>
              </a:rPr>
              <a:t>// Fill in code to output the perimeter with an appropriate</a:t>
            </a:r>
            <a:r>
              <a:rPr dirty="0" sz="900" spc="13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message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40">
                <a:latin typeface="Times New Roman"/>
                <a:cs typeface="Times New Roman"/>
              </a:rPr>
              <a:t>Fill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code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25">
                <a:latin typeface="Times New Roman"/>
                <a:cs typeface="Times New Roman"/>
              </a:rPr>
              <a:t>indicated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comments </a:t>
            </a:r>
            <a:r>
              <a:rPr dirty="0" sz="1050" spc="-25">
                <a:latin typeface="Times New Roman"/>
                <a:cs typeface="Times New Roman"/>
              </a:rPr>
              <a:t>in</a:t>
            </a:r>
            <a:r>
              <a:rPr dirty="0" sz="1050" spc="-10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bold.</a:t>
            </a:r>
            <a:endParaRPr sz="1050">
              <a:latin typeface="Times New Roman"/>
              <a:cs typeface="Times New Roman"/>
            </a:endParaRPr>
          </a:p>
          <a:p>
            <a:pPr marL="1841500" marR="5080" indent="-228600">
              <a:lnSpc>
                <a:spcPct val="103800"/>
              </a:lnSpc>
              <a:spcBef>
                <a:spcPts val="29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-15">
                <a:latin typeface="Times New Roman"/>
                <a:cs typeface="Times New Roman"/>
              </a:rPr>
              <a:t>Add code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20">
                <a:latin typeface="Times New Roman"/>
                <a:cs typeface="Times New Roman"/>
              </a:rPr>
              <a:t>above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the </a:t>
            </a:r>
            <a:r>
              <a:rPr dirty="0" sz="1050" spc="20">
                <a:latin typeface="Times New Roman"/>
                <a:cs typeface="Times New Roman"/>
              </a:rPr>
              <a:t>modified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>
                <a:latin typeface="Times New Roman"/>
                <a:cs typeface="Times New Roman"/>
              </a:rPr>
              <a:t>will  </a:t>
            </a:r>
            <a:r>
              <a:rPr dirty="0" sz="1050" spc="30">
                <a:latin typeface="Times New Roman"/>
                <a:cs typeface="Times New Roman"/>
              </a:rPr>
              <a:t>determine whether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rectangle </a:t>
            </a:r>
            <a:r>
              <a:rPr dirty="0" sz="1050" spc="40">
                <a:latin typeface="Times New Roman"/>
                <a:cs typeface="Times New Roman"/>
              </a:rPr>
              <a:t>entered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user </a:t>
            </a:r>
            <a:r>
              <a:rPr dirty="0" sz="1050" spc="-40">
                <a:latin typeface="Times New Roman"/>
                <a:cs typeface="Times New Roman"/>
              </a:rPr>
              <a:t>is a</a:t>
            </a:r>
            <a:r>
              <a:rPr dirty="0" sz="1050" spc="10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square.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619250">
              <a:lnSpc>
                <a:spcPct val="100000"/>
              </a:lnSpc>
            </a:pPr>
            <a:r>
              <a:rPr dirty="0" sz="1050" i="1">
                <a:latin typeface="Times New Roman"/>
                <a:cs typeface="Times New Roman"/>
              </a:rPr>
              <a:t>Sample</a:t>
            </a:r>
            <a:r>
              <a:rPr dirty="0" sz="1050" spc="95" i="1">
                <a:latin typeface="Times New Roman"/>
                <a:cs typeface="Times New Roman"/>
              </a:rPr>
              <a:t> </a:t>
            </a:r>
            <a:r>
              <a:rPr dirty="0" sz="1050" spc="30" i="1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93775" y="4853051"/>
            <a:ext cx="1789880" cy="10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70069" y="4854575"/>
            <a:ext cx="35052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93776" y="5017642"/>
            <a:ext cx="1732083" cy="102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13680" y="5019166"/>
            <a:ext cx="35052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87677" y="5183759"/>
            <a:ext cx="1921097" cy="102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89201" y="5348351"/>
            <a:ext cx="2206089" cy="108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87678" y="5512942"/>
            <a:ext cx="1453212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59153" y="5684219"/>
            <a:ext cx="6180455" cy="15976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920750">
              <a:lnSpc>
                <a:spcPct val="100000"/>
              </a:lnSpc>
              <a:spcBef>
                <a:spcPts val="810"/>
              </a:spcBef>
              <a:tabLst>
                <a:tab pos="1612900" algn="l"/>
              </a:tabLst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11.2	</a:t>
            </a:r>
            <a:r>
              <a:rPr dirty="0" sz="1200" spc="-40">
                <a:latin typeface="Arial"/>
                <a:cs typeface="Arial"/>
              </a:rPr>
              <a:t>Initializing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Structures</a:t>
            </a:r>
            <a:endParaRPr sz="1200">
              <a:latin typeface="Arial"/>
              <a:cs typeface="Arial"/>
            </a:endParaRPr>
          </a:p>
          <a:p>
            <a:pPr marL="1612900" marR="5080">
              <a:lnSpc>
                <a:spcPct val="102899"/>
              </a:lnSpc>
              <a:spcBef>
                <a:spcPts val="595"/>
              </a:spcBef>
            </a:pPr>
            <a:r>
              <a:rPr dirty="0" sz="1050" spc="-30">
                <a:latin typeface="Times New Roman"/>
                <a:cs typeface="Times New Roman"/>
              </a:rPr>
              <a:t>Bring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init_struct.cpp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30">
                <a:latin typeface="Times New Roman"/>
                <a:cs typeface="Times New Roman"/>
              </a:rPr>
              <a:t>Lab </a:t>
            </a:r>
            <a:r>
              <a:rPr dirty="0" sz="1050" spc="-35">
                <a:latin typeface="Times New Roman"/>
                <a:cs typeface="Times New Roman"/>
              </a:rPr>
              <a:t>11 </a:t>
            </a:r>
            <a:r>
              <a:rPr dirty="0" sz="1050" spc="-25">
                <a:latin typeface="Times New Roman"/>
                <a:cs typeface="Times New Roman"/>
              </a:rPr>
              <a:t>folder.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40">
                <a:latin typeface="Times New Roman"/>
                <a:cs typeface="Times New Roman"/>
              </a:rPr>
              <a:t>shown  </a:t>
            </a:r>
            <a:r>
              <a:rPr dirty="0" sz="1050" spc="30">
                <a:latin typeface="Times New Roman"/>
                <a:cs typeface="Times New Roman"/>
              </a:rPr>
              <a:t>below.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4822825">
              <a:lnSpc>
                <a:spcPct val="119300"/>
              </a:lnSpc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&lt;string&gt;  </a:t>
            </a:r>
            <a:r>
              <a:rPr dirty="0" sz="900" spc="-15">
                <a:latin typeface="Courier New"/>
                <a:cs typeface="Courier New"/>
              </a:rPr>
              <a:t>#include &lt;iomanip&gt;  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153" y="7612760"/>
            <a:ext cx="4699000" cy="2475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</a:t>
            </a:r>
            <a:r>
              <a:rPr dirty="0" sz="900" spc="-20">
                <a:latin typeface="Courier New"/>
                <a:cs typeface="Courier New"/>
              </a:rPr>
              <a:t>demonstrates </a:t>
            </a:r>
            <a:r>
              <a:rPr dirty="0" sz="900" spc="-15">
                <a:latin typeface="Courier New"/>
                <a:cs typeface="Courier New"/>
              </a:rPr>
              <a:t>partially </a:t>
            </a:r>
            <a:r>
              <a:rPr dirty="0" sz="900" spc="-20">
                <a:latin typeface="Courier New"/>
                <a:cs typeface="Courier New"/>
              </a:rPr>
              <a:t>initialized </a:t>
            </a:r>
            <a:r>
              <a:rPr dirty="0" sz="900" spc="-15">
                <a:latin typeface="Courier New"/>
                <a:cs typeface="Courier New"/>
              </a:rPr>
              <a:t>structure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variables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PLACE YOUR </a:t>
            </a:r>
            <a:r>
              <a:rPr dirty="0" sz="900" b="1">
                <a:latin typeface="Courier New"/>
                <a:cs typeface="Courier New"/>
              </a:rPr>
              <a:t>NAME</a:t>
            </a:r>
            <a:r>
              <a:rPr dirty="0" sz="900" spc="5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struct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taxPayer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3384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string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name;</a:t>
            </a:r>
            <a:endParaRPr sz="900">
              <a:latin typeface="Courier New"/>
              <a:cs typeface="Courier New"/>
            </a:endParaRPr>
          </a:p>
          <a:p>
            <a:pPr marL="413384" marR="3019425">
              <a:lnSpc>
                <a:spcPct val="120400"/>
              </a:lnSpc>
              <a:spcBef>
                <a:spcPts val="10"/>
              </a:spcBef>
            </a:pPr>
            <a:r>
              <a:rPr dirty="0" sz="900" spc="-15">
                <a:latin typeface="Courier New"/>
                <a:cs typeface="Courier New"/>
              </a:rPr>
              <a:t>long </a:t>
            </a:r>
            <a:r>
              <a:rPr dirty="0" sz="900" spc="-20">
                <a:latin typeface="Courier New"/>
                <a:cs typeface="Courier New"/>
              </a:rPr>
              <a:t>socialSecNum;  </a:t>
            </a:r>
            <a:r>
              <a:rPr dirty="0" sz="900" spc="-15">
                <a:latin typeface="Courier New"/>
                <a:cs typeface="Courier New"/>
              </a:rPr>
              <a:t>float taxRate;  float </a:t>
            </a:r>
            <a:r>
              <a:rPr dirty="0" sz="900" spc="-20">
                <a:latin typeface="Courier New"/>
                <a:cs typeface="Courier New"/>
              </a:rPr>
              <a:t>income;  </a:t>
            </a:r>
            <a:r>
              <a:rPr dirty="0" sz="900" spc="-15">
                <a:latin typeface="Courier New"/>
                <a:cs typeface="Courier New"/>
              </a:rPr>
              <a:t>float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taxes;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 spc="-40">
                <a:latin typeface="Courier New"/>
                <a:cs typeface="Courier New"/>
              </a:rPr>
              <a:t>};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740854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86193" y="1093977"/>
            <a:ext cx="60452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</a:t>
            </a:r>
            <a:r>
              <a:rPr dirty="0" sz="950" spc="130">
                <a:latin typeface="Times New Roman"/>
                <a:cs typeface="Times New Roman"/>
              </a:rPr>
              <a:t> </a:t>
            </a:r>
            <a:r>
              <a:rPr dirty="0" sz="950" spc="-40">
                <a:latin typeface="Times New Roman"/>
                <a:cs typeface="Times New Roman"/>
              </a:rPr>
              <a:t>11A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207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753" y="1403350"/>
            <a:ext cx="5746750" cy="662622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12090">
              <a:lnSpc>
                <a:spcPct val="100000"/>
              </a:lnSpc>
              <a:spcBef>
                <a:spcPts val="325"/>
              </a:spcBef>
            </a:pPr>
            <a:r>
              <a:rPr dirty="0" sz="900" spc="5" b="1">
                <a:latin typeface="Courier New"/>
                <a:cs typeface="Courier New"/>
              </a:rPr>
              <a:t>// Fill in code to initialize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structure variable named citizen1 so</a:t>
            </a:r>
            <a:r>
              <a:rPr dirty="0" sz="900" spc="16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that</a:t>
            </a:r>
            <a:endParaRPr sz="90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229"/>
              </a:spcBef>
              <a:tabLst>
                <a:tab pos="3365500" algn="l"/>
              </a:tabLst>
            </a:pPr>
            <a:r>
              <a:rPr dirty="0" sz="900" spc="5" b="1">
                <a:latin typeface="Courier New"/>
                <a:cs typeface="Courier New"/>
              </a:rPr>
              <a:t>// the first three members</a:t>
            </a:r>
            <a:r>
              <a:rPr dirty="0" sz="900" spc="13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are</a:t>
            </a:r>
            <a:r>
              <a:rPr dirty="0" sz="900" spc="2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initialized.	Assume the name is</a:t>
            </a:r>
            <a:r>
              <a:rPr dirty="0" sz="900" spc="2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Tim</a:t>
            </a:r>
            <a:endParaRPr sz="90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215"/>
              </a:spcBef>
            </a:pPr>
            <a:r>
              <a:rPr dirty="0" sz="900" spc="5" b="1">
                <a:latin typeface="Courier New"/>
                <a:cs typeface="Courier New"/>
              </a:rPr>
              <a:t>// McGuiness, the social security number is 255871234, and </a:t>
            </a:r>
            <a:r>
              <a:rPr dirty="0" sz="900" b="1">
                <a:latin typeface="Courier New"/>
                <a:cs typeface="Courier New"/>
              </a:rPr>
              <a:t>the </a:t>
            </a:r>
            <a:r>
              <a:rPr dirty="0" sz="900" spc="5" b="1">
                <a:latin typeface="Courier New"/>
                <a:cs typeface="Courier New"/>
              </a:rPr>
              <a:t>tax rate is</a:t>
            </a:r>
            <a:r>
              <a:rPr dirty="0" sz="900" spc="20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.35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dirty="0" sz="900" spc="5" b="1">
                <a:latin typeface="Courier New"/>
                <a:cs typeface="Courier New"/>
              </a:rPr>
              <a:t>// Fill in code to initialize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structure variable named citizen2 so</a:t>
            </a:r>
            <a:r>
              <a:rPr dirty="0" sz="900" spc="16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that</a:t>
            </a:r>
            <a:endParaRPr sz="90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225"/>
              </a:spcBef>
              <a:tabLst>
                <a:tab pos="3365500" algn="l"/>
              </a:tabLst>
            </a:pPr>
            <a:r>
              <a:rPr dirty="0" sz="900" spc="5" b="1">
                <a:latin typeface="Courier New"/>
                <a:cs typeface="Courier New"/>
              </a:rPr>
              <a:t>// the first three members</a:t>
            </a:r>
            <a:r>
              <a:rPr dirty="0" sz="900" spc="13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are</a:t>
            </a:r>
            <a:r>
              <a:rPr dirty="0" sz="900" spc="2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initialized.	Assume the name is </a:t>
            </a:r>
            <a:r>
              <a:rPr dirty="0" sz="900" b="1">
                <a:latin typeface="Courier New"/>
                <a:cs typeface="Courier New"/>
              </a:rPr>
              <a:t>John</a:t>
            </a:r>
            <a:r>
              <a:rPr dirty="0" sz="900" spc="3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Kane,</a:t>
            </a:r>
            <a:endParaRPr sz="90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215"/>
              </a:spcBef>
            </a:pPr>
            <a:r>
              <a:rPr dirty="0" sz="900" spc="5" b="1">
                <a:latin typeface="Courier New"/>
                <a:cs typeface="Courier New"/>
              </a:rPr>
              <a:t>// the social security number is 278990582, and the </a:t>
            </a:r>
            <a:r>
              <a:rPr dirty="0" sz="900" b="1">
                <a:latin typeface="Courier New"/>
                <a:cs typeface="Courier New"/>
              </a:rPr>
              <a:t>tax </a:t>
            </a:r>
            <a:r>
              <a:rPr dirty="0" sz="900" spc="5" b="1">
                <a:latin typeface="Courier New"/>
                <a:cs typeface="Courier New"/>
              </a:rPr>
              <a:t>rate is</a:t>
            </a:r>
            <a:r>
              <a:rPr dirty="0" sz="900" spc="14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.29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fixed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showpoint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setprecision(2);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calculate taxes </a:t>
            </a:r>
            <a:r>
              <a:rPr dirty="0" sz="900" spc="-10">
                <a:latin typeface="Courier New"/>
                <a:cs typeface="Courier New"/>
              </a:rPr>
              <a:t>due for</a:t>
            </a:r>
            <a:r>
              <a:rPr dirty="0" sz="900" spc="-1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citizen1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prompt the </a:t>
            </a:r>
            <a:r>
              <a:rPr dirty="0" sz="900" b="1">
                <a:latin typeface="Courier New"/>
                <a:cs typeface="Courier New"/>
              </a:rPr>
              <a:t>user </a:t>
            </a:r>
            <a:r>
              <a:rPr dirty="0" sz="900" spc="5" b="1">
                <a:latin typeface="Courier New"/>
                <a:cs typeface="Courier New"/>
              </a:rPr>
              <a:t>to enter this year's income for the</a:t>
            </a:r>
            <a:r>
              <a:rPr dirty="0" sz="900" spc="204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citizen1</a:t>
            </a:r>
            <a:endParaRPr sz="90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234"/>
              </a:spcBef>
            </a:pPr>
            <a:r>
              <a:rPr dirty="0" sz="900" spc="5" b="1">
                <a:latin typeface="Courier New"/>
                <a:cs typeface="Courier New"/>
              </a:rPr>
              <a:t>// Fill in code to </a:t>
            </a:r>
            <a:r>
              <a:rPr dirty="0" sz="900" b="1">
                <a:latin typeface="Courier New"/>
                <a:cs typeface="Courier New"/>
              </a:rPr>
              <a:t>read </a:t>
            </a:r>
            <a:r>
              <a:rPr dirty="0" sz="900" spc="5" b="1">
                <a:latin typeface="Courier New"/>
                <a:cs typeface="Courier New"/>
              </a:rPr>
              <a:t>in this income to </a:t>
            </a:r>
            <a:r>
              <a:rPr dirty="0" sz="900" b="1">
                <a:latin typeface="Courier New"/>
                <a:cs typeface="Courier New"/>
              </a:rPr>
              <a:t>the </a:t>
            </a:r>
            <a:r>
              <a:rPr dirty="0" sz="900" spc="5" b="1">
                <a:latin typeface="Courier New"/>
                <a:cs typeface="Courier New"/>
              </a:rPr>
              <a:t>appropriate structure</a:t>
            </a:r>
            <a:r>
              <a:rPr dirty="0" sz="900" spc="19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member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determine </a:t>
            </a:r>
            <a:r>
              <a:rPr dirty="0" sz="900" b="1">
                <a:latin typeface="Courier New"/>
                <a:cs typeface="Courier New"/>
              </a:rPr>
              <a:t>this </a:t>
            </a:r>
            <a:r>
              <a:rPr dirty="0" sz="900" spc="5" b="1">
                <a:latin typeface="Courier New"/>
                <a:cs typeface="Courier New"/>
              </a:rPr>
              <a:t>year's taxes for</a:t>
            </a:r>
            <a:r>
              <a:rPr dirty="0" sz="900" spc="13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citizen1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"Name: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citizen1.name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  <a:spcBef>
                <a:spcPts val="22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"Social </a:t>
            </a:r>
            <a:r>
              <a:rPr dirty="0" sz="900" spc="-20">
                <a:latin typeface="Courier New"/>
                <a:cs typeface="Courier New"/>
              </a:rPr>
              <a:t>Security </a:t>
            </a:r>
            <a:r>
              <a:rPr dirty="0" sz="900" spc="-15">
                <a:latin typeface="Courier New"/>
                <a:cs typeface="Courier New"/>
              </a:rPr>
              <a:t>Number: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citizen1.socialSecNum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"Taxes </a:t>
            </a:r>
            <a:r>
              <a:rPr dirty="0" sz="900" spc="-10">
                <a:latin typeface="Courier New"/>
                <a:cs typeface="Courier New"/>
              </a:rPr>
              <a:t>due for </a:t>
            </a:r>
            <a:r>
              <a:rPr dirty="0" sz="900" spc="-15">
                <a:latin typeface="Courier New"/>
                <a:cs typeface="Courier New"/>
              </a:rPr>
              <a:t>this year: </a:t>
            </a:r>
            <a:r>
              <a:rPr dirty="0" sz="900" spc="-10">
                <a:latin typeface="Courier New"/>
                <a:cs typeface="Courier New"/>
              </a:rPr>
              <a:t>$" &lt;&lt; </a:t>
            </a:r>
            <a:r>
              <a:rPr dirty="0" sz="900" spc="-20">
                <a:latin typeface="Courier New"/>
                <a:cs typeface="Courier New"/>
              </a:rPr>
              <a:t>citizen1.taxes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calculate taxes </a:t>
            </a:r>
            <a:r>
              <a:rPr dirty="0" sz="900" spc="-10">
                <a:latin typeface="Courier New"/>
                <a:cs typeface="Courier New"/>
              </a:rPr>
              <a:t>due for</a:t>
            </a:r>
            <a:r>
              <a:rPr dirty="0" sz="900" spc="-1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citizen2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prompt the </a:t>
            </a:r>
            <a:r>
              <a:rPr dirty="0" sz="900" b="1">
                <a:latin typeface="Courier New"/>
                <a:cs typeface="Courier New"/>
              </a:rPr>
              <a:t>user </a:t>
            </a:r>
            <a:r>
              <a:rPr dirty="0" sz="900" spc="5" b="1">
                <a:latin typeface="Courier New"/>
                <a:cs typeface="Courier New"/>
              </a:rPr>
              <a:t>to enter this year's income for</a:t>
            </a:r>
            <a:r>
              <a:rPr dirty="0" sz="900" spc="18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citizen2</a:t>
            </a:r>
            <a:endParaRPr sz="90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225"/>
              </a:spcBef>
            </a:pPr>
            <a:r>
              <a:rPr dirty="0" sz="900" spc="5" b="1">
                <a:latin typeface="Courier New"/>
                <a:cs typeface="Courier New"/>
              </a:rPr>
              <a:t>// Fill in code to </a:t>
            </a:r>
            <a:r>
              <a:rPr dirty="0" sz="900" b="1">
                <a:latin typeface="Courier New"/>
                <a:cs typeface="Courier New"/>
              </a:rPr>
              <a:t>read </a:t>
            </a:r>
            <a:r>
              <a:rPr dirty="0" sz="900" spc="5" b="1">
                <a:latin typeface="Courier New"/>
                <a:cs typeface="Courier New"/>
              </a:rPr>
              <a:t>in this income to </a:t>
            </a:r>
            <a:r>
              <a:rPr dirty="0" sz="900" b="1">
                <a:latin typeface="Courier New"/>
                <a:cs typeface="Courier New"/>
              </a:rPr>
              <a:t>the </a:t>
            </a:r>
            <a:r>
              <a:rPr dirty="0" sz="900" spc="5" b="1">
                <a:latin typeface="Courier New"/>
                <a:cs typeface="Courier New"/>
              </a:rPr>
              <a:t>appropriate structure</a:t>
            </a:r>
            <a:r>
              <a:rPr dirty="0" sz="900" spc="19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member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determine </a:t>
            </a:r>
            <a:r>
              <a:rPr dirty="0" sz="900" b="1">
                <a:latin typeface="Courier New"/>
                <a:cs typeface="Courier New"/>
              </a:rPr>
              <a:t>this </a:t>
            </a:r>
            <a:r>
              <a:rPr dirty="0" sz="900" spc="5" b="1">
                <a:latin typeface="Courier New"/>
                <a:cs typeface="Courier New"/>
              </a:rPr>
              <a:t>year's taxes for</a:t>
            </a:r>
            <a:r>
              <a:rPr dirty="0" sz="900" spc="13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citizen2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"Name: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citizen2.name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  <a:spcBef>
                <a:spcPts val="22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"Social </a:t>
            </a:r>
            <a:r>
              <a:rPr dirty="0" sz="900" spc="-20">
                <a:latin typeface="Courier New"/>
                <a:cs typeface="Courier New"/>
              </a:rPr>
              <a:t>Security </a:t>
            </a:r>
            <a:r>
              <a:rPr dirty="0" sz="900" spc="-15">
                <a:latin typeface="Courier New"/>
                <a:cs typeface="Courier New"/>
              </a:rPr>
              <a:t>Number: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citizen2.socialSecNum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12090" marR="787400">
              <a:lnSpc>
                <a:spcPct val="240000"/>
              </a:lnSpc>
              <a:spcBef>
                <a:spcPts val="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"Taxes </a:t>
            </a:r>
            <a:r>
              <a:rPr dirty="0" sz="900" spc="-10">
                <a:latin typeface="Courier New"/>
                <a:cs typeface="Courier New"/>
              </a:rPr>
              <a:t>due for </a:t>
            </a:r>
            <a:r>
              <a:rPr dirty="0" sz="900" spc="-15">
                <a:latin typeface="Courier New"/>
                <a:cs typeface="Courier New"/>
              </a:rPr>
              <a:t>this year: </a:t>
            </a:r>
            <a:r>
              <a:rPr dirty="0" sz="900" spc="-10">
                <a:latin typeface="Courier New"/>
                <a:cs typeface="Courier New"/>
              </a:rPr>
              <a:t>$" &lt;&lt; </a:t>
            </a:r>
            <a:r>
              <a:rPr dirty="0" sz="900" spc="-20">
                <a:latin typeface="Courier New"/>
                <a:cs typeface="Courier New"/>
              </a:rPr>
              <a:t>citizen2.taxes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5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40">
                <a:latin typeface="Times New Roman"/>
                <a:cs typeface="Times New Roman"/>
              </a:rPr>
              <a:t>Fill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code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25">
                <a:latin typeface="Times New Roman"/>
                <a:cs typeface="Times New Roman"/>
              </a:rPr>
              <a:t>indicated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comments </a:t>
            </a:r>
            <a:r>
              <a:rPr dirty="0" sz="1050" spc="-25">
                <a:latin typeface="Times New Roman"/>
                <a:cs typeface="Times New Roman"/>
              </a:rPr>
              <a:t>in</a:t>
            </a:r>
            <a:r>
              <a:rPr dirty="0" sz="1050" spc="-9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bold.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619250">
              <a:lnSpc>
                <a:spcPct val="100000"/>
              </a:lnSpc>
            </a:pPr>
            <a:r>
              <a:rPr dirty="0" sz="1050" i="1">
                <a:latin typeface="Times New Roman"/>
                <a:cs typeface="Times New Roman"/>
              </a:rPr>
              <a:t>Sample</a:t>
            </a:r>
            <a:r>
              <a:rPr dirty="0" sz="1050" spc="95" i="1">
                <a:latin typeface="Times New Roman"/>
                <a:cs typeface="Times New Roman"/>
              </a:rPr>
              <a:t> </a:t>
            </a:r>
            <a:r>
              <a:rPr dirty="0" sz="1050" spc="30" i="1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3231" y="8108568"/>
            <a:ext cx="2758001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54237" y="8108568"/>
            <a:ext cx="270467" cy="85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19331" y="8273160"/>
            <a:ext cx="1059995" cy="85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19327" y="8439657"/>
            <a:ext cx="1861658" cy="102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16277" y="8604250"/>
            <a:ext cx="1921097" cy="102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13232" y="8933433"/>
            <a:ext cx="2529396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28681" y="8933433"/>
            <a:ext cx="265649" cy="853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19328" y="9099550"/>
            <a:ext cx="834093" cy="853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19327" y="9264142"/>
            <a:ext cx="1860134" cy="1021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16277" y="9430257"/>
            <a:ext cx="1921097" cy="102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24345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992120" cy="8102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dirty="0" sz="900" spc="-105">
                <a:latin typeface="Arial"/>
                <a:cs typeface="Arial"/>
              </a:rPr>
              <a:t>208 </a:t>
            </a: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11 </a:t>
            </a:r>
            <a:r>
              <a:rPr dirty="0" sz="950" spc="-20">
                <a:latin typeface="Times New Roman"/>
                <a:cs typeface="Times New Roman"/>
              </a:rPr>
              <a:t>Structures </a:t>
            </a:r>
            <a:r>
              <a:rPr dirty="0" sz="950" spc="-15">
                <a:latin typeface="Times New Roman"/>
                <a:cs typeface="Times New Roman"/>
              </a:rPr>
              <a:t>and Abstract </a:t>
            </a:r>
            <a:r>
              <a:rPr dirty="0" sz="950" spc="-5">
                <a:latin typeface="Times New Roman"/>
                <a:cs typeface="Times New Roman"/>
              </a:rPr>
              <a:t>Data</a:t>
            </a:r>
            <a:r>
              <a:rPr dirty="0" sz="950" spc="-2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Types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1321330"/>
            <a:ext cx="6178550" cy="721042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920750">
              <a:lnSpc>
                <a:spcPct val="100000"/>
              </a:lnSpc>
              <a:spcBef>
                <a:spcPts val="780"/>
              </a:spcBef>
              <a:tabLst>
                <a:tab pos="1612900" algn="l"/>
              </a:tabLst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11.3	</a:t>
            </a:r>
            <a:r>
              <a:rPr dirty="0" sz="1200" spc="-114">
                <a:latin typeface="Arial"/>
                <a:cs typeface="Arial"/>
              </a:rPr>
              <a:t>Arrays </a:t>
            </a:r>
            <a:r>
              <a:rPr dirty="0" sz="1200" spc="-55">
                <a:latin typeface="Arial"/>
                <a:cs typeface="Arial"/>
              </a:rPr>
              <a:t>of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Structures</a:t>
            </a:r>
            <a:endParaRPr sz="1200">
              <a:latin typeface="Arial"/>
              <a:cs typeface="Arial"/>
            </a:endParaRPr>
          </a:p>
          <a:p>
            <a:pPr marL="1612900" marR="5080">
              <a:lnSpc>
                <a:spcPct val="103800"/>
              </a:lnSpc>
              <a:spcBef>
                <a:spcPts val="560"/>
              </a:spcBef>
            </a:pPr>
            <a:r>
              <a:rPr dirty="0" sz="1050" spc="-30">
                <a:latin typeface="Times New Roman"/>
                <a:cs typeface="Times New Roman"/>
              </a:rPr>
              <a:t>Bring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array_struct.cpp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25">
                <a:latin typeface="Times New Roman"/>
                <a:cs typeface="Times New Roman"/>
              </a:rPr>
              <a:t>Lab </a:t>
            </a:r>
            <a:r>
              <a:rPr dirty="0" sz="1050" spc="-35">
                <a:latin typeface="Times New Roman"/>
                <a:cs typeface="Times New Roman"/>
              </a:rPr>
              <a:t>11 </a:t>
            </a:r>
            <a:r>
              <a:rPr dirty="0" sz="1050" spc="-25">
                <a:latin typeface="Times New Roman"/>
                <a:cs typeface="Times New Roman"/>
              </a:rPr>
              <a:t>folder.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40">
                <a:latin typeface="Times New Roman"/>
                <a:cs typeface="Times New Roman"/>
              </a:rPr>
              <a:t>shown  </a:t>
            </a:r>
            <a:r>
              <a:rPr dirty="0" sz="1050" spc="30">
                <a:latin typeface="Times New Roman"/>
                <a:cs typeface="Times New Roman"/>
              </a:rPr>
              <a:t>below.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488823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#include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&lt;iomanip&gt;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</a:t>
            </a:r>
            <a:r>
              <a:rPr dirty="0" sz="900" spc="-20">
                <a:latin typeface="Courier New"/>
                <a:cs typeface="Courier New"/>
              </a:rPr>
              <a:t>demonstrates </a:t>
            </a:r>
            <a:r>
              <a:rPr dirty="0" sz="900" spc="-10">
                <a:latin typeface="Courier New"/>
                <a:cs typeface="Courier New"/>
              </a:rPr>
              <a:t>how to use an </a:t>
            </a:r>
            <a:r>
              <a:rPr dirty="0" sz="900" spc="-15">
                <a:latin typeface="Courier New"/>
                <a:cs typeface="Courier New"/>
              </a:rPr>
              <a:t>array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structures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900" spc="5" b="1">
                <a:latin typeface="Courier New"/>
                <a:cs typeface="Courier New"/>
              </a:rPr>
              <a:t>// PLACE YOUR </a:t>
            </a:r>
            <a:r>
              <a:rPr dirty="0" sz="900" b="1">
                <a:latin typeface="Courier New"/>
                <a:cs typeface="Courier New"/>
              </a:rPr>
              <a:t>NAME</a:t>
            </a:r>
            <a:r>
              <a:rPr dirty="0" sz="900" spc="5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declare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structure called taxPayer that has</a:t>
            </a:r>
            <a:r>
              <a:rPr dirty="0" sz="900" spc="15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three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914400" algn="l"/>
              </a:tabLst>
            </a:pPr>
            <a:r>
              <a:rPr dirty="0" sz="900" spc="5" b="1">
                <a:latin typeface="Courier New"/>
                <a:cs typeface="Courier New"/>
              </a:rPr>
              <a:t>//</a:t>
            </a:r>
            <a:r>
              <a:rPr dirty="0" sz="900" spc="3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members:	taxRate, income, and taxes </a:t>
            </a:r>
            <a:r>
              <a:rPr dirty="0" sz="900" b="1">
                <a:latin typeface="Courier New"/>
                <a:cs typeface="Courier New"/>
              </a:rPr>
              <a:t>— </a:t>
            </a:r>
            <a:r>
              <a:rPr dirty="0" sz="900" spc="5" b="1">
                <a:latin typeface="Courier New"/>
                <a:cs typeface="Courier New"/>
              </a:rPr>
              <a:t>each of </a:t>
            </a:r>
            <a:r>
              <a:rPr dirty="0" sz="900" b="1">
                <a:latin typeface="Courier New"/>
                <a:cs typeface="Courier New"/>
              </a:rPr>
              <a:t>type</a:t>
            </a:r>
            <a:r>
              <a:rPr dirty="0" sz="900" spc="10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float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190"/>
              </a:spcBef>
            </a:pPr>
            <a:r>
              <a:rPr dirty="0" sz="900" spc="5" b="1">
                <a:latin typeface="Courier New"/>
                <a:cs typeface="Courier New"/>
              </a:rPr>
              <a:t>// Fill in code to define an array named citizen which</a:t>
            </a:r>
            <a:r>
              <a:rPr dirty="0" sz="900" spc="12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holds</a:t>
            </a:r>
            <a:endParaRPr sz="9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 </a:t>
            </a:r>
            <a:r>
              <a:rPr dirty="0" sz="900" b="1">
                <a:latin typeface="Courier New"/>
                <a:cs typeface="Courier New"/>
              </a:rPr>
              <a:t>5 </a:t>
            </a:r>
            <a:r>
              <a:rPr dirty="0" sz="900" spc="5" b="1">
                <a:latin typeface="Courier New"/>
                <a:cs typeface="Courier New"/>
              </a:rPr>
              <a:t>taxPayers</a:t>
            </a:r>
            <a:r>
              <a:rPr dirty="0" sz="900" spc="5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structures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fixed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showpoint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setprecision(2);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31800" marR="866775">
              <a:lnSpc>
                <a:spcPct val="12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annual income </a:t>
            </a:r>
            <a:r>
              <a:rPr dirty="0" sz="900" spc="-10">
                <a:latin typeface="Courier New"/>
                <a:cs typeface="Courier New"/>
              </a:rPr>
              <a:t>and tax </a:t>
            </a:r>
            <a:r>
              <a:rPr dirty="0" sz="900" spc="-15">
                <a:latin typeface="Courier New"/>
                <a:cs typeface="Courier New"/>
              </a:rPr>
              <a:t>rate </a:t>
            </a: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>
                <a:latin typeface="Courier New"/>
                <a:cs typeface="Courier New"/>
              </a:rPr>
              <a:t>5</a:t>
            </a:r>
            <a:r>
              <a:rPr dirty="0" sz="900" spc="-39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tax </a:t>
            </a:r>
            <a:r>
              <a:rPr dirty="0" sz="900" spc="-15">
                <a:latin typeface="Courier New"/>
                <a:cs typeface="Courier New"/>
              </a:rPr>
              <a:t>payers: ";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for(int 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0;count </a:t>
            </a:r>
            <a:r>
              <a:rPr dirty="0" sz="900">
                <a:latin typeface="Courier New"/>
                <a:cs typeface="Courier New"/>
              </a:rPr>
              <a:t>&lt;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5;count++)</a:t>
            </a:r>
            <a:endParaRPr sz="90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638810" marR="1234440">
              <a:lnSpc>
                <a:spcPct val="121100"/>
              </a:lnSpc>
            </a:pPr>
            <a:r>
              <a:rPr dirty="0" sz="900" spc="-20">
                <a:latin typeface="Courier New"/>
                <a:cs typeface="Courier New"/>
              </a:rPr>
              <a:t>cout </a:t>
            </a:r>
            <a:r>
              <a:rPr dirty="0" sz="900" spc="-15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"Enter this year's income for tax payer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5">
                <a:latin typeface="Courier New"/>
                <a:cs typeface="Courier New"/>
              </a:rPr>
              <a:t>&lt;&lt; </a:t>
            </a:r>
            <a:r>
              <a:rPr dirty="0" sz="900" spc="-25">
                <a:latin typeface="Courier New"/>
                <a:cs typeface="Courier New"/>
              </a:rPr>
              <a:t>(count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1);  cout </a:t>
            </a:r>
            <a:r>
              <a:rPr dirty="0" sz="900" spc="-10">
                <a:latin typeface="Courier New"/>
                <a:cs typeface="Courier New"/>
              </a:rPr>
              <a:t>&lt;&lt; ":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638810">
              <a:lnSpc>
                <a:spcPct val="100000"/>
              </a:lnSpc>
            </a:pPr>
            <a:r>
              <a:rPr dirty="0" sz="900" spc="-10" b="1">
                <a:latin typeface="Courier New"/>
                <a:cs typeface="Courier New"/>
              </a:rPr>
              <a:t>// </a:t>
            </a:r>
            <a:r>
              <a:rPr dirty="0" sz="900" spc="-15" b="1">
                <a:latin typeface="Courier New"/>
                <a:cs typeface="Courier New"/>
              </a:rPr>
              <a:t>Fill </a:t>
            </a:r>
            <a:r>
              <a:rPr dirty="0" sz="900" spc="-10" b="1">
                <a:latin typeface="Courier New"/>
                <a:cs typeface="Courier New"/>
              </a:rPr>
              <a:t>in </a:t>
            </a:r>
            <a:r>
              <a:rPr dirty="0" sz="900" spc="-15" b="1">
                <a:latin typeface="Courier New"/>
                <a:cs typeface="Courier New"/>
              </a:rPr>
              <a:t>code </a:t>
            </a:r>
            <a:r>
              <a:rPr dirty="0" sz="900" spc="-10" b="1">
                <a:latin typeface="Courier New"/>
                <a:cs typeface="Courier New"/>
              </a:rPr>
              <a:t>to </a:t>
            </a:r>
            <a:r>
              <a:rPr dirty="0" sz="900" spc="-15" b="1">
                <a:latin typeface="Courier New"/>
                <a:cs typeface="Courier New"/>
              </a:rPr>
              <a:t>read </a:t>
            </a:r>
            <a:r>
              <a:rPr dirty="0" sz="900" spc="-10" b="1">
                <a:latin typeface="Courier New"/>
                <a:cs typeface="Courier New"/>
              </a:rPr>
              <a:t>in the </a:t>
            </a:r>
            <a:r>
              <a:rPr dirty="0" sz="900" spc="-15" b="1">
                <a:latin typeface="Courier New"/>
                <a:cs typeface="Courier New"/>
              </a:rPr>
              <a:t>income </a:t>
            </a:r>
            <a:r>
              <a:rPr dirty="0" sz="900" spc="-10" b="1">
                <a:latin typeface="Courier New"/>
                <a:cs typeface="Courier New"/>
              </a:rPr>
              <a:t>to the </a:t>
            </a:r>
            <a:r>
              <a:rPr dirty="0" sz="900" spc="-15" b="1">
                <a:latin typeface="Courier New"/>
                <a:cs typeface="Courier New"/>
              </a:rPr>
              <a:t>appropriate</a:t>
            </a:r>
            <a:r>
              <a:rPr dirty="0" sz="900" spc="-30" b="1">
                <a:latin typeface="Courier New"/>
                <a:cs typeface="Courier New"/>
              </a:rPr>
              <a:t> </a:t>
            </a:r>
            <a:r>
              <a:rPr dirty="0" sz="900" spc="-15" b="1">
                <a:latin typeface="Courier New"/>
                <a:cs typeface="Courier New"/>
              </a:rPr>
              <a:t>place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638810" marR="1539240">
              <a:lnSpc>
                <a:spcPct val="121100"/>
              </a:lnSpc>
            </a:pPr>
            <a:r>
              <a:rPr dirty="0" sz="900" spc="-20">
                <a:latin typeface="Courier New"/>
                <a:cs typeface="Courier New"/>
              </a:rPr>
              <a:t>cout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&lt;&lt;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"Enter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the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tax</a:t>
            </a:r>
            <a:r>
              <a:rPr dirty="0" sz="900" spc="-6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rate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for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tax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payer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#</a:t>
            </a:r>
            <a:r>
              <a:rPr dirty="0" sz="900" spc="-6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&lt;&lt;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(count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1);  </a:t>
            </a: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":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638810">
              <a:lnSpc>
                <a:spcPct val="100000"/>
              </a:lnSpc>
            </a:pPr>
            <a:r>
              <a:rPr dirty="0" sz="900" spc="-15" b="1">
                <a:latin typeface="Courier New"/>
                <a:cs typeface="Courier New"/>
              </a:rPr>
              <a:t>//</a:t>
            </a:r>
            <a:r>
              <a:rPr dirty="0" sz="900" spc="-50" b="1">
                <a:latin typeface="Courier New"/>
                <a:cs typeface="Courier New"/>
              </a:rPr>
              <a:t> </a:t>
            </a:r>
            <a:r>
              <a:rPr dirty="0" sz="900" spc="-20" b="1">
                <a:latin typeface="Courier New"/>
                <a:cs typeface="Courier New"/>
              </a:rPr>
              <a:t>Fill</a:t>
            </a:r>
            <a:r>
              <a:rPr dirty="0" sz="900" spc="-50" b="1">
                <a:latin typeface="Courier New"/>
                <a:cs typeface="Courier New"/>
              </a:rPr>
              <a:t> </a:t>
            </a:r>
            <a:r>
              <a:rPr dirty="0" sz="900" spc="-15" b="1">
                <a:latin typeface="Courier New"/>
                <a:cs typeface="Courier New"/>
              </a:rPr>
              <a:t>in</a:t>
            </a:r>
            <a:r>
              <a:rPr dirty="0" sz="900" spc="-50" b="1">
                <a:latin typeface="Courier New"/>
                <a:cs typeface="Courier New"/>
              </a:rPr>
              <a:t> </a:t>
            </a:r>
            <a:r>
              <a:rPr dirty="0" sz="900" spc="-20" b="1">
                <a:latin typeface="Courier New"/>
                <a:cs typeface="Courier New"/>
              </a:rPr>
              <a:t>code</a:t>
            </a:r>
            <a:r>
              <a:rPr dirty="0" sz="900" spc="-50" b="1">
                <a:latin typeface="Courier New"/>
                <a:cs typeface="Courier New"/>
              </a:rPr>
              <a:t> </a:t>
            </a:r>
            <a:r>
              <a:rPr dirty="0" sz="900" spc="-15" b="1">
                <a:latin typeface="Courier New"/>
                <a:cs typeface="Courier New"/>
              </a:rPr>
              <a:t>to</a:t>
            </a:r>
            <a:r>
              <a:rPr dirty="0" sz="900" spc="-50" b="1">
                <a:latin typeface="Courier New"/>
                <a:cs typeface="Courier New"/>
              </a:rPr>
              <a:t> </a:t>
            </a:r>
            <a:r>
              <a:rPr dirty="0" sz="900" spc="-25" b="1">
                <a:latin typeface="Courier New"/>
                <a:cs typeface="Courier New"/>
              </a:rPr>
              <a:t>read</a:t>
            </a:r>
            <a:r>
              <a:rPr dirty="0" sz="900" spc="-65" b="1">
                <a:latin typeface="Courier New"/>
                <a:cs typeface="Courier New"/>
              </a:rPr>
              <a:t> </a:t>
            </a:r>
            <a:r>
              <a:rPr dirty="0" sz="900" spc="-15" b="1">
                <a:latin typeface="Courier New"/>
                <a:cs typeface="Courier New"/>
              </a:rPr>
              <a:t>in</a:t>
            </a:r>
            <a:r>
              <a:rPr dirty="0" sz="900" spc="-50" b="1">
                <a:latin typeface="Courier New"/>
                <a:cs typeface="Courier New"/>
              </a:rPr>
              <a:t> </a:t>
            </a:r>
            <a:r>
              <a:rPr dirty="0" sz="900" spc="-20" b="1">
                <a:latin typeface="Courier New"/>
                <a:cs typeface="Courier New"/>
              </a:rPr>
              <a:t>the</a:t>
            </a:r>
            <a:r>
              <a:rPr dirty="0" sz="900" spc="-50" b="1">
                <a:latin typeface="Courier New"/>
                <a:cs typeface="Courier New"/>
              </a:rPr>
              <a:t> </a:t>
            </a:r>
            <a:r>
              <a:rPr dirty="0" sz="900" spc="-20" b="1">
                <a:latin typeface="Courier New"/>
                <a:cs typeface="Courier New"/>
              </a:rPr>
              <a:t>tax</a:t>
            </a:r>
            <a:r>
              <a:rPr dirty="0" sz="900" spc="-50" b="1">
                <a:latin typeface="Courier New"/>
                <a:cs typeface="Courier New"/>
              </a:rPr>
              <a:t> </a:t>
            </a:r>
            <a:r>
              <a:rPr dirty="0" sz="900" spc="-20" b="1">
                <a:latin typeface="Courier New"/>
                <a:cs typeface="Courier New"/>
              </a:rPr>
              <a:t>rate</a:t>
            </a:r>
            <a:r>
              <a:rPr dirty="0" sz="900" spc="-50" b="1">
                <a:latin typeface="Courier New"/>
                <a:cs typeface="Courier New"/>
              </a:rPr>
              <a:t> </a:t>
            </a:r>
            <a:r>
              <a:rPr dirty="0" sz="900" spc="-15" b="1">
                <a:latin typeface="Courier New"/>
                <a:cs typeface="Courier New"/>
              </a:rPr>
              <a:t>to</a:t>
            </a:r>
            <a:r>
              <a:rPr dirty="0" sz="900" spc="-65" b="1">
                <a:latin typeface="Courier New"/>
                <a:cs typeface="Courier New"/>
              </a:rPr>
              <a:t> </a:t>
            </a:r>
            <a:r>
              <a:rPr dirty="0" sz="900" spc="-20" b="1">
                <a:latin typeface="Courier New"/>
                <a:cs typeface="Courier New"/>
              </a:rPr>
              <a:t>the</a:t>
            </a:r>
            <a:r>
              <a:rPr dirty="0" sz="900" spc="-65" b="1">
                <a:latin typeface="Courier New"/>
                <a:cs typeface="Courier New"/>
              </a:rPr>
              <a:t> </a:t>
            </a:r>
            <a:r>
              <a:rPr dirty="0" sz="900" spc="-25" b="1">
                <a:latin typeface="Courier New"/>
                <a:cs typeface="Courier New"/>
              </a:rPr>
              <a:t>appropriate</a:t>
            </a:r>
            <a:r>
              <a:rPr dirty="0" sz="900" spc="-50" b="1">
                <a:latin typeface="Courier New"/>
                <a:cs typeface="Courier New"/>
              </a:rPr>
              <a:t> </a:t>
            </a:r>
            <a:r>
              <a:rPr dirty="0" sz="900" spc="-25" b="1">
                <a:latin typeface="Courier New"/>
                <a:cs typeface="Courier New"/>
              </a:rPr>
              <a:t>place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63881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compute the taxes </a:t>
            </a:r>
            <a:r>
              <a:rPr dirty="0" sz="900" b="1">
                <a:latin typeface="Courier New"/>
                <a:cs typeface="Courier New"/>
              </a:rPr>
              <a:t>for </a:t>
            </a:r>
            <a:r>
              <a:rPr dirty="0" sz="900" spc="5" b="1">
                <a:latin typeface="Courier New"/>
                <a:cs typeface="Courier New"/>
              </a:rPr>
              <a:t>the citizen and store</a:t>
            </a:r>
            <a:r>
              <a:rPr dirty="0" sz="900" spc="155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it</a:t>
            </a:r>
            <a:endParaRPr sz="9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  <a:spcBef>
                <a:spcPts val="254"/>
              </a:spcBef>
            </a:pPr>
            <a:r>
              <a:rPr dirty="0" sz="900" spc="5" b="1">
                <a:latin typeface="Courier New"/>
                <a:cs typeface="Courier New"/>
              </a:rPr>
              <a:t>// in the appropriate</a:t>
            </a:r>
            <a:r>
              <a:rPr dirty="0" sz="900" spc="4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place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8254" y="8835390"/>
            <a:ext cx="1101725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1971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9089" y="3289934"/>
            <a:ext cx="6163310" cy="0"/>
          </a:xfrm>
          <a:custGeom>
            <a:avLst/>
            <a:gdLst/>
            <a:ahLst/>
            <a:cxnLst/>
            <a:rect l="l" t="t" r="r" b="b"/>
            <a:pathLst>
              <a:path w="6163309" h="0">
                <a:moveTo>
                  <a:pt x="0" y="0"/>
                </a:moveTo>
                <a:lnTo>
                  <a:pt x="616331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0200" y="803910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0200" y="913765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86193" y="1093977"/>
            <a:ext cx="59690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Lesson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 spc="-40">
                <a:latin typeface="Times New Roman"/>
                <a:cs typeface="Times New Roman"/>
              </a:rPr>
              <a:t>11B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209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6897" y="1435354"/>
            <a:ext cx="5927725" cy="3491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2275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"Taxes </a:t>
            </a:r>
            <a:r>
              <a:rPr dirty="0" sz="900" spc="-10">
                <a:latin typeface="Courier New"/>
                <a:cs typeface="Courier New"/>
              </a:rPr>
              <a:t>due for </a:t>
            </a:r>
            <a:r>
              <a:rPr dirty="0" sz="900" spc="-15">
                <a:latin typeface="Courier New"/>
                <a:cs typeface="Courier New"/>
              </a:rPr>
              <a:t>this year: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22275">
              <a:lnSpc>
                <a:spcPct val="100000"/>
              </a:lnSpc>
            </a:pPr>
            <a:r>
              <a:rPr dirty="0" sz="900" spc="-10" b="1">
                <a:latin typeface="Courier New"/>
                <a:cs typeface="Courier New"/>
              </a:rPr>
              <a:t>// </a:t>
            </a:r>
            <a:r>
              <a:rPr dirty="0" sz="900" spc="-15" b="1">
                <a:latin typeface="Courier New"/>
                <a:cs typeface="Courier New"/>
              </a:rPr>
              <a:t>Fill </a:t>
            </a:r>
            <a:r>
              <a:rPr dirty="0" sz="900" spc="-5" b="1">
                <a:latin typeface="Courier New"/>
                <a:cs typeface="Courier New"/>
              </a:rPr>
              <a:t>in </a:t>
            </a:r>
            <a:r>
              <a:rPr dirty="0" sz="900" spc="-15" b="1">
                <a:latin typeface="Courier New"/>
                <a:cs typeface="Courier New"/>
              </a:rPr>
              <a:t>code </a:t>
            </a:r>
            <a:r>
              <a:rPr dirty="0" sz="900" spc="-10" b="1">
                <a:latin typeface="Courier New"/>
                <a:cs typeface="Courier New"/>
              </a:rPr>
              <a:t>for the </a:t>
            </a:r>
            <a:r>
              <a:rPr dirty="0" sz="900" spc="-15" b="1">
                <a:latin typeface="Courier New"/>
                <a:cs typeface="Courier New"/>
              </a:rPr>
              <a:t>first line </a:t>
            </a:r>
            <a:r>
              <a:rPr dirty="0" sz="900" spc="-10" b="1">
                <a:latin typeface="Courier New"/>
                <a:cs typeface="Courier New"/>
              </a:rPr>
              <a:t>of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-15" b="1">
                <a:latin typeface="Courier New"/>
                <a:cs typeface="Courier New"/>
              </a:rPr>
              <a:t>loop </a:t>
            </a:r>
            <a:r>
              <a:rPr dirty="0" sz="900" spc="-10" b="1">
                <a:latin typeface="Courier New"/>
                <a:cs typeface="Courier New"/>
              </a:rPr>
              <a:t>that </a:t>
            </a:r>
            <a:r>
              <a:rPr dirty="0" sz="900" spc="-15" b="1">
                <a:latin typeface="Courier New"/>
                <a:cs typeface="Courier New"/>
              </a:rPr>
              <a:t>will output</a:t>
            </a:r>
            <a:r>
              <a:rPr dirty="0" sz="900" spc="-40" b="1">
                <a:latin typeface="Courier New"/>
                <a:cs typeface="Courier New"/>
              </a:rPr>
              <a:t> </a:t>
            </a:r>
            <a:r>
              <a:rPr dirty="0" sz="900" spc="-10" b="1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225"/>
              </a:spcBef>
            </a:pPr>
            <a:r>
              <a:rPr dirty="0" sz="900" spc="5" b="1">
                <a:latin typeface="Courier New"/>
                <a:cs typeface="Courier New"/>
              </a:rPr>
              <a:t>// tax</a:t>
            </a:r>
            <a:r>
              <a:rPr dirty="0" sz="900" spc="3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information</a:t>
            </a:r>
            <a:endParaRPr sz="900">
              <a:latin typeface="Courier New"/>
              <a:cs typeface="Courier New"/>
            </a:endParaRPr>
          </a:p>
          <a:p>
            <a:pPr marL="403860">
              <a:lnSpc>
                <a:spcPct val="100000"/>
              </a:lnSpc>
              <a:spcBef>
                <a:spcPts val="240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algn="ctr" marR="667385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cout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"Tax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Payer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#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(index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1)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":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r>
              <a:rPr dirty="0" sz="900" spc="-1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"$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1178560">
              <a:lnSpc>
                <a:spcPct val="100000"/>
              </a:lnSpc>
              <a:spcBef>
                <a:spcPts val="22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citizen[index].taxes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40386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429895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604010">
              <a:lnSpc>
                <a:spcPct val="100000"/>
              </a:lnSpc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40">
                <a:latin typeface="Times New Roman"/>
                <a:cs typeface="Times New Roman"/>
              </a:rPr>
              <a:t>Fill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code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25">
                <a:latin typeface="Times New Roman"/>
                <a:cs typeface="Times New Roman"/>
              </a:rPr>
              <a:t>indicated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comments </a:t>
            </a:r>
            <a:r>
              <a:rPr dirty="0" sz="1050" spc="-25">
                <a:latin typeface="Times New Roman"/>
                <a:cs typeface="Times New Roman"/>
              </a:rPr>
              <a:t>in</a:t>
            </a:r>
            <a:r>
              <a:rPr dirty="0" sz="1050" spc="-10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bold.</a:t>
            </a:r>
            <a:endParaRPr sz="1050">
              <a:latin typeface="Times New Roman"/>
              <a:cs typeface="Times New Roman"/>
            </a:endParaRPr>
          </a:p>
          <a:p>
            <a:pPr marL="1604010">
              <a:lnSpc>
                <a:spcPct val="100000"/>
              </a:lnSpc>
              <a:spcBef>
                <a:spcPts val="35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1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previous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  <a:p>
            <a:pPr marL="1832610">
              <a:lnSpc>
                <a:spcPct val="100000"/>
              </a:lnSpc>
              <a:spcBef>
                <a:spcPts val="78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"Tax Payer </a:t>
            </a:r>
            <a:r>
              <a:rPr dirty="0" sz="900">
                <a:latin typeface="Courier New"/>
                <a:cs typeface="Courier New"/>
              </a:rPr>
              <a:t># 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(index+1) </a:t>
            </a:r>
            <a:r>
              <a:rPr dirty="0" sz="900" spc="-10">
                <a:latin typeface="Courier New"/>
                <a:cs typeface="Courier New"/>
              </a:rPr>
              <a:t>&lt;&lt; ":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"$</a:t>
            </a:r>
            <a:r>
              <a:rPr dirty="0" sz="900" spc="-39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algn="ctr" marL="54991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citizen[index].taxes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1832610" marR="5080">
              <a:lnSpc>
                <a:spcPct val="102899"/>
              </a:lnSpc>
              <a:spcBef>
                <a:spcPts val="615"/>
              </a:spcBef>
            </a:pPr>
            <a:r>
              <a:rPr dirty="0" sz="1050" spc="-45">
                <a:latin typeface="Times New Roman"/>
                <a:cs typeface="Times New Roman"/>
              </a:rPr>
              <a:t>Why </a:t>
            </a:r>
            <a:r>
              <a:rPr dirty="0" sz="1050">
                <a:latin typeface="Times New Roman"/>
                <a:cs typeface="Times New Roman"/>
              </a:rPr>
              <a:t>do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-15">
                <a:latin typeface="Times New Roman"/>
                <a:cs typeface="Times New Roman"/>
              </a:rPr>
              <a:t>think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need </a:t>
            </a:r>
            <a:r>
              <a:rPr dirty="0" sz="900" spc="-15">
                <a:latin typeface="Courier New"/>
                <a:cs typeface="Courier New"/>
              </a:rPr>
              <a:t>(index+1)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35">
                <a:latin typeface="Times New Roman"/>
                <a:cs typeface="Times New Roman"/>
              </a:rPr>
              <a:t>line </a:t>
            </a:r>
            <a:r>
              <a:rPr dirty="0" sz="1050">
                <a:latin typeface="Times New Roman"/>
                <a:cs typeface="Times New Roman"/>
              </a:rPr>
              <a:t>but </a:t>
            </a:r>
            <a:r>
              <a:rPr dirty="0" sz="900" spc="-20">
                <a:latin typeface="Courier New"/>
                <a:cs typeface="Courier New"/>
              </a:rPr>
              <a:t>index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10">
                <a:latin typeface="Times New Roman"/>
                <a:cs typeface="Times New Roman"/>
              </a:rPr>
              <a:t>second?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609725">
              <a:lnSpc>
                <a:spcPct val="100000"/>
              </a:lnSpc>
            </a:pPr>
            <a:r>
              <a:rPr dirty="0" sz="1050" i="1">
                <a:latin typeface="Times New Roman"/>
                <a:cs typeface="Times New Roman"/>
              </a:rPr>
              <a:t>Sample</a:t>
            </a:r>
            <a:r>
              <a:rPr dirty="0" sz="1050" spc="95" i="1">
                <a:latin typeface="Times New Roman"/>
                <a:cs typeface="Times New Roman"/>
              </a:rPr>
              <a:t> </a:t>
            </a:r>
            <a:r>
              <a:rPr dirty="0" sz="1050" spc="30" i="1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13231" y="5003927"/>
            <a:ext cx="2302075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98552" y="5003927"/>
            <a:ext cx="268702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23899" y="5162422"/>
            <a:ext cx="2074994" cy="115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97474" y="5170042"/>
            <a:ext cx="139300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13231" y="5334634"/>
            <a:ext cx="2302075" cy="108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01605" y="5334634"/>
            <a:ext cx="265649" cy="853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23899" y="5493130"/>
            <a:ext cx="2074994" cy="115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97474" y="5500751"/>
            <a:ext cx="139300" cy="85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13231" y="5665342"/>
            <a:ext cx="2302075" cy="1082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04658" y="5665342"/>
            <a:ext cx="262596" cy="85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23899" y="5822315"/>
            <a:ext cx="2074994" cy="1158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97474" y="5829934"/>
            <a:ext cx="134708" cy="853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13231" y="5996304"/>
            <a:ext cx="2302075" cy="1082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04652" y="5996304"/>
            <a:ext cx="318922" cy="853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23899" y="6153277"/>
            <a:ext cx="2074994" cy="1158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97474" y="6160896"/>
            <a:ext cx="139300" cy="853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13231" y="6325489"/>
            <a:ext cx="2302075" cy="1082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04658" y="6325489"/>
            <a:ext cx="262596" cy="853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23899" y="6483984"/>
            <a:ext cx="2074994" cy="1158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97474" y="6491604"/>
            <a:ext cx="137769" cy="853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16278" y="6813168"/>
            <a:ext cx="1351108" cy="10972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16278" y="6979284"/>
            <a:ext cx="1409021" cy="1097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16278" y="7143877"/>
            <a:ext cx="1294718" cy="1097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16278" y="7308468"/>
            <a:ext cx="1409021" cy="10972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16279" y="7476108"/>
            <a:ext cx="893740" cy="10972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87078" y="7483729"/>
            <a:ext cx="438036" cy="853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587753" y="7752969"/>
            <a:ext cx="7677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40">
                <a:latin typeface="Arial"/>
                <a:cs typeface="Arial"/>
              </a:rPr>
              <a:t>LESSON</a:t>
            </a:r>
            <a:r>
              <a:rPr dirty="0" sz="1400" spc="300">
                <a:latin typeface="Arial"/>
                <a:cs typeface="Arial"/>
              </a:rPr>
              <a:t> </a:t>
            </a:r>
            <a:r>
              <a:rPr dirty="0" sz="1400" spc="-300">
                <a:latin typeface="Arial"/>
                <a:cs typeface="Arial"/>
              </a:rPr>
              <a:t>11</a:t>
            </a:r>
            <a:r>
              <a:rPr dirty="0" sz="1400" spc="-295">
                <a:latin typeface="Arial"/>
                <a:cs typeface="Arial"/>
              </a:rPr>
              <a:t> </a:t>
            </a:r>
            <a:r>
              <a:rPr dirty="0" sz="1400" spc="-434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96057" y="8137017"/>
            <a:ext cx="567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11.4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88335" y="8048261"/>
            <a:ext cx="4633595" cy="86550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100">
                <a:latin typeface="Arial"/>
                <a:cs typeface="Arial"/>
              </a:rPr>
              <a:t>Nested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Structures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102899"/>
              </a:lnSpc>
              <a:spcBef>
                <a:spcPts val="585"/>
              </a:spcBef>
            </a:pPr>
            <a:r>
              <a:rPr dirty="0" sz="1050" spc="-30">
                <a:latin typeface="Times New Roman"/>
                <a:cs typeface="Times New Roman"/>
              </a:rPr>
              <a:t>Bring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900" spc="-20">
                <a:latin typeface="Courier New"/>
                <a:cs typeface="Courier New"/>
              </a:rPr>
              <a:t>nestedRect_struct.cpp </a:t>
            </a:r>
            <a:r>
              <a:rPr dirty="0" sz="1050" spc="-5">
                <a:latin typeface="Times New Roman"/>
                <a:cs typeface="Times New Roman"/>
              </a:rPr>
              <a:t>from the </a:t>
            </a:r>
            <a:r>
              <a:rPr dirty="0" sz="1050" spc="-25">
                <a:latin typeface="Times New Roman"/>
                <a:cs typeface="Times New Roman"/>
              </a:rPr>
              <a:t>Lab </a:t>
            </a:r>
            <a:r>
              <a:rPr dirty="0" sz="1050" spc="-35">
                <a:latin typeface="Times New Roman"/>
                <a:cs typeface="Times New Roman"/>
              </a:rPr>
              <a:t>11 </a:t>
            </a:r>
            <a:r>
              <a:rPr dirty="0" sz="1050" spc="-25">
                <a:latin typeface="Times New Roman"/>
                <a:cs typeface="Times New Roman"/>
              </a:rPr>
              <a:t>folder.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10">
                <a:latin typeface="Times New Roman"/>
                <a:cs typeface="Times New Roman"/>
              </a:rPr>
              <a:t>is  </a:t>
            </a:r>
            <a:r>
              <a:rPr dirty="0" sz="1050" spc="-40">
                <a:latin typeface="Times New Roman"/>
                <a:cs typeface="Times New Roman"/>
              </a:rPr>
              <a:t>very </a:t>
            </a:r>
            <a:r>
              <a:rPr dirty="0" sz="1050" spc="-35">
                <a:latin typeface="Times New Roman"/>
                <a:cs typeface="Times New Roman"/>
              </a:rPr>
              <a:t>similar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rectangle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 spc="-25">
                <a:latin typeface="Times New Roman"/>
                <a:cs typeface="Times New Roman"/>
              </a:rPr>
              <a:t>Lab </a:t>
            </a:r>
            <a:r>
              <a:rPr dirty="0" sz="1050" spc="-35">
                <a:latin typeface="Times New Roman"/>
                <a:cs typeface="Times New Roman"/>
              </a:rPr>
              <a:t>11.1. </a:t>
            </a:r>
            <a:r>
              <a:rPr dirty="0" sz="1050" spc="15">
                <a:latin typeface="Times New Roman"/>
                <a:cs typeface="Times New Roman"/>
              </a:rPr>
              <a:t>However,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20">
                <a:latin typeface="Times New Roman"/>
                <a:cs typeface="Times New Roman"/>
              </a:rPr>
              <a:t>time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-5">
                <a:latin typeface="Times New Roman"/>
                <a:cs typeface="Times New Roman"/>
              </a:rPr>
              <a:t>will  </a:t>
            </a:r>
            <a:r>
              <a:rPr dirty="0" sz="1050" spc="30">
                <a:latin typeface="Times New Roman"/>
                <a:cs typeface="Times New Roman"/>
              </a:rPr>
              <a:t>complete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15">
                <a:latin typeface="Times New Roman"/>
                <a:cs typeface="Times New Roman"/>
              </a:rPr>
              <a:t>nested </a:t>
            </a:r>
            <a:r>
              <a:rPr dirty="0" sz="1050" spc="20">
                <a:latin typeface="Times New Roman"/>
                <a:cs typeface="Times New Roman"/>
              </a:rPr>
              <a:t>structures.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shown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below.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87753" y="9126473"/>
            <a:ext cx="1362710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1755">
              <a:lnSpc>
                <a:spcPct val="1211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#include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&lt;iomanip&gt;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39761" y="9888473"/>
            <a:ext cx="5505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 i="1">
                <a:latin typeface="Times New Roman"/>
                <a:cs typeface="Times New Roman"/>
              </a:rPr>
              <a:t>c</a:t>
            </a:r>
            <a:r>
              <a:rPr dirty="0" sz="1000" spc="-15" i="1">
                <a:latin typeface="Times New Roman"/>
                <a:cs typeface="Times New Roman"/>
              </a:rPr>
              <a:t>o</a:t>
            </a:r>
            <a:r>
              <a:rPr dirty="0" sz="1000" spc="80" i="1">
                <a:latin typeface="Times New Roman"/>
                <a:cs typeface="Times New Roman"/>
              </a:rPr>
              <a:t>n</a:t>
            </a:r>
            <a:r>
              <a:rPr dirty="0" sz="1000" spc="65" i="1">
                <a:latin typeface="Times New Roman"/>
                <a:cs typeface="Times New Roman"/>
              </a:rPr>
              <a:t>t</a:t>
            </a:r>
            <a:r>
              <a:rPr dirty="0" sz="1000" spc="35" i="1">
                <a:latin typeface="Times New Roman"/>
                <a:cs typeface="Times New Roman"/>
              </a:rPr>
              <a:t>i</a:t>
            </a:r>
            <a:r>
              <a:rPr dirty="0" sz="1000" spc="95" i="1">
                <a:latin typeface="Times New Roman"/>
                <a:cs typeface="Times New Roman"/>
              </a:rPr>
              <a:t>nu</a:t>
            </a:r>
            <a:r>
              <a:rPr dirty="0" sz="1000" spc="-45" i="1">
                <a:latin typeface="Times New Roman"/>
                <a:cs typeface="Times New Roman"/>
              </a:rPr>
              <a:t>e</a:t>
            </a:r>
            <a:r>
              <a:rPr dirty="0" sz="1000" spc="5" i="1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774700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210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3977"/>
            <a:ext cx="270256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11 </a:t>
            </a:r>
            <a:r>
              <a:rPr dirty="0" sz="950" spc="-20">
                <a:latin typeface="Times New Roman"/>
                <a:cs typeface="Times New Roman"/>
              </a:rPr>
              <a:t>Structures </a:t>
            </a:r>
            <a:r>
              <a:rPr dirty="0" sz="950" spc="-15">
                <a:latin typeface="Times New Roman"/>
                <a:cs typeface="Times New Roman"/>
              </a:rPr>
              <a:t>and Abstract </a:t>
            </a:r>
            <a:r>
              <a:rPr dirty="0" sz="950" spc="-5">
                <a:latin typeface="Times New Roman"/>
                <a:cs typeface="Times New Roman"/>
              </a:rPr>
              <a:t>Data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Types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1407922"/>
            <a:ext cx="6141085" cy="76962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uses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structure </a:t>
            </a:r>
            <a:r>
              <a:rPr dirty="0" sz="900" spc="-10">
                <a:latin typeface="Courier New"/>
                <a:cs typeface="Courier New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hold data about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29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rectangle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 It </a:t>
            </a:r>
            <a:r>
              <a:rPr dirty="0" sz="900" spc="-15">
                <a:latin typeface="Courier New"/>
                <a:cs typeface="Courier New"/>
              </a:rPr>
              <a:t>calculates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area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perimeter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>
                <a:latin typeface="Courier New"/>
                <a:cs typeface="Courier New"/>
              </a:rPr>
              <a:t>a</a:t>
            </a:r>
            <a:r>
              <a:rPr dirty="0" sz="900" spc="-27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box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PLACE YOUR </a:t>
            </a:r>
            <a:r>
              <a:rPr dirty="0" sz="900" b="1">
                <a:latin typeface="Courier New"/>
                <a:cs typeface="Courier New"/>
              </a:rPr>
              <a:t>NAME</a:t>
            </a:r>
            <a:r>
              <a:rPr dirty="0" sz="900" spc="5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declare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structure named dimensions</a:t>
            </a:r>
            <a:r>
              <a:rPr dirty="0" sz="900" spc="13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that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 contains </a:t>
            </a:r>
            <a:r>
              <a:rPr dirty="0" sz="900" b="1">
                <a:latin typeface="Courier New"/>
                <a:cs typeface="Courier New"/>
              </a:rPr>
              <a:t>2 </a:t>
            </a:r>
            <a:r>
              <a:rPr dirty="0" sz="900" spc="5" b="1">
                <a:latin typeface="Courier New"/>
                <a:cs typeface="Courier New"/>
              </a:rPr>
              <a:t>float members, length and</a:t>
            </a:r>
            <a:r>
              <a:rPr dirty="0" sz="900" spc="10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width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declare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structure named rectangle that</a:t>
            </a:r>
            <a:r>
              <a:rPr dirty="0" sz="900" spc="13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contains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 </a:t>
            </a:r>
            <a:r>
              <a:rPr dirty="0" sz="900" b="1">
                <a:latin typeface="Courier New"/>
                <a:cs typeface="Courier New"/>
              </a:rPr>
              <a:t>3 </a:t>
            </a:r>
            <a:r>
              <a:rPr dirty="0" sz="900" spc="5" b="1">
                <a:latin typeface="Courier New"/>
                <a:cs typeface="Courier New"/>
              </a:rPr>
              <a:t>members, area, perimeter, and sizes. area and perimeter should</a:t>
            </a:r>
            <a:r>
              <a:rPr dirty="0" sz="900" spc="160" b="1">
                <a:latin typeface="Courier New"/>
                <a:cs typeface="Courier New"/>
              </a:rPr>
              <a:t> </a:t>
            </a:r>
            <a:r>
              <a:rPr dirty="0" sz="900" spc="10" b="1">
                <a:latin typeface="Courier New"/>
                <a:cs typeface="Courier New"/>
              </a:rPr>
              <a:t>be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5" b="1">
                <a:latin typeface="Courier New"/>
                <a:cs typeface="Courier New"/>
              </a:rPr>
              <a:t>// floats, whereas sizes should be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dimensions structure</a:t>
            </a:r>
            <a:r>
              <a:rPr dirty="0" sz="900" spc="13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variable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12090">
              <a:lnSpc>
                <a:spcPct val="100000"/>
              </a:lnSpc>
              <a:spcBef>
                <a:spcPts val="195"/>
              </a:spcBef>
            </a:pPr>
            <a:r>
              <a:rPr dirty="0" sz="900" spc="5" b="1">
                <a:latin typeface="Courier New"/>
                <a:cs typeface="Courier New"/>
              </a:rPr>
              <a:t>// Fill in code to define </a:t>
            </a:r>
            <a:r>
              <a:rPr dirty="0" sz="900" b="1">
                <a:latin typeface="Courier New"/>
                <a:cs typeface="Courier New"/>
              </a:rPr>
              <a:t>a </a:t>
            </a:r>
            <a:r>
              <a:rPr dirty="0" sz="900" spc="5" b="1">
                <a:latin typeface="Courier New"/>
                <a:cs typeface="Courier New"/>
              </a:rPr>
              <a:t>rectangle structure variable named</a:t>
            </a:r>
            <a:r>
              <a:rPr dirty="0" sz="900" spc="150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box.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length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rectangle:</a:t>
            </a:r>
            <a:r>
              <a:rPr dirty="0" sz="900" spc="-2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</a:t>
            </a:r>
            <a:r>
              <a:rPr dirty="0" sz="900" b="1">
                <a:latin typeface="Courier New"/>
                <a:cs typeface="Courier New"/>
              </a:rPr>
              <a:t>read </a:t>
            </a:r>
            <a:r>
              <a:rPr dirty="0" sz="900" spc="5" b="1">
                <a:latin typeface="Courier New"/>
                <a:cs typeface="Courier New"/>
              </a:rPr>
              <a:t>in the length to the appropriate</a:t>
            </a:r>
            <a:r>
              <a:rPr dirty="0" sz="900" spc="15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location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width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rectangle:</a:t>
            </a:r>
            <a:r>
              <a:rPr dirty="0" sz="900" spc="-2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</a:t>
            </a:r>
            <a:r>
              <a:rPr dirty="0" sz="900" b="1">
                <a:latin typeface="Courier New"/>
                <a:cs typeface="Courier New"/>
              </a:rPr>
              <a:t>read </a:t>
            </a:r>
            <a:r>
              <a:rPr dirty="0" sz="900" spc="5" b="1">
                <a:latin typeface="Courier New"/>
                <a:cs typeface="Courier New"/>
              </a:rPr>
              <a:t>in the width to the appropriate</a:t>
            </a:r>
            <a:r>
              <a:rPr dirty="0" sz="900" spc="140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location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215265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// Fill in code to compute the area and store it in </a:t>
            </a:r>
            <a:r>
              <a:rPr dirty="0" sz="900" b="1">
                <a:latin typeface="Courier New"/>
                <a:cs typeface="Courier New"/>
              </a:rPr>
              <a:t>the</a:t>
            </a:r>
            <a:r>
              <a:rPr dirty="0" sz="900" spc="14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appropriate</a:t>
            </a:r>
            <a:endParaRPr sz="90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</a:t>
            </a:r>
            <a:r>
              <a:rPr dirty="0" sz="900" spc="1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location</a:t>
            </a:r>
            <a:endParaRPr sz="90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 Fill in code to compute the perimeter and store it in</a:t>
            </a:r>
            <a:r>
              <a:rPr dirty="0" sz="900" spc="13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the</a:t>
            </a:r>
            <a:endParaRPr sz="900">
              <a:latin typeface="Courier New"/>
              <a:cs typeface="Courier New"/>
            </a:endParaRPr>
          </a:p>
          <a:p>
            <a:pPr marL="222885">
              <a:lnSpc>
                <a:spcPct val="100000"/>
              </a:lnSpc>
              <a:spcBef>
                <a:spcPts val="215"/>
              </a:spcBef>
            </a:pPr>
            <a:r>
              <a:rPr dirty="0" sz="900" spc="5" b="1">
                <a:latin typeface="Courier New"/>
                <a:cs typeface="Courier New"/>
              </a:rPr>
              <a:t>// appropriate</a:t>
            </a:r>
            <a:r>
              <a:rPr dirty="0" sz="900" spc="35" b="1">
                <a:latin typeface="Courier New"/>
                <a:cs typeface="Courier New"/>
              </a:rPr>
              <a:t> </a:t>
            </a:r>
            <a:r>
              <a:rPr dirty="0" sz="900" b="1">
                <a:latin typeface="Courier New"/>
                <a:cs typeface="Courier New"/>
              </a:rPr>
              <a:t>location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fixed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showpoint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setprecision(2);</a:t>
            </a:r>
            <a:endParaRPr sz="900">
              <a:latin typeface="Courier New"/>
              <a:cs typeface="Courier New"/>
            </a:endParaRPr>
          </a:p>
          <a:p>
            <a:pPr marL="212090" marR="1061085">
              <a:lnSpc>
                <a:spcPct val="120000"/>
              </a:lnSpc>
              <a:spcBef>
                <a:spcPts val="1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</a:t>
            </a:r>
            <a:r>
              <a:rPr dirty="0" sz="900" spc="-10">
                <a:latin typeface="Courier New"/>
                <a:cs typeface="Courier New"/>
              </a:rPr>
              <a:t>area of the </a:t>
            </a:r>
            <a:r>
              <a:rPr dirty="0" sz="900" spc="-15">
                <a:latin typeface="Courier New"/>
                <a:cs typeface="Courier New"/>
              </a:rPr>
              <a:t>rectangle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box.attributes.area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perimeter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rectangle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5">
                <a:latin typeface="Courier New"/>
                <a:cs typeface="Courier New"/>
              </a:rPr>
              <a:t>&lt;&lt;</a:t>
            </a:r>
            <a:r>
              <a:rPr dirty="0" sz="900" spc="16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box.attributes.perimeter</a:t>
            </a:r>
            <a:endParaRPr sz="900">
              <a:latin typeface="Courier New"/>
              <a:cs typeface="Courier New"/>
            </a:endParaRPr>
          </a:p>
          <a:p>
            <a:pPr algn="ctr" marR="4505960">
              <a:lnSpc>
                <a:spcPct val="100000"/>
              </a:lnSpc>
              <a:spcBef>
                <a:spcPts val="219"/>
              </a:spcBef>
            </a:pP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40">
                <a:latin typeface="Times New Roman"/>
                <a:cs typeface="Times New Roman"/>
              </a:rPr>
              <a:t>Fill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code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25">
                <a:latin typeface="Times New Roman"/>
                <a:cs typeface="Times New Roman"/>
              </a:rPr>
              <a:t>indicated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comments </a:t>
            </a:r>
            <a:r>
              <a:rPr dirty="0" sz="1050" spc="-25">
                <a:latin typeface="Times New Roman"/>
                <a:cs typeface="Times New Roman"/>
              </a:rPr>
              <a:t>in</a:t>
            </a:r>
            <a:r>
              <a:rPr dirty="0" sz="1050" spc="-10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bold.</a:t>
            </a:r>
            <a:endParaRPr sz="1050">
              <a:latin typeface="Times New Roman"/>
              <a:cs typeface="Times New Roman"/>
            </a:endParaRPr>
          </a:p>
          <a:p>
            <a:pPr marL="1841500" marR="15875" indent="-228600">
              <a:lnSpc>
                <a:spcPct val="103499"/>
              </a:lnSpc>
              <a:spcBef>
                <a:spcPts val="295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-40">
                <a:latin typeface="Times New Roman"/>
                <a:cs typeface="Times New Roman"/>
              </a:rPr>
              <a:t>Modify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20">
                <a:latin typeface="Times New Roman"/>
                <a:cs typeface="Times New Roman"/>
              </a:rPr>
              <a:t>above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25">
                <a:latin typeface="Times New Roman"/>
                <a:cs typeface="Times New Roman"/>
              </a:rPr>
              <a:t>adding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third structure </a:t>
            </a:r>
            <a:r>
              <a:rPr dirty="0" sz="1050" spc="45">
                <a:latin typeface="Times New Roman"/>
                <a:cs typeface="Times New Roman"/>
              </a:rPr>
              <a:t>named  </a:t>
            </a:r>
            <a:r>
              <a:rPr dirty="0" sz="900" spc="-15">
                <a:latin typeface="Courier New"/>
                <a:cs typeface="Courier New"/>
              </a:rPr>
              <a:t>results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-20">
                <a:latin typeface="Times New Roman"/>
                <a:cs typeface="Times New Roman"/>
              </a:rPr>
              <a:t>has </a:t>
            </a:r>
            <a:r>
              <a:rPr dirty="0" sz="1050" spc="-15">
                <a:latin typeface="Times New Roman"/>
                <a:cs typeface="Times New Roman"/>
              </a:rPr>
              <a:t>two </a:t>
            </a:r>
            <a:r>
              <a:rPr dirty="0" sz="1050" spc="30">
                <a:latin typeface="Times New Roman"/>
                <a:cs typeface="Times New Roman"/>
              </a:rPr>
              <a:t>members </a:t>
            </a:r>
            <a:r>
              <a:rPr dirty="0" sz="900" spc="-20">
                <a:latin typeface="Courier New"/>
                <a:cs typeface="Courier New"/>
              </a:rPr>
              <a:t>area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 spc="-15">
                <a:latin typeface="Courier New"/>
                <a:cs typeface="Courier New"/>
              </a:rPr>
              <a:t>perimeter</a:t>
            </a:r>
            <a:r>
              <a:rPr dirty="0" sz="1050" spc="-15" b="1">
                <a:latin typeface="Times New Roman"/>
                <a:cs typeface="Times New Roman"/>
              </a:rPr>
              <a:t>. </a:t>
            </a:r>
            <a:r>
              <a:rPr dirty="0" sz="1050" spc="-25">
                <a:latin typeface="Times New Roman"/>
                <a:cs typeface="Times New Roman"/>
              </a:rPr>
              <a:t>Adjust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rectan-  gle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-15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5">
                <a:latin typeface="Times New Roman"/>
                <a:cs typeface="Times New Roman"/>
              </a:rPr>
              <a:t>both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its </a:t>
            </a:r>
            <a:r>
              <a:rPr dirty="0" sz="1050" spc="30">
                <a:latin typeface="Times New Roman"/>
                <a:cs typeface="Times New Roman"/>
              </a:rPr>
              <a:t>members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10">
                <a:latin typeface="Times New Roman"/>
                <a:cs typeface="Times New Roman"/>
              </a:rPr>
              <a:t>structure</a:t>
            </a:r>
            <a:r>
              <a:rPr dirty="0" sz="1050" spc="13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variables.</a:t>
            </a:r>
            <a:endParaRPr sz="1050">
              <a:latin typeface="Times New Roman"/>
              <a:cs typeface="Times New Roman"/>
            </a:endParaRPr>
          </a:p>
          <a:p>
            <a:pPr marL="1841500" marR="5080" indent="-228600">
              <a:lnSpc>
                <a:spcPct val="103299"/>
              </a:lnSpc>
              <a:spcBef>
                <a:spcPts val="290"/>
              </a:spcBef>
            </a:pPr>
            <a:r>
              <a:rPr dirty="0" sz="1050" spc="-5" i="1">
                <a:latin typeface="Times New Roman"/>
                <a:cs typeface="Times New Roman"/>
              </a:rPr>
              <a:t>Exercise </a:t>
            </a:r>
            <a:r>
              <a:rPr dirty="0" sz="1050" spc="-80" i="1">
                <a:latin typeface="Times New Roman"/>
                <a:cs typeface="Times New Roman"/>
              </a:rPr>
              <a:t>3: </a:t>
            </a:r>
            <a:r>
              <a:rPr dirty="0" sz="1050" spc="-40">
                <a:latin typeface="Times New Roman"/>
                <a:cs typeface="Times New Roman"/>
              </a:rPr>
              <a:t>Modify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20">
                <a:latin typeface="Times New Roman"/>
                <a:cs typeface="Times New Roman"/>
              </a:rPr>
              <a:t>above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25">
                <a:latin typeface="Times New Roman"/>
                <a:cs typeface="Times New Roman"/>
              </a:rPr>
              <a:t>adding </a:t>
            </a:r>
            <a:r>
              <a:rPr dirty="0" sz="1050" spc="-10">
                <a:latin typeface="Times New Roman"/>
                <a:cs typeface="Times New Roman"/>
              </a:rPr>
              <a:t>functions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35">
                <a:latin typeface="Times New Roman"/>
                <a:cs typeface="Times New Roman"/>
              </a:rPr>
              <a:t>compute the  </a:t>
            </a:r>
            <a:r>
              <a:rPr dirty="0" sz="1050" spc="-30">
                <a:latin typeface="Times New Roman"/>
                <a:cs typeface="Times New Roman"/>
              </a:rPr>
              <a:t>area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 spc="15">
                <a:latin typeface="Times New Roman"/>
                <a:cs typeface="Times New Roman"/>
              </a:rPr>
              <a:t>perimeter.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15">
                <a:latin typeface="Times New Roman"/>
                <a:cs typeface="Times New Roman"/>
              </a:rPr>
              <a:t>variables </a:t>
            </a:r>
            <a:r>
              <a:rPr dirty="0" sz="1050" spc="-15">
                <a:latin typeface="Times New Roman"/>
                <a:cs typeface="Times New Roman"/>
              </a:rPr>
              <a:t>should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30">
                <a:latin typeface="Times New Roman"/>
                <a:cs typeface="Times New Roman"/>
              </a:rPr>
              <a:t>passed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25">
                <a:latin typeface="Times New Roman"/>
                <a:cs typeface="Times New Roman"/>
              </a:rPr>
              <a:t>arguments 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functions.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193" y="1093977"/>
            <a:ext cx="88646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1835" algn="l"/>
              </a:tabLst>
            </a:pPr>
            <a:r>
              <a:rPr dirty="0" sz="950" spc="-20">
                <a:latin typeface="Times New Roman"/>
                <a:cs typeface="Times New Roman"/>
              </a:rPr>
              <a:t>Lesson  </a:t>
            </a:r>
            <a:r>
              <a:rPr dirty="0" sz="950" spc="-40">
                <a:latin typeface="Times New Roman"/>
                <a:cs typeface="Times New Roman"/>
              </a:rPr>
              <a:t>11B	</a:t>
            </a:r>
            <a:r>
              <a:rPr dirty="0" sz="900" spc="-120">
                <a:latin typeface="Arial"/>
                <a:cs typeface="Arial"/>
              </a:rPr>
              <a:t>211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8335" y="1430781"/>
            <a:ext cx="7493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5" i="1">
                <a:latin typeface="Times New Roman"/>
                <a:cs typeface="Times New Roman"/>
              </a:rPr>
              <a:t>Sample</a:t>
            </a:r>
            <a:r>
              <a:rPr dirty="0" sz="1050" spc="25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Run: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3231" y="1694942"/>
            <a:ext cx="1789880" cy="102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88001" y="1694942"/>
            <a:ext cx="38100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13232" y="1861057"/>
            <a:ext cx="1732083" cy="102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31613" y="1861057"/>
            <a:ext cx="38100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7133" y="2025650"/>
            <a:ext cx="1921097" cy="102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07133" y="2190242"/>
            <a:ext cx="1861634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42876" y="2190242"/>
            <a:ext cx="270229" cy="85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96057" y="2451861"/>
            <a:ext cx="567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latin typeface="Arial"/>
                <a:cs typeface="Arial"/>
              </a:rPr>
              <a:t>LAB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11.5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8335" y="2363539"/>
            <a:ext cx="4636135" cy="336613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80">
                <a:latin typeface="Arial"/>
                <a:cs typeface="Arial"/>
              </a:rPr>
              <a:t>Student </a:t>
            </a:r>
            <a:r>
              <a:rPr dirty="0" sz="1200" spc="-105">
                <a:latin typeface="Arial"/>
                <a:cs typeface="Arial"/>
              </a:rPr>
              <a:t>Generated </a:t>
            </a:r>
            <a:r>
              <a:rPr dirty="0" sz="1200" spc="-140">
                <a:latin typeface="Arial"/>
                <a:cs typeface="Arial"/>
              </a:rPr>
              <a:t>Code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0">
                <a:latin typeface="Arial"/>
                <a:cs typeface="Arial"/>
              </a:rPr>
              <a:t>Assignments</a:t>
            </a:r>
            <a:endParaRPr sz="1200">
              <a:latin typeface="Arial"/>
              <a:cs typeface="Arial"/>
            </a:endParaRPr>
          </a:p>
          <a:p>
            <a:pPr marL="241300" marR="109855" indent="-228600">
              <a:lnSpc>
                <a:spcPct val="103200"/>
              </a:lnSpc>
              <a:spcBef>
                <a:spcPts val="575"/>
              </a:spcBef>
            </a:pPr>
            <a:r>
              <a:rPr dirty="0" sz="1050" spc="25" i="1">
                <a:latin typeface="Times New Roman"/>
                <a:cs typeface="Times New Roman"/>
              </a:rPr>
              <a:t>Option </a:t>
            </a:r>
            <a:r>
              <a:rPr dirty="0" sz="1050" spc="-80" i="1">
                <a:latin typeface="Times New Roman"/>
                <a:cs typeface="Times New Roman"/>
              </a:rPr>
              <a:t>1: </a:t>
            </a:r>
            <a:r>
              <a:rPr dirty="0" sz="1050" spc="-30">
                <a:latin typeface="Times New Roman"/>
                <a:cs typeface="Times New Roman"/>
              </a:rPr>
              <a:t>Re-write </a:t>
            </a:r>
            <a:r>
              <a:rPr dirty="0" sz="1050" spc="-35">
                <a:latin typeface="Times New Roman"/>
                <a:cs typeface="Times New Roman"/>
              </a:rPr>
              <a:t>Sample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35">
                <a:latin typeface="Times New Roman"/>
                <a:cs typeface="Times New Roman"/>
              </a:rPr>
              <a:t>11.2 </a:t>
            </a:r>
            <a:r>
              <a:rPr dirty="0" sz="1050" spc="-15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it works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 spc="10">
                <a:latin typeface="Times New Roman"/>
                <a:cs typeface="Times New Roman"/>
              </a:rPr>
              <a:t>of  </a:t>
            </a:r>
            <a:r>
              <a:rPr dirty="0" sz="1050" spc="20">
                <a:latin typeface="Times New Roman"/>
                <a:cs typeface="Times New Roman"/>
              </a:rPr>
              <a:t>structures. </a:t>
            </a:r>
            <a:r>
              <a:rPr dirty="0" sz="1050" spc="-45">
                <a:latin typeface="Times New Roman"/>
                <a:cs typeface="Times New Roman"/>
              </a:rPr>
              <a:t>Write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10">
                <a:latin typeface="Times New Roman"/>
                <a:cs typeface="Times New Roman"/>
              </a:rPr>
              <a:t>so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30">
                <a:latin typeface="Times New Roman"/>
                <a:cs typeface="Times New Roman"/>
              </a:rPr>
              <a:t>compares </a:t>
            </a:r>
            <a:r>
              <a:rPr dirty="0" sz="1050" spc="-30">
                <a:latin typeface="Times New Roman"/>
                <a:cs typeface="Times New Roman"/>
              </a:rPr>
              <a:t>6 </a:t>
            </a:r>
            <a:r>
              <a:rPr dirty="0" sz="1050" spc="-35">
                <a:latin typeface="Times New Roman"/>
                <a:cs typeface="Times New Roman"/>
              </a:rPr>
              <a:t>circles. </a:t>
            </a:r>
            <a:r>
              <a:rPr dirty="0" sz="1050" spc="-50">
                <a:latin typeface="Times New Roman"/>
                <a:cs typeface="Times New Roman"/>
              </a:rPr>
              <a:t>You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45">
                <a:latin typeface="Times New Roman"/>
                <a:cs typeface="Times New Roman"/>
              </a:rPr>
              <a:t>need  </a:t>
            </a:r>
            <a:r>
              <a:rPr dirty="0" sz="1050" spc="20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come </a:t>
            </a:r>
            <a:r>
              <a:rPr dirty="0" sz="1050" spc="-5">
                <a:latin typeface="Times New Roman"/>
                <a:cs typeface="Times New Roman"/>
              </a:rPr>
              <a:t>up </a:t>
            </a:r>
            <a:r>
              <a:rPr dirty="0" sz="1050" spc="-25">
                <a:latin typeface="Times New Roman"/>
                <a:cs typeface="Times New Roman"/>
              </a:rPr>
              <a:t>with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new </a:t>
            </a:r>
            <a:r>
              <a:rPr dirty="0" sz="1050" spc="-70">
                <a:latin typeface="Times New Roman"/>
                <a:cs typeface="Times New Roman"/>
              </a:rPr>
              <a:t>way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determining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-45">
                <a:latin typeface="Times New Roman"/>
                <a:cs typeface="Times New Roman"/>
              </a:rPr>
              <a:t>circle’s </a:t>
            </a:r>
            <a:r>
              <a:rPr dirty="0" sz="1050" spc="-15">
                <a:latin typeface="Times New Roman"/>
                <a:cs typeface="Times New Roman"/>
              </a:rPr>
              <a:t>center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closest  to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10">
                <a:latin typeface="Times New Roman"/>
                <a:cs typeface="Times New Roman"/>
              </a:rPr>
              <a:t> origin.</a:t>
            </a:r>
            <a:endParaRPr sz="1050">
              <a:latin typeface="Times New Roman"/>
              <a:cs typeface="Times New Roman"/>
            </a:endParaRPr>
          </a:p>
          <a:p>
            <a:pPr marL="241300" marR="118745" indent="-228600">
              <a:lnSpc>
                <a:spcPct val="103099"/>
              </a:lnSpc>
              <a:spcBef>
                <a:spcPts val="300"/>
              </a:spcBef>
            </a:pPr>
            <a:r>
              <a:rPr dirty="0" sz="1050" spc="25" i="1">
                <a:latin typeface="Times New Roman"/>
                <a:cs typeface="Times New Roman"/>
              </a:rPr>
              <a:t>Option </a:t>
            </a:r>
            <a:r>
              <a:rPr dirty="0" sz="1050" spc="-80" i="1">
                <a:latin typeface="Times New Roman"/>
                <a:cs typeface="Times New Roman"/>
              </a:rPr>
              <a:t>2: </a:t>
            </a:r>
            <a:r>
              <a:rPr dirty="0" sz="1050" spc="-45">
                <a:latin typeface="Times New Roman"/>
                <a:cs typeface="Times New Roman"/>
              </a:rPr>
              <a:t>Write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5">
                <a:latin typeface="Times New Roman"/>
                <a:cs typeface="Times New Roman"/>
              </a:rPr>
              <a:t>uses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store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 </a:t>
            </a:r>
            <a:r>
              <a:rPr dirty="0" sz="1050" spc="15">
                <a:latin typeface="Times New Roman"/>
                <a:cs typeface="Times New Roman"/>
              </a:rPr>
              <a:t>informa-  </a:t>
            </a:r>
            <a:r>
              <a:rPr dirty="0" sz="1050" spc="-5">
                <a:latin typeface="Times New Roman"/>
                <a:cs typeface="Times New Roman"/>
              </a:rPr>
              <a:t>tion </a:t>
            </a:r>
            <a:r>
              <a:rPr dirty="0" sz="1050" spc="-10">
                <a:latin typeface="Times New Roman"/>
                <a:cs typeface="Times New Roman"/>
              </a:rPr>
              <a:t>for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particular </a:t>
            </a:r>
            <a:r>
              <a:rPr dirty="0" sz="1050" spc="5">
                <a:latin typeface="Times New Roman"/>
                <a:cs typeface="Times New Roman"/>
              </a:rPr>
              <a:t>month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local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airport:</a:t>
            </a:r>
            <a:endParaRPr sz="1050">
              <a:latin typeface="Times New Roman"/>
              <a:cs typeface="Times New Roman"/>
            </a:endParaRPr>
          </a:p>
          <a:p>
            <a:pPr marL="478790" marR="2005964">
              <a:lnSpc>
                <a:spcPct val="102899"/>
              </a:lnSpc>
              <a:spcBef>
                <a:spcPts val="610"/>
              </a:spcBef>
            </a:pPr>
            <a:r>
              <a:rPr dirty="0" sz="1050" spc="-25">
                <a:latin typeface="Times New Roman"/>
                <a:cs typeface="Times New Roman"/>
              </a:rPr>
              <a:t>Total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0">
                <a:latin typeface="Times New Roman"/>
                <a:cs typeface="Times New Roman"/>
              </a:rPr>
              <a:t>planes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30">
                <a:latin typeface="Times New Roman"/>
                <a:cs typeface="Times New Roman"/>
              </a:rPr>
              <a:t>landed  </a:t>
            </a:r>
            <a:r>
              <a:rPr dirty="0" sz="1050" spc="-25">
                <a:latin typeface="Times New Roman"/>
                <a:cs typeface="Times New Roman"/>
              </a:rPr>
              <a:t>Total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0">
                <a:latin typeface="Times New Roman"/>
                <a:cs typeface="Times New Roman"/>
              </a:rPr>
              <a:t>planes </a:t>
            </a:r>
            <a:r>
              <a:rPr dirty="0" sz="1050">
                <a:latin typeface="Times New Roman"/>
                <a:cs typeface="Times New Roman"/>
              </a:rPr>
              <a:t>that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1050" spc="40">
                <a:latin typeface="Times New Roman"/>
                <a:cs typeface="Times New Roman"/>
              </a:rPr>
              <a:t>departed</a:t>
            </a:r>
            <a:endParaRPr sz="1050">
              <a:latin typeface="Times New Roman"/>
              <a:cs typeface="Times New Roman"/>
            </a:endParaRPr>
          </a:p>
          <a:p>
            <a:pPr marL="469900" marR="424815">
              <a:lnSpc>
                <a:spcPct val="102899"/>
              </a:lnSpc>
            </a:pPr>
            <a:r>
              <a:rPr dirty="0" sz="1050" spc="-10">
                <a:latin typeface="Times New Roman"/>
                <a:cs typeface="Times New Roman"/>
              </a:rPr>
              <a:t>Greatest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0">
                <a:latin typeface="Times New Roman"/>
                <a:cs typeface="Times New Roman"/>
              </a:rPr>
              <a:t>planes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30">
                <a:latin typeface="Times New Roman"/>
                <a:cs typeface="Times New Roman"/>
              </a:rPr>
              <a:t>landed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given </a:t>
            </a:r>
            <a:r>
              <a:rPr dirty="0" sz="1050" spc="-45">
                <a:latin typeface="Times New Roman"/>
                <a:cs typeface="Times New Roman"/>
              </a:rPr>
              <a:t>day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40">
                <a:latin typeface="Times New Roman"/>
                <a:cs typeface="Times New Roman"/>
              </a:rPr>
              <a:t>month  </a:t>
            </a:r>
            <a:r>
              <a:rPr dirty="0" sz="1050" spc="-25">
                <a:latin typeface="Times New Roman"/>
                <a:cs typeface="Times New Roman"/>
              </a:rPr>
              <a:t>Least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0">
                <a:latin typeface="Times New Roman"/>
                <a:cs typeface="Times New Roman"/>
              </a:rPr>
              <a:t>planes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30">
                <a:latin typeface="Times New Roman"/>
                <a:cs typeface="Times New Roman"/>
              </a:rPr>
              <a:t>landed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given </a:t>
            </a:r>
            <a:r>
              <a:rPr dirty="0" sz="1050" spc="-45">
                <a:latin typeface="Times New Roman"/>
                <a:cs typeface="Times New Roman"/>
              </a:rPr>
              <a:t>day </a:t>
            </a:r>
            <a:r>
              <a:rPr dirty="0" sz="1050" spc="-5">
                <a:latin typeface="Times New Roman"/>
                <a:cs typeface="Times New Roman"/>
              </a:rPr>
              <a:t>that</a:t>
            </a:r>
            <a:r>
              <a:rPr dirty="0" sz="1050" spc="10">
                <a:latin typeface="Times New Roman"/>
                <a:cs typeface="Times New Roman"/>
              </a:rPr>
              <a:t> </a:t>
            </a:r>
            <a:r>
              <a:rPr dirty="0" sz="1050" spc="40">
                <a:latin typeface="Times New Roman"/>
                <a:cs typeface="Times New Roman"/>
              </a:rPr>
              <a:t>month</a:t>
            </a:r>
            <a:endParaRPr sz="10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200"/>
              </a:lnSpc>
              <a:spcBef>
                <a:spcPts val="595"/>
              </a:spcBef>
            </a:pP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program should </a:t>
            </a:r>
            <a:r>
              <a:rPr dirty="0" sz="1050" spc="-35">
                <a:latin typeface="Times New Roman"/>
                <a:cs typeface="Times New Roman"/>
              </a:rPr>
              <a:t>have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-45">
                <a:latin typeface="Times New Roman"/>
                <a:cs typeface="Times New Roman"/>
              </a:rPr>
              <a:t>array </a:t>
            </a:r>
            <a:r>
              <a:rPr dirty="0" sz="1050" spc="-5">
                <a:latin typeface="Times New Roman"/>
                <a:cs typeface="Times New Roman"/>
              </a:rPr>
              <a:t>of twelve </a:t>
            </a:r>
            <a:r>
              <a:rPr dirty="0" sz="1050" spc="15">
                <a:latin typeface="Times New Roman"/>
                <a:cs typeface="Times New Roman"/>
              </a:rPr>
              <a:t>structures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hold </a:t>
            </a:r>
            <a:r>
              <a:rPr dirty="0" sz="1050" spc="-35">
                <a:latin typeface="Times New Roman"/>
                <a:cs typeface="Times New Roman"/>
              </a:rPr>
              <a:t>travel </a:t>
            </a:r>
            <a:r>
              <a:rPr dirty="0" sz="1050" spc="10">
                <a:latin typeface="Times New Roman"/>
                <a:cs typeface="Times New Roman"/>
              </a:rPr>
              <a:t>information  </a:t>
            </a:r>
            <a:r>
              <a:rPr dirty="0" sz="1050" spc="-5">
                <a:latin typeface="Times New Roman"/>
                <a:cs typeface="Times New Roman"/>
              </a:rPr>
              <a:t>for the </a:t>
            </a:r>
            <a:r>
              <a:rPr dirty="0" sz="1050" spc="-20">
                <a:latin typeface="Times New Roman"/>
                <a:cs typeface="Times New Roman"/>
              </a:rPr>
              <a:t>entire </a:t>
            </a:r>
            <a:r>
              <a:rPr dirty="0" sz="1050" spc="-50">
                <a:latin typeface="Times New Roman"/>
                <a:cs typeface="Times New Roman"/>
              </a:rPr>
              <a:t>year.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should </a:t>
            </a:r>
            <a:r>
              <a:rPr dirty="0" sz="1050">
                <a:latin typeface="Times New Roman"/>
                <a:cs typeface="Times New Roman"/>
              </a:rPr>
              <a:t>prompt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user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enter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1050" spc="35">
                <a:latin typeface="Times New Roman"/>
                <a:cs typeface="Times New Roman"/>
              </a:rPr>
              <a:t>each  </a:t>
            </a:r>
            <a:r>
              <a:rPr dirty="0" sz="1050" spc="-20">
                <a:latin typeface="Times New Roman"/>
                <a:cs typeface="Times New Roman"/>
              </a:rPr>
              <a:t>month. </a:t>
            </a:r>
            <a:r>
              <a:rPr dirty="0" sz="1050" spc="-15">
                <a:latin typeface="Times New Roman"/>
                <a:cs typeface="Times New Roman"/>
              </a:rPr>
              <a:t>Once </a:t>
            </a:r>
            <a:r>
              <a:rPr dirty="0" sz="1050" spc="-65">
                <a:latin typeface="Times New Roman"/>
                <a:cs typeface="Times New Roman"/>
              </a:rPr>
              <a:t>all </a:t>
            </a:r>
            <a:r>
              <a:rPr dirty="0" sz="1050" spc="-35">
                <a:latin typeface="Times New Roman"/>
                <a:cs typeface="Times New Roman"/>
              </a:rPr>
              <a:t>data </a:t>
            </a:r>
            <a:r>
              <a:rPr dirty="0" sz="1050" spc="-55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entered,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program </a:t>
            </a:r>
            <a:r>
              <a:rPr dirty="0" sz="1050" spc="-30">
                <a:latin typeface="Times New Roman"/>
                <a:cs typeface="Times New Roman"/>
              </a:rPr>
              <a:t>should </a:t>
            </a:r>
            <a:r>
              <a:rPr dirty="0" sz="1050">
                <a:latin typeface="Times New Roman"/>
                <a:cs typeface="Times New Roman"/>
              </a:rPr>
              <a:t>calculate </a:t>
            </a:r>
            <a:r>
              <a:rPr dirty="0" sz="1050" spc="-25">
                <a:latin typeface="Times New Roman"/>
                <a:cs typeface="Times New Roman"/>
              </a:rPr>
              <a:t>and </a:t>
            </a:r>
            <a:r>
              <a:rPr dirty="0" sz="1050" spc="-15">
                <a:latin typeface="Times New Roman"/>
                <a:cs typeface="Times New Roman"/>
              </a:rPr>
              <a:t>output the </a:t>
            </a:r>
            <a:r>
              <a:rPr dirty="0" sz="1050" spc="-5">
                <a:latin typeface="Times New Roman"/>
                <a:cs typeface="Times New Roman"/>
              </a:rPr>
              <a:t>aver-  </a:t>
            </a:r>
            <a:r>
              <a:rPr dirty="0" sz="1050" spc="-45">
                <a:latin typeface="Times New Roman"/>
                <a:cs typeface="Times New Roman"/>
              </a:rPr>
              <a:t>age </a:t>
            </a:r>
            <a:r>
              <a:rPr dirty="0" sz="1050" spc="-20">
                <a:latin typeface="Times New Roman"/>
                <a:cs typeface="Times New Roman"/>
              </a:rPr>
              <a:t>monthly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landing planes,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average </a:t>
            </a:r>
            <a:r>
              <a:rPr dirty="0" sz="1050" spc="-20">
                <a:latin typeface="Times New Roman"/>
                <a:cs typeface="Times New Roman"/>
              </a:rPr>
              <a:t>monthly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0">
                <a:latin typeface="Times New Roman"/>
                <a:cs typeface="Times New Roman"/>
              </a:rPr>
              <a:t>depart-  </a:t>
            </a:r>
            <a:r>
              <a:rPr dirty="0" sz="1050" spc="-40">
                <a:latin typeface="Times New Roman"/>
                <a:cs typeface="Times New Roman"/>
              </a:rPr>
              <a:t>ing </a:t>
            </a:r>
            <a:r>
              <a:rPr dirty="0" sz="1050" spc="20">
                <a:latin typeface="Times New Roman"/>
                <a:cs typeface="Times New Roman"/>
              </a:rPr>
              <a:t>planes,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total </a:t>
            </a:r>
            <a:r>
              <a:rPr dirty="0" sz="1050" spc="35">
                <a:latin typeface="Times New Roman"/>
                <a:cs typeface="Times New Roman"/>
              </a:rPr>
              <a:t>number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10">
                <a:latin typeface="Times New Roman"/>
                <a:cs typeface="Times New Roman"/>
              </a:rPr>
              <a:t>landing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1050" spc="20">
                <a:latin typeface="Times New Roman"/>
                <a:cs typeface="Times New Roman"/>
              </a:rPr>
              <a:t>departing </a:t>
            </a:r>
            <a:r>
              <a:rPr dirty="0" sz="1050" spc="15">
                <a:latin typeface="Times New Roman"/>
                <a:cs typeface="Times New Roman"/>
              </a:rPr>
              <a:t>planes </a:t>
            </a:r>
            <a:r>
              <a:rPr dirty="0" sz="1050" spc="-10">
                <a:latin typeface="Times New Roman"/>
                <a:cs typeface="Times New Roman"/>
              </a:rPr>
              <a:t>for the </a:t>
            </a:r>
            <a:r>
              <a:rPr dirty="0" sz="1050" spc="-55">
                <a:latin typeface="Times New Roman"/>
                <a:cs typeface="Times New Roman"/>
              </a:rPr>
              <a:t>year, </a:t>
            </a:r>
            <a:r>
              <a:rPr dirty="0" sz="1050" spc="-25">
                <a:latin typeface="Times New Roman"/>
                <a:cs typeface="Times New Roman"/>
              </a:rPr>
              <a:t>and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20">
                <a:latin typeface="Times New Roman"/>
                <a:cs typeface="Times New Roman"/>
              </a:rPr>
              <a:t>greatest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25">
                <a:latin typeface="Times New Roman"/>
                <a:cs typeface="Times New Roman"/>
              </a:rPr>
              <a:t>least </a:t>
            </a:r>
            <a:r>
              <a:rPr dirty="0" sz="1050" spc="45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35">
                <a:latin typeface="Times New Roman"/>
                <a:cs typeface="Times New Roman"/>
              </a:rPr>
              <a:t>planes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35">
                <a:latin typeface="Times New Roman"/>
                <a:cs typeface="Times New Roman"/>
              </a:rPr>
              <a:t>landed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40">
                <a:latin typeface="Times New Roman"/>
                <a:cs typeface="Times New Roman"/>
              </a:rPr>
              <a:t>any </a:t>
            </a:r>
            <a:r>
              <a:rPr dirty="0" sz="1050">
                <a:latin typeface="Times New Roman"/>
                <a:cs typeface="Times New Roman"/>
              </a:rPr>
              <a:t>one </a:t>
            </a:r>
            <a:r>
              <a:rPr dirty="0" sz="1050" spc="-40">
                <a:latin typeface="Times New Roman"/>
                <a:cs typeface="Times New Roman"/>
              </a:rPr>
              <a:t>day </a:t>
            </a:r>
            <a:r>
              <a:rPr dirty="0" sz="1050" spc="-20">
                <a:latin typeface="Times New Roman"/>
                <a:cs typeface="Times New Roman"/>
              </a:rPr>
              <a:t>(and </a:t>
            </a:r>
            <a:r>
              <a:rPr dirty="0" sz="1050" spc="30">
                <a:latin typeface="Times New Roman"/>
                <a:cs typeface="Times New Roman"/>
              </a:rPr>
              <a:t>which  </a:t>
            </a:r>
            <a:r>
              <a:rPr dirty="0" sz="1050" spc="5">
                <a:latin typeface="Times New Roman"/>
                <a:cs typeface="Times New Roman"/>
              </a:rPr>
              <a:t>month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50">
                <a:latin typeface="Times New Roman"/>
                <a:cs typeface="Times New Roman"/>
              </a:rPr>
              <a:t>occurred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in).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682114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 h="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59153" y="455294"/>
            <a:ext cx="3004185" cy="117983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dirty="0" sz="900" spc="-105">
                <a:latin typeface="Arial"/>
                <a:cs typeface="Arial"/>
              </a:rPr>
              <a:t>196 </a:t>
            </a: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11 </a:t>
            </a:r>
            <a:r>
              <a:rPr dirty="0" sz="950" spc="-20">
                <a:latin typeface="Times New Roman"/>
                <a:cs typeface="Times New Roman"/>
              </a:rPr>
              <a:t>Structures </a:t>
            </a:r>
            <a:r>
              <a:rPr dirty="0" sz="950" spc="-15">
                <a:latin typeface="Times New Roman"/>
                <a:cs typeface="Times New Roman"/>
              </a:rPr>
              <a:t>and Abstract </a:t>
            </a:r>
            <a:r>
              <a:rPr dirty="0" sz="950" spc="-5">
                <a:latin typeface="Times New Roman"/>
                <a:cs typeface="Times New Roman"/>
              </a:rPr>
              <a:t>Data</a:t>
            </a:r>
            <a:r>
              <a:rPr dirty="0" sz="950" spc="-2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Types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490">
                <a:latin typeface="Arial"/>
                <a:cs typeface="Arial"/>
              </a:rPr>
              <a:t>P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275">
                <a:latin typeface="Arial"/>
                <a:cs typeface="Arial"/>
              </a:rPr>
              <a:t>- </a:t>
            </a:r>
            <a:r>
              <a:rPr dirty="0" sz="1400" spc="-375">
                <a:latin typeface="Arial"/>
                <a:cs typeface="Arial"/>
              </a:rPr>
              <a:t>LA </a:t>
            </a:r>
            <a:r>
              <a:rPr dirty="0" sz="1400" spc="-450">
                <a:latin typeface="Arial"/>
                <a:cs typeface="Arial"/>
              </a:rPr>
              <a:t>B</a:t>
            </a:r>
            <a:r>
              <a:rPr dirty="0" sz="1400" spc="110">
                <a:latin typeface="Arial"/>
                <a:cs typeface="Arial"/>
              </a:rPr>
              <a:t> </a:t>
            </a:r>
            <a:r>
              <a:rPr dirty="0" sz="1400" spc="-525">
                <a:latin typeface="Arial"/>
                <a:cs typeface="Arial"/>
              </a:rPr>
              <a:t>R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D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55">
                <a:latin typeface="Arial"/>
                <a:cs typeface="Arial"/>
              </a:rPr>
              <a:t> </a:t>
            </a:r>
            <a:r>
              <a:rPr dirty="0" sz="1400" spc="-484">
                <a:latin typeface="Arial"/>
                <a:cs typeface="Arial"/>
              </a:rPr>
              <a:t>A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0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175">
                <a:latin typeface="Arial"/>
                <a:cs typeface="Arial"/>
              </a:rPr>
              <a:t>I</a:t>
            </a:r>
            <a:r>
              <a:rPr dirty="0" sz="1400" spc="-300">
                <a:latin typeface="Arial"/>
                <a:cs typeface="Arial"/>
              </a:rPr>
              <a:t> </a:t>
            </a:r>
            <a:r>
              <a:rPr dirty="0" sz="1400" spc="-615">
                <a:latin typeface="Arial"/>
                <a:cs typeface="Arial"/>
              </a:rPr>
              <a:t>G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60">
                <a:latin typeface="Arial"/>
                <a:cs typeface="Arial"/>
              </a:rPr>
              <a:t> </a:t>
            </a:r>
            <a:r>
              <a:rPr dirty="0" sz="1400" spc="-530">
                <a:latin typeface="Arial"/>
                <a:cs typeface="Arial"/>
              </a:rPr>
              <a:t>M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15">
                <a:latin typeface="Arial"/>
                <a:cs typeface="Arial"/>
              </a:rPr>
              <a:t>E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sz="1400" spc="-535">
                <a:latin typeface="Arial"/>
                <a:cs typeface="Arial"/>
              </a:rPr>
              <a:t>N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 spc="-495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735" y="1721866"/>
            <a:ext cx="4636770" cy="46297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3099"/>
              </a:lnSpc>
              <a:spcBef>
                <a:spcPts val="65"/>
              </a:spcBef>
            </a:pPr>
            <a:r>
              <a:rPr dirty="0" sz="1050" spc="-35">
                <a:latin typeface="Times New Roman"/>
                <a:cs typeface="Times New Roman"/>
              </a:rPr>
              <a:t>So </a:t>
            </a:r>
            <a:r>
              <a:rPr dirty="0" sz="1050" spc="-20">
                <a:latin typeface="Times New Roman"/>
                <a:cs typeface="Times New Roman"/>
              </a:rPr>
              <a:t>far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35">
                <a:latin typeface="Times New Roman"/>
                <a:cs typeface="Times New Roman"/>
              </a:rPr>
              <a:t>learned </a:t>
            </a:r>
            <a:r>
              <a:rPr dirty="0" sz="1050" spc="5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data </a:t>
            </a:r>
            <a:r>
              <a:rPr dirty="0" sz="1050" spc="-25">
                <a:latin typeface="Times New Roman"/>
                <a:cs typeface="Times New Roman"/>
              </a:rPr>
              <a:t>types </a:t>
            </a:r>
            <a:r>
              <a:rPr dirty="0" sz="1050" spc="-15">
                <a:latin typeface="Times New Roman"/>
                <a:cs typeface="Times New Roman"/>
              </a:rPr>
              <a:t>such </a:t>
            </a: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900" spc="-20">
                <a:latin typeface="Courier New"/>
                <a:cs typeface="Courier New"/>
              </a:rPr>
              <a:t>float</a:t>
            </a:r>
            <a:r>
              <a:rPr dirty="0" sz="1050" spc="-20">
                <a:latin typeface="Times New Roman"/>
                <a:cs typeface="Times New Roman"/>
              </a:rPr>
              <a:t>, </a:t>
            </a:r>
            <a:r>
              <a:rPr dirty="0" sz="900" spc="-20">
                <a:latin typeface="Courier New"/>
                <a:cs typeface="Courier New"/>
              </a:rPr>
              <a:t>int</a:t>
            </a:r>
            <a:r>
              <a:rPr dirty="0" sz="1050" spc="-20">
                <a:latin typeface="Times New Roman"/>
                <a:cs typeface="Times New Roman"/>
              </a:rPr>
              <a:t>, </a:t>
            </a:r>
            <a:r>
              <a:rPr dirty="0" sz="900" spc="-20">
                <a:latin typeface="Courier New"/>
                <a:cs typeface="Courier New"/>
              </a:rPr>
              <a:t>char</a:t>
            </a:r>
            <a:r>
              <a:rPr dirty="0" sz="1050" spc="-20">
                <a:latin typeface="Times New Roman"/>
                <a:cs typeface="Times New Roman"/>
              </a:rPr>
              <a:t>, etc.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35">
                <a:latin typeface="Times New Roman"/>
                <a:cs typeface="Times New Roman"/>
              </a:rPr>
              <a:t>some  </a:t>
            </a:r>
            <a:r>
              <a:rPr dirty="0" sz="1050" spc="15">
                <a:latin typeface="Times New Roman"/>
                <a:cs typeface="Times New Roman"/>
              </a:rPr>
              <a:t>applications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programmer </a:t>
            </a:r>
            <a:r>
              <a:rPr dirty="0" sz="1050" spc="30">
                <a:latin typeface="Times New Roman"/>
                <a:cs typeface="Times New Roman"/>
              </a:rPr>
              <a:t>needs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create </a:t>
            </a:r>
            <a:r>
              <a:rPr dirty="0" sz="1050" spc="-15">
                <a:latin typeface="Times New Roman"/>
                <a:cs typeface="Times New Roman"/>
              </a:rPr>
              <a:t>their </a:t>
            </a:r>
            <a:r>
              <a:rPr dirty="0" sz="1050" spc="-20">
                <a:latin typeface="Times New Roman"/>
                <a:cs typeface="Times New Roman"/>
              </a:rPr>
              <a:t>own data </a:t>
            </a:r>
            <a:r>
              <a:rPr dirty="0" sz="1050" spc="-30">
                <a:latin typeface="Times New Roman"/>
                <a:cs typeface="Times New Roman"/>
              </a:rPr>
              <a:t>type. </a:t>
            </a: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-25">
                <a:latin typeface="Times New Roman"/>
                <a:cs typeface="Times New Roman"/>
              </a:rPr>
              <a:t>user </a:t>
            </a:r>
            <a:r>
              <a:rPr dirty="0" sz="1050" spc="25">
                <a:latin typeface="Times New Roman"/>
                <a:cs typeface="Times New Roman"/>
              </a:rPr>
              <a:t>defined 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type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often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25" b="1">
                <a:latin typeface="Times New Roman"/>
                <a:cs typeface="Times New Roman"/>
              </a:rPr>
              <a:t>abstract </a:t>
            </a:r>
            <a:r>
              <a:rPr dirty="0" sz="1050" spc="-15" b="1">
                <a:latin typeface="Times New Roman"/>
                <a:cs typeface="Times New Roman"/>
              </a:rPr>
              <a:t>data </a:t>
            </a:r>
            <a:r>
              <a:rPr dirty="0" sz="1050" spc="-10" b="1">
                <a:latin typeface="Times New Roman"/>
                <a:cs typeface="Times New Roman"/>
              </a:rPr>
              <a:t>type </a:t>
            </a:r>
            <a:r>
              <a:rPr dirty="0" sz="1050" b="1">
                <a:latin typeface="Times New Roman"/>
                <a:cs typeface="Times New Roman"/>
              </a:rPr>
              <a:t>(ADT)</a:t>
            </a:r>
            <a:r>
              <a:rPr dirty="0" sz="1050">
                <a:latin typeface="Times New Roman"/>
                <a:cs typeface="Times New Roman"/>
              </a:rPr>
              <a:t>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programmer </a:t>
            </a:r>
            <a:r>
              <a:rPr dirty="0" sz="1050" spc="-10">
                <a:latin typeface="Times New Roman"/>
                <a:cs typeface="Times New Roman"/>
              </a:rPr>
              <a:t>must </a:t>
            </a:r>
            <a:r>
              <a:rPr dirty="0" sz="1050" spc="30">
                <a:latin typeface="Times New Roman"/>
                <a:cs typeface="Times New Roman"/>
              </a:rPr>
              <a:t>decide  </a:t>
            </a:r>
            <a:r>
              <a:rPr dirty="0" sz="1050" spc="-35">
                <a:latin typeface="Times New Roman"/>
                <a:cs typeface="Times New Roman"/>
              </a:rPr>
              <a:t>which </a:t>
            </a:r>
            <a:r>
              <a:rPr dirty="0" sz="1050" spc="5">
                <a:latin typeface="Times New Roman"/>
                <a:cs typeface="Times New Roman"/>
              </a:rPr>
              <a:t>values </a:t>
            </a:r>
            <a:r>
              <a:rPr dirty="0" sz="1050" spc="-35">
                <a:latin typeface="Times New Roman"/>
                <a:cs typeface="Times New Roman"/>
              </a:rPr>
              <a:t>are </a:t>
            </a:r>
            <a:r>
              <a:rPr dirty="0" sz="1050" spc="-45">
                <a:latin typeface="Times New Roman"/>
                <a:cs typeface="Times New Roman"/>
              </a:rPr>
              <a:t>valid </a:t>
            </a:r>
            <a:r>
              <a:rPr dirty="0" sz="1050" spc="-10">
                <a:latin typeface="Times New Roman"/>
                <a:cs typeface="Times New Roman"/>
              </a:rPr>
              <a:t>for the </a:t>
            </a:r>
            <a:r>
              <a:rPr dirty="0" sz="1050" spc="-30">
                <a:latin typeface="Times New Roman"/>
                <a:cs typeface="Times New Roman"/>
              </a:rPr>
              <a:t>data </a:t>
            </a:r>
            <a:r>
              <a:rPr dirty="0" sz="1050" spc="-35">
                <a:latin typeface="Times New Roman"/>
                <a:cs typeface="Times New Roman"/>
              </a:rPr>
              <a:t>type </a:t>
            </a:r>
            <a:r>
              <a:rPr dirty="0" sz="1050" spc="-20">
                <a:latin typeface="Times New Roman"/>
                <a:cs typeface="Times New Roman"/>
              </a:rPr>
              <a:t>and </a:t>
            </a:r>
            <a:r>
              <a:rPr dirty="0" sz="1050" spc="-35">
                <a:latin typeface="Times New Roman"/>
                <a:cs typeface="Times New Roman"/>
              </a:rPr>
              <a:t>which </a:t>
            </a:r>
            <a:r>
              <a:rPr dirty="0" sz="1050" spc="20">
                <a:latin typeface="Times New Roman"/>
                <a:cs typeface="Times New Roman"/>
              </a:rPr>
              <a:t>operations </a:t>
            </a:r>
            <a:r>
              <a:rPr dirty="0" sz="1050" spc="-50">
                <a:latin typeface="Times New Roman"/>
                <a:cs typeface="Times New Roman"/>
              </a:rPr>
              <a:t>may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25">
                <a:latin typeface="Times New Roman"/>
                <a:cs typeface="Times New Roman"/>
              </a:rPr>
              <a:t>performed 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type. </a:t>
            </a:r>
            <a:r>
              <a:rPr dirty="0" sz="1050" spc="10">
                <a:latin typeface="Times New Roman"/>
                <a:cs typeface="Times New Roman"/>
              </a:rPr>
              <a:t>It </a:t>
            </a:r>
            <a:r>
              <a:rPr dirty="0" sz="1050" spc="-45">
                <a:latin typeface="Times New Roman"/>
                <a:cs typeface="Times New Roman"/>
              </a:rPr>
              <a:t>may </a:t>
            </a:r>
            <a:r>
              <a:rPr dirty="0" sz="1050" spc="-25">
                <a:latin typeface="Times New Roman"/>
                <a:cs typeface="Times New Roman"/>
              </a:rPr>
              <a:t>even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20">
                <a:latin typeface="Times New Roman"/>
                <a:cs typeface="Times New Roman"/>
              </a:rPr>
              <a:t>necessary </a:t>
            </a:r>
            <a:r>
              <a:rPr dirty="0" sz="1050" spc="-5">
                <a:latin typeface="Times New Roman"/>
                <a:cs typeface="Times New Roman"/>
              </a:rPr>
              <a:t>for the </a:t>
            </a:r>
            <a:r>
              <a:rPr dirty="0" sz="1050" spc="30">
                <a:latin typeface="Times New Roman"/>
                <a:cs typeface="Times New Roman"/>
              </a:rPr>
              <a:t>programmer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design </a:t>
            </a:r>
            <a:r>
              <a:rPr dirty="0" sz="1050" spc="50">
                <a:latin typeface="Times New Roman"/>
                <a:cs typeface="Times New Roman"/>
              </a:rPr>
              <a:t>new  </a:t>
            </a:r>
            <a:r>
              <a:rPr dirty="0" sz="1050" spc="5">
                <a:latin typeface="Times New Roman"/>
                <a:cs typeface="Times New Roman"/>
              </a:rPr>
              <a:t>operations to </a:t>
            </a:r>
            <a:r>
              <a:rPr dirty="0" sz="1050" spc="-25">
                <a:latin typeface="Times New Roman"/>
                <a:cs typeface="Times New Roman"/>
              </a:rPr>
              <a:t>be </a:t>
            </a:r>
            <a:r>
              <a:rPr dirty="0" sz="1050" spc="5">
                <a:latin typeface="Times New Roman"/>
                <a:cs typeface="Times New Roman"/>
              </a:rPr>
              <a:t>applied to </a:t>
            </a:r>
            <a:r>
              <a:rPr dirty="0" sz="1050" spc="-20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data. </a:t>
            </a:r>
            <a:r>
              <a:rPr dirty="0" sz="1050" spc="-110">
                <a:latin typeface="Times New Roman"/>
                <a:cs typeface="Times New Roman"/>
              </a:rPr>
              <a:t>We  </a:t>
            </a:r>
            <a:r>
              <a:rPr dirty="0" sz="1050" spc="-75">
                <a:latin typeface="Times New Roman"/>
                <a:cs typeface="Times New Roman"/>
              </a:rPr>
              <a:t>will </a:t>
            </a:r>
            <a:r>
              <a:rPr dirty="0" sz="1050" spc="-50">
                <a:latin typeface="Times New Roman"/>
                <a:cs typeface="Times New Roman"/>
              </a:rPr>
              <a:t>study </a:t>
            </a:r>
            <a:r>
              <a:rPr dirty="0" sz="1050" spc="-35">
                <a:latin typeface="Times New Roman"/>
                <a:cs typeface="Times New Roman"/>
              </a:rPr>
              <a:t>this </a:t>
            </a:r>
            <a:r>
              <a:rPr dirty="0" sz="1050" spc="-60">
                <a:latin typeface="Times New Roman"/>
                <a:cs typeface="Times New Roman"/>
              </a:rPr>
              <a:t>style </a:t>
            </a:r>
            <a:r>
              <a:rPr dirty="0" sz="1050" spc="-10">
                <a:latin typeface="Times New Roman"/>
                <a:cs typeface="Times New Roman"/>
              </a:rPr>
              <a:t>of </a:t>
            </a:r>
            <a:r>
              <a:rPr dirty="0" sz="1050" spc="5">
                <a:latin typeface="Times New Roman"/>
                <a:cs typeface="Times New Roman"/>
              </a:rPr>
              <a:t>programming </a:t>
            </a:r>
            <a:r>
              <a:rPr dirty="0" sz="1050">
                <a:latin typeface="Times New Roman"/>
                <a:cs typeface="Times New Roman"/>
              </a:rPr>
              <a:t>exten-  </a:t>
            </a:r>
            <a:r>
              <a:rPr dirty="0" sz="1050" spc="-50">
                <a:latin typeface="Times New Roman"/>
                <a:cs typeface="Times New Roman"/>
              </a:rPr>
              <a:t>sively </a:t>
            </a:r>
            <a:r>
              <a:rPr dirty="0" sz="1050" spc="-20">
                <a:latin typeface="Times New Roman"/>
                <a:cs typeface="Times New Roman"/>
              </a:rPr>
              <a:t>when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30">
                <a:latin typeface="Times New Roman"/>
                <a:cs typeface="Times New Roman"/>
              </a:rPr>
              <a:t>introduce </a:t>
            </a:r>
            <a:r>
              <a:rPr dirty="0" sz="1050" spc="5" i="1">
                <a:latin typeface="Times New Roman"/>
                <a:cs typeface="Times New Roman"/>
              </a:rPr>
              <a:t>object-oriented </a:t>
            </a:r>
            <a:r>
              <a:rPr dirty="0" sz="1050" spc="35" i="1">
                <a:latin typeface="Times New Roman"/>
                <a:cs typeface="Times New Roman"/>
              </a:rPr>
              <a:t>programming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lesson </a:t>
            </a:r>
            <a:r>
              <a:rPr dirty="0" sz="1050" spc="-15">
                <a:latin typeface="Times New Roman"/>
                <a:cs typeface="Times New Roman"/>
              </a:rPr>
              <a:t>set </a:t>
            </a:r>
            <a:r>
              <a:rPr dirty="0" sz="1050" spc="10">
                <a:latin typeface="Times New Roman"/>
                <a:cs typeface="Times New Roman"/>
              </a:rPr>
              <a:t>from  </a:t>
            </a:r>
            <a:r>
              <a:rPr dirty="0" sz="1050" spc="-15">
                <a:latin typeface="Times New Roman"/>
                <a:cs typeface="Times New Roman"/>
              </a:rPr>
              <a:t>Chapter</a:t>
            </a:r>
            <a:r>
              <a:rPr dirty="0" sz="1050" spc="8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13.</a:t>
            </a:r>
            <a:endParaRPr sz="1050">
              <a:latin typeface="Times New Roman"/>
              <a:cs typeface="Times New Roman"/>
            </a:endParaRPr>
          </a:p>
          <a:p>
            <a:pPr marL="12700" indent="228600">
              <a:lnSpc>
                <a:spcPct val="100000"/>
              </a:lnSpc>
              <a:spcBef>
                <a:spcPts val="35"/>
              </a:spcBef>
            </a:pP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25">
                <a:latin typeface="Times New Roman"/>
                <a:cs typeface="Times New Roman"/>
              </a:rPr>
              <a:t>example, </a:t>
            </a:r>
            <a:r>
              <a:rPr dirty="0" sz="1050" spc="45">
                <a:latin typeface="Times New Roman"/>
                <a:cs typeface="Times New Roman"/>
              </a:rPr>
              <a:t>suppose </a:t>
            </a:r>
            <a:r>
              <a:rPr dirty="0" sz="1050" spc="-25">
                <a:latin typeface="Times New Roman"/>
                <a:cs typeface="Times New Roman"/>
              </a:rPr>
              <a:t>you </a:t>
            </a:r>
            <a:r>
              <a:rPr dirty="0" sz="1050" spc="-20">
                <a:latin typeface="Times New Roman"/>
                <a:cs typeface="Times New Roman"/>
              </a:rPr>
              <a:t>want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create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program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15">
                <a:latin typeface="Times New Roman"/>
                <a:cs typeface="Times New Roman"/>
              </a:rPr>
              <a:t>simulate </a:t>
            </a:r>
            <a:r>
              <a:rPr dirty="0" sz="1050" spc="-40">
                <a:latin typeface="Times New Roman"/>
                <a:cs typeface="Times New Roman"/>
              </a:rPr>
              <a:t>a</a:t>
            </a:r>
            <a:r>
              <a:rPr dirty="0" sz="1050" spc="-12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calen-</a:t>
            </a:r>
            <a:endParaRPr sz="1050">
              <a:latin typeface="Times New Roman"/>
              <a:cs typeface="Times New Roman"/>
            </a:endParaRPr>
          </a:p>
          <a:p>
            <a:pPr algn="just" marL="12700" marR="8890">
              <a:lnSpc>
                <a:spcPct val="102899"/>
              </a:lnSpc>
              <a:spcBef>
                <a:spcPts val="15"/>
              </a:spcBef>
            </a:pPr>
            <a:r>
              <a:rPr dirty="0" sz="1050" spc="-30">
                <a:latin typeface="Times New Roman"/>
                <a:cs typeface="Times New Roman"/>
              </a:rPr>
              <a:t>dar.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45">
                <a:latin typeface="Times New Roman"/>
                <a:cs typeface="Times New Roman"/>
              </a:rPr>
              <a:t>may </a:t>
            </a:r>
            <a:r>
              <a:rPr dirty="0" sz="1050" spc="-15">
                <a:latin typeface="Times New Roman"/>
                <a:cs typeface="Times New Roman"/>
              </a:rPr>
              <a:t>contain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following </a:t>
            </a:r>
            <a:r>
              <a:rPr dirty="0" sz="1050" spc="-25">
                <a:latin typeface="Times New Roman"/>
                <a:cs typeface="Times New Roman"/>
              </a:rPr>
              <a:t>ADTs: </a:t>
            </a:r>
            <a:r>
              <a:rPr dirty="0" sz="900" spc="-25">
                <a:latin typeface="Courier New"/>
                <a:cs typeface="Courier New"/>
              </a:rPr>
              <a:t>year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900" spc="-25">
                <a:latin typeface="Courier New"/>
                <a:cs typeface="Courier New"/>
              </a:rPr>
              <a:t>month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 spc="-25">
                <a:latin typeface="Courier New"/>
                <a:cs typeface="Courier New"/>
              </a:rPr>
              <a:t>day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15">
                <a:latin typeface="Times New Roman"/>
                <a:cs typeface="Times New Roman"/>
              </a:rPr>
              <a:t>Note 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900" spc="-20">
                <a:latin typeface="Courier New"/>
                <a:cs typeface="Courier New"/>
              </a:rPr>
              <a:t>month </a:t>
            </a:r>
            <a:r>
              <a:rPr dirty="0" sz="1050" spc="-20">
                <a:latin typeface="Times New Roman"/>
                <a:cs typeface="Times New Roman"/>
              </a:rPr>
              <a:t>could </a:t>
            </a:r>
            <a:r>
              <a:rPr dirty="0" sz="1050" spc="-25">
                <a:latin typeface="Times New Roman"/>
                <a:cs typeface="Times New Roman"/>
              </a:rPr>
              <a:t>take </a:t>
            </a:r>
            <a:r>
              <a:rPr dirty="0" sz="1050" spc="10">
                <a:latin typeface="Times New Roman"/>
                <a:cs typeface="Times New Roman"/>
              </a:rPr>
              <a:t>on values </a:t>
            </a:r>
            <a:r>
              <a:rPr dirty="0" sz="1050" spc="5">
                <a:latin typeface="Times New Roman"/>
                <a:cs typeface="Times New Roman"/>
              </a:rPr>
              <a:t>January, </a:t>
            </a:r>
            <a:r>
              <a:rPr dirty="0" sz="1050" spc="20">
                <a:latin typeface="Times New Roman"/>
                <a:cs typeface="Times New Roman"/>
              </a:rPr>
              <a:t>February, </a:t>
            </a:r>
            <a:r>
              <a:rPr dirty="0" sz="1050" spc="-35">
                <a:latin typeface="Times New Roman"/>
                <a:cs typeface="Times New Roman"/>
              </a:rPr>
              <a:t>. . . , </a:t>
            </a:r>
            <a:r>
              <a:rPr dirty="0" sz="1050" spc="35">
                <a:latin typeface="Times New Roman"/>
                <a:cs typeface="Times New Roman"/>
              </a:rPr>
              <a:t>December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25">
                <a:latin typeface="Times New Roman"/>
                <a:cs typeface="Times New Roman"/>
              </a:rPr>
              <a:t>even</a:t>
            </a:r>
            <a:r>
              <a:rPr dirty="0" sz="1050" spc="14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1,2,</a:t>
            </a:r>
            <a:endParaRPr sz="10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2899"/>
              </a:lnSpc>
            </a:pPr>
            <a:r>
              <a:rPr dirty="0" sz="1050" spc="-35">
                <a:latin typeface="Times New Roman"/>
                <a:cs typeface="Times New Roman"/>
              </a:rPr>
              <a:t>. . . ,12 </a:t>
            </a:r>
            <a:r>
              <a:rPr dirty="0" sz="1050" spc="40">
                <a:latin typeface="Times New Roman"/>
                <a:cs typeface="Times New Roman"/>
              </a:rPr>
              <a:t>depending </a:t>
            </a:r>
            <a:r>
              <a:rPr dirty="0" sz="1050" spc="10">
                <a:latin typeface="Times New Roman"/>
                <a:cs typeface="Times New Roman"/>
              </a:rPr>
              <a:t>on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wishes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programmer. </a:t>
            </a:r>
            <a:r>
              <a:rPr dirty="0" sz="1050">
                <a:latin typeface="Times New Roman"/>
                <a:cs typeface="Times New Roman"/>
              </a:rPr>
              <a:t>Likewise,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range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val-  </a:t>
            </a:r>
            <a:r>
              <a:rPr dirty="0" sz="1050" spc="-20">
                <a:latin typeface="Times New Roman"/>
                <a:cs typeface="Times New Roman"/>
              </a:rPr>
              <a:t>ues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900" spc="-20">
                <a:latin typeface="Courier New"/>
                <a:cs typeface="Courier New"/>
              </a:rPr>
              <a:t>day </a:t>
            </a:r>
            <a:r>
              <a:rPr dirty="0" sz="1050" spc="-20">
                <a:latin typeface="Times New Roman"/>
                <a:cs typeface="Times New Roman"/>
              </a:rPr>
              <a:t>could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15">
                <a:latin typeface="Times New Roman"/>
                <a:cs typeface="Times New Roman"/>
              </a:rPr>
              <a:t>Monday, </a:t>
            </a:r>
            <a:r>
              <a:rPr dirty="0" sz="1050" spc="10">
                <a:latin typeface="Times New Roman"/>
                <a:cs typeface="Times New Roman"/>
              </a:rPr>
              <a:t>Tuesday, </a:t>
            </a:r>
            <a:r>
              <a:rPr dirty="0" sz="1050" spc="-35">
                <a:latin typeface="Times New Roman"/>
                <a:cs typeface="Times New Roman"/>
              </a:rPr>
              <a:t>. . . , </a:t>
            </a:r>
            <a:r>
              <a:rPr dirty="0" sz="1050" spc="20">
                <a:latin typeface="Times New Roman"/>
                <a:cs typeface="Times New Roman"/>
              </a:rPr>
              <a:t>Sunday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-25">
                <a:latin typeface="Times New Roman"/>
                <a:cs typeface="Times New Roman"/>
              </a:rPr>
              <a:t>even </a:t>
            </a:r>
            <a:r>
              <a:rPr dirty="0" sz="1050" spc="-35">
                <a:latin typeface="Times New Roman"/>
                <a:cs typeface="Times New Roman"/>
              </a:rPr>
              <a:t>1,2, . . . ,7.</a:t>
            </a:r>
            <a:r>
              <a:rPr dirty="0" sz="1050" spc="-7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There</a:t>
            </a: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ct val="102899"/>
              </a:lnSpc>
              <a:spcBef>
                <a:spcPts val="10"/>
              </a:spcBef>
            </a:pP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0">
                <a:latin typeface="Times New Roman"/>
                <a:cs typeface="Times New Roman"/>
              </a:rPr>
              <a:t>much more </a:t>
            </a:r>
            <a:r>
              <a:rPr dirty="0" sz="1050" spc="-5">
                <a:latin typeface="Times New Roman"/>
                <a:cs typeface="Times New Roman"/>
              </a:rPr>
              <a:t>flexibility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choice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allowable values </a:t>
            </a:r>
            <a:r>
              <a:rPr dirty="0" sz="1050" spc="-5">
                <a:latin typeface="Times New Roman"/>
                <a:cs typeface="Times New Roman"/>
              </a:rPr>
              <a:t>for </a:t>
            </a:r>
            <a:r>
              <a:rPr dirty="0" sz="900" spc="-20">
                <a:latin typeface="Courier New"/>
                <a:cs typeface="Courier New"/>
              </a:rPr>
              <a:t>year</a:t>
            </a:r>
            <a:r>
              <a:rPr dirty="0" sz="1050" spc="-20">
                <a:latin typeface="Times New Roman"/>
                <a:cs typeface="Times New Roman"/>
              </a:rPr>
              <a:t>.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pro-  </a:t>
            </a:r>
            <a:r>
              <a:rPr dirty="0" sz="1050" spc="35">
                <a:latin typeface="Times New Roman"/>
                <a:cs typeface="Times New Roman"/>
              </a:rPr>
              <a:t>grammer </a:t>
            </a:r>
            <a:r>
              <a:rPr dirty="0" sz="1050" spc="-30">
                <a:latin typeface="Times New Roman"/>
                <a:cs typeface="Times New Roman"/>
              </a:rPr>
              <a:t>is </a:t>
            </a:r>
            <a:r>
              <a:rPr dirty="0" sz="1050" spc="35">
                <a:latin typeface="Times New Roman"/>
                <a:cs typeface="Times New Roman"/>
              </a:rPr>
              <a:t>thinking </a:t>
            </a:r>
            <a:r>
              <a:rPr dirty="0" sz="1050" spc="15">
                <a:latin typeface="Times New Roman"/>
                <a:cs typeface="Times New Roman"/>
              </a:rPr>
              <a:t>short term </a:t>
            </a:r>
            <a:r>
              <a:rPr dirty="0" sz="1050" spc="-10">
                <a:latin typeface="Times New Roman"/>
                <a:cs typeface="Times New Roman"/>
              </a:rPr>
              <a:t>they </a:t>
            </a:r>
            <a:r>
              <a:rPr dirty="0" sz="1050" spc="-30">
                <a:latin typeface="Times New Roman"/>
                <a:cs typeface="Times New Roman"/>
              </a:rPr>
              <a:t>may </a:t>
            </a:r>
            <a:r>
              <a:rPr dirty="0" sz="1050" spc="-20">
                <a:latin typeface="Times New Roman"/>
                <a:cs typeface="Times New Roman"/>
              </a:rPr>
              <a:t>wish </a:t>
            </a:r>
            <a:r>
              <a:rPr dirty="0" sz="1050" spc="25">
                <a:latin typeface="Times New Roman"/>
                <a:cs typeface="Times New Roman"/>
              </a:rPr>
              <a:t>to </a:t>
            </a:r>
            <a:r>
              <a:rPr dirty="0" sz="1050">
                <a:latin typeface="Times New Roman"/>
                <a:cs typeface="Times New Roman"/>
              </a:rPr>
              <a:t>restrict </a:t>
            </a:r>
            <a:r>
              <a:rPr dirty="0" sz="900" spc="-10">
                <a:latin typeface="Courier New"/>
                <a:cs typeface="Courier New"/>
              </a:rPr>
              <a:t>year </a:t>
            </a:r>
            <a:r>
              <a:rPr dirty="0" sz="1050" spc="20">
                <a:latin typeface="Times New Roman"/>
                <a:cs typeface="Times New Roman"/>
              </a:rPr>
              <a:t>to </a:t>
            </a:r>
            <a:r>
              <a:rPr dirty="0" sz="1050" spc="10">
                <a:latin typeface="Times New Roman"/>
                <a:cs typeface="Times New Roman"/>
              </a:rPr>
              <a:t>the </a:t>
            </a:r>
            <a:r>
              <a:rPr dirty="0" sz="1050" spc="45">
                <a:latin typeface="Times New Roman"/>
                <a:cs typeface="Times New Roman"/>
              </a:rPr>
              <a:t>range  </a:t>
            </a:r>
            <a:r>
              <a:rPr dirty="0" sz="1050" spc="-35">
                <a:latin typeface="Times New Roman"/>
                <a:cs typeface="Times New Roman"/>
              </a:rPr>
              <a:t>1990–2010. </a:t>
            </a:r>
            <a:r>
              <a:rPr dirty="0" sz="1050" spc="25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course </a:t>
            </a:r>
            <a:r>
              <a:rPr dirty="0" sz="1050" spc="-10">
                <a:latin typeface="Times New Roman"/>
                <a:cs typeface="Times New Roman"/>
              </a:rPr>
              <a:t>there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35">
                <a:latin typeface="Times New Roman"/>
                <a:cs typeface="Times New Roman"/>
              </a:rPr>
              <a:t>many </a:t>
            </a:r>
            <a:r>
              <a:rPr dirty="0" sz="1050">
                <a:latin typeface="Times New Roman"/>
                <a:cs typeface="Times New Roman"/>
              </a:rPr>
              <a:t>other</a:t>
            </a:r>
            <a:r>
              <a:rPr dirty="0" sz="1050" spc="5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possibilities.</a:t>
            </a:r>
            <a:endParaRPr sz="1050">
              <a:latin typeface="Times New Roman"/>
              <a:cs typeface="Times New Roman"/>
            </a:endParaRPr>
          </a:p>
          <a:p>
            <a:pPr marL="12700" indent="228600">
              <a:lnSpc>
                <a:spcPct val="100000"/>
              </a:lnSpc>
              <a:spcBef>
                <a:spcPts val="40"/>
              </a:spcBef>
            </a:pP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30">
                <a:latin typeface="Times New Roman"/>
                <a:cs typeface="Times New Roman"/>
              </a:rPr>
              <a:t>lab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study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30" b="1">
                <a:latin typeface="Times New Roman"/>
                <a:cs typeface="Times New Roman"/>
              </a:rPr>
              <a:t>structure</a:t>
            </a:r>
            <a:r>
              <a:rPr dirty="0" sz="1050" spc="30">
                <a:latin typeface="Times New Roman"/>
                <a:cs typeface="Times New Roman"/>
              </a:rPr>
              <a:t>. </a:t>
            </a:r>
            <a:r>
              <a:rPr dirty="0" sz="1050" spc="-40">
                <a:latin typeface="Times New Roman"/>
                <a:cs typeface="Times New Roman"/>
              </a:rPr>
              <a:t>Like </a:t>
            </a:r>
            <a:r>
              <a:rPr dirty="0" sz="1050" spc="-30">
                <a:latin typeface="Times New Roman"/>
                <a:cs typeface="Times New Roman"/>
              </a:rPr>
              <a:t>arrays, </a:t>
            </a:r>
            <a:r>
              <a:rPr dirty="0" sz="1050" spc="15">
                <a:latin typeface="Times New Roman"/>
                <a:cs typeface="Times New Roman"/>
              </a:rPr>
              <a:t>structures </a:t>
            </a:r>
            <a:r>
              <a:rPr dirty="0" sz="1050" spc="-35">
                <a:latin typeface="Times New Roman"/>
                <a:cs typeface="Times New Roman"/>
              </a:rPr>
              <a:t>allow </a:t>
            </a:r>
            <a:r>
              <a:rPr dirty="0" sz="1050">
                <a:latin typeface="Times New Roman"/>
                <a:cs typeface="Times New Roman"/>
              </a:rPr>
              <a:t>the</a:t>
            </a:r>
            <a:r>
              <a:rPr dirty="0" sz="1050" spc="7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pro-</a:t>
            </a:r>
            <a:endParaRPr sz="105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3000"/>
              </a:lnSpc>
              <a:spcBef>
                <a:spcPts val="10"/>
              </a:spcBef>
            </a:pPr>
            <a:r>
              <a:rPr dirty="0" sz="1050" spc="25">
                <a:latin typeface="Times New Roman"/>
                <a:cs typeface="Times New Roman"/>
              </a:rPr>
              <a:t>grammer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group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20">
                <a:latin typeface="Times New Roman"/>
                <a:cs typeface="Times New Roman"/>
              </a:rPr>
              <a:t>together. However, </a:t>
            </a:r>
            <a:r>
              <a:rPr dirty="0" sz="1050" spc="10">
                <a:latin typeface="Times New Roman"/>
                <a:cs typeface="Times New Roman"/>
              </a:rPr>
              <a:t>unlike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array, </a:t>
            </a:r>
            <a:r>
              <a:rPr dirty="0" sz="1050" spc="15">
                <a:latin typeface="Times New Roman"/>
                <a:cs typeface="Times New Roman"/>
              </a:rPr>
              <a:t>structures </a:t>
            </a:r>
            <a:r>
              <a:rPr dirty="0" sz="1050" spc="-40">
                <a:latin typeface="Times New Roman"/>
                <a:cs typeface="Times New Roman"/>
              </a:rPr>
              <a:t>allow </a:t>
            </a:r>
            <a:r>
              <a:rPr dirty="0" sz="1050" spc="30">
                <a:latin typeface="Times New Roman"/>
                <a:cs typeface="Times New Roman"/>
              </a:rPr>
              <a:t>you 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group together </a:t>
            </a:r>
            <a:r>
              <a:rPr dirty="0" sz="1050" spc="-25">
                <a:latin typeface="Times New Roman"/>
                <a:cs typeface="Times New Roman"/>
              </a:rPr>
              <a:t>items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25" i="1">
                <a:latin typeface="Times New Roman"/>
                <a:cs typeface="Times New Roman"/>
              </a:rPr>
              <a:t>different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30">
                <a:latin typeface="Times New Roman"/>
                <a:cs typeface="Times New Roman"/>
              </a:rPr>
              <a:t>types. </a:t>
            </a:r>
            <a:r>
              <a:rPr dirty="0" sz="1050" spc="-15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see </a:t>
            </a:r>
            <a:r>
              <a:rPr dirty="0" sz="1050" spc="-15">
                <a:latin typeface="Times New Roman"/>
                <a:cs typeface="Times New Roman"/>
              </a:rPr>
              <a:t>how this </a:t>
            </a:r>
            <a:r>
              <a:rPr dirty="0" sz="1050" spc="-20">
                <a:latin typeface="Times New Roman"/>
                <a:cs typeface="Times New Roman"/>
              </a:rPr>
              <a:t>could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15">
                <a:latin typeface="Times New Roman"/>
                <a:cs typeface="Times New Roman"/>
              </a:rPr>
              <a:t>useful 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10">
                <a:latin typeface="Times New Roman"/>
                <a:cs typeface="Times New Roman"/>
              </a:rPr>
              <a:t>practice, </a:t>
            </a:r>
            <a:r>
              <a:rPr dirty="0" sz="1050" spc="25">
                <a:latin typeface="Times New Roman"/>
                <a:cs typeface="Times New Roman"/>
              </a:rPr>
              <a:t>consider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5">
                <a:latin typeface="Times New Roman"/>
                <a:cs typeface="Times New Roman"/>
              </a:rPr>
              <a:t>student </a:t>
            </a:r>
            <a:r>
              <a:rPr dirty="0" sz="1050" spc="-10">
                <a:latin typeface="Times New Roman"/>
                <a:cs typeface="Times New Roman"/>
              </a:rPr>
              <a:t>must </a:t>
            </a:r>
            <a:r>
              <a:rPr dirty="0" sz="1050" spc="5">
                <a:latin typeface="Times New Roman"/>
                <a:cs typeface="Times New Roman"/>
              </a:rPr>
              <a:t>do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register </a:t>
            </a:r>
            <a:r>
              <a:rPr dirty="0" sz="1050">
                <a:latin typeface="Times New Roman"/>
                <a:cs typeface="Times New Roman"/>
              </a:rPr>
              <a:t>for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college </a:t>
            </a:r>
            <a:r>
              <a:rPr dirty="0" sz="1050" spc="30">
                <a:latin typeface="Times New Roman"/>
                <a:cs typeface="Times New Roman"/>
              </a:rPr>
              <a:t>course.  </a:t>
            </a:r>
            <a:r>
              <a:rPr dirty="0" sz="1050" spc="-5">
                <a:latin typeface="Times New Roman"/>
                <a:cs typeface="Times New Roman"/>
              </a:rPr>
              <a:t>Typically, one </a:t>
            </a:r>
            <a:r>
              <a:rPr dirty="0" sz="1050" spc="-15">
                <a:latin typeface="Times New Roman"/>
                <a:cs typeface="Times New Roman"/>
              </a:rPr>
              <a:t>obtains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current </a:t>
            </a:r>
            <a:r>
              <a:rPr dirty="0" sz="1050" spc="-35">
                <a:latin typeface="Times New Roman"/>
                <a:cs typeface="Times New Roman"/>
              </a:rPr>
              <a:t>list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5">
                <a:latin typeface="Times New Roman"/>
                <a:cs typeface="Times New Roman"/>
              </a:rPr>
              <a:t>available </a:t>
            </a:r>
            <a:r>
              <a:rPr dirty="0" sz="1050" spc="30">
                <a:latin typeface="Times New Roman"/>
                <a:cs typeface="Times New Roman"/>
              </a:rPr>
              <a:t>courses </a:t>
            </a:r>
            <a:r>
              <a:rPr dirty="0" sz="1050" spc="-15">
                <a:latin typeface="Times New Roman"/>
                <a:cs typeface="Times New Roman"/>
              </a:rPr>
              <a:t>and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30">
                <a:latin typeface="Times New Roman"/>
                <a:cs typeface="Times New Roman"/>
              </a:rPr>
              <a:t>selects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30">
                <a:latin typeface="Times New Roman"/>
                <a:cs typeface="Times New Roman"/>
              </a:rPr>
              <a:t>desired </a:t>
            </a:r>
            <a:r>
              <a:rPr dirty="0" sz="1050" spc="-15">
                <a:latin typeface="Times New Roman"/>
                <a:cs typeface="Times New Roman"/>
              </a:rPr>
              <a:t>course </a:t>
            </a:r>
            <a:r>
              <a:rPr dirty="0" sz="1050" spc="5">
                <a:latin typeface="Times New Roman"/>
                <a:cs typeface="Times New Roman"/>
              </a:rPr>
              <a:t>or </a:t>
            </a:r>
            <a:r>
              <a:rPr dirty="0" sz="1050" spc="20">
                <a:latin typeface="Times New Roman"/>
                <a:cs typeface="Times New Roman"/>
              </a:rPr>
              <a:t>courses.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35">
                <a:latin typeface="Times New Roman"/>
                <a:cs typeface="Times New Roman"/>
              </a:rPr>
              <a:t>example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20">
                <a:latin typeface="Times New Roman"/>
                <a:cs typeface="Times New Roman"/>
              </a:rPr>
              <a:t>course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20">
                <a:latin typeface="Times New Roman"/>
                <a:cs typeface="Times New Roman"/>
              </a:rPr>
              <a:t>may  </a:t>
            </a:r>
            <a:r>
              <a:rPr dirty="0" sz="1050" spc="25">
                <a:latin typeface="Times New Roman"/>
                <a:cs typeface="Times New Roman"/>
              </a:rPr>
              <a:t>choose: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214755" algn="l"/>
                <a:tab pos="3081655" algn="l"/>
              </a:tabLst>
            </a:pPr>
            <a:r>
              <a:rPr dirty="0" sz="900" spc="-15">
                <a:latin typeface="Courier New"/>
                <a:cs typeface="Courier New"/>
              </a:rPr>
              <a:t>CHEM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310	</a:t>
            </a:r>
            <a:r>
              <a:rPr dirty="0" sz="900" spc="-20">
                <a:latin typeface="Courier New"/>
                <a:cs typeface="Courier New"/>
              </a:rPr>
              <a:t>Physical </a:t>
            </a:r>
            <a:r>
              <a:rPr dirty="0" sz="900" spc="-15">
                <a:latin typeface="Courier New"/>
                <a:cs typeface="Courier New"/>
              </a:rPr>
              <a:t>Chemistry	</a:t>
            </a:r>
            <a:r>
              <a:rPr dirty="0" sz="900">
                <a:latin typeface="Courier New"/>
                <a:cs typeface="Courier New"/>
              </a:rPr>
              <a:t>4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Credits</a:t>
            </a:r>
            <a:endParaRPr sz="900">
              <a:latin typeface="Courier New"/>
              <a:cs typeface="Courier New"/>
            </a:endParaRPr>
          </a:p>
          <a:p>
            <a:pPr algn="just" marL="12700" marR="5715">
              <a:lnSpc>
                <a:spcPct val="102899"/>
              </a:lnSpc>
              <a:spcBef>
                <a:spcPts val="630"/>
              </a:spcBef>
            </a:pPr>
            <a:r>
              <a:rPr dirty="0" sz="1050" spc="-5">
                <a:latin typeface="Times New Roman"/>
                <a:cs typeface="Times New Roman"/>
              </a:rPr>
              <a:t>Note </a:t>
            </a:r>
            <a:r>
              <a:rPr dirty="0" sz="1050" spc="-1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there </a:t>
            </a:r>
            <a:r>
              <a:rPr dirty="0" sz="1050" spc="-35">
                <a:latin typeface="Times New Roman"/>
                <a:cs typeface="Times New Roman"/>
              </a:rPr>
              <a:t>are </a:t>
            </a:r>
            <a:r>
              <a:rPr dirty="0" sz="1050" spc="-20">
                <a:latin typeface="Times New Roman"/>
                <a:cs typeface="Times New Roman"/>
              </a:rPr>
              <a:t>four </a:t>
            </a:r>
            <a:r>
              <a:rPr dirty="0" sz="1050" spc="-35">
                <a:latin typeface="Times New Roman"/>
                <a:cs typeface="Times New Roman"/>
              </a:rPr>
              <a:t>items </a:t>
            </a:r>
            <a:r>
              <a:rPr dirty="0" sz="1050" spc="15">
                <a:latin typeface="Times New Roman"/>
                <a:cs typeface="Times New Roman"/>
              </a:rPr>
              <a:t>related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5">
                <a:latin typeface="Times New Roman"/>
                <a:cs typeface="Times New Roman"/>
              </a:rPr>
              <a:t>course: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course </a:t>
            </a:r>
            <a:r>
              <a:rPr dirty="0" sz="1050">
                <a:latin typeface="Times New Roman"/>
                <a:cs typeface="Times New Roman"/>
              </a:rPr>
              <a:t>discipline </a:t>
            </a:r>
            <a:r>
              <a:rPr dirty="0" sz="1050" spc="-35">
                <a:latin typeface="Times New Roman"/>
                <a:cs typeface="Times New Roman"/>
              </a:rPr>
              <a:t>(CHEM),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course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 spc="-40">
                <a:latin typeface="Times New Roman"/>
                <a:cs typeface="Times New Roman"/>
              </a:rPr>
              <a:t>(310),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course </a:t>
            </a:r>
            <a:r>
              <a:rPr dirty="0" sz="1050" spc="-25">
                <a:latin typeface="Times New Roman"/>
                <a:cs typeface="Times New Roman"/>
              </a:rPr>
              <a:t>title </a:t>
            </a:r>
            <a:r>
              <a:rPr dirty="0" sz="1050">
                <a:latin typeface="Times New Roman"/>
                <a:cs typeface="Times New Roman"/>
              </a:rPr>
              <a:t>(Physical </a:t>
            </a:r>
            <a:r>
              <a:rPr dirty="0" sz="1050" spc="10">
                <a:latin typeface="Times New Roman"/>
                <a:cs typeface="Times New Roman"/>
              </a:rPr>
              <a:t>Chemistry),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number 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credit </a:t>
            </a:r>
            <a:r>
              <a:rPr dirty="0" sz="1050" spc="-10">
                <a:latin typeface="Times New Roman"/>
                <a:cs typeface="Times New Roman"/>
              </a:rPr>
              <a:t>hours </a:t>
            </a:r>
            <a:r>
              <a:rPr dirty="0" sz="1050" spc="-40">
                <a:latin typeface="Times New Roman"/>
                <a:cs typeface="Times New Roman"/>
              </a:rPr>
              <a:t>(4). </a:t>
            </a:r>
            <a:r>
              <a:rPr dirty="0" sz="1050" spc="-10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could </a:t>
            </a:r>
            <a:r>
              <a:rPr dirty="0" sz="1050" spc="-20">
                <a:latin typeface="Times New Roman"/>
                <a:cs typeface="Times New Roman"/>
              </a:rPr>
              <a:t>define </a:t>
            </a:r>
            <a:r>
              <a:rPr dirty="0" sz="1050" spc="15">
                <a:latin typeface="Times New Roman"/>
                <a:cs typeface="Times New Roman"/>
              </a:rPr>
              <a:t>variables </a:t>
            </a:r>
            <a:r>
              <a:rPr dirty="0" sz="1050" spc="-35">
                <a:latin typeface="Times New Roman"/>
                <a:cs typeface="Times New Roman"/>
              </a:rPr>
              <a:t>as</a:t>
            </a:r>
            <a:r>
              <a:rPr dirty="0" sz="1050" spc="4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9735" y="6378215"/>
            <a:ext cx="1205230" cy="86995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80"/>
              </a:spcBef>
            </a:pPr>
            <a:r>
              <a:rPr dirty="0" sz="1050" b="1">
                <a:latin typeface="Times New Roman"/>
                <a:cs typeface="Times New Roman"/>
              </a:rPr>
              <a:t>Variable </a:t>
            </a:r>
            <a:r>
              <a:rPr dirty="0" sz="1050" spc="40" b="1">
                <a:latin typeface="Times New Roman"/>
                <a:cs typeface="Times New Roman"/>
              </a:rPr>
              <a:t>Definition  </a:t>
            </a:r>
            <a:r>
              <a:rPr dirty="0" sz="900" spc="-15">
                <a:latin typeface="Courier New"/>
                <a:cs typeface="Courier New"/>
              </a:rPr>
              <a:t>string </a:t>
            </a:r>
            <a:r>
              <a:rPr dirty="0" sz="900" spc="-20">
                <a:latin typeface="Courier New"/>
                <a:cs typeface="Courier New"/>
              </a:rPr>
              <a:t>discipline  int courseNumber  </a:t>
            </a:r>
            <a:r>
              <a:rPr dirty="0" sz="900" spc="-15">
                <a:latin typeface="Courier New"/>
                <a:cs typeface="Courier New"/>
              </a:rPr>
              <a:t>string</a:t>
            </a:r>
            <a:r>
              <a:rPr dirty="0" sz="900" spc="-26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courseTitle  short</a:t>
            </a:r>
            <a:r>
              <a:rPr dirty="0" sz="900" spc="-21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credits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5616" y="6405753"/>
            <a:ext cx="1959610" cy="846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30" b="1">
                <a:latin typeface="Times New Roman"/>
                <a:cs typeface="Times New Roman"/>
              </a:rPr>
              <a:t>Information</a:t>
            </a:r>
            <a:r>
              <a:rPr dirty="0" sz="1050" spc="285" b="1">
                <a:latin typeface="Times New Roman"/>
                <a:cs typeface="Times New Roman"/>
              </a:rPr>
              <a:t> </a:t>
            </a:r>
            <a:r>
              <a:rPr dirty="0" sz="1050" spc="70" b="1">
                <a:latin typeface="Times New Roman"/>
                <a:cs typeface="Times New Roman"/>
              </a:rPr>
              <a:t>Held</a:t>
            </a:r>
            <a:endParaRPr sz="105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35"/>
              </a:spcBef>
            </a:pPr>
            <a:r>
              <a:rPr dirty="0" sz="1050" spc="-20">
                <a:latin typeface="Times New Roman"/>
                <a:cs typeface="Times New Roman"/>
              </a:rPr>
              <a:t>4-letter </a:t>
            </a:r>
            <a:r>
              <a:rPr dirty="0" sz="1050" spc="20">
                <a:latin typeface="Times New Roman"/>
                <a:cs typeface="Times New Roman"/>
              </a:rPr>
              <a:t>abbreviation </a:t>
            </a:r>
            <a:r>
              <a:rPr dirty="0" sz="1050" spc="-5">
                <a:latin typeface="Times New Roman"/>
                <a:cs typeface="Times New Roman"/>
              </a:rPr>
              <a:t>for</a:t>
            </a:r>
            <a:r>
              <a:rPr dirty="0" sz="1050" spc="19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discipline</a:t>
            </a:r>
            <a:endParaRPr sz="1050">
              <a:latin typeface="Times New Roman"/>
              <a:cs typeface="Times New Roman"/>
            </a:endParaRPr>
          </a:p>
          <a:p>
            <a:pPr marL="17145" marR="78105">
              <a:lnSpc>
                <a:spcPct val="102899"/>
              </a:lnSpc>
              <a:spcBef>
                <a:spcPts val="10"/>
              </a:spcBef>
            </a:pPr>
            <a:r>
              <a:rPr dirty="0" sz="1050" spc="-10">
                <a:latin typeface="Times New Roman"/>
                <a:cs typeface="Times New Roman"/>
              </a:rPr>
              <a:t>Integer </a:t>
            </a:r>
            <a:r>
              <a:rPr dirty="0" sz="1050" spc="25">
                <a:latin typeface="Times New Roman"/>
                <a:cs typeface="Times New Roman"/>
              </a:rPr>
              <a:t>valued </a:t>
            </a:r>
            <a:r>
              <a:rPr dirty="0" sz="1050" spc="-15">
                <a:latin typeface="Times New Roman"/>
                <a:cs typeface="Times New Roman"/>
              </a:rPr>
              <a:t>course </a:t>
            </a:r>
            <a:r>
              <a:rPr dirty="0" sz="1050" spc="40">
                <a:latin typeface="Times New Roman"/>
                <a:cs typeface="Times New Roman"/>
              </a:rPr>
              <a:t>number  </a:t>
            </a:r>
            <a:r>
              <a:rPr dirty="0" sz="1050" spc="-15">
                <a:latin typeface="Times New Roman"/>
                <a:cs typeface="Times New Roman"/>
              </a:rPr>
              <a:t>First </a:t>
            </a:r>
            <a:r>
              <a:rPr dirty="0" sz="1050" spc="-35">
                <a:latin typeface="Times New Roman"/>
                <a:cs typeface="Times New Roman"/>
              </a:rPr>
              <a:t>20 </a:t>
            </a:r>
            <a:r>
              <a:rPr dirty="0" sz="1050" spc="20">
                <a:latin typeface="Times New Roman"/>
                <a:cs typeface="Times New Roman"/>
              </a:rPr>
              <a:t>characters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course </a:t>
            </a:r>
            <a:r>
              <a:rPr dirty="0" sz="1050" spc="-5">
                <a:latin typeface="Times New Roman"/>
                <a:cs typeface="Times New Roman"/>
              </a:rPr>
              <a:t>title  </a:t>
            </a:r>
            <a:r>
              <a:rPr dirty="0" sz="1050">
                <a:latin typeface="Times New Roman"/>
                <a:cs typeface="Times New Roman"/>
              </a:rPr>
              <a:t>Number of </a:t>
            </a:r>
            <a:r>
              <a:rPr dirty="0" sz="1050" spc="-20">
                <a:latin typeface="Times New Roman"/>
                <a:cs typeface="Times New Roman"/>
              </a:rPr>
              <a:t>credit</a:t>
            </a:r>
            <a:r>
              <a:rPr dirty="0" sz="1050" spc="70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hours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9735" y="7306436"/>
            <a:ext cx="4634865" cy="277368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3299"/>
              </a:lnSpc>
              <a:spcBef>
                <a:spcPts val="65"/>
              </a:spcBef>
            </a:pP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these </a:t>
            </a:r>
            <a:r>
              <a:rPr dirty="0" sz="1050" spc="15">
                <a:latin typeface="Times New Roman"/>
                <a:cs typeface="Times New Roman"/>
              </a:rPr>
              <a:t>variables </a:t>
            </a:r>
            <a:r>
              <a:rPr dirty="0" sz="1050" spc="-20">
                <a:latin typeface="Times New Roman"/>
                <a:cs typeface="Times New Roman"/>
              </a:rPr>
              <a:t>are </a:t>
            </a:r>
            <a:r>
              <a:rPr dirty="0" sz="1050" spc="25">
                <a:latin typeface="Times New Roman"/>
                <a:cs typeface="Times New Roman"/>
              </a:rPr>
              <a:t>related </a:t>
            </a:r>
            <a:r>
              <a:rPr dirty="0" sz="1050" spc="30">
                <a:latin typeface="Times New Roman"/>
                <a:cs typeface="Times New Roman"/>
              </a:rPr>
              <a:t>because </a:t>
            </a:r>
            <a:r>
              <a:rPr dirty="0" sz="1050" spc="-25">
                <a:latin typeface="Times New Roman"/>
                <a:cs typeface="Times New Roman"/>
              </a:rPr>
              <a:t>they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5">
                <a:latin typeface="Times New Roman"/>
                <a:cs typeface="Times New Roman"/>
              </a:rPr>
              <a:t>hold </a:t>
            </a:r>
            <a:r>
              <a:rPr dirty="0" sz="1050" spc="20">
                <a:latin typeface="Times New Roman"/>
                <a:cs typeface="Times New Roman"/>
              </a:rPr>
              <a:t>information </a:t>
            </a:r>
            <a:r>
              <a:rPr dirty="0" sz="1050">
                <a:latin typeface="Times New Roman"/>
                <a:cs typeface="Times New Roman"/>
              </a:rPr>
              <a:t>about </a:t>
            </a:r>
            <a:r>
              <a:rPr dirty="0" sz="1050" spc="35">
                <a:latin typeface="Times New Roman"/>
                <a:cs typeface="Times New Roman"/>
              </a:rPr>
              <a:t>the  </a:t>
            </a:r>
            <a:r>
              <a:rPr dirty="0" sz="1050" spc="-25">
                <a:latin typeface="Times New Roman"/>
                <a:cs typeface="Times New Roman"/>
              </a:rPr>
              <a:t>same </a:t>
            </a:r>
            <a:r>
              <a:rPr dirty="0" sz="1050" spc="20">
                <a:latin typeface="Times New Roman"/>
                <a:cs typeface="Times New Roman"/>
              </a:rPr>
              <a:t>course. </a:t>
            </a:r>
            <a:r>
              <a:rPr dirty="0" sz="1050" spc="-85">
                <a:latin typeface="Times New Roman"/>
                <a:cs typeface="Times New Roman"/>
              </a:rPr>
              <a:t>We</a:t>
            </a:r>
            <a:r>
              <a:rPr dirty="0" sz="1050" spc="90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30">
                <a:latin typeface="Times New Roman"/>
                <a:cs typeface="Times New Roman"/>
              </a:rPr>
              <a:t>package </a:t>
            </a:r>
            <a:r>
              <a:rPr dirty="0" sz="1050" spc="-15">
                <a:latin typeface="Times New Roman"/>
                <a:cs typeface="Times New Roman"/>
              </a:rPr>
              <a:t>these </a:t>
            </a:r>
            <a:r>
              <a:rPr dirty="0" sz="1050" spc="-10">
                <a:latin typeface="Times New Roman"/>
                <a:cs typeface="Times New Roman"/>
              </a:rPr>
              <a:t>together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 spc="20">
                <a:latin typeface="Times New Roman"/>
                <a:cs typeface="Times New Roman"/>
              </a:rPr>
              <a:t>creating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0">
                <a:latin typeface="Times New Roman"/>
                <a:cs typeface="Times New Roman"/>
              </a:rPr>
              <a:t>structure. </a:t>
            </a:r>
            <a:r>
              <a:rPr dirty="0" sz="1050" spc="-5">
                <a:latin typeface="Times New Roman"/>
                <a:cs typeface="Times New Roman"/>
              </a:rPr>
              <a:t>Here </a:t>
            </a:r>
            <a:r>
              <a:rPr dirty="0" sz="1050" spc="-10">
                <a:latin typeface="Times New Roman"/>
                <a:cs typeface="Times New Roman"/>
              </a:rPr>
              <a:t>is  </a:t>
            </a:r>
            <a:r>
              <a:rPr dirty="0" sz="1050">
                <a:latin typeface="Times New Roman"/>
                <a:cs typeface="Times New Roman"/>
              </a:rPr>
              <a:t>the</a:t>
            </a:r>
            <a:r>
              <a:rPr dirty="0" sz="1050" spc="204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declaration:</a:t>
            </a: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95"/>
              </a:spcBef>
            </a:pPr>
            <a:r>
              <a:rPr dirty="0" sz="900" spc="-15">
                <a:latin typeface="Courier New"/>
                <a:cs typeface="Courier New"/>
              </a:rPr>
              <a:t>struct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course</a:t>
            </a:r>
            <a:endParaRPr sz="900">
              <a:latin typeface="Courier New"/>
              <a:cs typeface="Courier New"/>
            </a:endParaRPr>
          </a:p>
          <a:p>
            <a:pPr algn="just"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46075">
              <a:lnSpc>
                <a:spcPct val="100000"/>
              </a:lnSpc>
              <a:spcBef>
                <a:spcPts val="225"/>
              </a:spcBef>
            </a:pPr>
            <a:r>
              <a:rPr dirty="0" sz="900" spc="-15">
                <a:latin typeface="Courier New"/>
                <a:cs typeface="Courier New"/>
              </a:rPr>
              <a:t>string</a:t>
            </a:r>
            <a:r>
              <a:rPr dirty="0" sz="900" spc="-3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discipline;</a:t>
            </a:r>
            <a:endParaRPr sz="900">
              <a:latin typeface="Courier New"/>
              <a:cs typeface="Courier New"/>
            </a:endParaRPr>
          </a:p>
          <a:p>
            <a:pPr marL="347345" marR="2936240" indent="-1905">
              <a:lnSpc>
                <a:spcPct val="151100"/>
              </a:lnSpc>
              <a:spcBef>
                <a:spcPts val="5"/>
              </a:spcBef>
              <a:tabLst>
                <a:tab pos="819785" algn="l"/>
              </a:tabLst>
            </a:pPr>
            <a:r>
              <a:rPr dirty="0" sz="900" spc="-25">
                <a:latin typeface="Courier New"/>
                <a:cs typeface="Courier New"/>
              </a:rPr>
              <a:t>in</a:t>
            </a:r>
            <a:r>
              <a:rPr dirty="0" sz="900">
                <a:latin typeface="Courier New"/>
                <a:cs typeface="Courier New"/>
              </a:rPr>
              <a:t>t	</a:t>
            </a:r>
            <a:r>
              <a:rPr dirty="0" sz="900" spc="-15">
                <a:latin typeface="Courier New"/>
                <a:cs typeface="Courier New"/>
              </a:rPr>
              <a:t>courseNu</a:t>
            </a:r>
            <a:r>
              <a:rPr dirty="0" sz="900" spc="-25">
                <a:latin typeface="Courier New"/>
                <a:cs typeface="Courier New"/>
              </a:rPr>
              <a:t>m</a:t>
            </a:r>
            <a:r>
              <a:rPr dirty="0" sz="900" spc="-15">
                <a:latin typeface="Courier New"/>
                <a:cs typeface="Courier New"/>
              </a:rPr>
              <a:t>ber;  </a:t>
            </a:r>
            <a:r>
              <a:rPr dirty="0" sz="900" spc="-20">
                <a:latin typeface="Courier New"/>
                <a:cs typeface="Courier New"/>
              </a:rPr>
              <a:t>string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courseTitle;</a:t>
            </a:r>
            <a:endParaRPr sz="900">
              <a:latin typeface="Courier New"/>
              <a:cs typeface="Courier New"/>
            </a:endParaRPr>
          </a:p>
          <a:p>
            <a:pPr marL="346075">
              <a:lnSpc>
                <a:spcPct val="100000"/>
              </a:lnSpc>
              <a:spcBef>
                <a:spcPts val="565"/>
              </a:spcBef>
              <a:tabLst>
                <a:tab pos="810895" algn="l"/>
              </a:tabLst>
            </a:pPr>
            <a:r>
              <a:rPr dirty="0" sz="900" spc="-15">
                <a:latin typeface="Courier New"/>
                <a:cs typeface="Courier New"/>
              </a:rPr>
              <a:t>short	credits;</a:t>
            </a:r>
            <a:endParaRPr sz="9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204"/>
              </a:spcBef>
              <a:tabLst>
                <a:tab pos="347345" algn="l"/>
              </a:tabLst>
            </a:pPr>
            <a:r>
              <a:rPr dirty="0" sz="900" spc="-20">
                <a:latin typeface="Courier New"/>
                <a:cs typeface="Courier New"/>
              </a:rPr>
              <a:t>};	</a:t>
            </a:r>
            <a:r>
              <a:rPr dirty="0" sz="900" spc="-15">
                <a:latin typeface="Courier New"/>
                <a:cs typeface="Courier New"/>
              </a:rPr>
              <a:t>//note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semi-colon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here</a:t>
            </a:r>
            <a:endParaRPr sz="900">
              <a:latin typeface="Courier New"/>
              <a:cs typeface="Courier New"/>
            </a:endParaRPr>
          </a:p>
          <a:p>
            <a:pPr algn="just" marL="12700" marR="5715">
              <a:lnSpc>
                <a:spcPct val="106100"/>
              </a:lnSpc>
              <a:spcBef>
                <a:spcPts val="575"/>
              </a:spcBef>
            </a:pP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b="1">
                <a:latin typeface="Times New Roman"/>
                <a:cs typeface="Times New Roman"/>
              </a:rPr>
              <a:t>tag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name </a:t>
            </a:r>
            <a:r>
              <a:rPr dirty="0" sz="1050">
                <a:latin typeface="Times New Roman"/>
                <a:cs typeface="Times New Roman"/>
              </a:rPr>
              <a:t>of the </a:t>
            </a:r>
            <a:r>
              <a:rPr dirty="0" sz="1050" spc="20">
                <a:latin typeface="Times New Roman"/>
                <a:cs typeface="Times New Roman"/>
              </a:rPr>
              <a:t>structure, </a:t>
            </a:r>
            <a:r>
              <a:rPr dirty="0" sz="900" spc="-15">
                <a:latin typeface="Courier New"/>
                <a:cs typeface="Courier New"/>
              </a:rPr>
              <a:t>course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30">
                <a:latin typeface="Times New Roman"/>
                <a:cs typeface="Times New Roman"/>
              </a:rPr>
              <a:t>case.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tag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used </a:t>
            </a:r>
            <a:r>
              <a:rPr dirty="0" sz="1050" spc="-45">
                <a:latin typeface="Times New Roman"/>
                <a:cs typeface="Times New Roman"/>
              </a:rPr>
              <a:t>like </a:t>
            </a:r>
            <a:r>
              <a:rPr dirty="0" sz="1050" spc="35">
                <a:latin typeface="Times New Roman"/>
                <a:cs typeface="Times New Roman"/>
              </a:rPr>
              <a:t>a  </a:t>
            </a:r>
            <a:r>
              <a:rPr dirty="0" sz="1050" spc="-15">
                <a:latin typeface="Times New Roman"/>
                <a:cs typeface="Times New Roman"/>
              </a:rPr>
              <a:t>data </a:t>
            </a:r>
            <a:r>
              <a:rPr dirty="0" sz="1050" spc="-25">
                <a:latin typeface="Times New Roman"/>
                <a:cs typeface="Times New Roman"/>
              </a:rPr>
              <a:t>type </a:t>
            </a:r>
            <a:r>
              <a:rPr dirty="0" sz="1050" spc="-20">
                <a:latin typeface="Times New Roman"/>
                <a:cs typeface="Times New Roman"/>
              </a:rPr>
              <a:t>name. </a:t>
            </a:r>
            <a:r>
              <a:rPr dirty="0" sz="1050" spc="-15">
                <a:latin typeface="Times New Roman"/>
                <a:cs typeface="Times New Roman"/>
              </a:rPr>
              <a:t>Inside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braces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variable </a:t>
            </a:r>
            <a:r>
              <a:rPr dirty="0" sz="1050" spc="20">
                <a:latin typeface="Times New Roman"/>
                <a:cs typeface="Times New Roman"/>
              </a:rPr>
              <a:t>declarations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25">
                <a:latin typeface="Times New Roman"/>
                <a:cs typeface="Times New Roman"/>
              </a:rPr>
              <a:t>are 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65" b="1">
                <a:latin typeface="Times New Roman"/>
                <a:cs typeface="Times New Roman"/>
              </a:rPr>
              <a:t>members </a:t>
            </a:r>
            <a:r>
              <a:rPr dirty="0" sz="1050">
                <a:latin typeface="Times New Roman"/>
                <a:cs typeface="Times New Roman"/>
              </a:rPr>
              <a:t>of the </a:t>
            </a:r>
            <a:r>
              <a:rPr dirty="0" sz="1050" spc="20">
                <a:latin typeface="Times New Roman"/>
                <a:cs typeface="Times New Roman"/>
              </a:rPr>
              <a:t>structure. </a:t>
            </a:r>
            <a:r>
              <a:rPr dirty="0" sz="1050" spc="-35">
                <a:latin typeface="Times New Roman"/>
                <a:cs typeface="Times New Roman"/>
              </a:rPr>
              <a:t>So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code above </a:t>
            </a:r>
            <a:r>
              <a:rPr dirty="0" sz="1050" spc="25">
                <a:latin typeface="Times New Roman"/>
                <a:cs typeface="Times New Roman"/>
              </a:rPr>
              <a:t>declares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45">
                <a:latin typeface="Times New Roman"/>
                <a:cs typeface="Times New Roman"/>
              </a:rPr>
              <a:t>named  </a:t>
            </a:r>
            <a:r>
              <a:rPr dirty="0" sz="900" spc="-15">
                <a:latin typeface="Courier New"/>
                <a:cs typeface="Courier New"/>
              </a:rPr>
              <a:t>course </a:t>
            </a:r>
            <a:r>
              <a:rPr dirty="0" sz="1050" spc="-25">
                <a:latin typeface="Times New Roman"/>
                <a:cs typeface="Times New Roman"/>
              </a:rPr>
              <a:t>which </a:t>
            </a:r>
            <a:r>
              <a:rPr dirty="0" sz="1050" spc="-20">
                <a:latin typeface="Times New Roman"/>
                <a:cs typeface="Times New Roman"/>
              </a:rPr>
              <a:t>has </a:t>
            </a:r>
            <a:r>
              <a:rPr dirty="0" sz="1050" spc="-5">
                <a:latin typeface="Times New Roman"/>
                <a:cs typeface="Times New Roman"/>
              </a:rPr>
              <a:t>four </a:t>
            </a:r>
            <a:r>
              <a:rPr dirty="0" sz="1050" spc="25">
                <a:latin typeface="Times New Roman"/>
                <a:cs typeface="Times New Roman"/>
              </a:rPr>
              <a:t>members: </a:t>
            </a:r>
            <a:r>
              <a:rPr dirty="0" sz="900" spc="-20">
                <a:latin typeface="Courier New"/>
                <a:cs typeface="Courier New"/>
              </a:rPr>
              <a:t>discipline</a:t>
            </a:r>
            <a:r>
              <a:rPr dirty="0" sz="1050" spc="-20">
                <a:latin typeface="Times New Roman"/>
                <a:cs typeface="Times New Roman"/>
              </a:rPr>
              <a:t>, </a:t>
            </a:r>
            <a:r>
              <a:rPr dirty="0" sz="900" spc="-20">
                <a:latin typeface="Courier New"/>
                <a:cs typeface="Courier New"/>
              </a:rPr>
              <a:t>courseNumber</a:t>
            </a:r>
            <a:r>
              <a:rPr dirty="0" sz="1050" spc="-20">
                <a:latin typeface="Times New Roman"/>
                <a:cs typeface="Times New Roman"/>
              </a:rPr>
              <a:t>, </a:t>
            </a:r>
            <a:r>
              <a:rPr dirty="0" sz="900" spc="-20">
                <a:latin typeface="Courier New"/>
                <a:cs typeface="Courier New"/>
              </a:rPr>
              <a:t>courseTitle</a:t>
            </a:r>
            <a:r>
              <a:rPr dirty="0" sz="1050" spc="-20">
                <a:latin typeface="Times New Roman"/>
                <a:cs typeface="Times New Roman"/>
              </a:rPr>
              <a:t>, </a:t>
            </a:r>
            <a:r>
              <a:rPr dirty="0" sz="1050" spc="45">
                <a:latin typeface="Times New Roman"/>
                <a:cs typeface="Times New Roman"/>
              </a:rPr>
              <a:t>and  </a:t>
            </a:r>
            <a:r>
              <a:rPr dirty="0" sz="900" spc="-15">
                <a:latin typeface="Courier New"/>
                <a:cs typeface="Courier New"/>
              </a:rPr>
              <a:t>credits.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0" y="6602094"/>
            <a:ext cx="5105400" cy="0"/>
          </a:xfrm>
          <a:custGeom>
            <a:avLst/>
            <a:gdLst/>
            <a:ahLst/>
            <a:cxnLst/>
            <a:rect l="l" t="t" r="r" b="b"/>
            <a:pathLst>
              <a:path w="5105400" h="0">
                <a:moveTo>
                  <a:pt x="0" y="0"/>
                </a:moveTo>
                <a:lnTo>
                  <a:pt x="5105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87753" y="1089406"/>
            <a:ext cx="6236335" cy="849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7112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00" spc="-120">
                <a:latin typeface="Arial"/>
                <a:cs typeface="Arial"/>
              </a:rPr>
              <a:t>197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1612900" marR="5715" indent="228600">
              <a:lnSpc>
                <a:spcPct val="103200"/>
              </a:lnSpc>
            </a:pPr>
            <a:r>
              <a:rPr dirty="0" sz="1050" spc="5">
                <a:latin typeface="Times New Roman"/>
                <a:cs typeface="Times New Roman"/>
              </a:rPr>
              <a:t>The </a:t>
            </a:r>
            <a:r>
              <a:rPr dirty="0" sz="1050" spc="45">
                <a:latin typeface="Times New Roman"/>
                <a:cs typeface="Times New Roman"/>
              </a:rPr>
              <a:t>programmer </a:t>
            </a:r>
            <a:r>
              <a:rPr dirty="0" sz="1050" spc="35">
                <a:latin typeface="Times New Roman"/>
                <a:cs typeface="Times New Roman"/>
              </a:rPr>
              <a:t>needs </a:t>
            </a:r>
            <a:r>
              <a:rPr dirty="0" sz="1050" spc="15">
                <a:latin typeface="Times New Roman"/>
                <a:cs typeface="Times New Roman"/>
              </a:rPr>
              <a:t>to realize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5">
                <a:latin typeface="Times New Roman"/>
                <a:cs typeface="Times New Roman"/>
              </a:rPr>
              <a:t>the </a:t>
            </a:r>
            <a:r>
              <a:rPr dirty="0" sz="1050" spc="-5">
                <a:latin typeface="Times New Roman"/>
                <a:cs typeface="Times New Roman"/>
              </a:rPr>
              <a:t>structure </a:t>
            </a:r>
            <a:r>
              <a:rPr dirty="0" sz="1050" spc="25">
                <a:latin typeface="Times New Roman"/>
                <a:cs typeface="Times New Roman"/>
              </a:rPr>
              <a:t>declaration </a:t>
            </a:r>
            <a:r>
              <a:rPr dirty="0" sz="1050" spc="-5">
                <a:latin typeface="Times New Roman"/>
                <a:cs typeface="Times New Roman"/>
              </a:rPr>
              <a:t>does </a:t>
            </a:r>
            <a:r>
              <a:rPr dirty="0" sz="1050" spc="40">
                <a:latin typeface="Times New Roman"/>
                <a:cs typeface="Times New Roman"/>
              </a:rPr>
              <a:t>not  </a:t>
            </a:r>
            <a:r>
              <a:rPr dirty="0" sz="1050" spc="-20">
                <a:latin typeface="Times New Roman"/>
                <a:cs typeface="Times New Roman"/>
              </a:rPr>
              <a:t>define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variable. </a:t>
            </a:r>
            <a:r>
              <a:rPr dirty="0" sz="1050" spc="-15">
                <a:latin typeface="Times New Roman"/>
                <a:cs typeface="Times New Roman"/>
              </a:rPr>
              <a:t>Rather </a:t>
            </a:r>
            <a:r>
              <a:rPr dirty="0" sz="1050" spc="-25">
                <a:latin typeface="Times New Roman"/>
                <a:cs typeface="Times New Roman"/>
              </a:rPr>
              <a:t>it lets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compiler </a:t>
            </a:r>
            <a:r>
              <a:rPr dirty="0" sz="1050" spc="-20">
                <a:latin typeface="Times New Roman"/>
                <a:cs typeface="Times New Roman"/>
              </a:rPr>
              <a:t>know what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course </a:t>
            </a:r>
            <a:r>
              <a:rPr dirty="0" sz="1050" spc="-10">
                <a:latin typeface="Times New Roman"/>
                <a:cs typeface="Times New Roman"/>
              </a:rPr>
              <a:t>structure is  </a:t>
            </a:r>
            <a:r>
              <a:rPr dirty="0" sz="1050" spc="45">
                <a:latin typeface="Times New Roman"/>
                <a:cs typeface="Times New Roman"/>
              </a:rPr>
              <a:t>composed </a:t>
            </a:r>
            <a:r>
              <a:rPr dirty="0" sz="1050" spc="-15">
                <a:latin typeface="Times New Roman"/>
                <a:cs typeface="Times New Roman"/>
              </a:rPr>
              <a:t>of.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is,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declaration </a:t>
            </a:r>
            <a:r>
              <a:rPr dirty="0" sz="1050" spc="-20">
                <a:latin typeface="Times New Roman"/>
                <a:cs typeface="Times New Roman"/>
              </a:rPr>
              <a:t>creates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new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25">
                <a:latin typeface="Times New Roman"/>
                <a:cs typeface="Times New Roman"/>
              </a:rPr>
              <a:t>type </a:t>
            </a:r>
            <a:r>
              <a:rPr dirty="0" sz="1050" spc="15">
                <a:latin typeface="Times New Roman"/>
                <a:cs typeface="Times New Roman"/>
              </a:rPr>
              <a:t>called </a:t>
            </a:r>
            <a:r>
              <a:rPr dirty="0" sz="900" spc="-25">
                <a:latin typeface="Courier New"/>
                <a:cs typeface="Courier New"/>
              </a:rPr>
              <a:t>course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-35">
                <a:latin typeface="Times New Roman"/>
                <a:cs typeface="Times New Roman"/>
              </a:rPr>
              <a:t>We  </a:t>
            </a:r>
            <a:r>
              <a:rPr dirty="0" sz="1050" spc="-20">
                <a:latin typeface="Times New Roman"/>
                <a:cs typeface="Times New Roman"/>
              </a:rPr>
              <a:t>can now define </a:t>
            </a:r>
            <a:r>
              <a:rPr dirty="0" sz="1050" spc="15">
                <a:latin typeface="Times New Roman"/>
                <a:cs typeface="Times New Roman"/>
              </a:rPr>
              <a:t>variables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-25">
                <a:latin typeface="Times New Roman"/>
                <a:cs typeface="Times New Roman"/>
              </a:rPr>
              <a:t>type </a:t>
            </a:r>
            <a:r>
              <a:rPr dirty="0" sz="900" spc="-25">
                <a:latin typeface="Courier New"/>
                <a:cs typeface="Courier New"/>
              </a:rPr>
              <a:t>course </a:t>
            </a:r>
            <a:r>
              <a:rPr dirty="0" sz="1050" spc="-35">
                <a:latin typeface="Times New Roman"/>
                <a:cs typeface="Times New Roman"/>
              </a:rPr>
              <a:t>as</a:t>
            </a:r>
            <a:r>
              <a:rPr dirty="0" sz="1050" spc="-5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follows:</a:t>
            </a:r>
            <a:endParaRPr sz="1050">
              <a:latin typeface="Times New Roman"/>
              <a:cs typeface="Times New Roman"/>
            </a:endParaRPr>
          </a:p>
          <a:p>
            <a:pPr marL="1612900" marR="3277870">
              <a:lnSpc>
                <a:spcPct val="121100"/>
              </a:lnSpc>
              <a:spcBef>
                <a:spcPts val="570"/>
              </a:spcBef>
            </a:pPr>
            <a:r>
              <a:rPr dirty="0" sz="900" spc="-15">
                <a:latin typeface="Courier New"/>
                <a:cs typeface="Courier New"/>
              </a:rPr>
              <a:t>course </a:t>
            </a:r>
            <a:r>
              <a:rPr dirty="0" sz="900" spc="-20">
                <a:latin typeface="Courier New"/>
                <a:cs typeface="Courier New"/>
              </a:rPr>
              <a:t>pChem;  </a:t>
            </a:r>
            <a:r>
              <a:rPr dirty="0" sz="900" spc="-15">
                <a:latin typeface="Courier New"/>
                <a:cs typeface="Courier New"/>
              </a:rPr>
              <a:t>course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colonialHist;</a:t>
            </a:r>
            <a:endParaRPr sz="900">
              <a:latin typeface="Courier New"/>
              <a:cs typeface="Courier New"/>
            </a:endParaRPr>
          </a:p>
          <a:p>
            <a:pPr algn="just" marL="1612900" marR="9525">
              <a:lnSpc>
                <a:spcPct val="102899"/>
              </a:lnSpc>
              <a:spcBef>
                <a:spcPts val="620"/>
              </a:spcBef>
            </a:pPr>
            <a:r>
              <a:rPr dirty="0" sz="1050" spc="-5">
                <a:latin typeface="Times New Roman"/>
                <a:cs typeface="Times New Roman"/>
              </a:rPr>
              <a:t>Both </a:t>
            </a:r>
            <a:r>
              <a:rPr dirty="0" sz="900" spc="-20">
                <a:latin typeface="Courier New"/>
                <a:cs typeface="Courier New"/>
              </a:rPr>
              <a:t>pChem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 spc="-20">
                <a:latin typeface="Courier New"/>
                <a:cs typeface="Courier New"/>
              </a:rPr>
              <a:t>colonialHist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contain </a:t>
            </a:r>
            <a:r>
              <a:rPr dirty="0" sz="1050" spc="-5">
                <a:latin typeface="Times New Roman"/>
                <a:cs typeface="Times New Roman"/>
              </a:rPr>
              <a:t>the four </a:t>
            </a:r>
            <a:r>
              <a:rPr dirty="0" sz="1050" spc="40">
                <a:latin typeface="Times New Roman"/>
                <a:cs typeface="Times New Roman"/>
              </a:rPr>
              <a:t>members </a:t>
            </a:r>
            <a:r>
              <a:rPr dirty="0" sz="1050" spc="15">
                <a:latin typeface="Times New Roman"/>
                <a:cs typeface="Times New Roman"/>
              </a:rPr>
              <a:t>previously </a:t>
            </a:r>
            <a:r>
              <a:rPr dirty="0" sz="1050" spc="5">
                <a:latin typeface="Times New Roman"/>
                <a:cs typeface="Times New Roman"/>
              </a:rPr>
              <a:t>listed. 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could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25">
                <a:latin typeface="Times New Roman"/>
                <a:cs typeface="Times New Roman"/>
              </a:rPr>
              <a:t>defined </a:t>
            </a:r>
            <a:r>
              <a:rPr dirty="0" sz="1050" spc="-15">
                <a:latin typeface="Times New Roman"/>
                <a:cs typeface="Times New Roman"/>
              </a:rPr>
              <a:t>these two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15">
                <a:latin typeface="Times New Roman"/>
                <a:cs typeface="Times New Roman"/>
              </a:rPr>
              <a:t>variables </a:t>
            </a:r>
            <a:r>
              <a:rPr dirty="0" sz="1050" spc="5">
                <a:latin typeface="Times New Roman"/>
                <a:cs typeface="Times New Roman"/>
              </a:rPr>
              <a:t>on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5">
                <a:latin typeface="Times New Roman"/>
                <a:cs typeface="Times New Roman"/>
              </a:rPr>
              <a:t>single</a:t>
            </a:r>
            <a:r>
              <a:rPr dirty="0" sz="1050" spc="2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line:</a:t>
            </a:r>
            <a:endParaRPr sz="1050">
              <a:latin typeface="Times New Roman"/>
              <a:cs typeface="Times New Roman"/>
            </a:endParaRPr>
          </a:p>
          <a:p>
            <a:pPr algn="just" marL="1612900">
              <a:lnSpc>
                <a:spcPct val="100000"/>
              </a:lnSpc>
              <a:spcBef>
                <a:spcPts val="800"/>
              </a:spcBef>
            </a:pPr>
            <a:r>
              <a:rPr dirty="0" sz="900" spc="-15">
                <a:latin typeface="Courier New"/>
                <a:cs typeface="Courier New"/>
              </a:rPr>
              <a:t>course pChem,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colonialHist;</a:t>
            </a:r>
            <a:endParaRPr sz="900">
              <a:latin typeface="Courier New"/>
              <a:cs typeface="Courier New"/>
            </a:endParaRPr>
          </a:p>
          <a:p>
            <a:pPr algn="just" marL="1612900" marR="6350">
              <a:lnSpc>
                <a:spcPct val="103000"/>
              </a:lnSpc>
              <a:spcBef>
                <a:spcPts val="625"/>
              </a:spcBef>
            </a:pPr>
            <a:r>
              <a:rPr dirty="0" sz="1050" spc="-5">
                <a:latin typeface="Times New Roman"/>
                <a:cs typeface="Times New Roman"/>
              </a:rPr>
              <a:t>Both </a:t>
            </a:r>
            <a:r>
              <a:rPr dirty="0" sz="900" spc="-20">
                <a:latin typeface="Courier New"/>
                <a:cs typeface="Courier New"/>
              </a:rPr>
              <a:t>pChem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900" spc="-20">
                <a:latin typeface="Courier New"/>
                <a:cs typeface="Courier New"/>
              </a:rPr>
              <a:t>colonialHist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10">
                <a:latin typeface="Times New Roman"/>
                <a:cs typeface="Times New Roman"/>
              </a:rPr>
              <a:t>called </a:t>
            </a:r>
            <a:r>
              <a:rPr dirty="0" sz="1050" spc="60" b="1">
                <a:latin typeface="Times New Roman"/>
                <a:cs typeface="Times New Roman"/>
              </a:rPr>
              <a:t>instances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5">
                <a:latin typeface="Courier New"/>
                <a:cs typeface="Courier New"/>
              </a:rPr>
              <a:t>course </a:t>
            </a:r>
            <a:r>
              <a:rPr dirty="0" sz="1050">
                <a:latin typeface="Times New Roman"/>
                <a:cs typeface="Times New Roman"/>
              </a:rPr>
              <a:t>structure. </a:t>
            </a:r>
            <a:r>
              <a:rPr dirty="0" sz="1050" spc="30">
                <a:latin typeface="Times New Roman"/>
                <a:cs typeface="Times New Roman"/>
              </a:rPr>
              <a:t>In  </a:t>
            </a:r>
            <a:r>
              <a:rPr dirty="0" sz="1050" spc="-10">
                <a:latin typeface="Times New Roman"/>
                <a:cs typeface="Times New Roman"/>
              </a:rPr>
              <a:t>other </a:t>
            </a:r>
            <a:r>
              <a:rPr dirty="0" sz="1050" spc="-30">
                <a:latin typeface="Times New Roman"/>
                <a:cs typeface="Times New Roman"/>
              </a:rPr>
              <a:t>words, </a:t>
            </a:r>
            <a:r>
              <a:rPr dirty="0" sz="1050" spc="-40">
                <a:latin typeface="Times New Roman"/>
                <a:cs typeface="Times New Roman"/>
              </a:rPr>
              <a:t>they </a:t>
            </a:r>
            <a:r>
              <a:rPr dirty="0" sz="1050" spc="-35">
                <a:latin typeface="Times New Roman"/>
                <a:cs typeface="Times New Roman"/>
              </a:rPr>
              <a:t>are </a:t>
            </a:r>
            <a:r>
              <a:rPr dirty="0" sz="1050">
                <a:latin typeface="Times New Roman"/>
                <a:cs typeface="Times New Roman"/>
              </a:rPr>
              <a:t>both </a:t>
            </a:r>
            <a:r>
              <a:rPr dirty="0" sz="1050" spc="-25">
                <a:latin typeface="Times New Roman"/>
                <a:cs typeface="Times New Roman"/>
              </a:rPr>
              <a:t>user </a:t>
            </a:r>
            <a:r>
              <a:rPr dirty="0" sz="1050" spc="15">
                <a:latin typeface="Times New Roman"/>
                <a:cs typeface="Times New Roman"/>
              </a:rPr>
              <a:t>defined </a:t>
            </a:r>
            <a:r>
              <a:rPr dirty="0" sz="1050">
                <a:latin typeface="Times New Roman"/>
                <a:cs typeface="Times New Roman"/>
              </a:rPr>
              <a:t>variables </a:t>
            </a:r>
            <a:r>
              <a:rPr dirty="0" sz="1050" spc="-10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exist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25">
                <a:latin typeface="Times New Roman"/>
                <a:cs typeface="Times New Roman"/>
              </a:rPr>
              <a:t>computer </a:t>
            </a:r>
            <a:r>
              <a:rPr dirty="0" sz="1050" spc="15">
                <a:latin typeface="Times New Roman"/>
                <a:cs typeface="Times New Roman"/>
              </a:rPr>
              <a:t>memory.  </a:t>
            </a:r>
            <a:r>
              <a:rPr dirty="0" sz="1050" spc="-5">
                <a:latin typeface="Times New Roman"/>
                <a:cs typeface="Times New Roman"/>
              </a:rPr>
              <a:t>Each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1050" spc="-15">
                <a:latin typeface="Times New Roman"/>
                <a:cs typeface="Times New Roman"/>
              </a:rPr>
              <a:t>contains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four structure</a:t>
            </a:r>
            <a:r>
              <a:rPr dirty="0" sz="1050" spc="-7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members.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14">
                <a:latin typeface="Arial"/>
                <a:cs typeface="Arial"/>
              </a:rPr>
              <a:t>Access </a:t>
            </a:r>
            <a:r>
              <a:rPr dirty="0" sz="1200" spc="-45">
                <a:latin typeface="Arial"/>
                <a:cs typeface="Arial"/>
              </a:rPr>
              <a:t>to </a:t>
            </a:r>
            <a:r>
              <a:rPr dirty="0" sz="1200" spc="-65">
                <a:latin typeface="Arial"/>
                <a:cs typeface="Arial"/>
              </a:rPr>
              <a:t>Structure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110">
                <a:latin typeface="Arial"/>
                <a:cs typeface="Arial"/>
              </a:rPr>
              <a:t>Members</a:t>
            </a:r>
            <a:endParaRPr sz="1200">
              <a:latin typeface="Arial"/>
              <a:cs typeface="Arial"/>
            </a:endParaRPr>
          </a:p>
          <a:p>
            <a:pPr algn="just" marL="1612900" marR="6350">
              <a:lnSpc>
                <a:spcPct val="103299"/>
              </a:lnSpc>
              <a:spcBef>
                <a:spcPts val="580"/>
              </a:spcBef>
            </a:pPr>
            <a:r>
              <a:rPr dirty="0" sz="1050" spc="5">
                <a:latin typeface="Times New Roman"/>
                <a:cs typeface="Times New Roman"/>
              </a:rPr>
              <a:t>Certainly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programmer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15">
                <a:latin typeface="Times New Roman"/>
                <a:cs typeface="Times New Roman"/>
              </a:rPr>
              <a:t>need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35">
                <a:latin typeface="Times New Roman"/>
                <a:cs typeface="Times New Roman"/>
              </a:rPr>
              <a:t>assign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members </a:t>
            </a:r>
            <a:r>
              <a:rPr dirty="0" sz="1050" spc="5">
                <a:latin typeface="Times New Roman"/>
                <a:cs typeface="Times New Roman"/>
              </a:rPr>
              <a:t>values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50">
                <a:latin typeface="Times New Roman"/>
                <a:cs typeface="Times New Roman"/>
              </a:rPr>
              <a:t>keep  </a:t>
            </a:r>
            <a:r>
              <a:rPr dirty="0" sz="1050" spc="-10">
                <a:latin typeface="Times New Roman"/>
                <a:cs typeface="Times New Roman"/>
              </a:rPr>
              <a:t>track </a:t>
            </a:r>
            <a:r>
              <a:rPr dirty="0" sz="1050" spc="5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what </a:t>
            </a:r>
            <a:r>
              <a:rPr dirty="0" sz="1050" spc="25">
                <a:latin typeface="Times New Roman"/>
                <a:cs typeface="Times New Roman"/>
              </a:rPr>
              <a:t>values </a:t>
            </a:r>
            <a:r>
              <a:rPr dirty="0" sz="1050" spc="5">
                <a:latin typeface="Times New Roman"/>
                <a:cs typeface="Times New Roman"/>
              </a:rPr>
              <a:t>the </a:t>
            </a:r>
            <a:r>
              <a:rPr dirty="0" sz="1050" spc="35">
                <a:latin typeface="Times New Roman"/>
                <a:cs typeface="Times New Roman"/>
              </a:rPr>
              <a:t>members </a:t>
            </a:r>
            <a:r>
              <a:rPr dirty="0" sz="1050" spc="-15">
                <a:latin typeface="Times New Roman"/>
                <a:cs typeface="Times New Roman"/>
              </a:rPr>
              <a:t>have. </a:t>
            </a:r>
            <a:r>
              <a:rPr dirty="0" sz="1050" spc="70">
                <a:latin typeface="Times New Roman"/>
                <a:cs typeface="Times New Roman"/>
              </a:rPr>
              <a:t>C++ </a:t>
            </a:r>
            <a:r>
              <a:rPr dirty="0" sz="1050" spc="20">
                <a:latin typeface="Times New Roman"/>
                <a:cs typeface="Times New Roman"/>
              </a:rPr>
              <a:t>allows </a:t>
            </a:r>
            <a:r>
              <a:rPr dirty="0" sz="1050" spc="-20">
                <a:latin typeface="Times New Roman"/>
                <a:cs typeface="Times New Roman"/>
              </a:rPr>
              <a:t>you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30">
                <a:latin typeface="Times New Roman"/>
                <a:cs typeface="Times New Roman"/>
              </a:rPr>
              <a:t>access structure </a:t>
            </a:r>
            <a:r>
              <a:rPr dirty="0" sz="1050" spc="320">
                <a:latin typeface="Times New Roman"/>
                <a:cs typeface="Times New Roman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members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5" b="1">
                <a:latin typeface="Times New Roman"/>
                <a:cs typeface="Times New Roman"/>
              </a:rPr>
              <a:t>dot </a:t>
            </a:r>
            <a:r>
              <a:rPr dirty="0" sz="1050" spc="40" b="1">
                <a:latin typeface="Times New Roman"/>
                <a:cs typeface="Times New Roman"/>
              </a:rPr>
              <a:t>operator</a:t>
            </a:r>
            <a:r>
              <a:rPr dirty="0" sz="1050" spc="40">
                <a:latin typeface="Times New Roman"/>
                <a:cs typeface="Times New Roman"/>
              </a:rPr>
              <a:t>. </a:t>
            </a:r>
            <a:r>
              <a:rPr dirty="0" sz="1050" spc="-15">
                <a:latin typeface="Times New Roman"/>
                <a:cs typeface="Times New Roman"/>
              </a:rPr>
              <a:t>Consider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following</a:t>
            </a:r>
            <a:r>
              <a:rPr dirty="0" sz="1050" spc="-95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syntax:</a:t>
            </a:r>
            <a:endParaRPr sz="1050">
              <a:latin typeface="Times New Roman"/>
              <a:cs typeface="Times New Roman"/>
            </a:endParaRPr>
          </a:p>
          <a:p>
            <a:pPr algn="just" marL="1612900">
              <a:lnSpc>
                <a:spcPct val="100000"/>
              </a:lnSpc>
              <a:spcBef>
                <a:spcPts val="795"/>
              </a:spcBef>
            </a:pPr>
            <a:r>
              <a:rPr dirty="0" sz="900" spc="-20">
                <a:latin typeface="Courier New"/>
                <a:cs typeface="Courier New"/>
              </a:rPr>
              <a:t>colonialHist.credits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3;</a:t>
            </a:r>
            <a:endParaRPr sz="900">
              <a:latin typeface="Courier New"/>
              <a:cs typeface="Courier New"/>
            </a:endParaRPr>
          </a:p>
          <a:p>
            <a:pPr algn="just" marL="1612900" marR="5080">
              <a:lnSpc>
                <a:spcPct val="102899"/>
              </a:lnSpc>
              <a:spcBef>
                <a:spcPts val="630"/>
              </a:spcBef>
            </a:pPr>
            <a:r>
              <a:rPr dirty="0" sz="1050">
                <a:latin typeface="Times New Roman"/>
                <a:cs typeface="Times New Roman"/>
              </a:rPr>
              <a:t>In </a:t>
            </a:r>
            <a:r>
              <a:rPr dirty="0" sz="1050" spc="-35">
                <a:latin typeface="Times New Roman"/>
                <a:cs typeface="Times New Roman"/>
              </a:rPr>
              <a:t>this </a:t>
            </a:r>
            <a:r>
              <a:rPr dirty="0" sz="1050">
                <a:latin typeface="Times New Roman"/>
                <a:cs typeface="Times New Roman"/>
              </a:rPr>
              <a:t>statement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45">
                <a:latin typeface="Times New Roman"/>
                <a:cs typeface="Times New Roman"/>
              </a:rPr>
              <a:t>integer </a:t>
            </a:r>
            <a:r>
              <a:rPr dirty="0" sz="1050" spc="-30">
                <a:latin typeface="Times New Roman"/>
                <a:cs typeface="Times New Roman"/>
              </a:rPr>
              <a:t>3 </a:t>
            </a:r>
            <a:r>
              <a:rPr dirty="0" sz="1050" spc="-55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assigned </a:t>
            </a:r>
            <a:r>
              <a:rPr dirty="0" sz="1050" spc="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900" spc="-40">
                <a:latin typeface="Courier New"/>
                <a:cs typeface="Courier New"/>
              </a:rPr>
              <a:t>credits </a:t>
            </a:r>
            <a:r>
              <a:rPr dirty="0" sz="1050" spc="-35">
                <a:latin typeface="Times New Roman"/>
                <a:cs typeface="Times New Roman"/>
              </a:rPr>
              <a:t>member </a:t>
            </a:r>
            <a:r>
              <a:rPr dirty="0" sz="1050" spc="-10">
                <a:latin typeface="Times New Roman"/>
                <a:cs typeface="Times New Roman"/>
              </a:rPr>
              <a:t>of </a:t>
            </a:r>
            <a:r>
              <a:rPr dirty="0" sz="900" spc="-35">
                <a:latin typeface="Courier New"/>
                <a:cs typeface="Courier New"/>
              </a:rPr>
              <a:t>colonialHist</a:t>
            </a:r>
            <a:r>
              <a:rPr dirty="0" sz="1050" spc="-35">
                <a:latin typeface="Times New Roman"/>
                <a:cs typeface="Times New Roman"/>
              </a:rPr>
              <a:t>.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dot </a:t>
            </a:r>
            <a:r>
              <a:rPr dirty="0" sz="1050" spc="-5">
                <a:latin typeface="Times New Roman"/>
                <a:cs typeface="Times New Roman"/>
              </a:rPr>
              <a:t>operator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used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10">
                <a:latin typeface="Times New Roman"/>
                <a:cs typeface="Times New Roman"/>
              </a:rPr>
              <a:t>connect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member </a:t>
            </a:r>
            <a:r>
              <a:rPr dirty="0" sz="1050" spc="-20">
                <a:latin typeface="Times New Roman"/>
                <a:cs typeface="Times New Roman"/>
              </a:rPr>
              <a:t>name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15">
                <a:latin typeface="Times New Roman"/>
                <a:cs typeface="Times New Roman"/>
              </a:rPr>
              <a:t>variable 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15">
                <a:latin typeface="Times New Roman"/>
                <a:cs typeface="Times New Roman"/>
              </a:rPr>
              <a:t>belongs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to.</a:t>
            </a:r>
            <a:endParaRPr sz="1050">
              <a:latin typeface="Times New Roman"/>
              <a:cs typeface="Times New Roman"/>
            </a:endParaRPr>
          </a:p>
          <a:p>
            <a:pPr algn="just" marL="1612900" marR="5715">
              <a:lnSpc>
                <a:spcPct val="103200"/>
              </a:lnSpc>
              <a:spcBef>
                <a:spcPts val="595"/>
              </a:spcBef>
            </a:pPr>
            <a:r>
              <a:rPr dirty="0" sz="1050">
                <a:latin typeface="Times New Roman"/>
                <a:cs typeface="Times New Roman"/>
              </a:rPr>
              <a:t>Now </a:t>
            </a:r>
            <a:r>
              <a:rPr dirty="0" sz="1050" spc="-25">
                <a:latin typeface="Times New Roman"/>
                <a:cs typeface="Times New Roman"/>
              </a:rPr>
              <a:t>let </a:t>
            </a:r>
            <a:r>
              <a:rPr dirty="0" sz="1050" spc="-20">
                <a:latin typeface="Times New Roman"/>
                <a:cs typeface="Times New Roman"/>
              </a:rPr>
              <a:t>us </a:t>
            </a:r>
            <a:r>
              <a:rPr dirty="0" sz="1050">
                <a:latin typeface="Times New Roman"/>
                <a:cs typeface="Times New Roman"/>
              </a:rPr>
              <a:t>put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0">
                <a:latin typeface="Times New Roman"/>
                <a:cs typeface="Times New Roman"/>
              </a:rPr>
              <a:t>these </a:t>
            </a:r>
            <a:r>
              <a:rPr dirty="0" sz="1050" spc="-35">
                <a:latin typeface="Times New Roman"/>
                <a:cs typeface="Times New Roman"/>
              </a:rPr>
              <a:t>ideas </a:t>
            </a:r>
            <a:r>
              <a:rPr dirty="0" sz="1050" spc="-15">
                <a:latin typeface="Times New Roman"/>
                <a:cs typeface="Times New Roman"/>
              </a:rPr>
              <a:t>together </a:t>
            </a:r>
            <a:r>
              <a:rPr dirty="0" sz="1050" spc="-10">
                <a:latin typeface="Times New Roman"/>
                <a:cs typeface="Times New Roman"/>
              </a:rPr>
              <a:t>into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program. </a:t>
            </a:r>
            <a:r>
              <a:rPr dirty="0" sz="1050" spc="-40">
                <a:latin typeface="Times New Roman"/>
                <a:cs typeface="Times New Roman"/>
              </a:rPr>
              <a:t>Sample </a:t>
            </a:r>
            <a:r>
              <a:rPr dirty="0" sz="1050" spc="-20">
                <a:latin typeface="Times New Roman"/>
                <a:cs typeface="Times New Roman"/>
              </a:rPr>
              <a:t>Program </a:t>
            </a:r>
            <a:r>
              <a:rPr dirty="0" sz="1050" spc="-15">
                <a:latin typeface="Times New Roman"/>
                <a:cs typeface="Times New Roman"/>
              </a:rPr>
              <a:t>11.1  </a:t>
            </a:r>
            <a:r>
              <a:rPr dirty="0" sz="1050" spc="35">
                <a:latin typeface="Times New Roman"/>
                <a:cs typeface="Times New Roman"/>
              </a:rPr>
              <a:t>below </a:t>
            </a:r>
            <a:r>
              <a:rPr dirty="0" sz="1050" spc="-25">
                <a:latin typeface="Times New Roman"/>
                <a:cs typeface="Times New Roman"/>
              </a:rPr>
              <a:t>uses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5">
                <a:latin typeface="Courier New"/>
                <a:cs typeface="Courier New"/>
              </a:rPr>
              <a:t>course </a:t>
            </a:r>
            <a:r>
              <a:rPr dirty="0" sz="1050" spc="-15">
                <a:latin typeface="Times New Roman"/>
                <a:cs typeface="Times New Roman"/>
              </a:rPr>
              <a:t>structure </a:t>
            </a:r>
            <a:r>
              <a:rPr dirty="0" sz="1050" spc="-25">
                <a:latin typeface="Times New Roman"/>
                <a:cs typeface="Times New Roman"/>
              </a:rPr>
              <a:t>just </a:t>
            </a:r>
            <a:r>
              <a:rPr dirty="0" sz="1050" spc="20">
                <a:latin typeface="Times New Roman"/>
                <a:cs typeface="Times New Roman"/>
              </a:rPr>
              <a:t>described. </a:t>
            </a:r>
            <a:r>
              <a:rPr dirty="0" sz="1050" spc="-20">
                <a:latin typeface="Times New Roman"/>
                <a:cs typeface="Times New Roman"/>
              </a:rPr>
              <a:t>This </a:t>
            </a:r>
            <a:r>
              <a:rPr dirty="0" sz="1050" spc="10">
                <a:latin typeface="Times New Roman"/>
                <a:cs typeface="Times New Roman"/>
              </a:rPr>
              <a:t>interactive </a:t>
            </a:r>
            <a:r>
              <a:rPr dirty="0" sz="1050" spc="-20">
                <a:latin typeface="Times New Roman"/>
                <a:cs typeface="Times New Roman"/>
              </a:rPr>
              <a:t>program </a:t>
            </a:r>
            <a:r>
              <a:rPr dirty="0" sz="1050" spc="30">
                <a:latin typeface="Times New Roman"/>
                <a:cs typeface="Times New Roman"/>
              </a:rPr>
              <a:t>allows </a:t>
            </a:r>
            <a:r>
              <a:rPr dirty="0" sz="1050" spc="35">
                <a:latin typeface="Times New Roman"/>
                <a:cs typeface="Times New Roman"/>
              </a:rPr>
              <a:t>a  </a:t>
            </a:r>
            <a:r>
              <a:rPr dirty="0" sz="1050" spc="-10">
                <a:latin typeface="Times New Roman"/>
                <a:cs typeface="Times New Roman"/>
              </a:rPr>
              <a:t>student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add </a:t>
            </a:r>
            <a:r>
              <a:rPr dirty="0" sz="1050" spc="25">
                <a:latin typeface="Times New Roman"/>
                <a:cs typeface="Times New Roman"/>
              </a:rPr>
              <a:t>requested </a:t>
            </a:r>
            <a:r>
              <a:rPr dirty="0" sz="1050" spc="20">
                <a:latin typeface="Times New Roman"/>
                <a:cs typeface="Times New Roman"/>
              </a:rPr>
              <a:t>courses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40">
                <a:latin typeface="Times New Roman"/>
                <a:cs typeface="Times New Roman"/>
              </a:rPr>
              <a:t>keeps </a:t>
            </a:r>
            <a:r>
              <a:rPr dirty="0" sz="1050" spc="-20">
                <a:latin typeface="Times New Roman"/>
                <a:cs typeface="Times New Roman"/>
              </a:rPr>
              <a:t>track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number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25">
                <a:latin typeface="Times New Roman"/>
                <a:cs typeface="Times New Roman"/>
              </a:rPr>
              <a:t>credit </a:t>
            </a:r>
            <a:r>
              <a:rPr dirty="0" sz="1050" spc="30">
                <a:latin typeface="Times New Roman"/>
                <a:cs typeface="Times New Roman"/>
              </a:rPr>
              <a:t>hours  </a:t>
            </a:r>
            <a:r>
              <a:rPr dirty="0" sz="1050">
                <a:latin typeface="Times New Roman"/>
                <a:cs typeface="Times New Roman"/>
              </a:rPr>
              <a:t>for </a:t>
            </a:r>
            <a:r>
              <a:rPr dirty="0" sz="1050" spc="-30">
                <a:latin typeface="Times New Roman"/>
                <a:cs typeface="Times New Roman"/>
              </a:rPr>
              <a:t>which they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20">
                <a:latin typeface="Times New Roman"/>
                <a:cs typeface="Times New Roman"/>
              </a:rPr>
              <a:t>enrolled.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execution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controlled </a:t>
            </a:r>
            <a:r>
              <a:rPr dirty="0" sz="1050" spc="-45">
                <a:latin typeface="Times New Roman"/>
                <a:cs typeface="Times New Roman"/>
              </a:rPr>
              <a:t>by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900" spc="-25">
                <a:latin typeface="Courier New"/>
                <a:cs typeface="Courier New"/>
              </a:rPr>
              <a:t>do-while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1050" spc="35">
                <a:latin typeface="Times New Roman"/>
                <a:cs typeface="Times New Roman"/>
              </a:rPr>
              <a:t>loop.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5"/>
              </a:spcBef>
            </a:pPr>
            <a:r>
              <a:rPr dirty="0" sz="1050" spc="5" i="1">
                <a:latin typeface="Times New Roman"/>
                <a:cs typeface="Times New Roman"/>
              </a:rPr>
              <a:t>Sample </a:t>
            </a:r>
            <a:r>
              <a:rPr dirty="0" sz="1050" spc="-15" i="1">
                <a:latin typeface="Times New Roman"/>
                <a:cs typeface="Times New Roman"/>
              </a:rPr>
              <a:t>Program</a:t>
            </a:r>
            <a:r>
              <a:rPr dirty="0" sz="1050" spc="60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11.1:</a:t>
            </a:r>
            <a:endParaRPr sz="1050">
              <a:latin typeface="Times New Roman"/>
              <a:cs typeface="Times New Roman"/>
            </a:endParaRPr>
          </a:p>
          <a:p>
            <a:pPr marL="1079500" marR="3878579">
              <a:lnSpc>
                <a:spcPts val="1019"/>
              </a:lnSpc>
              <a:spcBef>
                <a:spcPts val="690"/>
              </a:spcBef>
            </a:pPr>
            <a:r>
              <a:rPr dirty="0" sz="900" spc="-15">
                <a:latin typeface="Courier New"/>
                <a:cs typeface="Courier New"/>
              </a:rPr>
              <a:t>#include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&lt;string&gt;</a:t>
            </a:r>
            <a:endParaRPr sz="900">
              <a:latin typeface="Courier New"/>
              <a:cs typeface="Courier New"/>
            </a:endParaRPr>
          </a:p>
          <a:p>
            <a:pPr marL="1079500" marR="3811904">
              <a:lnSpc>
                <a:spcPts val="1310"/>
              </a:lnSpc>
              <a:spcBef>
                <a:spcPts val="40"/>
              </a:spcBef>
            </a:pPr>
            <a:r>
              <a:rPr dirty="0" sz="900" spc="-15">
                <a:latin typeface="Courier New"/>
                <a:cs typeface="Courier New"/>
              </a:rPr>
              <a:t>#include &lt;cctype&gt;  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program </a:t>
            </a:r>
            <a:r>
              <a:rPr dirty="0" sz="900" spc="-20">
                <a:latin typeface="Courier New"/>
                <a:cs typeface="Courier New"/>
              </a:rPr>
              <a:t>demonstrates </a:t>
            </a:r>
            <a:r>
              <a:rPr dirty="0" sz="900" spc="-10">
                <a:latin typeface="Courier New"/>
                <a:cs typeface="Courier New"/>
              </a:rPr>
              <a:t>the use of</a:t>
            </a:r>
            <a:r>
              <a:rPr dirty="0" sz="900" spc="-2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structures</a:t>
            </a:r>
            <a:endParaRPr sz="900">
              <a:latin typeface="Courier New"/>
              <a:cs typeface="Courier New"/>
            </a:endParaRPr>
          </a:p>
          <a:p>
            <a:pPr marL="1079500" marR="3544570">
              <a:lnSpc>
                <a:spcPct val="240000"/>
              </a:lnSpc>
              <a:spcBef>
                <a:spcPts val="1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structure</a:t>
            </a:r>
            <a:r>
              <a:rPr dirty="0" sz="900" spc="-11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declaration  </a:t>
            </a:r>
            <a:r>
              <a:rPr dirty="0" sz="900" spc="-15">
                <a:latin typeface="Courier New"/>
                <a:cs typeface="Courier New"/>
              </a:rPr>
              <a:t>struct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course</a:t>
            </a:r>
            <a:endParaRPr sz="9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533525">
              <a:lnSpc>
                <a:spcPct val="100000"/>
              </a:lnSpc>
              <a:spcBef>
                <a:spcPts val="220"/>
              </a:spcBef>
            </a:pPr>
            <a:r>
              <a:rPr dirty="0" sz="900" spc="-15">
                <a:latin typeface="Courier New"/>
                <a:cs typeface="Courier New"/>
              </a:rPr>
              <a:t>string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discipline;</a:t>
            </a:r>
            <a:endParaRPr sz="900">
              <a:latin typeface="Courier New"/>
              <a:cs typeface="Courier New"/>
            </a:endParaRPr>
          </a:p>
          <a:p>
            <a:pPr marL="1532255" marR="3427729" indent="1270">
              <a:lnSpc>
                <a:spcPct val="120000"/>
              </a:lnSpc>
              <a:spcBef>
                <a:spcPts val="10"/>
              </a:spcBef>
            </a:pP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courseNumber;  </a:t>
            </a:r>
            <a:r>
              <a:rPr dirty="0" sz="900" spc="-15">
                <a:latin typeface="Courier New"/>
                <a:cs typeface="Courier New"/>
              </a:rPr>
              <a:t>string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courseTitle;  </a:t>
            </a:r>
            <a:r>
              <a:rPr dirty="0" sz="900" spc="-15">
                <a:latin typeface="Courier New"/>
                <a:cs typeface="Courier New"/>
              </a:rPr>
              <a:t>short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credits;</a:t>
            </a:r>
            <a:endParaRPr sz="9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};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algn="r" marR="37465">
              <a:lnSpc>
                <a:spcPct val="100000"/>
              </a:lnSpc>
            </a:pPr>
            <a:r>
              <a:rPr dirty="0" sz="1000" spc="-65" i="1">
                <a:latin typeface="Times New Roman"/>
                <a:cs typeface="Times New Roman"/>
              </a:rPr>
              <a:t>c</a:t>
            </a:r>
            <a:r>
              <a:rPr dirty="0" sz="1000" spc="-15" i="1">
                <a:latin typeface="Times New Roman"/>
                <a:cs typeface="Times New Roman"/>
              </a:rPr>
              <a:t>o</a:t>
            </a:r>
            <a:r>
              <a:rPr dirty="0" sz="1000" spc="80" i="1">
                <a:latin typeface="Times New Roman"/>
                <a:cs typeface="Times New Roman"/>
              </a:rPr>
              <a:t>n</a:t>
            </a:r>
            <a:r>
              <a:rPr dirty="0" sz="1000" spc="65" i="1">
                <a:latin typeface="Times New Roman"/>
                <a:cs typeface="Times New Roman"/>
              </a:rPr>
              <a:t>t</a:t>
            </a:r>
            <a:r>
              <a:rPr dirty="0" sz="1000" spc="35" i="1">
                <a:latin typeface="Times New Roman"/>
                <a:cs typeface="Times New Roman"/>
              </a:rPr>
              <a:t>i</a:t>
            </a:r>
            <a:r>
              <a:rPr dirty="0" sz="1000" spc="95" i="1">
                <a:latin typeface="Times New Roman"/>
                <a:cs typeface="Times New Roman"/>
              </a:rPr>
              <a:t>nu</a:t>
            </a:r>
            <a:r>
              <a:rPr dirty="0" sz="1000" spc="-45" i="1">
                <a:latin typeface="Times New Roman"/>
                <a:cs typeface="Times New Roman"/>
              </a:rPr>
              <a:t>e</a:t>
            </a:r>
            <a:r>
              <a:rPr dirty="0" sz="1000" spc="5" i="1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0" y="7617459"/>
            <a:ext cx="5105400" cy="0"/>
          </a:xfrm>
          <a:custGeom>
            <a:avLst/>
            <a:gdLst/>
            <a:ahLst/>
            <a:cxnLst/>
            <a:rect l="l" t="t" r="r" b="b"/>
            <a:pathLst>
              <a:path w="5105400" h="0">
                <a:moveTo>
                  <a:pt x="0" y="0"/>
                </a:moveTo>
                <a:lnTo>
                  <a:pt x="5105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75"/>
              </a:spcBef>
            </a:pPr>
            <a:r>
              <a:rPr dirty="0" sz="900" spc="-105">
                <a:latin typeface="Arial"/>
                <a:cs typeface="Arial"/>
              </a:rPr>
              <a:t>198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3977"/>
            <a:ext cx="270256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11 </a:t>
            </a:r>
            <a:r>
              <a:rPr dirty="0" sz="950" spc="-20">
                <a:latin typeface="Times New Roman"/>
                <a:cs typeface="Times New Roman"/>
              </a:rPr>
              <a:t>Structures </a:t>
            </a:r>
            <a:r>
              <a:rPr dirty="0" sz="950" spc="-15">
                <a:latin typeface="Times New Roman"/>
                <a:cs typeface="Times New Roman"/>
              </a:rPr>
              <a:t>and Abstract </a:t>
            </a:r>
            <a:r>
              <a:rPr dirty="0" sz="950" spc="-5">
                <a:latin typeface="Times New Roman"/>
                <a:cs typeface="Times New Roman"/>
              </a:rPr>
              <a:t>Data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Types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5954" y="1407922"/>
            <a:ext cx="4824095" cy="402209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05765" marR="814069">
              <a:lnSpc>
                <a:spcPct val="120000"/>
              </a:lnSpc>
              <a:spcBef>
                <a:spcPts val="10"/>
              </a:spcBef>
            </a:pPr>
            <a:r>
              <a:rPr dirty="0" sz="900" spc="-15">
                <a:latin typeface="Courier New"/>
                <a:cs typeface="Courier New"/>
              </a:rPr>
              <a:t>course </a:t>
            </a:r>
            <a:r>
              <a:rPr dirty="0" sz="900" spc="-20">
                <a:latin typeface="Courier New"/>
                <a:cs typeface="Courier New"/>
              </a:rPr>
              <a:t>nextClass;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next class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course structure 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15">
                <a:latin typeface="Courier New"/>
                <a:cs typeface="Courier New"/>
              </a:rPr>
              <a:t>numCredits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405765" marR="3472179">
              <a:lnSpc>
                <a:spcPct val="120000"/>
              </a:lnSpc>
            </a:pPr>
            <a:r>
              <a:rPr dirty="0" sz="900" spc="-15">
                <a:latin typeface="Courier New"/>
                <a:cs typeface="Courier New"/>
              </a:rPr>
              <a:t>char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addClass;  </a:t>
            </a:r>
            <a:r>
              <a:rPr dirty="0" sz="900" spc="-40"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  <a:p>
            <a:pPr marL="40576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10235" marR="946785" indent="-5080">
              <a:lnSpc>
                <a:spcPct val="12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course </a:t>
            </a:r>
            <a:r>
              <a:rPr dirty="0" sz="900" spc="-20">
                <a:latin typeface="Courier New"/>
                <a:cs typeface="Courier New"/>
              </a:rPr>
              <a:t>discipline </a:t>
            </a:r>
            <a:r>
              <a:rPr dirty="0" sz="900" spc="-15">
                <a:latin typeface="Courier New"/>
                <a:cs typeface="Courier New"/>
              </a:rPr>
              <a:t>area: 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nextClass.discipline;</a:t>
            </a:r>
            <a:endParaRPr sz="900">
              <a:latin typeface="Courier New"/>
              <a:cs typeface="Courier New"/>
            </a:endParaRPr>
          </a:p>
          <a:p>
            <a:pPr marL="605790" marR="873760">
              <a:lnSpc>
                <a:spcPct val="120000"/>
              </a:lnSpc>
              <a:spcBef>
                <a:spcPts val="1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course number:</a:t>
            </a:r>
            <a:r>
              <a:rPr dirty="0" sz="900" spc="-2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nextClass.courseNumber;</a:t>
            </a:r>
            <a:endParaRPr sz="900">
              <a:latin typeface="Courier New"/>
              <a:cs typeface="Courier New"/>
            </a:endParaRPr>
          </a:p>
          <a:p>
            <a:pPr marL="605790">
              <a:lnSpc>
                <a:spcPct val="100000"/>
              </a:lnSpc>
              <a:spcBef>
                <a:spcPts val="219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course </a:t>
            </a:r>
            <a:r>
              <a:rPr dirty="0" sz="900" spc="-20">
                <a:latin typeface="Courier New"/>
                <a:cs typeface="Courier New"/>
              </a:rPr>
              <a:t>title:</a:t>
            </a:r>
            <a:r>
              <a:rPr dirty="0" sz="900" spc="-2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</a:t>
            </a:r>
            <a:endParaRPr sz="900">
              <a:latin typeface="Courier New"/>
              <a:cs typeface="Courier New"/>
            </a:endParaRPr>
          </a:p>
          <a:p>
            <a:pPr marL="605790" marR="1212215">
              <a:lnSpc>
                <a:spcPct val="120300"/>
              </a:lnSpc>
              <a:spcBef>
                <a:spcPts val="5"/>
              </a:spcBef>
            </a:pPr>
            <a:r>
              <a:rPr dirty="0" sz="900" spc="-20">
                <a:latin typeface="Courier New"/>
                <a:cs typeface="Courier New"/>
              </a:rPr>
              <a:t>cin.ignore();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necessary </a:t>
            </a:r>
            <a:r>
              <a:rPr dirty="0" sz="900" spc="-10">
                <a:latin typeface="Courier New"/>
                <a:cs typeface="Courier New"/>
              </a:rPr>
              <a:t>for the </a:t>
            </a:r>
            <a:r>
              <a:rPr dirty="0" sz="900" spc="-15">
                <a:latin typeface="Courier New"/>
                <a:cs typeface="Courier New"/>
              </a:rPr>
              <a:t>next line  </a:t>
            </a:r>
            <a:r>
              <a:rPr dirty="0" sz="900" spc="-20">
                <a:latin typeface="Courier New"/>
                <a:cs typeface="Courier New"/>
              </a:rPr>
              <a:t>getline(cin,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nextClass.courseTitle);</a:t>
            </a:r>
            <a:endParaRPr sz="900">
              <a:latin typeface="Courier New"/>
              <a:cs typeface="Courier New"/>
            </a:endParaRPr>
          </a:p>
          <a:p>
            <a:pPr marL="605790" marR="338455">
              <a:lnSpc>
                <a:spcPct val="120000"/>
              </a:lnSpc>
              <a:spcBef>
                <a:spcPts val="290"/>
              </a:spcBef>
            </a:pPr>
            <a:r>
              <a:rPr dirty="0" sz="900" spc="-10">
                <a:latin typeface="Courier New"/>
                <a:cs typeface="Courier New"/>
              </a:rPr>
              <a:t>// use </a:t>
            </a:r>
            <a:r>
              <a:rPr dirty="0" sz="900" spc="-15">
                <a:latin typeface="Courier New"/>
                <a:cs typeface="Courier New"/>
              </a:rPr>
              <a:t>getline because course title </a:t>
            </a:r>
            <a:r>
              <a:rPr dirty="0" sz="900" spc="-10">
                <a:latin typeface="Courier New"/>
                <a:cs typeface="Courier New"/>
              </a:rPr>
              <a:t>may </a:t>
            </a:r>
            <a:r>
              <a:rPr dirty="0" sz="900" spc="-15">
                <a:latin typeface="Courier New"/>
                <a:cs typeface="Courier New"/>
              </a:rPr>
              <a:t>have </a:t>
            </a:r>
            <a:r>
              <a:rPr dirty="0" sz="900">
                <a:latin typeface="Courier New"/>
                <a:cs typeface="Courier New"/>
              </a:rPr>
              <a:t>a </a:t>
            </a:r>
            <a:r>
              <a:rPr dirty="0" sz="900" spc="-15">
                <a:latin typeface="Courier New"/>
                <a:cs typeface="Courier New"/>
              </a:rPr>
              <a:t>blank</a:t>
            </a:r>
            <a:r>
              <a:rPr dirty="0" sz="900" spc="-3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space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credit hours: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</a:t>
            </a:r>
            <a:endParaRPr sz="900">
              <a:latin typeface="Courier New"/>
              <a:cs typeface="Courier New"/>
            </a:endParaRPr>
          </a:p>
          <a:p>
            <a:pPr marL="61023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nextClass.credits;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605790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numCredits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5">
                <a:latin typeface="Courier New"/>
                <a:cs typeface="Courier New"/>
              </a:rPr>
              <a:t>numCredits </a:t>
            </a: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nextClass.credits;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60579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output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selected course </a:t>
            </a:r>
            <a:r>
              <a:rPr dirty="0" sz="900" spc="-10">
                <a:latin typeface="Courier New"/>
                <a:cs typeface="Courier New"/>
              </a:rPr>
              <a:t>and </a:t>
            </a:r>
            <a:r>
              <a:rPr dirty="0" sz="900" spc="-20">
                <a:latin typeface="Courier New"/>
                <a:cs typeface="Courier New"/>
              </a:rPr>
              <a:t>pertinent</a:t>
            </a:r>
            <a:r>
              <a:rPr dirty="0" sz="900" spc="-19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information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605790" marR="5080">
              <a:lnSpc>
                <a:spcPct val="121100"/>
              </a:lnSpc>
              <a:tabLst>
                <a:tab pos="2984500" algn="l"/>
              </a:tabLst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"You have been registered </a:t>
            </a:r>
            <a:r>
              <a:rPr dirty="0" sz="900" spc="-10">
                <a:latin typeface="Courier New"/>
                <a:cs typeface="Courier New"/>
              </a:rPr>
              <a:t>for the </a:t>
            </a:r>
            <a:r>
              <a:rPr dirty="0" sz="900" spc="-15">
                <a:latin typeface="Courier New"/>
                <a:cs typeface="Courier New"/>
              </a:rPr>
              <a:t>following: </a:t>
            </a:r>
            <a:r>
              <a:rPr dirty="0" sz="900">
                <a:latin typeface="Courier New"/>
                <a:cs typeface="Courier New"/>
              </a:rPr>
              <a:t>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30">
                <a:latin typeface="Courier New"/>
                <a:cs typeface="Courier New"/>
              </a:rPr>
              <a:t>cout </a:t>
            </a:r>
            <a:r>
              <a:rPr dirty="0" sz="900" spc="-20">
                <a:latin typeface="Courier New"/>
                <a:cs typeface="Courier New"/>
              </a:rPr>
              <a:t>&lt;&lt; </a:t>
            </a:r>
            <a:r>
              <a:rPr dirty="0" sz="900" spc="-40">
                <a:latin typeface="Courier New"/>
                <a:cs typeface="Courier New"/>
              </a:rPr>
              <a:t>nextClass.discipline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&lt;&lt;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	" </a:t>
            </a:r>
            <a:r>
              <a:rPr dirty="0" sz="900" spc="-20">
                <a:latin typeface="Courier New"/>
                <a:cs typeface="Courier New"/>
              </a:rPr>
              <a:t>&lt;&lt;</a:t>
            </a:r>
            <a:r>
              <a:rPr dirty="0" sz="900" spc="-175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nextClass.courseNumber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6830" y="5405754"/>
            <a:ext cx="294005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5659" y="5405754"/>
            <a:ext cx="2962910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315"/>
              </a:spcBef>
              <a:buChar char="&quot;"/>
              <a:tabLst>
                <a:tab pos="145415" algn="l"/>
              </a:tabLst>
            </a:pP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nextClass.courseTitle</a:t>
            </a:r>
            <a:endParaRPr sz="900">
              <a:latin typeface="Courier New"/>
              <a:cs typeface="Courier New"/>
            </a:endParaRPr>
          </a:p>
          <a:p>
            <a:pPr marL="144780" indent="-132080">
              <a:lnSpc>
                <a:spcPct val="100000"/>
              </a:lnSpc>
              <a:spcBef>
                <a:spcPts val="215"/>
              </a:spcBef>
              <a:buChar char="&quot;"/>
              <a:tabLst>
                <a:tab pos="145415" algn="l"/>
              </a:tabLst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nextClass.credits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"credits"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5954" y="5898260"/>
            <a:ext cx="5170805" cy="348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3410" marR="477520">
              <a:lnSpc>
                <a:spcPct val="1211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“Would </a:t>
            </a:r>
            <a:r>
              <a:rPr dirty="0" sz="900" spc="-10">
                <a:latin typeface="Courier New"/>
                <a:cs typeface="Courier New"/>
              </a:rPr>
              <a:t>you </a:t>
            </a:r>
            <a:r>
              <a:rPr dirty="0" sz="900" spc="-15">
                <a:latin typeface="Courier New"/>
                <a:cs typeface="Courier New"/>
              </a:rPr>
              <a:t>like </a:t>
            </a:r>
            <a:r>
              <a:rPr dirty="0" sz="900" spc="-10">
                <a:latin typeface="Courier New"/>
                <a:cs typeface="Courier New"/>
              </a:rPr>
              <a:t>to add </a:t>
            </a:r>
            <a:r>
              <a:rPr dirty="0" sz="900" spc="-15">
                <a:latin typeface="Courier New"/>
                <a:cs typeface="Courier New"/>
              </a:rPr>
              <a:t>another class? (Y/N)"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2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addClass;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398145">
              <a:lnSpc>
                <a:spcPct val="100000"/>
              </a:lnSpc>
            </a:pPr>
            <a:r>
              <a:rPr dirty="0" sz="900">
                <a:latin typeface="Courier New"/>
                <a:cs typeface="Courier New"/>
              </a:rPr>
              <a:t>} </a:t>
            </a:r>
            <a:r>
              <a:rPr dirty="0" sz="900" spc="-20">
                <a:latin typeface="Courier New"/>
                <a:cs typeface="Courier New"/>
              </a:rPr>
              <a:t>while(toupper(addClass)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'Y');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total number </a:t>
            </a:r>
            <a:r>
              <a:rPr dirty="0" sz="900" spc="-10">
                <a:latin typeface="Courier New"/>
                <a:cs typeface="Courier New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credit hours registered </a:t>
            </a:r>
            <a:r>
              <a:rPr dirty="0" sz="900" spc="-10">
                <a:latin typeface="Courier New"/>
                <a:cs typeface="Courier New"/>
              </a:rPr>
              <a:t>for is:</a:t>
            </a:r>
            <a:r>
              <a:rPr dirty="0" sz="900" spc="-310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  <a:p>
            <a:pPr marL="74104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numCredits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546100" marR="59055">
              <a:lnSpc>
                <a:spcPct val="103800"/>
              </a:lnSpc>
              <a:spcBef>
                <a:spcPts val="5"/>
              </a:spcBef>
            </a:pPr>
            <a:r>
              <a:rPr dirty="0" sz="1050" spc="-40">
                <a:latin typeface="Times New Roman"/>
                <a:cs typeface="Times New Roman"/>
              </a:rPr>
              <a:t>Make </a:t>
            </a:r>
            <a:r>
              <a:rPr dirty="0" sz="1050" spc="-20">
                <a:latin typeface="Times New Roman"/>
                <a:cs typeface="Times New Roman"/>
              </a:rPr>
              <a:t>sure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35">
                <a:latin typeface="Times New Roman"/>
                <a:cs typeface="Times New Roman"/>
              </a:rPr>
              <a:t>understand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logic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this program </a:t>
            </a:r>
            <a:r>
              <a:rPr dirty="0" sz="1050" spc="-20">
                <a:latin typeface="Times New Roman"/>
                <a:cs typeface="Times New Roman"/>
              </a:rPr>
              <a:t>and,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15">
                <a:latin typeface="Times New Roman"/>
                <a:cs typeface="Times New Roman"/>
              </a:rPr>
              <a:t>particular, </a:t>
            </a:r>
            <a:r>
              <a:rPr dirty="0" sz="1050" spc="55">
                <a:latin typeface="Times New Roman"/>
                <a:cs typeface="Times New Roman"/>
              </a:rPr>
              <a:t>how  </a:t>
            </a:r>
            <a:r>
              <a:rPr dirty="0" sz="1050" spc="15">
                <a:latin typeface="Times New Roman"/>
                <a:cs typeface="Times New Roman"/>
              </a:rPr>
              <a:t>structures </a:t>
            </a:r>
            <a:r>
              <a:rPr dirty="0" sz="1050" spc="-25">
                <a:latin typeface="Times New Roman"/>
                <a:cs typeface="Times New Roman"/>
              </a:rPr>
              <a:t>are </a:t>
            </a:r>
            <a:r>
              <a:rPr dirty="0" sz="1050" spc="-20">
                <a:latin typeface="Times New Roman"/>
                <a:cs typeface="Times New Roman"/>
              </a:rPr>
              <a:t>used. </a:t>
            </a:r>
            <a:r>
              <a:rPr dirty="0" sz="1050" spc="-10">
                <a:latin typeface="Times New Roman"/>
                <a:cs typeface="Times New Roman"/>
              </a:rPr>
              <a:t>Notice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line </a:t>
            </a:r>
            <a:r>
              <a:rPr dirty="0" sz="1050" spc="-15">
                <a:latin typeface="Times New Roman"/>
                <a:cs typeface="Times New Roman"/>
              </a:rPr>
              <a:t>at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0">
                <a:latin typeface="Times New Roman"/>
                <a:cs typeface="Times New Roman"/>
              </a:rPr>
              <a:t>end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while </a:t>
            </a:r>
            <a:r>
              <a:rPr dirty="0" sz="1050" spc="-5">
                <a:latin typeface="Times New Roman"/>
                <a:cs typeface="Times New Roman"/>
              </a:rPr>
              <a:t>loop </a:t>
            </a:r>
            <a:r>
              <a:rPr dirty="0" sz="1050">
                <a:latin typeface="Times New Roman"/>
                <a:cs typeface="Times New Roman"/>
              </a:rPr>
              <a:t>that</a:t>
            </a:r>
            <a:r>
              <a:rPr dirty="0" sz="1050" spc="100">
                <a:latin typeface="Times New Roman"/>
                <a:cs typeface="Times New Roman"/>
              </a:rPr>
              <a:t> </a:t>
            </a:r>
            <a:r>
              <a:rPr dirty="0" sz="1050" spc="30">
                <a:latin typeface="Times New Roman"/>
                <a:cs typeface="Times New Roman"/>
              </a:rPr>
              <a:t>reads</a:t>
            </a:r>
            <a:endParaRPr sz="1050">
              <a:latin typeface="Times New Roman"/>
              <a:cs typeface="Times New Roman"/>
            </a:endParaRPr>
          </a:p>
          <a:p>
            <a:pPr marL="550545">
              <a:lnSpc>
                <a:spcPct val="100000"/>
              </a:lnSpc>
              <a:spcBef>
                <a:spcPts val="795"/>
              </a:spcBef>
            </a:pPr>
            <a:r>
              <a:rPr dirty="0" sz="900" spc="-20">
                <a:latin typeface="Courier New"/>
                <a:cs typeface="Courier New"/>
              </a:rPr>
              <a:t>while(toupper(addclass) </a:t>
            </a:r>
            <a:r>
              <a:rPr dirty="0" sz="900" spc="-10">
                <a:latin typeface="Courier New"/>
                <a:cs typeface="Courier New"/>
              </a:rPr>
              <a:t>==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'Y');</a:t>
            </a:r>
            <a:endParaRPr sz="900">
              <a:latin typeface="Courier New"/>
              <a:cs typeface="Courier New"/>
            </a:endParaRPr>
          </a:p>
          <a:p>
            <a:pPr marL="553720">
              <a:lnSpc>
                <a:spcPct val="100000"/>
              </a:lnSpc>
              <a:spcBef>
                <a:spcPts val="660"/>
              </a:spcBef>
            </a:pPr>
            <a:r>
              <a:rPr dirty="0" sz="1050" spc="-25">
                <a:latin typeface="Times New Roman"/>
                <a:cs typeface="Times New Roman"/>
              </a:rPr>
              <a:t>What </a:t>
            </a:r>
            <a:r>
              <a:rPr dirty="0" sz="1050" spc="5">
                <a:latin typeface="Times New Roman"/>
                <a:cs typeface="Times New Roman"/>
              </a:rPr>
              <a:t>do </a:t>
            </a:r>
            <a:r>
              <a:rPr dirty="0" sz="1050" spc="-35">
                <a:latin typeface="Times New Roman"/>
                <a:cs typeface="Times New Roman"/>
              </a:rPr>
              <a:t>you </a:t>
            </a:r>
            <a:r>
              <a:rPr dirty="0" sz="1050" spc="-15">
                <a:latin typeface="Times New Roman"/>
                <a:cs typeface="Times New Roman"/>
              </a:rPr>
              <a:t>think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5">
                <a:latin typeface="Times New Roman"/>
                <a:cs typeface="Times New Roman"/>
              </a:rPr>
              <a:t>purpose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900" spc="-15">
                <a:latin typeface="Courier New"/>
                <a:cs typeface="Courier New"/>
              </a:rPr>
              <a:t>toupper</a:t>
            </a:r>
            <a:r>
              <a:rPr dirty="0" sz="900" spc="-355">
                <a:latin typeface="Courier New"/>
                <a:cs typeface="Courier New"/>
              </a:rPr>
              <a:t> </a:t>
            </a:r>
            <a:r>
              <a:rPr dirty="0" sz="1050" spc="-60">
                <a:latin typeface="Times New Roman"/>
                <a:cs typeface="Times New Roman"/>
              </a:rPr>
              <a:t>is?</a:t>
            </a:r>
            <a:endParaRPr sz="1050">
              <a:latin typeface="Times New Roman"/>
              <a:cs typeface="Times New Roman"/>
            </a:endParaRPr>
          </a:p>
          <a:p>
            <a:pPr marL="546100" indent="228600">
              <a:lnSpc>
                <a:spcPct val="100000"/>
              </a:lnSpc>
              <a:spcBef>
                <a:spcPts val="35"/>
              </a:spcBef>
            </a:pPr>
            <a:r>
              <a:rPr dirty="0" sz="1050" spc="-35">
                <a:latin typeface="Times New Roman"/>
                <a:cs typeface="Times New Roman"/>
              </a:rPr>
              <a:t>As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second </a:t>
            </a:r>
            <a:r>
              <a:rPr dirty="0" sz="1050" spc="25">
                <a:latin typeface="Times New Roman"/>
                <a:cs typeface="Times New Roman"/>
              </a:rPr>
              <a:t>example, </a:t>
            </a:r>
            <a:r>
              <a:rPr dirty="0" sz="1050" spc="45">
                <a:latin typeface="Times New Roman"/>
                <a:cs typeface="Times New Roman"/>
              </a:rPr>
              <a:t>suppose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35">
                <a:latin typeface="Times New Roman"/>
                <a:cs typeface="Times New Roman"/>
              </a:rPr>
              <a:t>would </a:t>
            </a:r>
            <a:r>
              <a:rPr dirty="0" sz="1050" spc="-40">
                <a:latin typeface="Times New Roman"/>
                <a:cs typeface="Times New Roman"/>
              </a:rPr>
              <a:t>like a </a:t>
            </a:r>
            <a:r>
              <a:rPr dirty="0" sz="1050" spc="-25">
                <a:latin typeface="Times New Roman"/>
                <a:cs typeface="Times New Roman"/>
              </a:rPr>
              <a:t>simple </a:t>
            </a:r>
            <a:r>
              <a:rPr dirty="0" sz="1050" spc="-10">
                <a:latin typeface="Times New Roman"/>
                <a:cs typeface="Times New Roman"/>
              </a:rPr>
              <a:t>program </a:t>
            </a:r>
            <a:r>
              <a:rPr dirty="0" sz="1050">
                <a:latin typeface="Times New Roman"/>
                <a:cs typeface="Times New Roman"/>
              </a:rPr>
              <a:t>that</a:t>
            </a:r>
            <a:r>
              <a:rPr dirty="0" sz="1050" spc="85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Times New Roman"/>
                <a:cs typeface="Times New Roman"/>
              </a:rPr>
              <a:t>com-</a:t>
            </a:r>
            <a:endParaRPr sz="1050">
              <a:latin typeface="Times New Roman"/>
              <a:cs typeface="Times New Roman"/>
            </a:endParaRPr>
          </a:p>
          <a:p>
            <a:pPr algn="just" marL="546100" marR="5080">
              <a:lnSpc>
                <a:spcPct val="103200"/>
              </a:lnSpc>
              <a:spcBef>
                <a:spcPts val="5"/>
              </a:spcBef>
            </a:pPr>
            <a:r>
              <a:rPr dirty="0" sz="1050" spc="-10">
                <a:latin typeface="Times New Roman"/>
                <a:cs typeface="Times New Roman"/>
              </a:rPr>
              <a:t>putes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area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20">
                <a:latin typeface="Times New Roman"/>
                <a:cs typeface="Times New Roman"/>
              </a:rPr>
              <a:t>circumference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two </a:t>
            </a:r>
            <a:r>
              <a:rPr dirty="0" sz="1050" spc="-30">
                <a:latin typeface="Times New Roman"/>
                <a:cs typeface="Times New Roman"/>
              </a:rPr>
              <a:t>circles </a:t>
            </a:r>
            <a:r>
              <a:rPr dirty="0" sz="1050" spc="-5">
                <a:latin typeface="Times New Roman"/>
                <a:cs typeface="Times New Roman"/>
              </a:rPr>
              <a:t>input </a:t>
            </a:r>
            <a:r>
              <a:rPr dirty="0" sz="1050" spc="-40">
                <a:latin typeface="Times New Roman"/>
                <a:cs typeface="Times New Roman"/>
              </a:rPr>
              <a:t>by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user. </a:t>
            </a:r>
            <a:r>
              <a:rPr dirty="0" sz="1050" spc="-15">
                <a:latin typeface="Times New Roman"/>
                <a:cs typeface="Times New Roman"/>
              </a:rPr>
              <a:t>Although </a:t>
            </a:r>
            <a:r>
              <a:rPr dirty="0" sz="1050" spc="60">
                <a:latin typeface="Times New Roman"/>
                <a:cs typeface="Times New Roman"/>
              </a:rPr>
              <a:t>we  </a:t>
            </a:r>
            <a:r>
              <a:rPr dirty="0" sz="1050" spc="-25">
                <a:latin typeface="Times New Roman"/>
                <a:cs typeface="Times New Roman"/>
              </a:rPr>
              <a:t>can </a:t>
            </a:r>
            <a:r>
              <a:rPr dirty="0" sz="1050" spc="-5">
                <a:latin typeface="Times New Roman"/>
                <a:cs typeface="Times New Roman"/>
              </a:rPr>
              <a:t>easily </a:t>
            </a:r>
            <a:r>
              <a:rPr dirty="0" sz="1050">
                <a:latin typeface="Times New Roman"/>
                <a:cs typeface="Times New Roman"/>
              </a:rPr>
              <a:t>do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using </a:t>
            </a:r>
            <a:r>
              <a:rPr dirty="0" sz="1050" spc="10">
                <a:latin typeface="Times New Roman"/>
                <a:cs typeface="Times New Roman"/>
              </a:rPr>
              <a:t>previously </a:t>
            </a:r>
            <a:r>
              <a:rPr dirty="0" sz="1050" spc="25">
                <a:latin typeface="Times New Roman"/>
                <a:cs typeface="Times New Roman"/>
              </a:rPr>
              <a:t>developed </a:t>
            </a:r>
            <a:r>
              <a:rPr dirty="0" sz="1050" spc="20">
                <a:latin typeface="Times New Roman"/>
                <a:cs typeface="Times New Roman"/>
              </a:rPr>
              <a:t>techniques, </a:t>
            </a:r>
            <a:r>
              <a:rPr dirty="0" sz="1050" spc="-30">
                <a:latin typeface="Times New Roman"/>
                <a:cs typeface="Times New Roman"/>
              </a:rPr>
              <a:t>let </a:t>
            </a:r>
            <a:r>
              <a:rPr dirty="0" sz="1050" spc="-25">
                <a:latin typeface="Times New Roman"/>
                <a:cs typeface="Times New Roman"/>
              </a:rPr>
              <a:t>us </a:t>
            </a:r>
            <a:r>
              <a:rPr dirty="0" sz="1050" spc="-35">
                <a:latin typeface="Times New Roman"/>
                <a:cs typeface="Times New Roman"/>
              </a:rPr>
              <a:t>see </a:t>
            </a:r>
            <a:r>
              <a:rPr dirty="0" sz="1050" spc="-25">
                <a:latin typeface="Times New Roman"/>
                <a:cs typeface="Times New Roman"/>
              </a:rPr>
              <a:t>how this </a:t>
            </a:r>
            <a:r>
              <a:rPr dirty="0" sz="1050" spc="25">
                <a:latin typeface="Times New Roman"/>
                <a:cs typeface="Times New Roman"/>
              </a:rPr>
              <a:t>can 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>
                <a:latin typeface="Times New Roman"/>
                <a:cs typeface="Times New Roman"/>
              </a:rPr>
              <a:t>done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15">
                <a:latin typeface="Times New Roman"/>
                <a:cs typeface="Times New Roman"/>
              </a:rPr>
              <a:t>structures.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35">
                <a:latin typeface="Times New Roman"/>
                <a:cs typeface="Times New Roman"/>
              </a:rPr>
              <a:t>determine </a:t>
            </a:r>
            <a:r>
              <a:rPr dirty="0" sz="1050" spc="-20">
                <a:latin typeface="Times New Roman"/>
                <a:cs typeface="Times New Roman"/>
              </a:rPr>
              <a:t>which </a:t>
            </a:r>
            <a:r>
              <a:rPr dirty="0" sz="1050" spc="-40">
                <a:latin typeface="Times New Roman"/>
                <a:cs typeface="Times New Roman"/>
              </a:rPr>
              <a:t>circle’s </a:t>
            </a:r>
            <a:r>
              <a:rPr dirty="0" sz="1050" spc="-10">
                <a:latin typeface="Times New Roman"/>
                <a:cs typeface="Times New Roman"/>
              </a:rPr>
              <a:t>center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further  </a:t>
            </a:r>
            <a:r>
              <a:rPr dirty="0" sz="1050" spc="-5">
                <a:latin typeface="Times New Roman"/>
                <a:cs typeface="Times New Roman"/>
              </a:rPr>
              <a:t>from </a:t>
            </a:r>
            <a:r>
              <a:rPr dirty="0" sz="1050">
                <a:latin typeface="Times New Roman"/>
                <a:cs typeface="Times New Roman"/>
              </a:rPr>
              <a:t>the</a:t>
            </a:r>
            <a:r>
              <a:rPr dirty="0" sz="1050" spc="12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origin.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0" y="1650364"/>
            <a:ext cx="5105400" cy="0"/>
          </a:xfrm>
          <a:custGeom>
            <a:avLst/>
            <a:gdLst/>
            <a:ahLst/>
            <a:cxnLst/>
            <a:rect l="l" t="t" r="r" b="b"/>
            <a:pathLst>
              <a:path w="5105400" h="0">
                <a:moveTo>
                  <a:pt x="0" y="0"/>
                </a:moveTo>
                <a:lnTo>
                  <a:pt x="5105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23228" y="1093977"/>
            <a:ext cx="147383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</a:t>
            </a:r>
            <a:r>
              <a:rPr dirty="0" sz="950" spc="1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199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4935" y="1342445"/>
            <a:ext cx="3284220" cy="98425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050" spc="5" i="1">
                <a:latin typeface="Times New Roman"/>
                <a:cs typeface="Times New Roman"/>
              </a:rPr>
              <a:t>Sample </a:t>
            </a:r>
            <a:r>
              <a:rPr dirty="0" sz="1050" spc="-15" i="1">
                <a:latin typeface="Times New Roman"/>
                <a:cs typeface="Times New Roman"/>
              </a:rPr>
              <a:t>Program </a:t>
            </a:r>
            <a:r>
              <a:rPr dirty="0" sz="1050" spc="20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11.2: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900" spc="-15">
                <a:latin typeface="Courier New"/>
                <a:cs typeface="Courier New"/>
              </a:rPr>
              <a:t>#include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&lt;iostream&gt;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1100"/>
              </a:lnSpc>
              <a:tabLst>
                <a:tab pos="1333500" algn="l"/>
              </a:tabLst>
            </a:pPr>
            <a:r>
              <a:rPr dirty="0" sz="900" spc="-15">
                <a:latin typeface="Courier New"/>
                <a:cs typeface="Courier New"/>
              </a:rPr>
              <a:t>#include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&lt;cmath&gt;	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necessary </a:t>
            </a:r>
            <a:r>
              <a:rPr dirty="0" sz="900" spc="-10">
                <a:latin typeface="Courier New"/>
                <a:cs typeface="Courier New"/>
              </a:rPr>
              <a:t>for pow</a:t>
            </a:r>
            <a:r>
              <a:rPr dirty="0" sz="900" spc="-21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function  #include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&lt;iomanip&gt;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using namespace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4935" y="2628645"/>
            <a:ext cx="895985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struct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circle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6242" y="2628645"/>
            <a:ext cx="216281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declares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structure</a:t>
            </a:r>
            <a:r>
              <a:rPr dirty="0" sz="900" spc="-1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circle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structure </a:t>
            </a:r>
            <a:r>
              <a:rPr dirty="0" sz="900" spc="-10">
                <a:latin typeface="Courier New"/>
                <a:cs typeface="Courier New"/>
              </a:rPr>
              <a:t>has </a:t>
            </a:r>
            <a:r>
              <a:rPr dirty="0" sz="900">
                <a:latin typeface="Courier New"/>
                <a:cs typeface="Courier New"/>
              </a:rPr>
              <a:t>6</a:t>
            </a:r>
            <a:r>
              <a:rPr dirty="0" sz="900" spc="-21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members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4935" y="2962401"/>
            <a:ext cx="5121275" cy="7078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34010" marR="2106930">
              <a:lnSpc>
                <a:spcPct val="12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float centerX;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>
                <a:latin typeface="Courier New"/>
                <a:cs typeface="Courier New"/>
              </a:rPr>
              <a:t>x </a:t>
            </a:r>
            <a:r>
              <a:rPr dirty="0" sz="900" spc="-15">
                <a:latin typeface="Courier New"/>
                <a:cs typeface="Courier New"/>
              </a:rPr>
              <a:t>coordinate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center  float centerY;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>
                <a:latin typeface="Courier New"/>
                <a:cs typeface="Courier New"/>
              </a:rPr>
              <a:t>y </a:t>
            </a:r>
            <a:r>
              <a:rPr dirty="0" sz="900" spc="-15">
                <a:latin typeface="Courier New"/>
                <a:cs typeface="Courier New"/>
              </a:rPr>
              <a:t>coordinate </a:t>
            </a:r>
            <a:r>
              <a:rPr dirty="0" sz="900" spc="-10">
                <a:latin typeface="Courier New"/>
                <a:cs typeface="Courier New"/>
              </a:rPr>
              <a:t>of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center  float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radius;</a:t>
            </a:r>
            <a:endParaRPr sz="900">
              <a:latin typeface="Courier New"/>
              <a:cs typeface="Courier New"/>
            </a:endParaRPr>
          </a:p>
          <a:p>
            <a:pPr algn="just" marL="338455">
              <a:lnSpc>
                <a:spcPct val="100000"/>
              </a:lnSpc>
              <a:spcBef>
                <a:spcPts val="219"/>
              </a:spcBef>
            </a:pPr>
            <a:r>
              <a:rPr dirty="0" sz="900" spc="-15">
                <a:latin typeface="Courier New"/>
                <a:cs typeface="Courier New"/>
              </a:rPr>
              <a:t>float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area;</a:t>
            </a:r>
            <a:endParaRPr sz="900">
              <a:latin typeface="Courier New"/>
              <a:cs typeface="Courier New"/>
            </a:endParaRPr>
          </a:p>
          <a:p>
            <a:pPr algn="just" marL="338455">
              <a:lnSpc>
                <a:spcPct val="100000"/>
              </a:lnSpc>
              <a:spcBef>
                <a:spcPts val="225"/>
              </a:spcBef>
            </a:pPr>
            <a:r>
              <a:rPr dirty="0" sz="900" spc="-15">
                <a:latin typeface="Courier New"/>
                <a:cs typeface="Courier New"/>
              </a:rPr>
              <a:t>float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circumference;</a:t>
            </a:r>
            <a:endParaRPr sz="900">
              <a:latin typeface="Courier New"/>
              <a:cs typeface="Courier New"/>
            </a:endParaRPr>
          </a:p>
          <a:p>
            <a:pPr algn="just" marL="338455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float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distance_from_origin;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40">
                <a:latin typeface="Courier New"/>
                <a:cs typeface="Courier New"/>
              </a:rPr>
              <a:t>};</a:t>
            </a:r>
            <a:endParaRPr sz="900">
              <a:latin typeface="Courier New"/>
              <a:cs typeface="Courier New"/>
            </a:endParaRPr>
          </a:p>
          <a:p>
            <a:pPr marL="24765" marR="3430270" indent="-12700">
              <a:lnSpc>
                <a:spcPct val="240000"/>
              </a:lnSpc>
              <a:spcBef>
                <a:spcPts val="10"/>
              </a:spcBef>
            </a:pPr>
            <a:r>
              <a:rPr dirty="0" sz="900" spc="-15">
                <a:latin typeface="Courier New"/>
                <a:cs typeface="Courier New"/>
              </a:rPr>
              <a:t>const float </a:t>
            </a:r>
            <a:r>
              <a:rPr dirty="0" sz="900" spc="-10">
                <a:latin typeface="Courier New"/>
                <a:cs typeface="Courier New"/>
              </a:rPr>
              <a:t>PI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3.14159;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circle circ1, circ2;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defines </a:t>
            </a:r>
            <a:r>
              <a:rPr dirty="0" sz="900">
                <a:latin typeface="Courier New"/>
                <a:cs typeface="Courier New"/>
              </a:rPr>
              <a:t>2 </a:t>
            </a:r>
            <a:r>
              <a:rPr dirty="0" sz="900" spc="-15">
                <a:latin typeface="Courier New"/>
                <a:cs typeface="Courier New"/>
              </a:rPr>
              <a:t>circle </a:t>
            </a:r>
            <a:r>
              <a:rPr dirty="0" sz="900" spc="-20">
                <a:latin typeface="Courier New"/>
                <a:cs typeface="Courier New"/>
              </a:rPr>
              <a:t>structure</a:t>
            </a:r>
            <a:r>
              <a:rPr dirty="0" sz="900" spc="-2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variables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774700" marR="599440">
              <a:lnSpc>
                <a:spcPct val="12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radius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first circle: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circ1.radius;</a:t>
            </a:r>
            <a:endParaRPr sz="9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774700" marR="600710" indent="333375">
              <a:lnSpc>
                <a:spcPts val="1300"/>
              </a:lnSpc>
              <a:spcBef>
                <a:spcPts val="7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x-coordinate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center: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circ1.centerX;</a:t>
            </a:r>
            <a:endParaRPr sz="9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  <a:spcBef>
                <a:spcPts val="13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774700" marR="600710" indent="333375">
              <a:lnSpc>
                <a:spcPct val="120000"/>
              </a:lnSpc>
              <a:spcBef>
                <a:spcPts val="10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y-coordinate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center: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circ1.centerY;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774700" marR="599440">
              <a:lnSpc>
                <a:spcPct val="1206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circ1.area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PI </a:t>
            </a:r>
            <a:r>
              <a:rPr dirty="0" sz="900">
                <a:latin typeface="Courier New"/>
                <a:cs typeface="Courier New"/>
              </a:rPr>
              <a:t>* </a:t>
            </a:r>
            <a:r>
              <a:rPr dirty="0" sz="900" spc="-20">
                <a:latin typeface="Courier New"/>
                <a:cs typeface="Courier New"/>
              </a:rPr>
              <a:t>pow(circ1.radius, </a:t>
            </a:r>
            <a:r>
              <a:rPr dirty="0" sz="900" spc="-15">
                <a:latin typeface="Courier New"/>
                <a:cs typeface="Courier New"/>
              </a:rPr>
              <a:t>2.0);  </a:t>
            </a:r>
            <a:r>
              <a:rPr dirty="0" sz="900" spc="-20">
                <a:latin typeface="Courier New"/>
                <a:cs typeface="Courier New"/>
              </a:rPr>
              <a:t>circ1.circumference </a:t>
            </a:r>
            <a:r>
              <a:rPr dirty="0" sz="900">
                <a:latin typeface="Courier New"/>
                <a:cs typeface="Courier New"/>
              </a:rPr>
              <a:t>= 2 * </a:t>
            </a:r>
            <a:r>
              <a:rPr dirty="0" sz="900" spc="-10">
                <a:latin typeface="Courier New"/>
                <a:cs typeface="Courier New"/>
              </a:rPr>
              <a:t>PI </a:t>
            </a:r>
            <a:r>
              <a:rPr dirty="0" sz="900">
                <a:latin typeface="Courier New"/>
                <a:cs typeface="Courier New"/>
              </a:rPr>
              <a:t>* </a:t>
            </a:r>
            <a:r>
              <a:rPr dirty="0" sz="900" spc="-20">
                <a:latin typeface="Courier New"/>
                <a:cs typeface="Courier New"/>
              </a:rPr>
              <a:t>circ1.radius;  circ1.distance_from_origin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1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sqrt(pow(circ1.centerX,2.0)</a:t>
            </a:r>
            <a:endParaRPr sz="900">
              <a:latin typeface="Courier New"/>
              <a:cs typeface="Courier New"/>
            </a:endParaRPr>
          </a:p>
          <a:p>
            <a:pPr marL="774700" marR="2373630" indent="228600">
              <a:lnSpc>
                <a:spcPts val="1310"/>
              </a:lnSpc>
              <a:spcBef>
                <a:spcPts val="55"/>
              </a:spcBef>
            </a:pPr>
            <a:r>
              <a:rPr dirty="0" sz="900">
                <a:latin typeface="Courier New"/>
                <a:cs typeface="Courier New"/>
              </a:rPr>
              <a:t>+ </a:t>
            </a:r>
            <a:r>
              <a:rPr dirty="0" sz="900" spc="-20">
                <a:latin typeface="Courier New"/>
                <a:cs typeface="Courier New"/>
              </a:rPr>
              <a:t>pow(circ1.centerY,2.0));  </a:t>
            </a: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774700" marR="534035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radius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second circle:</a:t>
            </a:r>
            <a:r>
              <a:rPr dirty="0" sz="900" spc="-3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circ2.radius;</a:t>
            </a:r>
            <a:endParaRPr sz="9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774700" marR="600710" indent="333375">
              <a:lnSpc>
                <a:spcPts val="1310"/>
              </a:lnSpc>
              <a:spcBef>
                <a:spcPts val="70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x-coordinate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center: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circ2.centerX;</a:t>
            </a:r>
            <a:endParaRPr sz="90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  <a:spcBef>
                <a:spcPts val="13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774700" marR="600710" indent="333375">
              <a:lnSpc>
                <a:spcPts val="1310"/>
              </a:lnSpc>
              <a:spcBef>
                <a:spcPts val="6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y-coordinate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center: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circ2.centerY;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774700" marR="599440">
              <a:lnSpc>
                <a:spcPct val="120600"/>
              </a:lnSpc>
            </a:pPr>
            <a:r>
              <a:rPr dirty="0" sz="900" spc="-15">
                <a:latin typeface="Courier New"/>
                <a:cs typeface="Courier New"/>
              </a:rPr>
              <a:t>circ2.area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PI </a:t>
            </a:r>
            <a:r>
              <a:rPr dirty="0" sz="900">
                <a:latin typeface="Courier New"/>
                <a:cs typeface="Courier New"/>
              </a:rPr>
              <a:t>* </a:t>
            </a:r>
            <a:r>
              <a:rPr dirty="0" sz="900" spc="-20">
                <a:latin typeface="Courier New"/>
                <a:cs typeface="Courier New"/>
              </a:rPr>
              <a:t>pow(circ2.radius, </a:t>
            </a:r>
            <a:r>
              <a:rPr dirty="0" sz="900" spc="-15">
                <a:latin typeface="Courier New"/>
                <a:cs typeface="Courier New"/>
              </a:rPr>
              <a:t>2.0);  </a:t>
            </a:r>
            <a:r>
              <a:rPr dirty="0" sz="900" spc="-20">
                <a:latin typeface="Courier New"/>
                <a:cs typeface="Courier New"/>
              </a:rPr>
              <a:t>circ2.circumference </a:t>
            </a:r>
            <a:r>
              <a:rPr dirty="0" sz="900">
                <a:latin typeface="Courier New"/>
                <a:cs typeface="Courier New"/>
              </a:rPr>
              <a:t>= 2 * </a:t>
            </a:r>
            <a:r>
              <a:rPr dirty="0" sz="900" spc="-10">
                <a:latin typeface="Courier New"/>
                <a:cs typeface="Courier New"/>
              </a:rPr>
              <a:t>PI </a:t>
            </a:r>
            <a:r>
              <a:rPr dirty="0" sz="900">
                <a:latin typeface="Courier New"/>
                <a:cs typeface="Courier New"/>
              </a:rPr>
              <a:t>* </a:t>
            </a:r>
            <a:r>
              <a:rPr dirty="0" sz="900" spc="-20">
                <a:latin typeface="Courier New"/>
                <a:cs typeface="Courier New"/>
              </a:rPr>
              <a:t>circ2.radius;  circ2.distance_from_origin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1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sqrt(pow(circ2.centerX,2.0)</a:t>
            </a:r>
            <a:endParaRPr sz="900">
              <a:latin typeface="Courier New"/>
              <a:cs typeface="Courier New"/>
            </a:endParaRPr>
          </a:p>
          <a:p>
            <a:pPr marL="1003300">
              <a:lnSpc>
                <a:spcPts val="96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+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pow(circ2.centerY,2.0));</a:t>
            </a:r>
            <a:endParaRPr sz="900">
              <a:latin typeface="Courier New"/>
              <a:cs typeface="Courier New"/>
            </a:endParaRPr>
          </a:p>
          <a:p>
            <a:pPr algn="r" marR="5080">
              <a:lnSpc>
                <a:spcPts val="1080"/>
              </a:lnSpc>
            </a:pPr>
            <a:r>
              <a:rPr dirty="0" sz="1000" spc="-65" i="1">
                <a:latin typeface="Times New Roman"/>
                <a:cs typeface="Times New Roman"/>
              </a:rPr>
              <a:t>c</a:t>
            </a:r>
            <a:r>
              <a:rPr dirty="0" sz="1000" spc="-15" i="1">
                <a:latin typeface="Times New Roman"/>
                <a:cs typeface="Times New Roman"/>
              </a:rPr>
              <a:t>o</a:t>
            </a:r>
            <a:r>
              <a:rPr dirty="0" sz="1000" spc="80" i="1">
                <a:latin typeface="Times New Roman"/>
                <a:cs typeface="Times New Roman"/>
              </a:rPr>
              <a:t>n</a:t>
            </a:r>
            <a:r>
              <a:rPr dirty="0" sz="1000" spc="65" i="1">
                <a:latin typeface="Times New Roman"/>
                <a:cs typeface="Times New Roman"/>
              </a:rPr>
              <a:t>t</a:t>
            </a:r>
            <a:r>
              <a:rPr dirty="0" sz="1000" spc="35" i="1">
                <a:latin typeface="Times New Roman"/>
                <a:cs typeface="Times New Roman"/>
              </a:rPr>
              <a:t>i</a:t>
            </a:r>
            <a:r>
              <a:rPr dirty="0" sz="1000" spc="95" i="1">
                <a:latin typeface="Times New Roman"/>
                <a:cs typeface="Times New Roman"/>
              </a:rPr>
              <a:t>nu</a:t>
            </a:r>
            <a:r>
              <a:rPr dirty="0" sz="1000" spc="-45" i="1">
                <a:latin typeface="Times New Roman"/>
                <a:cs typeface="Times New Roman"/>
              </a:rPr>
              <a:t>e</a:t>
            </a:r>
            <a:r>
              <a:rPr dirty="0" sz="1000" spc="5" i="1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6922134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 h="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90"/>
              </a:spcBef>
            </a:pPr>
            <a:r>
              <a:rPr dirty="0" sz="900" spc="-105">
                <a:latin typeface="Arial"/>
                <a:cs typeface="Arial"/>
              </a:rPr>
              <a:t>200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5501"/>
            <a:ext cx="270256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11 </a:t>
            </a:r>
            <a:r>
              <a:rPr dirty="0" sz="950" spc="-20">
                <a:latin typeface="Times New Roman"/>
                <a:cs typeface="Times New Roman"/>
              </a:rPr>
              <a:t>Structures </a:t>
            </a:r>
            <a:r>
              <a:rPr dirty="0" sz="950" spc="-15">
                <a:latin typeface="Times New Roman"/>
                <a:cs typeface="Times New Roman"/>
              </a:rPr>
              <a:t>and Abstract </a:t>
            </a:r>
            <a:r>
              <a:rPr dirty="0" sz="950" spc="-5">
                <a:latin typeface="Times New Roman"/>
                <a:cs typeface="Times New Roman"/>
              </a:rPr>
              <a:t>Data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Types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5830" y="1435354"/>
            <a:ext cx="4427220" cy="544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3495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This next section determines which circle's center</a:t>
            </a:r>
            <a:r>
              <a:rPr dirty="0" sz="900" spc="-24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is</a:t>
            </a:r>
            <a:endParaRPr sz="900">
              <a:latin typeface="Courier New"/>
              <a:cs typeface="Courier New"/>
            </a:endParaRPr>
          </a:p>
          <a:p>
            <a:pPr marL="23939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closer </a:t>
            </a:r>
            <a:r>
              <a:rPr dirty="0" sz="900" spc="-10">
                <a:latin typeface="Courier New"/>
                <a:cs typeface="Courier New"/>
              </a:rPr>
              <a:t>to the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origin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34950">
              <a:lnSpc>
                <a:spcPct val="100000"/>
              </a:lnSpc>
            </a:pPr>
            <a:r>
              <a:rPr dirty="0" sz="900" spc="-10">
                <a:latin typeface="Courier New"/>
                <a:cs typeface="Courier New"/>
              </a:rPr>
              <a:t>if </a:t>
            </a:r>
            <a:r>
              <a:rPr dirty="0" sz="900" spc="-20">
                <a:latin typeface="Courier New"/>
                <a:cs typeface="Courier New"/>
              </a:rPr>
              <a:t>(circ1.distance_from_origin </a:t>
            </a:r>
            <a:r>
              <a:rPr dirty="0" sz="900">
                <a:latin typeface="Courier New"/>
                <a:cs typeface="Courier New"/>
              </a:rPr>
              <a:t>&gt;</a:t>
            </a:r>
            <a:r>
              <a:rPr dirty="0" sz="900" spc="-4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circ2.distance_from_origin)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63550">
              <a:lnSpc>
                <a:spcPct val="100000"/>
              </a:lnSpc>
              <a:spcBef>
                <a:spcPts val="2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first circle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further from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2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origin"</a:t>
            </a:r>
            <a:endParaRPr sz="900">
              <a:latin typeface="Courier New"/>
              <a:cs typeface="Courier New"/>
            </a:endParaRPr>
          </a:p>
          <a:p>
            <a:pPr marL="80200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234950">
              <a:lnSpc>
                <a:spcPct val="100000"/>
              </a:lnSpc>
              <a:spcBef>
                <a:spcPts val="215"/>
              </a:spcBef>
            </a:pPr>
            <a:r>
              <a:rPr dirty="0" sz="900" spc="-25">
                <a:latin typeface="Courier New"/>
                <a:cs typeface="Courier New"/>
              </a:rPr>
              <a:t>else </a:t>
            </a:r>
            <a:r>
              <a:rPr dirty="0" sz="900" spc="-20">
                <a:latin typeface="Courier New"/>
                <a:cs typeface="Courier New"/>
              </a:rPr>
              <a:t>if </a:t>
            </a:r>
            <a:r>
              <a:rPr dirty="0" sz="900" spc="-40">
                <a:latin typeface="Courier New"/>
                <a:cs typeface="Courier New"/>
              </a:rPr>
              <a:t>(circ1.distance_from_origin </a:t>
            </a:r>
            <a:r>
              <a:rPr dirty="0" sz="900">
                <a:latin typeface="Courier New"/>
                <a:cs typeface="Courier New"/>
              </a:rPr>
              <a:t>&lt;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40">
                <a:latin typeface="Courier New"/>
                <a:cs typeface="Courier New"/>
              </a:rPr>
              <a:t>circ2.distance_from_origin)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63550">
              <a:lnSpc>
                <a:spcPct val="100000"/>
              </a:lnSpc>
              <a:spcBef>
                <a:spcPts val="2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first circle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closer </a:t>
            </a:r>
            <a:r>
              <a:rPr dirty="0" sz="900" spc="-10">
                <a:latin typeface="Courier New"/>
                <a:cs typeface="Courier New"/>
              </a:rPr>
              <a:t>to the</a:t>
            </a:r>
            <a:r>
              <a:rPr dirty="0" sz="900" spc="-2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origin"</a:t>
            </a:r>
            <a:endParaRPr sz="900">
              <a:latin typeface="Courier New"/>
              <a:cs typeface="Courier New"/>
            </a:endParaRPr>
          </a:p>
          <a:p>
            <a:pPr marL="802005">
              <a:lnSpc>
                <a:spcPct val="100000"/>
              </a:lnSpc>
              <a:spcBef>
                <a:spcPts val="234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dirty="0" sz="900" spc="-25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  <a:p>
            <a:pPr marL="239395" marR="81915" indent="22352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</a:t>
            </a:r>
            <a:r>
              <a:rPr dirty="0" sz="900" spc="-10">
                <a:latin typeface="Courier New"/>
                <a:cs typeface="Courier New"/>
              </a:rPr>
              <a:t>two </a:t>
            </a:r>
            <a:r>
              <a:rPr dirty="0" sz="900" spc="-15">
                <a:latin typeface="Courier New"/>
                <a:cs typeface="Courier New"/>
              </a:rPr>
              <a:t>circles </a:t>
            </a:r>
            <a:r>
              <a:rPr dirty="0" sz="900" spc="-10">
                <a:latin typeface="Courier New"/>
                <a:cs typeface="Courier New"/>
              </a:rPr>
              <a:t>are </a:t>
            </a:r>
            <a:r>
              <a:rPr dirty="0" sz="900" spc="-15">
                <a:latin typeface="Courier New"/>
                <a:cs typeface="Courier New"/>
              </a:rPr>
              <a:t>equidistant from </a:t>
            </a:r>
            <a:r>
              <a:rPr dirty="0" sz="900" spc="-10">
                <a:latin typeface="Courier New"/>
                <a:cs typeface="Courier New"/>
              </a:rPr>
              <a:t>the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origin";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3495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setprecision(2)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fixed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showpoint;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239395" marR="1181100" indent="-508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area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first circle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: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circ1.area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34950" marR="647065">
              <a:lnSpc>
                <a:spcPts val="1310"/>
              </a:lnSpc>
              <a:spcBef>
                <a:spcPts val="7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</a:t>
            </a:r>
            <a:r>
              <a:rPr dirty="0" sz="900" spc="-20">
                <a:latin typeface="Courier New"/>
                <a:cs typeface="Courier New"/>
              </a:rPr>
              <a:t>circumference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first circle </a:t>
            </a:r>
            <a:r>
              <a:rPr dirty="0" sz="900" spc="-10">
                <a:latin typeface="Courier New"/>
                <a:cs typeface="Courier New"/>
              </a:rPr>
              <a:t>is: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circ1.circumference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239395" marR="1113790" indent="-5080">
              <a:lnSpc>
                <a:spcPct val="1213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area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second circle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:</a:t>
            </a:r>
            <a:r>
              <a:rPr dirty="0" sz="900" spc="-2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circ2.area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34950" marR="580390">
              <a:lnSpc>
                <a:spcPct val="12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</a:t>
            </a:r>
            <a:r>
              <a:rPr dirty="0" sz="900" spc="-20">
                <a:latin typeface="Courier New"/>
                <a:cs typeface="Courier New"/>
              </a:rPr>
              <a:t>circumference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second circle </a:t>
            </a:r>
            <a:r>
              <a:rPr dirty="0" sz="900" spc="-10">
                <a:latin typeface="Courier New"/>
                <a:cs typeface="Courier New"/>
              </a:rPr>
              <a:t>is:</a:t>
            </a:r>
            <a:r>
              <a:rPr dirty="0" sz="900" spc="-2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circ2.circumference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6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153" y="7134293"/>
            <a:ext cx="6236970" cy="160210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114">
                <a:latin typeface="Arial"/>
                <a:cs typeface="Arial"/>
              </a:rPr>
              <a:t>Arrays </a:t>
            </a:r>
            <a:r>
              <a:rPr dirty="0" sz="1200" spc="-55">
                <a:latin typeface="Arial"/>
                <a:cs typeface="Arial"/>
              </a:rPr>
              <a:t>of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Structures</a:t>
            </a:r>
            <a:endParaRPr sz="1200">
              <a:latin typeface="Arial"/>
              <a:cs typeface="Arial"/>
            </a:endParaRPr>
          </a:p>
          <a:p>
            <a:pPr algn="just" marL="1612900" marR="5080">
              <a:lnSpc>
                <a:spcPct val="103099"/>
              </a:lnSpc>
              <a:spcBef>
                <a:spcPts val="580"/>
              </a:spcBef>
            </a:pP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previous sample </a:t>
            </a:r>
            <a:r>
              <a:rPr dirty="0" sz="1050" spc="-15">
                <a:latin typeface="Times New Roman"/>
                <a:cs typeface="Times New Roman"/>
              </a:rPr>
              <a:t>program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30">
                <a:latin typeface="Times New Roman"/>
                <a:cs typeface="Times New Roman"/>
              </a:rPr>
              <a:t>were </a:t>
            </a:r>
            <a:r>
              <a:rPr dirty="0" sz="1050" spc="20">
                <a:latin typeface="Times New Roman"/>
                <a:cs typeface="Times New Roman"/>
              </a:rPr>
              <a:t>interested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two </a:t>
            </a:r>
            <a:r>
              <a:rPr dirty="0" sz="1050" spc="20">
                <a:latin typeface="Times New Roman"/>
                <a:cs typeface="Times New Roman"/>
              </a:rPr>
              <a:t>instances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cir-  cle </a:t>
            </a:r>
            <a:r>
              <a:rPr dirty="0" sz="1050" spc="20">
                <a:latin typeface="Times New Roman"/>
                <a:cs typeface="Times New Roman"/>
              </a:rPr>
              <a:t>structure. </a:t>
            </a:r>
            <a:r>
              <a:rPr dirty="0" sz="1050" spc="-25">
                <a:latin typeface="Times New Roman"/>
                <a:cs typeface="Times New Roman"/>
              </a:rPr>
              <a:t>What </a:t>
            </a:r>
            <a:r>
              <a:rPr dirty="0" sz="1050" spc="-35">
                <a:latin typeface="Times New Roman"/>
                <a:cs typeface="Times New Roman"/>
              </a:rPr>
              <a:t>if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15">
                <a:latin typeface="Times New Roman"/>
                <a:cs typeface="Times New Roman"/>
              </a:rPr>
              <a:t>need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much </a:t>
            </a:r>
            <a:r>
              <a:rPr dirty="0" sz="1050" spc="-35">
                <a:latin typeface="Times New Roman"/>
                <a:cs typeface="Times New Roman"/>
              </a:rPr>
              <a:t>larger </a:t>
            </a:r>
            <a:r>
              <a:rPr dirty="0" sz="1050" spc="25">
                <a:latin typeface="Times New Roman"/>
                <a:cs typeface="Times New Roman"/>
              </a:rPr>
              <a:t>number, </a:t>
            </a:r>
            <a:r>
              <a:rPr dirty="0" sz="1050" spc="-50">
                <a:latin typeface="Times New Roman"/>
                <a:cs typeface="Times New Roman"/>
              </a:rPr>
              <a:t>say </a:t>
            </a:r>
            <a:r>
              <a:rPr dirty="0" sz="1050" spc="-35">
                <a:latin typeface="Times New Roman"/>
                <a:cs typeface="Times New Roman"/>
              </a:rPr>
              <a:t>100, </a:t>
            </a:r>
            <a:r>
              <a:rPr dirty="0" sz="1050" spc="20">
                <a:latin typeface="Times New Roman"/>
                <a:cs typeface="Times New Roman"/>
              </a:rPr>
              <a:t>instances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0">
                <a:latin typeface="Times New Roman"/>
                <a:cs typeface="Times New Roman"/>
              </a:rPr>
              <a:t>this  </a:t>
            </a:r>
            <a:r>
              <a:rPr dirty="0" sz="1050" spc="-25">
                <a:latin typeface="Times New Roman"/>
                <a:cs typeface="Times New Roman"/>
              </a:rPr>
              <a:t>structure? </a:t>
            </a:r>
            <a:r>
              <a:rPr dirty="0" sz="1050" spc="-20">
                <a:latin typeface="Times New Roman"/>
                <a:cs typeface="Times New Roman"/>
              </a:rPr>
              <a:t>Rather </a:t>
            </a:r>
            <a:r>
              <a:rPr dirty="0" sz="1050" spc="-5">
                <a:latin typeface="Times New Roman"/>
                <a:cs typeface="Times New Roman"/>
              </a:rPr>
              <a:t>than </a:t>
            </a:r>
            <a:r>
              <a:rPr dirty="0" sz="1050" spc="-25">
                <a:latin typeface="Times New Roman"/>
                <a:cs typeface="Times New Roman"/>
              </a:rPr>
              <a:t>define each </a:t>
            </a:r>
            <a:r>
              <a:rPr dirty="0" sz="1050" spc="-5">
                <a:latin typeface="Times New Roman"/>
                <a:cs typeface="Times New Roman"/>
              </a:rPr>
              <a:t>one </a:t>
            </a:r>
            <a:r>
              <a:rPr dirty="0" sz="1050" spc="15">
                <a:latin typeface="Times New Roman"/>
                <a:cs typeface="Times New Roman"/>
              </a:rPr>
              <a:t>separately,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30">
                <a:latin typeface="Times New Roman"/>
                <a:cs typeface="Times New Roman"/>
              </a:rPr>
              <a:t>use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20" b="1">
                <a:latin typeface="Times New Roman"/>
                <a:cs typeface="Times New Roman"/>
              </a:rPr>
              <a:t>array </a:t>
            </a:r>
            <a:r>
              <a:rPr dirty="0" sz="1050" spc="-15" b="1">
                <a:latin typeface="Times New Roman"/>
                <a:cs typeface="Times New Roman"/>
              </a:rPr>
              <a:t>of </a:t>
            </a:r>
            <a:r>
              <a:rPr dirty="0" sz="1050" spc="15" b="1">
                <a:latin typeface="Times New Roman"/>
                <a:cs typeface="Times New Roman"/>
              </a:rPr>
              <a:t>struc-  </a:t>
            </a:r>
            <a:r>
              <a:rPr dirty="0" sz="1050" spc="20" b="1">
                <a:latin typeface="Times New Roman"/>
                <a:cs typeface="Times New Roman"/>
              </a:rPr>
              <a:t>tures</a:t>
            </a:r>
            <a:r>
              <a:rPr dirty="0" sz="1050" spc="20">
                <a:latin typeface="Times New Roman"/>
                <a:cs typeface="Times New Roman"/>
              </a:rPr>
              <a:t>. </a:t>
            </a:r>
            <a:r>
              <a:rPr dirty="0" sz="1050" spc="-20">
                <a:latin typeface="Times New Roman"/>
                <a:cs typeface="Times New Roman"/>
              </a:rPr>
              <a:t>An </a:t>
            </a:r>
            <a:r>
              <a:rPr dirty="0" sz="1050" spc="-45">
                <a:latin typeface="Times New Roman"/>
                <a:cs typeface="Times New Roman"/>
              </a:rPr>
              <a:t>array </a:t>
            </a:r>
            <a:r>
              <a:rPr dirty="0" sz="1050" spc="-5">
                <a:latin typeface="Times New Roman"/>
                <a:cs typeface="Times New Roman"/>
              </a:rPr>
              <a:t>of </a:t>
            </a:r>
            <a:r>
              <a:rPr dirty="0" sz="1050" spc="10">
                <a:latin typeface="Times New Roman"/>
                <a:cs typeface="Times New Roman"/>
              </a:rPr>
              <a:t>structures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15">
                <a:latin typeface="Times New Roman"/>
                <a:cs typeface="Times New Roman"/>
              </a:rPr>
              <a:t>defined </a:t>
            </a:r>
            <a:r>
              <a:rPr dirty="0" sz="1050" spc="-25">
                <a:latin typeface="Times New Roman"/>
                <a:cs typeface="Times New Roman"/>
              </a:rPr>
              <a:t>just </a:t>
            </a:r>
            <a:r>
              <a:rPr dirty="0" sz="1050" spc="-55">
                <a:latin typeface="Times New Roman"/>
                <a:cs typeface="Times New Roman"/>
              </a:rPr>
              <a:t>like </a:t>
            </a:r>
            <a:r>
              <a:rPr dirty="0" sz="1050" spc="-45">
                <a:latin typeface="Times New Roman"/>
                <a:cs typeface="Times New Roman"/>
              </a:rPr>
              <a:t>any </a:t>
            </a:r>
            <a:r>
              <a:rPr dirty="0" sz="1050" spc="-10">
                <a:latin typeface="Times New Roman"/>
                <a:cs typeface="Times New Roman"/>
              </a:rPr>
              <a:t>other </a:t>
            </a:r>
            <a:r>
              <a:rPr dirty="0" sz="1050" spc="-45">
                <a:latin typeface="Times New Roman"/>
                <a:cs typeface="Times New Roman"/>
              </a:rPr>
              <a:t>array. </a:t>
            </a:r>
            <a:r>
              <a:rPr dirty="0" sz="1050">
                <a:latin typeface="Times New Roman"/>
                <a:cs typeface="Times New Roman"/>
              </a:rPr>
              <a:t>For </a:t>
            </a:r>
            <a:r>
              <a:rPr dirty="0" sz="1050" spc="25">
                <a:latin typeface="Times New Roman"/>
                <a:cs typeface="Times New Roman"/>
              </a:rPr>
              <a:t>example </a:t>
            </a:r>
            <a:r>
              <a:rPr dirty="0" sz="1050" spc="20">
                <a:latin typeface="Times New Roman"/>
                <a:cs typeface="Times New Roman"/>
              </a:rPr>
              <a:t>sup-  </a:t>
            </a:r>
            <a:r>
              <a:rPr dirty="0" sz="1050" spc="-10">
                <a:latin typeface="Times New Roman"/>
                <a:cs typeface="Times New Roman"/>
              </a:rPr>
              <a:t>pose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20">
                <a:latin typeface="Times New Roman"/>
                <a:cs typeface="Times New Roman"/>
              </a:rPr>
              <a:t>already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following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20">
                <a:latin typeface="Times New Roman"/>
                <a:cs typeface="Times New Roman"/>
              </a:rPr>
              <a:t>declaration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our</a:t>
            </a:r>
            <a:r>
              <a:rPr dirty="0" sz="1050" spc="-2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program:</a:t>
            </a:r>
            <a:endParaRPr sz="1050">
              <a:latin typeface="Times New Roman"/>
              <a:cs typeface="Times New Roman"/>
            </a:endParaRPr>
          </a:p>
          <a:p>
            <a:pPr algn="just" marL="1612900">
              <a:lnSpc>
                <a:spcPct val="100000"/>
              </a:lnSpc>
              <a:spcBef>
                <a:spcPts val="810"/>
              </a:spcBef>
            </a:pPr>
            <a:r>
              <a:rPr dirty="0" sz="900" spc="-20">
                <a:latin typeface="Courier New"/>
                <a:cs typeface="Courier New"/>
              </a:rPr>
              <a:t>struct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circle</a:t>
            </a:r>
            <a:endParaRPr sz="900">
              <a:latin typeface="Courier New"/>
              <a:cs typeface="Courier New"/>
            </a:endParaRPr>
          </a:p>
          <a:p>
            <a:pPr algn="just" marL="161290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7601" y="8708897"/>
            <a:ext cx="1696085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15">
                <a:latin typeface="Courier New"/>
                <a:cs typeface="Courier New"/>
              </a:rPr>
              <a:t>// </a:t>
            </a:r>
            <a:r>
              <a:rPr dirty="0" sz="900">
                <a:latin typeface="Courier New"/>
                <a:cs typeface="Courier New"/>
              </a:rPr>
              <a:t>x </a:t>
            </a:r>
            <a:r>
              <a:rPr dirty="0" sz="900" spc="-20">
                <a:latin typeface="Courier New"/>
                <a:cs typeface="Courier New"/>
              </a:rPr>
              <a:t>coordinate </a:t>
            </a:r>
            <a:r>
              <a:rPr dirty="0" sz="900" spc="-15">
                <a:latin typeface="Courier New"/>
                <a:cs typeface="Courier New"/>
              </a:rPr>
              <a:t>of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center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5">
                <a:latin typeface="Courier New"/>
                <a:cs typeface="Courier New"/>
              </a:rPr>
              <a:t>// </a:t>
            </a:r>
            <a:r>
              <a:rPr dirty="0" sz="900">
                <a:latin typeface="Courier New"/>
                <a:cs typeface="Courier New"/>
              </a:rPr>
              <a:t>y </a:t>
            </a:r>
            <a:r>
              <a:rPr dirty="0" sz="900" spc="-20">
                <a:latin typeface="Courier New"/>
                <a:cs typeface="Courier New"/>
              </a:rPr>
              <a:t>coordinate </a:t>
            </a:r>
            <a:r>
              <a:rPr dirty="0" sz="900" spc="-15">
                <a:latin typeface="Courier New"/>
                <a:cs typeface="Courier New"/>
              </a:rPr>
              <a:t>of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center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0442" y="8708897"/>
            <a:ext cx="955675" cy="685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10"/>
              </a:spcBef>
            </a:pPr>
            <a:r>
              <a:rPr dirty="0" sz="900" spc="-20">
                <a:latin typeface="Courier New"/>
                <a:cs typeface="Courier New"/>
              </a:rPr>
              <a:t>float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centerX;  float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centerY;  float radius;  float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area;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5830" y="9370314"/>
            <a:ext cx="4450715" cy="5207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41630">
              <a:lnSpc>
                <a:spcPct val="100000"/>
              </a:lnSpc>
              <a:spcBef>
                <a:spcPts val="315"/>
              </a:spcBef>
            </a:pPr>
            <a:r>
              <a:rPr dirty="0" sz="900" spc="-20">
                <a:latin typeface="Courier New"/>
                <a:cs typeface="Courier New"/>
              </a:rPr>
              <a:t>float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circumference;</a:t>
            </a:r>
            <a:endParaRPr sz="900">
              <a:latin typeface="Courier New"/>
              <a:cs typeface="Courier New"/>
            </a:endParaRPr>
          </a:p>
          <a:p>
            <a:pPr marL="337185">
              <a:lnSpc>
                <a:spcPct val="100000"/>
              </a:lnSpc>
              <a:spcBef>
                <a:spcPts val="215"/>
              </a:spcBef>
              <a:tabLst>
                <a:tab pos="2254250" algn="l"/>
              </a:tabLst>
            </a:pPr>
            <a:r>
              <a:rPr dirty="0" sz="900" spc="-20">
                <a:latin typeface="Courier New"/>
                <a:cs typeface="Courier New"/>
              </a:rPr>
              <a:t>float</a:t>
            </a:r>
            <a:r>
              <a:rPr dirty="0" sz="900" spc="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distance_from_origin;	</a:t>
            </a:r>
            <a:r>
              <a:rPr dirty="0" sz="900" spc="-15">
                <a:latin typeface="Courier New"/>
                <a:cs typeface="Courier New"/>
              </a:rPr>
              <a:t>// </a:t>
            </a:r>
            <a:r>
              <a:rPr dirty="0" sz="900" spc="-20">
                <a:latin typeface="Courier New"/>
                <a:cs typeface="Courier New"/>
              </a:rPr>
              <a:t>distance </a:t>
            </a:r>
            <a:r>
              <a:rPr dirty="0" sz="900" spc="-15">
                <a:latin typeface="Courier New"/>
                <a:cs typeface="Courier New"/>
              </a:rPr>
              <a:t>of </a:t>
            </a:r>
            <a:r>
              <a:rPr dirty="0" sz="900" spc="-20">
                <a:latin typeface="Courier New"/>
                <a:cs typeface="Courier New"/>
              </a:rPr>
              <a:t>center from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origin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40">
                <a:latin typeface="Courier New"/>
                <a:cs typeface="Courier New"/>
              </a:rPr>
              <a:t>};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7753" y="1093977"/>
            <a:ext cx="6240145" cy="8990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48175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r>
              <a:rPr dirty="0" sz="950" spc="135">
                <a:latin typeface="Times New Roman"/>
                <a:cs typeface="Times New Roman"/>
              </a:rPr>
              <a:t> </a:t>
            </a:r>
            <a:r>
              <a:rPr dirty="0" sz="900" spc="-120">
                <a:latin typeface="Arial"/>
                <a:cs typeface="Arial"/>
              </a:rPr>
              <a:t>201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612900" marR="9525">
              <a:lnSpc>
                <a:spcPct val="102899"/>
              </a:lnSpc>
              <a:spcBef>
                <a:spcPts val="5"/>
              </a:spcBef>
            </a:pP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following </a:t>
            </a:r>
            <a:r>
              <a:rPr dirty="0" sz="1050" spc="30">
                <a:latin typeface="Times New Roman"/>
                <a:cs typeface="Times New Roman"/>
              </a:rPr>
              <a:t>statement </a:t>
            </a:r>
            <a:r>
              <a:rPr dirty="0" sz="1050" spc="15">
                <a:latin typeface="Times New Roman"/>
                <a:cs typeface="Times New Roman"/>
              </a:rPr>
              <a:t>defines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array, </a:t>
            </a:r>
            <a:r>
              <a:rPr dirty="0" sz="900" spc="-25">
                <a:latin typeface="Courier New"/>
                <a:cs typeface="Courier New"/>
              </a:rPr>
              <a:t>circn</a:t>
            </a:r>
            <a:r>
              <a:rPr dirty="0" sz="1050" spc="-25">
                <a:latin typeface="Times New Roman"/>
                <a:cs typeface="Times New Roman"/>
              </a:rPr>
              <a:t>, which </a:t>
            </a:r>
            <a:r>
              <a:rPr dirty="0" sz="1050" spc="-20">
                <a:latin typeface="Times New Roman"/>
                <a:cs typeface="Times New Roman"/>
              </a:rPr>
              <a:t>has </a:t>
            </a:r>
            <a:r>
              <a:rPr dirty="0" sz="1050" spc="-35">
                <a:latin typeface="Times New Roman"/>
                <a:cs typeface="Times New Roman"/>
              </a:rPr>
              <a:t>100 </a:t>
            </a:r>
            <a:r>
              <a:rPr dirty="0" sz="1050" spc="25">
                <a:latin typeface="Times New Roman"/>
                <a:cs typeface="Times New Roman"/>
              </a:rPr>
              <a:t>elements.  </a:t>
            </a:r>
            <a:r>
              <a:rPr dirty="0" sz="1050" spc="-5">
                <a:latin typeface="Times New Roman"/>
                <a:cs typeface="Times New Roman"/>
              </a:rPr>
              <a:t>Each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these </a:t>
            </a:r>
            <a:r>
              <a:rPr dirty="0" sz="1050" spc="25">
                <a:latin typeface="Times New Roman"/>
                <a:cs typeface="Times New Roman"/>
              </a:rPr>
              <a:t>elements </a:t>
            </a:r>
            <a:r>
              <a:rPr dirty="0" sz="1050" spc="-40">
                <a:latin typeface="Times New Roman"/>
                <a:cs typeface="Times New Roman"/>
              </a:rPr>
              <a:t>is a </a:t>
            </a:r>
            <a:r>
              <a:rPr dirty="0" sz="900" spc="-20">
                <a:latin typeface="Courier New"/>
                <a:cs typeface="Courier New"/>
              </a:rPr>
              <a:t>circle </a:t>
            </a:r>
            <a:r>
              <a:rPr dirty="0" sz="1050" spc="-10">
                <a:latin typeface="Times New Roman"/>
                <a:cs typeface="Times New Roman"/>
              </a:rPr>
              <a:t>structure</a:t>
            </a:r>
            <a:r>
              <a:rPr dirty="0" sz="1050" spc="-8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variable:</a:t>
            </a:r>
            <a:endParaRPr sz="1050">
              <a:latin typeface="Times New Roman"/>
              <a:cs typeface="Times New Roman"/>
            </a:endParaRPr>
          </a:p>
          <a:p>
            <a:pPr marL="1617345">
              <a:lnSpc>
                <a:spcPct val="100000"/>
              </a:lnSpc>
              <a:spcBef>
                <a:spcPts val="795"/>
              </a:spcBef>
            </a:pPr>
            <a:r>
              <a:rPr dirty="0" sz="900" spc="-15">
                <a:latin typeface="Courier New"/>
                <a:cs typeface="Courier New"/>
              </a:rPr>
              <a:t>circle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circn[100];</a:t>
            </a:r>
            <a:endParaRPr sz="900">
              <a:latin typeface="Courier New"/>
              <a:cs typeface="Courier New"/>
            </a:endParaRPr>
          </a:p>
          <a:p>
            <a:pPr algn="just" marL="1612900" marR="6350">
              <a:lnSpc>
                <a:spcPct val="103200"/>
              </a:lnSpc>
              <a:spcBef>
                <a:spcPts val="625"/>
              </a:spcBef>
            </a:pPr>
            <a:r>
              <a:rPr dirty="0" sz="1050" spc="-40">
                <a:latin typeface="Times New Roman"/>
                <a:cs typeface="Times New Roman"/>
              </a:rPr>
              <a:t>Like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arrays </a:t>
            </a:r>
            <a:r>
              <a:rPr dirty="0" sz="1050" spc="35">
                <a:latin typeface="Times New Roman"/>
                <a:cs typeface="Times New Roman"/>
              </a:rPr>
              <a:t>encountered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25">
                <a:latin typeface="Times New Roman"/>
                <a:cs typeface="Times New Roman"/>
              </a:rPr>
              <a:t>previous </a:t>
            </a:r>
            <a:r>
              <a:rPr dirty="0" sz="1050" spc="15">
                <a:latin typeface="Times New Roman"/>
                <a:cs typeface="Times New Roman"/>
              </a:rPr>
              <a:t>lessons,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20">
                <a:latin typeface="Times New Roman"/>
                <a:cs typeface="Times New Roman"/>
              </a:rPr>
              <a:t>access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40">
                <a:latin typeface="Times New Roman"/>
                <a:cs typeface="Times New Roman"/>
              </a:rPr>
              <a:t>array </a:t>
            </a:r>
            <a:r>
              <a:rPr dirty="0" sz="1050" spc="10">
                <a:latin typeface="Times New Roman"/>
                <a:cs typeface="Times New Roman"/>
              </a:rPr>
              <a:t>ele-  </a:t>
            </a:r>
            <a:r>
              <a:rPr dirty="0" sz="1050" spc="-5">
                <a:latin typeface="Times New Roman"/>
                <a:cs typeface="Times New Roman"/>
              </a:rPr>
              <a:t>ment </a:t>
            </a:r>
            <a:r>
              <a:rPr dirty="0" sz="1050" spc="-30">
                <a:latin typeface="Times New Roman"/>
                <a:cs typeface="Times New Roman"/>
              </a:rPr>
              <a:t>using </a:t>
            </a:r>
            <a:r>
              <a:rPr dirty="0" sz="1050" spc="-25">
                <a:latin typeface="Times New Roman"/>
                <a:cs typeface="Times New Roman"/>
              </a:rPr>
              <a:t>its </a:t>
            </a:r>
            <a:r>
              <a:rPr dirty="0" sz="1050" spc="15">
                <a:latin typeface="Times New Roman"/>
                <a:cs typeface="Times New Roman"/>
              </a:rPr>
              <a:t>subscript. </a:t>
            </a:r>
            <a:r>
              <a:rPr dirty="0" sz="1050" spc="-40">
                <a:latin typeface="Times New Roman"/>
                <a:cs typeface="Times New Roman"/>
              </a:rPr>
              <a:t>So </a:t>
            </a:r>
            <a:r>
              <a:rPr dirty="0" sz="900" spc="-15">
                <a:latin typeface="Courier New"/>
                <a:cs typeface="Courier New"/>
              </a:rPr>
              <a:t>circn[0]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35">
                <a:latin typeface="Times New Roman"/>
                <a:cs typeface="Times New Roman"/>
              </a:rPr>
              <a:t>array, </a:t>
            </a:r>
            <a:r>
              <a:rPr dirty="0" sz="900" spc="-20">
                <a:latin typeface="Courier New"/>
                <a:cs typeface="Courier New"/>
              </a:rPr>
              <a:t>circn[1] 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40">
                <a:latin typeface="Times New Roman"/>
                <a:cs typeface="Times New Roman"/>
              </a:rPr>
              <a:t>second, </a:t>
            </a:r>
            <a:r>
              <a:rPr dirty="0" sz="1050" spc="-10">
                <a:latin typeface="Times New Roman"/>
                <a:cs typeface="Times New Roman"/>
              </a:rPr>
              <a:t>and so on.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last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40">
                <a:latin typeface="Times New Roman"/>
                <a:cs typeface="Times New Roman"/>
              </a:rPr>
              <a:t>array is </a:t>
            </a:r>
            <a:r>
              <a:rPr dirty="0" sz="900" spc="-20">
                <a:latin typeface="Courier New"/>
                <a:cs typeface="Courier New"/>
              </a:rPr>
              <a:t>circn[99]</a:t>
            </a:r>
            <a:r>
              <a:rPr dirty="0" sz="1050" spc="-20">
                <a:latin typeface="Times New Roman"/>
                <a:cs typeface="Times New Roman"/>
              </a:rPr>
              <a:t>. </a:t>
            </a:r>
            <a:r>
              <a:rPr dirty="0" sz="1050" spc="-10">
                <a:latin typeface="Times New Roman"/>
                <a:cs typeface="Times New Roman"/>
              </a:rPr>
              <a:t>To </a:t>
            </a:r>
            <a:r>
              <a:rPr dirty="0" sz="1050" spc="20">
                <a:latin typeface="Times New Roman"/>
                <a:cs typeface="Times New Roman"/>
              </a:rPr>
              <a:t>access 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5">
                <a:latin typeface="Times New Roman"/>
                <a:cs typeface="Times New Roman"/>
              </a:rPr>
              <a:t>member </a:t>
            </a:r>
            <a:r>
              <a:rPr dirty="0" sz="1050" spc="5">
                <a:latin typeface="Times New Roman"/>
                <a:cs typeface="Times New Roman"/>
              </a:rPr>
              <a:t>of </a:t>
            </a:r>
            <a:r>
              <a:rPr dirty="0" sz="1050">
                <a:latin typeface="Times New Roman"/>
                <a:cs typeface="Times New Roman"/>
              </a:rPr>
              <a:t>one </a:t>
            </a:r>
            <a:r>
              <a:rPr dirty="0" sz="1050" spc="10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these </a:t>
            </a:r>
            <a:r>
              <a:rPr dirty="0" sz="1050" spc="-30">
                <a:latin typeface="Times New Roman"/>
                <a:cs typeface="Times New Roman"/>
              </a:rPr>
              <a:t>array </a:t>
            </a:r>
            <a:r>
              <a:rPr dirty="0" sz="1050" spc="30">
                <a:latin typeface="Times New Roman"/>
                <a:cs typeface="Times New Roman"/>
              </a:rPr>
              <a:t>elements, </a:t>
            </a:r>
            <a:r>
              <a:rPr dirty="0" sz="1050" spc="-35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still </a:t>
            </a:r>
            <a:r>
              <a:rPr dirty="0" sz="1050" spc="-15">
                <a:latin typeface="Times New Roman"/>
                <a:cs typeface="Times New Roman"/>
              </a:rPr>
              <a:t>use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dot </a:t>
            </a:r>
            <a:r>
              <a:rPr dirty="0" sz="1050" spc="30">
                <a:latin typeface="Times New Roman"/>
                <a:cs typeface="Times New Roman"/>
              </a:rPr>
              <a:t>operator. </a:t>
            </a:r>
            <a:r>
              <a:rPr dirty="0" sz="1050" spc="10">
                <a:latin typeface="Times New Roman"/>
                <a:cs typeface="Times New Roman"/>
              </a:rPr>
              <a:t>For  </a:t>
            </a:r>
            <a:r>
              <a:rPr dirty="0" sz="1050">
                <a:latin typeface="Times New Roman"/>
                <a:cs typeface="Times New Roman"/>
              </a:rPr>
              <a:t>instance, </a:t>
            </a:r>
            <a:r>
              <a:rPr dirty="0" sz="900" spc="20">
                <a:latin typeface="Courier New"/>
                <a:cs typeface="Courier New"/>
              </a:rPr>
              <a:t>circn[9].circumference </a:t>
            </a:r>
            <a:r>
              <a:rPr dirty="0" sz="1050" spc="-60">
                <a:latin typeface="Times New Roman"/>
                <a:cs typeface="Times New Roman"/>
              </a:rPr>
              <a:t>gives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900" spc="-40">
                <a:latin typeface="Courier New"/>
                <a:cs typeface="Courier New"/>
              </a:rPr>
              <a:t>circumference </a:t>
            </a:r>
            <a:r>
              <a:rPr dirty="0" sz="1050" spc="-30">
                <a:latin typeface="Times New Roman"/>
                <a:cs typeface="Times New Roman"/>
              </a:rPr>
              <a:t>member </a:t>
            </a:r>
            <a:r>
              <a:rPr dirty="0" sz="1050" spc="-5">
                <a:latin typeface="Times New Roman"/>
                <a:cs typeface="Times New Roman"/>
              </a:rPr>
              <a:t>of  </a:t>
            </a:r>
            <a:r>
              <a:rPr dirty="0" sz="900" spc="-35">
                <a:latin typeface="Courier New"/>
                <a:cs typeface="Courier New"/>
              </a:rPr>
              <a:t>circn[9]</a:t>
            </a:r>
            <a:r>
              <a:rPr dirty="0" sz="1050" spc="-35">
                <a:latin typeface="Times New Roman"/>
                <a:cs typeface="Times New Roman"/>
              </a:rPr>
              <a:t>.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want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10">
                <a:latin typeface="Times New Roman"/>
                <a:cs typeface="Times New Roman"/>
              </a:rPr>
              <a:t>display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center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20">
                <a:latin typeface="Times New Roman"/>
                <a:cs typeface="Times New Roman"/>
              </a:rPr>
              <a:t>distance </a:t>
            </a:r>
            <a:r>
              <a:rPr dirty="0" sz="1050">
                <a:latin typeface="Times New Roman"/>
                <a:cs typeface="Times New Roman"/>
              </a:rPr>
              <a:t>from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origin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35">
                <a:latin typeface="Times New Roman"/>
                <a:cs typeface="Times New Roman"/>
              </a:rPr>
              <a:t>30 </a:t>
            </a:r>
            <a:r>
              <a:rPr dirty="0" sz="1050" spc="-5">
                <a:latin typeface="Times New Roman"/>
                <a:cs typeface="Times New Roman"/>
              </a:rPr>
              <a:t>cir- </a:t>
            </a:r>
            <a:r>
              <a:rPr dirty="0" sz="1050" spc="-40">
                <a:latin typeface="Times New Roman"/>
                <a:cs typeface="Times New Roman"/>
              </a:rPr>
              <a:t>cles </a:t>
            </a:r>
            <a:r>
              <a:rPr dirty="0" sz="1050" spc="-5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25">
                <a:latin typeface="Times New Roman"/>
                <a:cs typeface="Times New Roman"/>
              </a:rPr>
              <a:t>use </a:t>
            </a:r>
            <a:r>
              <a:rPr dirty="0" sz="1050" spc="-5">
                <a:latin typeface="Times New Roman"/>
                <a:cs typeface="Times New Roman"/>
              </a:rPr>
              <a:t>the</a:t>
            </a:r>
            <a:r>
              <a:rPr dirty="0" sz="1050" spc="9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  <a:p>
            <a:pPr algn="just" marL="1612900">
              <a:lnSpc>
                <a:spcPct val="100000"/>
              </a:lnSpc>
              <a:spcBef>
                <a:spcPts val="800"/>
              </a:spcBef>
            </a:pPr>
            <a:r>
              <a:rPr dirty="0" sz="900" spc="-10">
                <a:latin typeface="Courier New"/>
                <a:cs typeface="Courier New"/>
              </a:rPr>
              <a:t>for </a:t>
            </a:r>
            <a:r>
              <a:rPr dirty="0" sz="900" spc="-15">
                <a:latin typeface="Courier New"/>
                <a:cs typeface="Courier New"/>
              </a:rPr>
              <a:t>(int count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0; </a:t>
            </a:r>
            <a:r>
              <a:rPr dirty="0" sz="900" spc="-15">
                <a:latin typeface="Courier New"/>
                <a:cs typeface="Courier New"/>
              </a:rPr>
              <a:t>count </a:t>
            </a:r>
            <a:r>
              <a:rPr dirty="0" sz="900">
                <a:latin typeface="Courier New"/>
                <a:cs typeface="Courier New"/>
              </a:rPr>
              <a:t>&lt; </a:t>
            </a:r>
            <a:r>
              <a:rPr dirty="0" sz="900" spc="-10">
                <a:latin typeface="Courier New"/>
                <a:cs typeface="Courier New"/>
              </a:rPr>
              <a:t>30;</a:t>
            </a:r>
            <a:r>
              <a:rPr dirty="0" sz="900" spc="-2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count++)</a:t>
            </a:r>
            <a:endParaRPr sz="900">
              <a:latin typeface="Courier New"/>
              <a:cs typeface="Courier New"/>
            </a:endParaRPr>
          </a:p>
          <a:p>
            <a:pPr algn="just" marL="1619250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946910" marR="1480820">
              <a:lnSpc>
                <a:spcPts val="1310"/>
              </a:lnSpc>
              <a:spcBef>
                <a:spcPts val="5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circn[count].centerX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circn[count].centerY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endl;  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3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circn[count].distance_from_origin;</a:t>
            </a:r>
            <a:endParaRPr sz="900">
              <a:latin typeface="Courier New"/>
              <a:cs typeface="Courier New"/>
            </a:endParaRPr>
          </a:p>
          <a:p>
            <a:pPr marL="1619250">
              <a:lnSpc>
                <a:spcPct val="100000"/>
              </a:lnSpc>
              <a:spcBef>
                <a:spcPts val="130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algn="just" marL="1612900" marR="10160">
              <a:lnSpc>
                <a:spcPct val="103200"/>
              </a:lnSpc>
              <a:spcBef>
                <a:spcPts val="615"/>
              </a:spcBef>
            </a:pPr>
            <a:r>
              <a:rPr dirty="0" sz="1050" spc="-10">
                <a:latin typeface="Times New Roman"/>
                <a:cs typeface="Times New Roman"/>
              </a:rPr>
              <a:t>When </a:t>
            </a:r>
            <a:r>
              <a:rPr dirty="0" sz="1050" spc="20">
                <a:latin typeface="Times New Roman"/>
                <a:cs typeface="Times New Roman"/>
              </a:rPr>
              <a:t>studying </a:t>
            </a:r>
            <a:r>
              <a:rPr dirty="0" sz="1050" spc="-25">
                <a:latin typeface="Times New Roman"/>
                <a:cs typeface="Times New Roman"/>
              </a:rPr>
              <a:t>arrays you </a:t>
            </a:r>
            <a:r>
              <a:rPr dirty="0" sz="1050" spc="-40">
                <a:latin typeface="Times New Roman"/>
                <a:cs typeface="Times New Roman"/>
              </a:rPr>
              <a:t>may </a:t>
            </a:r>
            <a:r>
              <a:rPr dirty="0" sz="1050" spc="-20">
                <a:latin typeface="Times New Roman"/>
                <a:cs typeface="Times New Roman"/>
              </a:rPr>
              <a:t>have </a:t>
            </a:r>
            <a:r>
              <a:rPr dirty="0" sz="1050" spc="-15">
                <a:latin typeface="Times New Roman"/>
                <a:cs typeface="Times New Roman"/>
              </a:rPr>
              <a:t>seen </a:t>
            </a:r>
            <a:r>
              <a:rPr dirty="0" sz="1050" spc="25">
                <a:latin typeface="Times New Roman"/>
                <a:cs typeface="Times New Roman"/>
              </a:rPr>
              <a:t>two-dimensional </a:t>
            </a:r>
            <a:r>
              <a:rPr dirty="0" sz="1050" spc="-25">
                <a:latin typeface="Times New Roman"/>
                <a:cs typeface="Times New Roman"/>
              </a:rPr>
              <a:t>arrays </a:t>
            </a:r>
            <a:r>
              <a:rPr dirty="0" sz="1050" spc="-15">
                <a:latin typeface="Times New Roman"/>
                <a:cs typeface="Times New Roman"/>
              </a:rPr>
              <a:t>which </a:t>
            </a:r>
            <a:r>
              <a:rPr dirty="0" sz="1050" spc="20">
                <a:latin typeface="Times New Roman"/>
                <a:cs typeface="Times New Roman"/>
              </a:rPr>
              <a:t>allow  </a:t>
            </a:r>
            <a:r>
              <a:rPr dirty="0" sz="1050" spc="5">
                <a:latin typeface="Times New Roman"/>
                <a:cs typeface="Times New Roman"/>
              </a:rPr>
              <a:t>one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have “a </a:t>
            </a:r>
            <a:r>
              <a:rPr dirty="0" sz="1050" spc="25">
                <a:latin typeface="Times New Roman"/>
                <a:cs typeface="Times New Roman"/>
              </a:rPr>
              <a:t>collection </a:t>
            </a:r>
            <a:r>
              <a:rPr dirty="0" sz="1050" spc="5">
                <a:latin typeface="Times New Roman"/>
                <a:cs typeface="Times New Roman"/>
              </a:rPr>
              <a:t>of </a:t>
            </a:r>
            <a:r>
              <a:rPr dirty="0" sz="1050" spc="20">
                <a:latin typeface="Times New Roman"/>
                <a:cs typeface="Times New Roman"/>
              </a:rPr>
              <a:t>collections” </a:t>
            </a:r>
            <a:r>
              <a:rPr dirty="0" sz="1050" spc="5">
                <a:latin typeface="Times New Roman"/>
                <a:cs typeface="Times New Roman"/>
              </a:rPr>
              <a:t>of </a:t>
            </a:r>
            <a:r>
              <a:rPr dirty="0" sz="1050" spc="-10">
                <a:latin typeface="Times New Roman"/>
                <a:cs typeface="Times New Roman"/>
              </a:rPr>
              <a:t>data.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25">
                <a:latin typeface="Times New Roman"/>
                <a:cs typeface="Times New Roman"/>
              </a:rPr>
              <a:t>array </a:t>
            </a:r>
            <a:r>
              <a:rPr dirty="0" sz="1050" spc="5">
                <a:latin typeface="Times New Roman"/>
                <a:cs typeface="Times New Roman"/>
              </a:rPr>
              <a:t>of </a:t>
            </a:r>
            <a:r>
              <a:rPr dirty="0" sz="1050" spc="25">
                <a:latin typeface="Times New Roman"/>
                <a:cs typeface="Times New Roman"/>
              </a:rPr>
              <a:t>structures allows  </a:t>
            </a:r>
            <a:r>
              <a:rPr dirty="0" sz="1050" spc="10">
                <a:latin typeface="Times New Roman"/>
                <a:cs typeface="Times New Roman"/>
              </a:rPr>
              <a:t>one </a:t>
            </a:r>
            <a:r>
              <a:rPr dirty="0" sz="1050" spc="20">
                <a:latin typeface="Times New Roman"/>
                <a:cs typeface="Times New Roman"/>
              </a:rPr>
              <a:t>to </a:t>
            </a:r>
            <a:r>
              <a:rPr dirty="0" sz="1050" spc="10">
                <a:latin typeface="Times New Roman"/>
                <a:cs typeface="Times New Roman"/>
              </a:rPr>
              <a:t>do </a:t>
            </a:r>
            <a:r>
              <a:rPr dirty="0" sz="1050" spc="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same </a:t>
            </a:r>
            <a:r>
              <a:rPr dirty="0" sz="1050" spc="-5">
                <a:latin typeface="Times New Roman"/>
                <a:cs typeface="Times New Roman"/>
              </a:rPr>
              <a:t>thing. </a:t>
            </a:r>
            <a:r>
              <a:rPr dirty="0" sz="1050" spc="35">
                <a:latin typeface="Times New Roman"/>
                <a:cs typeface="Times New Roman"/>
              </a:rPr>
              <a:t>However, </a:t>
            </a:r>
            <a:r>
              <a:rPr dirty="0" sz="1050" spc="-35">
                <a:latin typeface="Times New Roman"/>
                <a:cs typeface="Times New Roman"/>
              </a:rPr>
              <a:t>we </a:t>
            </a:r>
            <a:r>
              <a:rPr dirty="0" sz="1050" spc="-10">
                <a:latin typeface="Times New Roman"/>
                <a:cs typeface="Times New Roman"/>
              </a:rPr>
              <a:t>have </a:t>
            </a:r>
            <a:r>
              <a:rPr dirty="0" sz="1050" spc="35">
                <a:latin typeface="Times New Roman"/>
                <a:cs typeface="Times New Roman"/>
              </a:rPr>
              <a:t>already </a:t>
            </a:r>
            <a:r>
              <a:rPr dirty="0" sz="1050" spc="20">
                <a:latin typeface="Times New Roman"/>
                <a:cs typeface="Times New Roman"/>
              </a:rPr>
              <a:t>noted </a:t>
            </a:r>
            <a:r>
              <a:rPr dirty="0" sz="1050" spc="10">
                <a:latin typeface="Times New Roman"/>
                <a:cs typeface="Times New Roman"/>
              </a:rPr>
              <a:t>that </a:t>
            </a:r>
            <a:r>
              <a:rPr dirty="0" sz="1050" spc="35">
                <a:latin typeface="Times New Roman"/>
                <a:cs typeface="Times New Roman"/>
              </a:rPr>
              <a:t>structures  </a:t>
            </a:r>
            <a:r>
              <a:rPr dirty="0" sz="1050">
                <a:latin typeface="Times New Roman"/>
                <a:cs typeface="Times New Roman"/>
              </a:rPr>
              <a:t>permit </a:t>
            </a:r>
            <a:r>
              <a:rPr dirty="0" sz="1050" spc="-25">
                <a:latin typeface="Times New Roman"/>
                <a:cs typeface="Times New Roman"/>
              </a:rPr>
              <a:t>you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>
                <a:latin typeface="Times New Roman"/>
                <a:cs typeface="Times New Roman"/>
              </a:rPr>
              <a:t>group </a:t>
            </a:r>
            <a:r>
              <a:rPr dirty="0" sz="1050" spc="5">
                <a:latin typeface="Times New Roman"/>
                <a:cs typeface="Times New Roman"/>
              </a:rPr>
              <a:t>together</a:t>
            </a:r>
            <a:r>
              <a:rPr dirty="0" sz="1050" spc="27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items </a:t>
            </a:r>
            <a:r>
              <a:rPr dirty="0" sz="1050" spc="5">
                <a:latin typeface="Times New Roman"/>
                <a:cs typeface="Times New Roman"/>
              </a:rPr>
              <a:t>of </a:t>
            </a:r>
            <a:r>
              <a:rPr dirty="0" sz="1050">
                <a:latin typeface="Times New Roman"/>
                <a:cs typeface="Times New Roman"/>
              </a:rPr>
              <a:t>different </a:t>
            </a:r>
            <a:r>
              <a:rPr dirty="0" sz="1050" spc="-5">
                <a:latin typeface="Times New Roman"/>
                <a:cs typeface="Times New Roman"/>
              </a:rPr>
              <a:t>data </a:t>
            </a:r>
            <a:r>
              <a:rPr dirty="0" sz="1050" spc="-15">
                <a:latin typeface="Times New Roman"/>
                <a:cs typeface="Times New Roman"/>
              </a:rPr>
              <a:t>type, </a:t>
            </a:r>
            <a:r>
              <a:rPr dirty="0" sz="1050" spc="40">
                <a:latin typeface="Times New Roman"/>
                <a:cs typeface="Times New Roman"/>
              </a:rPr>
              <a:t>whereas </a:t>
            </a:r>
            <a:r>
              <a:rPr dirty="0" sz="1050" spc="-25">
                <a:latin typeface="Times New Roman"/>
                <a:cs typeface="Times New Roman"/>
              </a:rPr>
              <a:t>arrays </a:t>
            </a:r>
            <a:r>
              <a:rPr dirty="0" sz="1050" spc="60">
                <a:latin typeface="Times New Roman"/>
                <a:cs typeface="Times New Roman"/>
              </a:rPr>
              <a:t>do  </a:t>
            </a:r>
            <a:r>
              <a:rPr dirty="0" sz="1050">
                <a:latin typeface="Times New Roman"/>
                <a:cs typeface="Times New Roman"/>
              </a:rPr>
              <a:t>not. </a:t>
            </a:r>
            <a:r>
              <a:rPr dirty="0" sz="1050" spc="-35">
                <a:latin typeface="Times New Roman"/>
                <a:cs typeface="Times New Roman"/>
              </a:rPr>
              <a:t>So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35">
                <a:latin typeface="Times New Roman"/>
                <a:cs typeface="Times New Roman"/>
              </a:rPr>
              <a:t>array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structures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20">
                <a:latin typeface="Times New Roman"/>
                <a:cs typeface="Times New Roman"/>
              </a:rPr>
              <a:t>sometimes </a:t>
            </a:r>
            <a:r>
              <a:rPr dirty="0" sz="1050" spc="-10">
                <a:latin typeface="Times New Roman"/>
                <a:cs typeface="Times New Roman"/>
              </a:rPr>
              <a:t>be </a:t>
            </a:r>
            <a:r>
              <a:rPr dirty="0" sz="1050" spc="-15">
                <a:latin typeface="Times New Roman"/>
                <a:cs typeface="Times New Roman"/>
              </a:rPr>
              <a:t>used when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25">
                <a:latin typeface="Times New Roman"/>
                <a:cs typeface="Times New Roman"/>
              </a:rPr>
              <a:t>two-dimensional  </a:t>
            </a:r>
            <a:r>
              <a:rPr dirty="0" sz="1050" spc="-25">
                <a:latin typeface="Times New Roman"/>
                <a:cs typeface="Times New Roman"/>
              </a:rPr>
              <a:t>array</a:t>
            </a:r>
            <a:r>
              <a:rPr dirty="0" sz="1050" spc="110">
                <a:latin typeface="Times New Roman"/>
                <a:cs typeface="Times New Roman"/>
              </a:rPr>
              <a:t> </a:t>
            </a:r>
            <a:r>
              <a:rPr dirty="0" sz="1050" spc="40">
                <a:latin typeface="Times New Roman"/>
                <a:cs typeface="Times New Roman"/>
              </a:rPr>
              <a:t>cannot.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200" spc="-40">
                <a:latin typeface="Arial"/>
                <a:cs typeface="Arial"/>
              </a:rPr>
              <a:t>Initializing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Structures</a:t>
            </a:r>
            <a:endParaRPr sz="1200">
              <a:latin typeface="Arial"/>
              <a:cs typeface="Arial"/>
            </a:endParaRPr>
          </a:p>
          <a:p>
            <a:pPr algn="just" marL="1612900" marR="6350">
              <a:lnSpc>
                <a:spcPct val="103200"/>
              </a:lnSpc>
              <a:spcBef>
                <a:spcPts val="580"/>
              </a:spcBef>
            </a:pP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25">
                <a:latin typeface="Times New Roman"/>
                <a:cs typeface="Times New Roman"/>
              </a:rPr>
              <a:t>have </a:t>
            </a:r>
            <a:r>
              <a:rPr dirty="0" sz="1050" spc="20">
                <a:latin typeface="Times New Roman"/>
                <a:cs typeface="Times New Roman"/>
              </a:rPr>
              <a:t>already </a:t>
            </a:r>
            <a:r>
              <a:rPr dirty="0" sz="1050" spc="-20">
                <a:latin typeface="Times New Roman"/>
                <a:cs typeface="Times New Roman"/>
              </a:rPr>
              <a:t>seen </a:t>
            </a:r>
            <a:r>
              <a:rPr dirty="0" sz="1050" spc="40">
                <a:latin typeface="Times New Roman"/>
                <a:cs typeface="Times New Roman"/>
              </a:rPr>
              <a:t>numerous </a:t>
            </a:r>
            <a:r>
              <a:rPr dirty="0" sz="1050" spc="20">
                <a:latin typeface="Times New Roman"/>
                <a:cs typeface="Times New Roman"/>
              </a:rPr>
              <a:t>examples </a:t>
            </a:r>
            <a:r>
              <a:rPr dirty="0" sz="1050">
                <a:latin typeface="Times New Roman"/>
                <a:cs typeface="Times New Roman"/>
              </a:rPr>
              <a:t>of initializing </a:t>
            </a:r>
            <a:r>
              <a:rPr dirty="0" sz="1050" spc="10">
                <a:latin typeface="Times New Roman"/>
                <a:cs typeface="Times New Roman"/>
              </a:rPr>
              <a:t>variables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35">
                <a:latin typeface="Times New Roman"/>
                <a:cs typeface="Times New Roman"/>
              </a:rPr>
              <a:t>arrays </a:t>
            </a:r>
            <a:r>
              <a:rPr dirty="0" sz="1050" spc="5">
                <a:latin typeface="Times New Roman"/>
                <a:cs typeface="Times New Roman"/>
              </a:rPr>
              <a:t>at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time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15">
                <a:latin typeface="Times New Roman"/>
                <a:cs typeface="Times New Roman"/>
              </a:rPr>
              <a:t>their </a:t>
            </a:r>
            <a:r>
              <a:rPr dirty="0" sz="1050" spc="15">
                <a:latin typeface="Times New Roman"/>
                <a:cs typeface="Times New Roman"/>
              </a:rPr>
              <a:t>definition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5">
                <a:latin typeface="Times New Roman"/>
                <a:cs typeface="Times New Roman"/>
              </a:rPr>
              <a:t>previous </a:t>
            </a:r>
            <a:r>
              <a:rPr dirty="0" sz="1050" spc="-30">
                <a:latin typeface="Times New Roman"/>
                <a:cs typeface="Times New Roman"/>
              </a:rPr>
              <a:t>labs. </a:t>
            </a:r>
            <a:r>
              <a:rPr dirty="0" sz="1050" spc="-25">
                <a:latin typeface="Times New Roman"/>
                <a:cs typeface="Times New Roman"/>
              </a:rPr>
              <a:t>Members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15">
                <a:latin typeface="Times New Roman"/>
                <a:cs typeface="Times New Roman"/>
              </a:rPr>
              <a:t>structures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15">
                <a:latin typeface="Times New Roman"/>
                <a:cs typeface="Times New Roman"/>
              </a:rPr>
              <a:t>also  </a:t>
            </a:r>
            <a:r>
              <a:rPr dirty="0" sz="1050" spc="-20">
                <a:latin typeface="Times New Roman"/>
                <a:cs typeface="Times New Roman"/>
              </a:rPr>
              <a:t>be </a:t>
            </a:r>
            <a:r>
              <a:rPr dirty="0" sz="1050" spc="-15">
                <a:latin typeface="Times New Roman"/>
                <a:cs typeface="Times New Roman"/>
              </a:rPr>
              <a:t>initialized </a:t>
            </a:r>
            <a:r>
              <a:rPr dirty="0" sz="1050" spc="-35">
                <a:latin typeface="Times New Roman"/>
                <a:cs typeface="Times New Roman"/>
              </a:rPr>
              <a:t>when </a:t>
            </a:r>
            <a:r>
              <a:rPr dirty="0" sz="1050" spc="-45">
                <a:latin typeface="Times New Roman"/>
                <a:cs typeface="Times New Roman"/>
              </a:rPr>
              <a:t>they </a:t>
            </a:r>
            <a:r>
              <a:rPr dirty="0" sz="1050" spc="-40">
                <a:latin typeface="Times New Roman"/>
                <a:cs typeface="Times New Roman"/>
              </a:rPr>
              <a:t>are </a:t>
            </a:r>
            <a:r>
              <a:rPr dirty="0" sz="1050">
                <a:latin typeface="Times New Roman"/>
                <a:cs typeface="Times New Roman"/>
              </a:rPr>
              <a:t>defined. </a:t>
            </a:r>
            <a:r>
              <a:rPr dirty="0" sz="1050" spc="15">
                <a:latin typeface="Times New Roman"/>
                <a:cs typeface="Times New Roman"/>
              </a:rPr>
              <a:t>Suppose </a:t>
            </a:r>
            <a:r>
              <a:rPr dirty="0" sz="1050" spc="-55">
                <a:latin typeface="Times New Roman"/>
                <a:cs typeface="Times New Roman"/>
              </a:rPr>
              <a:t>we </a:t>
            </a:r>
            <a:r>
              <a:rPr dirty="0" sz="1050" spc="-40">
                <a:latin typeface="Times New Roman"/>
                <a:cs typeface="Times New Roman"/>
              </a:rPr>
              <a:t>have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-5">
                <a:latin typeface="Times New Roman"/>
                <a:cs typeface="Times New Roman"/>
              </a:rPr>
              <a:t>following </a:t>
            </a:r>
            <a:r>
              <a:rPr dirty="0" sz="1050" spc="-30">
                <a:latin typeface="Times New Roman"/>
                <a:cs typeface="Times New Roman"/>
              </a:rPr>
              <a:t>structure </a:t>
            </a:r>
            <a:r>
              <a:rPr dirty="0" sz="1050" spc="5">
                <a:latin typeface="Times New Roman"/>
                <a:cs typeface="Times New Roman"/>
              </a:rPr>
              <a:t>dec-  </a:t>
            </a:r>
            <a:r>
              <a:rPr dirty="0" sz="1050" spc="-20">
                <a:latin typeface="Times New Roman"/>
                <a:cs typeface="Times New Roman"/>
              </a:rPr>
              <a:t>laration </a:t>
            </a:r>
            <a:r>
              <a:rPr dirty="0" sz="1050" spc="-25">
                <a:latin typeface="Times New Roman"/>
                <a:cs typeface="Times New Roman"/>
              </a:rPr>
              <a:t>in </a:t>
            </a:r>
            <a:r>
              <a:rPr dirty="0" sz="1050" spc="-5">
                <a:latin typeface="Times New Roman"/>
                <a:cs typeface="Times New Roman"/>
              </a:rPr>
              <a:t>our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program:</a:t>
            </a:r>
            <a:endParaRPr sz="1050">
              <a:latin typeface="Times New Roman"/>
              <a:cs typeface="Times New Roman"/>
            </a:endParaRPr>
          </a:p>
          <a:p>
            <a:pPr algn="just" marL="1612900">
              <a:lnSpc>
                <a:spcPct val="100000"/>
              </a:lnSpc>
              <a:spcBef>
                <a:spcPts val="800"/>
              </a:spcBef>
            </a:pPr>
            <a:r>
              <a:rPr dirty="0" sz="900" spc="-15">
                <a:latin typeface="Courier New"/>
                <a:cs typeface="Courier New"/>
              </a:rPr>
              <a:t>struct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course</a:t>
            </a:r>
            <a:endParaRPr sz="900">
              <a:latin typeface="Courier New"/>
              <a:cs typeface="Courier New"/>
            </a:endParaRPr>
          </a:p>
          <a:p>
            <a:pPr algn="just" marL="1612900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951355" marR="3007360" indent="1270">
              <a:lnSpc>
                <a:spcPts val="1310"/>
              </a:lnSpc>
              <a:spcBef>
                <a:spcPts val="55"/>
              </a:spcBef>
              <a:tabLst>
                <a:tab pos="2484755" algn="l"/>
              </a:tabLst>
            </a:pPr>
            <a:r>
              <a:rPr dirty="0" sz="900" spc="-15">
                <a:latin typeface="Courier New"/>
                <a:cs typeface="Courier New"/>
              </a:rPr>
              <a:t>strin</a:t>
            </a:r>
            <a:r>
              <a:rPr dirty="0" sz="900">
                <a:latin typeface="Courier New"/>
                <a:cs typeface="Courier New"/>
              </a:rPr>
              <a:t>g	</a:t>
            </a:r>
            <a:r>
              <a:rPr dirty="0" sz="900" spc="-15">
                <a:latin typeface="Courier New"/>
                <a:cs typeface="Courier New"/>
              </a:rPr>
              <a:t>disc</a:t>
            </a:r>
            <a:r>
              <a:rPr dirty="0" sz="900" spc="-25">
                <a:latin typeface="Courier New"/>
                <a:cs typeface="Courier New"/>
              </a:rPr>
              <a:t>i</a:t>
            </a:r>
            <a:r>
              <a:rPr dirty="0" sz="900" spc="-15">
                <a:latin typeface="Courier New"/>
                <a:cs typeface="Courier New"/>
              </a:rPr>
              <a:t>pli</a:t>
            </a:r>
            <a:r>
              <a:rPr dirty="0" sz="900" spc="-25">
                <a:latin typeface="Courier New"/>
                <a:cs typeface="Courier New"/>
              </a:rPr>
              <a:t>n</a:t>
            </a:r>
            <a:r>
              <a:rPr dirty="0" sz="900" spc="-15">
                <a:latin typeface="Courier New"/>
                <a:cs typeface="Courier New"/>
              </a:rPr>
              <a:t>e</a:t>
            </a:r>
            <a:r>
              <a:rPr dirty="0" sz="900">
                <a:latin typeface="Courier New"/>
                <a:cs typeface="Courier New"/>
              </a:rPr>
              <a:t>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courseNumber;</a:t>
            </a:r>
            <a:endParaRPr sz="900">
              <a:latin typeface="Courier New"/>
              <a:cs typeface="Courier New"/>
            </a:endParaRPr>
          </a:p>
          <a:p>
            <a:pPr marL="1951355" marR="3007360" indent="4445">
              <a:lnSpc>
                <a:spcPts val="13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string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courseTitle;  </a:t>
            </a:r>
            <a:r>
              <a:rPr dirty="0" sz="900" spc="-15">
                <a:latin typeface="Courier New"/>
                <a:cs typeface="Courier New"/>
              </a:rPr>
              <a:t>short</a:t>
            </a:r>
            <a:r>
              <a:rPr dirty="0" sz="900" spc="-5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credits;</a:t>
            </a:r>
            <a:endParaRPr sz="900">
              <a:latin typeface="Courier New"/>
              <a:cs typeface="Courier New"/>
            </a:endParaRPr>
          </a:p>
          <a:p>
            <a:pPr marL="1619250">
              <a:lnSpc>
                <a:spcPct val="100000"/>
              </a:lnSpc>
              <a:spcBef>
                <a:spcPts val="135"/>
              </a:spcBef>
            </a:pPr>
            <a:r>
              <a:rPr dirty="0" sz="900" spc="-40">
                <a:latin typeface="Courier New"/>
                <a:cs typeface="Courier New"/>
              </a:rPr>
              <a:t>};</a:t>
            </a:r>
            <a:endParaRPr sz="900">
              <a:latin typeface="Courier New"/>
              <a:cs typeface="Courier New"/>
            </a:endParaRPr>
          </a:p>
          <a:p>
            <a:pPr marL="1612900">
              <a:lnSpc>
                <a:spcPct val="100000"/>
              </a:lnSpc>
              <a:spcBef>
                <a:spcPts val="650"/>
              </a:spcBef>
            </a:pP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structure  </a:t>
            </a:r>
            <a:r>
              <a:rPr dirty="0" sz="1050" spc="15">
                <a:latin typeface="Times New Roman"/>
                <a:cs typeface="Times New Roman"/>
              </a:rPr>
              <a:t>variable </a:t>
            </a:r>
            <a:r>
              <a:rPr dirty="0" sz="900" spc="-20">
                <a:latin typeface="Courier New"/>
                <a:cs typeface="Courier New"/>
              </a:rPr>
              <a:t>colonialHist </a:t>
            </a:r>
            <a:r>
              <a:rPr dirty="0" sz="1050" spc="-20">
                <a:latin typeface="Times New Roman"/>
                <a:cs typeface="Times New Roman"/>
              </a:rPr>
              <a:t>can  </a:t>
            </a:r>
            <a:r>
              <a:rPr dirty="0" sz="1050" spc="-10">
                <a:latin typeface="Times New Roman"/>
                <a:cs typeface="Times New Roman"/>
              </a:rPr>
              <a:t>be  </a:t>
            </a:r>
            <a:r>
              <a:rPr dirty="0" sz="1050" spc="25">
                <a:latin typeface="Times New Roman"/>
                <a:cs typeface="Times New Roman"/>
              </a:rPr>
              <a:t>defined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10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initialized:</a:t>
            </a:r>
            <a:endParaRPr sz="105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  <a:spcBef>
                <a:spcPts val="800"/>
              </a:spcBef>
            </a:pPr>
            <a:r>
              <a:rPr dirty="0" sz="900" spc="-15">
                <a:latin typeface="Courier New"/>
                <a:cs typeface="Courier New"/>
              </a:rPr>
              <a:t>course </a:t>
            </a:r>
            <a:r>
              <a:rPr dirty="0" sz="900" spc="-20">
                <a:latin typeface="Courier New"/>
                <a:cs typeface="Courier New"/>
              </a:rPr>
              <a:t>colonialHist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{"HIST",302,"Colonial</a:t>
            </a:r>
            <a:r>
              <a:rPr dirty="0" sz="900" spc="-2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History",3};</a:t>
            </a:r>
            <a:endParaRPr sz="900">
              <a:latin typeface="Courier New"/>
              <a:cs typeface="Courier New"/>
            </a:endParaRPr>
          </a:p>
          <a:p>
            <a:pPr algn="just" marL="1612900" marR="5080">
              <a:lnSpc>
                <a:spcPct val="103099"/>
              </a:lnSpc>
              <a:spcBef>
                <a:spcPts val="625"/>
              </a:spcBef>
            </a:pP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values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list </a:t>
            </a:r>
            <a:r>
              <a:rPr dirty="0" sz="1050" spc="-35">
                <a:latin typeface="Times New Roman"/>
                <a:cs typeface="Times New Roman"/>
              </a:rPr>
              <a:t>are </a:t>
            </a:r>
            <a:r>
              <a:rPr dirty="0" sz="1050" spc="10">
                <a:latin typeface="Times New Roman"/>
                <a:cs typeface="Times New Roman"/>
              </a:rPr>
              <a:t>assigned to </a:t>
            </a:r>
            <a:r>
              <a:rPr dirty="0" sz="900" spc="-40">
                <a:latin typeface="Courier New"/>
                <a:cs typeface="Courier New"/>
              </a:rPr>
              <a:t>course</a:t>
            </a:r>
            <a:r>
              <a:rPr dirty="0" sz="1050" spc="-40">
                <a:latin typeface="Times New Roman"/>
                <a:cs typeface="Times New Roman"/>
              </a:rPr>
              <a:t>’s </a:t>
            </a:r>
            <a:r>
              <a:rPr dirty="0" sz="1050" spc="20">
                <a:latin typeface="Times New Roman"/>
                <a:cs typeface="Times New Roman"/>
              </a:rPr>
              <a:t>members </a:t>
            </a:r>
            <a:r>
              <a:rPr dirty="0" sz="1050" spc="-30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the order </a:t>
            </a:r>
            <a:r>
              <a:rPr dirty="0" sz="1050" spc="-35">
                <a:latin typeface="Times New Roman"/>
                <a:cs typeface="Times New Roman"/>
              </a:rPr>
              <a:t>they </a:t>
            </a:r>
            <a:r>
              <a:rPr dirty="0" sz="1050" spc="20">
                <a:latin typeface="Times New Roman"/>
                <a:cs typeface="Times New Roman"/>
              </a:rPr>
              <a:t>appear.  </a:t>
            </a:r>
            <a:r>
              <a:rPr dirty="0" sz="1050" spc="-15">
                <a:latin typeface="Times New Roman"/>
                <a:cs typeface="Times New Roman"/>
              </a:rPr>
              <a:t>Thus,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string </a:t>
            </a:r>
            <a:r>
              <a:rPr dirty="0" sz="900" spc="-25">
                <a:latin typeface="Courier New"/>
                <a:cs typeface="Courier New"/>
              </a:rPr>
              <a:t>"HIST"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20">
                <a:latin typeface="Times New Roman"/>
                <a:cs typeface="Times New Roman"/>
              </a:rPr>
              <a:t>assigned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900" spc="-25">
                <a:latin typeface="Courier New"/>
                <a:cs typeface="Courier New"/>
              </a:rPr>
              <a:t>colonialHist</a:t>
            </a:r>
            <a:r>
              <a:rPr dirty="0" sz="1050" spc="-25">
                <a:latin typeface="Times New Roman"/>
                <a:cs typeface="Times New Roman"/>
              </a:rPr>
              <a:t>.</a:t>
            </a:r>
            <a:r>
              <a:rPr dirty="0" sz="900" spc="-25">
                <a:latin typeface="Courier New"/>
                <a:cs typeface="Courier New"/>
              </a:rPr>
              <a:t>discipline</a:t>
            </a:r>
            <a:r>
              <a:rPr dirty="0" sz="1050" spc="-25">
                <a:latin typeface="Times New Roman"/>
                <a:cs typeface="Times New Roman"/>
              </a:rPr>
              <a:t>,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-30">
                <a:latin typeface="Times New Roman"/>
                <a:cs typeface="Times New Roman"/>
              </a:rPr>
              <a:t>integer </a:t>
            </a:r>
            <a:r>
              <a:rPr dirty="0" sz="900" spc="-25">
                <a:latin typeface="Courier New"/>
                <a:cs typeface="Courier New"/>
              </a:rPr>
              <a:t>302  </a:t>
            </a:r>
            <a:r>
              <a:rPr dirty="0" sz="1050" spc="-35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assigned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900" spc="-15">
                <a:latin typeface="Courier New"/>
                <a:cs typeface="Courier New"/>
              </a:rPr>
              <a:t>colonialHist</a:t>
            </a:r>
            <a:r>
              <a:rPr dirty="0" sz="1050" spc="-15">
                <a:latin typeface="Times New Roman"/>
                <a:cs typeface="Times New Roman"/>
              </a:rPr>
              <a:t>.</a:t>
            </a:r>
            <a:r>
              <a:rPr dirty="0" sz="900" spc="-15">
                <a:latin typeface="Courier New"/>
                <a:cs typeface="Courier New"/>
              </a:rPr>
              <a:t>courseNumber</a:t>
            </a:r>
            <a:r>
              <a:rPr dirty="0" sz="1050" spc="-15">
                <a:latin typeface="Times New Roman"/>
                <a:cs typeface="Times New Roman"/>
              </a:rPr>
              <a:t>, </a:t>
            </a:r>
            <a:r>
              <a:rPr dirty="0" sz="1050" spc="5">
                <a:latin typeface="Times New Roman"/>
                <a:cs typeface="Times New Roman"/>
              </a:rPr>
              <a:t>the </a:t>
            </a:r>
            <a:r>
              <a:rPr dirty="0" sz="1050" spc="-15">
                <a:latin typeface="Times New Roman"/>
                <a:cs typeface="Times New Roman"/>
              </a:rPr>
              <a:t>string </a:t>
            </a:r>
            <a:r>
              <a:rPr dirty="0" sz="900" spc="-15">
                <a:latin typeface="Courier New"/>
                <a:cs typeface="Courier New"/>
              </a:rPr>
              <a:t>"Colonial History" </a:t>
            </a:r>
            <a:r>
              <a:rPr dirty="0" sz="1050" spc="-5">
                <a:latin typeface="Times New Roman"/>
                <a:cs typeface="Times New Roman"/>
              </a:rPr>
              <a:t>is  </a:t>
            </a:r>
            <a:r>
              <a:rPr dirty="0" sz="1050" spc="30">
                <a:latin typeface="Times New Roman"/>
                <a:cs typeface="Times New Roman"/>
              </a:rPr>
              <a:t>assigned </a:t>
            </a:r>
            <a:r>
              <a:rPr dirty="0" sz="1050" spc="20">
                <a:latin typeface="Times New Roman"/>
                <a:cs typeface="Times New Roman"/>
              </a:rPr>
              <a:t>to </a:t>
            </a:r>
            <a:r>
              <a:rPr dirty="0" sz="900" spc="-10">
                <a:latin typeface="Courier New"/>
                <a:cs typeface="Courier New"/>
              </a:rPr>
              <a:t>colonialHist</a:t>
            </a:r>
            <a:r>
              <a:rPr dirty="0" sz="1050" spc="-10">
                <a:latin typeface="Times New Roman"/>
                <a:cs typeface="Times New Roman"/>
              </a:rPr>
              <a:t>.</a:t>
            </a:r>
            <a:r>
              <a:rPr dirty="0" sz="900" spc="-10">
                <a:latin typeface="Courier New"/>
                <a:cs typeface="Courier New"/>
              </a:rPr>
              <a:t>courseTitle</a:t>
            </a:r>
            <a:r>
              <a:rPr dirty="0" sz="1050" spc="-10">
                <a:latin typeface="Times New Roman"/>
                <a:cs typeface="Times New Roman"/>
              </a:rPr>
              <a:t>, </a:t>
            </a:r>
            <a:r>
              <a:rPr dirty="0" sz="1050" spc="-5">
                <a:latin typeface="Times New Roman"/>
                <a:cs typeface="Times New Roman"/>
              </a:rPr>
              <a:t>and </a:t>
            </a:r>
            <a:r>
              <a:rPr dirty="0" sz="1050">
                <a:latin typeface="Times New Roman"/>
                <a:cs typeface="Times New Roman"/>
              </a:rPr>
              <a:t>the </a:t>
            </a:r>
            <a:r>
              <a:rPr dirty="0" sz="1050" spc="5">
                <a:latin typeface="Times New Roman"/>
                <a:cs typeface="Times New Roman"/>
              </a:rPr>
              <a:t>short </a:t>
            </a:r>
            <a:r>
              <a:rPr dirty="0" sz="1050" spc="-30">
                <a:latin typeface="Times New Roman"/>
                <a:cs typeface="Times New Roman"/>
              </a:rPr>
              <a:t>value </a:t>
            </a:r>
            <a:r>
              <a:rPr dirty="0" sz="900">
                <a:latin typeface="Courier New"/>
                <a:cs typeface="Courier New"/>
              </a:rPr>
              <a:t>3 </a:t>
            </a:r>
            <a:r>
              <a:rPr dirty="0" sz="1050" spc="-35">
                <a:latin typeface="Times New Roman"/>
                <a:cs typeface="Times New Roman"/>
              </a:rPr>
              <a:t>is </a:t>
            </a:r>
            <a:r>
              <a:rPr dirty="0" sz="1050" spc="30">
                <a:latin typeface="Times New Roman"/>
                <a:cs typeface="Times New Roman"/>
              </a:rPr>
              <a:t>assigned </a:t>
            </a:r>
            <a:r>
              <a:rPr dirty="0" sz="1050" spc="25">
                <a:latin typeface="Times New Roman"/>
                <a:cs typeface="Times New Roman"/>
              </a:rPr>
              <a:t>to  </a:t>
            </a:r>
            <a:r>
              <a:rPr dirty="0" sz="900" spc="-25">
                <a:latin typeface="Courier New"/>
                <a:cs typeface="Courier New"/>
              </a:rPr>
              <a:t>colonialHist</a:t>
            </a:r>
            <a:r>
              <a:rPr dirty="0" sz="1050" spc="-25">
                <a:latin typeface="Times New Roman"/>
                <a:cs typeface="Times New Roman"/>
              </a:rPr>
              <a:t>.</a:t>
            </a:r>
            <a:r>
              <a:rPr dirty="0" sz="900" spc="-25">
                <a:latin typeface="Courier New"/>
                <a:cs typeface="Courier New"/>
              </a:rPr>
              <a:t>credits</a:t>
            </a:r>
            <a:r>
              <a:rPr dirty="0" sz="1050" spc="-25">
                <a:latin typeface="Times New Roman"/>
                <a:cs typeface="Times New Roman"/>
              </a:rPr>
              <a:t>. </a:t>
            </a:r>
            <a:r>
              <a:rPr dirty="0" sz="1050" spc="10">
                <a:latin typeface="Times New Roman"/>
                <a:cs typeface="Times New Roman"/>
              </a:rPr>
              <a:t>It </a:t>
            </a:r>
            <a:r>
              <a:rPr dirty="0" sz="1050" spc="-45">
                <a:latin typeface="Times New Roman"/>
                <a:cs typeface="Times New Roman"/>
              </a:rPr>
              <a:t>is </a:t>
            </a:r>
            <a:r>
              <a:rPr dirty="0" sz="1050" spc="5">
                <a:latin typeface="Times New Roman"/>
                <a:cs typeface="Times New Roman"/>
              </a:rPr>
              <a:t>not </a:t>
            </a:r>
            <a:r>
              <a:rPr dirty="0" sz="1050" spc="20">
                <a:latin typeface="Times New Roman"/>
                <a:cs typeface="Times New Roman"/>
              </a:rPr>
              <a:t>necessary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>
                <a:latin typeface="Times New Roman"/>
                <a:cs typeface="Times New Roman"/>
              </a:rPr>
              <a:t>initialize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30">
                <a:latin typeface="Times New Roman"/>
                <a:cs typeface="Times New Roman"/>
              </a:rPr>
              <a:t>members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>
                <a:latin typeface="Times New Roman"/>
                <a:cs typeface="Times New Roman"/>
              </a:rPr>
              <a:t>struc-  </a:t>
            </a:r>
            <a:r>
              <a:rPr dirty="0" sz="1050" spc="-10">
                <a:latin typeface="Times New Roman"/>
                <a:cs typeface="Times New Roman"/>
              </a:rPr>
              <a:t>ture </a:t>
            </a:r>
            <a:r>
              <a:rPr dirty="0" sz="1050" spc="15">
                <a:latin typeface="Times New Roman"/>
                <a:cs typeface="Times New Roman"/>
              </a:rPr>
              <a:t>variable. </a:t>
            </a:r>
            <a:r>
              <a:rPr dirty="0" sz="1050" spc="5">
                <a:latin typeface="Times New Roman"/>
                <a:cs typeface="Times New Roman"/>
              </a:rPr>
              <a:t>For </a:t>
            </a:r>
            <a:r>
              <a:rPr dirty="0" sz="1050" spc="30">
                <a:latin typeface="Times New Roman"/>
                <a:cs typeface="Times New Roman"/>
              </a:rPr>
              <a:t>example,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could </a:t>
            </a:r>
            <a:r>
              <a:rPr dirty="0" sz="1050">
                <a:latin typeface="Times New Roman"/>
                <a:cs typeface="Times New Roman"/>
              </a:rPr>
              <a:t>initialize </a:t>
            </a:r>
            <a:r>
              <a:rPr dirty="0" sz="1050" spc="-20">
                <a:latin typeface="Times New Roman"/>
                <a:cs typeface="Times New Roman"/>
              </a:rPr>
              <a:t>just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</a:t>
            </a:r>
            <a:r>
              <a:rPr dirty="0" sz="1050" spc="-2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member:</a:t>
            </a:r>
            <a:endParaRPr sz="1050">
              <a:latin typeface="Times New Roman"/>
              <a:cs typeface="Times New Roman"/>
            </a:endParaRPr>
          </a:p>
          <a:p>
            <a:pPr marL="1617345">
              <a:lnSpc>
                <a:spcPct val="100000"/>
              </a:lnSpc>
              <a:spcBef>
                <a:spcPts val="800"/>
              </a:spcBef>
            </a:pPr>
            <a:r>
              <a:rPr dirty="0" sz="900" spc="-15">
                <a:latin typeface="Courier New"/>
                <a:cs typeface="Courier New"/>
              </a:rPr>
              <a:t>course </a:t>
            </a:r>
            <a:r>
              <a:rPr dirty="0" sz="900" spc="-20">
                <a:latin typeface="Courier New"/>
                <a:cs typeface="Courier New"/>
              </a:rPr>
              <a:t>colonialHist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{"HIST"};</a:t>
            </a:r>
            <a:endParaRPr sz="900">
              <a:latin typeface="Courier New"/>
              <a:cs typeface="Courier New"/>
            </a:endParaRPr>
          </a:p>
          <a:p>
            <a:pPr marL="1612900" marR="9525">
              <a:lnSpc>
                <a:spcPct val="102899"/>
              </a:lnSpc>
              <a:spcBef>
                <a:spcPts val="630"/>
              </a:spcBef>
            </a:pP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35">
                <a:latin typeface="Times New Roman"/>
                <a:cs typeface="Times New Roman"/>
              </a:rPr>
              <a:t>statement </a:t>
            </a:r>
            <a:r>
              <a:rPr dirty="0" sz="1050" spc="5">
                <a:latin typeface="Times New Roman"/>
                <a:cs typeface="Times New Roman"/>
              </a:rPr>
              <a:t>leaves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last </a:t>
            </a:r>
            <a:r>
              <a:rPr dirty="0" sz="1050" spc="-10">
                <a:latin typeface="Times New Roman"/>
                <a:cs typeface="Times New Roman"/>
              </a:rPr>
              <a:t>three </a:t>
            </a:r>
            <a:r>
              <a:rPr dirty="0" sz="1050" spc="35">
                <a:latin typeface="Times New Roman"/>
                <a:cs typeface="Times New Roman"/>
              </a:rPr>
              <a:t>members </a:t>
            </a:r>
            <a:r>
              <a:rPr dirty="0" sz="1050" spc="5">
                <a:latin typeface="Times New Roman"/>
                <a:cs typeface="Times New Roman"/>
              </a:rPr>
              <a:t>uninitialized. </a:t>
            </a:r>
            <a:r>
              <a:rPr dirty="0" sz="1050" spc="-90">
                <a:latin typeface="Times New Roman"/>
                <a:cs typeface="Times New Roman"/>
              </a:rPr>
              <a:t>We </a:t>
            </a:r>
            <a:r>
              <a:rPr dirty="0" sz="1050" spc="-20">
                <a:latin typeface="Times New Roman"/>
                <a:cs typeface="Times New Roman"/>
              </a:rPr>
              <a:t>could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-10">
                <a:latin typeface="Times New Roman"/>
                <a:cs typeface="Times New Roman"/>
              </a:rPr>
              <a:t>initial-  </a:t>
            </a:r>
            <a:r>
              <a:rPr dirty="0" sz="1050" spc="-35">
                <a:latin typeface="Times New Roman"/>
                <a:cs typeface="Times New Roman"/>
              </a:rPr>
              <a:t>ize only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first </a:t>
            </a:r>
            <a:r>
              <a:rPr dirty="0" sz="1050" spc="-15">
                <a:latin typeface="Times New Roman"/>
                <a:cs typeface="Times New Roman"/>
              </a:rPr>
              <a:t>two</a:t>
            </a:r>
            <a:r>
              <a:rPr dirty="0" sz="1050" spc="-7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members:</a:t>
            </a:r>
            <a:endParaRPr sz="1050">
              <a:latin typeface="Times New Roman"/>
              <a:cs typeface="Times New Roman"/>
            </a:endParaRPr>
          </a:p>
          <a:p>
            <a:pPr algn="just" marL="1617345">
              <a:lnSpc>
                <a:spcPct val="100000"/>
              </a:lnSpc>
              <a:spcBef>
                <a:spcPts val="795"/>
              </a:spcBef>
            </a:pPr>
            <a:r>
              <a:rPr dirty="0" sz="900" spc="-15">
                <a:latin typeface="Courier New"/>
                <a:cs typeface="Courier New"/>
              </a:rPr>
              <a:t>course </a:t>
            </a:r>
            <a:r>
              <a:rPr dirty="0" sz="900" spc="-20">
                <a:latin typeface="Courier New"/>
                <a:cs typeface="Courier New"/>
              </a:rPr>
              <a:t>colonialHist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8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{"HIST",302};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0" y="5828665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 h="0">
                <a:moveTo>
                  <a:pt x="0" y="0"/>
                </a:moveTo>
                <a:lnTo>
                  <a:pt x="4800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16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590"/>
              </a:spcBef>
            </a:pPr>
            <a:r>
              <a:rPr dirty="0" sz="900" spc="-105">
                <a:latin typeface="Arial"/>
                <a:cs typeface="Arial"/>
              </a:rPr>
              <a:t>202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905" y="1095501"/>
            <a:ext cx="270256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85">
                <a:latin typeface="Times New Roman"/>
                <a:cs typeface="Times New Roman"/>
              </a:rPr>
              <a:t>LESSON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SET </a:t>
            </a:r>
            <a:r>
              <a:rPr dirty="0" sz="950" spc="-35">
                <a:latin typeface="Times New Roman"/>
                <a:cs typeface="Times New Roman"/>
              </a:rPr>
              <a:t>11 </a:t>
            </a:r>
            <a:r>
              <a:rPr dirty="0" sz="950" spc="-20">
                <a:latin typeface="Times New Roman"/>
                <a:cs typeface="Times New Roman"/>
              </a:rPr>
              <a:t>Structures </a:t>
            </a:r>
            <a:r>
              <a:rPr dirty="0" sz="950" spc="-15">
                <a:latin typeface="Times New Roman"/>
                <a:cs typeface="Times New Roman"/>
              </a:rPr>
              <a:t>and Abstract </a:t>
            </a:r>
            <a:r>
              <a:rPr dirty="0" sz="950" spc="-5">
                <a:latin typeface="Times New Roman"/>
                <a:cs typeface="Times New Roman"/>
              </a:rPr>
              <a:t>Data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Types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9735" y="1430781"/>
            <a:ext cx="4635500" cy="10128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3200"/>
              </a:lnSpc>
              <a:spcBef>
                <a:spcPts val="65"/>
              </a:spcBef>
            </a:pPr>
            <a:r>
              <a:rPr dirty="0" sz="1050" spc="-10">
                <a:latin typeface="Times New Roman"/>
                <a:cs typeface="Times New Roman"/>
              </a:rPr>
              <a:t>There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5">
                <a:latin typeface="Times New Roman"/>
                <a:cs typeface="Times New Roman"/>
              </a:rPr>
              <a:t>one </a:t>
            </a:r>
            <a:r>
              <a:rPr dirty="0" sz="1050" spc="-10">
                <a:latin typeface="Times New Roman"/>
                <a:cs typeface="Times New Roman"/>
              </a:rPr>
              <a:t>important </a:t>
            </a:r>
            <a:r>
              <a:rPr dirty="0" sz="1050" spc="-30">
                <a:latin typeface="Times New Roman"/>
                <a:cs typeface="Times New Roman"/>
              </a:rPr>
              <a:t>rule, </a:t>
            </a:r>
            <a:r>
              <a:rPr dirty="0" sz="1050" spc="25">
                <a:latin typeface="Times New Roman"/>
                <a:cs typeface="Times New Roman"/>
              </a:rPr>
              <a:t>however, </a:t>
            </a:r>
            <a:r>
              <a:rPr dirty="0" sz="1050" spc="-20">
                <a:latin typeface="Times New Roman"/>
                <a:cs typeface="Times New Roman"/>
              </a:rPr>
              <a:t>when </a:t>
            </a:r>
            <a:r>
              <a:rPr dirty="0" sz="1050">
                <a:latin typeface="Times New Roman"/>
                <a:cs typeface="Times New Roman"/>
              </a:rPr>
              <a:t>initializing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30">
                <a:latin typeface="Times New Roman"/>
                <a:cs typeface="Times New Roman"/>
              </a:rPr>
              <a:t>members. </a:t>
            </a: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27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one </a:t>
            </a:r>
            <a:r>
              <a:rPr dirty="0" sz="1050" spc="-15">
                <a:latin typeface="Times New Roman"/>
                <a:cs typeface="Times New Roman"/>
              </a:rPr>
              <a:t>structure member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left </a:t>
            </a:r>
            <a:r>
              <a:rPr dirty="0" sz="1050" spc="15">
                <a:latin typeface="Times New Roman"/>
                <a:cs typeface="Times New Roman"/>
              </a:rPr>
              <a:t>uninitialized, </a:t>
            </a:r>
            <a:r>
              <a:rPr dirty="0" sz="1050">
                <a:latin typeface="Times New Roman"/>
                <a:cs typeface="Times New Roman"/>
              </a:rPr>
              <a:t>then </a:t>
            </a:r>
            <a:r>
              <a:rPr dirty="0" sz="1050" spc="-50">
                <a:latin typeface="Times New Roman"/>
                <a:cs typeface="Times New Roman"/>
              </a:rPr>
              <a:t>all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30">
                <a:latin typeface="Times New Roman"/>
                <a:cs typeface="Times New Roman"/>
              </a:rPr>
              <a:t>members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15">
                <a:latin typeface="Times New Roman"/>
                <a:cs typeface="Times New Roman"/>
              </a:rPr>
              <a:t>follow 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-5">
                <a:latin typeface="Times New Roman"/>
                <a:cs typeface="Times New Roman"/>
              </a:rPr>
              <a:t>must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15">
                <a:latin typeface="Times New Roman"/>
                <a:cs typeface="Times New Roman"/>
              </a:rPr>
              <a:t>uninitialized. In </a:t>
            </a:r>
            <a:r>
              <a:rPr dirty="0" sz="1050">
                <a:latin typeface="Times New Roman"/>
                <a:cs typeface="Times New Roman"/>
              </a:rPr>
              <a:t>other </a:t>
            </a:r>
            <a:r>
              <a:rPr dirty="0" sz="1050" spc="-20">
                <a:latin typeface="Times New Roman"/>
                <a:cs typeface="Times New Roman"/>
              </a:rPr>
              <a:t>words,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10">
                <a:latin typeface="Times New Roman"/>
                <a:cs typeface="Times New Roman"/>
              </a:rPr>
              <a:t>cannot </a:t>
            </a:r>
            <a:r>
              <a:rPr dirty="0" sz="1050" spc="-30">
                <a:latin typeface="Times New Roman"/>
                <a:cs typeface="Times New Roman"/>
              </a:rPr>
              <a:t>skip </a:t>
            </a:r>
            <a:r>
              <a:rPr dirty="0" sz="1050" spc="30">
                <a:latin typeface="Times New Roman"/>
                <a:cs typeface="Times New Roman"/>
              </a:rPr>
              <a:t>members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15">
                <a:latin typeface="Times New Roman"/>
                <a:cs typeface="Times New Roman"/>
              </a:rPr>
              <a:t>structure  </a:t>
            </a:r>
            <a:r>
              <a:rPr dirty="0" sz="1050" spc="-20">
                <a:latin typeface="Times New Roman"/>
                <a:cs typeface="Times New Roman"/>
              </a:rPr>
              <a:t>during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initialization</a:t>
            </a:r>
            <a:r>
              <a:rPr dirty="0" sz="1050" spc="-14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process.</a:t>
            </a:r>
            <a:endParaRPr sz="1050">
              <a:latin typeface="Times New Roman"/>
              <a:cs typeface="Times New Roman"/>
            </a:endParaRPr>
          </a:p>
          <a:p>
            <a:pPr marL="12700" marR="62230" indent="228600">
              <a:lnSpc>
                <a:spcPct val="102899"/>
              </a:lnSpc>
              <a:spcBef>
                <a:spcPts val="10"/>
              </a:spcBef>
            </a:pPr>
            <a:r>
              <a:rPr dirty="0" sz="1050" spc="1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0">
                <a:latin typeface="Times New Roman"/>
                <a:cs typeface="Times New Roman"/>
              </a:rPr>
              <a:t>also </a:t>
            </a:r>
            <a:r>
              <a:rPr dirty="0" sz="1050" spc="-10">
                <a:latin typeface="Times New Roman"/>
                <a:cs typeface="Times New Roman"/>
              </a:rPr>
              <a:t>worth </a:t>
            </a:r>
            <a:r>
              <a:rPr dirty="0" sz="1050" spc="25">
                <a:latin typeface="Times New Roman"/>
                <a:cs typeface="Times New Roman"/>
              </a:rPr>
              <a:t>pointing </a:t>
            </a:r>
            <a:r>
              <a:rPr dirty="0" sz="1050">
                <a:latin typeface="Times New Roman"/>
                <a:cs typeface="Times New Roman"/>
              </a:rPr>
              <a:t>out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-10">
                <a:latin typeface="Times New Roman"/>
                <a:cs typeface="Times New Roman"/>
              </a:rPr>
              <a:t>cannot </a:t>
            </a:r>
            <a:r>
              <a:rPr dirty="0" sz="1050">
                <a:latin typeface="Times New Roman"/>
                <a:cs typeface="Times New Roman"/>
              </a:rPr>
              <a:t>initialize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-15">
                <a:latin typeface="Times New Roman"/>
                <a:cs typeface="Times New Roman"/>
              </a:rPr>
              <a:t>member </a:t>
            </a:r>
            <a:r>
              <a:rPr dirty="0" sz="1050" spc="15">
                <a:latin typeface="Times New Roman"/>
                <a:cs typeface="Times New Roman"/>
              </a:rPr>
              <a:t>in 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declaration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structure.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15">
                <a:latin typeface="Times New Roman"/>
                <a:cs typeface="Times New Roman"/>
              </a:rPr>
              <a:t>following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5">
                <a:latin typeface="Times New Roman"/>
                <a:cs typeface="Times New Roman"/>
              </a:rPr>
              <a:t>an </a:t>
            </a:r>
            <a:r>
              <a:rPr dirty="0" sz="1050" spc="-10">
                <a:latin typeface="Times New Roman"/>
                <a:cs typeface="Times New Roman"/>
              </a:rPr>
              <a:t>illegal</a:t>
            </a:r>
            <a:r>
              <a:rPr dirty="0" sz="1050" spc="-105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declaration: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8492" y="3384550"/>
            <a:ext cx="6280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urier New"/>
                <a:cs typeface="Courier New"/>
              </a:rPr>
              <a:t>History";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0873" y="3026410"/>
            <a:ext cx="722630" cy="6858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illegal</a:t>
            </a:r>
            <a:endParaRPr sz="9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13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illegal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8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illegal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latin typeface="Courier New"/>
                <a:cs typeface="Courier New"/>
              </a:rPr>
              <a:t>//</a:t>
            </a:r>
            <a:r>
              <a:rPr dirty="0" sz="900" spc="-10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illegal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9735" y="2531110"/>
            <a:ext cx="2441575" cy="1345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3845">
              <a:lnSpc>
                <a:spcPct val="120000"/>
              </a:lnSpc>
              <a:spcBef>
                <a:spcPts val="100"/>
              </a:spcBef>
            </a:pP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illegal </a:t>
            </a:r>
            <a:r>
              <a:rPr dirty="0" sz="900" spc="-20">
                <a:latin typeface="Courier New"/>
                <a:cs typeface="Courier New"/>
              </a:rPr>
              <a:t>structure declaration  </a:t>
            </a:r>
            <a:r>
              <a:rPr dirty="0" sz="900" spc="-15">
                <a:latin typeface="Courier New"/>
                <a:cs typeface="Courier New"/>
              </a:rPr>
              <a:t>struct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course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346075" marR="271780">
              <a:lnSpc>
                <a:spcPct val="120000"/>
              </a:lnSpc>
            </a:pPr>
            <a:r>
              <a:rPr dirty="0" sz="900" spc="-15">
                <a:latin typeface="Courier New"/>
                <a:cs typeface="Courier New"/>
              </a:rPr>
              <a:t>string </a:t>
            </a:r>
            <a:r>
              <a:rPr dirty="0" sz="900" spc="-20">
                <a:latin typeface="Courier New"/>
                <a:cs typeface="Courier New"/>
              </a:rPr>
              <a:t>discipline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"HIST";  </a:t>
            </a:r>
            <a:r>
              <a:rPr dirty="0" sz="900" spc="-10">
                <a:latin typeface="Courier New"/>
                <a:cs typeface="Courier New"/>
              </a:rPr>
              <a:t>int </a:t>
            </a:r>
            <a:r>
              <a:rPr dirty="0" sz="900" spc="-20">
                <a:latin typeface="Courier New"/>
                <a:cs typeface="Courier New"/>
              </a:rPr>
              <a:t>courseNumber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302;</a:t>
            </a:r>
            <a:endParaRPr sz="900">
              <a:latin typeface="Courier New"/>
              <a:cs typeface="Courier New"/>
            </a:endParaRPr>
          </a:p>
          <a:p>
            <a:pPr marL="346075" marR="5080">
              <a:lnSpc>
                <a:spcPct val="120300"/>
              </a:lnSpc>
              <a:spcBef>
                <a:spcPts val="10"/>
              </a:spcBef>
            </a:pPr>
            <a:r>
              <a:rPr dirty="0" sz="900" spc="-15">
                <a:latin typeface="Courier New"/>
                <a:cs typeface="Courier New"/>
              </a:rPr>
              <a:t>string </a:t>
            </a:r>
            <a:r>
              <a:rPr dirty="0" sz="900" spc="-20">
                <a:latin typeface="Courier New"/>
                <a:cs typeface="Courier New"/>
              </a:rPr>
              <a:t>courseTitle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20">
                <a:latin typeface="Courier New"/>
                <a:cs typeface="Courier New"/>
              </a:rPr>
              <a:t>"Colonial  </a:t>
            </a:r>
            <a:r>
              <a:rPr dirty="0" sz="900" spc="-15">
                <a:latin typeface="Courier New"/>
                <a:cs typeface="Courier New"/>
              </a:rPr>
              <a:t>short credits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00">
                <a:latin typeface="Courier New"/>
                <a:cs typeface="Courier New"/>
              </a:rPr>
              <a:t> </a:t>
            </a:r>
            <a:r>
              <a:rPr dirty="0" sz="900" spc="-10">
                <a:latin typeface="Courier New"/>
                <a:cs typeface="Courier New"/>
              </a:rPr>
              <a:t>3;</a:t>
            </a:r>
            <a:endParaRPr sz="9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215"/>
              </a:spcBef>
            </a:pPr>
            <a:r>
              <a:rPr dirty="0" sz="900" spc="-40">
                <a:latin typeface="Courier New"/>
                <a:cs typeface="Courier New"/>
              </a:rPr>
              <a:t>};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153" y="3971670"/>
            <a:ext cx="6235065" cy="30295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612900" marR="5080">
              <a:lnSpc>
                <a:spcPct val="103099"/>
              </a:lnSpc>
              <a:spcBef>
                <a:spcPts val="65"/>
              </a:spcBef>
            </a:pPr>
            <a:r>
              <a:rPr dirty="0" sz="1050" spc="5">
                <a:latin typeface="Times New Roman"/>
                <a:cs typeface="Times New Roman"/>
              </a:rPr>
              <a:t>If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35">
                <a:latin typeface="Times New Roman"/>
                <a:cs typeface="Times New Roman"/>
              </a:rPr>
              <a:t>recall </a:t>
            </a:r>
            <a:r>
              <a:rPr dirty="0" sz="1050" spc="-20">
                <a:latin typeface="Times New Roman"/>
                <a:cs typeface="Times New Roman"/>
              </a:rPr>
              <a:t>what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20">
                <a:latin typeface="Times New Roman"/>
                <a:cs typeface="Times New Roman"/>
              </a:rPr>
              <a:t>declaration </a:t>
            </a:r>
            <a:r>
              <a:rPr dirty="0" sz="1050" spc="-15">
                <a:latin typeface="Times New Roman"/>
                <a:cs typeface="Times New Roman"/>
              </a:rPr>
              <a:t>does, </a:t>
            </a:r>
            <a:r>
              <a:rPr dirty="0" sz="1050" spc="-20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35">
                <a:latin typeface="Times New Roman"/>
                <a:cs typeface="Times New Roman"/>
              </a:rPr>
              <a:t>clear </a:t>
            </a:r>
            <a:r>
              <a:rPr dirty="0" sz="1050" spc="-50">
                <a:latin typeface="Times New Roman"/>
                <a:cs typeface="Times New Roman"/>
              </a:rPr>
              <a:t>why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-25">
                <a:latin typeface="Times New Roman"/>
                <a:cs typeface="Times New Roman"/>
              </a:rPr>
              <a:t>above </a:t>
            </a:r>
            <a:r>
              <a:rPr dirty="0" sz="1050" spc="-15">
                <a:latin typeface="Times New Roman"/>
                <a:cs typeface="Times New Roman"/>
              </a:rPr>
              <a:t>code </a:t>
            </a:r>
            <a:r>
              <a:rPr dirty="0" sz="1050" spc="-10">
                <a:latin typeface="Times New Roman"/>
                <a:cs typeface="Times New Roman"/>
              </a:rPr>
              <a:t>is  </a:t>
            </a:r>
            <a:r>
              <a:rPr dirty="0" sz="1050">
                <a:latin typeface="Times New Roman"/>
                <a:cs typeface="Times New Roman"/>
              </a:rPr>
              <a:t>illegal. </a:t>
            </a:r>
            <a:r>
              <a:rPr dirty="0" sz="1050" spc="-45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structure </a:t>
            </a:r>
            <a:r>
              <a:rPr dirty="0" sz="1050" spc="20">
                <a:latin typeface="Times New Roman"/>
                <a:cs typeface="Times New Roman"/>
              </a:rPr>
              <a:t>declaration </a:t>
            </a:r>
            <a:r>
              <a:rPr dirty="0" sz="1050" spc="-35">
                <a:latin typeface="Times New Roman"/>
                <a:cs typeface="Times New Roman"/>
              </a:rPr>
              <a:t>simply </a:t>
            </a:r>
            <a:r>
              <a:rPr dirty="0" sz="1050" spc="-25">
                <a:latin typeface="Times New Roman"/>
                <a:cs typeface="Times New Roman"/>
              </a:rPr>
              <a:t>lets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compiler </a:t>
            </a:r>
            <a:r>
              <a:rPr dirty="0" sz="1050" spc="-20">
                <a:latin typeface="Times New Roman"/>
                <a:cs typeface="Times New Roman"/>
              </a:rPr>
              <a:t>know </a:t>
            </a:r>
            <a:r>
              <a:rPr dirty="0" sz="1050" spc="-25">
                <a:latin typeface="Times New Roman"/>
                <a:cs typeface="Times New Roman"/>
              </a:rPr>
              <a:t>what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10">
                <a:latin typeface="Times New Roman"/>
                <a:cs typeface="Times New Roman"/>
              </a:rPr>
              <a:t>structure is  </a:t>
            </a:r>
            <a:r>
              <a:rPr dirty="0" sz="1050" spc="45">
                <a:latin typeface="Times New Roman"/>
                <a:cs typeface="Times New Roman"/>
              </a:rPr>
              <a:t>composed </a:t>
            </a:r>
            <a:r>
              <a:rPr dirty="0" sz="1050" spc="-15">
                <a:latin typeface="Times New Roman"/>
                <a:cs typeface="Times New Roman"/>
              </a:rPr>
              <a:t>of. </a:t>
            </a:r>
            <a:r>
              <a:rPr dirty="0" sz="1050">
                <a:latin typeface="Times New Roman"/>
                <a:cs typeface="Times New Roman"/>
              </a:rPr>
              <a:t>That </a:t>
            </a:r>
            <a:r>
              <a:rPr dirty="0" sz="1050" spc="-40">
                <a:latin typeface="Times New Roman"/>
                <a:cs typeface="Times New Roman"/>
              </a:rPr>
              <a:t>is,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1050" spc="20">
                <a:latin typeface="Times New Roman"/>
                <a:cs typeface="Times New Roman"/>
              </a:rPr>
              <a:t>declaration </a:t>
            </a:r>
            <a:r>
              <a:rPr dirty="0" sz="1050" spc="-20">
                <a:latin typeface="Times New Roman"/>
                <a:cs typeface="Times New Roman"/>
              </a:rPr>
              <a:t>creates </a:t>
            </a:r>
            <a:r>
              <a:rPr dirty="0" sz="1050" spc="-40">
                <a:latin typeface="Times New Roman"/>
                <a:cs typeface="Times New Roman"/>
              </a:rPr>
              <a:t>a </a:t>
            </a:r>
            <a:r>
              <a:rPr dirty="0" sz="1050" spc="-30">
                <a:latin typeface="Times New Roman"/>
                <a:cs typeface="Times New Roman"/>
              </a:rPr>
              <a:t>new </a:t>
            </a:r>
            <a:r>
              <a:rPr dirty="0" sz="1050" spc="-20">
                <a:latin typeface="Times New Roman"/>
                <a:cs typeface="Times New Roman"/>
              </a:rPr>
              <a:t>data </a:t>
            </a:r>
            <a:r>
              <a:rPr dirty="0" sz="1050" spc="-25">
                <a:latin typeface="Times New Roman"/>
                <a:cs typeface="Times New Roman"/>
              </a:rPr>
              <a:t>type </a:t>
            </a:r>
            <a:r>
              <a:rPr dirty="0" sz="1050" spc="20">
                <a:latin typeface="Times New Roman"/>
                <a:cs typeface="Times New Roman"/>
              </a:rPr>
              <a:t>(called </a:t>
            </a:r>
            <a:r>
              <a:rPr dirty="0" sz="900" spc="-25">
                <a:latin typeface="Courier New"/>
                <a:cs typeface="Courier New"/>
              </a:rPr>
              <a:t>course </a:t>
            </a:r>
            <a:r>
              <a:rPr dirty="0" sz="1050" spc="20">
                <a:latin typeface="Times New Roman"/>
                <a:cs typeface="Times New Roman"/>
              </a:rPr>
              <a:t>in  </a:t>
            </a:r>
            <a:r>
              <a:rPr dirty="0" sz="1050" spc="-25">
                <a:latin typeface="Times New Roman"/>
                <a:cs typeface="Times New Roman"/>
              </a:rPr>
              <a:t>this </a:t>
            </a:r>
            <a:r>
              <a:rPr dirty="0" sz="1050" spc="10">
                <a:latin typeface="Times New Roman"/>
                <a:cs typeface="Times New Roman"/>
              </a:rPr>
              <a:t>case). </a:t>
            </a:r>
            <a:r>
              <a:rPr dirty="0" sz="1050" spc="-40">
                <a:latin typeface="Times New Roman"/>
                <a:cs typeface="Times New Roman"/>
              </a:rPr>
              <a:t>So </a:t>
            </a:r>
            <a:r>
              <a:rPr dirty="0" sz="1050" spc="-10">
                <a:latin typeface="Times New Roman"/>
                <a:cs typeface="Times New Roman"/>
              </a:rPr>
              <a:t>the </a:t>
            </a:r>
            <a:r>
              <a:rPr dirty="0" sz="1050" spc="-20">
                <a:latin typeface="Times New Roman"/>
                <a:cs typeface="Times New Roman"/>
              </a:rPr>
              <a:t>structure </a:t>
            </a:r>
            <a:r>
              <a:rPr dirty="0" sz="1050" spc="10">
                <a:latin typeface="Times New Roman"/>
                <a:cs typeface="Times New Roman"/>
              </a:rPr>
              <a:t>declaration </a:t>
            </a:r>
            <a:r>
              <a:rPr dirty="0" sz="1050" spc="-20">
                <a:latin typeface="Times New Roman"/>
                <a:cs typeface="Times New Roman"/>
              </a:rPr>
              <a:t>does </a:t>
            </a:r>
            <a:r>
              <a:rPr dirty="0" sz="1050">
                <a:latin typeface="Times New Roman"/>
                <a:cs typeface="Times New Roman"/>
              </a:rPr>
              <a:t>not </a:t>
            </a:r>
            <a:r>
              <a:rPr dirty="0" sz="1050" spc="-30">
                <a:latin typeface="Times New Roman"/>
                <a:cs typeface="Times New Roman"/>
              </a:rPr>
              <a:t>define </a:t>
            </a:r>
            <a:r>
              <a:rPr dirty="0" sz="1050" spc="-45">
                <a:latin typeface="Times New Roman"/>
                <a:cs typeface="Times New Roman"/>
              </a:rPr>
              <a:t>any </a:t>
            </a:r>
            <a:r>
              <a:rPr dirty="0" sz="1050">
                <a:latin typeface="Times New Roman"/>
                <a:cs typeface="Times New Roman"/>
              </a:rPr>
              <a:t>variables. </a:t>
            </a:r>
            <a:r>
              <a:rPr dirty="0" sz="1050" spc="-15">
                <a:latin typeface="Times New Roman"/>
                <a:cs typeface="Times New Roman"/>
              </a:rPr>
              <a:t>Hence </a:t>
            </a:r>
            <a:r>
              <a:rPr dirty="0" sz="1050" spc="20">
                <a:latin typeface="Times New Roman"/>
                <a:cs typeface="Times New Roman"/>
              </a:rPr>
              <a:t>there 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10">
                <a:latin typeface="Times New Roman"/>
                <a:cs typeface="Times New Roman"/>
              </a:rPr>
              <a:t>nothing </a:t>
            </a:r>
            <a:r>
              <a:rPr dirty="0" sz="1050" spc="-5">
                <a:latin typeface="Times New Roman"/>
                <a:cs typeface="Times New Roman"/>
              </a:rPr>
              <a:t>that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5">
                <a:latin typeface="Times New Roman"/>
                <a:cs typeface="Times New Roman"/>
              </a:rPr>
              <a:t>initialized</a:t>
            </a:r>
            <a:r>
              <a:rPr dirty="0" sz="1050" spc="60">
                <a:latin typeface="Times New Roman"/>
                <a:cs typeface="Times New Roman"/>
              </a:rPr>
              <a:t> </a:t>
            </a:r>
            <a:r>
              <a:rPr dirty="0" sz="1050" spc="25">
                <a:latin typeface="Times New Roman"/>
                <a:cs typeface="Times New Roman"/>
              </a:rPr>
              <a:t>there.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200" spc="-70">
                <a:latin typeface="Arial"/>
                <a:cs typeface="Arial"/>
              </a:rPr>
              <a:t>Hierarchical </a:t>
            </a:r>
            <a:r>
              <a:rPr dirty="0" sz="1200" spc="-75">
                <a:latin typeface="Arial"/>
                <a:cs typeface="Arial"/>
              </a:rPr>
              <a:t>(Nested)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70">
                <a:latin typeface="Arial"/>
                <a:cs typeface="Arial"/>
              </a:rPr>
              <a:t>Structures</a:t>
            </a:r>
            <a:endParaRPr sz="1200">
              <a:latin typeface="Arial"/>
              <a:cs typeface="Arial"/>
            </a:endParaRPr>
          </a:p>
          <a:p>
            <a:pPr algn="just" marL="1612900" marR="6350">
              <a:lnSpc>
                <a:spcPct val="103800"/>
              </a:lnSpc>
              <a:spcBef>
                <a:spcPts val="570"/>
              </a:spcBef>
            </a:pPr>
            <a:r>
              <a:rPr dirty="0" sz="1050" spc="5">
                <a:latin typeface="Times New Roman"/>
                <a:cs typeface="Times New Roman"/>
              </a:rPr>
              <a:t>Often </a:t>
            </a:r>
            <a:r>
              <a:rPr dirty="0" sz="1050" spc="-25">
                <a:latin typeface="Times New Roman"/>
                <a:cs typeface="Times New Roman"/>
              </a:rPr>
              <a:t>it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-25">
                <a:latin typeface="Times New Roman"/>
                <a:cs typeface="Times New Roman"/>
              </a:rPr>
              <a:t>useful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nest </a:t>
            </a:r>
            <a:r>
              <a:rPr dirty="0" sz="1050" spc="-10">
                <a:latin typeface="Times New Roman"/>
                <a:cs typeface="Times New Roman"/>
              </a:rPr>
              <a:t>one structure </a:t>
            </a:r>
            <a:r>
              <a:rPr dirty="0" sz="1050" spc="-30">
                <a:latin typeface="Times New Roman"/>
                <a:cs typeface="Times New Roman"/>
              </a:rPr>
              <a:t>inside </a:t>
            </a:r>
            <a:r>
              <a:rPr dirty="0" sz="1050">
                <a:latin typeface="Times New Roman"/>
                <a:cs typeface="Times New Roman"/>
              </a:rPr>
              <a:t>of </a:t>
            </a:r>
            <a:r>
              <a:rPr dirty="0" sz="1050" spc="-5">
                <a:latin typeface="Times New Roman"/>
                <a:cs typeface="Times New Roman"/>
              </a:rPr>
              <a:t>another </a:t>
            </a:r>
            <a:r>
              <a:rPr dirty="0" sz="1050" spc="20">
                <a:latin typeface="Times New Roman"/>
                <a:cs typeface="Times New Roman"/>
              </a:rPr>
              <a:t>structure. </a:t>
            </a:r>
            <a:r>
              <a:rPr dirty="0" sz="1050" spc="-20">
                <a:latin typeface="Times New Roman"/>
                <a:cs typeface="Times New Roman"/>
              </a:rPr>
              <a:t>Consider </a:t>
            </a:r>
            <a:r>
              <a:rPr dirty="0" sz="1050" spc="25">
                <a:latin typeface="Times New Roman"/>
                <a:cs typeface="Times New Roman"/>
              </a:rPr>
              <a:t>the  </a:t>
            </a:r>
            <a:r>
              <a:rPr dirty="0" sz="1050" spc="10">
                <a:latin typeface="Times New Roman"/>
                <a:cs typeface="Times New Roman"/>
              </a:rPr>
              <a:t>following: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dirty="0" sz="1050" spc="5" i="1">
                <a:latin typeface="Times New Roman"/>
                <a:cs typeface="Times New Roman"/>
              </a:rPr>
              <a:t>Sample </a:t>
            </a:r>
            <a:r>
              <a:rPr dirty="0" sz="1050" spc="-15" i="1">
                <a:latin typeface="Times New Roman"/>
                <a:cs typeface="Times New Roman"/>
              </a:rPr>
              <a:t>Program</a:t>
            </a:r>
            <a:r>
              <a:rPr dirty="0" sz="1050" spc="60" i="1">
                <a:latin typeface="Times New Roman"/>
                <a:cs typeface="Times New Roman"/>
              </a:rPr>
              <a:t> </a:t>
            </a:r>
            <a:r>
              <a:rPr dirty="0" sz="1050" spc="35" i="1">
                <a:latin typeface="Times New Roman"/>
                <a:cs typeface="Times New Roman"/>
              </a:rPr>
              <a:t>11.3:</a:t>
            </a:r>
            <a:endParaRPr sz="1050">
              <a:latin typeface="Times New Roman"/>
              <a:cs typeface="Times New Roman"/>
            </a:endParaRPr>
          </a:p>
          <a:p>
            <a:pPr marL="1384300" marR="3505835">
              <a:lnSpc>
                <a:spcPct val="120800"/>
              </a:lnSpc>
              <a:spcBef>
                <a:spcPts val="380"/>
              </a:spcBef>
            </a:pPr>
            <a:r>
              <a:rPr dirty="0" sz="900" spc="-15">
                <a:latin typeface="Courier New"/>
                <a:cs typeface="Courier New"/>
              </a:rPr>
              <a:t>#include </a:t>
            </a:r>
            <a:r>
              <a:rPr dirty="0" sz="900" spc="-20">
                <a:latin typeface="Courier New"/>
                <a:cs typeface="Courier New"/>
              </a:rPr>
              <a:t>&lt;iostream&gt;  </a:t>
            </a:r>
            <a:r>
              <a:rPr dirty="0" sz="900" spc="-15">
                <a:latin typeface="Courier New"/>
                <a:cs typeface="Courier New"/>
              </a:rPr>
              <a:t>#include &lt;iomanip&gt;  #include &lt;cmath&gt;  using namespace</a:t>
            </a:r>
            <a:r>
              <a:rPr dirty="0" sz="900" spc="-14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std;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dirty="0" sz="900" spc="5" b="1">
                <a:latin typeface="Courier New"/>
                <a:cs typeface="Courier New"/>
              </a:rPr>
              <a:t>struct</a:t>
            </a:r>
            <a:r>
              <a:rPr dirty="0" sz="900" spc="1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center_struct</a:t>
            </a:r>
            <a:endParaRPr sz="9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254"/>
              </a:spcBef>
            </a:pPr>
            <a:r>
              <a:rPr dirty="0" sz="900" b="1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8335" y="6971157"/>
            <a:ext cx="58483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dirty="0" sz="900" spc="5" b="1">
                <a:latin typeface="Courier New"/>
                <a:cs typeface="Courier New"/>
              </a:rPr>
              <a:t>float</a:t>
            </a:r>
            <a:r>
              <a:rPr dirty="0" sz="900" spc="-6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x;  float</a:t>
            </a:r>
            <a:r>
              <a:rPr dirty="0" sz="900" spc="-6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y;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6534" y="6971157"/>
            <a:ext cx="1771650" cy="3581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5" b="1">
                <a:latin typeface="Courier New"/>
                <a:cs typeface="Courier New"/>
              </a:rPr>
              <a:t>// </a:t>
            </a:r>
            <a:r>
              <a:rPr dirty="0" sz="900" b="1">
                <a:latin typeface="Courier New"/>
                <a:cs typeface="Courier New"/>
              </a:rPr>
              <a:t>x </a:t>
            </a:r>
            <a:r>
              <a:rPr dirty="0" sz="900" spc="5" b="1">
                <a:latin typeface="Courier New"/>
                <a:cs typeface="Courier New"/>
              </a:rPr>
              <a:t>coordinate of center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00" spc="5" b="1">
                <a:latin typeface="Courier New"/>
                <a:cs typeface="Courier New"/>
              </a:rPr>
              <a:t>// </a:t>
            </a:r>
            <a:r>
              <a:rPr dirty="0" sz="900" b="1">
                <a:latin typeface="Courier New"/>
                <a:cs typeface="Courier New"/>
              </a:rPr>
              <a:t>y </a:t>
            </a:r>
            <a:r>
              <a:rPr dirty="0" sz="900" spc="5" b="1">
                <a:latin typeface="Courier New"/>
                <a:cs typeface="Courier New"/>
              </a:rPr>
              <a:t>coordinate of center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1135" y="7333868"/>
            <a:ext cx="4488815" cy="2472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 b="1">
                <a:latin typeface="Courier New"/>
                <a:cs typeface="Courier New"/>
              </a:rPr>
              <a:t>};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struct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circle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74345" marR="3137535">
              <a:lnSpc>
                <a:spcPts val="1310"/>
              </a:lnSpc>
              <a:spcBef>
                <a:spcPts val="70"/>
              </a:spcBef>
            </a:pPr>
            <a:r>
              <a:rPr dirty="0" sz="900" spc="-15">
                <a:latin typeface="Courier New"/>
                <a:cs typeface="Courier New"/>
              </a:rPr>
              <a:t>float</a:t>
            </a:r>
            <a:r>
              <a:rPr dirty="0" sz="900" spc="-9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radius;  </a:t>
            </a:r>
            <a:r>
              <a:rPr dirty="0" sz="900" spc="-15">
                <a:latin typeface="Courier New"/>
                <a:cs typeface="Courier New"/>
              </a:rPr>
              <a:t>float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area;</a:t>
            </a:r>
            <a:endParaRPr sz="900">
              <a:latin typeface="Courier New"/>
              <a:cs typeface="Courier New"/>
            </a:endParaRPr>
          </a:p>
          <a:p>
            <a:pPr marL="474345">
              <a:lnSpc>
                <a:spcPct val="100000"/>
              </a:lnSpc>
              <a:spcBef>
                <a:spcPts val="135"/>
              </a:spcBef>
            </a:pPr>
            <a:r>
              <a:rPr dirty="0" sz="900" spc="-15">
                <a:latin typeface="Courier New"/>
                <a:cs typeface="Courier New"/>
              </a:rPr>
              <a:t>float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circumference;</a:t>
            </a:r>
            <a:endParaRPr sz="900">
              <a:latin typeface="Courier New"/>
              <a:cs typeface="Courier New"/>
            </a:endParaRPr>
          </a:p>
          <a:p>
            <a:pPr marL="475615">
              <a:lnSpc>
                <a:spcPct val="100000"/>
              </a:lnSpc>
              <a:spcBef>
                <a:spcPts val="204"/>
              </a:spcBef>
            </a:pPr>
            <a:r>
              <a:rPr dirty="0" sz="900" spc="5" b="1">
                <a:latin typeface="Courier New"/>
                <a:cs typeface="Courier New"/>
              </a:rPr>
              <a:t>center_struct</a:t>
            </a:r>
            <a:r>
              <a:rPr dirty="0" sz="900" spc="15" b="1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coordinate;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900" spc="-40">
                <a:latin typeface="Courier New"/>
                <a:cs typeface="Courier New"/>
              </a:rPr>
              <a:t>};</a:t>
            </a:r>
            <a:endParaRPr sz="900">
              <a:latin typeface="Courier New"/>
              <a:cs typeface="Courier New"/>
            </a:endParaRPr>
          </a:p>
          <a:p>
            <a:pPr marL="12700" marR="2797175">
              <a:lnSpc>
                <a:spcPts val="2600"/>
              </a:lnSpc>
              <a:spcBef>
                <a:spcPts val="330"/>
              </a:spcBef>
            </a:pPr>
            <a:r>
              <a:rPr dirty="0" sz="900" spc="-15">
                <a:latin typeface="Courier New"/>
                <a:cs typeface="Courier New"/>
              </a:rPr>
              <a:t>const float </a:t>
            </a:r>
            <a:r>
              <a:rPr dirty="0" sz="900" spc="-10">
                <a:latin typeface="Courier New"/>
                <a:cs typeface="Courier New"/>
              </a:rPr>
              <a:t>PI </a:t>
            </a:r>
            <a:r>
              <a:rPr dirty="0" sz="900">
                <a:latin typeface="Courier New"/>
                <a:cs typeface="Courier New"/>
              </a:rPr>
              <a:t>=</a:t>
            </a:r>
            <a:r>
              <a:rPr dirty="0" sz="900" spc="-18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3.14159;  </a:t>
            </a:r>
            <a:r>
              <a:rPr dirty="0" sz="900" spc="-10">
                <a:latin typeface="Courier New"/>
                <a:cs typeface="Courier New"/>
              </a:rPr>
              <a:t>int</a:t>
            </a:r>
            <a:r>
              <a:rPr dirty="0" sz="900" spc="-5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main()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969"/>
              </a:lnSpc>
            </a:pPr>
            <a:r>
              <a:rPr dirty="0" sz="90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dirty="0" sz="900" spc="-15">
                <a:latin typeface="Courier New"/>
                <a:cs typeface="Courier New"/>
              </a:rPr>
              <a:t>circle circ1, circ2; </a:t>
            </a:r>
            <a:r>
              <a:rPr dirty="0" sz="900" spc="-10">
                <a:latin typeface="Courier New"/>
                <a:cs typeface="Courier New"/>
              </a:rPr>
              <a:t>// </a:t>
            </a:r>
            <a:r>
              <a:rPr dirty="0" sz="900" spc="-15">
                <a:latin typeface="Courier New"/>
                <a:cs typeface="Courier New"/>
              </a:rPr>
              <a:t>defines </a:t>
            </a:r>
            <a:r>
              <a:rPr dirty="0" sz="900">
                <a:latin typeface="Courier New"/>
                <a:cs typeface="Courier New"/>
              </a:rPr>
              <a:t>2 </a:t>
            </a:r>
            <a:r>
              <a:rPr dirty="0" sz="900" spc="-15">
                <a:latin typeface="Courier New"/>
                <a:cs typeface="Courier New"/>
              </a:rPr>
              <a:t>circle structure</a:t>
            </a:r>
            <a:r>
              <a:rPr dirty="0" sz="900" spc="-2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variables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9067165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 h="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23228" y="1093977"/>
            <a:ext cx="147383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0">
                <a:latin typeface="Times New Roman"/>
                <a:cs typeface="Times New Roman"/>
              </a:rPr>
              <a:t>Pre-lab </a:t>
            </a:r>
            <a:r>
              <a:rPr dirty="0" sz="950">
                <a:latin typeface="Times New Roman"/>
                <a:cs typeface="Times New Roman"/>
              </a:rPr>
              <a:t>Reading</a:t>
            </a:r>
            <a:r>
              <a:rPr dirty="0" sz="950" spc="160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Assignment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55294"/>
            <a:ext cx="228600" cy="80645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575"/>
              </a:spcBef>
            </a:pPr>
            <a:r>
              <a:rPr dirty="0" sz="900" spc="-120">
                <a:latin typeface="Arial"/>
                <a:cs typeface="Arial"/>
              </a:rPr>
              <a:t>203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8335" y="1407922"/>
            <a:ext cx="4639310" cy="861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650240">
              <a:lnSpc>
                <a:spcPct val="120000"/>
              </a:lnSpc>
              <a:spcBef>
                <a:spcPts val="10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radius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first circle: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circ1.radius;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2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247015" marR="652145" indent="327660">
              <a:lnSpc>
                <a:spcPct val="117800"/>
              </a:lnSpc>
              <a:spcBef>
                <a:spcPts val="2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x-coordinate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center: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circ1.coordinate.x;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247015" marR="652145" indent="327660">
              <a:lnSpc>
                <a:spcPct val="117800"/>
              </a:lnSpc>
              <a:spcBef>
                <a:spcPts val="3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y-coordinate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center: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circ1.coordinate.y;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1452245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circ1.area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PI </a:t>
            </a:r>
            <a:r>
              <a:rPr dirty="0" sz="900">
                <a:latin typeface="Courier New"/>
                <a:cs typeface="Courier New"/>
              </a:rPr>
              <a:t>* </a:t>
            </a:r>
            <a:r>
              <a:rPr dirty="0" sz="900" spc="-20">
                <a:latin typeface="Courier New"/>
                <a:cs typeface="Courier New"/>
              </a:rPr>
              <a:t>pow(circ1.radius, </a:t>
            </a:r>
            <a:r>
              <a:rPr dirty="0" sz="900" spc="-15">
                <a:latin typeface="Courier New"/>
                <a:cs typeface="Courier New"/>
              </a:rPr>
              <a:t>2.0);  </a:t>
            </a:r>
            <a:r>
              <a:rPr dirty="0" sz="900" spc="-20">
                <a:latin typeface="Courier New"/>
                <a:cs typeface="Courier New"/>
              </a:rPr>
              <a:t>circ1.circumference </a:t>
            </a:r>
            <a:r>
              <a:rPr dirty="0" sz="900">
                <a:latin typeface="Courier New"/>
                <a:cs typeface="Courier New"/>
              </a:rPr>
              <a:t>= 2 * </a:t>
            </a:r>
            <a:r>
              <a:rPr dirty="0" sz="900" spc="-10">
                <a:latin typeface="Courier New"/>
                <a:cs typeface="Courier New"/>
              </a:rPr>
              <a:t>PI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circ1.radius;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584835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radius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second circle:</a:t>
            </a:r>
            <a:r>
              <a:rPr dirty="0" sz="900" spc="-30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75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circ2.radius;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2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247015" marR="652145" indent="327660">
              <a:lnSpc>
                <a:spcPct val="117800"/>
              </a:lnSpc>
              <a:spcBef>
                <a:spcPts val="2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x-coordinate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center: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circ2.coordinate.x;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5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7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</a:t>
            </a:r>
            <a:endParaRPr sz="900">
              <a:latin typeface="Courier New"/>
              <a:cs typeface="Courier New"/>
            </a:endParaRPr>
          </a:p>
          <a:p>
            <a:pPr marL="247015" marR="652145" indent="327660">
              <a:lnSpc>
                <a:spcPct val="117800"/>
              </a:lnSpc>
              <a:spcBef>
                <a:spcPts val="25"/>
              </a:spcBef>
            </a:pP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"Please enter </a:t>
            </a:r>
            <a:r>
              <a:rPr dirty="0" sz="900" spc="-10">
                <a:latin typeface="Courier New"/>
                <a:cs typeface="Courier New"/>
              </a:rPr>
              <a:t>the </a:t>
            </a:r>
            <a:r>
              <a:rPr dirty="0" sz="900" spc="-15">
                <a:latin typeface="Courier New"/>
                <a:cs typeface="Courier New"/>
              </a:rPr>
              <a:t>y-coordinate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center: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</a:t>
            </a:r>
            <a:r>
              <a:rPr dirty="0" sz="900" spc="-10">
                <a:latin typeface="Courier New"/>
                <a:cs typeface="Courier New"/>
              </a:rPr>
              <a:t>cin &gt;&gt;</a:t>
            </a:r>
            <a:r>
              <a:rPr dirty="0" sz="900" spc="-60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circ2.coordinate.y;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marR="1452245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circ2.area </a:t>
            </a:r>
            <a:r>
              <a:rPr dirty="0" sz="900">
                <a:latin typeface="Courier New"/>
                <a:cs typeface="Courier New"/>
              </a:rPr>
              <a:t>= </a:t>
            </a:r>
            <a:r>
              <a:rPr dirty="0" sz="900" spc="-10">
                <a:latin typeface="Courier New"/>
                <a:cs typeface="Courier New"/>
              </a:rPr>
              <a:t>PI </a:t>
            </a:r>
            <a:r>
              <a:rPr dirty="0" sz="900">
                <a:latin typeface="Courier New"/>
                <a:cs typeface="Courier New"/>
              </a:rPr>
              <a:t>* </a:t>
            </a:r>
            <a:r>
              <a:rPr dirty="0" sz="900" spc="-20">
                <a:latin typeface="Courier New"/>
                <a:cs typeface="Courier New"/>
              </a:rPr>
              <a:t>pow(circ2.radius, </a:t>
            </a:r>
            <a:r>
              <a:rPr dirty="0" sz="900" spc="-15">
                <a:latin typeface="Courier New"/>
                <a:cs typeface="Courier New"/>
              </a:rPr>
              <a:t>2.0);  </a:t>
            </a:r>
            <a:r>
              <a:rPr dirty="0" sz="900" spc="-20">
                <a:latin typeface="Courier New"/>
                <a:cs typeface="Courier New"/>
              </a:rPr>
              <a:t>circ2.circumference </a:t>
            </a:r>
            <a:r>
              <a:rPr dirty="0" sz="900">
                <a:latin typeface="Courier New"/>
                <a:cs typeface="Courier New"/>
              </a:rPr>
              <a:t>= 2 * </a:t>
            </a:r>
            <a:r>
              <a:rPr dirty="0" sz="900" spc="-10">
                <a:latin typeface="Courier New"/>
                <a:cs typeface="Courier New"/>
              </a:rPr>
              <a:t>PI </a:t>
            </a:r>
            <a:r>
              <a:rPr dirty="0" sz="900">
                <a:latin typeface="Courier New"/>
                <a:cs typeface="Courier New"/>
              </a:rPr>
              <a:t>*</a:t>
            </a:r>
            <a:r>
              <a:rPr dirty="0" sz="900" spc="-16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circ2.radius;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setprecision(2)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fixed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70">
                <a:latin typeface="Courier New"/>
                <a:cs typeface="Courier New"/>
              </a:rPr>
              <a:t> </a:t>
            </a:r>
            <a:r>
              <a:rPr dirty="0" sz="900" spc="-20">
                <a:latin typeface="Courier New"/>
                <a:cs typeface="Courier New"/>
              </a:rPr>
              <a:t>showpoint;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45745" marR="1386840" indent="-508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area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first circle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: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circ1.area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41300" marR="853440">
              <a:lnSpc>
                <a:spcPct val="120000"/>
              </a:lnSpc>
              <a:spcBef>
                <a:spcPts val="1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</a:t>
            </a:r>
            <a:r>
              <a:rPr dirty="0" sz="900" spc="-20">
                <a:latin typeface="Courier New"/>
                <a:cs typeface="Courier New"/>
              </a:rPr>
              <a:t>circumference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first circle </a:t>
            </a:r>
            <a:r>
              <a:rPr dirty="0" sz="900" spc="-10">
                <a:latin typeface="Courier New"/>
                <a:cs typeface="Courier New"/>
              </a:rPr>
              <a:t>is: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circ1.circumference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14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9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"Circle </a:t>
            </a:r>
            <a:r>
              <a:rPr dirty="0" sz="900">
                <a:latin typeface="Courier New"/>
                <a:cs typeface="Courier New"/>
              </a:rPr>
              <a:t>1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centered </a:t>
            </a:r>
            <a:r>
              <a:rPr dirty="0" sz="900" spc="-10">
                <a:latin typeface="Courier New"/>
                <a:cs typeface="Courier New"/>
              </a:rPr>
              <a:t>at (" &lt;&lt;</a:t>
            </a:r>
            <a:r>
              <a:rPr dirty="0" sz="900" spc="-250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circ1.coordinate.x</a:t>
            </a:r>
            <a:endParaRPr sz="900">
              <a:latin typeface="Courier New"/>
              <a:cs typeface="Courier New"/>
            </a:endParaRPr>
          </a:p>
          <a:p>
            <a:pPr marL="574675">
              <a:lnSpc>
                <a:spcPct val="100000"/>
              </a:lnSpc>
              <a:spcBef>
                <a:spcPts val="229"/>
              </a:spcBef>
            </a:pPr>
            <a:r>
              <a:rPr dirty="0" sz="900" spc="-10">
                <a:latin typeface="Courier New"/>
                <a:cs typeface="Courier New"/>
              </a:rPr>
              <a:t>&lt;&lt; "," &lt;&lt; </a:t>
            </a:r>
            <a:r>
              <a:rPr dirty="0" sz="900" spc="5" b="1">
                <a:latin typeface="Courier New"/>
                <a:cs typeface="Courier New"/>
              </a:rPr>
              <a:t>circ1.coordinate.y </a:t>
            </a:r>
            <a:r>
              <a:rPr dirty="0" sz="900" spc="-10">
                <a:latin typeface="Courier New"/>
                <a:cs typeface="Courier New"/>
              </a:rPr>
              <a:t>&lt;&lt; ")." 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5745" marR="1319530" indent="-5080">
              <a:lnSpc>
                <a:spcPct val="121100"/>
              </a:lnSpc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area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second circle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>
                <a:latin typeface="Courier New"/>
                <a:cs typeface="Courier New"/>
              </a:rPr>
              <a:t>:</a:t>
            </a:r>
            <a:r>
              <a:rPr dirty="0" sz="900" spc="-29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circ2.area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135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 marL="241300" marR="786130">
              <a:lnSpc>
                <a:spcPct val="120000"/>
              </a:lnSpc>
              <a:spcBef>
                <a:spcPts val="10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"The </a:t>
            </a:r>
            <a:r>
              <a:rPr dirty="0" sz="900" spc="-20">
                <a:latin typeface="Courier New"/>
                <a:cs typeface="Courier New"/>
              </a:rPr>
              <a:t>circumference </a:t>
            </a:r>
            <a:r>
              <a:rPr dirty="0" sz="900" spc="-10">
                <a:latin typeface="Courier New"/>
                <a:cs typeface="Courier New"/>
              </a:rPr>
              <a:t>of the </a:t>
            </a:r>
            <a:r>
              <a:rPr dirty="0" sz="900" spc="-15">
                <a:latin typeface="Courier New"/>
                <a:cs typeface="Courier New"/>
              </a:rPr>
              <a:t>second circle </a:t>
            </a:r>
            <a:r>
              <a:rPr dirty="0" sz="900" spc="-10">
                <a:latin typeface="Courier New"/>
                <a:cs typeface="Courier New"/>
              </a:rPr>
              <a:t>is:</a:t>
            </a:r>
            <a:r>
              <a:rPr dirty="0" sz="900" spc="-229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";  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20">
                <a:latin typeface="Courier New"/>
                <a:cs typeface="Courier New"/>
              </a:rPr>
              <a:t>circ2.circumference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endl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Courier New"/>
                <a:cs typeface="Courier New"/>
              </a:rPr>
              <a:t>cout </a:t>
            </a:r>
            <a:r>
              <a:rPr dirty="0" sz="900" spc="-10">
                <a:latin typeface="Courier New"/>
                <a:cs typeface="Courier New"/>
              </a:rPr>
              <a:t>&lt;&lt; </a:t>
            </a:r>
            <a:r>
              <a:rPr dirty="0" sz="900" spc="-15">
                <a:latin typeface="Courier New"/>
                <a:cs typeface="Courier New"/>
              </a:rPr>
              <a:t>"Circle </a:t>
            </a:r>
            <a:r>
              <a:rPr dirty="0" sz="900">
                <a:latin typeface="Courier New"/>
                <a:cs typeface="Courier New"/>
              </a:rPr>
              <a:t>2 </a:t>
            </a:r>
            <a:r>
              <a:rPr dirty="0" sz="900" spc="-10">
                <a:latin typeface="Courier New"/>
                <a:cs typeface="Courier New"/>
              </a:rPr>
              <a:t>is </a:t>
            </a:r>
            <a:r>
              <a:rPr dirty="0" sz="900" spc="-15">
                <a:latin typeface="Courier New"/>
                <a:cs typeface="Courier New"/>
              </a:rPr>
              <a:t>centered </a:t>
            </a:r>
            <a:r>
              <a:rPr dirty="0" sz="900" spc="-10">
                <a:latin typeface="Courier New"/>
                <a:cs typeface="Courier New"/>
              </a:rPr>
              <a:t>at (" &lt;&lt;</a:t>
            </a:r>
            <a:r>
              <a:rPr dirty="0" sz="900" spc="-250">
                <a:latin typeface="Courier New"/>
                <a:cs typeface="Courier New"/>
              </a:rPr>
              <a:t> </a:t>
            </a:r>
            <a:r>
              <a:rPr dirty="0" sz="900" spc="5" b="1">
                <a:latin typeface="Courier New"/>
                <a:cs typeface="Courier New"/>
              </a:rPr>
              <a:t>circ2.coordinate.x</a:t>
            </a:r>
            <a:endParaRPr sz="900">
              <a:latin typeface="Courier New"/>
              <a:cs typeface="Courier New"/>
            </a:endParaRPr>
          </a:p>
          <a:p>
            <a:pPr marL="574675">
              <a:lnSpc>
                <a:spcPct val="100000"/>
              </a:lnSpc>
              <a:spcBef>
                <a:spcPts val="254"/>
              </a:spcBef>
            </a:pPr>
            <a:r>
              <a:rPr dirty="0" sz="900" spc="-10">
                <a:latin typeface="Courier New"/>
                <a:cs typeface="Courier New"/>
              </a:rPr>
              <a:t>&lt;&lt; "," &lt;&lt; </a:t>
            </a:r>
            <a:r>
              <a:rPr dirty="0" sz="900" spc="5" b="1">
                <a:latin typeface="Courier New"/>
                <a:cs typeface="Courier New"/>
              </a:rPr>
              <a:t>circ2.coordinate.y </a:t>
            </a:r>
            <a:r>
              <a:rPr dirty="0" sz="900" spc="-10">
                <a:latin typeface="Courier New"/>
                <a:cs typeface="Courier New"/>
              </a:rPr>
              <a:t>&lt;&lt; ")." &lt;&lt; </a:t>
            </a:r>
            <a:r>
              <a:rPr dirty="0" sz="900" spc="-15">
                <a:latin typeface="Courier New"/>
                <a:cs typeface="Courier New"/>
              </a:rPr>
              <a:t>endl </a:t>
            </a:r>
            <a:r>
              <a:rPr dirty="0" sz="900" spc="-10">
                <a:latin typeface="Courier New"/>
                <a:cs typeface="Courier New"/>
              </a:rPr>
              <a:t>&lt;&lt;</a:t>
            </a:r>
            <a:r>
              <a:rPr dirty="0" sz="900" spc="-260">
                <a:latin typeface="Courier New"/>
                <a:cs typeface="Courier New"/>
              </a:rPr>
              <a:t> </a:t>
            </a:r>
            <a:r>
              <a:rPr dirty="0" sz="900" spc="-15">
                <a:latin typeface="Courier New"/>
                <a:cs typeface="Courier New"/>
              </a:rPr>
              <a:t>endl;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247015">
              <a:lnSpc>
                <a:spcPct val="100000"/>
              </a:lnSpc>
            </a:pPr>
            <a:r>
              <a:rPr dirty="0" sz="900" spc="-15">
                <a:latin typeface="Courier New"/>
                <a:cs typeface="Courier New"/>
              </a:rPr>
              <a:t>return</a:t>
            </a:r>
            <a:r>
              <a:rPr dirty="0" sz="900" spc="-45">
                <a:latin typeface="Courier New"/>
                <a:cs typeface="Courier New"/>
              </a:rPr>
              <a:t> </a:t>
            </a:r>
            <a:r>
              <a:rPr dirty="0" sz="900" spc="-25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algn="just" marL="1841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099"/>
              </a:lnSpc>
            </a:pPr>
            <a:r>
              <a:rPr dirty="0" sz="1050" spc="-5">
                <a:latin typeface="Times New Roman"/>
                <a:cs typeface="Times New Roman"/>
              </a:rPr>
              <a:t>Note </a:t>
            </a:r>
            <a:r>
              <a:rPr dirty="0" sz="1050" spc="-20">
                <a:latin typeface="Times New Roman"/>
                <a:cs typeface="Times New Roman"/>
              </a:rPr>
              <a:t>that </a:t>
            </a:r>
            <a:r>
              <a:rPr dirty="0" sz="1050" spc="-15">
                <a:latin typeface="Times New Roman"/>
                <a:cs typeface="Times New Roman"/>
              </a:rPr>
              <a:t>the </a:t>
            </a:r>
            <a:r>
              <a:rPr dirty="0" sz="1050" spc="10">
                <a:latin typeface="Times New Roman"/>
                <a:cs typeface="Times New Roman"/>
              </a:rPr>
              <a:t>programs </a:t>
            </a:r>
            <a:r>
              <a:rPr dirty="0" sz="1050" spc="-35">
                <a:latin typeface="Times New Roman"/>
                <a:cs typeface="Times New Roman"/>
              </a:rPr>
              <a:t>in </a:t>
            </a:r>
            <a:r>
              <a:rPr dirty="0" sz="1050" spc="-30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lesson </a:t>
            </a:r>
            <a:r>
              <a:rPr dirty="0" sz="1050" spc="-20">
                <a:latin typeface="Times New Roman"/>
                <a:cs typeface="Times New Roman"/>
              </a:rPr>
              <a:t>so </a:t>
            </a:r>
            <a:r>
              <a:rPr dirty="0" sz="1050" spc="-35">
                <a:latin typeface="Times New Roman"/>
                <a:cs typeface="Times New Roman"/>
              </a:rPr>
              <a:t>far </a:t>
            </a:r>
            <a:r>
              <a:rPr dirty="0" sz="1050" spc="-40">
                <a:latin typeface="Times New Roman"/>
                <a:cs typeface="Times New Roman"/>
              </a:rPr>
              <a:t>have </a:t>
            </a:r>
            <a:r>
              <a:rPr dirty="0" sz="1050" spc="-5">
                <a:latin typeface="Times New Roman"/>
                <a:cs typeface="Times New Roman"/>
              </a:rPr>
              <a:t>not </a:t>
            </a:r>
            <a:r>
              <a:rPr dirty="0" sz="1050" spc="-25">
                <a:latin typeface="Times New Roman"/>
                <a:cs typeface="Times New Roman"/>
              </a:rPr>
              <a:t>been </a:t>
            </a:r>
            <a:r>
              <a:rPr dirty="0" sz="1050" spc="5">
                <a:latin typeface="Times New Roman"/>
                <a:cs typeface="Times New Roman"/>
              </a:rPr>
              <a:t>modularized. </a:t>
            </a:r>
            <a:r>
              <a:rPr dirty="0" sz="1050" spc="-10">
                <a:latin typeface="Times New Roman"/>
                <a:cs typeface="Times New Roman"/>
              </a:rPr>
              <a:t>Everything 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>
                <a:latin typeface="Times New Roman"/>
                <a:cs typeface="Times New Roman"/>
              </a:rPr>
              <a:t>done </a:t>
            </a:r>
            <a:r>
              <a:rPr dirty="0" sz="1050" spc="-25">
                <a:latin typeface="Times New Roman"/>
                <a:cs typeface="Times New Roman"/>
              </a:rPr>
              <a:t>within </a:t>
            </a:r>
            <a:r>
              <a:rPr dirty="0" sz="1050" spc="-5">
                <a:latin typeface="Times New Roman"/>
                <a:cs typeface="Times New Roman"/>
              </a:rPr>
              <a:t>the </a:t>
            </a:r>
            <a:r>
              <a:rPr dirty="0" sz="900" spc="-20">
                <a:latin typeface="Courier New"/>
                <a:cs typeface="Courier New"/>
              </a:rPr>
              <a:t>main </a:t>
            </a:r>
            <a:r>
              <a:rPr dirty="0" sz="1050" spc="-10">
                <a:latin typeface="Times New Roman"/>
                <a:cs typeface="Times New Roman"/>
              </a:rPr>
              <a:t>function. </a:t>
            </a:r>
            <a:r>
              <a:rPr dirty="0" sz="1050" spc="15">
                <a:latin typeface="Times New Roman"/>
                <a:cs typeface="Times New Roman"/>
              </a:rPr>
              <a:t>In practice,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40">
                <a:latin typeface="Times New Roman"/>
                <a:cs typeface="Times New Roman"/>
              </a:rPr>
              <a:t>is </a:t>
            </a:r>
            <a:r>
              <a:rPr dirty="0" sz="1050" spc="10">
                <a:latin typeface="Times New Roman"/>
                <a:cs typeface="Times New Roman"/>
              </a:rPr>
              <a:t>not </a:t>
            </a:r>
            <a:r>
              <a:rPr dirty="0" sz="1050" spc="-15">
                <a:latin typeface="Times New Roman"/>
                <a:cs typeface="Times New Roman"/>
              </a:rPr>
              <a:t>good </a:t>
            </a:r>
            <a:r>
              <a:rPr dirty="0" sz="1050" spc="20">
                <a:latin typeface="Times New Roman"/>
                <a:cs typeface="Times New Roman"/>
              </a:rPr>
              <a:t>structured </a:t>
            </a:r>
            <a:r>
              <a:rPr dirty="0" sz="1050" spc="25">
                <a:latin typeface="Times New Roman"/>
                <a:cs typeface="Times New Roman"/>
              </a:rPr>
              <a:t>pro-  </a:t>
            </a:r>
            <a:r>
              <a:rPr dirty="0" sz="1050" spc="15">
                <a:latin typeface="Times New Roman"/>
                <a:cs typeface="Times New Roman"/>
              </a:rPr>
              <a:t>gramming. It </a:t>
            </a:r>
            <a:r>
              <a:rPr dirty="0" sz="1050" spc="-20">
                <a:latin typeface="Times New Roman"/>
                <a:cs typeface="Times New Roman"/>
              </a:rPr>
              <a:t>can </a:t>
            </a:r>
            <a:r>
              <a:rPr dirty="0" sz="1050" spc="-30">
                <a:latin typeface="Times New Roman"/>
                <a:cs typeface="Times New Roman"/>
              </a:rPr>
              <a:t>lead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35">
                <a:latin typeface="Times New Roman"/>
                <a:cs typeface="Times New Roman"/>
              </a:rPr>
              <a:t>unreadable </a:t>
            </a:r>
            <a:r>
              <a:rPr dirty="0" sz="1050" spc="-10">
                <a:latin typeface="Times New Roman"/>
                <a:cs typeface="Times New Roman"/>
              </a:rPr>
              <a:t>and </a:t>
            </a:r>
            <a:r>
              <a:rPr dirty="0" sz="1050" spc="-35">
                <a:latin typeface="Times New Roman"/>
                <a:cs typeface="Times New Roman"/>
              </a:rPr>
              <a:t>overly </a:t>
            </a:r>
            <a:r>
              <a:rPr dirty="0" sz="1050" spc="20">
                <a:latin typeface="Times New Roman"/>
                <a:cs typeface="Times New Roman"/>
              </a:rPr>
              <a:t>repetitious </a:t>
            </a:r>
            <a:r>
              <a:rPr dirty="0" sz="1050" spc="-20">
                <a:latin typeface="Times New Roman"/>
                <a:cs typeface="Times New Roman"/>
              </a:rPr>
              <a:t>code. </a:t>
            </a:r>
            <a:r>
              <a:rPr dirty="0" sz="1050" spc="-10">
                <a:latin typeface="Times New Roman"/>
                <a:cs typeface="Times New Roman"/>
              </a:rPr>
              <a:t>To </a:t>
            </a:r>
            <a:r>
              <a:rPr dirty="0" sz="1050" spc="-30">
                <a:latin typeface="Times New Roman"/>
                <a:cs typeface="Times New Roman"/>
              </a:rPr>
              <a:t>solve </a:t>
            </a:r>
            <a:r>
              <a:rPr dirty="0" sz="1050" spc="5">
                <a:latin typeface="Times New Roman"/>
                <a:cs typeface="Times New Roman"/>
              </a:rPr>
              <a:t>this  </a:t>
            </a:r>
            <a:r>
              <a:rPr dirty="0" sz="1050" spc="30">
                <a:latin typeface="Times New Roman"/>
                <a:cs typeface="Times New Roman"/>
              </a:rPr>
              <a:t>problem, </a:t>
            </a:r>
            <a:r>
              <a:rPr dirty="0" sz="1050" spc="-45">
                <a:latin typeface="Times New Roman"/>
                <a:cs typeface="Times New Roman"/>
              </a:rPr>
              <a:t>we </a:t>
            </a:r>
            <a:r>
              <a:rPr dirty="0" sz="1050" spc="-15">
                <a:latin typeface="Times New Roman"/>
                <a:cs typeface="Times New Roman"/>
              </a:rPr>
              <a:t>need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-15">
                <a:latin typeface="Times New Roman"/>
                <a:cs typeface="Times New Roman"/>
              </a:rPr>
              <a:t>be </a:t>
            </a:r>
            <a:r>
              <a:rPr dirty="0" sz="1050" spc="-30">
                <a:latin typeface="Times New Roman"/>
                <a:cs typeface="Times New Roman"/>
              </a:rPr>
              <a:t>able </a:t>
            </a:r>
            <a:r>
              <a:rPr dirty="0" sz="1050" spc="10">
                <a:latin typeface="Times New Roman"/>
                <a:cs typeface="Times New Roman"/>
              </a:rPr>
              <a:t>to </a:t>
            </a:r>
            <a:r>
              <a:rPr dirty="0" sz="1050" spc="-20">
                <a:latin typeface="Times New Roman"/>
                <a:cs typeface="Times New Roman"/>
              </a:rPr>
              <a:t>pass </a:t>
            </a:r>
            <a:r>
              <a:rPr dirty="0" sz="1050" spc="15">
                <a:latin typeface="Times New Roman"/>
                <a:cs typeface="Times New Roman"/>
              </a:rPr>
              <a:t>structures </a:t>
            </a:r>
            <a:r>
              <a:rPr dirty="0" sz="1050" spc="-10">
                <a:latin typeface="Times New Roman"/>
                <a:cs typeface="Times New Roman"/>
              </a:rPr>
              <a:t>and structure </a:t>
            </a:r>
            <a:r>
              <a:rPr dirty="0" sz="1050" spc="35">
                <a:latin typeface="Times New Roman"/>
                <a:cs typeface="Times New Roman"/>
              </a:rPr>
              <a:t>members </a:t>
            </a:r>
            <a:r>
              <a:rPr dirty="0" sz="1050" spc="10">
                <a:latin typeface="Times New Roman"/>
                <a:cs typeface="Times New Roman"/>
              </a:rPr>
              <a:t>to func-  </a:t>
            </a:r>
            <a:r>
              <a:rPr dirty="0" sz="1050" spc="-15">
                <a:latin typeface="Times New Roman"/>
                <a:cs typeface="Times New Roman"/>
              </a:rPr>
              <a:t>tions. </a:t>
            </a:r>
            <a:r>
              <a:rPr dirty="0" sz="1050" spc="15">
                <a:latin typeface="Times New Roman"/>
                <a:cs typeface="Times New Roman"/>
              </a:rPr>
              <a:t>In </a:t>
            </a:r>
            <a:r>
              <a:rPr dirty="0" sz="1050" spc="-15">
                <a:latin typeface="Times New Roman"/>
                <a:cs typeface="Times New Roman"/>
              </a:rPr>
              <a:t>this </a:t>
            </a:r>
            <a:r>
              <a:rPr dirty="0" sz="1050" spc="-20">
                <a:latin typeface="Times New Roman"/>
                <a:cs typeface="Times New Roman"/>
              </a:rPr>
              <a:t>next section, </a:t>
            </a:r>
            <a:r>
              <a:rPr dirty="0" sz="1050" spc="-30">
                <a:latin typeface="Times New Roman"/>
                <a:cs typeface="Times New Roman"/>
              </a:rPr>
              <a:t>you </a:t>
            </a:r>
            <a:r>
              <a:rPr dirty="0" sz="1050" spc="-55">
                <a:latin typeface="Times New Roman"/>
                <a:cs typeface="Times New Roman"/>
              </a:rPr>
              <a:t>will </a:t>
            </a:r>
            <a:r>
              <a:rPr dirty="0" sz="1050" spc="-35">
                <a:latin typeface="Times New Roman"/>
                <a:cs typeface="Times New Roman"/>
              </a:rPr>
              <a:t>see </a:t>
            </a:r>
            <a:r>
              <a:rPr dirty="0" sz="1050" spc="-15">
                <a:latin typeface="Times New Roman"/>
                <a:cs typeface="Times New Roman"/>
              </a:rPr>
              <a:t>how </a:t>
            </a:r>
            <a:r>
              <a:rPr dirty="0" sz="1050" spc="15">
                <a:latin typeface="Times New Roman"/>
                <a:cs typeface="Times New Roman"/>
              </a:rPr>
              <a:t>to </a:t>
            </a:r>
            <a:r>
              <a:rPr dirty="0" sz="1050" spc="5">
                <a:latin typeface="Times New Roman"/>
                <a:cs typeface="Times New Roman"/>
              </a:rPr>
              <a:t>do</a:t>
            </a:r>
            <a:r>
              <a:rPr dirty="0" sz="1050" spc="14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this.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</dc:creator>
  <dcterms:created xsi:type="dcterms:W3CDTF">2019-07-08T20:43:48Z</dcterms:created>
  <dcterms:modified xsi:type="dcterms:W3CDTF">2019-07-08T20:43:48Z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2014-07-23T00:00:00Z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2019-07-08T00:00:00Z</vt:filetime>
  </property>
</Properties>
</file>