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4" r:id="rId3"/>
    <p:sldId id="257" r:id="rId4"/>
    <p:sldId id="266" r:id="rId5"/>
    <p:sldId id="263" r:id="rId6"/>
    <p:sldId id="258" r:id="rId7"/>
    <p:sldId id="259" r:id="rId8"/>
    <p:sldId id="265" r:id="rId9"/>
    <p:sldId id="260" r:id="rId10"/>
    <p:sldId id="261" r:id="rId11"/>
    <p:sldId id="268" r:id="rId12"/>
    <p:sldId id="269" r:id="rId13"/>
    <p:sldId id="272" r:id="rId14"/>
    <p:sldId id="270" r:id="rId15"/>
    <p:sldId id="273" r:id="rId16"/>
    <p:sldId id="271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2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5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6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0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4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6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1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3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1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b="1" kern="1200" spc="5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3E3AAE-F2FA-4A85-EC3F-19CBCF192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016" y="1258530"/>
            <a:ext cx="7177548" cy="237925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(SGMP), </a:t>
            </a:r>
            <a:r>
              <a:rPr lang="en-US" altLang="ko-KR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Inma</a:t>
            </a:r>
            <a:r>
              <a:rPr lang="en-US" altLang="ko-K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(</a:t>
            </a:r>
            <a:r>
              <a:rPr lang="ko-KR" altLang="en-US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인마</a:t>
            </a:r>
            <a:r>
              <a:rPr lang="en-US" altLang="ko-K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)</a:t>
            </a:r>
            <a:br>
              <a:rPr lang="en-US" altLang="ko-K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n-US" altLang="ko-K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Student Grade</a:t>
            </a:r>
            <a:br>
              <a:rPr lang="en-US" altLang="ko-K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n-US" altLang="ko-K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Management Program</a:t>
            </a:r>
            <a:endParaRPr lang="ko-KR" altLang="en-US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9FEFC1-E776-A09E-D8FD-BF7347A78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016" y="3729858"/>
            <a:ext cx="7177548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sz="2200" dirty="0">
                <a:solidFill>
                  <a:schemeClr val="tx2">
                    <a:alpha val="60000"/>
                  </a:schemeClr>
                </a:solidFill>
              </a:rPr>
              <a:t>학생 성적을 편리하게 할 수 있도록 하는 프로그램</a:t>
            </a:r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02A917E0-DE4F-FB7F-1D43-29451256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9789" r="27359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1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38022-DD47-3F43-DA61-4079C9696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4A208-2FB9-E97A-FCFE-BD9B85A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50F25-AB08-2AEC-1DA4-DDB4223B1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인터페이스</a:t>
            </a:r>
            <a:endParaRPr lang="en-US" altLang="ko-KR" dirty="0"/>
          </a:p>
          <a:p>
            <a:pPr marL="22860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학생 정보와 성적 데이터는 </a:t>
            </a:r>
            <a:r>
              <a:rPr lang="en-US" altLang="ko-KR" dirty="0"/>
              <a:t>MySQL </a:t>
            </a:r>
            <a:r>
              <a:rPr lang="ko-KR" altLang="en-US" dirty="0"/>
              <a:t>데이터베이스에 저장된다</a:t>
            </a:r>
            <a:r>
              <a:rPr lang="en-US" altLang="ko-KR" dirty="0"/>
              <a:t>.</a:t>
            </a:r>
          </a:p>
          <a:p>
            <a:pPr marL="22860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데이터는 학생 테이블</a:t>
            </a:r>
            <a:r>
              <a:rPr lang="en-US" altLang="ko-KR" dirty="0"/>
              <a:t>, </a:t>
            </a:r>
            <a:r>
              <a:rPr lang="ko-KR" altLang="en-US" dirty="0"/>
              <a:t>성적 테이블로 구분되며</a:t>
            </a:r>
            <a:r>
              <a:rPr lang="en-US" altLang="ko-KR" dirty="0"/>
              <a:t>, </a:t>
            </a:r>
            <a:r>
              <a:rPr lang="ko-KR" altLang="en-US" dirty="0"/>
              <a:t>학번을 기준으로 관계를 형성한다</a:t>
            </a:r>
            <a:r>
              <a:rPr lang="en-US" altLang="ko-KR" dirty="0"/>
              <a:t>.</a:t>
            </a:r>
          </a:p>
          <a:p>
            <a:pPr marL="2286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27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58BF7-6059-1DFD-635F-A1505F92B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37A08-76DF-28DE-9763-9071F00D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주요 단계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F8DFE1-C913-DC12-862E-BFA41F3FD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sz="2200" dirty="0">
                <a:solidFill>
                  <a:schemeClr val="tx2">
                    <a:alpha val="60000"/>
                  </a:schemeClr>
                </a:solidFill>
              </a:rPr>
              <a:t>서버개발</a:t>
            </a:r>
            <a:r>
              <a:rPr lang="en-US" altLang="ko-KR" sz="2200" dirty="0">
                <a:solidFill>
                  <a:schemeClr val="tx2">
                    <a:alpha val="60000"/>
                  </a:schemeClr>
                </a:solidFill>
              </a:rPr>
              <a:t>, </a:t>
            </a:r>
            <a:r>
              <a:rPr lang="ko-KR" altLang="en-US" sz="2200" dirty="0">
                <a:solidFill>
                  <a:schemeClr val="tx2">
                    <a:alpha val="60000"/>
                  </a:schemeClr>
                </a:solidFill>
              </a:rPr>
              <a:t>프론트엔드 개발</a:t>
            </a:r>
            <a:r>
              <a:rPr lang="en-US" altLang="ko-KR" sz="2200" dirty="0">
                <a:solidFill>
                  <a:schemeClr val="tx2">
                    <a:alpha val="60000"/>
                  </a:schemeClr>
                </a:solidFill>
              </a:rPr>
              <a:t>, </a:t>
            </a:r>
            <a:r>
              <a:rPr lang="ko-KR" altLang="en-US" sz="2200" dirty="0">
                <a:solidFill>
                  <a:schemeClr val="tx2">
                    <a:alpha val="60000"/>
                  </a:schemeClr>
                </a:solidFill>
              </a:rPr>
              <a:t>배포</a:t>
            </a:r>
            <a:r>
              <a:rPr lang="en-US" altLang="ko-KR" sz="2200" dirty="0">
                <a:solidFill>
                  <a:schemeClr val="tx2">
                    <a:alpha val="60000"/>
                  </a:schemeClr>
                </a:solidFill>
              </a:rPr>
              <a:t> </a:t>
            </a:r>
            <a:endParaRPr lang="ko-KR" altLang="en-US" sz="22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CC88B9EA-31C6-F847-8F3B-5D1484E2CA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9789" r="27359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6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7F396-8280-8EE0-CE06-D08257EA2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83A00-425A-4D73-268E-C2DD621B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주요 단계</a:t>
            </a:r>
            <a:r>
              <a:rPr lang="en-US" altLang="ko-KR" dirty="0"/>
              <a:t>(</a:t>
            </a:r>
            <a:r>
              <a:rPr lang="ko-KR" altLang="en-US" dirty="0"/>
              <a:t>서버 개발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766F9-2C7A-AA04-B506-B9B07ADA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457200">
              <a:buAutoNum type="arabicPeriod"/>
            </a:pPr>
            <a:r>
              <a:rPr lang="ko-KR" altLang="en-US" dirty="0"/>
              <a:t>환경 준비</a:t>
            </a:r>
            <a:r>
              <a:rPr lang="en-US" altLang="ko-KR" dirty="0"/>
              <a:t> : </a:t>
            </a:r>
            <a:r>
              <a:rPr lang="ko-KR" altLang="en-US" dirty="0"/>
              <a:t>비주얼 스튜디오</a:t>
            </a:r>
            <a:r>
              <a:rPr lang="en-US" altLang="ko-KR" dirty="0"/>
              <a:t>, Python, Uvicorn, FastAPI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685800" indent="-457200">
              <a:buAutoNum type="arabicPeriod"/>
            </a:pPr>
            <a:r>
              <a:rPr lang="en-US" altLang="ko-KR" dirty="0"/>
              <a:t>FastAPI API</a:t>
            </a:r>
            <a:r>
              <a:rPr lang="ko-KR" altLang="en-US" dirty="0"/>
              <a:t> 서버 작성</a:t>
            </a:r>
            <a:endParaRPr lang="en-US" altLang="ko-KR" dirty="0"/>
          </a:p>
          <a:p>
            <a:pPr marL="685800" indent="-457200">
              <a:buAutoNum type="arabicPeriod"/>
            </a:pPr>
            <a:r>
              <a:rPr lang="ko-KR" altLang="en-US" dirty="0"/>
              <a:t>데이터 베이스 설정</a:t>
            </a:r>
            <a:endParaRPr lang="en-US" altLang="ko-KR" dirty="0"/>
          </a:p>
          <a:p>
            <a:pPr marL="685800" indent="-457200">
              <a:buAutoNum type="arabicPeriod"/>
            </a:pPr>
            <a:r>
              <a:rPr lang="ko-KR" altLang="en-US" dirty="0"/>
              <a:t>서버 실행</a:t>
            </a:r>
            <a:endParaRPr lang="en-US" altLang="ko-KR" dirty="0"/>
          </a:p>
          <a:p>
            <a:pPr marL="685800" indent="-457200">
              <a:buAutoNum type="arabicPeriod"/>
            </a:pPr>
            <a:r>
              <a:rPr lang="en-US" altLang="ko-KR" dirty="0"/>
              <a:t>API </a:t>
            </a:r>
            <a:r>
              <a:rPr lang="ko-KR" altLang="en-US" dirty="0"/>
              <a:t>테스트</a:t>
            </a:r>
            <a:endParaRPr lang="en-US" altLang="ko-KR" dirty="0"/>
          </a:p>
          <a:p>
            <a:pPr marL="685800" indent="-457200">
              <a:buAutoNum type="arabicPeriod"/>
            </a:pPr>
            <a:r>
              <a:rPr lang="ko-KR" altLang="en-US" dirty="0"/>
              <a:t>오류 처리 및 개선</a:t>
            </a:r>
            <a:endParaRPr lang="en-US" altLang="ko-KR" dirty="0"/>
          </a:p>
          <a:p>
            <a:pPr marL="685800" indent="-457200">
              <a:buAutoNum type="arabicPeriod"/>
            </a:pPr>
            <a:r>
              <a:rPr lang="ko-KR" altLang="en-US" dirty="0"/>
              <a:t>결과 확인</a:t>
            </a:r>
            <a:endParaRPr lang="en-US" altLang="ko-KR" dirty="0"/>
          </a:p>
          <a:p>
            <a:pPr marL="685800" indent="-457200">
              <a:buFont typeface="+mj-lt"/>
              <a:buAutoNum type="arabicPeriod"/>
            </a:pPr>
            <a:endParaRPr lang="en-US" altLang="ko-KR" dirty="0"/>
          </a:p>
          <a:p>
            <a:pPr marL="685800" indent="-4572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243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B4C9D-5AC4-C797-DC38-7E0EAA1EB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A26FA-EC3E-7A6C-B59C-E31DC3A4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주요 단계</a:t>
            </a:r>
            <a:r>
              <a:rPr lang="en-US" altLang="ko-KR" dirty="0"/>
              <a:t>(</a:t>
            </a:r>
            <a:r>
              <a:rPr lang="ko-KR" altLang="en-US" dirty="0"/>
              <a:t>서버 개발</a:t>
            </a:r>
            <a:r>
              <a:rPr lang="en-US" altLang="ko-KR" dirty="0"/>
              <a:t>), 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8A85B-8C98-37E8-2B61-453ED09F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457200">
              <a:buFont typeface="+mj-lt"/>
              <a:buAutoNum type="arabicPeriod"/>
            </a:pPr>
            <a:r>
              <a:rPr lang="ko-KR" altLang="en-US" dirty="0"/>
              <a:t>백엔트 </a:t>
            </a:r>
            <a:r>
              <a:rPr lang="en-US" altLang="ko-KR" dirty="0"/>
              <a:t>API </a:t>
            </a:r>
            <a:r>
              <a:rPr lang="ko-KR" altLang="en-US" dirty="0"/>
              <a:t>서버 개발</a:t>
            </a:r>
            <a:endParaRPr lang="en-US" altLang="ko-KR" dirty="0"/>
          </a:p>
          <a:p>
            <a:pPr marL="685800" indent="-457200">
              <a:buFont typeface="+mj-lt"/>
              <a:buAutoNum type="arabicPeriod"/>
            </a:pPr>
            <a:r>
              <a:rPr lang="ko-KR" altLang="en-US" dirty="0"/>
              <a:t>데이터베이스</a:t>
            </a:r>
            <a:r>
              <a:rPr lang="en-US" altLang="ko-KR" dirty="0"/>
              <a:t>(MySQL)</a:t>
            </a:r>
            <a:r>
              <a:rPr lang="ko-KR" altLang="en-US" dirty="0"/>
              <a:t>와 연동되어 데이터 조회</a:t>
            </a:r>
            <a:r>
              <a:rPr lang="en-US" altLang="ko-KR" dirty="0"/>
              <a:t>, </a:t>
            </a:r>
            <a:r>
              <a:rPr lang="ko-KR" altLang="en-US" dirty="0"/>
              <a:t>저장 가능</a:t>
            </a:r>
            <a:endParaRPr lang="en-US" altLang="ko-KR" dirty="0"/>
          </a:p>
          <a:p>
            <a:pPr marL="685800" indent="-457200">
              <a:buFont typeface="+mj-lt"/>
              <a:buAutoNum type="arabicPeriod"/>
            </a:pPr>
            <a:r>
              <a:rPr lang="en-US" altLang="ko-KR" dirty="0"/>
              <a:t>API </a:t>
            </a:r>
            <a:r>
              <a:rPr lang="ko-KR" altLang="en-US" dirty="0"/>
              <a:t>호출을 통해 학생 정보</a:t>
            </a:r>
            <a:r>
              <a:rPr lang="en-US" altLang="ko-KR" dirty="0"/>
              <a:t>, </a:t>
            </a:r>
            <a:r>
              <a:rPr lang="ko-KR" altLang="en-US" dirty="0"/>
              <a:t>성적 관리 가능</a:t>
            </a:r>
            <a:endParaRPr lang="en-US" altLang="ko-KR" dirty="0"/>
          </a:p>
          <a:p>
            <a:pPr marL="685800" indent="-4572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555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BAA23-EEE7-B775-E543-BE9669872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AE981-D8D1-A4FD-E6B6-A3EE6CF5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주요 단계</a:t>
            </a:r>
            <a:r>
              <a:rPr lang="en-US" altLang="ko-KR" dirty="0"/>
              <a:t>(</a:t>
            </a:r>
            <a:r>
              <a:rPr lang="ko-KR" altLang="en-US" dirty="0"/>
              <a:t>프론트엔드 연동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0B3D4-8D13-435F-2E37-146FB3542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457200">
              <a:buAutoNum type="arabicPeriod"/>
            </a:pPr>
            <a:r>
              <a:rPr lang="ko-KR" altLang="en-US" dirty="0"/>
              <a:t>프로젝트 생성 </a:t>
            </a:r>
            <a:r>
              <a:rPr lang="en-US" altLang="ko-KR" dirty="0"/>
              <a:t>(React</a:t>
            </a:r>
            <a:r>
              <a:rPr lang="ko-KR" altLang="en-US" dirty="0"/>
              <a:t>로</a:t>
            </a:r>
            <a:r>
              <a:rPr lang="en-US" altLang="ko-KR" dirty="0"/>
              <a:t>)</a:t>
            </a:r>
          </a:p>
          <a:p>
            <a:pPr marL="685800" indent="-457200">
              <a:buAutoNum type="arabicPeriod"/>
            </a:pPr>
            <a:r>
              <a:rPr lang="en-US" altLang="ko-KR" dirty="0"/>
              <a:t>Axios</a:t>
            </a:r>
            <a:r>
              <a:rPr lang="ko-KR" altLang="en-US" dirty="0"/>
              <a:t> 라이브러리 설치</a:t>
            </a:r>
            <a:endParaRPr lang="en-US" altLang="ko-KR" dirty="0"/>
          </a:p>
          <a:p>
            <a:pPr marL="685800" indent="-457200">
              <a:buAutoNum type="arabicPeriod"/>
            </a:pPr>
            <a:r>
              <a:rPr lang="en-US" altLang="ko-KR" dirty="0"/>
              <a:t>React</a:t>
            </a:r>
            <a:r>
              <a:rPr lang="ko-KR" altLang="en-US" dirty="0"/>
              <a:t>와 </a:t>
            </a:r>
            <a:r>
              <a:rPr lang="en-US" altLang="ko-KR" dirty="0"/>
              <a:t>FastAPI </a:t>
            </a:r>
            <a:r>
              <a:rPr lang="ko-KR" altLang="en-US" dirty="0"/>
              <a:t>서버 연동</a:t>
            </a:r>
            <a:endParaRPr lang="en-US" altLang="ko-KR" dirty="0"/>
          </a:p>
          <a:p>
            <a:pPr marL="685800" indent="-457200">
              <a:buAutoNum type="arabicPeriod"/>
            </a:pPr>
            <a:r>
              <a:rPr lang="en-US" altLang="ko-KR" dirty="0"/>
              <a:t>CORS </a:t>
            </a:r>
            <a:r>
              <a:rPr lang="ko-KR" altLang="en-US" dirty="0"/>
              <a:t>설정 </a:t>
            </a:r>
            <a:r>
              <a:rPr lang="en-US" altLang="ko-KR" dirty="0"/>
              <a:t>(FastAPI </a:t>
            </a:r>
            <a:r>
              <a:rPr lang="ko-KR" altLang="en-US" dirty="0"/>
              <a:t>서버에서</a:t>
            </a:r>
            <a:r>
              <a:rPr lang="en-US" altLang="ko-KR" dirty="0"/>
              <a:t>)</a:t>
            </a:r>
          </a:p>
          <a:p>
            <a:pPr marL="685800" indent="-457200">
              <a:buAutoNum type="arabicPeriod"/>
            </a:pPr>
            <a:r>
              <a:rPr lang="ko-KR" altLang="en-US" dirty="0"/>
              <a:t>서버 실행</a:t>
            </a:r>
            <a:endParaRPr lang="en-US" altLang="ko-KR" dirty="0"/>
          </a:p>
          <a:p>
            <a:pPr marL="685800" indent="-457200">
              <a:buAutoNum type="arabicPeriod"/>
            </a:pPr>
            <a:r>
              <a:rPr lang="ko-KR" altLang="en-US" dirty="0"/>
              <a:t>결과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740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D5141-9631-98C5-B453-740E80972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FE70-085A-6562-F4E2-1151F1686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681037"/>
            <a:ext cx="1116944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주요 단계</a:t>
            </a:r>
            <a:r>
              <a:rPr lang="en-US" altLang="ko-KR" dirty="0"/>
              <a:t>(</a:t>
            </a:r>
            <a:r>
              <a:rPr lang="ko-KR" altLang="en-US" dirty="0"/>
              <a:t>프론트엔드 연동</a:t>
            </a:r>
            <a:r>
              <a:rPr lang="en-US" altLang="ko-KR" dirty="0"/>
              <a:t>), 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13ABC-F98C-DA79-23C5-657574328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457200">
              <a:buAutoNum type="arabicPeriod"/>
            </a:pPr>
            <a:r>
              <a:rPr lang="ko-KR" altLang="en-US" dirty="0"/>
              <a:t>학생 목록 조회 </a:t>
            </a:r>
            <a:r>
              <a:rPr lang="en-US" altLang="ko-KR" dirty="0"/>
              <a:t>: React </a:t>
            </a:r>
            <a:r>
              <a:rPr lang="ko-KR" altLang="en-US" dirty="0"/>
              <a:t>앱에서 </a:t>
            </a:r>
            <a:r>
              <a:rPr lang="en-US" altLang="ko-KR" dirty="0"/>
              <a:t>FastAPI </a:t>
            </a:r>
            <a:r>
              <a:rPr lang="ko-KR" altLang="en-US" dirty="0"/>
              <a:t>서버의 </a:t>
            </a:r>
            <a:r>
              <a:rPr lang="en-US" altLang="ko-KR" dirty="0"/>
              <a:t>/students </a:t>
            </a:r>
            <a:r>
              <a:rPr lang="ko-KR" altLang="en-US" dirty="0"/>
              <a:t>엔드 포인트를 호출하여 학생 목록을 가져옵니다</a:t>
            </a:r>
            <a:r>
              <a:rPr lang="en-US" altLang="ko-KR" dirty="0"/>
              <a:t>.</a:t>
            </a:r>
          </a:p>
          <a:p>
            <a:pPr marL="685800" indent="-457200">
              <a:buAutoNum type="arabicPeriod"/>
            </a:pPr>
            <a:r>
              <a:rPr lang="ko-KR" altLang="en-US" dirty="0"/>
              <a:t>학생 추가 </a:t>
            </a:r>
            <a:r>
              <a:rPr lang="en-US" altLang="ko-KR" dirty="0"/>
              <a:t>: </a:t>
            </a:r>
            <a:r>
              <a:rPr lang="ko-KR" altLang="en-US" dirty="0"/>
              <a:t>폼에 이름과 성적을 입력하고</a:t>
            </a:r>
            <a:r>
              <a:rPr lang="en-US" altLang="ko-KR" dirty="0"/>
              <a:t>, “</a:t>
            </a:r>
            <a:r>
              <a:rPr lang="ko-KR" altLang="en-US" dirty="0"/>
              <a:t>추가</a:t>
            </a:r>
            <a:r>
              <a:rPr lang="en-US" altLang="ko-KR" dirty="0"/>
              <a:t>“ </a:t>
            </a:r>
            <a:r>
              <a:rPr lang="ko-KR" altLang="en-US" dirty="0"/>
              <a:t>버튼을 눌러 새 학생을 추가할 수 있습니다</a:t>
            </a:r>
            <a:r>
              <a:rPr lang="en-US" altLang="ko-KR" dirty="0"/>
              <a:t>. </a:t>
            </a:r>
            <a:r>
              <a:rPr lang="ko-KR" altLang="en-US" dirty="0"/>
              <a:t>추가된 학생은 자동으로 목록에 반영됩니다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038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E8BA4-ECE1-F633-B47E-428050694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97310-78C8-7BE4-8017-30DF0503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주요 단계</a:t>
            </a:r>
            <a:r>
              <a:rPr lang="en-US" altLang="ko-KR" dirty="0"/>
              <a:t>(</a:t>
            </a:r>
            <a:r>
              <a:rPr lang="ko-KR" altLang="en-US" dirty="0"/>
              <a:t>서버 배포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5342-7730-8FEB-F0C3-499C7A590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7352"/>
            <a:ext cx="10515600" cy="4329280"/>
          </a:xfrm>
        </p:spPr>
        <p:txBody>
          <a:bodyPr/>
          <a:lstStyle/>
          <a:p>
            <a:pPr marL="685800" indent="-457200"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 코드 배포</a:t>
            </a:r>
            <a:endParaRPr lang="en-US" altLang="ko-KR" dirty="0"/>
          </a:p>
          <a:p>
            <a:pPr marL="685800" indent="-457200">
              <a:buAutoNum type="arabicPeriod"/>
            </a:pPr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EC2</a:t>
            </a:r>
            <a:r>
              <a:rPr lang="ko-KR" altLang="en-US" dirty="0"/>
              <a:t>에 </a:t>
            </a:r>
            <a:r>
              <a:rPr lang="en-US" altLang="ko-KR" dirty="0"/>
              <a:t>FastAPI </a:t>
            </a:r>
            <a:r>
              <a:rPr lang="ko-KR" altLang="en-US" dirty="0"/>
              <a:t>서버 배포</a:t>
            </a:r>
            <a:endParaRPr lang="en-US" altLang="ko-KR" dirty="0"/>
          </a:p>
          <a:p>
            <a:pPr marL="685800" indent="-457200">
              <a:buAutoNum type="arabicPeriod"/>
            </a:pPr>
            <a:r>
              <a:rPr lang="en-US" altLang="ko-KR" dirty="0"/>
              <a:t>AWS S3 </a:t>
            </a:r>
            <a:r>
              <a:rPr lang="ko-KR" altLang="en-US" dirty="0"/>
              <a:t>또는 </a:t>
            </a:r>
            <a:r>
              <a:rPr lang="en-US" altLang="ko-KR" dirty="0"/>
              <a:t>AWS Amplify</a:t>
            </a:r>
            <a:r>
              <a:rPr lang="ko-KR" altLang="en-US" dirty="0"/>
              <a:t>에 </a:t>
            </a:r>
            <a:r>
              <a:rPr lang="en-US" altLang="ko-KR" dirty="0"/>
              <a:t>React </a:t>
            </a:r>
            <a:r>
              <a:rPr lang="ko-KR" altLang="en-US" dirty="0"/>
              <a:t>앱 배포</a:t>
            </a:r>
            <a:endParaRPr lang="en-US" altLang="ko-KR" dirty="0"/>
          </a:p>
          <a:p>
            <a:pPr marL="685800" indent="-457200">
              <a:buAutoNum type="arabicPeriod"/>
            </a:pPr>
            <a:r>
              <a:rPr lang="ko-KR" altLang="en-US" dirty="0"/>
              <a:t>배포 후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031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03A3B-AACF-A5C1-66E8-8597D9B88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EB99B-F7C5-3C39-6919-B11208F8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주요 단계</a:t>
            </a:r>
            <a:r>
              <a:rPr lang="en-US" altLang="ko-KR" dirty="0"/>
              <a:t>(</a:t>
            </a:r>
            <a:r>
              <a:rPr lang="ko-KR" altLang="en-US" dirty="0"/>
              <a:t>서버 배포</a:t>
            </a:r>
            <a:r>
              <a:rPr lang="en-US" altLang="ko-KR" dirty="0"/>
              <a:t>), 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37EE5-5164-BF9E-691A-EC95AA997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7352"/>
            <a:ext cx="10515600" cy="4329280"/>
          </a:xfrm>
        </p:spPr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와 </a:t>
            </a:r>
            <a:r>
              <a:rPr lang="en-US" altLang="ko-KR" dirty="0"/>
              <a:t>AWS</a:t>
            </a:r>
            <a:r>
              <a:rPr lang="ko-KR" altLang="en-US" dirty="0"/>
              <a:t>를 이용하여 </a:t>
            </a:r>
            <a:r>
              <a:rPr lang="en-US" altLang="ko-KR" b="1" dirty="0"/>
              <a:t>FastAPI </a:t>
            </a:r>
            <a:r>
              <a:rPr lang="ko-KR" altLang="en-US" b="1" dirty="0"/>
              <a:t>서버와 </a:t>
            </a:r>
            <a:r>
              <a:rPr lang="en-US" altLang="ko-KR" b="1" dirty="0"/>
              <a:t>React </a:t>
            </a:r>
            <a:r>
              <a:rPr lang="ko-KR" altLang="en-US" b="1" dirty="0"/>
              <a:t>앱을 배포</a:t>
            </a:r>
            <a:r>
              <a:rPr lang="ko-KR" altLang="en-US" dirty="0"/>
              <a:t>하는 방법을 안내 드렸습니다</a:t>
            </a:r>
            <a:r>
              <a:rPr lang="en-US" altLang="ko-KR" dirty="0"/>
              <a:t>. GitHub</a:t>
            </a:r>
            <a:r>
              <a:rPr lang="ko-KR" altLang="en-US" dirty="0"/>
              <a:t>에서는 버전 관리를 하고</a:t>
            </a:r>
            <a:r>
              <a:rPr lang="en-US" altLang="ko-KR" dirty="0"/>
              <a:t>, AWS</a:t>
            </a:r>
            <a:r>
              <a:rPr lang="ko-KR" altLang="en-US" dirty="0"/>
              <a:t>에서는 실제 서버에서 애플리케이션을 호스팅하여 배포합니다</a:t>
            </a:r>
            <a:r>
              <a:rPr lang="en-US" altLang="ko-KR" dirty="0"/>
              <a:t>. AWS EC2</a:t>
            </a:r>
            <a:r>
              <a:rPr lang="ko-KR" altLang="en-US" dirty="0"/>
              <a:t>를 사용하여 </a:t>
            </a:r>
            <a:r>
              <a:rPr lang="en-US" altLang="ko-KR" dirty="0"/>
              <a:t>FastAPI </a:t>
            </a:r>
            <a:r>
              <a:rPr lang="ko-KR" altLang="en-US" dirty="0"/>
              <a:t>서버를 배포하고</a:t>
            </a:r>
            <a:r>
              <a:rPr lang="en-US" altLang="ko-KR" dirty="0"/>
              <a:t>, AWS S3 </a:t>
            </a:r>
            <a:r>
              <a:rPr lang="ko-KR" altLang="en-US" dirty="0"/>
              <a:t>또는 </a:t>
            </a:r>
            <a:r>
              <a:rPr lang="en-US" altLang="ko-KR" dirty="0"/>
              <a:t>Amplify</a:t>
            </a:r>
            <a:r>
              <a:rPr lang="ko-KR" altLang="en-US" dirty="0"/>
              <a:t>를 사용하여 </a:t>
            </a:r>
            <a:r>
              <a:rPr lang="en-US" altLang="ko-KR" dirty="0"/>
              <a:t>React </a:t>
            </a:r>
            <a:r>
              <a:rPr lang="ko-KR" altLang="en-US" dirty="0"/>
              <a:t>앱을 배포할 수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AWS</a:t>
            </a:r>
            <a:r>
              <a:rPr lang="ko-KR" altLang="en-US" dirty="0"/>
              <a:t>의 </a:t>
            </a:r>
            <a:r>
              <a:rPr lang="en-US" altLang="ko-KR" dirty="0"/>
              <a:t>Route 53</a:t>
            </a:r>
            <a:r>
              <a:rPr lang="ko-KR" altLang="en-US" dirty="0"/>
              <a:t>과 </a:t>
            </a:r>
            <a:r>
              <a:rPr lang="en-US" altLang="ko-KR" dirty="0"/>
              <a:t>ACM</a:t>
            </a:r>
            <a:r>
              <a:rPr lang="ko-KR" altLang="en-US" dirty="0"/>
              <a:t>을 사용하여 도메인과 </a:t>
            </a:r>
            <a:r>
              <a:rPr lang="en-US" altLang="ko-KR" dirty="0"/>
              <a:t>SSL</a:t>
            </a:r>
            <a:r>
              <a:rPr lang="ko-KR" altLang="en-US" dirty="0"/>
              <a:t>을 설정할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배포가 완료되면</a:t>
            </a:r>
            <a:r>
              <a:rPr lang="en-US" altLang="ko-KR" dirty="0"/>
              <a:t>, React </a:t>
            </a:r>
            <a:r>
              <a:rPr lang="ko-KR" altLang="en-US" dirty="0"/>
              <a:t>앱과 </a:t>
            </a:r>
            <a:r>
              <a:rPr lang="en-US" altLang="ko-KR" dirty="0"/>
              <a:t>FastAPI </a:t>
            </a:r>
            <a:r>
              <a:rPr lang="ko-KR" altLang="en-US" dirty="0"/>
              <a:t>서버는 인터넷에서 원활하게 동작하며</a:t>
            </a:r>
            <a:r>
              <a:rPr lang="en-US" altLang="ko-KR" dirty="0"/>
              <a:t>, </a:t>
            </a:r>
            <a:r>
              <a:rPr lang="ko-KR" altLang="en-US" dirty="0"/>
              <a:t>추가적으로 </a:t>
            </a:r>
            <a:r>
              <a:rPr lang="en-US" altLang="ko-KR" b="1" dirty="0"/>
              <a:t>AWS CloudWatch</a:t>
            </a:r>
            <a:r>
              <a:rPr lang="ko-KR" altLang="en-US" dirty="0"/>
              <a:t>로 로그를 모니터링하거나 </a:t>
            </a:r>
            <a:r>
              <a:rPr lang="en-US" altLang="ko-KR" b="1" dirty="0"/>
              <a:t>AWS RDS</a:t>
            </a:r>
            <a:r>
              <a:rPr lang="ko-KR" altLang="en-US" dirty="0"/>
              <a:t>로 데이터베이스를 관리하는 등의 작업을 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7943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F459D-BE8B-D546-BF39-140BAAA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필요인원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9CAC7-B9BA-CD81-C623-367A43C3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서버 배포</a:t>
            </a:r>
            <a:r>
              <a:rPr lang="en-US" altLang="ko-KR" dirty="0"/>
              <a:t>, </a:t>
            </a:r>
            <a:r>
              <a:rPr lang="ko-KR" altLang="en-US" dirty="0"/>
              <a:t>모니터링 및 유지보수 </a:t>
            </a:r>
            <a:r>
              <a:rPr lang="en-US" altLang="ko-KR" dirty="0"/>
              <a:t>: </a:t>
            </a:r>
            <a:r>
              <a:rPr lang="ko-KR" altLang="en-US" dirty="0"/>
              <a:t>나</a:t>
            </a:r>
            <a:endParaRPr lang="en-US" altLang="ko-KR" dirty="0"/>
          </a:p>
          <a:p>
            <a:r>
              <a:rPr lang="en-US" altLang="ko-KR" dirty="0"/>
              <a:t>React </a:t>
            </a:r>
            <a:r>
              <a:rPr lang="ko-KR" altLang="en-US" dirty="0"/>
              <a:t>앱 개발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테스트 및 디버깅 할 사람</a:t>
            </a:r>
            <a:endParaRPr lang="en-US" altLang="ko-KR" dirty="0"/>
          </a:p>
          <a:p>
            <a:r>
              <a:rPr lang="ko-KR" altLang="en-US" dirty="0"/>
              <a:t>보안 관련 지식이 있는 사람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210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0B341-CDD1-99B1-8996-910174A8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52C36-9231-99FB-A2E7-E64271723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FastAPI </a:t>
            </a:r>
            <a:r>
              <a:rPr lang="ko-KR" altLang="en-US" dirty="0"/>
              <a:t>서버 자동 배포</a:t>
            </a:r>
            <a:endParaRPr lang="en-US" altLang="ko-KR" dirty="0"/>
          </a:p>
          <a:p>
            <a:r>
              <a:rPr lang="en-US" altLang="ko-KR" dirty="0"/>
              <a:t>React </a:t>
            </a:r>
            <a:r>
              <a:rPr lang="ko-KR" altLang="en-US" dirty="0"/>
              <a:t>앱 자동 배포</a:t>
            </a:r>
            <a:endParaRPr lang="en-US" altLang="ko-KR" dirty="0"/>
          </a:p>
          <a:p>
            <a:r>
              <a:rPr lang="ko-KR" altLang="en-US" dirty="0"/>
              <a:t>도메인 연결</a:t>
            </a:r>
            <a:endParaRPr lang="en-US" altLang="ko-KR" dirty="0"/>
          </a:p>
          <a:p>
            <a:r>
              <a:rPr lang="en-US" altLang="ko-KR" dirty="0"/>
              <a:t>SSL </a:t>
            </a:r>
            <a:r>
              <a:rPr lang="ko-KR" altLang="en-US" dirty="0"/>
              <a:t>인증서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37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692F0-5A97-02E1-3D72-D557E5DB6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F29F2-AE1E-E0CA-090C-166A4E83E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391" y="611083"/>
            <a:ext cx="1629697" cy="942411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9F5283-3253-0301-797F-F8DD3F0F3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05122"/>
            <a:ext cx="6858000" cy="3850306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ko-KR" altLang="en-US" sz="3000" dirty="0">
                <a:solidFill>
                  <a:schemeClr val="tx2">
                    <a:alpha val="60000"/>
                  </a:schemeClr>
                </a:solidFill>
              </a:rPr>
              <a:t>목적 </a:t>
            </a:r>
            <a:r>
              <a:rPr lang="en-US" altLang="ko-KR" sz="3000" dirty="0">
                <a:solidFill>
                  <a:schemeClr val="tx2">
                    <a:alpha val="60000"/>
                  </a:schemeClr>
                </a:solidFill>
              </a:rPr>
              <a:t>&amp; </a:t>
            </a:r>
            <a:r>
              <a:rPr lang="ko-KR" altLang="en-US" sz="3000" dirty="0">
                <a:solidFill>
                  <a:schemeClr val="tx2">
                    <a:alpha val="60000"/>
                  </a:schemeClr>
                </a:solidFill>
              </a:rPr>
              <a:t>필요성</a:t>
            </a:r>
            <a:endParaRPr lang="en-US" altLang="ko-KR" sz="3000" dirty="0">
              <a:solidFill>
                <a:schemeClr val="tx2">
                  <a:alpha val="6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3000" dirty="0">
                <a:solidFill>
                  <a:schemeClr val="tx2">
                    <a:alpha val="60000"/>
                  </a:schemeClr>
                </a:solidFill>
              </a:rPr>
              <a:t>기능</a:t>
            </a:r>
            <a:endParaRPr lang="en-US" altLang="ko-KR" sz="3000" dirty="0">
              <a:solidFill>
                <a:schemeClr val="tx2">
                  <a:alpha val="6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3000" dirty="0">
                <a:solidFill>
                  <a:schemeClr val="tx2">
                    <a:alpha val="60000"/>
                  </a:schemeClr>
                </a:solidFill>
              </a:rPr>
              <a:t>시스템 인터페이스</a:t>
            </a:r>
            <a:endParaRPr lang="en-US" altLang="ko-KR" sz="3000" dirty="0">
              <a:solidFill>
                <a:schemeClr val="tx2">
                  <a:alpha val="6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3000" dirty="0">
                <a:solidFill>
                  <a:schemeClr val="tx2">
                    <a:alpha val="60000"/>
                  </a:schemeClr>
                </a:solidFill>
              </a:rPr>
              <a:t>주요 단계 </a:t>
            </a:r>
            <a:r>
              <a:rPr lang="en-US" altLang="ko-KR" sz="3000" dirty="0">
                <a:solidFill>
                  <a:schemeClr val="tx2">
                    <a:alpha val="60000"/>
                  </a:schemeClr>
                </a:solidFill>
              </a:rPr>
              <a:t>&amp; </a:t>
            </a:r>
            <a:r>
              <a:rPr lang="ko-KR" altLang="en-US" sz="3000" dirty="0">
                <a:solidFill>
                  <a:schemeClr val="tx2">
                    <a:alpha val="60000"/>
                  </a:schemeClr>
                </a:solidFill>
              </a:rPr>
              <a:t>결과</a:t>
            </a:r>
            <a:endParaRPr lang="en-US" altLang="ko-KR" sz="3000" dirty="0">
              <a:solidFill>
                <a:schemeClr val="tx2">
                  <a:alpha val="6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3000" dirty="0">
                <a:solidFill>
                  <a:schemeClr val="tx2">
                    <a:alpha val="60000"/>
                  </a:schemeClr>
                </a:solidFill>
              </a:rPr>
              <a:t>필요인원</a:t>
            </a:r>
            <a:endParaRPr lang="en-US" altLang="ko-KR" sz="3000" dirty="0">
              <a:solidFill>
                <a:schemeClr val="tx2">
                  <a:alpha val="6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3000" dirty="0">
                <a:solidFill>
                  <a:schemeClr val="tx2">
                    <a:alpha val="60000"/>
                  </a:schemeClr>
                </a:solidFill>
              </a:rPr>
              <a:t>추가 기능</a:t>
            </a:r>
            <a:endParaRPr lang="en-US" altLang="ko-KR" sz="30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847215B5-1CFB-1091-BE17-0785818F94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9789" r="27359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13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D306801-7A24-CEAB-DFDB-C36432982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96F96C3-772A-58D4-706A-5EDF15CFD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38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77926-BB92-25BB-2D0A-12CABF89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40DC5-6C61-7BC5-2B1C-3F665F4A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학교에서 학생들의 성적을 관리</a:t>
            </a:r>
            <a:r>
              <a:rPr lang="en-US" altLang="ko-KR" dirty="0"/>
              <a:t>, </a:t>
            </a:r>
            <a:r>
              <a:rPr lang="ko-KR" altLang="en-US" dirty="0"/>
              <a:t>학생들의 성적을 조회할 수 있고 교사는 학생들의 성적을 입력</a:t>
            </a:r>
            <a:r>
              <a:rPr lang="en-US" altLang="ko-KR" dirty="0"/>
              <a:t>, </a:t>
            </a:r>
            <a:r>
              <a:rPr lang="ko-KR" altLang="en-US" dirty="0"/>
              <a:t>학년별 평균 성적을 계산할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84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0F6D9-D435-533F-A64D-3082BE0F4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06CA1-916B-1100-45FF-8A9E135C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9F12E-8F42-E7C4-D422-2A8D2252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작년 우리반 담임 선생님께서 하는 일이 많으셔서 바쁘신 것을 보고 조금이나마 도움이 되자는 생각에 우리의 성적을 계산하고 평균을 자동으로 내 주는 프로그램 하나가 있으면 어떨까</a:t>
            </a:r>
            <a:r>
              <a:rPr lang="en-US" altLang="ko-KR" dirty="0"/>
              <a:t>? </a:t>
            </a:r>
            <a:r>
              <a:rPr lang="ko-KR" altLang="en-US" dirty="0"/>
              <a:t>생각하게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01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7D611-1837-AC36-E35D-1F360D76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7410D-0057-D711-8053-CAEF1EE47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기능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AFA178-75FF-8BD9-EC96-E92B16070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sz="2200" dirty="0">
                <a:solidFill>
                  <a:schemeClr val="tx2">
                    <a:alpha val="60000"/>
                  </a:schemeClr>
                </a:solidFill>
              </a:rPr>
              <a:t>기능</a:t>
            </a:r>
            <a:r>
              <a:rPr lang="en-US" altLang="ko-KR" sz="2200" dirty="0">
                <a:solidFill>
                  <a:schemeClr val="tx2">
                    <a:alpha val="60000"/>
                  </a:schemeClr>
                </a:solidFill>
              </a:rPr>
              <a:t>/</a:t>
            </a:r>
            <a:r>
              <a:rPr lang="ko-KR" altLang="en-US" sz="2200" dirty="0">
                <a:solidFill>
                  <a:schemeClr val="tx2">
                    <a:alpha val="60000"/>
                  </a:schemeClr>
                </a:solidFill>
              </a:rPr>
              <a:t>비기능</a:t>
            </a:r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DA52F2B7-3D97-CC80-8A9C-8A04173868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9789" r="27359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E211E-50A0-1BD2-7496-4C7B28A9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기능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21395-CE8A-FDBB-BAD4-3E0BC23C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학생 정보 관리 </a:t>
            </a:r>
            <a:r>
              <a:rPr lang="en-US" altLang="ko-KR" dirty="0"/>
              <a:t>: </a:t>
            </a:r>
            <a:r>
              <a:rPr lang="ko-KR" altLang="en-US" dirty="0"/>
              <a:t>학생 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성적 정보를 입력</a:t>
            </a:r>
            <a:r>
              <a:rPr lang="en-US" altLang="ko-KR" dirty="0"/>
              <a:t>, </a:t>
            </a:r>
            <a:r>
              <a:rPr lang="ko-KR" altLang="en-US" dirty="0"/>
              <a:t>수정할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성적 조회 </a:t>
            </a:r>
            <a:r>
              <a:rPr lang="en-US" altLang="ko-KR" dirty="0"/>
              <a:t>: </a:t>
            </a:r>
            <a:r>
              <a:rPr lang="ko-KR" altLang="en-US" dirty="0"/>
              <a:t>학생이 자신의 성적을 조회할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성적 입력 </a:t>
            </a:r>
            <a:r>
              <a:rPr lang="en-US" altLang="ko-KR" dirty="0"/>
              <a:t>: </a:t>
            </a:r>
            <a:r>
              <a:rPr lang="ko-KR" altLang="en-US" dirty="0"/>
              <a:t>교사는 학생의 성적을 입력하고 수정할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성적 분석 </a:t>
            </a:r>
            <a:r>
              <a:rPr lang="en-US" altLang="ko-KR" dirty="0"/>
              <a:t>: </a:t>
            </a:r>
            <a:r>
              <a:rPr lang="ko-KR" altLang="en-US" dirty="0"/>
              <a:t>각 과목의 평균 성적을 계산하여 출력한다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학생 검색 기능 학생의 이름 또는 학번으로 학생을 검색할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03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BCBDB-E548-5AD8-D058-809BBEE3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비기능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B2306-5BDC-2AEA-7DCE-0C3A75E27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사용성 </a:t>
            </a:r>
            <a:r>
              <a:rPr lang="en-US" altLang="ko-KR" dirty="0"/>
              <a:t>: </a:t>
            </a:r>
            <a:r>
              <a:rPr lang="ko-KR" altLang="en-US" dirty="0"/>
              <a:t>직관적인 </a:t>
            </a:r>
            <a:r>
              <a:rPr lang="en-US" altLang="ko-KR" dirty="0"/>
              <a:t>UI/UX </a:t>
            </a:r>
            <a:r>
              <a:rPr lang="ko-KR" altLang="en-US" dirty="0"/>
              <a:t>설계 필요</a:t>
            </a:r>
            <a:endParaRPr lang="en-US" altLang="ko-KR" dirty="0"/>
          </a:p>
          <a:p>
            <a:r>
              <a:rPr lang="ko-KR" altLang="en-US" dirty="0"/>
              <a:t>호환성 </a:t>
            </a:r>
            <a:r>
              <a:rPr lang="en-US" altLang="ko-KR" dirty="0"/>
              <a:t>: </a:t>
            </a:r>
            <a:r>
              <a:rPr lang="ko-KR" altLang="en-US" dirty="0"/>
              <a:t>윈도우</a:t>
            </a:r>
            <a:r>
              <a:rPr lang="en-US" altLang="ko-KR" dirty="0"/>
              <a:t>, MacOS </a:t>
            </a:r>
            <a:r>
              <a:rPr lang="ko-KR" altLang="en-US" dirty="0"/>
              <a:t>환경에서 모두 실행 가능해야 함</a:t>
            </a:r>
            <a:endParaRPr lang="en-US" altLang="ko-KR" dirty="0"/>
          </a:p>
          <a:p>
            <a:r>
              <a:rPr lang="ko-KR" altLang="en-US" dirty="0"/>
              <a:t>확장성 </a:t>
            </a:r>
            <a:r>
              <a:rPr lang="en-US" altLang="ko-KR" dirty="0"/>
              <a:t>: </a:t>
            </a:r>
            <a:r>
              <a:rPr lang="ko-KR" altLang="en-US" dirty="0"/>
              <a:t>향후 학기별 성적 관리</a:t>
            </a:r>
            <a:r>
              <a:rPr lang="en-US" altLang="ko-KR" dirty="0"/>
              <a:t>, </a:t>
            </a:r>
            <a:r>
              <a:rPr lang="ko-KR" altLang="en-US" dirty="0"/>
              <a:t>과목 추가 가능해야 함</a:t>
            </a:r>
            <a:endParaRPr lang="en-US" altLang="ko-KR" dirty="0"/>
          </a:p>
          <a:p>
            <a:r>
              <a:rPr lang="ko-KR" altLang="en-US" dirty="0"/>
              <a:t>보안 </a:t>
            </a:r>
            <a:r>
              <a:rPr lang="en-US" altLang="ko-KR" dirty="0"/>
              <a:t>: </a:t>
            </a:r>
            <a:r>
              <a:rPr lang="ko-KR" altLang="en-US" dirty="0"/>
              <a:t>성적 데이터는 암호화하여 저장</a:t>
            </a:r>
            <a:endParaRPr lang="en-US" altLang="ko-KR" dirty="0"/>
          </a:p>
          <a:p>
            <a:r>
              <a:rPr lang="ko-KR" altLang="en-US" dirty="0"/>
              <a:t>성능 </a:t>
            </a:r>
            <a:r>
              <a:rPr lang="en-US" altLang="ko-KR" dirty="0"/>
              <a:t>: 2000</a:t>
            </a:r>
            <a:r>
              <a:rPr lang="ko-KR" altLang="en-US" dirty="0"/>
              <a:t>명 이상의 학생</a:t>
            </a:r>
            <a:r>
              <a:rPr lang="en-US" altLang="ko-KR" dirty="0"/>
              <a:t> </a:t>
            </a:r>
            <a:r>
              <a:rPr lang="ko-KR" altLang="en-US" dirty="0"/>
              <a:t>데이터를 처리할 수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18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3B666-5369-8012-0F22-A235D1F11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B2D1B-A61A-B5E6-770A-4B4116685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시스템 인터페이스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80C795-5800-667E-D2FF-2BE57A7D2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sz="2200" dirty="0">
                <a:solidFill>
                  <a:schemeClr val="tx2">
                    <a:alpha val="60000"/>
                  </a:schemeClr>
                </a:solidFill>
              </a:rPr>
              <a:t>사용자</a:t>
            </a:r>
            <a:r>
              <a:rPr lang="en-US" altLang="ko-KR" sz="2200" dirty="0">
                <a:solidFill>
                  <a:schemeClr val="tx2">
                    <a:alpha val="60000"/>
                  </a:schemeClr>
                </a:solidFill>
              </a:rPr>
              <a:t>/</a:t>
            </a:r>
            <a:r>
              <a:rPr lang="ko-KR" altLang="en-US" sz="2200" dirty="0">
                <a:solidFill>
                  <a:schemeClr val="tx2">
                    <a:alpha val="60000"/>
                  </a:schemeClr>
                </a:solidFill>
              </a:rPr>
              <a:t>데이터베이스 인터페이스</a:t>
            </a:r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C284113C-8217-1851-D867-2AB286957B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9789" r="27359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3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5D34D-C086-068E-884A-8BECD09D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6528F-0F99-7679-6F23-86A2A3480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인터페이스</a:t>
            </a:r>
            <a:endParaRPr lang="en-US" altLang="ko-KR" dirty="0"/>
          </a:p>
          <a:p>
            <a:pPr marL="22860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웹 기반의 인터페이스로</a:t>
            </a:r>
            <a:r>
              <a:rPr lang="en-US" altLang="ko-KR" dirty="0"/>
              <a:t>, </a:t>
            </a:r>
            <a:r>
              <a:rPr lang="ko-KR" altLang="en-US" dirty="0"/>
              <a:t>로그인 후 성적 관리 페이지에 접근할 수 있다</a:t>
            </a:r>
            <a:r>
              <a:rPr lang="en-US" altLang="ko-KR" dirty="0"/>
              <a:t>.</a:t>
            </a:r>
          </a:p>
          <a:p>
            <a:pPr marL="22860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학생은 자신의 성적을 조회할 수 있는 페이지를 볼 수 있다</a:t>
            </a:r>
            <a:r>
              <a:rPr lang="en-US" altLang="ko-KR" dirty="0"/>
              <a:t>.</a:t>
            </a:r>
          </a:p>
          <a:p>
            <a:pPr marL="22860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교사는 성적 입력 및 수정 페이지에 접근할 수 있다</a:t>
            </a:r>
            <a:r>
              <a:rPr lang="en-US" altLang="ko-KR" dirty="0"/>
              <a:t>.</a:t>
            </a:r>
          </a:p>
          <a:p>
            <a:pPr marL="2286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50690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51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623</Words>
  <Application>Microsoft Office PowerPoint</Application>
  <PresentationFormat>와이드스크린</PresentationFormat>
  <Paragraphs>81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Malgun Gothic Semilight</vt:lpstr>
      <vt:lpstr>Malgun Gothic</vt:lpstr>
      <vt:lpstr>Arial</vt:lpstr>
      <vt:lpstr>Wingdings</vt:lpstr>
      <vt:lpstr>LuminousVTI</vt:lpstr>
      <vt:lpstr>(SGMP), Inma(인마) Student Grade Management Program</vt:lpstr>
      <vt:lpstr>목차</vt:lpstr>
      <vt:lpstr>목적</vt:lpstr>
      <vt:lpstr>필요성</vt:lpstr>
      <vt:lpstr>기능</vt:lpstr>
      <vt:lpstr>1. 기능 요구사항</vt:lpstr>
      <vt:lpstr>2. 비기능 요구사항</vt:lpstr>
      <vt:lpstr>시스템 인터페이스</vt:lpstr>
      <vt:lpstr>3. 시스템 인터페이스</vt:lpstr>
      <vt:lpstr>3. 시스템 인터페이스</vt:lpstr>
      <vt:lpstr>주요 단계</vt:lpstr>
      <vt:lpstr>4. 주요 단계(서버 개발)</vt:lpstr>
      <vt:lpstr>4. 주요 단계(서버 개발), 결과</vt:lpstr>
      <vt:lpstr>4. 주요 단계(프론트엔드 연동)</vt:lpstr>
      <vt:lpstr>4. 주요 단계(프론트엔드 연동), 결과</vt:lpstr>
      <vt:lpstr>4. 주요 단계(서버 배포)</vt:lpstr>
      <vt:lpstr>4. 주요 단계(서버 배포), 결과</vt:lpstr>
      <vt:lpstr>필요인원</vt:lpstr>
      <vt:lpstr>추가 기능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허강택</dc:creator>
  <cp:lastModifiedBy>허강택</cp:lastModifiedBy>
  <cp:revision>42</cp:revision>
  <dcterms:created xsi:type="dcterms:W3CDTF">2024-12-28T07:40:22Z</dcterms:created>
  <dcterms:modified xsi:type="dcterms:W3CDTF">2025-01-07T05:16:20Z</dcterms:modified>
</cp:coreProperties>
</file>