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20"/>
  </p:notesMasterIdLst>
  <p:sldIdLst>
    <p:sldId id="256" r:id="rId2"/>
    <p:sldId id="273" r:id="rId3"/>
    <p:sldId id="267" r:id="rId4"/>
    <p:sldId id="257" r:id="rId5"/>
    <p:sldId id="261" r:id="rId6"/>
    <p:sldId id="269" r:id="rId7"/>
    <p:sldId id="270" r:id="rId8"/>
    <p:sldId id="265" r:id="rId9"/>
    <p:sldId id="260" r:id="rId10"/>
    <p:sldId id="258" r:id="rId11"/>
    <p:sldId id="262" r:id="rId12"/>
    <p:sldId id="263" r:id="rId13"/>
    <p:sldId id="264" r:id="rId14"/>
    <p:sldId id="266" r:id="rId15"/>
    <p:sldId id="268" r:id="rId16"/>
    <p:sldId id="272" r:id="rId17"/>
    <p:sldId id="27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3832" autoAdjust="0"/>
  </p:normalViewPr>
  <p:slideViewPr>
    <p:cSldViewPr snapToGrid="0" snapToObjects="1">
      <p:cViewPr varScale="1">
        <p:scale>
          <a:sx n="47" d="100"/>
          <a:sy n="47" d="100"/>
        </p:scale>
        <p:origin x="104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09447-59D6-4CB7-8AE7-4467C8AE1BBC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B370A-5551-4D6A-8FA6-8BA252259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11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B370A-5551-4D6A-8FA6-8BA2522592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30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B370A-5551-4D6A-8FA6-8BA2522592C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78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lnSpc>
                <a:spcPct val="105000"/>
              </a:lnSpc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4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0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0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8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79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48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4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1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1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8/27/2024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0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04" r:id="rId6"/>
    <p:sldLayoutId id="2147483800" r:id="rId7"/>
    <p:sldLayoutId id="2147483801" r:id="rId8"/>
    <p:sldLayoutId id="2147483802" r:id="rId9"/>
    <p:sldLayoutId id="2147483803" r:id="rId10"/>
    <p:sldLayoutId id="214748380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9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26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11356B2-C61F-36B2-CF29-9261DED4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2352845"/>
            <a:ext cx="3571810" cy="1869696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5800" spc="0" dirty="0"/>
              <a:t>클라우드 네트워킹</a:t>
            </a:r>
          </a:p>
        </p:txBody>
      </p:sp>
      <p:sp>
        <p:nvSpPr>
          <p:cNvPr id="88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6A016"/>
          </a:solidFill>
          <a:ln w="38100" cap="rnd">
            <a:solidFill>
              <a:srgbClr val="F6A01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81185DED-F220-38D9-3558-5358053A94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2901"/>
          <a:stretch/>
        </p:blipFill>
        <p:spPr>
          <a:xfrm>
            <a:off x="5919989" y="279926"/>
            <a:ext cx="5548741" cy="4832847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FD05F4-EB9A-D931-8062-ED35609752C3}"/>
              </a:ext>
            </a:extLst>
          </p:cNvPr>
          <p:cNvSpPr txBox="1"/>
          <p:nvPr/>
        </p:nvSpPr>
        <p:spPr>
          <a:xfrm>
            <a:off x="5926368" y="5252856"/>
            <a:ext cx="6118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작가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macrovector</a:t>
            </a:r>
            <a:r>
              <a:rPr lang="en-US" altLang="ko-KR" dirty="0"/>
              <a:t>, </a:t>
            </a: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 err="1"/>
              <a:t>Freepik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링크 </a:t>
            </a:r>
            <a:r>
              <a:rPr lang="en-US" altLang="ko-KR" dirty="0"/>
              <a:t>: https://kr.freepik.com/free-vector/cloud-service-isometric-flowchart_6127531.htm#fromView=search&amp;page=1&amp;position=1&amp;uuid=de6f8ed3-37d2-47fb-adf5-29719c9ed22e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354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1650B25-8DAF-26DE-18DF-B1FE161B03A6}"/>
              </a:ext>
            </a:extLst>
          </p:cNvPr>
          <p:cNvSpPr txBox="1"/>
          <p:nvPr/>
        </p:nvSpPr>
        <p:spPr>
          <a:xfrm>
            <a:off x="926592" y="621792"/>
            <a:ext cx="76931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/>
              <a:t>클라우드 네트워킹 유형 </a:t>
            </a:r>
            <a:r>
              <a:rPr lang="en-US" altLang="ko-KR" sz="3500" dirty="0"/>
              <a:t>2</a:t>
            </a:r>
            <a:r>
              <a:rPr lang="ko-KR" altLang="en-US" sz="3500" dirty="0"/>
              <a:t>가지</a:t>
            </a:r>
            <a:endParaRPr lang="en-US" altLang="ko-KR" sz="3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8B4E5-E66C-A94F-91BF-45C2C77D1B42}"/>
              </a:ext>
            </a:extLst>
          </p:cNvPr>
          <p:cNvSpPr txBox="1"/>
          <p:nvPr/>
        </p:nvSpPr>
        <p:spPr>
          <a:xfrm>
            <a:off x="926592" y="2560397"/>
            <a:ext cx="4803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퍼블릭 클라우드 네트워킹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882784-9DBF-BF05-45E1-0E4D196986F8}"/>
              </a:ext>
            </a:extLst>
          </p:cNvPr>
          <p:cNvSpPr txBox="1"/>
          <p:nvPr/>
        </p:nvSpPr>
        <p:spPr>
          <a:xfrm>
            <a:off x="926592" y="4510599"/>
            <a:ext cx="5169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 err="1"/>
              <a:t>프라이빗</a:t>
            </a:r>
            <a:r>
              <a:rPr lang="ko-KR" altLang="en-US" sz="2800" dirty="0"/>
              <a:t> 클라우드 네트워킹</a:t>
            </a:r>
          </a:p>
        </p:txBody>
      </p:sp>
    </p:spTree>
    <p:extLst>
      <p:ext uri="{BB962C8B-B14F-4D97-AF65-F5344CB8AC3E}">
        <p14:creationId xmlns:p14="http://schemas.microsoft.com/office/powerpoint/2010/main" val="4107380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68DB36-DFD6-8168-0111-28C708B3745F}"/>
              </a:ext>
            </a:extLst>
          </p:cNvPr>
          <p:cNvSpPr txBox="1"/>
          <p:nvPr/>
        </p:nvSpPr>
        <p:spPr>
          <a:xfrm>
            <a:off x="536448" y="682829"/>
            <a:ext cx="58643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/>
              <a:t>1. </a:t>
            </a:r>
            <a:r>
              <a:rPr lang="ko-KR" altLang="en-US" sz="3500" dirty="0"/>
              <a:t>퍼블릭 클라우드 네트워킹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68EEF48-61DC-9692-B279-F7AECC54D4AB}"/>
              </a:ext>
            </a:extLst>
          </p:cNvPr>
          <p:cNvGrpSpPr/>
          <p:nvPr/>
        </p:nvGrpSpPr>
        <p:grpSpPr>
          <a:xfrm>
            <a:off x="621792" y="2470440"/>
            <a:ext cx="11155680" cy="2846719"/>
            <a:chOff x="536448" y="2348520"/>
            <a:chExt cx="11155680" cy="284671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6D19BCA-EF1F-A429-1088-F9F50AFF7374}"/>
                </a:ext>
              </a:extLst>
            </p:cNvPr>
            <p:cNvSpPr txBox="1"/>
            <p:nvPr/>
          </p:nvSpPr>
          <p:spPr>
            <a:xfrm>
              <a:off x="536448" y="2348520"/>
              <a:ext cx="106923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특징 </a:t>
              </a:r>
              <a:r>
                <a:rPr lang="en-US" altLang="ko-KR" sz="2800" dirty="0"/>
                <a:t>: </a:t>
              </a:r>
              <a:r>
                <a:rPr lang="ko-KR" altLang="en-US" sz="2800" dirty="0"/>
                <a:t>대중적 접근성</a:t>
              </a:r>
              <a:r>
                <a:rPr lang="en-US" altLang="ko-KR" sz="2800" dirty="0"/>
                <a:t>, </a:t>
              </a:r>
              <a:r>
                <a:rPr lang="ko-KR" altLang="en-US" sz="2800" dirty="0"/>
                <a:t>유연성과 확장성</a:t>
              </a:r>
              <a:r>
                <a:rPr lang="en-US" altLang="ko-KR" sz="2800" dirty="0"/>
                <a:t>, </a:t>
              </a:r>
              <a:r>
                <a:rPr lang="ko-KR" altLang="en-US" sz="2800" dirty="0"/>
                <a:t>공유 리소스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79670B-9487-B5BD-2F78-BE2C72775F5B}"/>
                </a:ext>
              </a:extLst>
            </p:cNvPr>
            <p:cNvSpPr txBox="1"/>
            <p:nvPr/>
          </p:nvSpPr>
          <p:spPr>
            <a:xfrm>
              <a:off x="536448" y="3510270"/>
              <a:ext cx="9965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장점 </a:t>
              </a:r>
              <a:r>
                <a:rPr lang="en-US" altLang="ko-KR" sz="2800" dirty="0"/>
                <a:t>: </a:t>
              </a:r>
              <a:r>
                <a:rPr lang="ko-KR" altLang="en-US" sz="2800" dirty="0"/>
                <a:t>초기 설계 비용 적음</a:t>
              </a:r>
              <a:r>
                <a:rPr lang="en-US" altLang="ko-KR" sz="2800" dirty="0"/>
                <a:t>, </a:t>
              </a:r>
              <a:r>
                <a:rPr lang="ko-KR" altLang="en-US" sz="2800" dirty="0"/>
                <a:t>리소스의 동적 할당</a:t>
              </a:r>
              <a:r>
                <a:rPr lang="en-US" altLang="ko-KR" sz="2800" dirty="0"/>
                <a:t>, </a:t>
              </a:r>
              <a:r>
                <a:rPr lang="ko-KR" altLang="en-US" sz="2800" dirty="0"/>
                <a:t>관리 간편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B997ED-839C-8CCD-FD2D-4FB11F798BF0}"/>
                </a:ext>
              </a:extLst>
            </p:cNvPr>
            <p:cNvSpPr txBox="1"/>
            <p:nvPr/>
          </p:nvSpPr>
          <p:spPr>
            <a:xfrm>
              <a:off x="536448" y="4672019"/>
              <a:ext cx="111556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단점</a:t>
              </a:r>
              <a:r>
                <a:rPr lang="en-US" altLang="ko-KR" sz="2800" dirty="0"/>
                <a:t> : </a:t>
              </a:r>
              <a:r>
                <a:rPr lang="ko-KR" altLang="en-US" sz="2800" dirty="0"/>
                <a:t>보안성 약함</a:t>
              </a:r>
              <a:r>
                <a:rPr lang="en-US" altLang="ko-KR" sz="2800" dirty="0"/>
                <a:t>, </a:t>
              </a:r>
              <a:r>
                <a:rPr lang="ko-KR" altLang="en-US" sz="2800" dirty="0"/>
                <a:t>다수의 이용자 </a:t>
              </a:r>
              <a:r>
                <a:rPr lang="en-US" altLang="ko-KR" sz="2800" dirty="0">
                  <a:sym typeface="Wingdings" panose="05000000000000000000" pitchFamily="2" charset="2"/>
                </a:rPr>
                <a:t> </a:t>
              </a:r>
              <a:r>
                <a:rPr lang="ko-KR" altLang="en-US" sz="2800" dirty="0">
                  <a:sym typeface="Wingdings" panose="05000000000000000000" pitchFamily="2" charset="2"/>
                </a:rPr>
                <a:t>리소스의 성능이 낮아질 수 있음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7495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5BD24B-24B6-2442-C666-4D1A6F537569}"/>
              </a:ext>
            </a:extLst>
          </p:cNvPr>
          <p:cNvSpPr txBox="1"/>
          <p:nvPr/>
        </p:nvSpPr>
        <p:spPr>
          <a:xfrm>
            <a:off x="524256" y="584775"/>
            <a:ext cx="62788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/>
              <a:t>2. </a:t>
            </a:r>
            <a:r>
              <a:rPr lang="ko-KR" altLang="en-US" sz="3500" dirty="0" err="1"/>
              <a:t>프라이빗</a:t>
            </a:r>
            <a:r>
              <a:rPr lang="ko-KR" altLang="en-US" sz="3500" dirty="0"/>
              <a:t> 클라우드 네트워킹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05C1C15-F25F-EC3A-FEFA-34FC02D95AFD}"/>
              </a:ext>
            </a:extLst>
          </p:cNvPr>
          <p:cNvGrpSpPr/>
          <p:nvPr/>
        </p:nvGrpSpPr>
        <p:grpSpPr>
          <a:xfrm>
            <a:off x="853440" y="2348520"/>
            <a:ext cx="10875264" cy="2746176"/>
            <a:chOff x="853440" y="2438477"/>
            <a:chExt cx="10875264" cy="274617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7A8A98E-8C59-914B-6276-3BF2C3E9424C}"/>
                </a:ext>
              </a:extLst>
            </p:cNvPr>
            <p:cNvSpPr txBox="1"/>
            <p:nvPr/>
          </p:nvSpPr>
          <p:spPr>
            <a:xfrm>
              <a:off x="853440" y="2438477"/>
              <a:ext cx="10546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특징 </a:t>
              </a:r>
              <a:r>
                <a:rPr lang="en-US" altLang="ko-KR" sz="2800" dirty="0"/>
                <a:t>: </a:t>
              </a:r>
              <a:r>
                <a:rPr lang="ko-KR" altLang="en-US" sz="2800" dirty="0"/>
                <a:t>전용 리소스</a:t>
              </a:r>
              <a:r>
                <a:rPr lang="en-US" altLang="ko-KR" sz="2800" dirty="0"/>
                <a:t>, </a:t>
              </a:r>
              <a:r>
                <a:rPr lang="ko-KR" altLang="en-US" sz="2800" dirty="0"/>
                <a:t>유연성</a:t>
              </a:r>
              <a:r>
                <a:rPr lang="en-US" altLang="ko-KR" sz="2800" dirty="0"/>
                <a:t>, </a:t>
              </a:r>
              <a:r>
                <a:rPr lang="ko-KR" altLang="en-US" sz="2800" dirty="0"/>
                <a:t>커스터마이징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7C2F08-E178-8F86-806F-938BFD4CC97D}"/>
                </a:ext>
              </a:extLst>
            </p:cNvPr>
            <p:cNvSpPr txBox="1"/>
            <p:nvPr/>
          </p:nvSpPr>
          <p:spPr>
            <a:xfrm>
              <a:off x="853440" y="3549955"/>
              <a:ext cx="10875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장점 </a:t>
              </a:r>
              <a:r>
                <a:rPr lang="en-US" altLang="ko-KR" sz="2800" dirty="0"/>
                <a:t>: </a:t>
              </a:r>
              <a:r>
                <a:rPr lang="ko-KR" altLang="en-US" sz="2800" dirty="0"/>
                <a:t>보안성 높음</a:t>
              </a:r>
              <a:r>
                <a:rPr lang="en-US" altLang="ko-KR" sz="2800" dirty="0"/>
                <a:t>, </a:t>
              </a:r>
              <a:r>
                <a:rPr lang="ko-KR" altLang="en-US" sz="2800" dirty="0"/>
                <a:t>리소스 조정과 커스터마이징</a:t>
              </a:r>
              <a:r>
                <a:rPr lang="en-US" altLang="ko-KR" sz="2800" dirty="0"/>
                <a:t>, </a:t>
              </a:r>
              <a:r>
                <a:rPr lang="ko-KR" altLang="en-US" sz="2800" dirty="0"/>
                <a:t>리소스성능 뛰어남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83DD43-FF36-05C6-9029-BA91312EAFE2}"/>
                </a:ext>
              </a:extLst>
            </p:cNvPr>
            <p:cNvSpPr txBox="1"/>
            <p:nvPr/>
          </p:nvSpPr>
          <p:spPr>
            <a:xfrm>
              <a:off x="853440" y="4661433"/>
              <a:ext cx="107533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단점</a:t>
              </a:r>
              <a:r>
                <a:rPr lang="en-US" altLang="ko-KR" sz="2800" dirty="0"/>
                <a:t> : </a:t>
              </a:r>
              <a:r>
                <a:rPr lang="ko-KR" altLang="en-US" sz="2800" dirty="0"/>
                <a:t>초기 투자 비용</a:t>
              </a:r>
              <a:r>
                <a:rPr lang="en-US" altLang="ko-KR" sz="2800" dirty="0"/>
                <a:t>+</a:t>
              </a:r>
              <a:r>
                <a:rPr lang="ko-KR" altLang="en-US" sz="2800" dirty="0"/>
                <a:t>유지보수 비용</a:t>
              </a:r>
              <a:r>
                <a:rPr lang="en-US" altLang="ko-KR" sz="2800" dirty="0"/>
                <a:t>, </a:t>
              </a:r>
              <a:r>
                <a:rPr lang="ko-KR" altLang="en-US" sz="2800" dirty="0"/>
                <a:t>확장성 낮음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6017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EBA280-F305-B764-7180-3221CAB5FD19}"/>
              </a:ext>
            </a:extLst>
          </p:cNvPr>
          <p:cNvSpPr txBox="1"/>
          <p:nvPr/>
        </p:nvSpPr>
        <p:spPr>
          <a:xfrm>
            <a:off x="524256" y="584775"/>
            <a:ext cx="15971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/>
              <a:t>3. </a:t>
            </a:r>
            <a:r>
              <a:rPr lang="ko-KR" altLang="en-US" sz="3500" dirty="0"/>
              <a:t>정리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6DE5234-F86A-1B5E-2B6C-C0F1C2E30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551828"/>
              </p:ext>
            </p:extLst>
          </p:nvPr>
        </p:nvGraphicFramePr>
        <p:xfrm>
          <a:off x="877824" y="1463041"/>
          <a:ext cx="10487637" cy="503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548">
                  <a:extLst>
                    <a:ext uri="{9D8B030D-6E8A-4147-A177-3AD203B41FA5}">
                      <a16:colId xmlns:a16="http://schemas.microsoft.com/office/drawing/2014/main" val="4226436941"/>
                    </a:ext>
                  </a:extLst>
                </a:gridCol>
                <a:gridCol w="4638999">
                  <a:extLst>
                    <a:ext uri="{9D8B030D-6E8A-4147-A177-3AD203B41FA5}">
                      <a16:colId xmlns:a16="http://schemas.microsoft.com/office/drawing/2014/main" val="3350502980"/>
                    </a:ext>
                  </a:extLst>
                </a:gridCol>
                <a:gridCol w="4678090">
                  <a:extLst>
                    <a:ext uri="{9D8B030D-6E8A-4147-A177-3AD203B41FA5}">
                      <a16:colId xmlns:a16="http://schemas.microsoft.com/office/drawing/2014/main" val="2455612189"/>
                    </a:ext>
                  </a:extLst>
                </a:gridCol>
              </a:tblGrid>
              <a:tr h="682751"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퍼블릭 네트워킹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err="1"/>
                        <a:t>프라이빗</a:t>
                      </a:r>
                      <a:r>
                        <a:rPr lang="ko-KR" altLang="en-US" sz="2200" dirty="0"/>
                        <a:t> 네트워킹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852507"/>
                  </a:ext>
                </a:extLst>
              </a:tr>
              <a:tr h="700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공통점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유연성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174950"/>
                  </a:ext>
                </a:extLst>
              </a:tr>
              <a:tr h="700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차이점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/>
                        <a:t>리소스 할당에 따른 유연성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/>
                        <a:t>처음 네트워킹 설정할 때의 유연성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291630"/>
                  </a:ext>
                </a:extLst>
              </a:tr>
              <a:tr h="555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/>
                        <a:t>대중적 접근성</a:t>
                      </a:r>
                      <a:r>
                        <a:rPr lang="en-US" altLang="ko-KR" sz="2200" dirty="0"/>
                        <a:t>, </a:t>
                      </a:r>
                      <a:r>
                        <a:rPr lang="ko-KR" altLang="en-US" sz="2200" dirty="0"/>
                        <a:t>공유 리소스</a:t>
                      </a:r>
                      <a:r>
                        <a:rPr lang="en-US" altLang="ko-KR" sz="2200" dirty="0"/>
                        <a:t> </a:t>
                      </a:r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/>
                        <a:t>커스터마이징</a:t>
                      </a:r>
                      <a:r>
                        <a:rPr lang="en-US" altLang="ko-KR" sz="2200" dirty="0"/>
                        <a:t>, </a:t>
                      </a:r>
                      <a:r>
                        <a:rPr lang="ko-KR" altLang="en-US" sz="2200" dirty="0"/>
                        <a:t>전용 리소스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7913747"/>
                  </a:ext>
                </a:extLst>
              </a:tr>
              <a:tr h="1599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장점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200" dirty="0"/>
                        <a:t>리소스의 동적 할당</a:t>
                      </a:r>
                      <a:endParaRPr lang="en-US" altLang="ko-KR" sz="22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200" dirty="0"/>
                        <a:t>낮은 비용</a:t>
                      </a:r>
                      <a:endParaRPr lang="en-US" altLang="ko-KR" sz="22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200" dirty="0"/>
                        <a:t>관리의 간편함</a:t>
                      </a:r>
                      <a:endParaRPr lang="en-US" altLang="ko-KR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200" dirty="0"/>
                        <a:t>보안성</a:t>
                      </a:r>
                      <a:endParaRPr lang="en-US" altLang="ko-KR" sz="22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200" dirty="0"/>
                        <a:t>리소스 조정</a:t>
                      </a:r>
                      <a:endParaRPr lang="en-US" altLang="ko-KR" sz="22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200" dirty="0"/>
                        <a:t>성능 뛰어남</a:t>
                      </a:r>
                      <a:endParaRPr lang="en-US" altLang="ko-KR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063003"/>
                  </a:ext>
                </a:extLst>
              </a:tr>
              <a:tr h="799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단점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/>
                        <a:t>보안성 낮음</a:t>
                      </a:r>
                      <a:r>
                        <a:rPr lang="en-US" altLang="ko-KR" sz="2200" dirty="0"/>
                        <a:t>, </a:t>
                      </a:r>
                      <a:r>
                        <a:rPr lang="ko-KR" altLang="en-US" sz="2200" dirty="0"/>
                        <a:t>성능 저하될 수 있음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/>
                        <a:t>많은 비용</a:t>
                      </a:r>
                      <a:r>
                        <a:rPr lang="en-US" altLang="ko-KR" sz="2200" dirty="0"/>
                        <a:t>, </a:t>
                      </a:r>
                      <a:r>
                        <a:rPr lang="ko-KR" altLang="en-US" sz="2200" dirty="0"/>
                        <a:t>확장성 낮음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375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404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4648AC-4E31-13A8-613F-7C3E1F5CD2CF}"/>
              </a:ext>
            </a:extLst>
          </p:cNvPr>
          <p:cNvSpPr txBox="1"/>
          <p:nvPr/>
        </p:nvSpPr>
        <p:spPr>
          <a:xfrm>
            <a:off x="646176" y="564806"/>
            <a:ext cx="567334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/>
              <a:t>멀티 클라우드 전략</a:t>
            </a:r>
            <a:r>
              <a:rPr lang="en-US" altLang="ko-KR" sz="3500" dirty="0"/>
              <a:t>, </a:t>
            </a:r>
            <a:r>
              <a:rPr lang="ko-KR" altLang="en-US" sz="3500" dirty="0"/>
              <a:t>필요성</a:t>
            </a:r>
            <a:endParaRPr lang="en-US" altLang="ko-KR" sz="3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FCD9E-00BE-568E-27B5-0694A9D94134}"/>
              </a:ext>
            </a:extLst>
          </p:cNvPr>
          <p:cNvSpPr txBox="1"/>
          <p:nvPr/>
        </p:nvSpPr>
        <p:spPr>
          <a:xfrm>
            <a:off x="646176" y="1954942"/>
            <a:ext cx="31630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멀티 클라우드 전략</a:t>
            </a:r>
            <a:r>
              <a:rPr lang="en-US" altLang="ko-KR" sz="2500" dirty="0"/>
              <a:t>? </a:t>
            </a:r>
            <a:endParaRPr lang="ko-KR" altLang="en-US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C58DFF-1DD7-AAB2-15A1-DC2D015BC1E5}"/>
              </a:ext>
            </a:extLst>
          </p:cNvPr>
          <p:cNvSpPr txBox="1"/>
          <p:nvPr/>
        </p:nvSpPr>
        <p:spPr>
          <a:xfrm>
            <a:off x="646176" y="2517340"/>
            <a:ext cx="56733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여러 클라우드 제공업체를 동시에 사용</a:t>
            </a:r>
            <a:endParaRPr lang="en-US" altLang="ko-KR" sz="2500" dirty="0"/>
          </a:p>
          <a:p>
            <a:r>
              <a:rPr lang="en-US" altLang="ko-KR" sz="2500" dirty="0"/>
              <a:t>IT</a:t>
            </a:r>
            <a:r>
              <a:rPr lang="ko-KR" altLang="en-US" sz="2500" dirty="0"/>
              <a:t>인프라 운영</a:t>
            </a:r>
            <a:r>
              <a:rPr lang="en-US" altLang="ko-KR" sz="2500" dirty="0"/>
              <a:t>, </a:t>
            </a:r>
            <a:r>
              <a:rPr lang="ko-KR" altLang="en-US" sz="2500" dirty="0"/>
              <a:t>관리하는 전략</a:t>
            </a:r>
            <a:r>
              <a:rPr lang="en-US" altLang="ko-KR" sz="2500" dirty="0"/>
              <a:t> </a:t>
            </a:r>
            <a:endParaRPr lang="ko-KR" altLang="en-US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2C800-3358-5A28-7430-47C777E0AE27}"/>
              </a:ext>
            </a:extLst>
          </p:cNvPr>
          <p:cNvSpPr txBox="1"/>
          <p:nvPr/>
        </p:nvSpPr>
        <p:spPr>
          <a:xfrm>
            <a:off x="7132320" y="1930558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이점</a:t>
            </a:r>
            <a:r>
              <a:rPr lang="en-US" altLang="ko-KR" sz="2500" dirty="0"/>
              <a:t> </a:t>
            </a:r>
            <a:endParaRPr lang="ko-KR" altLang="en-US" sz="2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4C3610-2388-AC2D-8DB7-35BCCE99E187}"/>
              </a:ext>
            </a:extLst>
          </p:cNvPr>
          <p:cNvSpPr txBox="1"/>
          <p:nvPr/>
        </p:nvSpPr>
        <p:spPr>
          <a:xfrm>
            <a:off x="7132320" y="3029777"/>
            <a:ext cx="3535680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/>
              <a:t>벤더 </a:t>
            </a:r>
            <a:r>
              <a:rPr lang="ko-KR" altLang="en-US" sz="2500" dirty="0" err="1"/>
              <a:t>락인</a:t>
            </a:r>
            <a:r>
              <a:rPr lang="ko-KR" altLang="en-US" sz="2500" dirty="0"/>
              <a:t> 문제 방지</a:t>
            </a:r>
            <a:r>
              <a:rPr lang="en-US" altLang="ko-KR" sz="2500" dirty="0"/>
              <a:t> </a:t>
            </a:r>
            <a:endParaRPr lang="ko-KR" altLang="en-US" sz="2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01F29E-8977-66F0-2C1A-868A2514AAD1}"/>
              </a:ext>
            </a:extLst>
          </p:cNvPr>
          <p:cNvSpPr txBox="1"/>
          <p:nvPr/>
        </p:nvSpPr>
        <p:spPr>
          <a:xfrm>
            <a:off x="7132320" y="3624812"/>
            <a:ext cx="3645408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/>
              <a:t>유연성</a:t>
            </a:r>
            <a:r>
              <a:rPr lang="en-US" altLang="ko-KR" sz="2500" dirty="0"/>
              <a:t>, </a:t>
            </a:r>
            <a:r>
              <a:rPr lang="ko-KR" altLang="en-US" sz="2500" dirty="0" err="1"/>
              <a:t>혁신성</a:t>
            </a:r>
            <a:r>
              <a:rPr lang="ko-KR" altLang="en-US" sz="2500" dirty="0"/>
              <a:t> 극대화</a:t>
            </a:r>
            <a:endParaRPr lang="en-US" altLang="ko-KR" sz="2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9CC03C-A627-A9F9-3965-788906ED0312}"/>
              </a:ext>
            </a:extLst>
          </p:cNvPr>
          <p:cNvSpPr txBox="1"/>
          <p:nvPr/>
        </p:nvSpPr>
        <p:spPr>
          <a:xfrm>
            <a:off x="7132320" y="4219847"/>
            <a:ext cx="3645408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/>
              <a:t>고가용성</a:t>
            </a:r>
            <a:r>
              <a:rPr lang="en-US" altLang="ko-KR" sz="2500" dirty="0"/>
              <a:t>, </a:t>
            </a:r>
            <a:r>
              <a:rPr lang="ko-KR" altLang="en-US" sz="2500" dirty="0"/>
              <a:t>신뢰성 향상</a:t>
            </a:r>
            <a:r>
              <a:rPr lang="en-US" altLang="ko-KR" sz="2500" dirty="0"/>
              <a:t> </a:t>
            </a:r>
            <a:endParaRPr lang="ko-KR" altLang="en-US" sz="2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998D4F-2D28-6BE2-4F2B-8327A4E526CE}"/>
              </a:ext>
            </a:extLst>
          </p:cNvPr>
          <p:cNvSpPr txBox="1"/>
          <p:nvPr/>
        </p:nvSpPr>
        <p:spPr>
          <a:xfrm>
            <a:off x="7132320" y="2449543"/>
            <a:ext cx="2011680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/>
              <a:t>비용 절감</a:t>
            </a:r>
            <a:r>
              <a:rPr lang="en-US" altLang="ko-KR" sz="2500" dirty="0"/>
              <a:t> 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297331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646430" y="564515"/>
            <a:ext cx="8608695" cy="63055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500"/>
              <a:t>한국 기업의 멀티 클라우드 전략 이용 사례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722E92-4663-0A37-9040-A03CDE683E3D}"/>
              </a:ext>
            </a:extLst>
          </p:cNvPr>
          <p:cNvSpPr txBox="1"/>
          <p:nvPr/>
        </p:nvSpPr>
        <p:spPr>
          <a:xfrm>
            <a:off x="646430" y="2042160"/>
            <a:ext cx="4416425" cy="476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대기업의 데이터 백업 전략 </a:t>
            </a:r>
            <a:endParaRPr lang="en-US" altLang="ko-KR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23A79-28C6-2397-7FF2-4AA2A15FF171}"/>
              </a:ext>
            </a:extLst>
          </p:cNvPr>
          <p:cNvSpPr txBox="1"/>
          <p:nvPr/>
        </p:nvSpPr>
        <p:spPr>
          <a:xfrm>
            <a:off x="646430" y="3323590"/>
            <a:ext cx="4647565" cy="476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중소기업의 비용 효율성 분석</a:t>
            </a:r>
            <a:endParaRPr lang="en-US" altLang="ko-KR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816A4-8CA0-E183-9976-CFA25B443C32}"/>
              </a:ext>
            </a:extLst>
          </p:cNvPr>
          <p:cNvSpPr txBox="1"/>
          <p:nvPr/>
        </p:nvSpPr>
        <p:spPr>
          <a:xfrm>
            <a:off x="646430" y="4605020"/>
            <a:ext cx="4006215" cy="476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 err="1"/>
              <a:t>스타트업의</a:t>
            </a:r>
            <a:r>
              <a:rPr lang="ko-KR" altLang="en-US" sz="2500" dirty="0"/>
              <a:t> 혁신적 활용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2037664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/>
          </p:cNvSpPr>
          <p:nvPr/>
        </p:nvSpPr>
        <p:spPr>
          <a:xfrm>
            <a:off x="646430" y="564515"/>
            <a:ext cx="8873127" cy="630942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500" dirty="0"/>
              <a:t>멀티 클라우드 전략에 따른 네트워킹 이점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722E92-4663-0A37-9040-A03CDE683E3D}"/>
              </a:ext>
            </a:extLst>
          </p:cNvPr>
          <p:cNvSpPr txBox="1"/>
          <p:nvPr/>
        </p:nvSpPr>
        <p:spPr>
          <a:xfrm>
            <a:off x="646430" y="2042160"/>
            <a:ext cx="1763395" cy="47688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500"/>
              <a:t>복원력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23A79-28C6-2397-7FF2-4AA2A15FF171}"/>
              </a:ext>
            </a:extLst>
          </p:cNvPr>
          <p:cNvSpPr txBox="1"/>
          <p:nvPr/>
        </p:nvSpPr>
        <p:spPr>
          <a:xfrm>
            <a:off x="646430" y="3323590"/>
            <a:ext cx="2470150" cy="47688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500"/>
              <a:t>성능 최적화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816A4-8CA0-E183-9976-CFA25B443C32}"/>
              </a:ext>
            </a:extLst>
          </p:cNvPr>
          <p:cNvSpPr txBox="1"/>
          <p:nvPr/>
        </p:nvSpPr>
        <p:spPr>
          <a:xfrm>
            <a:off x="646430" y="4605020"/>
            <a:ext cx="3957320" cy="47688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342900" indent="-3429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sz="2500"/>
              <a:t>데이터 관리, 규정 준수</a:t>
            </a:r>
          </a:p>
        </p:txBody>
      </p:sp>
    </p:spTree>
    <p:extLst>
      <p:ext uri="{BB962C8B-B14F-4D97-AF65-F5344CB8AC3E}">
        <p14:creationId xmlns:p14="http://schemas.microsoft.com/office/powerpoint/2010/main" val="459654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/>
          </p:cNvSpPr>
          <p:nvPr/>
        </p:nvSpPr>
        <p:spPr>
          <a:xfrm>
            <a:off x="838200" y="561975"/>
            <a:ext cx="6079435" cy="6921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900" dirty="0"/>
              <a:t>클라우드 네트워킹의 전망</a:t>
            </a:r>
          </a:p>
        </p:txBody>
      </p:sp>
      <p:sp>
        <p:nvSpPr>
          <p:cNvPr id="3" name="Text Box 3"/>
          <p:cNvSpPr txBox="1">
            <a:spLocks/>
          </p:cNvSpPr>
          <p:nvPr/>
        </p:nvSpPr>
        <p:spPr>
          <a:xfrm>
            <a:off x="4457700" y="3233420"/>
            <a:ext cx="318770" cy="389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NanumGothic" charset="0"/>
              <a:ea typeface="NanumGothic" charset="0"/>
            </a:endParaRPr>
          </a:p>
        </p:txBody>
      </p:sp>
      <p:sp>
        <p:nvSpPr>
          <p:cNvPr id="4" name="Text Box 1"/>
          <p:cNvSpPr txBox="1">
            <a:spLocks/>
          </p:cNvSpPr>
          <p:nvPr/>
        </p:nvSpPr>
        <p:spPr>
          <a:xfrm>
            <a:off x="834390" y="2087245"/>
            <a:ext cx="8197850" cy="52387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dirty="0" err="1">
                <a:latin typeface="NanumGothic" charset="0"/>
                <a:ea typeface="NanumGothic" charset="0"/>
              </a:rPr>
              <a:t>정보화</a:t>
            </a:r>
            <a:r>
              <a:rPr sz="2800" dirty="0">
                <a:latin typeface="NanumGothic" charset="0"/>
                <a:ea typeface="NanumGothic" charset="0"/>
              </a:rPr>
              <a:t> </a:t>
            </a:r>
            <a:r>
              <a:rPr sz="2800" dirty="0" err="1">
                <a:latin typeface="NanumGothic" charset="0"/>
                <a:ea typeface="NanumGothic" charset="0"/>
              </a:rPr>
              <a:t>시대에</a:t>
            </a:r>
            <a:r>
              <a:rPr sz="2800" dirty="0">
                <a:latin typeface="NanumGothic" charset="0"/>
                <a:ea typeface="NanumGothic" charset="0"/>
              </a:rPr>
              <a:t> </a:t>
            </a:r>
            <a:r>
              <a:rPr sz="2800" dirty="0" err="1">
                <a:latin typeface="NanumGothic" charset="0"/>
                <a:ea typeface="NanumGothic" charset="0"/>
              </a:rPr>
              <a:t>따른</a:t>
            </a:r>
            <a:r>
              <a:rPr sz="2800" dirty="0">
                <a:latin typeface="NanumGothic" charset="0"/>
                <a:ea typeface="NanumGothic" charset="0"/>
              </a:rPr>
              <a:t> </a:t>
            </a:r>
            <a:r>
              <a:rPr sz="2800" dirty="0" err="1">
                <a:latin typeface="NanumGothic" charset="0"/>
                <a:ea typeface="NanumGothic" charset="0"/>
              </a:rPr>
              <a:t>데이터</a:t>
            </a:r>
            <a:r>
              <a:rPr sz="2800" dirty="0">
                <a:latin typeface="NanumGothic" charset="0"/>
                <a:ea typeface="NanumGothic" charset="0"/>
              </a:rPr>
              <a:t> </a:t>
            </a:r>
            <a:r>
              <a:rPr sz="2800" dirty="0" err="1">
                <a:latin typeface="NanumGothic" charset="0"/>
                <a:ea typeface="NanumGothic" charset="0"/>
              </a:rPr>
              <a:t>저장의</a:t>
            </a:r>
            <a:r>
              <a:rPr sz="2800" dirty="0">
                <a:latin typeface="NanumGothic" charset="0"/>
                <a:ea typeface="NanumGothic" charset="0"/>
              </a:rPr>
              <a:t> </a:t>
            </a:r>
            <a:r>
              <a:rPr sz="2800" dirty="0" err="1">
                <a:latin typeface="NanumGothic" charset="0"/>
                <a:ea typeface="NanumGothic" charset="0"/>
              </a:rPr>
              <a:t>중요성이</a:t>
            </a:r>
            <a:r>
              <a:rPr sz="2800" dirty="0">
                <a:latin typeface="NanumGothic" charset="0"/>
                <a:ea typeface="NanumGothic" charset="0"/>
              </a:rPr>
              <a:t> </a:t>
            </a:r>
            <a:r>
              <a:rPr sz="2800" dirty="0" err="1">
                <a:latin typeface="NanumGothic" charset="0"/>
                <a:ea typeface="NanumGothic" charset="0"/>
              </a:rPr>
              <a:t>높아졌음</a:t>
            </a:r>
            <a:endParaRPr lang="ko-KR" altLang="en-US" sz="2800" dirty="0">
              <a:latin typeface="NanumGothic" charset="0"/>
              <a:ea typeface="NanumGothic" charset="0"/>
            </a:endParaRPr>
          </a:p>
        </p:txBody>
      </p:sp>
      <p:sp>
        <p:nvSpPr>
          <p:cNvPr id="5" name="Text Box 2"/>
          <p:cNvSpPr txBox="1">
            <a:spLocks/>
          </p:cNvSpPr>
          <p:nvPr/>
        </p:nvSpPr>
        <p:spPr>
          <a:xfrm>
            <a:off x="5930900" y="3234690"/>
            <a:ext cx="30670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NanumGothic" charset="0"/>
              <a:ea typeface="NanumGothic" charset="0"/>
            </a:endParaRPr>
          </a:p>
        </p:txBody>
      </p:sp>
      <p:sp>
        <p:nvSpPr>
          <p:cNvPr id="6" name="Text Box 3"/>
          <p:cNvSpPr txBox="1">
            <a:spLocks/>
          </p:cNvSpPr>
          <p:nvPr/>
        </p:nvSpPr>
        <p:spPr>
          <a:xfrm>
            <a:off x="845185" y="3170555"/>
            <a:ext cx="8309610" cy="52387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>
                <a:latin typeface="NanumGothic" charset="0"/>
                <a:ea typeface="NanumGothic" charset="0"/>
              </a:rPr>
              <a:t>==&gt; 클라우드 네트워킹은 데이터 저장 기술 중 하나임</a:t>
            </a:r>
            <a:endParaRPr lang="ko-KR" altLang="en-US" sz="2800">
              <a:latin typeface="NanumGothic" charset="0"/>
              <a:ea typeface="NanumGothic" charset="0"/>
            </a:endParaRPr>
          </a:p>
        </p:txBody>
      </p:sp>
      <p:sp>
        <p:nvSpPr>
          <p:cNvPr id="7" name="Text Box 4"/>
          <p:cNvSpPr txBox="1">
            <a:spLocks/>
          </p:cNvSpPr>
          <p:nvPr/>
        </p:nvSpPr>
        <p:spPr>
          <a:xfrm>
            <a:off x="4944745" y="3236595"/>
            <a:ext cx="318770" cy="3898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none" lIns="89535" tIns="46355" rIns="89535" bIns="46355" anchor="t">
            <a:spAutoFit/>
          </a:bodyPr>
          <a:lstStyle/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NanumGothic" charset="0"/>
              <a:ea typeface="NanumGothic" charset="0"/>
            </a:endParaRPr>
          </a:p>
        </p:txBody>
      </p:sp>
      <p:sp>
        <p:nvSpPr>
          <p:cNvPr id="8" name="Text Box 5"/>
          <p:cNvSpPr txBox="1">
            <a:spLocks/>
          </p:cNvSpPr>
          <p:nvPr/>
        </p:nvSpPr>
        <p:spPr>
          <a:xfrm>
            <a:off x="841375" y="4244340"/>
            <a:ext cx="8309610" cy="9544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>
                <a:latin typeface="NanumGothic" charset="0"/>
                <a:ea typeface="NanumGothic" charset="0"/>
              </a:rPr>
              <a:t>==&gt; AI의 발전으로 5G 등의 고속 통신 기술로 클라우드 네트워킹은 더욱더 발전할 것이다.</a:t>
            </a:r>
            <a:endParaRPr lang="ko-KR" altLang="en-US" sz="2800">
              <a:latin typeface="NanumGothic" charset="0"/>
              <a:ea typeface="NanumGothic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E45883EF-0F43-8EAD-E654-3B43D0C2276A}"/>
              </a:ext>
            </a:extLst>
          </p:cNvPr>
          <p:cNvSpPr txBox="1">
            <a:spLocks/>
          </p:cNvSpPr>
          <p:nvPr/>
        </p:nvSpPr>
        <p:spPr>
          <a:xfrm>
            <a:off x="4554482" y="2642887"/>
            <a:ext cx="3083036" cy="78611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500" dirty="0">
                <a:latin typeface="NanumGothic" charset="0"/>
                <a:ea typeface="NanumGothic" charset="0"/>
              </a:rPr>
              <a:t>감사합니다</a:t>
            </a:r>
            <a:r>
              <a:rPr lang="en-US" altLang="ko-KR" sz="4500" dirty="0">
                <a:latin typeface="NanumGothic" charset="0"/>
                <a:ea typeface="NanumGothic" charset="0"/>
              </a:rPr>
              <a:t>.</a:t>
            </a:r>
            <a:endParaRPr lang="ko-KR" altLang="en-US" sz="4500" dirty="0">
              <a:latin typeface="NanumGothic" charset="0"/>
              <a:ea typeface="Nanum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84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5">
            <a:extLst>
              <a:ext uri="{FF2B5EF4-FFF2-40B4-BE49-F238E27FC236}">
                <a16:creationId xmlns:a16="http://schemas.microsoft.com/office/drawing/2014/main" id="{B8EF8B12-5D73-C8BC-BC39-E3063D5EEC94}"/>
              </a:ext>
            </a:extLst>
          </p:cNvPr>
          <p:cNvSpPr txBox="1">
            <a:spLocks/>
          </p:cNvSpPr>
          <p:nvPr/>
        </p:nvSpPr>
        <p:spPr>
          <a:xfrm>
            <a:off x="524510" y="361315"/>
            <a:ext cx="1362075" cy="79184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9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4000" spc="0" dirty="0"/>
              <a:t>목차</a:t>
            </a: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525780" y="1830705"/>
            <a:ext cx="5745812" cy="52322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lang="ko-KR" altLang="en-US" sz="2800" dirty="0">
                <a:latin typeface="굴림체" panose="020B0609000101010101" pitchFamily="49" charset="-127"/>
                <a:ea typeface="굴림체" panose="020B0609000101010101" pitchFamily="49" charset="-127"/>
              </a:rPr>
              <a:t>네트워킹과 클라우드 네트워킹</a:t>
            </a: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524510" y="3053080"/>
            <a:ext cx="5747081" cy="52322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>
                <a:latin typeface="굴림체" panose="020B0609000101010101" pitchFamily="49" charset="-127"/>
                <a:ea typeface="굴림체" panose="020B0609000101010101" pitchFamily="49" charset="-127"/>
              </a:rPr>
              <a:t>2. </a:t>
            </a:r>
            <a:r>
              <a:rPr lang="ko-KR" altLang="en-US" sz="2800">
                <a:latin typeface="굴림체" panose="020B0609000101010101" pitchFamily="49" charset="-127"/>
                <a:ea typeface="굴림체" panose="020B0609000101010101" pitchFamily="49" charset="-127"/>
              </a:rPr>
              <a:t>클라우드 네트워킹 유형 </a:t>
            </a:r>
            <a:r>
              <a:rPr lang="en-US" altLang="ko-KR" sz="2800"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ko-KR" altLang="en-US" sz="2800">
                <a:latin typeface="굴림체" panose="020B0609000101010101" pitchFamily="49" charset="-127"/>
                <a:ea typeface="굴림체" panose="020B0609000101010101" pitchFamily="49" charset="-127"/>
              </a:rPr>
              <a:t>가지 </a:t>
            </a: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524509" y="4403725"/>
            <a:ext cx="6651543" cy="52322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>
                <a:latin typeface="굴림체" panose="020B0609000101010101" pitchFamily="49" charset="-127"/>
                <a:ea typeface="굴림체" panose="020B0609000101010101" pitchFamily="49" charset="-127"/>
              </a:rPr>
              <a:t>3. </a:t>
            </a:r>
            <a:r>
              <a:rPr lang="ko-KR" altLang="en-US" sz="2800" dirty="0">
                <a:latin typeface="굴림체" panose="020B0609000101010101" pitchFamily="49" charset="-127"/>
                <a:ea typeface="굴림체" panose="020B0609000101010101" pitchFamily="49" charset="-127"/>
              </a:rPr>
              <a:t>멀티 클라우드와 클라우드 네트워킹</a:t>
            </a:r>
          </a:p>
        </p:txBody>
      </p:sp>
      <p:sp>
        <p:nvSpPr>
          <p:cNvPr id="7" name="Text Box 1"/>
          <p:cNvSpPr txBox="1">
            <a:spLocks/>
          </p:cNvSpPr>
          <p:nvPr/>
        </p:nvSpPr>
        <p:spPr>
          <a:xfrm>
            <a:off x="522604" y="5713095"/>
            <a:ext cx="5003554" cy="52450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800" dirty="0">
                <a:latin typeface="굴림체" panose="020B0609000101010101" pitchFamily="49" charset="-127"/>
                <a:ea typeface="굴림체" panose="020B0609000101010101" pitchFamily="49" charset="-127"/>
              </a:rPr>
              <a:t>4.</a:t>
            </a:r>
            <a:r>
              <a:rPr lang="en-US" sz="28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800" dirty="0">
                <a:latin typeface="굴림체" panose="020B0609000101010101" pitchFamily="49" charset="-127"/>
                <a:ea typeface="굴림체" panose="020B0609000101010101" pitchFamily="49" charset="-127"/>
              </a:rPr>
              <a:t>클라우드 네트워킹의 전망</a:t>
            </a:r>
          </a:p>
        </p:txBody>
      </p:sp>
    </p:spTree>
    <p:extLst>
      <p:ext uri="{BB962C8B-B14F-4D97-AF65-F5344CB8AC3E}">
        <p14:creationId xmlns:p14="http://schemas.microsoft.com/office/powerpoint/2010/main" val="81971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>
            <a:extLst>
              <a:ext uri="{FF2B5EF4-FFF2-40B4-BE49-F238E27FC236}">
                <a16:creationId xmlns:a16="http://schemas.microsoft.com/office/drawing/2014/main" id="{CE9FEA30-81C9-0B3A-5B20-B41954C3EAD8}"/>
              </a:ext>
            </a:extLst>
          </p:cNvPr>
          <p:cNvSpPr txBox="1">
            <a:spLocks/>
          </p:cNvSpPr>
          <p:nvPr/>
        </p:nvSpPr>
        <p:spPr>
          <a:xfrm>
            <a:off x="524256" y="397619"/>
            <a:ext cx="2325145" cy="7917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9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4000" spc="0" dirty="0"/>
              <a:t>네트워킹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9E717-F9E0-6D4F-0820-E9ED2F6D1373}"/>
              </a:ext>
            </a:extLst>
          </p:cNvPr>
          <p:cNvSpPr txBox="1"/>
          <p:nvPr/>
        </p:nvSpPr>
        <p:spPr>
          <a:xfrm>
            <a:off x="524256" y="1300226"/>
            <a:ext cx="9251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다른 장치들 간에 데이터를 교환할 수 있도록 연결된 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1644EF-019F-4B77-706F-53EB12E86A8E}"/>
              </a:ext>
            </a:extLst>
          </p:cNvPr>
          <p:cNvSpPr txBox="1"/>
          <p:nvPr/>
        </p:nvSpPr>
        <p:spPr>
          <a:xfrm>
            <a:off x="524256" y="2806458"/>
            <a:ext cx="3406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네트워킹 예시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CD9DD-EEE4-F9D4-AA0D-9185E7D41510}"/>
              </a:ext>
            </a:extLst>
          </p:cNvPr>
          <p:cNvSpPr txBox="1"/>
          <p:nvPr/>
        </p:nvSpPr>
        <p:spPr>
          <a:xfrm>
            <a:off x="524256" y="3628898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인터넷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11068E-6C1E-0E44-7CD2-4A529372BA0E}"/>
              </a:ext>
            </a:extLst>
          </p:cNvPr>
          <p:cNvSpPr txBox="1"/>
          <p:nvPr/>
        </p:nvSpPr>
        <p:spPr>
          <a:xfrm>
            <a:off x="524256" y="4266672"/>
            <a:ext cx="2334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LAN, WAN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702C3-3F26-FB49-730F-1972D61D9423}"/>
              </a:ext>
            </a:extLst>
          </p:cNvPr>
          <p:cNvSpPr txBox="1"/>
          <p:nvPr/>
        </p:nvSpPr>
        <p:spPr>
          <a:xfrm>
            <a:off x="524256" y="4904446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Wi-Fi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5594FE-7F4C-CE79-A0C5-2B0C03EA87DB}"/>
              </a:ext>
            </a:extLst>
          </p:cNvPr>
          <p:cNvSpPr txBox="1"/>
          <p:nvPr/>
        </p:nvSpPr>
        <p:spPr>
          <a:xfrm>
            <a:off x="524256" y="5542220"/>
            <a:ext cx="3619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클라우드 네트워킹</a:t>
            </a:r>
          </a:p>
        </p:txBody>
      </p:sp>
    </p:spTree>
    <p:extLst>
      <p:ext uri="{BB962C8B-B14F-4D97-AF65-F5344CB8AC3E}">
        <p14:creationId xmlns:p14="http://schemas.microsoft.com/office/powerpoint/2010/main" val="185622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96AD4D5-CC5A-8836-7D57-1C1F6314885D}"/>
              </a:ext>
            </a:extLst>
          </p:cNvPr>
          <p:cNvSpPr txBox="1">
            <a:spLocks/>
          </p:cNvSpPr>
          <p:nvPr/>
        </p:nvSpPr>
        <p:spPr>
          <a:xfrm>
            <a:off x="308327" y="324467"/>
            <a:ext cx="6371518" cy="7917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9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4000" spc="0" dirty="0"/>
              <a:t>클라우드 네트워킹</a:t>
            </a:r>
            <a:r>
              <a:rPr lang="en-US" altLang="ko-KR" sz="4000" spc="0" dirty="0"/>
              <a:t> </a:t>
            </a:r>
            <a:r>
              <a:rPr lang="ko-KR" altLang="en-US" sz="4000" spc="0" dirty="0"/>
              <a:t>이란</a:t>
            </a:r>
            <a:r>
              <a:rPr lang="en-US" altLang="ko-KR" sz="4000" spc="0" dirty="0"/>
              <a:t>?</a:t>
            </a:r>
            <a:endParaRPr lang="ko-KR" altLang="en-US" sz="4000" spc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49DB36-C34C-CF43-58F6-B8214794EAE8}"/>
              </a:ext>
            </a:extLst>
          </p:cNvPr>
          <p:cNvGrpSpPr/>
          <p:nvPr/>
        </p:nvGrpSpPr>
        <p:grpSpPr>
          <a:xfrm>
            <a:off x="308327" y="1765875"/>
            <a:ext cx="6597443" cy="3326250"/>
            <a:chOff x="245808" y="1599711"/>
            <a:chExt cx="7481168" cy="3515820"/>
          </a:xfrm>
        </p:grpSpPr>
        <p:pic>
          <p:nvPicPr>
            <p:cNvPr id="8" name="그림 7" descr="폰트, 그래픽, 텍스트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5CAEB69A-734E-A637-9250-34FF65F864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14" t="26537" r="4388" b="21345"/>
            <a:stretch/>
          </p:blipFill>
          <p:spPr>
            <a:xfrm>
              <a:off x="5004621" y="3881610"/>
              <a:ext cx="2722355" cy="1022555"/>
            </a:xfrm>
            <a:prstGeom prst="rect">
              <a:avLst/>
            </a:prstGeom>
          </p:spPr>
        </p:pic>
        <p:pic>
          <p:nvPicPr>
            <p:cNvPr id="10" name="그림 9" descr="그래픽, 그래픽 디자인, 어둠, 디자인이(가) 표시된 사진&#10;&#10;자동 생성된 설명">
              <a:extLst>
                <a:ext uri="{FF2B5EF4-FFF2-40B4-BE49-F238E27FC236}">
                  <a16:creationId xmlns:a16="http://schemas.microsoft.com/office/drawing/2014/main" id="{B18801E0-EE81-D632-3DA6-D09D5C5BFA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1" b="21777"/>
            <a:stretch/>
          </p:blipFill>
          <p:spPr>
            <a:xfrm>
              <a:off x="245808" y="3670246"/>
              <a:ext cx="4876800" cy="1445285"/>
            </a:xfrm>
            <a:prstGeom prst="rect">
              <a:avLst/>
            </a:prstGeom>
          </p:spPr>
        </p:pic>
        <p:pic>
          <p:nvPicPr>
            <p:cNvPr id="12" name="그림 11" descr="로고, 스크린샷, 원, 그래픽이(가) 표시된 사진&#10;&#10;자동 생성된 설명">
              <a:extLst>
                <a:ext uri="{FF2B5EF4-FFF2-40B4-BE49-F238E27FC236}">
                  <a16:creationId xmlns:a16="http://schemas.microsoft.com/office/drawing/2014/main" id="{040D90B5-7985-B09A-A332-4809D13D97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9" t="10054" r="3102" b="5270"/>
            <a:stretch/>
          </p:blipFill>
          <p:spPr>
            <a:xfrm>
              <a:off x="372448" y="1599711"/>
              <a:ext cx="3224981" cy="1976284"/>
            </a:xfrm>
            <a:prstGeom prst="rect">
              <a:avLst/>
            </a:prstGeom>
          </p:spPr>
        </p:pic>
        <p:pic>
          <p:nvPicPr>
            <p:cNvPr id="14" name="그림 13" descr="폰트, 그래픽, 로고, 텍스트이(가) 표시된 사진&#10;&#10;자동 생성된 설명">
              <a:extLst>
                <a:ext uri="{FF2B5EF4-FFF2-40B4-BE49-F238E27FC236}">
                  <a16:creationId xmlns:a16="http://schemas.microsoft.com/office/drawing/2014/main" id="{EADB0582-F886-8FAB-AB56-D207AD3CB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7429" y="1725214"/>
              <a:ext cx="3705742" cy="1819529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CAAE11-0467-673D-B25A-466AC361E515}"/>
              </a:ext>
            </a:extLst>
          </p:cNvPr>
          <p:cNvSpPr txBox="1"/>
          <p:nvPr/>
        </p:nvSpPr>
        <p:spPr>
          <a:xfrm>
            <a:off x="7423354" y="2527544"/>
            <a:ext cx="44603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클라우드 기반 서비스를 사용하여 조직의 직원</a:t>
            </a:r>
            <a:r>
              <a:rPr lang="en-US" altLang="ko-KR" sz="2500" dirty="0"/>
              <a:t>, </a:t>
            </a:r>
            <a:r>
              <a:rPr lang="ko-KR" altLang="en-US" sz="2500" dirty="0"/>
              <a:t>리소스 및</a:t>
            </a:r>
            <a:endParaRPr lang="en-US" altLang="ko-KR" sz="2500" dirty="0"/>
          </a:p>
          <a:p>
            <a:r>
              <a:rPr lang="ko-KR" altLang="en-US" sz="2500" dirty="0"/>
              <a:t>애플리케이션을 연결 시켜 주는 매개체</a:t>
            </a:r>
          </a:p>
        </p:txBody>
      </p:sp>
    </p:spTree>
    <p:extLst>
      <p:ext uri="{BB962C8B-B14F-4D97-AF65-F5344CB8AC3E}">
        <p14:creationId xmlns:p14="http://schemas.microsoft.com/office/powerpoint/2010/main" val="99337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>
            <a:extLst>
              <a:ext uri="{FF2B5EF4-FFF2-40B4-BE49-F238E27FC236}">
                <a16:creationId xmlns:a16="http://schemas.microsoft.com/office/drawing/2014/main" id="{D44585ED-BF3C-9775-F795-860007487D87}"/>
              </a:ext>
            </a:extLst>
          </p:cNvPr>
          <p:cNvSpPr txBox="1">
            <a:spLocks/>
          </p:cNvSpPr>
          <p:nvPr/>
        </p:nvSpPr>
        <p:spPr>
          <a:xfrm>
            <a:off x="308610" y="324485"/>
            <a:ext cx="6371590" cy="79184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9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ko-KR" altLang="en-US" sz="4000" spc="0" dirty="0"/>
          </a:p>
        </p:txBody>
      </p:sp>
      <p:sp>
        <p:nvSpPr>
          <p:cNvPr id="3" name="제목 5">
            <a:extLst>
              <a:ext uri="{FF2B5EF4-FFF2-40B4-BE49-F238E27FC236}">
                <a16:creationId xmlns:a16="http://schemas.microsoft.com/office/drawing/2014/main" id="{780894DD-393E-7689-EC2D-FDA4E480BA48}"/>
              </a:ext>
            </a:extLst>
          </p:cNvPr>
          <p:cNvSpPr txBox="1">
            <a:spLocks/>
          </p:cNvSpPr>
          <p:nvPr/>
        </p:nvSpPr>
        <p:spPr>
          <a:xfrm>
            <a:off x="461010" y="476885"/>
            <a:ext cx="7952105" cy="7924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 spc="9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/>
              <a:t>클라우드 네트워킹의 장점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88969-4AC7-BEBB-E1A1-E20884350DBA}"/>
              </a:ext>
            </a:extLst>
          </p:cNvPr>
          <p:cNvSpPr txBox="1"/>
          <p:nvPr/>
        </p:nvSpPr>
        <p:spPr>
          <a:xfrm>
            <a:off x="621665" y="1861185"/>
            <a:ext cx="1583055" cy="522604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/>
              <a:t>1. 접근성</a:t>
            </a:r>
            <a:endParaRPr lang="ko-KR" altLang="en-US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F25001-F36B-264F-91D3-C85ED389770A}"/>
              </a:ext>
            </a:extLst>
          </p:cNvPr>
          <p:cNvSpPr txBox="1"/>
          <p:nvPr/>
        </p:nvSpPr>
        <p:spPr>
          <a:xfrm>
            <a:off x="628015" y="3030220"/>
            <a:ext cx="2786380" cy="522604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/>
              <a:t>2. </a:t>
            </a:r>
            <a:r>
              <a:rPr lang="ko-KR" altLang="en-US" sz="2800"/>
              <a:t>확장성, 유연성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09E31-06FB-F883-0EC7-B4E9B6AB1685}"/>
              </a:ext>
            </a:extLst>
          </p:cNvPr>
          <p:cNvSpPr txBox="1"/>
          <p:nvPr/>
        </p:nvSpPr>
        <p:spPr>
          <a:xfrm>
            <a:off x="621665" y="4199255"/>
            <a:ext cx="1637030" cy="575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보안성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573513-391F-A813-8D84-82FD124DD0A0}"/>
              </a:ext>
            </a:extLst>
          </p:cNvPr>
          <p:cNvSpPr txBox="1"/>
          <p:nvPr/>
        </p:nvSpPr>
        <p:spPr>
          <a:xfrm>
            <a:off x="628015" y="5420995"/>
            <a:ext cx="4497705" cy="522604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/>
              <a:t>4. </a:t>
            </a:r>
            <a:r>
              <a:rPr lang="ko-KR" altLang="en-US" sz="2800"/>
              <a:t>쉬운 유지 보수, 비용 절감</a:t>
            </a:r>
          </a:p>
        </p:txBody>
      </p:sp>
    </p:spTree>
    <p:extLst>
      <p:ext uri="{BB962C8B-B14F-4D97-AF65-F5344CB8AC3E}">
        <p14:creationId xmlns:p14="http://schemas.microsoft.com/office/powerpoint/2010/main" val="29281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/>
          <p:cNvSpPr txBox="1">
            <a:spLocks/>
          </p:cNvSpPr>
          <p:nvPr/>
        </p:nvSpPr>
        <p:spPr>
          <a:xfrm>
            <a:off x="461010" y="476885"/>
            <a:ext cx="9091930" cy="83756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400" spc="9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000"/>
              <a:t>클라우드 네트워킹의 주요 구성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FF3962-56ED-3D61-241D-4EC1E871ED6F}"/>
              </a:ext>
            </a:extLst>
          </p:cNvPr>
          <p:cNvSpPr txBox="1"/>
          <p:nvPr/>
        </p:nvSpPr>
        <p:spPr>
          <a:xfrm>
            <a:off x="621665" y="1861185"/>
            <a:ext cx="2708275" cy="5226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/>
              <a:t>1. </a:t>
            </a:r>
            <a:r>
              <a:rPr lang="ko-KR" altLang="en-US" sz="2800"/>
              <a:t>가상 네트워크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B454C-4D6F-6363-92E7-EFFFA5D58964}"/>
              </a:ext>
            </a:extLst>
          </p:cNvPr>
          <p:cNvSpPr txBox="1"/>
          <p:nvPr/>
        </p:nvSpPr>
        <p:spPr>
          <a:xfrm>
            <a:off x="628015" y="3030220"/>
            <a:ext cx="2042160" cy="5226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/>
              <a:t>2. </a:t>
            </a:r>
            <a:r>
              <a:rPr lang="ko-KR" altLang="en-US" sz="2800"/>
              <a:t>보안 그룹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109F3-19F7-B4F2-EE3B-18EF015F9465}"/>
              </a:ext>
            </a:extLst>
          </p:cNvPr>
          <p:cNvSpPr txBox="1"/>
          <p:nvPr/>
        </p:nvSpPr>
        <p:spPr>
          <a:xfrm>
            <a:off x="621665" y="4199255"/>
            <a:ext cx="2376170" cy="5226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/>
              <a:t>3. </a:t>
            </a:r>
            <a:r>
              <a:rPr lang="ko-KR" altLang="en-US" sz="2800"/>
              <a:t>로드 밸런서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C719AE-7D66-92FC-CDC8-1792BA4E7338}"/>
              </a:ext>
            </a:extLst>
          </p:cNvPr>
          <p:cNvSpPr txBox="1"/>
          <p:nvPr/>
        </p:nvSpPr>
        <p:spPr>
          <a:xfrm>
            <a:off x="628015" y="5420995"/>
            <a:ext cx="4168775" cy="522605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/>
              <a:t>4. 가상 프라이빗 클라우드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405867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>
            <a:extLst>
              <a:ext uri="{FF2B5EF4-FFF2-40B4-BE49-F238E27FC236}">
                <a16:creationId xmlns:a16="http://schemas.microsoft.com/office/drawing/2014/main" id="{964316E5-CDAD-9DBE-0565-C1506FEA9E6D}"/>
              </a:ext>
            </a:extLst>
          </p:cNvPr>
          <p:cNvSpPr txBox="1">
            <a:spLocks/>
          </p:cNvSpPr>
          <p:nvPr/>
        </p:nvSpPr>
        <p:spPr>
          <a:xfrm>
            <a:off x="461010" y="476885"/>
            <a:ext cx="7951470" cy="79184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9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4000" spc="0" dirty="0"/>
              <a:t>클라우드 네트워킹 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F13F0B-DC04-A8F4-5D45-0CEF779668F4}"/>
              </a:ext>
            </a:extLst>
          </p:cNvPr>
          <p:cNvSpPr txBox="1"/>
          <p:nvPr/>
        </p:nvSpPr>
        <p:spPr>
          <a:xfrm>
            <a:off x="621665" y="1861185"/>
            <a:ext cx="275907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사용자의 요청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B65D2-5EB6-610C-28E9-FE9CACCB9FE4}"/>
              </a:ext>
            </a:extLst>
          </p:cNvPr>
          <p:cNvSpPr txBox="1"/>
          <p:nvPr/>
        </p:nvSpPr>
        <p:spPr>
          <a:xfrm>
            <a:off x="628015" y="3030220"/>
            <a:ext cx="281495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네트워크 전송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3B218-4E1E-7EEF-8342-C42F16C57EFC}"/>
              </a:ext>
            </a:extLst>
          </p:cNvPr>
          <p:cNvSpPr txBox="1"/>
          <p:nvPr/>
        </p:nvSpPr>
        <p:spPr>
          <a:xfrm>
            <a:off x="621665" y="4199255"/>
            <a:ext cx="3993515" cy="523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클라우드 서비스 처리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E1C86-7ADB-F0DD-DAB7-26E6C2E724CB}"/>
              </a:ext>
            </a:extLst>
          </p:cNvPr>
          <p:cNvSpPr txBox="1"/>
          <p:nvPr/>
        </p:nvSpPr>
        <p:spPr>
          <a:xfrm>
            <a:off x="628015" y="5420995"/>
            <a:ext cx="3168650" cy="522604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/>
              <a:t>4. </a:t>
            </a:r>
            <a:r>
              <a:rPr lang="ko-KR" altLang="en-US" sz="2800"/>
              <a:t>처리에 따른 응답</a:t>
            </a:r>
          </a:p>
        </p:txBody>
      </p:sp>
    </p:spTree>
    <p:extLst>
      <p:ext uri="{BB962C8B-B14F-4D97-AF65-F5344CB8AC3E}">
        <p14:creationId xmlns:p14="http://schemas.microsoft.com/office/powerpoint/2010/main" val="1288380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>
            <a:extLst>
              <a:ext uri="{FF2B5EF4-FFF2-40B4-BE49-F238E27FC236}">
                <a16:creationId xmlns:a16="http://schemas.microsoft.com/office/drawing/2014/main" id="{2C558D8A-404C-95A7-78B7-288AA5329E69}"/>
              </a:ext>
            </a:extLst>
          </p:cNvPr>
          <p:cNvSpPr txBox="1">
            <a:spLocks/>
          </p:cNvSpPr>
          <p:nvPr/>
        </p:nvSpPr>
        <p:spPr>
          <a:xfrm>
            <a:off x="509495" y="670560"/>
            <a:ext cx="5842537" cy="64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25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9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3000" spc="0" dirty="0"/>
              <a:t>AWS</a:t>
            </a:r>
            <a:r>
              <a:rPr lang="ko-KR" altLang="en-US" sz="3000" spc="0" dirty="0"/>
              <a:t>의 클라우드 네트워킹의 구조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246ED3-16B6-BB04-AA45-07A13FE5F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71" y="1745177"/>
            <a:ext cx="9573289" cy="46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69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86FE414-9DBC-FD2A-A7DC-6432D7CE3F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7118" y="525396"/>
            <a:ext cx="10237764" cy="939245"/>
          </a:xfrm>
        </p:spPr>
        <p:txBody>
          <a:bodyPr/>
          <a:lstStyle/>
          <a:p>
            <a:pPr algn="ctr"/>
            <a:r>
              <a:rPr lang="ko-KR" altLang="en-US" sz="4400" spc="0" dirty="0"/>
              <a:t>클라우드 컴퓨팅과의 개념과 관계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0E1956-20BC-7AF7-CFA2-148D4AC2FA9E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51104" y="2338639"/>
            <a:ext cx="5400000" cy="2355281"/>
          </a:xfrm>
        </p:spPr>
        <p:txBody>
          <a:bodyPr/>
          <a:lstStyle/>
          <a:p>
            <a:r>
              <a:rPr lang="ko-KR" altLang="en-US" sz="3500" dirty="0"/>
              <a:t>클라우드 컴퓨팅</a:t>
            </a:r>
            <a:endParaRPr lang="en-US" altLang="ko-KR" sz="3500" dirty="0"/>
          </a:p>
          <a:p>
            <a:pPr>
              <a:buFontTx/>
              <a:buChar char="-"/>
            </a:pPr>
            <a:r>
              <a:rPr lang="en-US" altLang="ko-KR" sz="2200" dirty="0">
                <a:highlight>
                  <a:srgbClr val="FFFF00"/>
                </a:highlight>
              </a:rPr>
              <a:t>IT </a:t>
            </a:r>
            <a:r>
              <a:rPr lang="ko-KR" altLang="en-US" sz="2200" dirty="0">
                <a:highlight>
                  <a:srgbClr val="FFFF00"/>
                </a:highlight>
              </a:rPr>
              <a:t>리소스</a:t>
            </a:r>
            <a:r>
              <a:rPr lang="ko-KR" altLang="en-US" sz="2200" dirty="0"/>
              <a:t>를 인터넷을 통해 제공하고</a:t>
            </a:r>
            <a:r>
              <a:rPr lang="en-US" altLang="ko-KR" sz="2200" dirty="0"/>
              <a:t> </a:t>
            </a:r>
            <a:r>
              <a:rPr lang="ko-KR" altLang="en-US" sz="2200" dirty="0"/>
              <a:t>이용자에게 서비스 제공</a:t>
            </a:r>
            <a:endParaRPr lang="en-US" altLang="ko-KR" sz="2200" dirty="0"/>
          </a:p>
          <a:p>
            <a:pPr>
              <a:buFontTx/>
              <a:buChar char="-"/>
            </a:pPr>
            <a:r>
              <a:rPr lang="en-US" altLang="ko-KR" sz="2200" dirty="0"/>
              <a:t>IT </a:t>
            </a:r>
            <a:r>
              <a:rPr lang="ko-KR" altLang="en-US" sz="2200" dirty="0"/>
              <a:t>리소스 제공</a:t>
            </a:r>
            <a:r>
              <a:rPr lang="en-US" altLang="ko-KR" sz="2200" dirty="0"/>
              <a:t>, </a:t>
            </a:r>
            <a:r>
              <a:rPr lang="ko-KR" altLang="en-US" sz="2200" dirty="0"/>
              <a:t>이용자의 편의성</a:t>
            </a:r>
            <a:r>
              <a:rPr lang="en-US" altLang="ko-KR" sz="2200" dirty="0"/>
              <a:t>, </a:t>
            </a:r>
            <a:r>
              <a:rPr lang="ko-KR" altLang="en-US" sz="2200" dirty="0"/>
              <a:t>비용절감</a:t>
            </a:r>
            <a:endParaRPr lang="en-US" altLang="ko-KR" sz="2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5DEAC80-FFD8-F931-20A2-59E594206B6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340896" y="2338640"/>
            <a:ext cx="5400000" cy="2355280"/>
          </a:xfrm>
        </p:spPr>
        <p:txBody>
          <a:bodyPr/>
          <a:lstStyle/>
          <a:p>
            <a:r>
              <a:rPr lang="ko-KR" altLang="en-US" sz="3500" dirty="0"/>
              <a:t>클라우드 네트워킹</a:t>
            </a:r>
            <a:endParaRPr lang="en-US" altLang="ko-KR" sz="3500" dirty="0"/>
          </a:p>
          <a:p>
            <a:pPr>
              <a:buFontTx/>
              <a:buChar char="-"/>
            </a:pPr>
            <a:r>
              <a:rPr lang="ko-KR" altLang="en-US" sz="2200" dirty="0"/>
              <a:t>클라우드 관련 서비스를 사용하여 네트워크를 배포하는 </a:t>
            </a:r>
            <a:r>
              <a:rPr lang="ko-KR" altLang="en-US" sz="2200" dirty="0">
                <a:highlight>
                  <a:srgbClr val="FFFF00"/>
                </a:highlight>
              </a:rPr>
              <a:t>서비스</a:t>
            </a:r>
            <a:endParaRPr lang="en-US" altLang="ko-KR" sz="2200" dirty="0">
              <a:highlight>
                <a:srgbClr val="FFFF00"/>
              </a:highlight>
            </a:endParaRPr>
          </a:p>
          <a:p>
            <a:pPr>
              <a:buFontTx/>
              <a:buChar char="-"/>
            </a:pPr>
            <a:r>
              <a:rPr lang="ko-KR" altLang="en-US" sz="2200" dirty="0"/>
              <a:t>클라우드 리소스 간의 연결</a:t>
            </a:r>
            <a:r>
              <a:rPr lang="en-US" altLang="ko-KR" sz="2200" dirty="0"/>
              <a:t>, </a:t>
            </a:r>
            <a:r>
              <a:rPr lang="ko-KR" altLang="en-US" sz="2200" dirty="0"/>
              <a:t>관리</a:t>
            </a:r>
            <a:r>
              <a:rPr lang="en-US" altLang="ko-KR" sz="2200" dirty="0"/>
              <a:t>, </a:t>
            </a:r>
            <a:r>
              <a:rPr lang="ko-KR" altLang="en-US" sz="2200" dirty="0"/>
              <a:t>보안</a:t>
            </a:r>
          </a:p>
        </p:txBody>
      </p:sp>
    </p:spTree>
    <p:extLst>
      <p:ext uri="{BB962C8B-B14F-4D97-AF65-F5344CB8AC3E}">
        <p14:creationId xmlns:p14="http://schemas.microsoft.com/office/powerpoint/2010/main" val="162619383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algun Gothic Semilight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Pages>17</Pages>
  <Words>462</Words>
  <Characters>0</Characters>
  <Application>Microsoft Office PowerPoint</Application>
  <DocSecurity>0</DocSecurity>
  <PresentationFormat>와이드스크린</PresentationFormat>
  <Lines>0</Lines>
  <Paragraphs>97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Malgun Gothic Semilight</vt:lpstr>
      <vt:lpstr>굴림체</vt:lpstr>
      <vt:lpstr>NanumGothic</vt:lpstr>
      <vt:lpstr>맑은 고딕</vt:lpstr>
      <vt:lpstr>Arial</vt:lpstr>
      <vt:lpstr>Wingdings</vt:lpstr>
      <vt:lpstr>SketchyVTI</vt:lpstr>
      <vt:lpstr>클라우드 네트워킹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클라우드 컴퓨팅과의 개념과 관계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네트워킹</dc:title>
  <dc:creator>허강택</dc:creator>
  <cp:lastModifiedBy>허강택</cp:lastModifiedBy>
  <cp:revision>7</cp:revision>
  <dcterms:modified xsi:type="dcterms:W3CDTF">2024-08-27T06:39:40Z</dcterms:modified>
</cp:coreProperties>
</file>