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AC444-9F31-4E60-84AD-9B5CC09F8732}" v="394" dt="2018-07-16T14:10:18.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0858" autoAdjust="0"/>
  </p:normalViewPr>
  <p:slideViewPr>
    <p:cSldViewPr snapToGrid="0">
      <p:cViewPr>
        <p:scale>
          <a:sx n="83" d="100"/>
          <a:sy n="83" d="100"/>
        </p:scale>
        <p:origin x="453" y="45"/>
      </p:cViewPr>
      <p:guideLst/>
    </p:cSldViewPr>
  </p:slideViewPr>
  <p:notesTextViewPr>
    <p:cViewPr>
      <p:scale>
        <a:sx n="1" d="1"/>
        <a:sy n="1" d="1"/>
      </p:scale>
      <p:origin x="0" y="-11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157AC444-9F31-4E60-84AD-9B5CC09F8732}"/>
    <pc:docChg chg="custSel modSld">
      <pc:chgData name="Jim Cheshire" userId="b85fe55d-f0de-4d09-bc19-562bc869f811" providerId="ADAL" clId="{157AC444-9F31-4E60-84AD-9B5CC09F8732}" dt="2018-07-16T14:10:18.330" v="393" actId="20577"/>
      <pc:docMkLst>
        <pc:docMk/>
      </pc:docMkLst>
      <pc:sldChg chg="modNotesTx">
        <pc:chgData name="Jim Cheshire" userId="b85fe55d-f0de-4d09-bc19-562bc869f811" providerId="ADAL" clId="{157AC444-9F31-4E60-84AD-9B5CC09F8732}" dt="2018-07-16T14:10:18.330" v="393" actId="20577"/>
        <pc:sldMkLst>
          <pc:docMk/>
          <pc:sldMk cId="4242237458" sldId="261"/>
        </pc:sldMkLst>
      </pc:sldChg>
    </pc:docChg>
  </pc:docChgLst>
  <pc:docChgLst>
    <pc:chgData name="Jim Cheshire" userId="b85fe55d-f0de-4d09-bc19-562bc869f811" providerId="ADAL" clId="{BF8927D3-7FAE-4DEF-8C7D-54DC9DA3C42F}"/>
    <pc:docChg chg="custSel addSld delSld modSld">
      <pc:chgData name="Jim Cheshire" userId="b85fe55d-f0de-4d09-bc19-562bc869f811" providerId="ADAL" clId="{BF8927D3-7FAE-4DEF-8C7D-54DC9DA3C42F}" dt="2018-06-15T16:58:31.311" v="5936" actId="20577"/>
      <pc:docMkLst>
        <pc:docMk/>
      </pc:docMkLst>
      <pc:sldChg chg="modSp modNotesTx">
        <pc:chgData name="Jim Cheshire" userId="b85fe55d-f0de-4d09-bc19-562bc869f811" providerId="ADAL" clId="{BF8927D3-7FAE-4DEF-8C7D-54DC9DA3C42F}" dt="2018-06-15T14:39:53.454" v="187" actId="20577"/>
        <pc:sldMkLst>
          <pc:docMk/>
          <pc:sldMk cId="3020134535" sldId="259"/>
        </pc:sldMkLst>
        <pc:spChg chg="mod">
          <ac:chgData name="Jim Cheshire" userId="b85fe55d-f0de-4d09-bc19-562bc869f811" providerId="ADAL" clId="{BF8927D3-7FAE-4DEF-8C7D-54DC9DA3C42F}" dt="2018-06-15T14:39:21.595" v="116" actId="20577"/>
          <ac:spMkLst>
            <pc:docMk/>
            <pc:sldMk cId="3020134535" sldId="259"/>
            <ac:spMk id="3" creationId="{D431C446-A75A-4DFB-A07D-DF8666B87B23}"/>
          </ac:spMkLst>
        </pc:spChg>
      </pc:sldChg>
      <pc:sldChg chg="modSp add modNotesTx">
        <pc:chgData name="Jim Cheshire" userId="b85fe55d-f0de-4d09-bc19-562bc869f811" providerId="ADAL" clId="{BF8927D3-7FAE-4DEF-8C7D-54DC9DA3C42F}" dt="2018-06-15T14:59:12.622" v="1000" actId="20577"/>
        <pc:sldMkLst>
          <pc:docMk/>
          <pc:sldMk cId="3075343060" sldId="260"/>
        </pc:sldMkLst>
        <pc:spChg chg="mod">
          <ac:chgData name="Jim Cheshire" userId="b85fe55d-f0de-4d09-bc19-562bc869f811" providerId="ADAL" clId="{BF8927D3-7FAE-4DEF-8C7D-54DC9DA3C42F}" dt="2018-06-15T14:40:43.782" v="292" actId="313"/>
          <ac:spMkLst>
            <pc:docMk/>
            <pc:sldMk cId="3075343060" sldId="260"/>
            <ac:spMk id="2" creationId="{78F8F0B5-838E-4BAB-BC49-5F5AA5C4FCCD}"/>
          </ac:spMkLst>
        </pc:spChg>
        <pc:spChg chg="mod">
          <ac:chgData name="Jim Cheshire" userId="b85fe55d-f0de-4d09-bc19-562bc869f811" providerId="ADAL" clId="{BF8927D3-7FAE-4DEF-8C7D-54DC9DA3C42F}" dt="2018-06-15T14:42:29.742" v="517" actId="20577"/>
          <ac:spMkLst>
            <pc:docMk/>
            <pc:sldMk cId="3075343060" sldId="260"/>
            <ac:spMk id="3" creationId="{D99DA4D2-BAEC-4F61-B5B5-9365EE1A81D4}"/>
          </ac:spMkLst>
        </pc:spChg>
      </pc:sldChg>
      <pc:sldChg chg="modSp add modNotesTx">
        <pc:chgData name="Jim Cheshire" userId="b85fe55d-f0de-4d09-bc19-562bc869f811" providerId="ADAL" clId="{BF8927D3-7FAE-4DEF-8C7D-54DC9DA3C42F}" dt="2018-06-15T16:02:01.420" v="3853" actId="20577"/>
        <pc:sldMkLst>
          <pc:docMk/>
          <pc:sldMk cId="4242237458" sldId="261"/>
        </pc:sldMkLst>
        <pc:spChg chg="mod">
          <ac:chgData name="Jim Cheshire" userId="b85fe55d-f0de-4d09-bc19-562bc869f811" providerId="ADAL" clId="{BF8927D3-7FAE-4DEF-8C7D-54DC9DA3C42F}" dt="2018-06-15T14:59:49.445" v="1040" actId="1076"/>
          <ac:spMkLst>
            <pc:docMk/>
            <pc:sldMk cId="4242237458" sldId="261"/>
            <ac:spMk id="2" creationId="{49F3D506-1402-4337-85BC-BF52A2F355DE}"/>
          </ac:spMkLst>
        </pc:spChg>
        <pc:spChg chg="mod">
          <ac:chgData name="Jim Cheshire" userId="b85fe55d-f0de-4d09-bc19-562bc869f811" providerId="ADAL" clId="{BF8927D3-7FAE-4DEF-8C7D-54DC9DA3C42F}" dt="2018-06-15T16:02:01.420" v="3853" actId="20577"/>
          <ac:spMkLst>
            <pc:docMk/>
            <pc:sldMk cId="4242237458" sldId="261"/>
            <ac:spMk id="3" creationId="{F2D2AF97-283D-4370-9D12-1CA923B5BFD3}"/>
          </ac:spMkLst>
        </pc:spChg>
      </pc:sldChg>
      <pc:sldChg chg="modSp add modNotesTx">
        <pc:chgData name="Jim Cheshire" userId="b85fe55d-f0de-4d09-bc19-562bc869f811" providerId="ADAL" clId="{BF8927D3-7FAE-4DEF-8C7D-54DC9DA3C42F}" dt="2018-06-15T15:48:23.992" v="2817" actId="20577"/>
        <pc:sldMkLst>
          <pc:docMk/>
          <pc:sldMk cId="1112043219" sldId="262"/>
        </pc:sldMkLst>
        <pc:spChg chg="mod">
          <ac:chgData name="Jim Cheshire" userId="b85fe55d-f0de-4d09-bc19-562bc869f811" providerId="ADAL" clId="{BF8927D3-7FAE-4DEF-8C7D-54DC9DA3C42F}" dt="2018-06-15T15:10:16.957" v="2116" actId="20577"/>
          <ac:spMkLst>
            <pc:docMk/>
            <pc:sldMk cId="1112043219" sldId="262"/>
            <ac:spMk id="2" creationId="{777D0769-DD61-49C7-B83A-9099F6FAB8CD}"/>
          </ac:spMkLst>
        </pc:spChg>
        <pc:spChg chg="mod">
          <ac:chgData name="Jim Cheshire" userId="b85fe55d-f0de-4d09-bc19-562bc869f811" providerId="ADAL" clId="{BF8927D3-7FAE-4DEF-8C7D-54DC9DA3C42F}" dt="2018-06-15T15:48:23.992" v="2817" actId="20577"/>
          <ac:spMkLst>
            <pc:docMk/>
            <pc:sldMk cId="1112043219" sldId="262"/>
            <ac:spMk id="3" creationId="{7399AD31-F7F4-48CC-8BD7-2E47D957B836}"/>
          </ac:spMkLst>
        </pc:spChg>
      </pc:sldChg>
      <pc:sldChg chg="addSp delSp modSp add modNotesTx">
        <pc:chgData name="Jim Cheshire" userId="b85fe55d-f0de-4d09-bc19-562bc869f811" providerId="ADAL" clId="{BF8927D3-7FAE-4DEF-8C7D-54DC9DA3C42F}" dt="2018-06-15T16:01:32.821" v="3817" actId="20577"/>
        <pc:sldMkLst>
          <pc:docMk/>
          <pc:sldMk cId="2848180539" sldId="263"/>
        </pc:sldMkLst>
        <pc:spChg chg="del">
          <ac:chgData name="Jim Cheshire" userId="b85fe55d-f0de-4d09-bc19-562bc869f811" providerId="ADAL" clId="{BF8927D3-7FAE-4DEF-8C7D-54DC9DA3C42F}" dt="2018-06-15T15:49:01.041" v="2819"/>
          <ac:spMkLst>
            <pc:docMk/>
            <pc:sldMk cId="2848180539" sldId="263"/>
            <ac:spMk id="2" creationId="{B1A970C2-8A43-4BFD-A188-E370D58DB926}"/>
          </ac:spMkLst>
        </pc:spChg>
        <pc:spChg chg="del">
          <ac:chgData name="Jim Cheshire" userId="b85fe55d-f0de-4d09-bc19-562bc869f811" providerId="ADAL" clId="{BF8927D3-7FAE-4DEF-8C7D-54DC9DA3C42F}" dt="2018-06-15T15:49:01.041" v="2819"/>
          <ac:spMkLst>
            <pc:docMk/>
            <pc:sldMk cId="2848180539" sldId="263"/>
            <ac:spMk id="3" creationId="{0F7B80E3-0BE6-46F5-BD8A-FE72F4A336BB}"/>
          </ac:spMkLst>
        </pc:spChg>
        <pc:spChg chg="add mod">
          <ac:chgData name="Jim Cheshire" userId="b85fe55d-f0de-4d09-bc19-562bc869f811" providerId="ADAL" clId="{BF8927D3-7FAE-4DEF-8C7D-54DC9DA3C42F}" dt="2018-06-15T15:51:18.009" v="2926" actId="1076"/>
          <ac:spMkLst>
            <pc:docMk/>
            <pc:sldMk cId="2848180539" sldId="263"/>
            <ac:spMk id="4" creationId="{9567C008-AD5B-4A32-807E-50EDD2C34029}"/>
          </ac:spMkLst>
        </pc:spChg>
        <pc:spChg chg="add del mod">
          <ac:chgData name="Jim Cheshire" userId="b85fe55d-f0de-4d09-bc19-562bc869f811" providerId="ADAL" clId="{BF8927D3-7FAE-4DEF-8C7D-54DC9DA3C42F}" dt="2018-06-15T15:51:12.728" v="2925" actId="478"/>
          <ac:spMkLst>
            <pc:docMk/>
            <pc:sldMk cId="2848180539" sldId="263"/>
            <ac:spMk id="5" creationId="{25639B5A-A653-467D-9AA4-DC2E34D45648}"/>
          </ac:spMkLst>
        </pc:spChg>
      </pc:sldChg>
      <pc:sldChg chg="modSp add">
        <pc:chgData name="Jim Cheshire" userId="b85fe55d-f0de-4d09-bc19-562bc869f811" providerId="ADAL" clId="{BF8927D3-7FAE-4DEF-8C7D-54DC9DA3C42F}" dt="2018-06-15T16:09:54.180" v="4369" actId="20577"/>
        <pc:sldMkLst>
          <pc:docMk/>
          <pc:sldMk cId="104693863" sldId="265"/>
        </pc:sldMkLst>
        <pc:spChg chg="mod">
          <ac:chgData name="Jim Cheshire" userId="b85fe55d-f0de-4d09-bc19-562bc869f811" providerId="ADAL" clId="{BF8927D3-7FAE-4DEF-8C7D-54DC9DA3C42F}" dt="2018-06-15T16:03:49.752" v="3891" actId="20577"/>
          <ac:spMkLst>
            <pc:docMk/>
            <pc:sldMk cId="104693863" sldId="265"/>
            <ac:spMk id="2" creationId="{DF7AED6E-46BF-4468-91F4-E6FB8C4D4821}"/>
          </ac:spMkLst>
        </pc:spChg>
        <pc:spChg chg="mod">
          <ac:chgData name="Jim Cheshire" userId="b85fe55d-f0de-4d09-bc19-562bc869f811" providerId="ADAL" clId="{BF8927D3-7FAE-4DEF-8C7D-54DC9DA3C42F}" dt="2018-06-15T16:09:54.180" v="4369" actId="20577"/>
          <ac:spMkLst>
            <pc:docMk/>
            <pc:sldMk cId="104693863" sldId="265"/>
            <ac:spMk id="3" creationId="{15674784-9364-4D55-B46F-C04755C1DBAD}"/>
          </ac:spMkLst>
        </pc:spChg>
      </pc:sldChg>
      <pc:sldChg chg="addSp modSp add modNotesTx">
        <pc:chgData name="Jim Cheshire" userId="b85fe55d-f0de-4d09-bc19-562bc869f811" providerId="ADAL" clId="{BF8927D3-7FAE-4DEF-8C7D-54DC9DA3C42F}" dt="2018-06-15T16:11:40.404" v="4711" actId="20577"/>
        <pc:sldMkLst>
          <pc:docMk/>
          <pc:sldMk cId="426003335" sldId="266"/>
        </pc:sldMkLst>
        <pc:spChg chg="mod">
          <ac:chgData name="Jim Cheshire" userId="b85fe55d-f0de-4d09-bc19-562bc869f811" providerId="ADAL" clId="{BF8927D3-7FAE-4DEF-8C7D-54DC9DA3C42F}" dt="2018-06-15T16:06:36.041" v="4046" actId="20577"/>
          <ac:spMkLst>
            <pc:docMk/>
            <pc:sldMk cId="426003335" sldId="266"/>
            <ac:spMk id="2" creationId="{C9903432-6EFC-4778-B306-96F11A9C800B}"/>
          </ac:spMkLst>
        </pc:spChg>
        <pc:spChg chg="mod">
          <ac:chgData name="Jim Cheshire" userId="b85fe55d-f0de-4d09-bc19-562bc869f811" providerId="ADAL" clId="{BF8927D3-7FAE-4DEF-8C7D-54DC9DA3C42F}" dt="2018-06-15T16:09:01.430" v="4363" actId="20577"/>
          <ac:spMkLst>
            <pc:docMk/>
            <pc:sldMk cId="426003335" sldId="266"/>
            <ac:spMk id="3" creationId="{D4DA35E0-4781-4568-B587-0F73320B1EB6}"/>
          </ac:spMkLst>
        </pc:spChg>
        <pc:cxnChg chg="add mod">
          <ac:chgData name="Jim Cheshire" userId="b85fe55d-f0de-4d09-bc19-562bc869f811" providerId="ADAL" clId="{BF8927D3-7FAE-4DEF-8C7D-54DC9DA3C42F}" dt="2018-06-15T16:10:07.309" v="4370" actId="1076"/>
          <ac:cxnSpMkLst>
            <pc:docMk/>
            <pc:sldMk cId="426003335" sldId="266"/>
            <ac:cxnSpMk id="5" creationId="{F870BBBA-2C8B-4E50-AA44-8391B583A7E7}"/>
          </ac:cxnSpMkLst>
        </pc:cxnChg>
      </pc:sldChg>
      <pc:sldChg chg="modSp add modNotesTx">
        <pc:chgData name="Jim Cheshire" userId="b85fe55d-f0de-4d09-bc19-562bc869f811" providerId="ADAL" clId="{BF8927D3-7FAE-4DEF-8C7D-54DC9DA3C42F}" dt="2018-06-15T16:14:04.827" v="5086" actId="20577"/>
        <pc:sldMkLst>
          <pc:docMk/>
          <pc:sldMk cId="1217029672" sldId="267"/>
        </pc:sldMkLst>
        <pc:spChg chg="mod">
          <ac:chgData name="Jim Cheshire" userId="b85fe55d-f0de-4d09-bc19-562bc869f811" providerId="ADAL" clId="{BF8927D3-7FAE-4DEF-8C7D-54DC9DA3C42F}" dt="2018-06-15T16:10:57.159" v="4572" actId="20577"/>
          <ac:spMkLst>
            <pc:docMk/>
            <pc:sldMk cId="1217029672" sldId="267"/>
            <ac:spMk id="2" creationId="{E111E55D-06EC-45BA-964E-F022636529FE}"/>
          </ac:spMkLst>
        </pc:spChg>
        <pc:spChg chg="mod">
          <ac:chgData name="Jim Cheshire" userId="b85fe55d-f0de-4d09-bc19-562bc869f811" providerId="ADAL" clId="{BF8927D3-7FAE-4DEF-8C7D-54DC9DA3C42F}" dt="2018-06-15T16:14:04.827" v="5086" actId="20577"/>
          <ac:spMkLst>
            <pc:docMk/>
            <pc:sldMk cId="1217029672" sldId="267"/>
            <ac:spMk id="3" creationId="{86F81125-C748-4C50-B7FC-7A7B71A6173D}"/>
          </ac:spMkLst>
        </pc:spChg>
      </pc:sldChg>
      <pc:sldChg chg="modSp add modNotesTx">
        <pc:chgData name="Jim Cheshire" userId="b85fe55d-f0de-4d09-bc19-562bc869f811" providerId="ADAL" clId="{BF8927D3-7FAE-4DEF-8C7D-54DC9DA3C42F}" dt="2018-06-15T16:58:03.481" v="5919" actId="5793"/>
        <pc:sldMkLst>
          <pc:docMk/>
          <pc:sldMk cId="22268749" sldId="268"/>
        </pc:sldMkLst>
        <pc:spChg chg="mod">
          <ac:chgData name="Jim Cheshire" userId="b85fe55d-f0de-4d09-bc19-562bc869f811" providerId="ADAL" clId="{BF8927D3-7FAE-4DEF-8C7D-54DC9DA3C42F}" dt="2018-06-15T16:54:12.724" v="5118" actId="20577"/>
          <ac:spMkLst>
            <pc:docMk/>
            <pc:sldMk cId="22268749" sldId="268"/>
            <ac:spMk id="4" creationId="{9567C008-AD5B-4A32-807E-50EDD2C34029}"/>
          </ac:spMkLst>
        </pc:spChg>
      </pc:sldChg>
      <pc:sldChg chg="modSp add modNotesTx">
        <pc:chgData name="Jim Cheshire" userId="b85fe55d-f0de-4d09-bc19-562bc869f811" providerId="ADAL" clId="{BF8927D3-7FAE-4DEF-8C7D-54DC9DA3C42F}" dt="2018-06-15T16:58:31.311" v="5936" actId="20577"/>
        <pc:sldMkLst>
          <pc:docMk/>
          <pc:sldMk cId="926218094" sldId="269"/>
        </pc:sldMkLst>
        <pc:spChg chg="mod">
          <ac:chgData name="Jim Cheshire" userId="b85fe55d-f0de-4d09-bc19-562bc869f811" providerId="ADAL" clId="{BF8927D3-7FAE-4DEF-8C7D-54DC9DA3C42F}" dt="2018-06-15T16:58:31.311" v="5936" actId="20577"/>
          <ac:spMkLst>
            <pc:docMk/>
            <pc:sldMk cId="926218094" sldId="269"/>
            <ac:spMk id="4" creationId="{9567C008-AD5B-4A32-807E-50EDD2C34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6479-4BF4-4BDA-B78B-D51F13CE1731}" type="datetimeFigureOut">
              <a:rPr lang="en-US" smtClean="0"/>
              <a:t>7/16/2018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FE4F4-5573-474B-93C4-D7AF020D1F81}" type="slidenum">
              <a:rPr lang="en-US" smtClean="0"/>
              <a:t>‹#›</a:t>
            </a:fld>
            <a:endParaRPr lang="en-US"/>
          </a:p>
        </p:txBody>
      </p:sp>
    </p:spTree>
    <p:extLst>
      <p:ext uri="{BB962C8B-B14F-4D97-AF65-F5344CB8AC3E}">
        <p14:creationId xmlns:p14="http://schemas.microsoft.com/office/powerpoint/2010/main" val="32102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good to point out here that the files in the context are NOT automatically added to the image. They’re just made available to the Docker daemon. Don’t go into a lot of detail yet because you’ll cover that when you go over the </a:t>
            </a:r>
            <a:r>
              <a:rPr lang="en-US" dirty="0" err="1"/>
              <a:t>dockerfile</a:t>
            </a:r>
            <a:r>
              <a:rPr lang="en-US" dirty="0"/>
              <a:t>.</a:t>
            </a:r>
          </a:p>
          <a:p>
            <a:endParaRPr lang="en-US" dirty="0"/>
          </a:p>
          <a:p>
            <a:r>
              <a:rPr lang="en-US" dirty="0"/>
              <a:t>Point out that the context consists of all files in the path specified and all subdirectories. </a:t>
            </a:r>
          </a:p>
          <a:p>
            <a:endParaRPr lang="en-US" dirty="0"/>
          </a:p>
          <a:p>
            <a:r>
              <a:rPr lang="en-US" dirty="0"/>
              <a:t>Good place to point out that “docker build /” is a bad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3</a:t>
            </a:fld>
            <a:endParaRPr lang="en-US"/>
          </a:p>
        </p:txBody>
      </p:sp>
    </p:spTree>
    <p:extLst>
      <p:ext uri="{BB962C8B-B14F-4D97-AF65-F5344CB8AC3E}">
        <p14:creationId xmlns:p14="http://schemas.microsoft.com/office/powerpoint/2010/main" val="11862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13</a:t>
            </a:fld>
            <a:endParaRPr lang="en-US"/>
          </a:p>
        </p:txBody>
      </p:sp>
    </p:spTree>
    <p:extLst>
      <p:ext uri="{BB962C8B-B14F-4D97-AF65-F5344CB8AC3E}">
        <p14:creationId xmlns:p14="http://schemas.microsoft.com/office/powerpoint/2010/main" val="355520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mention that </a:t>
            </a:r>
            <a:r>
              <a:rPr lang="en-US" dirty="0" err="1"/>
              <a:t>dockerfiles</a:t>
            </a:r>
            <a:r>
              <a:rPr lang="en-US" dirty="0"/>
              <a:t> should be Unicode encoded.</a:t>
            </a:r>
          </a:p>
        </p:txBody>
      </p:sp>
      <p:sp>
        <p:nvSpPr>
          <p:cNvPr id="4" name="Slide Number Placeholder 3"/>
          <p:cNvSpPr>
            <a:spLocks noGrp="1"/>
          </p:cNvSpPr>
          <p:nvPr>
            <p:ph type="sldNum" sz="quarter" idx="10"/>
          </p:nvPr>
        </p:nvSpPr>
        <p:spPr/>
        <p:txBody>
          <a:bodyPr/>
          <a:lstStyle/>
          <a:p>
            <a:fld id="{DF8FE4F4-5573-474B-93C4-D7AF020D1F81}" type="slidenum">
              <a:rPr lang="en-US" smtClean="0"/>
              <a:t>4</a:t>
            </a:fld>
            <a:endParaRPr lang="en-US"/>
          </a:p>
        </p:txBody>
      </p:sp>
    </p:spTree>
    <p:extLst>
      <p:ext uri="{BB962C8B-B14F-4D97-AF65-F5344CB8AC3E}">
        <p14:creationId xmlns:p14="http://schemas.microsoft.com/office/powerpoint/2010/main" val="343548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your </a:t>
            </a:r>
            <a:r>
              <a:rPr lang="en-US" dirty="0" err="1"/>
              <a:t>dockerfile</a:t>
            </a:r>
            <a:r>
              <a:rPr lang="en-US" dirty="0"/>
              <a:t> contains nothing else other than “FROM ubuntu”, your Docker image will be a duplicate of the Ubuntu image.</a:t>
            </a:r>
          </a:p>
          <a:p>
            <a:r>
              <a:rPr lang="en-US" dirty="0"/>
              <a:t>Point out that “scratch” creates a base image.</a:t>
            </a:r>
          </a:p>
          <a:p>
            <a:endParaRPr lang="en-US" dirty="0"/>
          </a:p>
          <a:p>
            <a:r>
              <a:rPr lang="en-US" dirty="0"/>
              <a:t>Also point out that Docker recommends the Alpine image as a parent image because it’s very lightweight and has a complete package index so that you can easily add to it.</a:t>
            </a:r>
          </a:p>
          <a:p>
            <a:endParaRPr lang="en-US" dirty="0"/>
          </a:p>
          <a:p>
            <a:r>
              <a:rPr lang="en-US" dirty="0"/>
              <a:t>Point out that you can (and often will) have multiple FROM instructions.</a:t>
            </a:r>
          </a:p>
        </p:txBody>
      </p:sp>
      <p:sp>
        <p:nvSpPr>
          <p:cNvPr id="4" name="Slide Number Placeholder 3"/>
          <p:cNvSpPr>
            <a:spLocks noGrp="1"/>
          </p:cNvSpPr>
          <p:nvPr>
            <p:ph type="sldNum" sz="quarter" idx="10"/>
          </p:nvPr>
        </p:nvSpPr>
        <p:spPr/>
        <p:txBody>
          <a:bodyPr/>
          <a:lstStyle/>
          <a:p>
            <a:fld id="{DF8FE4F4-5573-474B-93C4-D7AF020D1F81}" type="slidenum">
              <a:rPr lang="en-US" smtClean="0"/>
              <a:t>5</a:t>
            </a:fld>
            <a:endParaRPr lang="en-US"/>
          </a:p>
        </p:txBody>
      </p:sp>
    </p:spTree>
    <p:extLst>
      <p:ext uri="{BB962C8B-B14F-4D97-AF65-F5344CB8AC3E}">
        <p14:creationId xmlns:p14="http://schemas.microsoft.com/office/powerpoint/2010/main" val="1229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and explain it.</a:t>
            </a:r>
          </a:p>
          <a:p>
            <a:pPr marL="171450" indent="-171450">
              <a:buFont typeface="Arial" panose="020B0604020202020204" pitchFamily="34" charset="0"/>
              <a:buChar char="•"/>
            </a:pPr>
            <a:r>
              <a:rPr lang="en-US" dirty="0"/>
              <a:t># for comments.</a:t>
            </a:r>
          </a:p>
          <a:p>
            <a:pPr marL="171450" indent="-171450">
              <a:buFont typeface="Arial" panose="020B0604020202020204" pitchFamily="34" charset="0"/>
              <a:buChar char="•"/>
            </a:pPr>
            <a:r>
              <a:rPr lang="en-US" dirty="0"/>
              <a:t>Point out difference between COPY and ADD. (ADD will auto-extract the file here. COPY would not.)</a:t>
            </a:r>
          </a:p>
          <a:p>
            <a:pPr marL="171450" indent="-171450">
              <a:buFont typeface="Arial" panose="020B0604020202020204" pitchFamily="34" charset="0"/>
              <a:buChar char="•"/>
            </a:pPr>
            <a:r>
              <a:rPr lang="en-US" dirty="0"/>
              <a:t>Point out why you use RUN, what apt-get is, and the “\” character as a multi-line option.</a:t>
            </a:r>
          </a:p>
          <a:p>
            <a:pPr marL="171450" indent="-171450">
              <a:buFont typeface="Arial" panose="020B0604020202020204" pitchFamily="34" charset="0"/>
              <a:buChar char="•"/>
            </a:pPr>
            <a:r>
              <a:rPr lang="en-US" dirty="0"/>
              <a:t>Explain ENTRYPOINT and that we’re using an initialization script.</a:t>
            </a:r>
          </a:p>
          <a:p>
            <a:pPr marL="628650" lvl="1" indent="-171450">
              <a:buFont typeface="Arial" panose="020B0604020202020204" pitchFamily="34" charset="0"/>
              <a:buChar char="•"/>
            </a:pPr>
            <a:r>
              <a:rPr lang="en-US" dirty="0"/>
              <a:t>Good place to solidify that the commands in the </a:t>
            </a:r>
            <a:r>
              <a:rPr lang="en-US" dirty="0" err="1"/>
              <a:t>dockerfile</a:t>
            </a:r>
            <a:r>
              <a:rPr lang="en-US" dirty="0"/>
              <a:t> are NOT run on the image’s OS. They are simply used by the daemon.</a:t>
            </a:r>
          </a:p>
          <a:p>
            <a:pPr marL="628650" lvl="1" indent="-171450">
              <a:buFont typeface="Arial" panose="020B0604020202020204" pitchFamily="34" charset="0"/>
              <a:buChar char="•"/>
            </a:pPr>
            <a:r>
              <a:rPr lang="en-US" dirty="0"/>
              <a:t>Commands in the </a:t>
            </a:r>
            <a:r>
              <a:rPr lang="en-US" dirty="0" err="1"/>
              <a:t>init</a:t>
            </a:r>
            <a:r>
              <a:rPr lang="en-US" dirty="0"/>
              <a:t> script ARE run on the image’s OS. </a:t>
            </a:r>
          </a:p>
          <a:p>
            <a:pPr marL="171450" lvl="0" indent="-171450">
              <a:buFont typeface="Arial" panose="020B0604020202020204" pitchFamily="34" charset="0"/>
              <a:buChar char="•"/>
            </a:pPr>
            <a:r>
              <a:rPr lang="en-US" dirty="0"/>
              <a:t>This is a good place to explain that EXPOSE simply makes the port available on the container’s network. If you want to allow communication over the port to other Docker containers outside of that network or to the host machine, you need to publish the port. This can be done using the –p option in “docker run”. More on “docker run</a:t>
            </a:r>
            <a:r>
              <a:rPr lang="en-US"/>
              <a:t>” later.</a:t>
            </a:r>
          </a:p>
        </p:txBody>
      </p:sp>
      <p:sp>
        <p:nvSpPr>
          <p:cNvPr id="4" name="Slide Number Placeholder 3"/>
          <p:cNvSpPr>
            <a:spLocks noGrp="1"/>
          </p:cNvSpPr>
          <p:nvPr>
            <p:ph type="sldNum" sz="quarter" idx="10"/>
          </p:nvPr>
        </p:nvSpPr>
        <p:spPr/>
        <p:txBody>
          <a:bodyPr/>
          <a:lstStyle/>
          <a:p>
            <a:fld id="{DF8FE4F4-5573-474B-93C4-D7AF020D1F81}" type="slidenum">
              <a:rPr lang="en-US" smtClean="0"/>
              <a:t>6</a:t>
            </a:fld>
            <a:endParaRPr lang="en-US"/>
          </a:p>
        </p:txBody>
      </p:sp>
    </p:spTree>
    <p:extLst>
      <p:ext uri="{BB962C8B-B14F-4D97-AF65-F5344CB8AC3E}">
        <p14:creationId xmlns:p14="http://schemas.microsoft.com/office/powerpoint/2010/main" val="291800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in the first example, both URLs are pinged.</a:t>
            </a:r>
          </a:p>
          <a:p>
            <a:r>
              <a:rPr lang="en-US" dirty="0"/>
              <a:t>In the second example, CMD is ignored completely.</a:t>
            </a:r>
          </a:p>
          <a:p>
            <a:endParaRPr lang="en-US" dirty="0"/>
          </a:p>
          <a:p>
            <a:r>
              <a:rPr lang="en-US" dirty="0"/>
              <a:t>Also a good place to point out that you should not mix shell and exec forms. Use one or the other for both ENTRYPOINT and CMD.</a:t>
            </a:r>
          </a:p>
          <a:p>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8</a:t>
            </a:fld>
            <a:endParaRPr lang="en-US"/>
          </a:p>
        </p:txBody>
      </p:sp>
    </p:spTree>
    <p:extLst>
      <p:ext uri="{BB962C8B-B14F-4D97-AF65-F5344CB8AC3E}">
        <p14:creationId xmlns:p14="http://schemas.microsoft.com/office/powerpoint/2010/main" val="24544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we won’t know where “java” is because we don’t have access to what was set in $PATH.</a:t>
            </a:r>
          </a:p>
          <a:p>
            <a:r>
              <a:rPr lang="en-US" dirty="0"/>
              <a:t>Explain that wildcard won’t work.</a:t>
            </a:r>
          </a:p>
        </p:txBody>
      </p:sp>
      <p:sp>
        <p:nvSpPr>
          <p:cNvPr id="4" name="Slide Number Placeholder 3"/>
          <p:cNvSpPr>
            <a:spLocks noGrp="1"/>
          </p:cNvSpPr>
          <p:nvPr>
            <p:ph type="sldNum" sz="quarter" idx="10"/>
          </p:nvPr>
        </p:nvSpPr>
        <p:spPr/>
        <p:txBody>
          <a:bodyPr/>
          <a:lstStyle/>
          <a:p>
            <a:fld id="{DF8FE4F4-5573-474B-93C4-D7AF020D1F81}" type="slidenum">
              <a:rPr lang="en-US" smtClean="0"/>
              <a:t>9</a:t>
            </a:fld>
            <a:endParaRPr lang="en-US"/>
          </a:p>
        </p:txBody>
      </p:sp>
    </p:spTree>
    <p:extLst>
      <p:ext uri="{BB962C8B-B14F-4D97-AF65-F5344CB8AC3E}">
        <p14:creationId xmlns:p14="http://schemas.microsoft.com/office/powerpoint/2010/main" val="22934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place to reinforce the point that files in the build context are not included in the image by default.</a:t>
            </a:r>
          </a:p>
          <a:p>
            <a:endParaRPr lang="en-US" dirty="0"/>
          </a:p>
          <a:p>
            <a:r>
              <a:rPr lang="en-US" dirty="0"/>
              <a:t>Point out that excluding files is a good idea if:</a:t>
            </a:r>
          </a:p>
          <a:p>
            <a:pPr marL="171450" indent="-171450">
              <a:buFont typeface="Arial" panose="020B0604020202020204" pitchFamily="34" charset="0"/>
              <a:buChar char="•"/>
            </a:pPr>
            <a:r>
              <a:rPr lang="en-US" dirty="0"/>
              <a:t>They contain sensitive information like passwords or trade secrets, etc.</a:t>
            </a:r>
          </a:p>
          <a:p>
            <a:pPr marL="171450" indent="-171450">
              <a:buFont typeface="Arial" panose="020B0604020202020204" pitchFamily="34" charset="0"/>
              <a:buChar char="•"/>
            </a:pPr>
            <a:r>
              <a:rPr lang="en-US" dirty="0"/>
              <a:t>They are large files that are not necessary for building the image.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10</a:t>
            </a:fld>
            <a:endParaRPr lang="en-US"/>
          </a:p>
        </p:txBody>
      </p:sp>
    </p:spTree>
    <p:extLst>
      <p:ext uri="{BB962C8B-B14F-4D97-AF65-F5344CB8AC3E}">
        <p14:creationId xmlns:p14="http://schemas.microsoft.com/office/powerpoint/2010/main" val="399483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Start with a basic </a:t>
            </a:r>
            <a:r>
              <a:rPr lang="en-US" dirty="0" err="1"/>
              <a:t>dockerfile</a:t>
            </a:r>
            <a:r>
              <a:rPr lang="en-US" dirty="0"/>
              <a:t> that contains only “FROM alpine”. </a:t>
            </a:r>
          </a:p>
          <a:p>
            <a:pPr marL="228600" indent="-228600">
              <a:buFont typeface="+mj-lt"/>
              <a:buAutoNum type="arabicPeriod"/>
            </a:pPr>
            <a:r>
              <a:rPr lang="en-US" dirty="0"/>
              <a:t>Put </a:t>
            </a:r>
            <a:r>
              <a:rPr lang="en-US" dirty="0" err="1"/>
              <a:t>dockerfile</a:t>
            </a:r>
            <a:r>
              <a:rPr lang="en-US" dirty="0"/>
              <a:t> in sub-folder on desktop.</a:t>
            </a:r>
          </a:p>
          <a:p>
            <a:pPr marL="228600" indent="-228600">
              <a:buFont typeface="+mj-lt"/>
              <a:buAutoNum type="arabicPeriod"/>
            </a:pPr>
            <a:r>
              <a:rPr lang="en-US" dirty="0"/>
              <a:t>Add a text file into the sub-folder called readme.txt.</a:t>
            </a:r>
          </a:p>
          <a:p>
            <a:pPr marL="228600" indent="-228600">
              <a:buFont typeface="+mj-lt"/>
              <a:buAutoNum type="arabicPeriod"/>
            </a:pPr>
            <a:r>
              <a:rPr lang="en-US" dirty="0"/>
              <a:t>Create image using:  docker built -t </a:t>
            </a:r>
            <a:r>
              <a:rPr lang="en-US" dirty="0" err="1"/>
              <a:t>testimage</a:t>
            </a:r>
            <a:r>
              <a:rPr lang="en-US" dirty="0"/>
              <a:t> .</a:t>
            </a:r>
          </a:p>
          <a:p>
            <a:pPr marL="228600" indent="-228600">
              <a:buFont typeface="+mj-lt"/>
              <a:buAutoNum type="arabicPeriod"/>
            </a:pPr>
            <a:r>
              <a:rPr lang="en-US" dirty="0"/>
              <a:t>Once image is created, run: docker images</a:t>
            </a:r>
          </a:p>
          <a:p>
            <a:pPr marL="228600" indent="-228600">
              <a:buFont typeface="+mj-lt"/>
              <a:buAutoNum type="arabicPeriod"/>
            </a:pPr>
            <a:r>
              <a:rPr lang="en-US" dirty="0"/>
              <a:t>Run the image:  docker run -it </a:t>
            </a:r>
            <a:r>
              <a:rPr lang="en-US" dirty="0" err="1"/>
              <a:t>testimage</a:t>
            </a:r>
            <a:r>
              <a:rPr lang="en-US" dirty="0"/>
              <a:t> </a:t>
            </a:r>
            <a:r>
              <a:rPr lang="en-US" dirty="0" err="1"/>
              <a:t>sh</a:t>
            </a:r>
            <a:endParaRPr lang="en-US" dirty="0"/>
          </a:p>
          <a:p>
            <a:pPr marL="228600" indent="-228600">
              <a:buFont typeface="+mj-lt"/>
              <a:buAutoNum type="arabicPeriod"/>
            </a:pPr>
            <a:r>
              <a:rPr lang="en-US" dirty="0"/>
              <a:t>List directory structure to see that readme.txt is not there.</a:t>
            </a:r>
          </a:p>
          <a:p>
            <a:pPr marL="228600" indent="-228600">
              <a:buFont typeface="+mj-lt"/>
              <a:buAutoNum type="arabicPeriod"/>
            </a:pPr>
            <a:r>
              <a:rPr lang="en-US" dirty="0"/>
              <a:t>Exit shell.</a:t>
            </a:r>
          </a:p>
          <a:p>
            <a:pPr marL="228600" indent="-228600">
              <a:buFont typeface="+mj-lt"/>
              <a:buAutoNum type="arabicPeriod"/>
            </a:pPr>
            <a:r>
              <a:rPr lang="en-US" dirty="0"/>
              <a:t>Check to see if container is running. (docker </a:t>
            </a:r>
            <a:r>
              <a:rPr lang="en-US" dirty="0" err="1"/>
              <a:t>ps</a:t>
            </a:r>
            <a:r>
              <a:rPr lang="en-US" dirty="0"/>
              <a:t>)</a:t>
            </a:r>
          </a:p>
          <a:p>
            <a:pPr marL="228600" indent="-228600">
              <a:buFont typeface="+mj-lt"/>
              <a:buAutoNum type="arabicPeriod"/>
            </a:pPr>
            <a:r>
              <a:rPr lang="en-US" dirty="0"/>
              <a:t>Run “docker </a:t>
            </a:r>
            <a:r>
              <a:rPr lang="en-US" dirty="0" err="1"/>
              <a:t>ps</a:t>
            </a:r>
            <a:r>
              <a:rPr lang="en-US" dirty="0"/>
              <a:t> -all” if not running and show how to remove the container.</a:t>
            </a:r>
          </a:p>
          <a:p>
            <a:pPr marL="228600" indent="-228600">
              <a:buFont typeface="+mj-lt"/>
              <a:buAutoNum type="arabicPeriod"/>
            </a:pPr>
            <a:r>
              <a:rPr lang="en-US" dirty="0"/>
              <a:t>Remove the docker image.</a:t>
            </a:r>
          </a:p>
          <a:p>
            <a:pPr marL="228600" indent="-228600">
              <a:buFont typeface="+mj-lt"/>
              <a:buAutoNum type="arabicPeriod"/>
            </a:pPr>
            <a:r>
              <a:rPr lang="en-US" dirty="0"/>
              <a:t>Edit the </a:t>
            </a:r>
            <a:r>
              <a:rPr lang="en-US" dirty="0" err="1"/>
              <a:t>dockerfile</a:t>
            </a:r>
            <a:r>
              <a:rPr lang="en-US" dirty="0"/>
              <a:t> and add “COPY readme.txt /”</a:t>
            </a:r>
          </a:p>
          <a:p>
            <a:pPr marL="228600" indent="-228600">
              <a:buFont typeface="+mj-lt"/>
              <a:buAutoNum type="arabicPeriod"/>
            </a:pPr>
            <a:r>
              <a:rPr lang="en-US" dirty="0"/>
              <a:t>Create image and run.</a:t>
            </a:r>
          </a:p>
          <a:p>
            <a:pPr marL="228600" indent="-228600">
              <a:buFont typeface="+mj-lt"/>
              <a:buAutoNum type="arabicPeriod"/>
            </a:pPr>
            <a:r>
              <a:rPr lang="en-US" dirty="0"/>
              <a:t>List and show that readme.txt is now there.</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11</a:t>
            </a:fld>
            <a:endParaRPr lang="en-US"/>
          </a:p>
        </p:txBody>
      </p:sp>
    </p:spTree>
    <p:extLst>
      <p:ext uri="{BB962C8B-B14F-4D97-AF65-F5344CB8AC3E}">
        <p14:creationId xmlns:p14="http://schemas.microsoft.com/office/powerpoint/2010/main" val="162628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Use “FROM alpine” in a </a:t>
            </a:r>
            <a:r>
              <a:rPr lang="en-US" dirty="0" err="1"/>
              <a:t>dockerfile</a:t>
            </a:r>
            <a:r>
              <a:rPr lang="en-US" dirty="0"/>
              <a:t>.</a:t>
            </a:r>
          </a:p>
          <a:p>
            <a:pPr marL="228600" indent="-228600">
              <a:buFont typeface="+mj-lt"/>
              <a:buAutoNum type="arabicPeriod"/>
            </a:pPr>
            <a:r>
              <a:rPr lang="en-US" dirty="0"/>
              <a:t>Build with : “docker built -t </a:t>
            </a:r>
            <a:r>
              <a:rPr lang="en-US" dirty="0" err="1"/>
              <a:t>myimage</a:t>
            </a:r>
            <a:r>
              <a:rPr lang="en-US" dirty="0"/>
              <a:t> .”</a:t>
            </a:r>
          </a:p>
          <a:p>
            <a:pPr marL="228600" indent="-228600">
              <a:buFont typeface="+mj-lt"/>
              <a:buAutoNum type="arabicPeriod"/>
            </a:pPr>
            <a:r>
              <a:rPr lang="en-US" dirty="0"/>
              <a:t>Run with: “docker run -d </a:t>
            </a:r>
            <a:r>
              <a:rPr lang="en-US" dirty="0" err="1"/>
              <a:t>myimage</a:t>
            </a:r>
            <a:r>
              <a:rPr lang="en-US" dirty="0"/>
              <a:t> tail -f /dev/null”</a:t>
            </a:r>
          </a:p>
          <a:p>
            <a:pPr marL="457200" lvl="1" indent="0">
              <a:buFont typeface="+mj-lt"/>
              <a:buNone/>
            </a:pPr>
            <a:r>
              <a:rPr lang="en-US" dirty="0"/>
              <a:t>Explain that we do this to keep something running so we can connect and disconnect.</a:t>
            </a:r>
          </a:p>
          <a:p>
            <a:pPr marL="457200" lvl="1" indent="0">
              <a:buFont typeface="+mj-lt"/>
              <a:buNone/>
            </a:pPr>
            <a:r>
              <a:rPr lang="en-US" dirty="0"/>
              <a:t>Demonstrate connecting by “docker exec -it &lt;container&gt; </a:t>
            </a:r>
            <a:r>
              <a:rPr lang="en-US" dirty="0" err="1"/>
              <a:t>sh</a:t>
            </a:r>
            <a:r>
              <a:rPr lang="en-US" dirty="0"/>
              <a:t>”</a:t>
            </a:r>
          </a:p>
          <a:p>
            <a:pPr marL="228600" lvl="0" indent="-228600">
              <a:buFont typeface="+mj-lt"/>
              <a:buAutoNum type="arabicPeriod"/>
            </a:pPr>
            <a:r>
              <a:rPr lang="en-US" dirty="0"/>
              <a:t>Copy a file into the container using “docker cp file.txt &lt;container&gt;:/file.txt”</a:t>
            </a:r>
          </a:p>
          <a:p>
            <a:pPr marL="228600" lvl="0" indent="-228600">
              <a:buFont typeface="+mj-lt"/>
              <a:buAutoNum type="arabicPeriod"/>
            </a:pPr>
            <a:r>
              <a:rPr lang="en-US" dirty="0"/>
              <a:t>Connect to container and look to see file there. </a:t>
            </a:r>
          </a:p>
          <a:p>
            <a:pPr marL="228600" lvl="0" indent="-228600">
              <a:buFont typeface="+mj-lt"/>
              <a:buAutoNum type="arabicPeriod"/>
            </a:pPr>
            <a:endParaRPr lang="en-US" dirty="0"/>
          </a:p>
          <a:p>
            <a:pPr marL="0" lvl="0" indent="0">
              <a:buFont typeface="+mj-lt"/>
              <a:buNone/>
            </a:pPr>
            <a:r>
              <a:rPr lang="en-US" dirty="0"/>
              <a:t>At this point, you can actually stop the container and run it again to see that the file doesn’t persist. (Based on time.) If you do, you’ll need to go through steps above again before proceeding.</a:t>
            </a:r>
          </a:p>
          <a:p>
            <a:pPr marL="0" lvl="0" indent="0">
              <a:buFont typeface="+mj-lt"/>
              <a:buNone/>
            </a:pPr>
            <a:endParaRPr lang="en-US" dirty="0"/>
          </a:p>
          <a:p>
            <a:pPr marL="228600" lvl="0" indent="-228600">
              <a:buFont typeface="+mj-lt"/>
              <a:buAutoNum type="arabicPeriod"/>
            </a:pPr>
            <a:r>
              <a:rPr lang="en-US" dirty="0"/>
              <a:t>“docker commit &lt;container&gt; myimage:v2”</a:t>
            </a:r>
          </a:p>
          <a:p>
            <a:pPr marL="228600" lvl="0" indent="-228600">
              <a:buFont typeface="+mj-lt"/>
              <a:buAutoNum type="arabicPeriod"/>
            </a:pPr>
            <a:r>
              <a:rPr lang="en-US" dirty="0"/>
              <a:t>Run the new container and look to see that the file we added is now part of the image.</a:t>
            </a:r>
          </a:p>
          <a:p>
            <a:pPr marL="228600" lvl="0" indent="-228600">
              <a:buFont typeface="+mj-lt"/>
              <a:buAutoNum type="arabicPeriod"/>
            </a:pPr>
            <a:endParaRPr lang="en-US" dirty="0"/>
          </a:p>
          <a:p>
            <a:pPr marL="0" lvl="0" indent="0">
              <a:buFont typeface="+mj-lt"/>
              <a:buNone/>
            </a:pPr>
            <a:endParaRPr lang="en-US" dirty="0"/>
          </a:p>
          <a:p>
            <a:pPr marL="0" lvl="0" indent="0">
              <a:buFont typeface="+mj-lt"/>
              <a:buNone/>
            </a:pPr>
            <a:endParaRPr lang="en-US" dirty="0"/>
          </a:p>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12</a:t>
            </a:fld>
            <a:endParaRPr lang="en-US"/>
          </a:p>
        </p:txBody>
      </p:sp>
    </p:spTree>
    <p:extLst>
      <p:ext uri="{BB962C8B-B14F-4D97-AF65-F5344CB8AC3E}">
        <p14:creationId xmlns:p14="http://schemas.microsoft.com/office/powerpoint/2010/main" val="3824533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docker.com/v17.09/engine/userguide/eng-image/dockerfile_best-practic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64EC-5E88-4642-9131-97BB30625A5F}"/>
              </a:ext>
            </a:extLst>
          </p:cNvPr>
          <p:cNvSpPr>
            <a:spLocks noGrp="1"/>
          </p:cNvSpPr>
          <p:nvPr>
            <p:ph type="ctrTitle"/>
          </p:nvPr>
        </p:nvSpPr>
        <p:spPr/>
        <p:txBody>
          <a:bodyPr/>
          <a:lstStyle/>
          <a:p>
            <a:r>
              <a:rPr lang="en-US" dirty="0"/>
              <a:t>Module 4</a:t>
            </a:r>
            <a:br>
              <a:rPr lang="en-US" dirty="0"/>
            </a:br>
            <a:r>
              <a:rPr lang="en-US" dirty="0"/>
              <a:t>Advanced Docker</a:t>
            </a:r>
          </a:p>
        </p:txBody>
      </p:sp>
      <p:sp>
        <p:nvSpPr>
          <p:cNvPr id="3" name="Subtitle 2">
            <a:extLst>
              <a:ext uri="{FF2B5EF4-FFF2-40B4-BE49-F238E27FC236}">
                <a16:creationId xmlns:a16="http://schemas.microsoft.com/office/drawing/2014/main" id="{967B4828-F106-44F3-B8F3-4964A11E3E96}"/>
              </a:ext>
            </a:extLst>
          </p:cNvPr>
          <p:cNvSpPr>
            <a:spLocks noGrp="1"/>
          </p:cNvSpPr>
          <p:nvPr>
            <p:ph type="subTitle" idx="1"/>
          </p:nvPr>
        </p:nvSpPr>
        <p:spPr/>
        <p:txBody>
          <a:bodyPr/>
          <a:lstStyle/>
          <a:p>
            <a:r>
              <a:rPr lang="en-US" dirty="0"/>
              <a:t>Jim Cheshire, Senior Escalation Engineer, Beta</a:t>
            </a:r>
          </a:p>
        </p:txBody>
      </p:sp>
    </p:spTree>
    <p:extLst>
      <p:ext uri="{BB962C8B-B14F-4D97-AF65-F5344CB8AC3E}">
        <p14:creationId xmlns:p14="http://schemas.microsoft.com/office/powerpoint/2010/main" val="38641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769-DD61-49C7-B83A-9099F6FAB8CD}"/>
              </a:ext>
            </a:extLst>
          </p:cNvPr>
          <p:cNvSpPr>
            <a:spLocks noGrp="1"/>
          </p:cNvSpPr>
          <p:nvPr>
            <p:ph type="title"/>
          </p:nvPr>
        </p:nvSpPr>
        <p:spPr/>
        <p:txBody>
          <a:bodyPr/>
          <a:lstStyle/>
          <a:p>
            <a:r>
              <a:rPr lang="en-US" dirty="0"/>
              <a:t>Excluding Files from the Build Context</a:t>
            </a:r>
          </a:p>
        </p:txBody>
      </p:sp>
      <p:sp>
        <p:nvSpPr>
          <p:cNvPr id="3" name="Content Placeholder 2">
            <a:extLst>
              <a:ext uri="{FF2B5EF4-FFF2-40B4-BE49-F238E27FC236}">
                <a16:creationId xmlns:a16="http://schemas.microsoft.com/office/drawing/2014/main" id="{7399AD31-F7F4-48CC-8BD7-2E47D957B836}"/>
              </a:ext>
            </a:extLst>
          </p:cNvPr>
          <p:cNvSpPr>
            <a:spLocks noGrp="1"/>
          </p:cNvSpPr>
          <p:nvPr>
            <p:ph idx="1"/>
          </p:nvPr>
        </p:nvSpPr>
        <p:spPr/>
        <p:txBody>
          <a:bodyPr/>
          <a:lstStyle/>
          <a:p>
            <a:r>
              <a:rPr lang="en-US" dirty="0"/>
              <a:t>You can use a </a:t>
            </a:r>
            <a:r>
              <a:rPr lang="en-US" i="1" dirty="0"/>
              <a:t>.</a:t>
            </a:r>
            <a:r>
              <a:rPr lang="en-US" i="1" dirty="0" err="1"/>
              <a:t>dockerignore</a:t>
            </a:r>
            <a:r>
              <a:rPr lang="en-US" dirty="0"/>
              <a:t> file to exclude files from the build context.</a:t>
            </a:r>
          </a:p>
          <a:p>
            <a:r>
              <a:rPr lang="en-US" dirty="0"/>
              <a:t>A text file that uses the Match function in the Go language.</a:t>
            </a:r>
          </a:p>
          <a:p>
            <a:pPr lvl="1"/>
            <a:r>
              <a:rPr lang="en-US" dirty="0"/>
              <a:t>https://golang.org/pkg/path/filepath/#Match</a:t>
            </a:r>
          </a:p>
          <a:p>
            <a:r>
              <a:rPr lang="en-US" dirty="0"/>
              <a:t>Docker-specific: “**” matches any number of directories.</a:t>
            </a:r>
          </a:p>
          <a:p>
            <a:pPr lvl="1"/>
            <a:r>
              <a:rPr lang="en-US" dirty="0"/>
              <a:t>“**/*.</a:t>
            </a:r>
            <a:r>
              <a:rPr lang="en-US" dirty="0" err="1"/>
              <a:t>tmp</a:t>
            </a:r>
            <a:r>
              <a:rPr lang="en-US" dirty="0"/>
              <a:t>” would match all files with a .</a:t>
            </a:r>
            <a:r>
              <a:rPr lang="en-US" dirty="0" err="1"/>
              <a:t>tmp</a:t>
            </a:r>
            <a:r>
              <a:rPr lang="en-US" dirty="0"/>
              <a:t> extension anywhere on file system.</a:t>
            </a:r>
          </a:p>
        </p:txBody>
      </p:sp>
    </p:spTree>
    <p:extLst>
      <p:ext uri="{BB962C8B-B14F-4D97-AF65-F5344CB8AC3E}">
        <p14:creationId xmlns:p14="http://schemas.microsoft.com/office/powerpoint/2010/main" val="111204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Building an Image</a:t>
            </a:r>
          </a:p>
        </p:txBody>
      </p:sp>
    </p:spTree>
    <p:extLst>
      <p:ext uri="{BB962C8B-B14F-4D97-AF65-F5344CB8AC3E}">
        <p14:creationId xmlns:p14="http://schemas.microsoft.com/office/powerpoint/2010/main" val="28481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Docker Commit</a:t>
            </a:r>
          </a:p>
        </p:txBody>
      </p:sp>
    </p:spTree>
    <p:extLst>
      <p:ext uri="{BB962C8B-B14F-4D97-AF65-F5344CB8AC3E}">
        <p14:creationId xmlns:p14="http://schemas.microsoft.com/office/powerpoint/2010/main" val="222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Automated Build</a:t>
            </a:r>
          </a:p>
        </p:txBody>
      </p:sp>
    </p:spTree>
    <p:extLst>
      <p:ext uri="{BB962C8B-B14F-4D97-AF65-F5344CB8AC3E}">
        <p14:creationId xmlns:p14="http://schemas.microsoft.com/office/powerpoint/2010/main" val="9262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2B1-4A68-49C5-B9B2-0E26EF439208}"/>
              </a:ext>
            </a:extLst>
          </p:cNvPr>
          <p:cNvSpPr>
            <a:spLocks noGrp="1"/>
          </p:cNvSpPr>
          <p:nvPr>
            <p:ph type="title"/>
          </p:nvPr>
        </p:nvSpPr>
        <p:spPr/>
        <p:txBody>
          <a:bodyPr/>
          <a:lstStyle/>
          <a:p>
            <a:r>
              <a:rPr lang="en-US" dirty="0"/>
              <a:t>Creating Docker Images</a:t>
            </a:r>
          </a:p>
        </p:txBody>
      </p:sp>
      <p:sp>
        <p:nvSpPr>
          <p:cNvPr id="3" name="Content Placeholder 2">
            <a:extLst>
              <a:ext uri="{FF2B5EF4-FFF2-40B4-BE49-F238E27FC236}">
                <a16:creationId xmlns:a16="http://schemas.microsoft.com/office/drawing/2014/main" id="{B4BAA6A5-9D3B-4B01-9E91-29499792F583}"/>
              </a:ext>
            </a:extLst>
          </p:cNvPr>
          <p:cNvSpPr>
            <a:spLocks noGrp="1"/>
          </p:cNvSpPr>
          <p:nvPr>
            <p:ph idx="1"/>
          </p:nvPr>
        </p:nvSpPr>
        <p:spPr/>
        <p:txBody>
          <a:bodyPr/>
          <a:lstStyle/>
          <a:p>
            <a:r>
              <a:rPr lang="en-US" dirty="0"/>
              <a:t>Use </a:t>
            </a:r>
            <a:r>
              <a:rPr lang="en-US" dirty="0">
                <a:latin typeface="Consolas" panose="020B0609020204030204" pitchFamily="49" charset="0"/>
              </a:rPr>
              <a:t>docker build </a:t>
            </a:r>
            <a:r>
              <a:rPr lang="en-US" dirty="0"/>
              <a:t>with a </a:t>
            </a:r>
            <a:r>
              <a:rPr lang="en-US" dirty="0" err="1"/>
              <a:t>Dockerfile</a:t>
            </a:r>
            <a:endParaRPr lang="en-US" dirty="0"/>
          </a:p>
          <a:p>
            <a:r>
              <a:rPr lang="en-US" dirty="0"/>
              <a:t>Use </a:t>
            </a:r>
            <a:r>
              <a:rPr lang="en-US" dirty="0">
                <a:latin typeface="Consolas" panose="020B0609020204030204" pitchFamily="49" charset="0"/>
              </a:rPr>
              <a:t>docker commit </a:t>
            </a:r>
            <a:r>
              <a:rPr lang="en-US" dirty="0"/>
              <a:t>with an existing container</a:t>
            </a:r>
          </a:p>
          <a:p>
            <a:r>
              <a:rPr lang="en-US" dirty="0"/>
              <a:t>Use automated builds with Docker Hub and GitHub/Bitbucket</a:t>
            </a:r>
          </a:p>
        </p:txBody>
      </p:sp>
    </p:spTree>
    <p:extLst>
      <p:ext uri="{BB962C8B-B14F-4D97-AF65-F5344CB8AC3E}">
        <p14:creationId xmlns:p14="http://schemas.microsoft.com/office/powerpoint/2010/main" val="6084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E35B-3C57-428D-8654-E86E76CD3022}"/>
              </a:ext>
            </a:extLst>
          </p:cNvPr>
          <p:cNvSpPr>
            <a:spLocks noGrp="1"/>
          </p:cNvSpPr>
          <p:nvPr>
            <p:ph type="title"/>
          </p:nvPr>
        </p:nvSpPr>
        <p:spPr/>
        <p:txBody>
          <a:bodyPr/>
          <a:lstStyle/>
          <a:p>
            <a:r>
              <a:rPr lang="en-US" dirty="0"/>
              <a:t>Docker build and </a:t>
            </a:r>
            <a:r>
              <a:rPr lang="en-US" dirty="0" err="1"/>
              <a:t>dockerfiles</a:t>
            </a:r>
            <a:endParaRPr lang="en-US" dirty="0"/>
          </a:p>
        </p:txBody>
      </p:sp>
      <p:sp>
        <p:nvSpPr>
          <p:cNvPr id="3" name="Content Placeholder 2">
            <a:extLst>
              <a:ext uri="{FF2B5EF4-FFF2-40B4-BE49-F238E27FC236}">
                <a16:creationId xmlns:a16="http://schemas.microsoft.com/office/drawing/2014/main" id="{6668E0E6-9D39-4438-8A33-1708C8151FED}"/>
              </a:ext>
            </a:extLst>
          </p:cNvPr>
          <p:cNvSpPr>
            <a:spLocks noGrp="1"/>
          </p:cNvSpPr>
          <p:nvPr>
            <p:ph idx="1"/>
          </p:nvPr>
        </p:nvSpPr>
        <p:spPr>
          <a:xfrm>
            <a:off x="1141412" y="1880558"/>
            <a:ext cx="9905999" cy="4313208"/>
          </a:xfrm>
        </p:spPr>
        <p:txBody>
          <a:bodyPr>
            <a:normAutofit fontScale="92500" lnSpcReduction="10000"/>
          </a:bodyPr>
          <a:lstStyle/>
          <a:p>
            <a:r>
              <a:rPr lang="en-US" dirty="0" err="1"/>
              <a:t>Dockerfile</a:t>
            </a:r>
            <a:r>
              <a:rPr lang="en-US" dirty="0"/>
              <a:t> - A text file that tells the Docker daemon how to create the image. (Required.)</a:t>
            </a:r>
          </a:p>
          <a:p>
            <a:r>
              <a:rPr lang="en-US" dirty="0"/>
              <a:t>Build Context - Files that are made available to the Docker daemon. </a:t>
            </a:r>
          </a:p>
          <a:p>
            <a:endParaRPr lang="en-US" dirty="0"/>
          </a:p>
          <a:p>
            <a:pPr marL="0" indent="0">
              <a:buNone/>
            </a:pPr>
            <a:r>
              <a:rPr lang="en-US" dirty="0">
                <a:latin typeface="Consolas" panose="020B0609020204030204" pitchFamily="49" charset="0"/>
              </a:rPr>
              <a:t>$ docker build /assets/website</a:t>
            </a:r>
          </a:p>
          <a:p>
            <a:pPr marL="0" indent="0">
              <a:buNone/>
            </a:pPr>
            <a:r>
              <a:rPr lang="en-US" dirty="0">
                <a:latin typeface="Consolas" panose="020B0609020204030204" pitchFamily="49" charset="0"/>
              </a:rPr>
              <a:t>$ docker build .</a:t>
            </a:r>
          </a:p>
          <a:p>
            <a:pPr marL="0" indent="0">
              <a:buNone/>
            </a:pPr>
            <a:r>
              <a:rPr lang="en-US" dirty="0">
                <a:latin typeface="Consolas" panose="020B0609020204030204" pitchFamily="49" charset="0"/>
              </a:rPr>
              <a:t>$ docker build -t MyImage:v1 .</a:t>
            </a:r>
          </a:p>
          <a:p>
            <a:pPr marL="0" indent="0">
              <a:buNone/>
            </a:pPr>
            <a:r>
              <a:rPr lang="en-US" dirty="0">
                <a:latin typeface="Consolas" panose="020B0609020204030204" pitchFamily="49" charset="0"/>
              </a:rPr>
              <a:t>$ docker build https://github.com/jamesche/officewebsite</a:t>
            </a:r>
          </a:p>
          <a:p>
            <a:pPr marL="0" indent="0">
              <a:buNone/>
            </a:pPr>
            <a:r>
              <a:rPr lang="en-US" dirty="0">
                <a:latin typeface="Consolas" panose="020B0609020204030204" pitchFamily="49" charset="0"/>
              </a:rPr>
              <a:t>$ docker build http://mysite.com/docs.tar.gz</a:t>
            </a:r>
          </a:p>
        </p:txBody>
      </p:sp>
    </p:spTree>
    <p:extLst>
      <p:ext uri="{BB962C8B-B14F-4D97-AF65-F5344CB8AC3E}">
        <p14:creationId xmlns:p14="http://schemas.microsoft.com/office/powerpoint/2010/main" val="3255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832-9C14-4926-8DD4-071E8D08186E}"/>
              </a:ext>
            </a:extLst>
          </p:cNvPr>
          <p:cNvSpPr>
            <a:spLocks noGrp="1"/>
          </p:cNvSpPr>
          <p:nvPr>
            <p:ph type="title"/>
          </p:nvPr>
        </p:nvSpPr>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D431C446-A75A-4DFB-A07D-DF8666B87B23}"/>
              </a:ext>
            </a:extLst>
          </p:cNvPr>
          <p:cNvSpPr>
            <a:spLocks noGrp="1"/>
          </p:cNvSpPr>
          <p:nvPr>
            <p:ph idx="1"/>
          </p:nvPr>
        </p:nvSpPr>
        <p:spPr/>
        <p:txBody>
          <a:bodyPr>
            <a:normAutofit fontScale="92500"/>
          </a:bodyPr>
          <a:lstStyle/>
          <a:p>
            <a:r>
              <a:rPr lang="en-US" dirty="0"/>
              <a:t>Use </a:t>
            </a:r>
            <a:r>
              <a:rPr lang="en-US" i="1" dirty="0"/>
              <a:t>instructions</a:t>
            </a:r>
            <a:r>
              <a:rPr lang="en-US" dirty="0"/>
              <a:t> to tell the daemon how to create an image.</a:t>
            </a:r>
          </a:p>
          <a:p>
            <a:r>
              <a:rPr lang="en-US" dirty="0" err="1"/>
              <a:t>Dockerfile</a:t>
            </a:r>
            <a:r>
              <a:rPr lang="en-US" dirty="0"/>
              <a:t> is required.</a:t>
            </a:r>
          </a:p>
          <a:p>
            <a:r>
              <a:rPr lang="en-US" dirty="0"/>
              <a:t>Cannot be empty.</a:t>
            </a:r>
          </a:p>
          <a:p>
            <a:r>
              <a:rPr lang="en-US" dirty="0" err="1"/>
              <a:t>Dockerfile</a:t>
            </a:r>
            <a:r>
              <a:rPr lang="en-US" dirty="0"/>
              <a:t> reference: </a:t>
            </a:r>
          </a:p>
          <a:p>
            <a:pPr lvl="1"/>
            <a:r>
              <a:rPr lang="en-US" dirty="0">
                <a:hlinkClick r:id="rId3"/>
              </a:rPr>
              <a:t>https://docs.docker.com/engine/reference/builder/</a:t>
            </a:r>
            <a:endParaRPr lang="en-US" dirty="0"/>
          </a:p>
          <a:p>
            <a:r>
              <a:rPr lang="en-US" dirty="0" err="1"/>
              <a:t>Dockerfile</a:t>
            </a:r>
            <a:r>
              <a:rPr lang="en-US" dirty="0"/>
              <a:t> best practices:</a:t>
            </a:r>
          </a:p>
          <a:p>
            <a:pPr lvl="1"/>
            <a:r>
              <a:rPr lang="en-US" dirty="0">
                <a:hlinkClick r:id="rId4"/>
              </a:rPr>
              <a:t>https://docs.docker.com/v17.09/engine/userguide/eng-image/dockerfile_best-practices/</a:t>
            </a:r>
            <a:endParaRPr lang="en-US" dirty="0"/>
          </a:p>
          <a:p>
            <a:pPr lvl="1"/>
            <a:endParaRPr lang="en-US" dirty="0"/>
          </a:p>
        </p:txBody>
      </p:sp>
    </p:spTree>
    <p:extLst>
      <p:ext uri="{BB962C8B-B14F-4D97-AF65-F5344CB8AC3E}">
        <p14:creationId xmlns:p14="http://schemas.microsoft.com/office/powerpoint/2010/main" val="30201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F0B5-838E-4BAB-BC49-5F5AA5C4FCCD}"/>
              </a:ext>
            </a:extLst>
          </p:cNvPr>
          <p:cNvSpPr>
            <a:spLocks noGrp="1"/>
          </p:cNvSpPr>
          <p:nvPr>
            <p:ph type="title"/>
          </p:nvPr>
        </p:nvSpPr>
        <p:spPr/>
        <p:txBody>
          <a:bodyPr/>
          <a:lstStyle/>
          <a:p>
            <a:r>
              <a:rPr lang="en-US" dirty="0"/>
              <a:t>“FROM” Instruction</a:t>
            </a:r>
          </a:p>
        </p:txBody>
      </p:sp>
      <p:sp>
        <p:nvSpPr>
          <p:cNvPr id="3" name="Content Placeholder 2">
            <a:extLst>
              <a:ext uri="{FF2B5EF4-FFF2-40B4-BE49-F238E27FC236}">
                <a16:creationId xmlns:a16="http://schemas.microsoft.com/office/drawing/2014/main" id="{D99DA4D2-BAEC-4F61-B5B5-9365EE1A81D4}"/>
              </a:ext>
            </a:extLst>
          </p:cNvPr>
          <p:cNvSpPr>
            <a:spLocks noGrp="1"/>
          </p:cNvSpPr>
          <p:nvPr>
            <p:ph idx="1"/>
          </p:nvPr>
        </p:nvSpPr>
        <p:spPr/>
        <p:txBody>
          <a:bodyPr/>
          <a:lstStyle/>
          <a:p>
            <a:r>
              <a:rPr lang="en-US" dirty="0"/>
              <a:t>The FROM instruction defines the Docker image your image is based on. (Parent image.)</a:t>
            </a:r>
          </a:p>
          <a:p>
            <a:r>
              <a:rPr lang="en-US" dirty="0"/>
              <a:t>If your image is not based on another image, it’s called a </a:t>
            </a:r>
            <a:r>
              <a:rPr lang="en-US" i="1" dirty="0"/>
              <a:t>base image</a:t>
            </a:r>
            <a:r>
              <a:rPr lang="en-US" dirty="0"/>
              <a:t>.</a:t>
            </a:r>
          </a:p>
          <a:p>
            <a:endParaRPr lang="en-US" dirty="0"/>
          </a:p>
          <a:p>
            <a:pPr marL="0" indent="0">
              <a:buNone/>
            </a:pPr>
            <a:r>
              <a:rPr lang="en-US" dirty="0">
                <a:latin typeface="Consolas" panose="020B0609020204030204" pitchFamily="49" charset="0"/>
              </a:rPr>
              <a:t>FROM ubuntu</a:t>
            </a:r>
          </a:p>
          <a:p>
            <a:pPr marL="0" indent="0">
              <a:buNone/>
            </a:pPr>
            <a:r>
              <a:rPr lang="en-US" dirty="0">
                <a:latin typeface="Consolas" panose="020B0609020204030204" pitchFamily="49" charset="0"/>
              </a:rPr>
              <a:t>FROM scratch</a:t>
            </a:r>
          </a:p>
        </p:txBody>
      </p:sp>
    </p:spTree>
    <p:extLst>
      <p:ext uri="{BB962C8B-B14F-4D97-AF65-F5344CB8AC3E}">
        <p14:creationId xmlns:p14="http://schemas.microsoft.com/office/powerpoint/2010/main" val="307534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506-1402-4337-85BC-BF52A2F355DE}"/>
              </a:ext>
            </a:extLst>
          </p:cNvPr>
          <p:cNvSpPr>
            <a:spLocks noGrp="1"/>
          </p:cNvSpPr>
          <p:nvPr>
            <p:ph type="title"/>
          </p:nvPr>
        </p:nvSpPr>
        <p:spPr>
          <a:xfrm>
            <a:off x="1141412" y="72178"/>
            <a:ext cx="9905998" cy="1478570"/>
          </a:xfrm>
        </p:spPr>
        <p:txBody>
          <a:bodyPr/>
          <a:lstStyle/>
          <a:p>
            <a:r>
              <a:rPr lang="en-US" dirty="0"/>
              <a:t>Sample </a:t>
            </a:r>
            <a:r>
              <a:rPr lang="en-US" dirty="0" err="1"/>
              <a:t>Dockerfile</a:t>
            </a:r>
            <a:endParaRPr lang="en-US" dirty="0"/>
          </a:p>
        </p:txBody>
      </p:sp>
      <p:sp>
        <p:nvSpPr>
          <p:cNvPr id="3" name="Content Placeholder 2">
            <a:extLst>
              <a:ext uri="{FF2B5EF4-FFF2-40B4-BE49-F238E27FC236}">
                <a16:creationId xmlns:a16="http://schemas.microsoft.com/office/drawing/2014/main" id="{F2D2AF97-283D-4370-9D12-1CA923B5BFD3}"/>
              </a:ext>
            </a:extLst>
          </p:cNvPr>
          <p:cNvSpPr>
            <a:spLocks noGrp="1"/>
          </p:cNvSpPr>
          <p:nvPr>
            <p:ph idx="1"/>
          </p:nvPr>
        </p:nvSpPr>
        <p:spPr>
          <a:xfrm>
            <a:off x="1141412" y="1179812"/>
            <a:ext cx="9905999" cy="4806920"/>
          </a:xfrm>
        </p:spPr>
        <p:txBody>
          <a:bodyPr>
            <a:normAutofit fontScale="92500" lnSpcReduction="10000"/>
          </a:bodyPr>
          <a:lstStyle/>
          <a:p>
            <a:pPr marL="0" indent="0">
              <a:buNone/>
            </a:pPr>
            <a:r>
              <a:rPr lang="en-US" sz="1800" dirty="0">
                <a:latin typeface="Consolas" panose="020B0609020204030204" pitchFamily="49" charset="0"/>
              </a:rPr>
              <a:t>FROM alpine   #all repos must be all lowercase</a:t>
            </a:r>
          </a:p>
          <a:p>
            <a:pPr marL="0" indent="0">
              <a:buNone/>
            </a:pPr>
            <a:r>
              <a:rPr lang="en-US" sz="1800" dirty="0">
                <a:latin typeface="Consolas" panose="020B0609020204030204" pitchFamily="49" charset="0"/>
              </a:rPr>
              <a:t>COPY init.sh /bin/   #</a:t>
            </a:r>
            <a:r>
              <a:rPr lang="en-US" sz="1800" dirty="0" err="1">
                <a:latin typeface="Consolas" panose="020B0609020204030204" pitchFamily="49" charset="0"/>
              </a:rPr>
              <a:t>init</a:t>
            </a:r>
            <a:r>
              <a:rPr lang="en-US" sz="1800" dirty="0">
                <a:latin typeface="Consolas" panose="020B0609020204030204" pitchFamily="49" charset="0"/>
              </a:rPr>
              <a:t> script</a:t>
            </a:r>
            <a:br>
              <a:rPr lang="en-US" sz="1800" dirty="0">
                <a:latin typeface="Consolas" panose="020B0609020204030204" pitchFamily="49" charset="0"/>
              </a:rPr>
            </a:br>
            <a:r>
              <a:rPr lang="en-US" sz="1800" dirty="0">
                <a:latin typeface="Consolas" panose="020B0609020204030204" pitchFamily="49" charset="0"/>
              </a:rPr>
              <a:t>COPY requirements.txt /docs</a:t>
            </a:r>
            <a:br>
              <a:rPr lang="en-US" sz="1800" dirty="0">
                <a:latin typeface="Consolas" panose="020B0609020204030204" pitchFamily="49" charset="0"/>
              </a:rPr>
            </a:br>
            <a:r>
              <a:rPr lang="en-US" sz="1800" dirty="0">
                <a:latin typeface="Consolas" panose="020B0609020204030204" pitchFamily="49" charset="0"/>
              </a:rPr>
              <a:t>ADD </a:t>
            </a:r>
            <a:r>
              <a:rPr lang="en-US" sz="1800" dirty="0" err="1">
                <a:latin typeface="Consolas" panose="020B0609020204030204" pitchFamily="49" charset="0"/>
              </a:rPr>
              <a:t>bigfile.tar.xz</a:t>
            </a:r>
            <a:r>
              <a:rPr lang="en-US" sz="1800" dirty="0">
                <a:latin typeface="Consolas" panose="020B0609020204030204" pitchFamily="49" charset="0"/>
              </a:rPr>
              <a:t> /</a:t>
            </a:r>
            <a:r>
              <a:rPr lang="en-US" sz="1800" dirty="0" err="1">
                <a:latin typeface="Consolas" panose="020B0609020204030204" pitchFamily="49" charset="0"/>
              </a:rPr>
              <a:t>bigfiles</a:t>
            </a:r>
            <a:endParaRPr lang="en-US" sz="1800" dirty="0">
              <a:latin typeface="Consolas" panose="020B0609020204030204" pitchFamily="49" charset="0"/>
            </a:endParaRPr>
          </a:p>
          <a:p>
            <a:pPr marL="0" indent="0">
              <a:buNone/>
            </a:pPr>
            <a:r>
              <a:rPr lang="en-US" sz="1800" dirty="0">
                <a:latin typeface="Consolas" panose="020B0609020204030204" pitchFamily="49" charset="0"/>
              </a:rPr>
              <a:t>RUN apt-get update</a:t>
            </a:r>
            <a:br>
              <a:rPr lang="en-US" sz="1800" dirty="0">
                <a:latin typeface="Consolas" panose="020B0609020204030204" pitchFamily="49" charset="0"/>
              </a:rPr>
            </a:br>
            <a:r>
              <a:rPr lang="en-US" sz="1800" dirty="0">
                <a:latin typeface="Consolas" panose="020B0609020204030204" pitchFamily="49" charset="0"/>
              </a:rPr>
              <a:t>RUN apt-get install -y --no-install-recommends </a:t>
            </a:r>
            <a:r>
              <a:rPr lang="en-US" sz="1800" dirty="0" err="1">
                <a:latin typeface="Consolas" panose="020B0609020204030204" pitchFamily="49" charset="0"/>
              </a:rPr>
              <a:t>openssh</a:t>
            </a:r>
            <a:r>
              <a:rPr lang="en-US" sz="1800" dirty="0">
                <a:latin typeface="Consolas" panose="020B0609020204030204" pitchFamily="49" charset="0"/>
              </a:rPr>
              <a:t>-server</a:t>
            </a:r>
            <a:br>
              <a:rPr lang="en-US" sz="1800" dirty="0">
                <a:latin typeface="Consolas" panose="020B0609020204030204" pitchFamily="49" charset="0"/>
              </a:rPr>
            </a:br>
            <a:r>
              <a:rPr lang="en-US" sz="1800" dirty="0">
                <a:latin typeface="Consolas" panose="020B0609020204030204" pitchFamily="49" charset="0"/>
              </a:rPr>
              <a:t>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/var/log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755 /bin/init.sh</a:t>
            </a:r>
          </a:p>
          <a:p>
            <a:pPr marL="0" indent="0">
              <a:buNone/>
            </a:pPr>
            <a:r>
              <a:rPr lang="en-US" sz="1800" dirty="0">
                <a:latin typeface="Consolas" panose="020B0609020204030204" pitchFamily="49" charset="0"/>
              </a:rPr>
              <a:t>EXPOSE 80 2222   #2222 is for web-based SSH</a:t>
            </a:r>
          </a:p>
          <a:p>
            <a:pPr marL="0" indent="0">
              <a:buNone/>
            </a:pPr>
            <a:r>
              <a:rPr lang="en-US" sz="1800" dirty="0">
                <a:latin typeface="Consolas" panose="020B0609020204030204" pitchFamily="49" charset="0"/>
              </a:rPr>
              <a:t>ENV PATH /</a:t>
            </a:r>
            <a:r>
              <a:rPr lang="en-US" sz="1800" dirty="0" err="1">
                <a:latin typeface="Consolas" panose="020B0609020204030204" pitchFamily="49" charset="0"/>
              </a:rPr>
              <a:t>usr</a:t>
            </a:r>
            <a:r>
              <a:rPr lang="en-US" sz="1800" dirty="0">
                <a:latin typeface="Consolas" panose="020B0609020204030204" pitchFamily="49" charset="0"/>
              </a:rPr>
              <a:t>/local/bin:$PATH</a:t>
            </a:r>
          </a:p>
          <a:p>
            <a:pPr marL="0" indent="0">
              <a:buNone/>
            </a:pPr>
            <a:r>
              <a:rPr lang="en-US" sz="1800" dirty="0">
                <a:latin typeface="Consolas" panose="020B0609020204030204" pitchFamily="49" charset="0"/>
              </a:rPr>
              <a:t>ENTRYPOINT [“/bin/init.sh”]</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42422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6E-46BF-4468-91F4-E6FB8C4D4821}"/>
              </a:ext>
            </a:extLst>
          </p:cNvPr>
          <p:cNvSpPr>
            <a:spLocks noGrp="1"/>
          </p:cNvSpPr>
          <p:nvPr>
            <p:ph type="title"/>
          </p:nvPr>
        </p:nvSpPr>
        <p:spPr/>
        <p:txBody>
          <a:bodyPr/>
          <a:lstStyle/>
          <a:p>
            <a:r>
              <a:rPr lang="en-US" dirty="0"/>
              <a:t>Executing Commands on Container Start</a:t>
            </a:r>
          </a:p>
        </p:txBody>
      </p:sp>
      <p:sp>
        <p:nvSpPr>
          <p:cNvPr id="3" name="Content Placeholder 2">
            <a:extLst>
              <a:ext uri="{FF2B5EF4-FFF2-40B4-BE49-F238E27FC236}">
                <a16:creationId xmlns:a16="http://schemas.microsoft.com/office/drawing/2014/main" id="{15674784-9364-4D55-B46F-C04755C1DBAD}"/>
              </a:ext>
            </a:extLst>
          </p:cNvPr>
          <p:cNvSpPr>
            <a:spLocks noGrp="1"/>
          </p:cNvSpPr>
          <p:nvPr>
            <p:ph idx="1"/>
          </p:nvPr>
        </p:nvSpPr>
        <p:spPr/>
        <p:txBody>
          <a:bodyPr/>
          <a:lstStyle/>
          <a:p>
            <a:r>
              <a:rPr lang="en-US" dirty="0"/>
              <a:t>ENTRYPOINT and CMD</a:t>
            </a:r>
          </a:p>
          <a:p>
            <a:pPr lvl="1"/>
            <a:r>
              <a:rPr lang="en-US" dirty="0"/>
              <a:t>Two forms of each; </a:t>
            </a:r>
            <a:r>
              <a:rPr lang="en-US" i="1" dirty="0"/>
              <a:t>exec</a:t>
            </a:r>
            <a:r>
              <a:rPr lang="en-US" dirty="0"/>
              <a:t> and </a:t>
            </a:r>
            <a:r>
              <a:rPr lang="en-US" i="1" dirty="0"/>
              <a:t>shell</a:t>
            </a:r>
            <a:r>
              <a:rPr lang="en-US" dirty="0"/>
              <a:t>.</a:t>
            </a:r>
          </a:p>
          <a:p>
            <a:pPr marL="0" indent="0">
              <a:buNone/>
            </a:pPr>
            <a:r>
              <a:rPr lang="en-US" dirty="0"/>
              <a:t>EXEC</a:t>
            </a:r>
            <a:br>
              <a:rPr lang="en-US" dirty="0"/>
            </a:br>
            <a:r>
              <a:rPr lang="en-US" sz="2000" dirty="0">
                <a:latin typeface="Consolas" panose="020B0609020204030204" pitchFamily="49" charset="0"/>
              </a:rPr>
              <a:t>ENTRYPOINT [“/bin/bash”]</a:t>
            </a:r>
          </a:p>
          <a:p>
            <a:pPr marL="0" indent="0">
              <a:buNone/>
            </a:pPr>
            <a:r>
              <a:rPr lang="en-US" dirty="0"/>
              <a:t>SHELL</a:t>
            </a:r>
            <a:br>
              <a:rPr lang="en-US" dirty="0"/>
            </a:br>
            <a:r>
              <a:rPr lang="en-US" sz="2000" dirty="0">
                <a:latin typeface="Consolas" panose="020B0609020204030204" pitchFamily="49" charset="0"/>
              </a:rPr>
              <a:t>ENTRYPOINT exec /bin/bash</a:t>
            </a:r>
          </a:p>
        </p:txBody>
      </p:sp>
    </p:spTree>
    <p:extLst>
      <p:ext uri="{BB962C8B-B14F-4D97-AF65-F5344CB8AC3E}">
        <p14:creationId xmlns:p14="http://schemas.microsoft.com/office/powerpoint/2010/main" val="104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432-6EFC-4778-B306-96F11A9C800B}"/>
              </a:ext>
            </a:extLst>
          </p:cNvPr>
          <p:cNvSpPr>
            <a:spLocks noGrp="1"/>
          </p:cNvSpPr>
          <p:nvPr>
            <p:ph type="title"/>
          </p:nvPr>
        </p:nvSpPr>
        <p:spPr/>
        <p:txBody>
          <a:bodyPr/>
          <a:lstStyle/>
          <a:p>
            <a:r>
              <a:rPr lang="en-US" dirty="0"/>
              <a:t>EXEC and SHELL</a:t>
            </a:r>
          </a:p>
        </p:txBody>
      </p:sp>
      <p:sp>
        <p:nvSpPr>
          <p:cNvPr id="3" name="Content Placeholder 2">
            <a:extLst>
              <a:ext uri="{FF2B5EF4-FFF2-40B4-BE49-F238E27FC236}">
                <a16:creationId xmlns:a16="http://schemas.microsoft.com/office/drawing/2014/main" id="{D4DA35E0-4781-4568-B587-0F73320B1EB6}"/>
              </a:ext>
            </a:extLst>
          </p:cNvPr>
          <p:cNvSpPr>
            <a:spLocks noGrp="1"/>
          </p:cNvSpPr>
          <p:nvPr>
            <p:ph idx="1"/>
          </p:nvPr>
        </p:nvSpPr>
        <p:spPr/>
        <p:txBody>
          <a:bodyPr/>
          <a:lstStyle/>
          <a:p>
            <a:r>
              <a:rPr lang="en-US" dirty="0"/>
              <a:t>When using the shell form, CMD instructions after ENTRYPOINT are ignored.</a:t>
            </a:r>
          </a:p>
          <a:p>
            <a:r>
              <a:rPr lang="en-US" dirty="0"/>
              <a:t>When using exec form, CMD instructions after ENTRYPOINT are executed.</a:t>
            </a:r>
          </a:p>
          <a:p>
            <a:pPr marL="0" indent="0">
              <a:buNone/>
            </a:pPr>
            <a:r>
              <a:rPr lang="en-US" dirty="0"/>
              <a:t>	</a:t>
            </a:r>
            <a:r>
              <a:rPr lang="en-US" sz="1800" dirty="0">
                <a:latin typeface="Consolas" panose="020B0609020204030204" pitchFamily="49" charset="0"/>
              </a:rPr>
              <a:t>ENTRYPOINT [“ping”, “www.microsoft.com”]</a:t>
            </a:r>
            <a:br>
              <a:rPr lang="en-US" sz="1800" dirty="0">
                <a:latin typeface="Consolas" panose="020B0609020204030204" pitchFamily="49" charset="0"/>
              </a:rPr>
            </a:br>
            <a:r>
              <a:rPr lang="en-US" sz="1800" dirty="0">
                <a:latin typeface="Consolas" panose="020B0609020204030204" pitchFamily="49" charset="0"/>
              </a:rPr>
              <a:t>	CMD [“hub.docker.com”]</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ENTRYPOINT exec ping www.microsoft.com</a:t>
            </a:r>
            <a:br>
              <a:rPr lang="en-US" sz="1800" dirty="0">
                <a:latin typeface="Consolas" panose="020B0609020204030204" pitchFamily="49" charset="0"/>
              </a:rPr>
            </a:br>
            <a:r>
              <a:rPr lang="en-US" sz="1800" dirty="0">
                <a:latin typeface="Consolas" panose="020B0609020204030204" pitchFamily="49" charset="0"/>
              </a:rPr>
              <a:t>	CMD hub.docker.com</a:t>
            </a:r>
            <a:endParaRPr lang="en-US" dirty="0"/>
          </a:p>
        </p:txBody>
      </p:sp>
      <p:cxnSp>
        <p:nvCxnSpPr>
          <p:cNvPr id="5" name="Straight Connector 4">
            <a:extLst>
              <a:ext uri="{FF2B5EF4-FFF2-40B4-BE49-F238E27FC236}">
                <a16:creationId xmlns:a16="http://schemas.microsoft.com/office/drawing/2014/main" id="{F870BBBA-2C8B-4E50-AA44-8391B583A7E7}"/>
              </a:ext>
            </a:extLst>
          </p:cNvPr>
          <p:cNvCxnSpPr/>
          <p:nvPr/>
        </p:nvCxnSpPr>
        <p:spPr>
          <a:xfrm>
            <a:off x="1443487" y="4491486"/>
            <a:ext cx="90807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55D-06EC-45BA-964E-F022636529FE}"/>
              </a:ext>
            </a:extLst>
          </p:cNvPr>
          <p:cNvSpPr>
            <a:spLocks noGrp="1"/>
          </p:cNvSpPr>
          <p:nvPr>
            <p:ph type="title"/>
          </p:nvPr>
        </p:nvSpPr>
        <p:spPr/>
        <p:txBody>
          <a:bodyPr/>
          <a:lstStyle/>
          <a:p>
            <a:r>
              <a:rPr lang="en-US" dirty="0"/>
              <a:t>Exec and Shell (continued)</a:t>
            </a:r>
          </a:p>
        </p:txBody>
      </p:sp>
      <p:sp>
        <p:nvSpPr>
          <p:cNvPr id="3" name="Content Placeholder 2">
            <a:extLst>
              <a:ext uri="{FF2B5EF4-FFF2-40B4-BE49-F238E27FC236}">
                <a16:creationId xmlns:a16="http://schemas.microsoft.com/office/drawing/2014/main" id="{86F81125-C748-4C50-B7FC-7A7B71A6173D}"/>
              </a:ext>
            </a:extLst>
          </p:cNvPr>
          <p:cNvSpPr>
            <a:spLocks noGrp="1"/>
          </p:cNvSpPr>
          <p:nvPr>
            <p:ph idx="1"/>
          </p:nvPr>
        </p:nvSpPr>
        <p:spPr/>
        <p:txBody>
          <a:bodyPr/>
          <a:lstStyle/>
          <a:p>
            <a:r>
              <a:rPr lang="en-US" dirty="0"/>
              <a:t>Environment variables not available in exec form.</a:t>
            </a:r>
          </a:p>
          <a:p>
            <a:r>
              <a:rPr lang="en-US" dirty="0"/>
              <a:t>Wildcards not available in exec form because they are evaluated by the shell.</a:t>
            </a:r>
          </a:p>
          <a:p>
            <a:pPr marL="0" indent="0">
              <a:buNone/>
            </a:pPr>
            <a:r>
              <a:rPr lang="en-US" dirty="0"/>
              <a:t>THIS WON’T WORK</a:t>
            </a:r>
          </a:p>
          <a:p>
            <a:pPr marL="0" indent="0">
              <a:buNone/>
            </a:pPr>
            <a:r>
              <a:rPr lang="en-US" sz="1800" dirty="0">
                <a:latin typeface="Consolas" panose="020B0609020204030204" pitchFamily="49" charset="0"/>
              </a:rPr>
              <a:t>	FROM openjdk:8-jdk-alpine</a:t>
            </a:r>
            <a:br>
              <a:rPr lang="en-US" sz="1800" dirty="0">
                <a:latin typeface="Consolas" panose="020B0609020204030204" pitchFamily="49" charset="0"/>
              </a:rPr>
            </a:br>
            <a:r>
              <a:rPr lang="en-US" sz="1800" dirty="0">
                <a:latin typeface="Consolas" panose="020B0609020204030204" pitchFamily="49" charset="0"/>
              </a:rPr>
              <a:t>	CMD [“java”, “-jar”, “*.jar”]</a:t>
            </a:r>
          </a:p>
        </p:txBody>
      </p:sp>
    </p:spTree>
    <p:extLst>
      <p:ext uri="{BB962C8B-B14F-4D97-AF65-F5344CB8AC3E}">
        <p14:creationId xmlns:p14="http://schemas.microsoft.com/office/powerpoint/2010/main" val="121702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1213</Words>
  <Application>Microsoft Office PowerPoint</Application>
  <PresentationFormat>Widescreen</PresentationFormat>
  <Paragraphs>130</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Trebuchet MS</vt:lpstr>
      <vt:lpstr>Tw Cen MT</vt:lpstr>
      <vt:lpstr>Wingdings</vt:lpstr>
      <vt:lpstr>Circuit</vt:lpstr>
      <vt:lpstr>Module 4 Advanced Docker</vt:lpstr>
      <vt:lpstr>Creating Docker Images</vt:lpstr>
      <vt:lpstr>Docker build and dockerfiles</vt:lpstr>
      <vt:lpstr>Dockerfiles</vt:lpstr>
      <vt:lpstr>“FROM” Instruction</vt:lpstr>
      <vt:lpstr>Sample Dockerfile</vt:lpstr>
      <vt:lpstr>Executing Commands on Container Start</vt:lpstr>
      <vt:lpstr>EXEC and SHELL</vt:lpstr>
      <vt:lpstr>Exec and Shell (continued)</vt:lpstr>
      <vt:lpstr>Excluding Files from the Build Context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Advanced Docker</dc:title>
  <dc:creator>Jim Cheshire</dc:creator>
  <cp:lastModifiedBy>Jim Cheshire</cp:lastModifiedBy>
  <cp:revision>2</cp:revision>
  <dcterms:created xsi:type="dcterms:W3CDTF">2018-06-15T14:15:09Z</dcterms:created>
  <dcterms:modified xsi:type="dcterms:W3CDTF">2018-07-16T14:10:21Z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2018-06-15T17:04:29.7906067Z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