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005C0-9E95-4E85-B6CE-5479EA704FC7}" v="235" dt="2018-08-15T00:29:18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7706" autoAdjust="0"/>
  </p:normalViewPr>
  <p:slideViewPr>
    <p:cSldViewPr snapToGrid="0">
      <p:cViewPr varScale="1">
        <p:scale>
          <a:sx n="86" d="100"/>
          <a:sy n="86" d="100"/>
        </p:scale>
        <p:origin x="3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BA7FDC84-E589-44F7-AABF-0F56C0220751}"/>
    <pc:docChg chg="custSel addSld modSld">
      <pc:chgData name="Jim Cheshire" userId="b85fe55d-f0de-4d09-bc19-562bc869f811" providerId="ADAL" clId="{BA7FDC84-E589-44F7-AABF-0F56C0220751}" dt="2018-06-21T17:37:57.590" v="3281" actId="20577"/>
      <pc:docMkLst>
        <pc:docMk/>
      </pc:docMkLst>
      <pc:sldChg chg="modNotesTx">
        <pc:chgData name="Jim Cheshire" userId="b85fe55d-f0de-4d09-bc19-562bc869f811" providerId="ADAL" clId="{BA7FDC84-E589-44F7-AABF-0F56C0220751}" dt="2018-06-21T17:37:57.590" v="3281" actId="20577"/>
        <pc:sldMkLst>
          <pc:docMk/>
          <pc:sldMk cId="1149022074" sldId="261"/>
        </pc:sldMkLst>
      </pc:sldChg>
      <pc:sldChg chg="modSp add modNotesTx">
        <pc:chgData name="Jim Cheshire" userId="b85fe55d-f0de-4d09-bc19-562bc869f811" providerId="ADAL" clId="{BA7FDC84-E589-44F7-AABF-0F56C0220751}" dt="2018-06-08T15:57:36.870" v="2179" actId="20577"/>
        <pc:sldMkLst>
          <pc:docMk/>
          <pc:sldMk cId="1775891800" sldId="262"/>
        </pc:sldMkLst>
        <pc:spChg chg="mod">
          <ac:chgData name="Jim Cheshire" userId="b85fe55d-f0de-4d09-bc19-562bc869f811" providerId="ADAL" clId="{BA7FDC84-E589-44F7-AABF-0F56C0220751}" dt="2018-06-08T15:35:50.294" v="333" actId="404"/>
          <ac:spMkLst>
            <pc:docMk/>
            <pc:sldMk cId="1775891800" sldId="262"/>
            <ac:spMk id="2" creationId="{C3929CD7-904E-4A2C-B128-E253B507B56D}"/>
          </ac:spMkLst>
        </pc:spChg>
        <pc:spChg chg="mod">
          <ac:chgData name="Jim Cheshire" userId="b85fe55d-f0de-4d09-bc19-562bc869f811" providerId="ADAL" clId="{BA7FDC84-E589-44F7-AABF-0F56C0220751}" dt="2018-06-08T15:40:05.601" v="574" actId="403"/>
          <ac:spMkLst>
            <pc:docMk/>
            <pc:sldMk cId="1775891800" sldId="262"/>
            <ac:spMk id="3" creationId="{0F195756-831B-4C02-B850-87B446660DEB}"/>
          </ac:spMkLst>
        </pc:spChg>
      </pc:sldChg>
      <pc:sldChg chg="modSp add modNotesTx">
        <pc:chgData name="Jim Cheshire" userId="b85fe55d-f0de-4d09-bc19-562bc869f811" providerId="ADAL" clId="{BA7FDC84-E589-44F7-AABF-0F56C0220751}" dt="2018-06-08T15:58:46.095" v="2185" actId="27636"/>
        <pc:sldMkLst>
          <pc:docMk/>
          <pc:sldMk cId="2054318566" sldId="263"/>
        </pc:sldMkLst>
        <pc:spChg chg="mod">
          <ac:chgData name="Jim Cheshire" userId="b85fe55d-f0de-4d09-bc19-562bc869f811" providerId="ADAL" clId="{BA7FDC84-E589-44F7-AABF-0F56C0220751}" dt="2018-06-08T15:41:35.780" v="745" actId="404"/>
          <ac:spMkLst>
            <pc:docMk/>
            <pc:sldMk cId="2054318566" sldId="263"/>
            <ac:spMk id="2" creationId="{8CA4EEBB-795B-40B0-B18D-E55AAE6F9572}"/>
          </ac:spMkLst>
        </pc:spChg>
        <pc:spChg chg="mod">
          <ac:chgData name="Jim Cheshire" userId="b85fe55d-f0de-4d09-bc19-562bc869f811" providerId="ADAL" clId="{BA7FDC84-E589-44F7-AABF-0F56C0220751}" dt="2018-06-08T15:58:46.095" v="2185" actId="27636"/>
          <ac:spMkLst>
            <pc:docMk/>
            <pc:sldMk cId="2054318566" sldId="263"/>
            <ac:spMk id="3" creationId="{9732A6FE-6AB4-4AB1-AD1D-FCAED8F5E32B}"/>
          </ac:spMkLst>
        </pc:spChg>
      </pc:sldChg>
      <pc:sldChg chg="modSp add modNotesTx">
        <pc:chgData name="Jim Cheshire" userId="b85fe55d-f0de-4d09-bc19-562bc869f811" providerId="ADAL" clId="{BA7FDC84-E589-44F7-AABF-0F56C0220751}" dt="2018-06-08T16:04:20.673" v="2423" actId="20577"/>
        <pc:sldMkLst>
          <pc:docMk/>
          <pc:sldMk cId="4237292162" sldId="264"/>
        </pc:sldMkLst>
        <pc:spChg chg="mod">
          <ac:chgData name="Jim Cheshire" userId="b85fe55d-f0de-4d09-bc19-562bc869f811" providerId="ADAL" clId="{BA7FDC84-E589-44F7-AABF-0F56C0220751}" dt="2018-06-08T15:48:00.731" v="1426" actId="404"/>
          <ac:spMkLst>
            <pc:docMk/>
            <pc:sldMk cId="4237292162" sldId="264"/>
            <ac:spMk id="2" creationId="{DA062BC8-E415-4BFF-9BDF-EE14AC4C5DE0}"/>
          </ac:spMkLst>
        </pc:spChg>
        <pc:spChg chg="mod">
          <ac:chgData name="Jim Cheshire" userId="b85fe55d-f0de-4d09-bc19-562bc869f811" providerId="ADAL" clId="{BA7FDC84-E589-44F7-AABF-0F56C0220751}" dt="2018-06-08T15:50:58.455" v="1591" actId="114"/>
          <ac:spMkLst>
            <pc:docMk/>
            <pc:sldMk cId="4237292162" sldId="264"/>
            <ac:spMk id="3" creationId="{C93804A5-D350-4745-A886-D3DBD12C730A}"/>
          </ac:spMkLst>
        </pc:spChg>
      </pc:sldChg>
      <pc:sldChg chg="modSp add modNotesTx">
        <pc:chgData name="Jim Cheshire" userId="b85fe55d-f0de-4d09-bc19-562bc869f811" providerId="ADAL" clId="{BA7FDC84-E589-44F7-AABF-0F56C0220751}" dt="2018-06-08T16:10:36.660" v="3231" actId="20577"/>
        <pc:sldMkLst>
          <pc:docMk/>
          <pc:sldMk cId="936008750" sldId="265"/>
        </pc:sldMkLst>
        <pc:spChg chg="mod">
          <ac:chgData name="Jim Cheshire" userId="b85fe55d-f0de-4d09-bc19-562bc869f811" providerId="ADAL" clId="{BA7FDC84-E589-44F7-AABF-0F56C0220751}" dt="2018-06-08T16:04:59.954" v="2462" actId="404"/>
          <ac:spMkLst>
            <pc:docMk/>
            <pc:sldMk cId="936008750" sldId="265"/>
            <ac:spMk id="2" creationId="{538EEC8D-6CFE-46F4-B01C-1098302CB631}"/>
          </ac:spMkLst>
        </pc:spChg>
        <pc:spChg chg="mod">
          <ac:chgData name="Jim Cheshire" userId="b85fe55d-f0de-4d09-bc19-562bc869f811" providerId="ADAL" clId="{BA7FDC84-E589-44F7-AABF-0F56C0220751}" dt="2018-06-08T16:10:36.660" v="3231" actId="20577"/>
          <ac:spMkLst>
            <pc:docMk/>
            <pc:sldMk cId="936008750" sldId="265"/>
            <ac:spMk id="3" creationId="{BE64FF28-F60D-4DCD-B008-C29AFEDF529E}"/>
          </ac:spMkLst>
        </pc:spChg>
      </pc:sldChg>
    </pc:docChg>
  </pc:docChgLst>
  <pc:docChgLst>
    <pc:chgData name="Jim Cheshire" userId="b85fe55d-f0de-4d09-bc19-562bc869f811" providerId="ADAL" clId="{F28005C0-9E95-4E85-B6CE-5479EA704FC7}"/>
    <pc:docChg chg="custSel modSld">
      <pc:chgData name="Jim Cheshire" userId="b85fe55d-f0de-4d09-bc19-562bc869f811" providerId="ADAL" clId="{F28005C0-9E95-4E85-B6CE-5479EA704FC7}" dt="2018-08-15T00:29:18.056" v="234" actId="404"/>
      <pc:docMkLst>
        <pc:docMk/>
      </pc:docMkLst>
      <pc:sldChg chg="modSp">
        <pc:chgData name="Jim Cheshire" userId="b85fe55d-f0de-4d09-bc19-562bc869f811" providerId="ADAL" clId="{F28005C0-9E95-4E85-B6CE-5479EA704FC7}" dt="2018-08-15T00:29:18.056" v="234" actId="404"/>
        <pc:sldMkLst>
          <pc:docMk/>
          <pc:sldMk cId="4237292162" sldId="264"/>
        </pc:sldMkLst>
        <pc:spChg chg="mod">
          <ac:chgData name="Jim Cheshire" userId="b85fe55d-f0de-4d09-bc19-562bc869f811" providerId="ADAL" clId="{F28005C0-9E95-4E85-B6CE-5479EA704FC7}" dt="2018-08-15T00:29:18.056" v="234" actId="404"/>
          <ac:spMkLst>
            <pc:docMk/>
            <pc:sldMk cId="4237292162" sldId="264"/>
            <ac:spMk id="3" creationId="{C93804A5-D350-4745-A886-D3DBD12C73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4AB0-3C93-465A-80A9-3D5E1BA4126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C0A9-C8D2-4E98-83B5-921BF78B6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SCM systems are Mercurial, Subversion, Team Foundation Server.</a:t>
            </a:r>
          </a:p>
          <a:p>
            <a:endParaRPr lang="en-US" dirty="0"/>
          </a:p>
          <a:p>
            <a:r>
              <a:rPr lang="en-US" dirty="0"/>
              <a:t>Give details on “distributed.” Every user of a repository has a local copy of the repository and can work on it disconnected. This is a good place to explain that.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good place to mention that Bitbucket is another popular host of repositories. (Bitbucket supports Git and Mercurial.) By providing that context, students will have a better understanding of what Bitbucket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that students understand the difference between the central and local repos! This is a critical concept.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the “central repo” is.</a:t>
            </a:r>
          </a:p>
          <a:p>
            <a:r>
              <a:rPr lang="en-US" dirty="0"/>
              <a:t>Explain that the Git command line is run from inside of the folder where you want to create the repo on a server on your network.</a:t>
            </a:r>
          </a:p>
          <a:p>
            <a:r>
              <a:rPr lang="en-US" dirty="0"/>
              <a:t>Explain that you don’t have to use the .git extension, but it’s a best-practice. Also that this command creates a folder called “&lt;</a:t>
            </a:r>
            <a:r>
              <a:rPr lang="en-US" dirty="0" err="1"/>
              <a:t>repo_name</a:t>
            </a:r>
            <a:r>
              <a:rPr lang="en-US" dirty="0"/>
              <a:t>&gt;.git”.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doing this creates a local copy of all the files and a history of all changes locally on your own machine.</a:t>
            </a:r>
          </a:p>
          <a:p>
            <a:r>
              <a:rPr lang="en-US" dirty="0"/>
              <a:t>This is a good place to mention that when you “clone” a repo, Git creates a “remote” called </a:t>
            </a:r>
            <a:r>
              <a:rPr lang="en-US" i="1" dirty="0"/>
              <a:t>origin</a:t>
            </a:r>
            <a:r>
              <a:rPr lang="en-US" i="0" dirty="0"/>
              <a:t> that points to the repo you clone.</a:t>
            </a:r>
          </a:p>
          <a:p>
            <a:r>
              <a:rPr lang="en-US" i="0" dirty="0"/>
              <a:t>A “remote” is just a URL pointer to another copy of your repository.</a:t>
            </a:r>
          </a:p>
          <a:p>
            <a:r>
              <a:rPr lang="en-US" i="0" dirty="0"/>
              <a:t>In your guided walkthrough, you can run “git remote show origin” after cloning to demonstrate.</a:t>
            </a:r>
          </a:p>
          <a:p>
            <a:r>
              <a:rPr lang="en-US" i="0" dirty="0"/>
              <a:t>** Also might be good to point out that a “remote” can actually be on the local computer. “Remote” doesn’t necessarily mean that the repo is on the Internet or another server, just that it’s somewhere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using </a:t>
            </a:r>
            <a:r>
              <a:rPr lang="en-US" i="1" dirty="0"/>
              <a:t>add</a:t>
            </a:r>
            <a:r>
              <a:rPr lang="en-US" i="0" dirty="0"/>
              <a:t> is referred to as </a:t>
            </a:r>
            <a:r>
              <a:rPr lang="en-US" i="1" dirty="0"/>
              <a:t>staging a file</a:t>
            </a:r>
            <a:r>
              <a:rPr lang="en-US" i="0" dirty="0"/>
              <a:t>. Staging Isn’t required, but it helps you to have more targeted commits.</a:t>
            </a:r>
          </a:p>
          <a:p>
            <a:r>
              <a:rPr lang="en-US" i="0" dirty="0"/>
              <a:t>The last two “add” commands add files without staging. </a:t>
            </a:r>
          </a:p>
          <a:p>
            <a:endParaRPr lang="en-US" i="0" dirty="0"/>
          </a:p>
          <a:p>
            <a:r>
              <a:rPr lang="en-US" i="0" dirty="0"/>
              <a:t>Point out that </a:t>
            </a:r>
            <a:r>
              <a:rPr lang="en-US" i="1" dirty="0"/>
              <a:t>commit</a:t>
            </a:r>
            <a:r>
              <a:rPr lang="en-US" i="0" dirty="0"/>
              <a:t> makes the changes to the local repo in preparation for </a:t>
            </a:r>
            <a:r>
              <a:rPr lang="en-US" i="1" dirty="0"/>
              <a:t>pushing</a:t>
            </a:r>
            <a:r>
              <a:rPr lang="en-US" i="0" dirty="0"/>
              <a:t> those changes to the central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 on what a branch is and that the “clone” operation earlier cloned the master branch of the repo.</a:t>
            </a:r>
          </a:p>
          <a:p>
            <a:r>
              <a:rPr lang="en-US" dirty="0"/>
              <a:t>The participant guide points out that you can fork a branch into a new branch in the same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fact that other developers may have pushed changes since you cloned the repo.</a:t>
            </a:r>
          </a:p>
          <a:p>
            <a:r>
              <a:rPr lang="en-US" dirty="0"/>
              <a:t>Explain that you need to get all those changes so that your changes don’t cause conflicts.</a:t>
            </a:r>
          </a:p>
          <a:p>
            <a:r>
              <a:rPr lang="en-US" dirty="0"/>
              <a:t>Also point out the difference between “git fetch” and “git pull”. Fetch doesn’t automatically merge changes. Pull does.</a:t>
            </a:r>
          </a:p>
          <a:p>
            <a:r>
              <a:rPr lang="en-US" dirty="0"/>
              <a:t>Explain that “--rebase” sends each commit to the remote one-by-one so that you can more easily identify conflicts.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679C-653C-49DC-801D-802C706EF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Intro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27A30-5E98-4256-8AE6-23791225D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Cheshire, Sr. Escalation Engineer - Beta</a:t>
            </a:r>
          </a:p>
        </p:txBody>
      </p:sp>
    </p:spTree>
    <p:extLst>
      <p:ext uri="{BB962C8B-B14F-4D97-AF65-F5344CB8AC3E}">
        <p14:creationId xmlns:p14="http://schemas.microsoft.com/office/powerpoint/2010/main" val="300126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EC8D-6CFE-46F4-B01C-1098302C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5 - Handling Conflicts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FF28-F60D-4DCD-B008-C29AFEDF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4760"/>
            <a:ext cx="9905999" cy="447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pull origin master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		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pull --rebase origin master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If you see errors: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status</a:t>
            </a:r>
          </a:p>
          <a:p>
            <a:pPr marL="0" indent="0">
              <a:buNone/>
            </a:pPr>
            <a:r>
              <a:rPr lang="en-US" dirty="0"/>
              <a:t>This will show files not merged due to a conflict. Resolve and then: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add </a:t>
            </a:r>
            <a:r>
              <a:rPr lang="en-US" sz="2000" i="1" dirty="0"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latin typeface="Consolas" panose="020B0609020204030204" pitchFamily="49" charset="0"/>
              </a:rPr>
              <a:t>edited_filename</a:t>
            </a:r>
            <a:r>
              <a:rPr lang="en-US" sz="2000" i="1" dirty="0">
                <a:latin typeface="Consolas" panose="020B0609020204030204" pitchFamily="49" charset="0"/>
              </a:rPr>
              <a:t>&gt;</a:t>
            </a:r>
            <a:br>
              <a:rPr lang="en-US" sz="2000" i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git rebase --continue</a:t>
            </a:r>
          </a:p>
        </p:txBody>
      </p:sp>
    </p:spTree>
    <p:extLst>
      <p:ext uri="{BB962C8B-B14F-4D97-AF65-F5344CB8AC3E}">
        <p14:creationId xmlns:p14="http://schemas.microsoft.com/office/powerpoint/2010/main" val="9360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CC5F-F3F4-40C1-8F3F-6B5583CC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72ED-FD12-4409-8DA4-47A1C106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tracks differing versions of files.</a:t>
            </a:r>
          </a:p>
          <a:p>
            <a:r>
              <a:rPr lang="en-US" dirty="0"/>
              <a:t>Usually used by software developers, but not exclusively.</a:t>
            </a:r>
          </a:p>
          <a:p>
            <a:r>
              <a:rPr lang="en-US" dirty="0"/>
              <a:t>Changes can be rolled back when bad things happen.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 control systems are also referred to as </a:t>
            </a:r>
            <a:r>
              <a:rPr lang="en-US" i="1" dirty="0"/>
              <a:t>source control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0BC6-C29F-42D1-BCAC-5619FBD9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67FF-85E8-4653-B6F4-92E2C32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2005 by Linus Torvalds</a:t>
            </a:r>
          </a:p>
          <a:p>
            <a:r>
              <a:rPr lang="en-US" dirty="0"/>
              <a:t>The most popular version control system</a:t>
            </a:r>
          </a:p>
          <a:p>
            <a:r>
              <a:rPr lang="en-US" dirty="0"/>
              <a:t>Git is secure</a:t>
            </a:r>
          </a:p>
          <a:p>
            <a:pPr lvl="1"/>
            <a:r>
              <a:rPr lang="en-US" dirty="0"/>
              <a:t>Secured with an SHA1 hash.</a:t>
            </a:r>
          </a:p>
          <a:p>
            <a:pPr lvl="1"/>
            <a:r>
              <a:rPr lang="en-US" dirty="0"/>
              <a:t>Every change can be traced to its source.</a:t>
            </a:r>
          </a:p>
          <a:p>
            <a:r>
              <a:rPr lang="en-US" dirty="0"/>
              <a:t>Git is a distributed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7426-F526-46D8-8D49-E553CC24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E471-519F-4F67-B7CC-ED7D779F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storage of remote Git repositories</a:t>
            </a:r>
          </a:p>
          <a:p>
            <a:r>
              <a:rPr lang="en-US" dirty="0"/>
              <a:t>Owned (recently acquired) by Microsoft</a:t>
            </a:r>
          </a:p>
          <a:p>
            <a:r>
              <a:rPr lang="en-US" dirty="0"/>
              <a:t>Only supports Git</a:t>
            </a:r>
          </a:p>
          <a:p>
            <a:r>
              <a:rPr lang="en-US" dirty="0"/>
              <a:t>Not only for source code</a:t>
            </a:r>
          </a:p>
        </p:txBody>
      </p:sp>
    </p:spTree>
    <p:extLst>
      <p:ext uri="{BB962C8B-B14F-4D97-AF65-F5344CB8AC3E}">
        <p14:creationId xmlns:p14="http://schemas.microsoft.com/office/powerpoint/2010/main" val="8318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98E8-C84A-4F4C-A5F8-7BC71B1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E15B-D8A6-42C0-A6D8-7898B81C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directory on a computer that contains files under source control.</a:t>
            </a:r>
          </a:p>
          <a:p>
            <a:r>
              <a:rPr lang="en-US" dirty="0"/>
              <a:t>Often referred to as a </a:t>
            </a:r>
            <a:r>
              <a:rPr lang="en-US" i="1" dirty="0"/>
              <a:t>repo</a:t>
            </a:r>
            <a:r>
              <a:rPr lang="en-US" dirty="0"/>
              <a:t>.</a:t>
            </a:r>
          </a:p>
          <a:p>
            <a:r>
              <a:rPr lang="en-US" dirty="0"/>
              <a:t>Git uses two types of repositories:</a:t>
            </a:r>
          </a:p>
          <a:p>
            <a:pPr lvl="1"/>
            <a:r>
              <a:rPr lang="en-US" b="1" dirty="0"/>
              <a:t>Bare repository </a:t>
            </a:r>
            <a:r>
              <a:rPr lang="en-US" dirty="0"/>
              <a:t>– The </a:t>
            </a:r>
            <a:r>
              <a:rPr lang="en-US" i="1" dirty="0"/>
              <a:t>central repository</a:t>
            </a:r>
            <a:r>
              <a:rPr lang="en-US" dirty="0"/>
              <a:t> where files are shared. Developers do NOT work on files in the central repository.</a:t>
            </a:r>
          </a:p>
          <a:p>
            <a:pPr lvl="1"/>
            <a:r>
              <a:rPr lang="en-US" b="1" dirty="0"/>
              <a:t>No-bare repository </a:t>
            </a:r>
            <a:r>
              <a:rPr lang="en-US" dirty="0"/>
              <a:t>– Local version of the repository where developers can make changes and then </a:t>
            </a:r>
            <a:r>
              <a:rPr lang="en-US" i="1" dirty="0"/>
              <a:t>push</a:t>
            </a:r>
            <a:r>
              <a:rPr lang="en-US" dirty="0"/>
              <a:t> those changes to the central repo.</a:t>
            </a:r>
          </a:p>
        </p:txBody>
      </p:sp>
    </p:spTree>
    <p:extLst>
      <p:ext uri="{BB962C8B-B14F-4D97-AF65-F5344CB8AC3E}">
        <p14:creationId xmlns:p14="http://schemas.microsoft.com/office/powerpoint/2010/main" val="35933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2D40-D5EF-49AB-AE3D-F74824B9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1 - Create the Central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79A4-14C1-491F-BA4C-9CBE019A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Command Line: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git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 --bare &lt;</a:t>
            </a:r>
            <a:r>
              <a:rPr lang="en-US" sz="2000" dirty="0" err="1">
                <a:latin typeface="Consolas" panose="020B0609020204030204" pitchFamily="49" charset="0"/>
              </a:rPr>
              <a:t>repo_name</a:t>
            </a:r>
            <a:r>
              <a:rPr lang="en-US" sz="2000" dirty="0">
                <a:latin typeface="Consolas" panose="020B0609020204030204" pitchFamily="49" charset="0"/>
              </a:rPr>
              <a:t>&gt;.git</a:t>
            </a:r>
          </a:p>
          <a:p>
            <a:pPr marL="0" indent="0">
              <a:buNone/>
            </a:pPr>
            <a:r>
              <a:rPr lang="en-US" dirty="0"/>
              <a:t>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E9FE5-3621-4F85-957C-0C446900A8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4975" y="3948083"/>
            <a:ext cx="7029473" cy="17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9CD7-904E-4A2C-B128-E253B507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2 - Create the Local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756-831B-4C02-B850-87B44666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To create a local repository, you </a:t>
            </a:r>
            <a:r>
              <a:rPr lang="en-US" sz="2800" i="1" dirty="0"/>
              <a:t>clone</a:t>
            </a:r>
            <a:r>
              <a:rPr lang="en-US" sz="2800" dirty="0"/>
              <a:t> the central repo.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clone https://github.com/</a:t>
            </a:r>
            <a:r>
              <a:rPr lang="en-US" sz="2000" i="1" dirty="0">
                <a:latin typeface="Consolas" panose="020B0609020204030204" pitchFamily="49" charset="0"/>
              </a:rPr>
              <a:t>&lt;username&gt;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i="1" dirty="0">
                <a:latin typeface="Consolas" panose="020B0609020204030204" pitchFamily="49" charset="0"/>
              </a:rPr>
              <a:t>&lt;repo_name&gt;</a:t>
            </a:r>
          </a:p>
          <a:p>
            <a:pPr marL="0" indent="0">
              <a:buNone/>
            </a:pPr>
            <a:r>
              <a:rPr lang="en-US" dirty="0"/>
              <a:t>-- or --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clone ssh://</a:t>
            </a:r>
            <a:r>
              <a:rPr lang="en-US" sz="2000" i="1" dirty="0">
                <a:latin typeface="Consolas" panose="020B0609020204030204" pitchFamily="49" charset="0"/>
              </a:rPr>
              <a:t>username</a:t>
            </a:r>
            <a:r>
              <a:rPr lang="en-US" sz="2000" dirty="0">
                <a:latin typeface="Consolas" panose="020B0609020204030204" pitchFamily="49" charset="0"/>
              </a:rPr>
              <a:t>@</a:t>
            </a:r>
            <a:r>
              <a:rPr lang="en-US" sz="2000" i="1" dirty="0">
                <a:latin typeface="Consolas" panose="020B0609020204030204" pitchFamily="49" charset="0"/>
              </a:rPr>
              <a:t>server_name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i="1" dirty="0">
                <a:latin typeface="Consolas" panose="020B0609020204030204" pitchFamily="49" charset="0"/>
              </a:rPr>
              <a:t>path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i="1" dirty="0">
                <a:latin typeface="Consolas" panose="020B0609020204030204" pitchFamily="49" charset="0"/>
              </a:rPr>
              <a:t>repository</a:t>
            </a:r>
            <a:r>
              <a:rPr lang="en-US" sz="2000" dirty="0">
                <a:latin typeface="Consolas" panose="020B0609020204030204" pitchFamily="49" charset="0"/>
              </a:rPr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17758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EEBB-795B-40B0-B18D-E55AAE6F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3 - Commit Changes to Local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A6FE-6AB4-4AB1-AD1D-FCAED8F5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7774"/>
            <a:ext cx="9905999" cy="42617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add </a:t>
            </a:r>
            <a:r>
              <a:rPr lang="en-US" sz="2000" i="1" dirty="0">
                <a:latin typeface="Consolas" panose="020B0609020204030204" pitchFamily="49" charset="0"/>
              </a:rPr>
              <a:t>&lt;filename&gt;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rm </a:t>
            </a:r>
            <a:r>
              <a:rPr lang="en-US" sz="2000" i="1" dirty="0">
                <a:latin typeface="Consolas" panose="020B0609020204030204" pitchFamily="49" charset="0"/>
              </a:rPr>
              <a:t>&lt;filename&gt;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commit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Other ways to add files: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-a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--all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See https://git-scm.com/docs/gitignore for information on using .</a:t>
            </a:r>
            <a:r>
              <a:rPr lang="en-US" dirty="0" err="1">
                <a:latin typeface="+mj-lt"/>
              </a:rPr>
              <a:t>gitignore</a:t>
            </a:r>
            <a:r>
              <a:rPr lang="en-US" dirty="0">
                <a:latin typeface="+mj-lt"/>
              </a:rPr>
              <a:t> to ignore files you don’t want to track.</a:t>
            </a:r>
          </a:p>
        </p:txBody>
      </p:sp>
    </p:spTree>
    <p:extLst>
      <p:ext uri="{BB962C8B-B14F-4D97-AF65-F5344CB8AC3E}">
        <p14:creationId xmlns:p14="http://schemas.microsoft.com/office/powerpoint/2010/main" val="205431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2BC8-E415-4BFF-9BDF-EE14AC4C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4 - Push changes to central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04A5-D350-4745-A886-D3DBD12C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push origin master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origin</a:t>
            </a:r>
            <a:r>
              <a:rPr lang="en-US" dirty="0"/>
              <a:t> is a remote pointing to the URL of the repository.</a:t>
            </a:r>
          </a:p>
          <a:p>
            <a:pPr lvl="1"/>
            <a:r>
              <a:rPr lang="en-US" dirty="0"/>
              <a:t>You can use </a:t>
            </a:r>
            <a:r>
              <a:rPr lang="en-US" sz="1800" dirty="0">
                <a:latin typeface="Consolas" panose="020B0609020204030204" pitchFamily="49" charset="0"/>
              </a:rPr>
              <a:t>git remote show origin </a:t>
            </a:r>
            <a:r>
              <a:rPr lang="en-US" dirty="0"/>
              <a:t>to see details on that. (Or </a:t>
            </a:r>
            <a:r>
              <a:rPr lang="en-US" sz="1800" dirty="0">
                <a:latin typeface="Consolas" panose="020B0609020204030204" pitchFamily="49" charset="0"/>
              </a:rPr>
              <a:t>git remote –v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You can rename your remote using </a:t>
            </a:r>
            <a:r>
              <a:rPr lang="en-US" sz="1800" dirty="0">
                <a:latin typeface="Consolas" panose="020B0609020204030204" pitchFamily="49" charset="0"/>
              </a:rPr>
              <a:t>git rename &lt;old&gt; &lt;new&gt;</a:t>
            </a:r>
            <a:r>
              <a:rPr lang="en-US" dirty="0"/>
              <a:t>. For 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800" dirty="0">
                <a:latin typeface="Consolas" panose="020B0609020204030204" pitchFamily="49" charset="0"/>
              </a:rPr>
              <a:t>git rename origin </a:t>
            </a:r>
            <a:r>
              <a:rPr lang="en-US" sz="1800" dirty="0" err="1">
                <a:latin typeface="Consolas" panose="020B0609020204030204" pitchFamily="49" charset="0"/>
              </a:rPr>
              <a:t>ghrepo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/>
              <a:t>master</a:t>
            </a:r>
            <a:r>
              <a:rPr lang="en-US" dirty="0"/>
              <a:t> is the </a:t>
            </a:r>
            <a:r>
              <a:rPr lang="en-US" i="1" dirty="0"/>
              <a:t>branch </a:t>
            </a:r>
            <a:r>
              <a:rPr lang="en-US" dirty="0"/>
              <a:t>you are pushing changes to.</a:t>
            </a:r>
          </a:p>
        </p:txBody>
      </p:sp>
    </p:spTree>
    <p:extLst>
      <p:ext uri="{BB962C8B-B14F-4D97-AF65-F5344CB8AC3E}">
        <p14:creationId xmlns:p14="http://schemas.microsoft.com/office/powerpoint/2010/main" val="423729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845</Words>
  <Application>Microsoft Office PowerPoint</Application>
  <PresentationFormat>Widescreen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Tw Cen MT</vt:lpstr>
      <vt:lpstr>Circuit</vt:lpstr>
      <vt:lpstr>Module 3 Intro to Git and GitHub</vt:lpstr>
      <vt:lpstr>What is Version Control?</vt:lpstr>
      <vt:lpstr>Git</vt:lpstr>
      <vt:lpstr>GitHub</vt:lpstr>
      <vt:lpstr>Repositories</vt:lpstr>
      <vt:lpstr>Workflow Step 1 - Create the Central Repository</vt:lpstr>
      <vt:lpstr>Workflow Step 2 - Create the Local Repository</vt:lpstr>
      <vt:lpstr>Workflow Step 3 - Commit Changes to Local Repo</vt:lpstr>
      <vt:lpstr>Workflow Step 4 - Push changes to central repository</vt:lpstr>
      <vt:lpstr>Workflow Step 5 - Handling Conflicts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Intro to Git and GitHub</dc:title>
  <dc:creator>Jim Cheshire</dc:creator>
  <cp:lastModifiedBy>Jim Cheshire</cp:lastModifiedBy>
  <cp:revision>3</cp:revision>
  <dcterms:created xsi:type="dcterms:W3CDTF">2018-06-08T15:14:12Z</dcterms:created>
  <dcterms:modified xsi:type="dcterms:W3CDTF">2018-08-15T00:29:20Z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2018-06-08T16:11:19.0910925Z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