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Roboto"/>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Lato-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39387830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39387830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3992c3552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3992c3552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3992c3552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3992c3552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3a761cf2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3a761cf2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3992c3552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3992c3552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3938783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3938783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39caa98a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39caa98a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3a761cf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3a761cf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39387830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39387830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3.jpg"/><Relationship Id="rId5"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self-driving car simulation system</a:t>
            </a:r>
            <a:endParaRPr/>
          </a:p>
        </p:txBody>
      </p:sp>
      <p:sp>
        <p:nvSpPr>
          <p:cNvPr id="87" name="Google Shape;87;p13"/>
          <p:cNvSpPr txBox="1"/>
          <p:nvPr>
            <p:ph idx="1" type="subTitle"/>
          </p:nvPr>
        </p:nvSpPr>
        <p:spPr>
          <a:xfrm>
            <a:off x="729625" y="3172900"/>
            <a:ext cx="7688100" cy="127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by:</a:t>
            </a:r>
            <a:endParaRPr/>
          </a:p>
          <a:p>
            <a:pPr indent="0" lvl="0" marL="0" rtl="0" algn="l">
              <a:spcBef>
                <a:spcPts val="0"/>
              </a:spcBef>
              <a:spcAft>
                <a:spcPts val="0"/>
              </a:spcAft>
              <a:buNone/>
            </a:pPr>
            <a:r>
              <a:rPr lang="en"/>
              <a:t>Sougat Ganguly - 48</a:t>
            </a:r>
            <a:endParaRPr/>
          </a:p>
          <a:p>
            <a:pPr indent="0" lvl="0" marL="0" rtl="0" algn="l">
              <a:spcBef>
                <a:spcPts val="0"/>
              </a:spcBef>
              <a:spcAft>
                <a:spcPts val="0"/>
              </a:spcAft>
              <a:buNone/>
            </a:pPr>
            <a:r>
              <a:rPr lang="en"/>
              <a:t>Jerin Varghese - 55</a:t>
            </a:r>
            <a:endParaRPr/>
          </a:p>
          <a:p>
            <a:pPr indent="0" lvl="0" marL="0" rtl="0" algn="l">
              <a:spcBef>
                <a:spcPts val="0"/>
              </a:spcBef>
              <a:spcAft>
                <a:spcPts val="0"/>
              </a:spcAft>
              <a:buNone/>
            </a:pPr>
            <a:r>
              <a:rPr lang="en"/>
              <a:t>Arbaz Khan - 60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self-driving car simulation system?</a:t>
            </a:r>
            <a:endParaRPr/>
          </a:p>
        </p:txBody>
      </p:sp>
      <p:sp>
        <p:nvSpPr>
          <p:cNvPr id="93" name="Google Shape;93;p14"/>
          <p:cNvSpPr txBox="1"/>
          <p:nvPr>
            <p:ph idx="1" type="body"/>
          </p:nvPr>
        </p:nvSpPr>
        <p:spPr>
          <a:xfrm>
            <a:off x="729450" y="2078875"/>
            <a:ext cx="7688700" cy="2554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111C24"/>
                </a:solidFill>
                <a:highlight>
                  <a:srgbClr val="FFFFFF"/>
                </a:highlight>
                <a:latin typeface="Roboto"/>
                <a:ea typeface="Roboto"/>
                <a:cs typeface="Roboto"/>
                <a:sym typeface="Roboto"/>
              </a:rPr>
              <a:t>An autonomous car can go anywhere a traditional car goes and do everything that an experienced human driver does. </a:t>
            </a:r>
            <a:endParaRPr sz="1200">
              <a:solidFill>
                <a:srgbClr val="111C24"/>
              </a:solidFill>
              <a:highlight>
                <a:srgbClr val="FFFFFF"/>
              </a:highlight>
              <a:latin typeface="Roboto"/>
              <a:ea typeface="Roboto"/>
              <a:cs typeface="Roboto"/>
              <a:sym typeface="Roboto"/>
            </a:endParaRPr>
          </a:p>
          <a:p>
            <a:pPr indent="0" lvl="0" marL="0" rtl="0" algn="just">
              <a:spcBef>
                <a:spcPts val="1600"/>
              </a:spcBef>
              <a:spcAft>
                <a:spcPts val="0"/>
              </a:spcAft>
              <a:buNone/>
            </a:pPr>
            <a:r>
              <a:rPr lang="en" sz="1200">
                <a:solidFill>
                  <a:srgbClr val="111C24"/>
                </a:solidFill>
                <a:highlight>
                  <a:srgbClr val="FFFFFF"/>
                </a:highlight>
                <a:latin typeface="Roboto"/>
                <a:ea typeface="Roboto"/>
                <a:cs typeface="Roboto"/>
                <a:sym typeface="Roboto"/>
              </a:rPr>
              <a:t>Self-driving vehicles are cars or trucks in which human drivers are never required to take control to safely operate the vehicle. Also known as autonomous or “driverless” cars, they combine sensors and software to control, navigate, and drive the vehicle. But before it is tested on roads, we run the simulation on the computer. This is known as self-driving car simulation system.</a:t>
            </a:r>
            <a:endParaRPr sz="1200">
              <a:solidFill>
                <a:srgbClr val="111C24"/>
              </a:solidFill>
              <a:highlight>
                <a:srgbClr val="FFFFFF"/>
              </a:highlight>
              <a:latin typeface="Roboto"/>
              <a:ea typeface="Roboto"/>
              <a:cs typeface="Roboto"/>
              <a:sym typeface="Roboto"/>
            </a:endParaRPr>
          </a:p>
          <a:p>
            <a:pPr indent="0" lvl="0" marL="0" rtl="0" algn="just">
              <a:spcBef>
                <a:spcPts val="1600"/>
              </a:spcBef>
              <a:spcAft>
                <a:spcPts val="0"/>
              </a:spcAft>
              <a:buNone/>
            </a:pPr>
            <a:r>
              <a:rPr lang="en" sz="1200">
                <a:solidFill>
                  <a:srgbClr val="111C24"/>
                </a:solidFill>
                <a:highlight>
                  <a:srgbClr val="FFFFFF"/>
                </a:highlight>
                <a:latin typeface="Roboto"/>
                <a:ea typeface="Roboto"/>
                <a:cs typeface="Roboto"/>
                <a:sym typeface="Roboto"/>
              </a:rPr>
              <a:t>Though still in its infancy, self-driving technology is becoming increasingly common and could radically transform our transportation system.</a:t>
            </a:r>
            <a:endParaRPr sz="1200">
              <a:solidFill>
                <a:srgbClr val="111C24"/>
              </a:solidFill>
              <a:highlight>
                <a:srgbClr val="FFFFFF"/>
              </a:highlight>
              <a:latin typeface="Roboto"/>
              <a:ea typeface="Roboto"/>
              <a:cs typeface="Roboto"/>
              <a:sym typeface="Roboto"/>
            </a:endParaRPr>
          </a:p>
          <a:p>
            <a:pPr indent="0" lvl="0" marL="0" rtl="0" algn="just">
              <a:spcBef>
                <a:spcPts val="1600"/>
              </a:spcBef>
              <a:spcAft>
                <a:spcPts val="0"/>
              </a:spcAft>
              <a:buNone/>
            </a:pPr>
            <a:r>
              <a:t/>
            </a:r>
            <a:endParaRPr sz="1200">
              <a:solidFill>
                <a:srgbClr val="111C24"/>
              </a:solidFill>
              <a:highlight>
                <a:srgbClr val="FFFFFF"/>
              </a:highlight>
              <a:latin typeface="Roboto"/>
              <a:ea typeface="Roboto"/>
              <a:cs typeface="Roboto"/>
              <a:sym typeface="Roboto"/>
            </a:endParaRPr>
          </a:p>
          <a:p>
            <a:pPr indent="0" lvl="0" marL="0" rtl="0" algn="just">
              <a:spcBef>
                <a:spcPts val="1600"/>
              </a:spcBef>
              <a:spcAft>
                <a:spcPts val="1600"/>
              </a:spcAft>
              <a:buNone/>
            </a:pPr>
            <a:r>
              <a:t/>
            </a:r>
            <a:endParaRPr sz="1200">
              <a:solidFill>
                <a:srgbClr val="111C24"/>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marR="19050" rtl="0" algn="just">
              <a:spcBef>
                <a:spcPts val="0"/>
              </a:spcBef>
              <a:spcAft>
                <a:spcPts val="0"/>
              </a:spcAft>
              <a:buNone/>
            </a:pPr>
            <a:r>
              <a:rPr lang="en" sz="1200">
                <a:solidFill>
                  <a:srgbClr val="000000"/>
                </a:solidFill>
                <a:latin typeface="Roboto"/>
                <a:ea typeface="Roboto"/>
                <a:cs typeface="Roboto"/>
                <a:sym typeface="Roboto"/>
              </a:rPr>
              <a:t>To develop a </a:t>
            </a:r>
            <a:r>
              <a:rPr b="1" lang="en" sz="1200">
                <a:solidFill>
                  <a:srgbClr val="000000"/>
                </a:solidFill>
                <a:latin typeface="Roboto"/>
                <a:ea typeface="Roboto"/>
                <a:cs typeface="Roboto"/>
                <a:sym typeface="Roboto"/>
              </a:rPr>
              <a:t>self-driving car system</a:t>
            </a:r>
            <a:r>
              <a:rPr lang="en" sz="1200">
                <a:solidFill>
                  <a:srgbClr val="000000"/>
                </a:solidFill>
                <a:latin typeface="Roboto"/>
                <a:ea typeface="Roboto"/>
                <a:cs typeface="Roboto"/>
                <a:sym typeface="Roboto"/>
              </a:rPr>
              <a:t> using Convolutional Neural Networks. </a:t>
            </a:r>
            <a:r>
              <a:rPr lang="en" sz="1200">
                <a:solidFill>
                  <a:srgbClr val="000000"/>
                </a:solidFill>
                <a:latin typeface="Roboto"/>
                <a:ea typeface="Roboto"/>
                <a:cs typeface="Roboto"/>
                <a:sym typeface="Roboto"/>
              </a:rPr>
              <a:t>The project purpose is to train a convolutional neural network to drive an autonomous car on the tracks of Udacity’s Car Simulator environment.</a:t>
            </a:r>
            <a:endParaRPr sz="1200">
              <a:solidFill>
                <a:srgbClr val="000000"/>
              </a:solidFill>
              <a:latin typeface="Roboto"/>
              <a:ea typeface="Roboto"/>
              <a:cs typeface="Roboto"/>
              <a:sym typeface="Roboto"/>
            </a:endParaRPr>
          </a:p>
          <a:p>
            <a:pPr indent="0" lvl="0" marL="0" marR="19050" rtl="0" algn="just">
              <a:spcBef>
                <a:spcPts val="0"/>
              </a:spcBef>
              <a:spcAft>
                <a:spcPts val="0"/>
              </a:spcAft>
              <a:buNone/>
            </a:pPr>
            <a:r>
              <a:t/>
            </a:r>
            <a:endParaRPr sz="1200">
              <a:solidFill>
                <a:srgbClr val="000000"/>
              </a:solidFill>
              <a:latin typeface="Roboto"/>
              <a:ea typeface="Roboto"/>
              <a:cs typeface="Roboto"/>
              <a:sym typeface="Roboto"/>
            </a:endParaRPr>
          </a:p>
          <a:p>
            <a:pPr indent="0" lvl="0" marL="0" marR="19050" rtl="0" algn="just">
              <a:spcBef>
                <a:spcPts val="0"/>
              </a:spcBef>
              <a:spcAft>
                <a:spcPts val="0"/>
              </a:spcAft>
              <a:buNone/>
            </a:pPr>
            <a:r>
              <a:rPr lang="en" sz="1200">
                <a:solidFill>
                  <a:srgbClr val="000000"/>
                </a:solidFill>
                <a:latin typeface="Roboto"/>
                <a:ea typeface="Roboto"/>
                <a:cs typeface="Roboto"/>
                <a:sym typeface="Roboto"/>
              </a:rPr>
              <a:t>To generalize </a:t>
            </a:r>
            <a:r>
              <a:rPr lang="en" sz="1200">
                <a:solidFill>
                  <a:srgbClr val="000000"/>
                </a:solidFill>
                <a:latin typeface="Roboto"/>
                <a:ea typeface="Roboto"/>
                <a:cs typeface="Roboto"/>
                <a:sym typeface="Roboto"/>
              </a:rPr>
              <a:t>the model by training the model on one track and testing it on another unforeseen track.</a:t>
            </a:r>
            <a:endParaRPr sz="1200">
              <a:solidFill>
                <a:srgbClr val="000000"/>
              </a:solidFill>
              <a:latin typeface="Roboto"/>
              <a:ea typeface="Roboto"/>
              <a:cs typeface="Roboto"/>
              <a:sym typeface="Roboto"/>
            </a:endParaRPr>
          </a:p>
          <a:p>
            <a:pPr indent="0" lvl="0" marL="0" marR="19050" rtl="0" algn="just">
              <a:spcBef>
                <a:spcPts val="0"/>
              </a:spcBef>
              <a:spcAft>
                <a:spcPts val="0"/>
              </a:spcAft>
              <a:buNone/>
            </a:pPr>
            <a:r>
              <a:t/>
            </a:r>
            <a:endParaRPr sz="1200">
              <a:solidFill>
                <a:srgbClr val="000000"/>
              </a:solidFill>
              <a:latin typeface="Roboto"/>
              <a:ea typeface="Roboto"/>
              <a:cs typeface="Roboto"/>
              <a:sym typeface="Roboto"/>
            </a:endParaRPr>
          </a:p>
          <a:p>
            <a:pPr indent="0" lvl="0" marL="0" marR="19050" rtl="0" algn="just">
              <a:spcBef>
                <a:spcPts val="0"/>
              </a:spcBef>
              <a:spcAft>
                <a:spcPts val="0"/>
              </a:spcAft>
              <a:buNone/>
            </a:pPr>
            <a:r>
              <a:t/>
            </a:r>
            <a:endParaRPr sz="1200">
              <a:solidFill>
                <a:srgbClr val="000000"/>
              </a:solidFill>
              <a:latin typeface="Roboto"/>
              <a:ea typeface="Roboto"/>
              <a:cs typeface="Roboto"/>
              <a:sym typeface="Roboto"/>
            </a:endParaRPr>
          </a:p>
          <a:p>
            <a:pPr indent="0" lvl="0" marL="0" rtl="0" algn="just">
              <a:spcBef>
                <a:spcPts val="0"/>
              </a:spcBef>
              <a:spcAft>
                <a:spcPts val="1600"/>
              </a:spcAft>
              <a:buNone/>
            </a:pPr>
            <a:r>
              <a:t/>
            </a:r>
            <a:endParaRPr sz="12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7650" y="564875"/>
            <a:ext cx="33072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Udacity’s simulator</a:t>
            </a:r>
            <a:endParaRPr/>
          </a:p>
        </p:txBody>
      </p:sp>
      <p:pic>
        <p:nvPicPr>
          <p:cNvPr id="105" name="Google Shape;105;p16"/>
          <p:cNvPicPr preferRelativeResize="0"/>
          <p:nvPr/>
        </p:nvPicPr>
        <p:blipFill rotWithShape="1">
          <a:blip r:embed="rId3">
            <a:alphaModFix/>
          </a:blip>
          <a:srcRect b="0" l="0" r="0" t="4825"/>
          <a:stretch/>
        </p:blipFill>
        <p:spPr>
          <a:xfrm>
            <a:off x="0" y="1585175"/>
            <a:ext cx="4655749" cy="3558325"/>
          </a:xfrm>
          <a:prstGeom prst="rect">
            <a:avLst/>
          </a:prstGeom>
          <a:noFill/>
          <a:ln>
            <a:noFill/>
          </a:ln>
        </p:spPr>
      </p:pic>
      <p:pic>
        <p:nvPicPr>
          <p:cNvPr id="106" name="Google Shape;106;p16"/>
          <p:cNvPicPr preferRelativeResize="0"/>
          <p:nvPr/>
        </p:nvPicPr>
        <p:blipFill>
          <a:blip r:embed="rId4">
            <a:alphaModFix/>
          </a:blip>
          <a:stretch>
            <a:fillRect/>
          </a:stretch>
        </p:blipFill>
        <p:spPr>
          <a:xfrm>
            <a:off x="4655750" y="2002592"/>
            <a:ext cx="4488250" cy="3140909"/>
          </a:xfrm>
          <a:prstGeom prst="rect">
            <a:avLst/>
          </a:prstGeom>
          <a:noFill/>
          <a:ln>
            <a:noFill/>
          </a:ln>
        </p:spPr>
      </p:pic>
      <p:pic>
        <p:nvPicPr>
          <p:cNvPr id="107" name="Google Shape;107;p16"/>
          <p:cNvPicPr preferRelativeResize="0"/>
          <p:nvPr/>
        </p:nvPicPr>
        <p:blipFill rotWithShape="1">
          <a:blip r:embed="rId5">
            <a:alphaModFix/>
          </a:blip>
          <a:srcRect b="7339" l="0" r="0" t="19114"/>
          <a:stretch/>
        </p:blipFill>
        <p:spPr>
          <a:xfrm>
            <a:off x="4655750" y="0"/>
            <a:ext cx="4488249" cy="25749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project as a solution</a:t>
            </a:r>
            <a:endParaRPr/>
          </a:p>
        </p:txBody>
      </p:sp>
      <p:sp>
        <p:nvSpPr>
          <p:cNvPr id="113" name="Google Shape;113;p17"/>
          <p:cNvSpPr txBox="1"/>
          <p:nvPr>
            <p:ph idx="1" type="body"/>
          </p:nvPr>
        </p:nvSpPr>
        <p:spPr>
          <a:xfrm>
            <a:off x="729450" y="2033875"/>
            <a:ext cx="7688700" cy="216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00"/>
                </a:solidFill>
                <a:latin typeface="Roboto"/>
                <a:ea typeface="Roboto"/>
                <a:cs typeface="Roboto"/>
                <a:sym typeface="Roboto"/>
              </a:rPr>
              <a:t>Udacity</a:t>
            </a:r>
            <a:r>
              <a:rPr lang="en" sz="1200">
                <a:solidFill>
                  <a:srgbClr val="000000"/>
                </a:solidFill>
                <a:latin typeface="Roboto"/>
                <a:ea typeface="Roboto"/>
                <a:cs typeface="Roboto"/>
                <a:sym typeface="Roboto"/>
              </a:rPr>
              <a:t> committed to building an </a:t>
            </a:r>
            <a:r>
              <a:rPr b="1" lang="en" sz="1200">
                <a:solidFill>
                  <a:srgbClr val="000000"/>
                </a:solidFill>
                <a:latin typeface="Roboto"/>
                <a:ea typeface="Roboto"/>
                <a:cs typeface="Roboto"/>
                <a:sym typeface="Roboto"/>
              </a:rPr>
              <a:t>open source self-driving car simulator</a:t>
            </a:r>
            <a:r>
              <a:rPr lang="en" sz="1200">
                <a:solidFill>
                  <a:srgbClr val="000000"/>
                </a:solidFill>
                <a:latin typeface="Roboto"/>
                <a:ea typeface="Roboto"/>
                <a:cs typeface="Roboto"/>
                <a:sym typeface="Roboto"/>
              </a:rPr>
              <a:t> as part of its effort to offer its self-driving car nanodegree program.</a:t>
            </a:r>
            <a:endParaRPr sz="1200">
              <a:solidFill>
                <a:srgbClr val="000000"/>
              </a:solidFill>
              <a:latin typeface="Roboto"/>
              <a:ea typeface="Roboto"/>
              <a:cs typeface="Roboto"/>
              <a:sym typeface="Roboto"/>
            </a:endParaRPr>
          </a:p>
          <a:p>
            <a:pPr indent="0" lvl="0" marL="0" rtl="0" algn="l">
              <a:spcBef>
                <a:spcPts val="1600"/>
              </a:spcBef>
              <a:spcAft>
                <a:spcPts val="0"/>
              </a:spcAft>
              <a:buNone/>
            </a:pPr>
            <a:r>
              <a:rPr lang="en" sz="1200">
                <a:solidFill>
                  <a:srgbClr val="000000"/>
                </a:solidFill>
                <a:latin typeface="Roboto"/>
                <a:ea typeface="Roboto"/>
                <a:cs typeface="Roboto"/>
                <a:sym typeface="Roboto"/>
              </a:rPr>
              <a:t>The Udacity simulator allows you can steer a car around a track for data collection. </a:t>
            </a:r>
            <a:r>
              <a:rPr lang="en" sz="1200">
                <a:solidFill>
                  <a:srgbClr val="000000"/>
                </a:solidFill>
                <a:latin typeface="Roboto"/>
                <a:ea typeface="Roboto"/>
                <a:cs typeface="Roboto"/>
                <a:sym typeface="Roboto"/>
              </a:rPr>
              <a:t>The driving simulator would </a:t>
            </a:r>
            <a:r>
              <a:rPr b="1" lang="en" sz="1200">
                <a:solidFill>
                  <a:srgbClr val="000000"/>
                </a:solidFill>
                <a:latin typeface="Roboto"/>
                <a:ea typeface="Roboto"/>
                <a:cs typeface="Roboto"/>
                <a:sym typeface="Roboto"/>
              </a:rPr>
              <a:t>save frames</a:t>
            </a:r>
            <a:r>
              <a:rPr lang="en" sz="1200">
                <a:solidFill>
                  <a:srgbClr val="000000"/>
                </a:solidFill>
                <a:latin typeface="Roboto"/>
                <a:ea typeface="Roboto"/>
                <a:cs typeface="Roboto"/>
                <a:sym typeface="Roboto"/>
              </a:rPr>
              <a:t> from</a:t>
            </a:r>
            <a:r>
              <a:rPr b="1" lang="en" sz="1200">
                <a:solidFill>
                  <a:srgbClr val="000000"/>
                </a:solidFill>
                <a:latin typeface="Roboto"/>
                <a:ea typeface="Roboto"/>
                <a:cs typeface="Roboto"/>
                <a:sym typeface="Roboto"/>
              </a:rPr>
              <a:t> three front-facing “cameras”</a:t>
            </a:r>
            <a:r>
              <a:rPr lang="en" sz="1200">
                <a:solidFill>
                  <a:srgbClr val="000000"/>
                </a:solidFill>
                <a:latin typeface="Roboto"/>
                <a:ea typeface="Roboto"/>
                <a:cs typeface="Roboto"/>
                <a:sym typeface="Roboto"/>
              </a:rPr>
              <a:t>, recording data from the car’s point of view; as well as various driving statistics </a:t>
            </a:r>
            <a:r>
              <a:rPr b="1" lang="en" sz="1200">
                <a:solidFill>
                  <a:srgbClr val="000000"/>
                </a:solidFill>
                <a:latin typeface="Roboto"/>
                <a:ea typeface="Roboto"/>
                <a:cs typeface="Roboto"/>
                <a:sym typeface="Roboto"/>
              </a:rPr>
              <a:t>like throttle, speed, and steering angle.</a:t>
            </a:r>
            <a:endParaRPr b="1" sz="1200">
              <a:solidFill>
                <a:srgbClr val="000000"/>
              </a:solidFill>
              <a:latin typeface="Roboto"/>
              <a:ea typeface="Roboto"/>
              <a:cs typeface="Roboto"/>
              <a:sym typeface="Roboto"/>
            </a:endParaRPr>
          </a:p>
          <a:p>
            <a:pPr indent="0" lvl="0" marL="0" rtl="0" algn="l">
              <a:spcBef>
                <a:spcPts val="1600"/>
              </a:spcBef>
              <a:spcAft>
                <a:spcPts val="0"/>
              </a:spcAft>
              <a:buNone/>
            </a:pPr>
            <a:r>
              <a:rPr lang="en" sz="1200">
                <a:solidFill>
                  <a:srgbClr val="000000"/>
                </a:solidFill>
                <a:latin typeface="Roboto"/>
                <a:ea typeface="Roboto"/>
                <a:cs typeface="Roboto"/>
                <a:sym typeface="Roboto"/>
              </a:rPr>
              <a:t>We use </a:t>
            </a:r>
            <a:r>
              <a:rPr b="1" lang="en" sz="1200">
                <a:solidFill>
                  <a:srgbClr val="000000"/>
                </a:solidFill>
                <a:latin typeface="Roboto"/>
                <a:ea typeface="Roboto"/>
                <a:cs typeface="Roboto"/>
                <a:sym typeface="Roboto"/>
              </a:rPr>
              <a:t>image data and steering angles</a:t>
            </a:r>
            <a:r>
              <a:rPr lang="en" sz="1200">
                <a:solidFill>
                  <a:srgbClr val="000000"/>
                </a:solidFill>
                <a:latin typeface="Roboto"/>
                <a:ea typeface="Roboto"/>
                <a:cs typeface="Roboto"/>
                <a:sym typeface="Roboto"/>
              </a:rPr>
              <a:t> to train a neural network and then use this model to drive the car autonomously around the track. </a:t>
            </a:r>
            <a:r>
              <a:rPr lang="en" sz="1200">
                <a:solidFill>
                  <a:srgbClr val="000000"/>
                </a:solidFill>
                <a:latin typeface="Roboto"/>
                <a:ea typeface="Roboto"/>
                <a:cs typeface="Roboto"/>
                <a:sym typeface="Roboto"/>
              </a:rPr>
              <a:t>We trained a </a:t>
            </a:r>
            <a:r>
              <a:rPr b="1" lang="en" sz="1200">
                <a:solidFill>
                  <a:srgbClr val="000000"/>
                </a:solidFill>
                <a:latin typeface="Roboto"/>
                <a:ea typeface="Roboto"/>
                <a:cs typeface="Roboto"/>
                <a:sym typeface="Roboto"/>
              </a:rPr>
              <a:t>convolutional neural network (CNN) </a:t>
            </a:r>
            <a:endParaRPr b="1" sz="1200">
              <a:solidFill>
                <a:srgbClr val="000000"/>
              </a:solidFill>
              <a:latin typeface="Roboto"/>
              <a:ea typeface="Roboto"/>
              <a:cs typeface="Roboto"/>
              <a:sym typeface="Roboto"/>
            </a:endParaRPr>
          </a:p>
          <a:p>
            <a:pPr indent="0" lvl="0" marL="0" rtl="0" algn="l">
              <a:spcBef>
                <a:spcPts val="1600"/>
              </a:spcBef>
              <a:spcAft>
                <a:spcPts val="1600"/>
              </a:spcAft>
              <a:buNone/>
            </a:pPr>
            <a:r>
              <a:t/>
            </a:r>
            <a:endParaRPr sz="1200">
              <a:solidFill>
                <a:srgbClr val="00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299950" y="1318650"/>
            <a:ext cx="83208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 Representation of our Model Training System</a:t>
            </a:r>
            <a:endParaRPr/>
          </a:p>
        </p:txBody>
      </p:sp>
      <p:pic>
        <p:nvPicPr>
          <p:cNvPr id="119" name="Google Shape;119;p18"/>
          <p:cNvPicPr preferRelativeResize="0"/>
          <p:nvPr/>
        </p:nvPicPr>
        <p:blipFill>
          <a:blip r:embed="rId3">
            <a:alphaModFix/>
          </a:blip>
          <a:stretch>
            <a:fillRect/>
          </a:stretch>
        </p:blipFill>
        <p:spPr>
          <a:xfrm>
            <a:off x="1745625" y="1974875"/>
            <a:ext cx="6497125" cy="302995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id="124" name="Google Shape;124;p19"/>
          <p:cNvPicPr preferRelativeResize="0"/>
          <p:nvPr/>
        </p:nvPicPr>
        <p:blipFill>
          <a:blip r:embed="rId3">
            <a:alphaModFix/>
          </a:blip>
          <a:stretch>
            <a:fillRect/>
          </a:stretch>
        </p:blipFill>
        <p:spPr>
          <a:xfrm>
            <a:off x="2233524" y="942450"/>
            <a:ext cx="6349451" cy="4201051"/>
          </a:xfrm>
          <a:prstGeom prst="rect">
            <a:avLst/>
          </a:prstGeom>
          <a:noFill/>
          <a:ln>
            <a:noFill/>
          </a:ln>
        </p:spPr>
      </p:pic>
      <p:sp>
        <p:nvSpPr>
          <p:cNvPr id="125" name="Google Shape;125;p19"/>
          <p:cNvSpPr txBox="1"/>
          <p:nvPr>
            <p:ph type="title"/>
          </p:nvPr>
        </p:nvSpPr>
        <p:spPr>
          <a:xfrm>
            <a:off x="1929225" y="507700"/>
            <a:ext cx="7135800" cy="9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 Representation of our Autonomous Driving System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132825" y="1850725"/>
            <a:ext cx="24834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NN Model </a:t>
            </a:r>
            <a:endParaRPr/>
          </a:p>
          <a:p>
            <a:pPr indent="0" lvl="0" marL="0" rtl="0" algn="l">
              <a:spcBef>
                <a:spcPts val="0"/>
              </a:spcBef>
              <a:spcAft>
                <a:spcPts val="0"/>
              </a:spcAft>
              <a:buNone/>
            </a:pPr>
            <a:r>
              <a:rPr lang="en"/>
              <a:t>structure</a:t>
            </a:r>
            <a:endParaRPr/>
          </a:p>
        </p:txBody>
      </p:sp>
      <p:pic>
        <p:nvPicPr>
          <p:cNvPr id="131" name="Google Shape;131;p20"/>
          <p:cNvPicPr preferRelativeResize="0"/>
          <p:nvPr/>
        </p:nvPicPr>
        <p:blipFill>
          <a:blip r:embed="rId3">
            <a:alphaModFix/>
          </a:blip>
          <a:stretch>
            <a:fillRect/>
          </a:stretch>
        </p:blipFill>
        <p:spPr>
          <a:xfrm>
            <a:off x="3001300" y="76026"/>
            <a:ext cx="5478826" cy="4892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Conclusions/Results</a:t>
            </a:r>
            <a:endParaRPr/>
          </a:p>
        </p:txBody>
      </p:sp>
      <p:sp>
        <p:nvSpPr>
          <p:cNvPr id="137" name="Google Shape;137;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The system is able to predict the steering of the car with a good accuracy.</a:t>
            </a:r>
            <a:endParaRPr sz="1400"/>
          </a:p>
          <a:p>
            <a:pPr indent="-317500" lvl="0" marL="457200" rtl="0" algn="l">
              <a:spcBef>
                <a:spcPts val="0"/>
              </a:spcBef>
              <a:spcAft>
                <a:spcPts val="0"/>
              </a:spcAft>
              <a:buSzPts val="1400"/>
              <a:buAutoNum type="arabicPeriod"/>
            </a:pPr>
            <a:r>
              <a:rPr lang="en" sz="1400"/>
              <a:t>On higher max speed limit, the car is not able to react fast enough to its environment.</a:t>
            </a:r>
            <a:endParaRPr sz="1400"/>
          </a:p>
          <a:p>
            <a:pPr indent="-317500" lvl="0" marL="457200" rtl="0" algn="l">
              <a:spcBef>
                <a:spcPts val="0"/>
              </a:spcBef>
              <a:spcAft>
                <a:spcPts val="0"/>
              </a:spcAft>
              <a:buSzPts val="1400"/>
              <a:buAutoNum type="arabicPeriod"/>
            </a:pPr>
            <a:r>
              <a:rPr lang="en" sz="1400"/>
              <a:t>The model is generalized well as the system is able to drive the car even on the unseen track quite well. </a:t>
            </a:r>
            <a:endParaRPr sz="1400"/>
          </a:p>
          <a:p>
            <a:pPr indent="-317500" lvl="0" marL="457200" rtl="0" algn="l">
              <a:spcBef>
                <a:spcPts val="0"/>
              </a:spcBef>
              <a:spcAft>
                <a:spcPts val="0"/>
              </a:spcAft>
              <a:buSzPts val="1400"/>
              <a:buAutoNum type="arabicPeriod"/>
            </a:pPr>
            <a:r>
              <a:rPr lang="en" sz="1400"/>
              <a:t>Constraint: The system has to be trained on the track with higher level features and it can be run to predict the values for the track with unforeseen but lower level features. Vice versa results in improper driving of the car on the unforeseen track..</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