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519" r:id="rId2"/>
    <p:sldId id="517" r:id="rId3"/>
    <p:sldId id="530" r:id="rId4"/>
    <p:sldId id="508" r:id="rId5"/>
    <p:sldId id="520" r:id="rId6"/>
    <p:sldId id="531" r:id="rId7"/>
    <p:sldId id="521" r:id="rId8"/>
    <p:sldId id="513" r:id="rId9"/>
    <p:sldId id="532" r:id="rId10"/>
    <p:sldId id="522" r:id="rId11"/>
    <p:sldId id="527" r:id="rId12"/>
    <p:sldId id="516" r:id="rId13"/>
    <p:sldId id="523" r:id="rId14"/>
    <p:sldId id="524" r:id="rId15"/>
    <p:sldId id="53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44"/>
    <a:srgbClr val="7AAE41"/>
    <a:srgbClr val="E48824"/>
    <a:srgbClr val="FFD1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82" autoAdjust="0"/>
    <p:restoredTop sz="87479" autoAdjust="0"/>
  </p:normalViewPr>
  <p:slideViewPr>
    <p:cSldViewPr snapToGrid="0" snapToObjects="1">
      <p:cViewPr varScale="1">
        <p:scale>
          <a:sx n="83" d="100"/>
          <a:sy n="83" d="100"/>
        </p:scale>
        <p:origin x="1320" y="184"/>
      </p:cViewPr>
      <p:guideLst>
        <p:guide orient="horz" pos="2160"/>
        <p:guide pos="2880"/>
      </p:guideLst>
    </p:cSldViewPr>
  </p:slideViewPr>
  <p:notesTextViewPr>
    <p:cViewPr>
      <p:scale>
        <a:sx n="125" d="100"/>
        <a:sy n="125" d="100"/>
      </p:scale>
      <p:origin x="0" y="0"/>
    </p:cViewPr>
  </p:notesTextViewPr>
  <p:sorterViewPr>
    <p:cViewPr>
      <p:scale>
        <a:sx n="95" d="100"/>
        <a:sy n="95" d="100"/>
      </p:scale>
      <p:origin x="0" y="528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C462D-BDFF-C84E-B76C-E3889CC63725}" type="datetimeFigureOut">
              <a:rPr lang="en-US" smtClean="0"/>
              <a:pPr/>
              <a:t>5/2/18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FAC8DD-87E3-2249-BC05-89532383ABBA}" type="slidenum">
              <a:rPr lang="en-US" smtClean="0"/>
              <a:pPr/>
              <a:t>‹#›</a:t>
            </a:fld>
            <a:endParaRPr lang="en-US"/>
          </a:p>
        </p:txBody>
      </p:sp>
    </p:spTree>
    <p:extLst>
      <p:ext uri="{BB962C8B-B14F-4D97-AF65-F5344CB8AC3E}">
        <p14:creationId xmlns:p14="http://schemas.microsoft.com/office/powerpoint/2010/main" val="1542786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FAC8DD-87E3-2249-BC05-89532383ABBA}" type="slidenum">
              <a:rPr lang="en-US" smtClean="0"/>
              <a:pPr/>
              <a:t>1</a:t>
            </a:fld>
            <a:endParaRPr lang="en-US"/>
          </a:p>
        </p:txBody>
      </p:sp>
    </p:spTree>
    <p:extLst>
      <p:ext uri="{BB962C8B-B14F-4D97-AF65-F5344CB8AC3E}">
        <p14:creationId xmlns:p14="http://schemas.microsoft.com/office/powerpoint/2010/main" val="832572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AFAC8DD-87E3-2249-BC05-89532383ABBA}" type="slidenum">
              <a:rPr lang="en-US" smtClean="0"/>
              <a:pPr/>
              <a:t>10</a:t>
            </a:fld>
            <a:endParaRPr lang="en-US"/>
          </a:p>
        </p:txBody>
      </p:sp>
    </p:spTree>
    <p:extLst>
      <p:ext uri="{BB962C8B-B14F-4D97-AF65-F5344CB8AC3E}">
        <p14:creationId xmlns:p14="http://schemas.microsoft.com/office/powerpoint/2010/main" val="1197964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FAC8DD-87E3-2249-BC05-89532383ABBA}" type="slidenum">
              <a:rPr lang="en-US" smtClean="0"/>
              <a:pPr/>
              <a:t>11</a:t>
            </a:fld>
            <a:endParaRPr lang="en-US"/>
          </a:p>
        </p:txBody>
      </p:sp>
    </p:spTree>
    <p:extLst>
      <p:ext uri="{BB962C8B-B14F-4D97-AF65-F5344CB8AC3E}">
        <p14:creationId xmlns:p14="http://schemas.microsoft.com/office/powerpoint/2010/main" val="767476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11 of the 64 tissues had NO significant genes using </a:t>
            </a:r>
            <a:r>
              <a:rPr lang="en-US" dirty="0" err="1">
                <a:cs typeface="Calibri"/>
              </a:rPr>
              <a:t>Qvalue</a:t>
            </a:r>
            <a:r>
              <a:rPr lang="en-US" dirty="0">
                <a:cs typeface="Calibri"/>
              </a:rPr>
              <a:t> &lt; 0.05</a:t>
            </a:r>
          </a:p>
        </p:txBody>
      </p:sp>
      <p:sp>
        <p:nvSpPr>
          <p:cNvPr id="4" name="Slide Number Placeholder 3"/>
          <p:cNvSpPr>
            <a:spLocks noGrp="1"/>
          </p:cNvSpPr>
          <p:nvPr>
            <p:ph type="sldNum" sz="quarter" idx="10"/>
          </p:nvPr>
        </p:nvSpPr>
        <p:spPr/>
        <p:txBody>
          <a:bodyPr/>
          <a:lstStyle/>
          <a:p>
            <a:fld id="{704E270B-2842-430A-A94C-F91A89A7969A}" type="slidenum">
              <a:rPr lang="en-US" smtClean="0"/>
              <a:pPr/>
              <a:t>12</a:t>
            </a:fld>
            <a:endParaRPr lang="en-US"/>
          </a:p>
        </p:txBody>
      </p:sp>
    </p:spTree>
    <p:extLst>
      <p:ext uri="{BB962C8B-B14F-4D97-AF65-F5344CB8AC3E}">
        <p14:creationId xmlns:p14="http://schemas.microsoft.com/office/powerpoint/2010/main" val="1761095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704E270B-2842-430A-A94C-F91A89A7969A}" type="slidenum">
              <a:rPr lang="en-US" smtClean="0"/>
              <a:pPr/>
              <a:t>13</a:t>
            </a:fld>
            <a:endParaRPr lang="en-US"/>
          </a:p>
        </p:txBody>
      </p:sp>
    </p:spTree>
    <p:extLst>
      <p:ext uri="{BB962C8B-B14F-4D97-AF65-F5344CB8AC3E}">
        <p14:creationId xmlns:p14="http://schemas.microsoft.com/office/powerpoint/2010/main" val="1292757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704E270B-2842-430A-A94C-F91A89A7969A}" type="slidenum">
              <a:rPr lang="en-US" smtClean="0"/>
              <a:pPr/>
              <a:t>14</a:t>
            </a:fld>
            <a:endParaRPr lang="en-US"/>
          </a:p>
        </p:txBody>
      </p:sp>
    </p:spTree>
    <p:extLst>
      <p:ext uri="{BB962C8B-B14F-4D97-AF65-F5344CB8AC3E}">
        <p14:creationId xmlns:p14="http://schemas.microsoft.com/office/powerpoint/2010/main" val="287620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FAC8DD-87E3-2249-BC05-89532383ABBA}" type="slidenum">
              <a:rPr lang="en-US" smtClean="0"/>
              <a:pPr/>
              <a:t>15</a:t>
            </a:fld>
            <a:endParaRPr lang="en-US"/>
          </a:p>
        </p:txBody>
      </p:sp>
    </p:spTree>
    <p:extLst>
      <p:ext uri="{BB962C8B-B14F-4D97-AF65-F5344CB8AC3E}">
        <p14:creationId xmlns:p14="http://schemas.microsoft.com/office/powerpoint/2010/main" val="111049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FAC8DD-87E3-2249-BC05-89532383ABBA}" type="slidenum">
              <a:rPr lang="en-US" smtClean="0"/>
              <a:pPr/>
              <a:t>2</a:t>
            </a:fld>
            <a:endParaRPr lang="en-US"/>
          </a:p>
        </p:txBody>
      </p:sp>
    </p:spTree>
    <p:extLst>
      <p:ext uri="{BB962C8B-B14F-4D97-AF65-F5344CB8AC3E}">
        <p14:creationId xmlns:p14="http://schemas.microsoft.com/office/powerpoint/2010/main" val="1686074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FAC8DD-87E3-2249-BC05-89532383ABBA}" type="slidenum">
              <a:rPr lang="en-US" smtClean="0"/>
              <a:pPr/>
              <a:t>3</a:t>
            </a:fld>
            <a:endParaRPr lang="en-US"/>
          </a:p>
        </p:txBody>
      </p:sp>
    </p:spTree>
    <p:extLst>
      <p:ext uri="{BB962C8B-B14F-4D97-AF65-F5344CB8AC3E}">
        <p14:creationId xmlns:p14="http://schemas.microsoft.com/office/powerpoint/2010/main" val="2071009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AFAC8DD-87E3-2249-BC05-89532383ABBA}" type="slidenum">
              <a:rPr lang="en-US" smtClean="0"/>
              <a:pPr/>
              <a:t>4</a:t>
            </a:fld>
            <a:endParaRPr lang="en-US"/>
          </a:p>
        </p:txBody>
      </p:sp>
    </p:spTree>
    <p:extLst>
      <p:ext uri="{BB962C8B-B14F-4D97-AF65-F5344CB8AC3E}">
        <p14:creationId xmlns:p14="http://schemas.microsoft.com/office/powerpoint/2010/main" val="606855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AFAC8DD-87E3-2249-BC05-89532383ABBA}" type="slidenum">
              <a:rPr lang="en-US" smtClean="0"/>
              <a:pPr/>
              <a:t>5</a:t>
            </a:fld>
            <a:endParaRPr lang="en-US"/>
          </a:p>
        </p:txBody>
      </p:sp>
    </p:spTree>
    <p:extLst>
      <p:ext uri="{BB962C8B-B14F-4D97-AF65-F5344CB8AC3E}">
        <p14:creationId xmlns:p14="http://schemas.microsoft.com/office/powerpoint/2010/main" val="290617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FAC8DD-87E3-2249-BC05-89532383ABBA}" type="slidenum">
              <a:rPr lang="en-US" smtClean="0"/>
              <a:pPr/>
              <a:t>6</a:t>
            </a:fld>
            <a:endParaRPr lang="en-US"/>
          </a:p>
        </p:txBody>
      </p:sp>
    </p:spTree>
    <p:extLst>
      <p:ext uri="{BB962C8B-B14F-4D97-AF65-F5344CB8AC3E}">
        <p14:creationId xmlns:p14="http://schemas.microsoft.com/office/powerpoint/2010/main" val="502472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and #2: Summary from users’ experience and evaluation work in several papers (Deckard A. et al., Bioinformatics. 2013; Wu G. et al., J </a:t>
            </a:r>
            <a:r>
              <a:rPr lang="en-US" dirty="0" err="1" smtClean="0"/>
              <a:t>Biol</a:t>
            </a:r>
            <a:r>
              <a:rPr lang="en-US" dirty="0" smtClean="0"/>
              <a:t> Rhythms. 2014; Hutchison A. L., et al., </a:t>
            </a:r>
            <a:r>
              <a:rPr lang="en-US" dirty="0" err="1" smtClean="0"/>
              <a:t>PLoS</a:t>
            </a:r>
            <a:r>
              <a:rPr lang="en-US" dirty="0" smtClean="0"/>
              <a:t> </a:t>
            </a:r>
            <a:r>
              <a:rPr lang="en-US" dirty="0" err="1" smtClean="0"/>
              <a:t>Comput</a:t>
            </a:r>
            <a:r>
              <a:rPr lang="en-US" dirty="0" smtClean="0"/>
              <a:t> Biol. 2015; Wu G. et al., Bioinformatics. 2016; Hutchison A. L., et al., </a:t>
            </a:r>
            <a:r>
              <a:rPr lang="en-US" dirty="0" err="1" smtClean="0"/>
              <a:t>bioRxiv</a:t>
            </a:r>
            <a:r>
              <a:rPr lang="en-US" dirty="0" smtClean="0"/>
              <a:t> 118547. 2017).</a:t>
            </a:r>
          </a:p>
          <a:p>
            <a:r>
              <a:rPr lang="en-US" dirty="0" smtClean="0"/>
              <a:t>#3: high resolution data (no less than 12 time points within one cycle and covering at least two cycles) and low resolution data (less than 12 time points within one cycle and covering less than two cycles).</a:t>
            </a:r>
          </a:p>
        </p:txBody>
      </p:sp>
      <p:sp>
        <p:nvSpPr>
          <p:cNvPr id="4" name="Slide Number Placeholder 3"/>
          <p:cNvSpPr>
            <a:spLocks noGrp="1"/>
          </p:cNvSpPr>
          <p:nvPr>
            <p:ph type="sldNum" sz="quarter" idx="10"/>
          </p:nvPr>
        </p:nvSpPr>
        <p:spPr/>
        <p:txBody>
          <a:bodyPr/>
          <a:lstStyle/>
          <a:p>
            <a:fld id="{6AFAC8DD-87E3-2249-BC05-89532383ABBA}" type="slidenum">
              <a:rPr lang="en-US" smtClean="0"/>
              <a:pPr/>
              <a:t>7</a:t>
            </a:fld>
            <a:endParaRPr lang="en-US"/>
          </a:p>
        </p:txBody>
      </p:sp>
    </p:spTree>
    <p:extLst>
      <p:ext uri="{BB962C8B-B14F-4D97-AF65-F5344CB8AC3E}">
        <p14:creationId xmlns:p14="http://schemas.microsoft.com/office/powerpoint/2010/main" val="1601573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 Try meta3d for studying circadian transcriptome in multiple human subjects.</a:t>
            </a:r>
          </a:p>
          <a:p>
            <a:r>
              <a:rPr lang="en-US" sz="1200" dirty="0" smtClean="0"/>
              <a:t>#2: Other rhythmic detection methods, e.g. RAIN (</a:t>
            </a:r>
            <a:r>
              <a:rPr lang="en-US" sz="1200" dirty="0" err="1" smtClean="0"/>
              <a:t>Thaben</a:t>
            </a:r>
            <a:r>
              <a:rPr lang="en-US" sz="1200" dirty="0" smtClean="0"/>
              <a:t> P. F., et al., J </a:t>
            </a:r>
            <a:r>
              <a:rPr lang="en-US" sz="1200" dirty="0" err="1" smtClean="0"/>
              <a:t>Biol</a:t>
            </a:r>
            <a:r>
              <a:rPr lang="en-US" sz="1200" dirty="0" smtClean="0"/>
              <a:t> Rhythms. 2014), BIO_CYCLE (</a:t>
            </a:r>
            <a:r>
              <a:rPr lang="en-US" sz="1200" dirty="0" err="1" smtClean="0"/>
              <a:t>Agostinelli</a:t>
            </a:r>
            <a:r>
              <a:rPr lang="en-US" sz="1200" dirty="0" smtClean="0"/>
              <a:t> F. et al., Bioinformatics. 2016) and </a:t>
            </a:r>
            <a:r>
              <a:rPr lang="en-US" sz="1200" dirty="0" err="1" smtClean="0"/>
              <a:t>BooteJTK</a:t>
            </a:r>
            <a:r>
              <a:rPr lang="en-US" sz="1200" dirty="0" smtClean="0"/>
              <a:t> (Hutchison A. L., et al., </a:t>
            </a:r>
            <a:r>
              <a:rPr lang="en-US" sz="1200" dirty="0" err="1" smtClean="0"/>
              <a:t>bioRxiv</a:t>
            </a:r>
            <a:r>
              <a:rPr lang="en-US" sz="1200" dirty="0" smtClean="0"/>
              <a:t> 118521. 2017).</a:t>
            </a:r>
          </a:p>
          <a:p>
            <a:r>
              <a:rPr lang="en-US" sz="1200" dirty="0" smtClean="0"/>
              <a:t>#3: </a:t>
            </a:r>
            <a:r>
              <a:rPr lang="en-US" sz="1200" dirty="0" err="1" smtClean="0"/>
              <a:t>MetaCycle</a:t>
            </a:r>
            <a:r>
              <a:rPr lang="en-US" sz="1200" dirty="0" smtClean="0"/>
              <a:t> will automatically skip ARS for analyzing datasets with replicates and/or missing values, and skip ARS and JTK for analyzing un-evenly sampled datasets.</a:t>
            </a:r>
          </a:p>
          <a:p>
            <a:endParaRPr lang="en-US" dirty="0"/>
          </a:p>
        </p:txBody>
      </p:sp>
      <p:sp>
        <p:nvSpPr>
          <p:cNvPr id="4" name="Slide Number Placeholder 3"/>
          <p:cNvSpPr>
            <a:spLocks noGrp="1"/>
          </p:cNvSpPr>
          <p:nvPr>
            <p:ph type="sldNum" sz="quarter" idx="10"/>
          </p:nvPr>
        </p:nvSpPr>
        <p:spPr/>
        <p:txBody>
          <a:bodyPr/>
          <a:lstStyle/>
          <a:p>
            <a:fld id="{6AFAC8DD-87E3-2249-BC05-89532383ABBA}" type="slidenum">
              <a:rPr lang="en-US" smtClean="0"/>
              <a:pPr/>
              <a:t>8</a:t>
            </a:fld>
            <a:endParaRPr lang="en-US"/>
          </a:p>
        </p:txBody>
      </p:sp>
    </p:spTree>
    <p:extLst>
      <p:ext uri="{BB962C8B-B14F-4D97-AF65-F5344CB8AC3E}">
        <p14:creationId xmlns:p14="http://schemas.microsoft.com/office/powerpoint/2010/main" val="526665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FAC8DD-87E3-2249-BC05-89532383ABBA}" type="slidenum">
              <a:rPr lang="en-US" smtClean="0"/>
              <a:pPr/>
              <a:t>9</a:t>
            </a:fld>
            <a:endParaRPr lang="en-US"/>
          </a:p>
        </p:txBody>
      </p:sp>
    </p:spTree>
    <p:extLst>
      <p:ext uri="{BB962C8B-B14F-4D97-AF65-F5344CB8AC3E}">
        <p14:creationId xmlns:p14="http://schemas.microsoft.com/office/powerpoint/2010/main" val="308951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FB08CD-3F6F-0742-9FBE-BE504D7ACFAA}" type="datetimeFigureOut">
              <a:rPr lang="en-US" smtClean="0"/>
              <a:pPr/>
              <a:t>5/2/18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618C3-8CD5-3D4E-BFB5-F85AE8D8BB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FB08CD-3F6F-0742-9FBE-BE504D7ACFAA}" type="datetimeFigureOut">
              <a:rPr lang="en-US" smtClean="0"/>
              <a:pPr/>
              <a:t>5/2/18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618C3-8CD5-3D4E-BFB5-F85AE8D8BB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FB08CD-3F6F-0742-9FBE-BE504D7ACFAA}" type="datetimeFigureOut">
              <a:rPr lang="en-US" smtClean="0"/>
              <a:pPr/>
              <a:t>5/2/18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618C3-8CD5-3D4E-BFB5-F85AE8D8BB9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 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Shape 117"/>
          <p:cNvSpPr>
            <a:spLocks noGrp="1"/>
          </p:cNvSpPr>
          <p:nvPr>
            <p:ph type="title"/>
          </p:nvPr>
        </p:nvSpPr>
        <p:spPr>
          <a:xfrm>
            <a:off x="687586" y="383977"/>
            <a:ext cx="7768828" cy="1598414"/>
          </a:xfrm>
          <a:prstGeom prst="rect">
            <a:avLst/>
          </a:prstGeom>
          <a:effectLst>
            <a:outerShdw blurRad="63500" dist="38099" dir="2700000" rotWithShape="0">
              <a:srgbClr val="000000">
                <a:alpha val="74998"/>
              </a:srgbClr>
            </a:outerShdw>
          </a:effectLst>
        </p:spPr>
        <p:txBody>
          <a:bodyPr lIns="38100" tIns="38100" rIns="38100" bIns="38100">
            <a:noAutofit/>
          </a:bodyPr>
          <a:lstStyle>
            <a:lvl1pPr defTabSz="910796">
              <a:defRPr sz="2672">
                <a:solidFill>
                  <a:srgbClr val="FFFFFF"/>
                </a:solidFill>
                <a:uFill>
                  <a:solidFill>
                    <a:srgbClr val="FFFFFF"/>
                  </a:solidFill>
                </a:uFill>
                <a:latin typeface="Arial"/>
                <a:ea typeface="Arial"/>
                <a:cs typeface="Arial"/>
                <a:sym typeface="Arial"/>
              </a:defRPr>
            </a:lvl1pPr>
          </a:lstStyle>
          <a:p>
            <a:r>
              <a:t>Title Text</a:t>
            </a:r>
          </a:p>
        </p:txBody>
      </p:sp>
      <p:sp>
        <p:nvSpPr>
          <p:cNvPr id="118" name="Shape 118"/>
          <p:cNvSpPr>
            <a:spLocks noGrp="1"/>
          </p:cNvSpPr>
          <p:nvPr>
            <p:ph type="body" idx="1"/>
          </p:nvPr>
        </p:nvSpPr>
        <p:spPr>
          <a:xfrm>
            <a:off x="687586" y="1982391"/>
            <a:ext cx="7768828" cy="4875609"/>
          </a:xfrm>
          <a:prstGeom prst="rect">
            <a:avLst/>
          </a:prstGeom>
          <a:effectLst>
            <a:outerShdw blurRad="63500" dist="38099" dir="2700000" rotWithShape="0">
              <a:srgbClr val="000000">
                <a:alpha val="74998"/>
              </a:srgbClr>
            </a:outerShdw>
          </a:effectLst>
        </p:spPr>
        <p:txBody>
          <a:bodyPr lIns="38100" tIns="38100" rIns="38100" bIns="38100" anchor="t">
            <a:noAutofit/>
          </a:bodyPr>
          <a:lstStyle>
            <a:lvl1pPr marL="241092" indent="-241092" defTabSz="910796">
              <a:spcBef>
                <a:spcPts val="633"/>
              </a:spcBef>
              <a:buClr>
                <a:srgbClr val="FFFFFF"/>
              </a:buClr>
              <a:buSzPct val="100000"/>
              <a:defRPr sz="2672">
                <a:solidFill>
                  <a:srgbClr val="FFFFFF"/>
                </a:solidFill>
                <a:uFill>
                  <a:solidFill>
                    <a:srgbClr val="FFFFFF"/>
                  </a:solidFill>
                </a:uFill>
                <a:latin typeface="Arial"/>
                <a:ea typeface="Arial"/>
                <a:cs typeface="Arial"/>
                <a:sym typeface="Arial"/>
              </a:defRPr>
            </a:lvl1pPr>
            <a:lvl2pPr marL="522368" indent="-200911" defTabSz="910796">
              <a:spcBef>
                <a:spcPts val="562"/>
              </a:spcBef>
              <a:buClr>
                <a:srgbClr val="FFFFFF"/>
              </a:buClr>
              <a:buSzPct val="100000"/>
              <a:buChar char="–"/>
              <a:defRPr sz="2391">
                <a:solidFill>
                  <a:srgbClr val="FFFFFF"/>
                </a:solidFill>
                <a:uFill>
                  <a:solidFill>
                    <a:srgbClr val="FFFFFF"/>
                  </a:solidFill>
                </a:uFill>
                <a:latin typeface="Arial"/>
                <a:ea typeface="Arial"/>
                <a:cs typeface="Arial"/>
                <a:sym typeface="Arial"/>
              </a:defRPr>
            </a:lvl2pPr>
            <a:lvl3pPr marL="803643" indent="-160729" defTabSz="910796">
              <a:spcBef>
                <a:spcPts val="422"/>
              </a:spcBef>
              <a:buClr>
                <a:srgbClr val="FFFFFF"/>
              </a:buClr>
              <a:buSzPct val="100000"/>
              <a:defRPr sz="1969">
                <a:solidFill>
                  <a:srgbClr val="FFFFFF"/>
                </a:solidFill>
                <a:uFill>
                  <a:solidFill>
                    <a:srgbClr val="FFFFFF"/>
                  </a:solidFill>
                </a:uFill>
                <a:latin typeface="Arial"/>
                <a:ea typeface="Arial"/>
                <a:cs typeface="Arial"/>
                <a:sym typeface="Arial"/>
              </a:defRPr>
            </a:lvl3pPr>
            <a:lvl4pPr marL="1125101" indent="-160729" defTabSz="910796">
              <a:spcBef>
                <a:spcPts val="422"/>
              </a:spcBef>
              <a:buClr>
                <a:srgbClr val="FFFFFF"/>
              </a:buClr>
              <a:buSzPct val="100000"/>
              <a:buChar char="–"/>
              <a:defRPr sz="1687">
                <a:solidFill>
                  <a:srgbClr val="FFFFFF"/>
                </a:solidFill>
                <a:uFill>
                  <a:solidFill>
                    <a:srgbClr val="FFFFFF"/>
                  </a:solidFill>
                </a:uFill>
                <a:latin typeface="Arial"/>
                <a:ea typeface="Arial"/>
                <a:cs typeface="Arial"/>
                <a:sym typeface="Arial"/>
              </a:defRPr>
            </a:lvl4pPr>
            <a:lvl5pPr marL="1446558" indent="-160729" defTabSz="910796">
              <a:spcBef>
                <a:spcPts val="422"/>
              </a:spcBef>
              <a:buClr>
                <a:srgbClr val="FFFFFF"/>
              </a:buClr>
              <a:buSzPct val="100000"/>
              <a:buChar char="»"/>
              <a:defRPr sz="1687">
                <a:solidFill>
                  <a:srgbClr val="FFFFFF"/>
                </a:solidFill>
                <a:uFill>
                  <a:solidFill>
                    <a:srgbClr val="FFFFFF"/>
                  </a:solidFill>
                </a:u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19" name="Shape 119"/>
          <p:cNvSpPr>
            <a:spLocks noGrp="1"/>
          </p:cNvSpPr>
          <p:nvPr>
            <p:ph type="sldNum" sz="quarter" idx="2"/>
          </p:nvPr>
        </p:nvSpPr>
        <p:spPr>
          <a:xfrm>
            <a:off x="8216907" y="6474023"/>
            <a:ext cx="241294" cy="235844"/>
          </a:xfrm>
          <a:prstGeom prst="rect">
            <a:avLst/>
          </a:prstGeom>
          <a:ln w="9525">
            <a:round/>
          </a:ln>
        </p:spPr>
        <p:txBody>
          <a:bodyPr lIns="38100" tIns="38100" rIns="38100" bIns="38100"/>
          <a:lstStyle>
            <a:lvl1pPr algn="r" defTabSz="910796">
              <a:defRPr>
                <a:uFill>
                  <a:solidFill>
                    <a:srgbClr val="000000"/>
                  </a:solidFill>
                </a:uFill>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14824525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FB08CD-3F6F-0742-9FBE-BE504D7ACFAA}" type="datetimeFigureOut">
              <a:rPr lang="en-US" smtClean="0"/>
              <a:pPr/>
              <a:t>5/2/18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618C3-8CD5-3D4E-BFB5-F85AE8D8BB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B08CD-3F6F-0742-9FBE-BE504D7ACFAA}" type="datetimeFigureOut">
              <a:rPr lang="en-US" smtClean="0"/>
              <a:pPr/>
              <a:t>5/2/18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618C3-8CD5-3D4E-BFB5-F85AE8D8BB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FB08CD-3F6F-0742-9FBE-BE504D7ACFAA}" type="datetimeFigureOut">
              <a:rPr lang="en-US" smtClean="0"/>
              <a:pPr/>
              <a:t>5/2/18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618C3-8CD5-3D4E-BFB5-F85AE8D8BB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FB08CD-3F6F-0742-9FBE-BE504D7ACFAA}" type="datetimeFigureOut">
              <a:rPr lang="en-US" smtClean="0"/>
              <a:pPr/>
              <a:t>5/2/18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618C3-8CD5-3D4E-BFB5-F85AE8D8BB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FB08CD-3F6F-0742-9FBE-BE504D7ACFAA}" type="datetimeFigureOut">
              <a:rPr lang="en-US" smtClean="0"/>
              <a:pPr/>
              <a:t>5/2/18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618C3-8CD5-3D4E-BFB5-F85AE8D8BB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B08CD-3F6F-0742-9FBE-BE504D7ACFAA}" type="datetimeFigureOut">
              <a:rPr lang="en-US" smtClean="0"/>
              <a:pPr/>
              <a:t>5/2/18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618C3-8CD5-3D4E-BFB5-F85AE8D8BB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FB08CD-3F6F-0742-9FBE-BE504D7ACFAA}" type="datetimeFigureOut">
              <a:rPr lang="en-US" smtClean="0"/>
              <a:pPr/>
              <a:t>5/2/18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618C3-8CD5-3D4E-BFB5-F85AE8D8BB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FB08CD-3F6F-0742-9FBE-BE504D7ACFAA}" type="datetimeFigureOut">
              <a:rPr lang="en-US" smtClean="0"/>
              <a:pPr/>
              <a:t>5/2/18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618C3-8CD5-3D4E-BFB5-F85AE8D8BB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B08CD-3F6F-0742-9FBE-BE504D7ACFAA}" type="datetimeFigureOut">
              <a:rPr lang="en-US" smtClean="0"/>
              <a:pPr/>
              <a:t>5/2/18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618C3-8CD5-3D4E-BFB5-F85AE8D8BB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4572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5897"/>
            <a:ext cx="7772400" cy="1470025"/>
          </a:xfrm>
        </p:spPr>
        <p:txBody>
          <a:bodyPr>
            <a:normAutofit/>
          </a:bodyPr>
          <a:lstStyle/>
          <a:p>
            <a:r>
              <a:rPr lang="en-US" dirty="0"/>
              <a:t>Design and analysis of genome-wide circadian experiments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014537"/>
            <a:ext cx="4572000" cy="4572000"/>
          </a:xfrm>
          <a:prstGeom prst="rect">
            <a:avLst/>
          </a:prstGeom>
        </p:spPr>
      </p:pic>
    </p:spTree>
    <p:extLst>
      <p:ext uri="{BB962C8B-B14F-4D97-AF65-F5344CB8AC3E}">
        <p14:creationId xmlns:p14="http://schemas.microsoft.com/office/powerpoint/2010/main" val="1125092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charset="0"/>
                <a:ea typeface="Arial" charset="0"/>
                <a:cs typeface="Arial" charset="0"/>
              </a:rPr>
              <a:t>Importance of read depth for identifying oscillating transcripts </a:t>
            </a:r>
            <a:endParaRPr lang="en-US" dirty="0"/>
          </a:p>
        </p:txBody>
      </p:sp>
      <p:sp>
        <p:nvSpPr>
          <p:cNvPr id="8" name="TextBox 7"/>
          <p:cNvSpPr txBox="1"/>
          <p:nvPr/>
        </p:nvSpPr>
        <p:spPr>
          <a:xfrm>
            <a:off x="-404812" y="6324600"/>
            <a:ext cx="4114800" cy="369332"/>
          </a:xfrm>
          <a:prstGeom prst="rect">
            <a:avLst/>
          </a:prstGeom>
          <a:noFill/>
        </p:spPr>
        <p:txBody>
          <a:bodyPr wrap="square" rtlCol="0">
            <a:spAutoFit/>
          </a:bodyPr>
          <a:lstStyle/>
          <a:p>
            <a:pPr algn="r"/>
            <a:r>
              <a:rPr lang="en-US" dirty="0"/>
              <a:t>Li J. et al., Methods </a:t>
            </a:r>
            <a:r>
              <a:rPr lang="en-US" dirty="0" err="1"/>
              <a:t>Enzymol</a:t>
            </a:r>
            <a:r>
              <a:rPr lang="en-US" dirty="0"/>
              <a:t>. 2015.</a:t>
            </a:r>
          </a:p>
        </p:txBody>
      </p:sp>
      <p:pic>
        <p:nvPicPr>
          <p:cNvPr id="6" name="Picture 2"/>
          <p:cNvPicPr>
            <a:picLocks noChangeAspect="1" noChangeArrowheads="1"/>
          </p:cNvPicPr>
          <p:nvPr/>
        </p:nvPicPr>
        <p:blipFill>
          <a:blip r:embed="rId3" cstate="print"/>
          <a:srcRect l="4545" t="952" r="1515" b="1226"/>
          <a:stretch>
            <a:fillRect/>
          </a:stretch>
        </p:blipFill>
        <p:spPr bwMode="auto">
          <a:xfrm>
            <a:off x="2714627" y="1685926"/>
            <a:ext cx="3557918" cy="4418704"/>
          </a:xfrm>
          <a:prstGeom prst="rect">
            <a:avLst/>
          </a:prstGeom>
          <a:noFill/>
          <a:ln w="9525">
            <a:noFill/>
            <a:miter lim="800000"/>
            <a:headEnd/>
            <a:tailEnd/>
          </a:ln>
        </p:spPr>
      </p:pic>
    </p:spTree>
    <p:extLst>
      <p:ext uri="{BB962C8B-B14F-4D97-AF65-F5344CB8AC3E}">
        <p14:creationId xmlns:p14="http://schemas.microsoft.com/office/powerpoint/2010/main" val="1600302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Wrap-up</a:t>
            </a:r>
          </a:p>
        </p:txBody>
      </p:sp>
      <p:sp>
        <p:nvSpPr>
          <p:cNvPr id="3" name="Subtitle 2"/>
          <p:cNvSpPr>
            <a:spLocks noGrp="1"/>
          </p:cNvSpPr>
          <p:nvPr>
            <p:ph type="subTitle" idx="1"/>
          </p:nvPr>
        </p:nvSpPr>
        <p:spPr/>
        <p:txBody>
          <a:bodyPr/>
          <a:lstStyle/>
          <a:p>
            <a:pPr marL="457200" indent="-457200" algn="l">
              <a:buFont typeface="Arial" charset="0"/>
              <a:buChar char="•"/>
            </a:pPr>
            <a:r>
              <a:rPr lang="en-US" dirty="0"/>
              <a:t>Mind your P’s &amp; Q’s</a:t>
            </a:r>
          </a:p>
          <a:p>
            <a:pPr marL="457200" indent="-457200" algn="l">
              <a:buFont typeface="Arial" charset="0"/>
              <a:buChar char="•"/>
            </a:pPr>
            <a:r>
              <a:rPr lang="en-US" dirty="0"/>
              <a:t>Take home messages</a:t>
            </a:r>
          </a:p>
          <a:p>
            <a:pPr marL="457200" indent="-457200" algn="l">
              <a:buFont typeface="Arial" charset="0"/>
              <a:buChar char="•"/>
            </a:pPr>
            <a:r>
              <a:rPr lang="en-US" dirty="0"/>
              <a:t>Additional resources</a:t>
            </a:r>
          </a:p>
        </p:txBody>
      </p:sp>
    </p:spTree>
    <p:extLst>
      <p:ext uri="{BB962C8B-B14F-4D97-AF65-F5344CB8AC3E}">
        <p14:creationId xmlns:p14="http://schemas.microsoft.com/office/powerpoint/2010/main" val="939689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E04992-4D6A-4867-995D-91FB58BE625B}"/>
              </a:ext>
            </a:extLst>
          </p:cNvPr>
          <p:cNvSpPr>
            <a:spLocks noGrp="1"/>
          </p:cNvSpPr>
          <p:nvPr>
            <p:ph type="title"/>
          </p:nvPr>
        </p:nvSpPr>
        <p:spPr/>
        <p:txBody>
          <a:bodyPr>
            <a:normAutofit fontScale="90000"/>
          </a:bodyPr>
          <a:lstStyle/>
          <a:p>
            <a:r>
              <a:rPr lang="en-US" dirty="0">
                <a:cs typeface="Calibri"/>
              </a:rPr>
              <a:t>Multiple hypothesis testing:</a:t>
            </a:r>
            <a:br>
              <a:rPr lang="en-US" dirty="0">
                <a:cs typeface="Calibri"/>
              </a:rPr>
            </a:br>
            <a:r>
              <a:rPr lang="en-US" dirty="0">
                <a:cs typeface="Calibri"/>
              </a:rPr>
              <a:t>mind your P's and Q's!</a:t>
            </a:r>
            <a:endParaRPr lang="en-US" dirty="0"/>
          </a:p>
        </p:txBody>
      </p:sp>
      <p:pic>
        <p:nvPicPr>
          <p:cNvPr id="4" name="Picture 4" descr="A screenshot of text&#10;&#10;Description generated with very high confidence">
            <a:extLst>
              <a:ext uri="{FF2B5EF4-FFF2-40B4-BE49-F238E27FC236}">
                <a16:creationId xmlns:a16="http://schemas.microsoft.com/office/drawing/2014/main" xmlns="" id="{6D90BBF1-1252-4DB7-86CA-4292BD7B8032}"/>
              </a:ext>
            </a:extLst>
          </p:cNvPr>
          <p:cNvPicPr>
            <a:picLocks noGrp="1" noChangeAspect="1"/>
          </p:cNvPicPr>
          <p:nvPr>
            <p:ph idx="1"/>
          </p:nvPr>
        </p:nvPicPr>
        <p:blipFill>
          <a:blip r:embed="rId3"/>
          <a:stretch>
            <a:fillRect/>
          </a:stretch>
        </p:blipFill>
        <p:spPr>
          <a:xfrm>
            <a:off x="810726" y="1671640"/>
            <a:ext cx="7522548" cy="4525963"/>
          </a:xfrm>
          <a:prstGeom prst="rect">
            <a:avLst/>
          </a:prstGeom>
        </p:spPr>
      </p:pic>
    </p:spTree>
    <p:extLst>
      <p:ext uri="{BB962C8B-B14F-4D97-AF65-F5344CB8AC3E}">
        <p14:creationId xmlns:p14="http://schemas.microsoft.com/office/powerpoint/2010/main" val="1339295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E04992-4D6A-4867-995D-91FB58BE625B}"/>
              </a:ext>
            </a:extLst>
          </p:cNvPr>
          <p:cNvSpPr>
            <a:spLocks noGrp="1"/>
          </p:cNvSpPr>
          <p:nvPr>
            <p:ph type="title"/>
          </p:nvPr>
        </p:nvSpPr>
        <p:spPr/>
        <p:txBody>
          <a:bodyPr>
            <a:normAutofit/>
          </a:bodyPr>
          <a:lstStyle/>
          <a:p>
            <a:r>
              <a:rPr lang="en-US" dirty="0">
                <a:cs typeface="Calibri"/>
              </a:rPr>
              <a:t>Take home messages</a:t>
            </a:r>
            <a:r>
              <a:rPr lang="is-IS" dirty="0">
                <a:cs typeface="Calibri"/>
              </a:rPr>
              <a:t>…</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Genome-wide studies offer an incredible opportunity for discovery – “30K shots on goal”.</a:t>
            </a:r>
          </a:p>
          <a:p>
            <a:pPr fontAlgn="base"/>
            <a:r>
              <a:rPr lang="en-US" dirty="0"/>
              <a:t>But…design and analysis is critical:</a:t>
            </a:r>
          </a:p>
          <a:p>
            <a:pPr lvl="1" fontAlgn="base">
              <a:spcAft>
                <a:spcPts val="600"/>
              </a:spcAft>
            </a:pPr>
            <a:r>
              <a:rPr lang="en-US" dirty="0"/>
              <a:t>Match your experimental design to your objective.</a:t>
            </a:r>
          </a:p>
          <a:p>
            <a:pPr lvl="2" fontAlgn="base">
              <a:spcAft>
                <a:spcPts val="600"/>
              </a:spcAft>
            </a:pPr>
            <a:r>
              <a:rPr lang="en-US" dirty="0"/>
              <a:t>For example, day versus night is an entirely different animal than analyzing global circadian regulation of &lt;</a:t>
            </a:r>
            <a:r>
              <a:rPr lang="en-US" i="1" dirty="0"/>
              <a:t>latest sequencing method</a:t>
            </a:r>
            <a:r>
              <a:rPr lang="en-US" dirty="0"/>
              <a:t>&gt;</a:t>
            </a:r>
          </a:p>
          <a:p>
            <a:pPr lvl="2" fontAlgn="base">
              <a:spcAft>
                <a:spcPts val="600"/>
              </a:spcAft>
            </a:pPr>
            <a:r>
              <a:rPr lang="en-US" dirty="0"/>
              <a:t>Array versus </a:t>
            </a:r>
            <a:r>
              <a:rPr lang="en-US" dirty="0" err="1"/>
              <a:t>RNAseq</a:t>
            </a:r>
            <a:r>
              <a:rPr lang="en-US" dirty="0"/>
              <a:t>?</a:t>
            </a:r>
          </a:p>
          <a:p>
            <a:pPr lvl="1" fontAlgn="base">
              <a:spcAft>
                <a:spcPts val="600"/>
              </a:spcAft>
            </a:pPr>
            <a:r>
              <a:rPr lang="en-US" dirty="0"/>
              <a:t>Always discuss study limitations</a:t>
            </a:r>
          </a:p>
          <a:p>
            <a:pPr lvl="1" fontAlgn="base">
              <a:spcAft>
                <a:spcPts val="600"/>
              </a:spcAft>
            </a:pPr>
            <a:r>
              <a:rPr lang="en-US" dirty="0"/>
              <a:t>Validate your conclusions, especially when you’re underpowered.</a:t>
            </a:r>
          </a:p>
          <a:p>
            <a:endParaRPr lang="en-US" dirty="0"/>
          </a:p>
        </p:txBody>
      </p:sp>
    </p:spTree>
    <p:extLst>
      <p:ext uri="{BB962C8B-B14F-4D97-AF65-F5344CB8AC3E}">
        <p14:creationId xmlns:p14="http://schemas.microsoft.com/office/powerpoint/2010/main" val="146377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E04992-4D6A-4867-995D-91FB58BE625B}"/>
              </a:ext>
            </a:extLst>
          </p:cNvPr>
          <p:cNvSpPr>
            <a:spLocks noGrp="1"/>
          </p:cNvSpPr>
          <p:nvPr>
            <p:ph type="title"/>
          </p:nvPr>
        </p:nvSpPr>
        <p:spPr/>
        <p:txBody>
          <a:bodyPr>
            <a:normAutofit/>
          </a:bodyPr>
          <a:lstStyle/>
          <a:p>
            <a:r>
              <a:rPr lang="en-US" dirty="0">
                <a:cs typeface="Calibri"/>
              </a:rPr>
              <a:t>Additional resources</a:t>
            </a:r>
            <a:endParaRPr lang="en-US" dirty="0"/>
          </a:p>
        </p:txBody>
      </p:sp>
      <p:sp>
        <p:nvSpPr>
          <p:cNvPr id="3" name="Content Placeholder 2"/>
          <p:cNvSpPr>
            <a:spLocks noGrp="1"/>
          </p:cNvSpPr>
          <p:nvPr>
            <p:ph idx="1"/>
          </p:nvPr>
        </p:nvSpPr>
        <p:spPr>
          <a:xfrm>
            <a:off x="457200" y="1600200"/>
            <a:ext cx="4414838" cy="4525963"/>
          </a:xfrm>
        </p:spPr>
        <p:txBody>
          <a:bodyPr>
            <a:normAutofit/>
          </a:bodyPr>
          <a:lstStyle/>
          <a:p>
            <a:pPr marL="0" indent="0" fontAlgn="base">
              <a:buNone/>
            </a:pPr>
            <a:r>
              <a:rPr lang="en-US" dirty="0"/>
              <a:t>Excellent resource for lots of additional information on programming in </a:t>
            </a:r>
            <a:r>
              <a:rPr lang="en-US" dirty="0" smtClean="0"/>
              <a:t>R</a:t>
            </a:r>
            <a:r>
              <a:rPr lang="is-IS" dirty="0" smtClean="0"/>
              <a:t>…</a:t>
            </a:r>
            <a:endParaRPr lang="en-US" dirty="0"/>
          </a:p>
          <a:p>
            <a:pPr fontAlgn="base"/>
            <a:endParaRPr lang="en-US" dirty="0"/>
          </a:p>
          <a:p>
            <a:pPr marL="0" indent="0" fontAlgn="base">
              <a:buNone/>
            </a:pPr>
            <a:r>
              <a:rPr lang="is-IS" dirty="0" smtClean="0"/>
              <a:t>…and </a:t>
            </a:r>
            <a:r>
              <a:rPr lang="en-US" dirty="0" smtClean="0"/>
              <a:t>it’s </a:t>
            </a:r>
            <a:r>
              <a:rPr lang="en-US" dirty="0"/>
              <a:t>free</a:t>
            </a:r>
            <a:r>
              <a:rPr lang="is-IS" dirty="0"/>
              <a:t>…</a:t>
            </a:r>
            <a:endParaRPr lang="en-US" dirty="0"/>
          </a:p>
          <a:p>
            <a:pPr marL="0" indent="0" fontAlgn="base">
              <a:buNone/>
            </a:pPr>
            <a:r>
              <a:rPr lang="en-US" dirty="0">
                <a:solidFill>
                  <a:schemeClr val="tx2"/>
                </a:solidFill>
              </a:rPr>
              <a:t>http://r4ds.had.co.nz/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531942"/>
            <a:ext cx="3311978" cy="4829968"/>
          </a:xfrm>
          <a:prstGeom prst="rect">
            <a:avLst/>
          </a:prstGeom>
        </p:spPr>
      </p:pic>
    </p:spTree>
    <p:extLst>
      <p:ext uri="{BB962C8B-B14F-4D97-AF65-F5344CB8AC3E}">
        <p14:creationId xmlns:p14="http://schemas.microsoft.com/office/powerpoint/2010/main" val="1461358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Additional resources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71" y="1621631"/>
            <a:ext cx="6629400" cy="12827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8171" y="3292960"/>
            <a:ext cx="6019800" cy="1003300"/>
          </a:xfrm>
          <a:prstGeom prst="rect">
            <a:avLst/>
          </a:prstGeom>
        </p:spPr>
      </p:pic>
    </p:spTree>
    <p:extLst>
      <p:ext uri="{BB962C8B-B14F-4D97-AF65-F5344CB8AC3E}">
        <p14:creationId xmlns:p14="http://schemas.microsoft.com/office/powerpoint/2010/main" val="179039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What’s happening</a:t>
            </a:r>
          </a:p>
        </p:txBody>
      </p:sp>
      <p:sp>
        <p:nvSpPr>
          <p:cNvPr id="3" name="Content Placeholder 2"/>
          <p:cNvSpPr>
            <a:spLocks noGrp="1"/>
          </p:cNvSpPr>
          <p:nvPr>
            <p:ph idx="1"/>
          </p:nvPr>
        </p:nvSpPr>
        <p:spPr/>
        <p:txBody>
          <a:bodyPr>
            <a:normAutofit/>
          </a:bodyPr>
          <a:lstStyle/>
          <a:p>
            <a:r>
              <a:rPr lang="en-US" dirty="0"/>
              <a:t>“Golden Rules”: a brief introduction</a:t>
            </a:r>
          </a:p>
          <a:p>
            <a:r>
              <a:rPr lang="en-US" dirty="0"/>
              <a:t>Workshop part I</a:t>
            </a:r>
          </a:p>
          <a:p>
            <a:pPr lvl="1"/>
            <a:r>
              <a:rPr lang="en-US" dirty="0"/>
              <a:t>Intro to R &amp; </a:t>
            </a:r>
            <a:r>
              <a:rPr lang="en-US" dirty="0" err="1"/>
              <a:t>Metacycle</a:t>
            </a:r>
            <a:endParaRPr lang="en-US" dirty="0"/>
          </a:p>
          <a:p>
            <a:pPr lvl="1"/>
            <a:r>
              <a:rPr lang="en-US" dirty="0"/>
              <a:t>Sampling resolution &amp; the errors of Venn diagrams</a:t>
            </a:r>
          </a:p>
          <a:p>
            <a:r>
              <a:rPr lang="en-US" dirty="0"/>
              <a:t>Coffee &amp; discussion</a:t>
            </a:r>
          </a:p>
          <a:p>
            <a:r>
              <a:rPr lang="en-US" dirty="0"/>
              <a:t>Workshop part II</a:t>
            </a:r>
          </a:p>
          <a:p>
            <a:pPr lvl="1"/>
            <a:r>
              <a:rPr lang="en-US" dirty="0"/>
              <a:t>RNA-</a:t>
            </a:r>
            <a:r>
              <a:rPr lang="en-US" dirty="0" err="1"/>
              <a:t>seq</a:t>
            </a:r>
            <a:r>
              <a:rPr lang="en-US" dirty="0"/>
              <a:t> read depth: </a:t>
            </a:r>
            <a:r>
              <a:rPr lang="en-US" i="1" dirty="0"/>
              <a:t>“something clever”</a:t>
            </a:r>
          </a:p>
          <a:p>
            <a:pPr lvl="1"/>
            <a:r>
              <a:rPr lang="en-US" dirty="0"/>
              <a:t>Wrap-up: mind your P’s &amp; Q’s!</a:t>
            </a:r>
          </a:p>
        </p:txBody>
      </p:sp>
    </p:spTree>
    <p:extLst>
      <p:ext uri="{BB962C8B-B14F-4D97-AF65-F5344CB8AC3E}">
        <p14:creationId xmlns:p14="http://schemas.microsoft.com/office/powerpoint/2010/main" val="2109890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Golden Rules</a:t>
            </a:r>
          </a:p>
        </p:txBody>
      </p:sp>
      <p:sp>
        <p:nvSpPr>
          <p:cNvPr id="3" name="Subtitle 2"/>
          <p:cNvSpPr>
            <a:spLocks noGrp="1"/>
          </p:cNvSpPr>
          <p:nvPr>
            <p:ph type="subTitle" idx="1"/>
          </p:nvPr>
        </p:nvSpPr>
        <p:spPr/>
        <p:txBody>
          <a:bodyPr/>
          <a:lstStyle/>
          <a:p>
            <a:r>
              <a:rPr lang="en-US" dirty="0"/>
              <a:t>Brief introduction</a:t>
            </a:r>
          </a:p>
        </p:txBody>
      </p:sp>
    </p:spTree>
    <p:extLst>
      <p:ext uri="{BB962C8B-B14F-4D97-AF65-F5344CB8AC3E}">
        <p14:creationId xmlns:p14="http://schemas.microsoft.com/office/powerpoint/2010/main" val="1859095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charset="0"/>
                <a:ea typeface="Arial" charset="0"/>
                <a:cs typeface="Arial" charset="0"/>
              </a:rPr>
              <a:t>Circadian ‘omics on the rise</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1415"/>
          <a:stretch/>
        </p:blipFill>
        <p:spPr>
          <a:xfrm>
            <a:off x="457200" y="1686295"/>
            <a:ext cx="8229600" cy="4417165"/>
          </a:xfrm>
        </p:spPr>
      </p:pic>
      <p:sp>
        <p:nvSpPr>
          <p:cNvPr id="8" name="TextBox 7"/>
          <p:cNvSpPr txBox="1"/>
          <p:nvPr/>
        </p:nvSpPr>
        <p:spPr>
          <a:xfrm>
            <a:off x="4724400" y="6172200"/>
            <a:ext cx="4114800" cy="369332"/>
          </a:xfrm>
          <a:prstGeom prst="rect">
            <a:avLst/>
          </a:prstGeom>
          <a:noFill/>
        </p:spPr>
        <p:txBody>
          <a:bodyPr wrap="square" rtlCol="0">
            <a:spAutoFit/>
          </a:bodyPr>
          <a:lstStyle/>
          <a:p>
            <a:pPr algn="r"/>
            <a:r>
              <a:rPr lang="en-US" dirty="0"/>
              <a:t>Hughes M. E. et al., J </a:t>
            </a:r>
            <a:r>
              <a:rPr lang="en-US" dirty="0" err="1"/>
              <a:t>Biol</a:t>
            </a:r>
            <a:r>
              <a:rPr lang="en-US" dirty="0"/>
              <a:t> Rhythms. 2017.</a:t>
            </a:r>
          </a:p>
        </p:txBody>
      </p:sp>
    </p:spTree>
    <p:extLst>
      <p:ext uri="{BB962C8B-B14F-4D97-AF65-F5344CB8AC3E}">
        <p14:creationId xmlns:p14="http://schemas.microsoft.com/office/powerpoint/2010/main" val="442770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charset="0"/>
                <a:ea typeface="Arial" charset="0"/>
                <a:cs typeface="Arial" charset="0"/>
              </a:rPr>
              <a:t>Golden Rules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3250" y="1710531"/>
            <a:ext cx="5397500" cy="4305300"/>
          </a:xfrm>
        </p:spPr>
      </p:pic>
      <p:sp>
        <p:nvSpPr>
          <p:cNvPr id="7" name="TextBox 6"/>
          <p:cNvSpPr txBox="1"/>
          <p:nvPr/>
        </p:nvSpPr>
        <p:spPr>
          <a:xfrm>
            <a:off x="4724400" y="6172200"/>
            <a:ext cx="4114800" cy="369332"/>
          </a:xfrm>
          <a:prstGeom prst="rect">
            <a:avLst/>
          </a:prstGeom>
          <a:noFill/>
        </p:spPr>
        <p:txBody>
          <a:bodyPr wrap="square" rtlCol="0">
            <a:spAutoFit/>
          </a:bodyPr>
          <a:lstStyle/>
          <a:p>
            <a:pPr algn="r"/>
            <a:r>
              <a:rPr lang="en-US" dirty="0"/>
              <a:t>Hughes M. E. et al., J </a:t>
            </a:r>
            <a:r>
              <a:rPr lang="en-US" dirty="0" err="1"/>
              <a:t>Biol</a:t>
            </a:r>
            <a:r>
              <a:rPr lang="en-US" dirty="0"/>
              <a:t> Rhythms. 2017.</a:t>
            </a:r>
          </a:p>
        </p:txBody>
      </p:sp>
    </p:spTree>
    <p:extLst>
      <p:ext uri="{BB962C8B-B14F-4D97-AF65-F5344CB8AC3E}">
        <p14:creationId xmlns:p14="http://schemas.microsoft.com/office/powerpoint/2010/main" val="1534573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Begin</a:t>
            </a:r>
            <a:r>
              <a:rPr lang="en-US" dirty="0"/>
              <a:t> workshop part 1</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544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xmlns="" id="{4B53B5CD-75FF-B641-8E53-C239DDEB1D4D}"/>
              </a:ext>
            </a:extLst>
          </p:cNvPr>
          <p:cNvGraphicFramePr>
            <a:graphicFrameLocks noGrp="1"/>
          </p:cNvGraphicFramePr>
          <p:nvPr>
            <p:extLst>
              <p:ext uri="{D42A27DB-BD31-4B8C-83A1-F6EECF244321}">
                <p14:modId xmlns:p14="http://schemas.microsoft.com/office/powerpoint/2010/main" val="474626802"/>
              </p:ext>
            </p:extLst>
          </p:nvPr>
        </p:nvGraphicFramePr>
        <p:xfrm>
          <a:off x="314325" y="1652634"/>
          <a:ext cx="8501063" cy="4671966"/>
        </p:xfrm>
        <a:graphic>
          <a:graphicData uri="http://schemas.openxmlformats.org/drawingml/2006/table">
            <a:tbl>
              <a:tblPr firstRow="1" bandRow="1">
                <a:tableStyleId>{5C22544A-7EE6-4342-B048-85BDC9FD1C3A}</a:tableStyleId>
              </a:tblPr>
              <a:tblGrid>
                <a:gridCol w="1491414">
                  <a:extLst>
                    <a:ext uri="{9D8B030D-6E8A-4147-A177-3AD203B41FA5}">
                      <a16:colId xmlns:a16="http://schemas.microsoft.com/office/drawing/2014/main" xmlns="" val="2784579943"/>
                    </a:ext>
                  </a:extLst>
                </a:gridCol>
                <a:gridCol w="3430254">
                  <a:extLst>
                    <a:ext uri="{9D8B030D-6E8A-4147-A177-3AD203B41FA5}">
                      <a16:colId xmlns:a16="http://schemas.microsoft.com/office/drawing/2014/main" xmlns="" val="428208419"/>
                    </a:ext>
                  </a:extLst>
                </a:gridCol>
                <a:gridCol w="3579395">
                  <a:extLst>
                    <a:ext uri="{9D8B030D-6E8A-4147-A177-3AD203B41FA5}">
                      <a16:colId xmlns:a16="http://schemas.microsoft.com/office/drawing/2014/main" xmlns="" val="1622410338"/>
                    </a:ext>
                  </a:extLst>
                </a:gridCol>
              </a:tblGrid>
              <a:tr h="496206">
                <a:tc>
                  <a:txBody>
                    <a:bodyPr/>
                    <a:lstStyle/>
                    <a:p>
                      <a:endParaRPr lang="en-US" dirty="0"/>
                    </a:p>
                  </a:txBody>
                  <a:tcPr>
                    <a:noFill/>
                  </a:tcPr>
                </a:tc>
                <a:tc>
                  <a:txBody>
                    <a:bodyPr/>
                    <a:lstStyle/>
                    <a:p>
                      <a:pPr algn="ctr"/>
                      <a:r>
                        <a:rPr lang="en-US" sz="2800" dirty="0"/>
                        <a:t>Pros</a:t>
                      </a:r>
                      <a:r>
                        <a:rPr lang="en-US" sz="2800" baseline="30000" dirty="0"/>
                        <a:t>#1</a:t>
                      </a:r>
                    </a:p>
                  </a:txBody>
                  <a:tcPr/>
                </a:tc>
                <a:tc>
                  <a:txBody>
                    <a:bodyPr/>
                    <a:lstStyle/>
                    <a:p>
                      <a:pPr algn="ctr"/>
                      <a:r>
                        <a:rPr lang="en-US" sz="2800" dirty="0"/>
                        <a:t>Cons</a:t>
                      </a:r>
                      <a:r>
                        <a:rPr lang="en-US" sz="2800" baseline="30000" dirty="0"/>
                        <a:t>#2</a:t>
                      </a:r>
                      <a:endParaRPr lang="en-US" sz="2800" dirty="0"/>
                    </a:p>
                  </a:txBody>
                  <a:tcPr/>
                </a:tc>
                <a:extLst>
                  <a:ext uri="{0D108BD9-81ED-4DB2-BD59-A6C34878D82A}">
                    <a16:rowId xmlns:a16="http://schemas.microsoft.com/office/drawing/2014/main" xmlns="" val="3382714315"/>
                  </a:ext>
                </a:extLst>
              </a:tr>
              <a:tr h="1169939">
                <a:tc>
                  <a:txBody>
                    <a:bodyPr/>
                    <a:lstStyle/>
                    <a:p>
                      <a:pPr algn="r"/>
                      <a:r>
                        <a:rPr lang="en-US" b="1" dirty="0"/>
                        <a:t>ARSER</a:t>
                      </a:r>
                    </a:p>
                  </a:txBody>
                  <a:tcPr/>
                </a:tc>
                <a:tc>
                  <a:txBody>
                    <a:bodyPr/>
                    <a:lstStyle/>
                    <a:p>
                      <a:pPr marL="127000" indent="-127000">
                        <a:buFont typeface="Arial" panose="020B0604020202020204" pitchFamily="34" charset="0"/>
                        <a:buChar char="•"/>
                        <a:tabLst/>
                      </a:pPr>
                      <a:r>
                        <a:rPr lang="en-US" sz="1200" dirty="0"/>
                        <a:t>Low false negative rate in analyzing low resolution data</a:t>
                      </a:r>
                      <a:r>
                        <a:rPr lang="en-US" sz="1200" baseline="30000" dirty="0"/>
                        <a:t>#3</a:t>
                      </a:r>
                    </a:p>
                    <a:p>
                      <a:pPr marL="127000" indent="-127000">
                        <a:buFont typeface="Arial" panose="020B0604020202020204" pitchFamily="34" charset="0"/>
                        <a:buChar char="•"/>
                        <a:tabLst/>
                      </a:pPr>
                      <a:r>
                        <a:rPr lang="en-US" sz="1200" dirty="0"/>
                        <a:t>Less influenced by noise</a:t>
                      </a:r>
                    </a:p>
                    <a:p>
                      <a:pPr marL="127000" indent="-127000">
                        <a:buFont typeface="Arial" panose="020B0604020202020204" pitchFamily="34" charset="0"/>
                        <a:buChar char="•"/>
                        <a:tabLst/>
                      </a:pPr>
                      <a:r>
                        <a:rPr lang="en-US" sz="1200" dirty="0"/>
                        <a:t>Less periodic curve bias</a:t>
                      </a:r>
                    </a:p>
                    <a:p>
                      <a:pPr marL="127000" indent="-127000">
                        <a:buFont typeface="Arial" panose="020B0604020202020204" pitchFamily="34" charset="0"/>
                        <a:buChar char="•"/>
                        <a:tabLst/>
                      </a:pPr>
                      <a:r>
                        <a:rPr lang="en-US" sz="1200" dirty="0"/>
                        <a:t>Uniform P-value distribution based on simulated datasets</a:t>
                      </a:r>
                    </a:p>
                  </a:txBody>
                  <a:tcPr/>
                </a:tc>
                <a:tc>
                  <a:txBody>
                    <a:bodyPr/>
                    <a:lstStyle/>
                    <a:p>
                      <a:pPr marL="127000" indent="-127000">
                        <a:buFont typeface="Arial" panose="020B0604020202020204" pitchFamily="34" charset="0"/>
                        <a:buChar char="•"/>
                        <a:tabLst/>
                      </a:pPr>
                      <a:r>
                        <a:rPr lang="en-US" sz="1200" dirty="0"/>
                        <a:t>High false positive rate in analyzing high resolution data</a:t>
                      </a:r>
                    </a:p>
                    <a:p>
                      <a:pPr marL="127000" indent="-127000">
                        <a:buFont typeface="Arial" panose="020B0604020202020204" pitchFamily="34" charset="0"/>
                        <a:buChar char="•"/>
                        <a:tabLst/>
                      </a:pPr>
                      <a:r>
                        <a:rPr lang="en-US" sz="1200" dirty="0"/>
                        <a:t>Limited sampling pattern (evenly sampled without missing value and replicates)</a:t>
                      </a:r>
                    </a:p>
                    <a:p>
                      <a:pPr marL="127000" indent="-127000">
                        <a:buFont typeface="Arial" panose="020B0604020202020204" pitchFamily="34" charset="0"/>
                        <a:buChar char="•"/>
                        <a:tabLst/>
                      </a:pPr>
                      <a:r>
                        <a:rPr lang="en-US" sz="1200" dirty="0"/>
                        <a:t>Low computational efficiency</a:t>
                      </a:r>
                    </a:p>
                    <a:p>
                      <a:pPr marL="127000" indent="-127000">
                        <a:buFont typeface="Arial" panose="020B0604020202020204" pitchFamily="34" charset="0"/>
                        <a:buChar char="•"/>
                        <a:tabLst/>
                      </a:pPr>
                      <a:r>
                        <a:rPr lang="en-US" sz="1200" dirty="0"/>
                        <a:t>Decreased power in analyzing datasets covering only one cycle</a:t>
                      </a:r>
                    </a:p>
                  </a:txBody>
                  <a:tcPr/>
                </a:tc>
                <a:extLst>
                  <a:ext uri="{0D108BD9-81ED-4DB2-BD59-A6C34878D82A}">
                    <a16:rowId xmlns:a16="http://schemas.microsoft.com/office/drawing/2014/main" xmlns="" val="1153132820"/>
                  </a:ext>
                </a:extLst>
              </a:tr>
              <a:tr h="1027403">
                <a:tc>
                  <a:txBody>
                    <a:bodyPr/>
                    <a:lstStyle/>
                    <a:p>
                      <a:pPr algn="r"/>
                      <a:r>
                        <a:rPr lang="en-US" b="1" dirty="0"/>
                        <a:t>JTK_CYCLE</a:t>
                      </a:r>
                    </a:p>
                  </a:txBody>
                  <a:tcPr/>
                </a:tc>
                <a:tc>
                  <a:txBody>
                    <a:bodyPr/>
                    <a:lstStyle/>
                    <a:p>
                      <a:pPr marL="127000" indent="-127000">
                        <a:buFont typeface="Arial" panose="020B0604020202020204" pitchFamily="34" charset="0"/>
                        <a:buChar char="•"/>
                        <a:tabLst/>
                      </a:pPr>
                      <a:r>
                        <a:rPr lang="en-US" sz="1200" dirty="0"/>
                        <a:t>Robust to outliers</a:t>
                      </a:r>
                    </a:p>
                    <a:p>
                      <a:pPr marL="127000" indent="-127000">
                        <a:buFont typeface="Arial" panose="020B0604020202020204" pitchFamily="34" charset="0"/>
                        <a:buChar char="•"/>
                        <a:tabLst/>
                      </a:pPr>
                      <a:r>
                        <a:rPr lang="en-US" sz="1200" dirty="0"/>
                        <a:t>High computational efficiency</a:t>
                      </a:r>
                    </a:p>
                    <a:p>
                      <a:pPr marL="127000" indent="-127000">
                        <a:buFont typeface="Arial" panose="020B0604020202020204" pitchFamily="34" charset="0"/>
                        <a:buChar char="•"/>
                        <a:tabLst/>
                      </a:pPr>
                      <a:r>
                        <a:rPr lang="en-US" sz="1200" dirty="0"/>
                        <a:t>Improved power in analyzing datasets with duplicate samples</a:t>
                      </a:r>
                    </a:p>
                  </a:txBody>
                  <a:tcPr/>
                </a:tc>
                <a:tc>
                  <a:txBody>
                    <a:bodyPr/>
                    <a:lstStyle/>
                    <a:p>
                      <a:pPr marL="127000" indent="-127000" algn="l" defTabSz="914400" rtl="0" eaLnBrk="1" latinLnBrk="0" hangingPunct="1">
                        <a:buFont typeface="Arial" panose="020B0604020202020204" pitchFamily="34" charset="0"/>
                        <a:buChar char="•"/>
                        <a:tabLst/>
                      </a:pPr>
                      <a:r>
                        <a:rPr lang="en-US" sz="1200" kern="1200" dirty="0">
                          <a:solidFill>
                            <a:schemeClr val="dk1"/>
                          </a:solidFill>
                          <a:latin typeface="+mn-lt"/>
                          <a:ea typeface="+mn-ea"/>
                          <a:cs typeface="+mn-cs"/>
                        </a:rPr>
                        <a:t>Dispersed output parameters (P-value, period and phase) for low resolution data</a:t>
                      </a:r>
                    </a:p>
                    <a:p>
                      <a:pPr marL="127000" indent="-127000" algn="l" defTabSz="914400" rtl="0" eaLnBrk="1" latinLnBrk="0" hangingPunct="1">
                        <a:buFont typeface="Arial" panose="020B0604020202020204" pitchFamily="34" charset="0"/>
                        <a:buChar char="•"/>
                        <a:tabLst/>
                      </a:pPr>
                      <a:r>
                        <a:rPr lang="en-US" sz="1200" kern="1200" dirty="0">
                          <a:solidFill>
                            <a:schemeClr val="dk1"/>
                          </a:solidFill>
                          <a:latin typeface="+mn-lt"/>
                          <a:ea typeface="+mn-ea"/>
                          <a:cs typeface="+mn-cs"/>
                        </a:rPr>
                        <a:t>False negative issue for low resolution data</a:t>
                      </a:r>
                    </a:p>
                    <a:p>
                      <a:pPr marL="127000" indent="-127000" algn="l" defTabSz="914400" rtl="0" eaLnBrk="1" latinLnBrk="0" hangingPunct="1">
                        <a:buFont typeface="Arial" panose="020B0604020202020204" pitchFamily="34" charset="0"/>
                        <a:buChar char="•"/>
                        <a:tabLst/>
                      </a:pPr>
                      <a:r>
                        <a:rPr lang="en-US" sz="1200" kern="1200" dirty="0">
                          <a:solidFill>
                            <a:schemeClr val="dk1"/>
                          </a:solidFill>
                          <a:latin typeface="+mn-lt"/>
                          <a:ea typeface="+mn-ea"/>
                          <a:cs typeface="+mn-cs"/>
                        </a:rPr>
                        <a:t>Less accurate phase for low resolution data</a:t>
                      </a:r>
                    </a:p>
                    <a:p>
                      <a:pPr marL="127000" indent="-127000" algn="l" defTabSz="914400" rtl="0" eaLnBrk="1" latinLnBrk="0" hangingPunct="1">
                        <a:buFont typeface="Arial" panose="020B0604020202020204" pitchFamily="34" charset="0"/>
                        <a:buChar char="•"/>
                        <a:tabLst/>
                      </a:pPr>
                      <a:r>
                        <a:rPr lang="en-US" sz="1200" kern="1200" dirty="0">
                          <a:solidFill>
                            <a:schemeClr val="dk1"/>
                          </a:solidFill>
                          <a:latin typeface="+mn-lt"/>
                          <a:ea typeface="+mn-ea"/>
                          <a:cs typeface="+mn-cs"/>
                        </a:rPr>
                        <a:t>Cosine curve bias</a:t>
                      </a:r>
                    </a:p>
                  </a:txBody>
                  <a:tcPr/>
                </a:tc>
                <a:extLst>
                  <a:ext uri="{0D108BD9-81ED-4DB2-BD59-A6C34878D82A}">
                    <a16:rowId xmlns:a16="http://schemas.microsoft.com/office/drawing/2014/main" xmlns="" val="998478571"/>
                  </a:ext>
                </a:extLst>
              </a:tr>
              <a:tr h="629967">
                <a:tc>
                  <a:txBody>
                    <a:bodyPr/>
                    <a:lstStyle/>
                    <a:p>
                      <a:pPr algn="r"/>
                      <a:r>
                        <a:rPr lang="en-US" b="1" dirty="0"/>
                        <a:t>Lomb-</a:t>
                      </a:r>
                      <a:r>
                        <a:rPr lang="en-US" b="1" dirty="0" err="1"/>
                        <a:t>Scargle</a:t>
                      </a:r>
                      <a:endParaRPr lang="en-US" b="1" dirty="0"/>
                    </a:p>
                  </a:txBody>
                  <a:tcPr/>
                </a:tc>
                <a:tc>
                  <a:txBody>
                    <a:bodyPr/>
                    <a:lstStyle/>
                    <a:p>
                      <a:pPr marL="127000" marR="0" lvl="0" indent="-127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Not restricted by the sampling pattern</a:t>
                      </a:r>
                    </a:p>
                    <a:p>
                      <a:pPr marL="127000" marR="0" lvl="0" indent="-127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High computational efficiency</a:t>
                      </a:r>
                    </a:p>
                    <a:p>
                      <a:pPr marL="127000" marR="0" lvl="0" indent="-127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Good </a:t>
                      </a:r>
                      <a:r>
                        <a:rPr lang="en-US" sz="1200" dirty="0"/>
                        <a:t>classifier of periodic signals and noise</a:t>
                      </a:r>
                      <a:endParaRPr lang="en-US" dirty="0"/>
                    </a:p>
                  </a:txBody>
                  <a:tcPr/>
                </a:tc>
                <a:tc>
                  <a:txBody>
                    <a:bodyPr/>
                    <a:lstStyle/>
                    <a:p>
                      <a:pPr marL="127000" indent="-127000" algn="l" defTabSz="914400" rtl="0" eaLnBrk="1" latinLnBrk="0" hangingPunct="1">
                        <a:buFont typeface="Arial" panose="020B0604020202020204" pitchFamily="34" charset="0"/>
                        <a:buChar char="•"/>
                        <a:tabLst/>
                      </a:pPr>
                      <a:r>
                        <a:rPr lang="en-US" sz="1200" kern="1200" dirty="0">
                          <a:solidFill>
                            <a:schemeClr val="dk1"/>
                          </a:solidFill>
                          <a:latin typeface="+mn-lt"/>
                          <a:ea typeface="+mn-ea"/>
                          <a:cs typeface="+mn-cs"/>
                        </a:rPr>
                        <a:t>High false negative rate in analyzing low sampling resolution data</a:t>
                      </a:r>
                    </a:p>
                    <a:p>
                      <a:pPr marL="127000" indent="-127000" algn="l" defTabSz="914400" rtl="0" eaLnBrk="1" latinLnBrk="0" hangingPunct="1">
                        <a:buFont typeface="Arial" panose="020B0604020202020204" pitchFamily="34" charset="0"/>
                        <a:buChar char="•"/>
                        <a:tabLst/>
                      </a:pPr>
                      <a:r>
                        <a:rPr lang="en-US" sz="1200" kern="1200" dirty="0">
                          <a:solidFill>
                            <a:schemeClr val="dk1"/>
                          </a:solidFill>
                          <a:latin typeface="+mn-lt"/>
                          <a:ea typeface="+mn-ea"/>
                          <a:cs typeface="+mn-cs"/>
                        </a:rPr>
                        <a:t>The calculated amplitude is not good</a:t>
                      </a:r>
                    </a:p>
                  </a:txBody>
                  <a:tcPr/>
                </a:tc>
                <a:extLst>
                  <a:ext uri="{0D108BD9-81ED-4DB2-BD59-A6C34878D82A}">
                    <a16:rowId xmlns:a16="http://schemas.microsoft.com/office/drawing/2014/main" xmlns="" val="1635475926"/>
                  </a:ext>
                </a:extLst>
              </a:tr>
              <a:tr h="1114723">
                <a:tc>
                  <a:txBody>
                    <a:bodyPr/>
                    <a:lstStyle/>
                    <a:p>
                      <a:pPr algn="r"/>
                      <a:r>
                        <a:rPr lang="en-US" b="1" dirty="0"/>
                        <a:t>meta2d</a:t>
                      </a:r>
                    </a:p>
                  </a:txBody>
                  <a:tcPr/>
                </a:tc>
                <a:tc>
                  <a:txBody>
                    <a:bodyPr/>
                    <a:lstStyle/>
                    <a:p>
                      <a:pPr marL="127000" marR="0" lvl="0" indent="-127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Convenient</a:t>
                      </a:r>
                    </a:p>
                    <a:p>
                      <a:pPr marL="127000" marR="0" lvl="0" indent="-127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Correcting the major Cons of the single method</a:t>
                      </a:r>
                    </a:p>
                    <a:p>
                      <a:pPr marL="127000" marR="0" lvl="0" indent="-127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Rarely give the worst results comparing with a single method</a:t>
                      </a:r>
                    </a:p>
                    <a:p>
                      <a:pPr marL="127000" marR="0" lvl="0" indent="-127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Improved accuracy in phase prediction</a:t>
                      </a:r>
                    </a:p>
                  </a:txBody>
                  <a:tcPr/>
                </a:tc>
                <a:tc>
                  <a:txBody>
                    <a:bodyPr/>
                    <a:lstStyle/>
                    <a:p>
                      <a:pPr marL="127000" indent="-127000">
                        <a:buFont typeface="Arial" panose="020B0604020202020204" pitchFamily="34" charset="0"/>
                        <a:buChar char="•"/>
                        <a:tabLst/>
                      </a:pPr>
                      <a:r>
                        <a:rPr lang="en-US" sz="1200" dirty="0"/>
                        <a:t>The used Fisher method require independent P-values given by ARSER, JTK_CYCLE and Lomb-</a:t>
                      </a:r>
                      <a:r>
                        <a:rPr lang="en-US" sz="1200" dirty="0" err="1"/>
                        <a:t>Scargle</a:t>
                      </a:r>
                      <a:endParaRPr lang="en-US" sz="1200" dirty="0"/>
                    </a:p>
                    <a:p>
                      <a:pPr marL="127000" indent="-127000">
                        <a:buFont typeface="Arial" panose="020B0604020202020204" pitchFamily="34" charset="0"/>
                        <a:buChar char="•"/>
                        <a:tabLst/>
                      </a:pPr>
                      <a:r>
                        <a:rPr lang="en-US" sz="1200" dirty="0"/>
                        <a:t>False positive issue in analyzing high sampling resolution data if including ARSER</a:t>
                      </a:r>
                    </a:p>
                  </a:txBody>
                  <a:tcPr/>
                </a:tc>
                <a:extLst>
                  <a:ext uri="{0D108BD9-81ED-4DB2-BD59-A6C34878D82A}">
                    <a16:rowId xmlns:a16="http://schemas.microsoft.com/office/drawing/2014/main" xmlns="" val="1674707902"/>
                  </a:ext>
                </a:extLst>
              </a:tr>
            </a:tbl>
          </a:graphicData>
        </a:graphic>
      </p:graphicFrame>
      <p:sp>
        <p:nvSpPr>
          <p:cNvPr id="2" name="Title 1"/>
          <p:cNvSpPr>
            <a:spLocks noGrp="1"/>
          </p:cNvSpPr>
          <p:nvPr>
            <p:ph type="title"/>
          </p:nvPr>
        </p:nvSpPr>
        <p:spPr/>
        <p:txBody>
          <a:bodyPr>
            <a:normAutofit fontScale="90000"/>
          </a:bodyPr>
          <a:lstStyle/>
          <a:p>
            <a:r>
              <a:rPr lang="en-US" dirty="0">
                <a:latin typeface="Arial" charset="0"/>
                <a:ea typeface="Arial" charset="0"/>
                <a:cs typeface="Arial" charset="0"/>
              </a:rPr>
              <a:t>Which algorithm should I use to analyze periodic data?</a:t>
            </a:r>
            <a:endParaRPr lang="en-US" dirty="0"/>
          </a:p>
        </p:txBody>
      </p:sp>
    </p:spTree>
    <p:extLst>
      <p:ext uri="{BB962C8B-B14F-4D97-AF65-F5344CB8AC3E}">
        <p14:creationId xmlns:p14="http://schemas.microsoft.com/office/powerpoint/2010/main" val="19005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0B4D06-F4C6-B549-AACB-5174FDDF3483}"/>
              </a:ext>
            </a:extLst>
          </p:cNvPr>
          <p:cNvSpPr>
            <a:spLocks noGrp="1"/>
          </p:cNvSpPr>
          <p:nvPr>
            <p:ph type="title"/>
          </p:nvPr>
        </p:nvSpPr>
        <p:spPr>
          <a:xfrm>
            <a:off x="0" y="0"/>
            <a:ext cx="9144000" cy="533400"/>
          </a:xfrm>
        </p:spPr>
        <p:txBody>
          <a:bodyPr>
            <a:normAutofit/>
          </a:bodyPr>
          <a:lstStyle/>
          <a:p>
            <a:r>
              <a:rPr lang="en-US" sz="2000" b="1" dirty="0"/>
              <a:t>Method selection based on the sampling pattern in studying circadian transcriptome</a:t>
            </a:r>
          </a:p>
        </p:txBody>
      </p:sp>
      <p:graphicFrame>
        <p:nvGraphicFramePr>
          <p:cNvPr id="3" name="Table 2">
            <a:extLst>
              <a:ext uri="{FF2B5EF4-FFF2-40B4-BE49-F238E27FC236}">
                <a16:creationId xmlns:a16="http://schemas.microsoft.com/office/drawing/2014/main" xmlns="" id="{1BEDB781-FAA5-7745-B255-C3185868DF5B}"/>
              </a:ext>
            </a:extLst>
          </p:cNvPr>
          <p:cNvGraphicFramePr>
            <a:graphicFrameLocks noGrp="1"/>
          </p:cNvGraphicFramePr>
          <p:nvPr>
            <p:extLst>
              <p:ext uri="{D42A27DB-BD31-4B8C-83A1-F6EECF244321}">
                <p14:modId xmlns:p14="http://schemas.microsoft.com/office/powerpoint/2010/main" val="1080300253"/>
              </p:ext>
            </p:extLst>
          </p:nvPr>
        </p:nvGraphicFramePr>
        <p:xfrm>
          <a:off x="76200" y="838200"/>
          <a:ext cx="8991600" cy="4632960"/>
        </p:xfrm>
        <a:graphic>
          <a:graphicData uri="http://schemas.openxmlformats.org/drawingml/2006/table">
            <a:tbl>
              <a:tblPr firstRow="1" bandRow="1">
                <a:tableStyleId>{5C22544A-7EE6-4342-B048-85BDC9FD1C3A}</a:tableStyleId>
              </a:tblPr>
              <a:tblGrid>
                <a:gridCol w="867610">
                  <a:extLst>
                    <a:ext uri="{9D8B030D-6E8A-4147-A177-3AD203B41FA5}">
                      <a16:colId xmlns:a16="http://schemas.microsoft.com/office/drawing/2014/main" xmlns="" val="91841183"/>
                    </a:ext>
                  </a:extLst>
                </a:gridCol>
                <a:gridCol w="1646990">
                  <a:extLst>
                    <a:ext uri="{9D8B030D-6E8A-4147-A177-3AD203B41FA5}">
                      <a16:colId xmlns:a16="http://schemas.microsoft.com/office/drawing/2014/main" xmlns="" val="738827673"/>
                    </a:ext>
                  </a:extLst>
                </a:gridCol>
                <a:gridCol w="4229100">
                  <a:extLst>
                    <a:ext uri="{9D8B030D-6E8A-4147-A177-3AD203B41FA5}">
                      <a16:colId xmlns:a16="http://schemas.microsoft.com/office/drawing/2014/main" xmlns="" val="2521996024"/>
                    </a:ext>
                  </a:extLst>
                </a:gridCol>
                <a:gridCol w="2247900">
                  <a:extLst>
                    <a:ext uri="{9D8B030D-6E8A-4147-A177-3AD203B41FA5}">
                      <a16:colId xmlns:a16="http://schemas.microsoft.com/office/drawing/2014/main" xmlns="" val="2717893169"/>
                    </a:ext>
                  </a:extLst>
                </a:gridCol>
              </a:tblGrid>
              <a:tr h="657860">
                <a:tc>
                  <a:txBody>
                    <a:bodyPr/>
                    <a:lstStyle/>
                    <a:p>
                      <a:r>
                        <a:rPr lang="en-US" sz="1600" dirty="0"/>
                        <a:t>Time points     </a:t>
                      </a:r>
                    </a:p>
                  </a:txBody>
                  <a:tcPr/>
                </a:tc>
                <a:tc>
                  <a:txBody>
                    <a:bodyPr/>
                    <a:lstStyle/>
                    <a:p>
                      <a:r>
                        <a:rPr lang="en-US" sz="1600" dirty="0"/>
                        <a:t>Total number of samples</a:t>
                      </a:r>
                    </a:p>
                  </a:txBody>
                  <a:tcPr/>
                </a:tc>
                <a:tc>
                  <a:txBody>
                    <a:bodyPr/>
                    <a:lstStyle/>
                    <a:p>
                      <a:r>
                        <a:rPr lang="en-US" sz="1600" dirty="0"/>
                        <a:t>E.g. sampling pattern</a:t>
                      </a:r>
                    </a:p>
                  </a:txBody>
                  <a:tcPr/>
                </a:tc>
                <a:tc>
                  <a:txBody>
                    <a:bodyPr/>
                    <a:lstStyle/>
                    <a:p>
                      <a:r>
                        <a:rPr lang="en-US" sz="1600" dirty="0"/>
                        <a:t>Suggested method</a:t>
                      </a:r>
                      <a:r>
                        <a:rPr lang="en-US" sz="1600" baseline="30000" dirty="0"/>
                        <a:t>#2</a:t>
                      </a:r>
                    </a:p>
                  </a:txBody>
                  <a:tcPr/>
                </a:tc>
                <a:extLst>
                  <a:ext uri="{0D108BD9-81ED-4DB2-BD59-A6C34878D82A}">
                    <a16:rowId xmlns:a16="http://schemas.microsoft.com/office/drawing/2014/main" xmlns="" val="1963114541"/>
                  </a:ext>
                </a:extLst>
              </a:tr>
              <a:tr h="789940">
                <a:tc rowSpan="3">
                  <a:txBody>
                    <a:bodyPr/>
                    <a:lstStyle/>
                    <a:p>
                      <a:r>
                        <a:rPr lang="en-US" sz="1600" dirty="0"/>
                        <a:t>&gt;= 6</a:t>
                      </a:r>
                    </a:p>
                  </a:txBody>
                  <a:tcPr/>
                </a:tc>
                <a:tc>
                  <a:txBody>
                    <a:bodyPr/>
                    <a:lstStyle/>
                    <a:p>
                      <a:r>
                        <a:rPr lang="en-US" sz="1600" dirty="0"/>
                        <a:t>&gt;= 48</a:t>
                      </a:r>
                    </a:p>
                  </a:txBody>
                  <a:tcPr/>
                </a:tc>
                <a:tc>
                  <a:txBody>
                    <a:bodyPr/>
                    <a:lstStyle/>
                    <a:p>
                      <a:pPr marL="285750" indent="-285750">
                        <a:buFont typeface="Arial" panose="020B0604020202020204" pitchFamily="34" charset="0"/>
                        <a:buChar char="•"/>
                      </a:pPr>
                      <a:r>
                        <a:rPr lang="en-US" sz="1600" dirty="0"/>
                        <a:t>1h/3days</a:t>
                      </a:r>
                    </a:p>
                    <a:p>
                      <a:pPr marL="285750" indent="-285750">
                        <a:buFont typeface="Arial" panose="020B0604020202020204" pitchFamily="34" charset="0"/>
                        <a:buChar char="•"/>
                      </a:pPr>
                      <a:r>
                        <a:rPr lang="en-US" sz="1600" dirty="0"/>
                        <a:t>1h/2ays</a:t>
                      </a:r>
                    </a:p>
                    <a:p>
                      <a:pPr marL="285750" indent="-285750">
                        <a:buFont typeface="Arial" panose="020B0604020202020204" pitchFamily="34" charset="0"/>
                        <a:buChar char="•"/>
                      </a:pPr>
                      <a:r>
                        <a:rPr lang="en-US" sz="1600" dirty="0"/>
                        <a:t>2h/2days (two replicates at each time points)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meta2d(JTK) or meta2d(LS)</a:t>
                      </a:r>
                    </a:p>
                  </a:txBody>
                  <a:tcPr/>
                </a:tc>
                <a:extLst>
                  <a:ext uri="{0D108BD9-81ED-4DB2-BD59-A6C34878D82A}">
                    <a16:rowId xmlns:a16="http://schemas.microsoft.com/office/drawing/2014/main" xmlns="" val="17836028"/>
                  </a:ext>
                </a:extLst>
              </a:tr>
              <a:tr h="652780">
                <a:tc vMerge="1">
                  <a:txBody>
                    <a:bodyPr/>
                    <a:lstStyle/>
                    <a:p>
                      <a:endParaRPr lang="en-US" dirty="0"/>
                    </a:p>
                  </a:txBody>
                  <a:tcPr/>
                </a:tc>
                <a:tc>
                  <a:txBody>
                    <a:bodyPr/>
                    <a:lstStyle/>
                    <a:p>
                      <a:r>
                        <a:rPr lang="en-US" sz="1600" dirty="0"/>
                        <a:t>[24, 48)</a:t>
                      </a:r>
                    </a:p>
                  </a:txBody>
                  <a:tcPr/>
                </a:tc>
                <a:tc>
                  <a:txBody>
                    <a:bodyPr/>
                    <a:lstStyle/>
                    <a:p>
                      <a:pPr marL="285750" indent="-285750">
                        <a:buFont typeface="Arial" panose="020B0604020202020204" pitchFamily="34" charset="0"/>
                        <a:buChar char="•"/>
                      </a:pPr>
                      <a:r>
                        <a:rPr lang="en-US" sz="1600" dirty="0"/>
                        <a:t>2h/2days</a:t>
                      </a:r>
                    </a:p>
                    <a:p>
                      <a:pPr marL="285750" indent="-285750">
                        <a:buFont typeface="Arial" panose="020B0604020202020204" pitchFamily="34" charset="0"/>
                        <a:buChar char="•"/>
                      </a:pPr>
                      <a:r>
                        <a:rPr lang="en-US" sz="1600" dirty="0"/>
                        <a:t>3h/2days (two replicates at each time points)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meta2d(JTK, LS) or meta2d(ARS, JTK, LS)</a:t>
                      </a:r>
                      <a:r>
                        <a:rPr lang="en-US" sz="1600" baseline="30000" dirty="0"/>
                        <a:t>#3</a:t>
                      </a:r>
                    </a:p>
                  </a:txBody>
                  <a:tcPr/>
                </a:tc>
                <a:extLst>
                  <a:ext uri="{0D108BD9-81ED-4DB2-BD59-A6C34878D82A}">
                    <a16:rowId xmlns:a16="http://schemas.microsoft.com/office/drawing/2014/main" xmlns="" val="2978204473"/>
                  </a:ext>
                </a:extLst>
              </a:tr>
              <a:tr h="685800">
                <a:tc vMerge="1">
                  <a:txBody>
                    <a:bodyPr/>
                    <a:lstStyle/>
                    <a:p>
                      <a:endParaRPr lang="en-US" dirty="0"/>
                    </a:p>
                  </a:txBody>
                  <a:tcPr/>
                </a:tc>
                <a:tc>
                  <a:txBody>
                    <a:bodyPr/>
                    <a:lstStyle/>
                    <a:p>
                      <a:r>
                        <a:rPr lang="en-US" sz="1600" dirty="0"/>
                        <a:t>[6, 24)</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3h/2days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4h/2days</a:t>
                      </a:r>
                    </a:p>
                    <a:p>
                      <a:pPr marL="285750" indent="-285750">
                        <a:buFont typeface="Arial" panose="020B0604020202020204" pitchFamily="34" charset="0"/>
                        <a:buChar char="•"/>
                      </a:pPr>
                      <a:r>
                        <a:rPr lang="en-US" sz="1600" dirty="0"/>
                        <a:t>4h/1day (with/without replicates)</a:t>
                      </a:r>
                    </a:p>
                  </a:txBody>
                  <a:tcPr/>
                </a:tc>
                <a:tc>
                  <a:txBody>
                    <a:bodyPr/>
                    <a:lstStyle/>
                    <a:p>
                      <a:r>
                        <a:rPr lang="en-US" sz="1600" dirty="0"/>
                        <a:t>meta2d(ARS, JTK, LS)</a:t>
                      </a:r>
                      <a:r>
                        <a:rPr lang="en-US" sz="1600" baseline="30000" dirty="0"/>
                        <a:t>#3</a:t>
                      </a:r>
                    </a:p>
                  </a:txBody>
                  <a:tcPr/>
                </a:tc>
                <a:extLst>
                  <a:ext uri="{0D108BD9-81ED-4DB2-BD59-A6C34878D82A}">
                    <a16:rowId xmlns:a16="http://schemas.microsoft.com/office/drawing/2014/main" xmlns="" val="3674063938"/>
                  </a:ext>
                </a:extLst>
              </a:tr>
              <a:tr h="853440">
                <a:tc>
                  <a:txBody>
                    <a:bodyPr/>
                    <a:lstStyle/>
                    <a:p>
                      <a:r>
                        <a:rPr lang="en-US" sz="1600" dirty="0"/>
                        <a:t>[3,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&gt;=2 biological replicates at each time point</a:t>
                      </a:r>
                    </a:p>
                  </a:txBody>
                  <a:tcPr/>
                </a:tc>
                <a:tc>
                  <a:txBody>
                    <a:bodyPr/>
                    <a:lstStyle/>
                    <a:p>
                      <a:pPr marL="285750" indent="-285750">
                        <a:buFont typeface="Arial" panose="020B0604020202020204" pitchFamily="34" charset="0"/>
                        <a:buChar char="•"/>
                      </a:pPr>
                      <a:r>
                        <a:rPr lang="en-US" sz="1600" dirty="0"/>
                        <a:t>0,0, 5,5, 10,10,</a:t>
                      </a:r>
                      <a:r>
                        <a:rPr lang="en-US" sz="1600" baseline="0" dirty="0"/>
                        <a:t> </a:t>
                      </a:r>
                      <a:r>
                        <a:rPr lang="en-US" sz="1600" dirty="0"/>
                        <a:t>15,15, 20,20</a:t>
                      </a:r>
                    </a:p>
                    <a:p>
                      <a:pPr marL="285750" indent="-285750">
                        <a:buFont typeface="Arial" panose="020B0604020202020204" pitchFamily="34" charset="0"/>
                        <a:buChar char="•"/>
                      </a:pPr>
                      <a:r>
                        <a:rPr lang="en-US" sz="1600" dirty="0"/>
                        <a:t>0,0, 6,6, 12,12, 18,18</a:t>
                      </a:r>
                    </a:p>
                    <a:p>
                      <a:pPr marL="285750" indent="-285750">
                        <a:buFont typeface="Arial" panose="020B0604020202020204" pitchFamily="34" charset="0"/>
                        <a:buChar char="•"/>
                      </a:pPr>
                      <a:r>
                        <a:rPr lang="en-US" sz="1600" dirty="0"/>
                        <a:t>0,0,0, 8,8,8, 16,16,16</a:t>
                      </a:r>
                    </a:p>
                  </a:txBody>
                  <a:tcPr/>
                </a:tc>
                <a:tc>
                  <a:txBody>
                    <a:bodyPr/>
                    <a:lstStyle/>
                    <a:p>
                      <a:r>
                        <a:rPr lang="en-US" sz="1600" dirty="0"/>
                        <a:t>ANOVA</a:t>
                      </a:r>
                    </a:p>
                  </a:txBody>
                  <a:tcPr/>
                </a:tc>
                <a:extLst>
                  <a:ext uri="{0D108BD9-81ED-4DB2-BD59-A6C34878D82A}">
                    <a16:rowId xmlns:a16="http://schemas.microsoft.com/office/drawing/2014/main" xmlns="" val="2376992332"/>
                  </a:ext>
                </a:extLst>
              </a:tr>
              <a:tr h="762000">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&gt;=2 biological replicates at each time point</a:t>
                      </a:r>
                    </a:p>
                  </a:txBody>
                  <a:tcPr/>
                </a:tc>
                <a:tc>
                  <a:txBody>
                    <a:bodyPr/>
                    <a:lstStyle/>
                    <a:p>
                      <a:pPr marL="285750" indent="-285750">
                        <a:buFont typeface="Arial" panose="020B0604020202020204" pitchFamily="34" charset="0"/>
                        <a:buChar char="•"/>
                      </a:pPr>
                      <a:r>
                        <a:rPr lang="en-US" sz="1600" dirty="0"/>
                        <a:t>0,0,0, 12,12,12</a:t>
                      </a:r>
                    </a:p>
                  </a:txBody>
                  <a:tcPr/>
                </a:tc>
                <a:tc>
                  <a:txBody>
                    <a:bodyPr/>
                    <a:lstStyle/>
                    <a:p>
                      <a:r>
                        <a:rPr lang="en-US" sz="1600" dirty="0"/>
                        <a:t>T-test</a:t>
                      </a:r>
                    </a:p>
                  </a:txBody>
                  <a:tcPr/>
                </a:tc>
                <a:extLst>
                  <a:ext uri="{0D108BD9-81ED-4DB2-BD59-A6C34878D82A}">
                    <a16:rowId xmlns:a16="http://schemas.microsoft.com/office/drawing/2014/main" xmlns="" val="1851646463"/>
                  </a:ext>
                </a:extLst>
              </a:tr>
            </a:tbl>
          </a:graphicData>
        </a:graphic>
      </p:graphicFrame>
      <p:sp>
        <p:nvSpPr>
          <p:cNvPr id="4" name="TextBox 3">
            <a:extLst>
              <a:ext uri="{FF2B5EF4-FFF2-40B4-BE49-F238E27FC236}">
                <a16:creationId xmlns:a16="http://schemas.microsoft.com/office/drawing/2014/main" xmlns="" id="{1BD99032-0E2A-FB48-A4D5-B2256A66DDC0}"/>
              </a:ext>
            </a:extLst>
          </p:cNvPr>
          <p:cNvSpPr txBox="1"/>
          <p:nvPr/>
        </p:nvSpPr>
        <p:spPr>
          <a:xfrm>
            <a:off x="76200" y="438727"/>
            <a:ext cx="2743200" cy="369332"/>
          </a:xfrm>
          <a:prstGeom prst="rect">
            <a:avLst/>
          </a:prstGeom>
          <a:noFill/>
        </p:spPr>
        <p:txBody>
          <a:bodyPr wrap="square" rtlCol="0">
            <a:spAutoFit/>
          </a:bodyPr>
          <a:lstStyle/>
          <a:p>
            <a:r>
              <a:rPr lang="en-US" b="1" dirty="0"/>
              <a:t>Non-human studies</a:t>
            </a:r>
            <a:r>
              <a:rPr lang="en-US" b="1" baseline="30000" dirty="0"/>
              <a:t>#1                  </a:t>
            </a:r>
          </a:p>
        </p:txBody>
      </p:sp>
    </p:spTree>
    <p:extLst>
      <p:ext uri="{BB962C8B-B14F-4D97-AF65-F5344CB8AC3E}">
        <p14:creationId xmlns:p14="http://schemas.microsoft.com/office/powerpoint/2010/main" val="884332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Begin</a:t>
            </a:r>
            <a:r>
              <a:rPr lang="en-US" dirty="0"/>
              <a:t> workshop part 2</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91828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85393</TotalTime>
  <Words>736</Words>
  <Application>Microsoft Macintosh PowerPoint</Application>
  <PresentationFormat>On-screen Show (4:3)</PresentationFormat>
  <Paragraphs>124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Arial</vt:lpstr>
      <vt:lpstr>Office Theme</vt:lpstr>
      <vt:lpstr>Design and analysis of genome-wide circadian experiments</vt:lpstr>
      <vt:lpstr>What’s happening</vt:lpstr>
      <vt:lpstr>Golden Rules</vt:lpstr>
      <vt:lpstr>Circadian ‘omics on the rise</vt:lpstr>
      <vt:lpstr>Golden Rules</vt:lpstr>
      <vt:lpstr>Begin workshop part 1</vt:lpstr>
      <vt:lpstr>Which algorithm should I use to analyze periodic data?</vt:lpstr>
      <vt:lpstr>Method selection based on the sampling pattern in studying circadian transcriptome</vt:lpstr>
      <vt:lpstr>Begin workshop part 2</vt:lpstr>
      <vt:lpstr>Importance of read depth for identifying oscillating transcripts </vt:lpstr>
      <vt:lpstr>Wrap-up</vt:lpstr>
      <vt:lpstr>Multiple hypothesis testing: mind your P's and Q's!</vt:lpstr>
      <vt:lpstr>Take home messages…</vt:lpstr>
      <vt:lpstr>Additional resources</vt:lpstr>
      <vt:lpstr>Additional resources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than a third of the mammalian genome is under clock control</dc:title>
  <dc:creator>Steve  Haase</dc:creator>
  <cp:lastModifiedBy>Marc Ruben</cp:lastModifiedBy>
  <cp:revision>1534</cp:revision>
  <cp:lastPrinted>2014-01-02T13:02:57Z</cp:lastPrinted>
  <dcterms:created xsi:type="dcterms:W3CDTF">2013-12-18T03:38:19Z</dcterms:created>
  <dcterms:modified xsi:type="dcterms:W3CDTF">2018-05-02T19:00:03Z</dcterms:modified>
</cp:coreProperties>
</file>