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8" r:id="rId5"/>
    <p:sldId id="261" r:id="rId6"/>
    <p:sldId id="257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72"/>
    <p:restoredTop sz="94694"/>
  </p:normalViewPr>
  <p:slideViewPr>
    <p:cSldViewPr snapToGrid="0" snapToObjects="1">
      <p:cViewPr varScale="1">
        <p:scale>
          <a:sx n="116" d="100"/>
          <a:sy n="116" d="100"/>
        </p:scale>
        <p:origin x="21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0FABA-01B0-8144-AC28-7A543110D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6789A-D5D1-5C48-B55C-DF6771744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C97E4-E0AC-6644-A567-2D7B688C2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EBA6-860F-9749-BA1C-6FD070F12E59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DFBDD-B5B2-1047-B8A0-BDA6A4AC4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21785-075F-6549-8DE1-DF9007854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5462-9E06-9243-A9CD-715822632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4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E8875-7D25-AF46-B20D-C7284321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07A12-A1A5-8344-B54F-AB8EB812E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305DB-73F1-0949-8B46-16BED6E99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EBA6-860F-9749-BA1C-6FD070F12E59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B51E8-707B-4C44-A88D-DA12121A4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FF2E4-64C9-8447-9A6E-F4139F4F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5462-9E06-9243-A9CD-715822632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1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D4E475-1BD8-794F-8FAF-0365D487F5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0B9D1-53EC-0A44-8601-D176E84BF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AEF5D-19F0-6B43-B780-DAD14B01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EBA6-860F-9749-BA1C-6FD070F12E59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6F4D8-3404-444E-BB92-53B25A257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FDDED-D015-F448-BA37-BA0C08560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5462-9E06-9243-A9CD-715822632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7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89611-A882-FA46-9971-57E552A5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9E47F-363C-D142-ABC3-2829017F0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3E00F-29D2-C743-BC60-24862642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EBA6-860F-9749-BA1C-6FD070F12E59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3E78C-2DD7-734B-9913-057600422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59339-8E7B-DB4B-8B9A-5E324B977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5462-9E06-9243-A9CD-715822632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66B1-2736-924F-96BB-FD84AE1F0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85E54-5430-B541-8176-64488B3D3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8D4F6-BDD5-0448-BF09-2B5B546D2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EBA6-860F-9749-BA1C-6FD070F12E59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43632-D8E8-DA41-B87B-E7AEA9B8D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50204-A1F1-294E-ADA6-3A090BA9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5462-9E06-9243-A9CD-715822632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84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CF4F1-5E71-594C-82A2-FDDF68CD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5A20C-1317-BD45-AAC9-B2231E7A4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209CA-E3BC-1841-9049-CBEBEADE9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160A4-76E4-E34E-8974-44D537C3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EBA6-860F-9749-BA1C-6FD070F12E59}" type="datetimeFigureOut">
              <a:rPr lang="en-US" smtClean="0"/>
              <a:t>10/6/21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9A13A-8247-F141-BC47-5FE7A924C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56B7A-1F72-554D-89FE-01EF6233D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5462-9E06-9243-A9CD-715822632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8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0B860-B9AF-1E46-BF5A-A289EE2A5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D006D-5FF5-5344-A3E7-8C44E2377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9DB08-4E83-3643-A88E-EDC6C047A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9CE2D-FF5B-5A45-A890-20E6C5AB7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D46F3E-93B5-0B4E-B13D-5E3A03F372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AB8F1-A5F2-1748-83D0-CDED5F8CD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EBA6-860F-9749-BA1C-6FD070F12E59}" type="datetimeFigureOut">
              <a:rPr lang="en-US" smtClean="0"/>
              <a:t>10/6/21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538AD7-9A51-6345-B91A-17D6058B2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49D3F1-4F39-6F4D-A87B-FFF6ACECE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5462-9E06-9243-A9CD-715822632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0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B1190-B7DF-104C-B3AE-43E230D78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2A4CD-AB15-4C4E-823D-2055CBE82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EBA6-860F-9749-BA1C-6FD070F12E59}" type="datetimeFigureOut">
              <a:rPr lang="en-US" smtClean="0"/>
              <a:t>10/6/21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9DA9B1-433F-814B-86E1-718E90880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67CED-2E5D-824F-A17B-0084FD32F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5462-9E06-9243-A9CD-715822632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01A292-CB78-8B49-A1CD-ED2BD76DD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EBA6-860F-9749-BA1C-6FD070F12E59}" type="datetimeFigureOut">
              <a:rPr lang="en-US" smtClean="0"/>
              <a:t>10/6/21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269BC-836D-F548-B53C-88B7D113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7D403-93BD-8E41-B166-F660BB22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5462-9E06-9243-A9CD-715822632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3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AEE6F-9AD7-9441-82C2-917626C0F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DBC6A-BA4F-EE4F-A8E9-C3EF80D86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F01D6-A9E9-5E4D-8966-65C59EBF6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E60E4-AA1C-774A-A8BF-83D94ED2B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EBA6-860F-9749-BA1C-6FD070F12E59}" type="datetimeFigureOut">
              <a:rPr lang="en-US" smtClean="0"/>
              <a:t>10/6/21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B18C0-FB1F-7F4A-B1C8-759C5992F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3B50F-C41A-D447-8DF1-F85DB668C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5462-9E06-9243-A9CD-715822632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6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C9DDE-A029-8E4D-99D3-892867157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924A06-1EA3-624A-9E7A-4D61A3AC9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23BD3-D8C8-B54D-9563-64B74852A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CE39B-24FC-2847-B680-0BB964094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EBA6-860F-9749-BA1C-6FD070F12E59}" type="datetimeFigureOut">
              <a:rPr lang="en-US" smtClean="0"/>
              <a:t>10/6/21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4AAD8-BA4C-AE41-9DDF-106ABF71D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84361-A719-874A-90D9-C8BAB21AE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5462-9E06-9243-A9CD-715822632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5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F80212-B36E-2F4C-B9DE-763FF7805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0B046-37E4-A548-A153-B9A7EB0F0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054CE-A6AC-A64F-90BA-066A324C4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FEBA6-860F-9749-BA1C-6FD070F12E59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48CEC-DD38-3D42-8338-E1A414AFC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2ADDB-8A9E-F940-B89F-66499D0D9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E5462-9E06-9243-A9CD-715822632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2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sea-msigdb.org/gsea/downloads.jsp" TargetMode="External"/><Relationship Id="rId2" Type="http://schemas.openxmlformats.org/officeDocument/2006/relationships/hyperlink" Target="https://www.gsea-msigdb.org/gsea/doc/GSEAUserGuideFram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ioconductor.org/packages/release/bioc/html/fgsea.html" TargetMode="External"/><Relationship Id="rId4" Type="http://schemas.openxmlformats.org/officeDocument/2006/relationships/hyperlink" Target="https://www.gsea-msigdb.org/gsea/doc/GSEAUserGuideTEXT.htm#_Running_GSEA_fro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3FAFD-AFF8-954C-8CF7-6B46C78C5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3683"/>
            <a:ext cx="9144000" cy="215412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Skills Workshop: RNA-seq Analysis Part II</a:t>
            </a:r>
            <a:b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(Gene Set Enrichment Analysis)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40660-1CE5-A940-88F9-7A28B7BE6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71618"/>
            <a:ext cx="9144000" cy="126047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10.06.2021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Gang Wu</a:t>
            </a:r>
          </a:p>
        </p:txBody>
      </p:sp>
    </p:spTree>
    <p:extLst>
      <p:ext uri="{BB962C8B-B14F-4D97-AF65-F5344CB8AC3E}">
        <p14:creationId xmlns:p14="http://schemas.microsoft.com/office/powerpoint/2010/main" val="2952552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F6ECA-4EF3-4E4B-887C-CBD31750E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781"/>
            <a:ext cx="10515600" cy="81980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About MetaCycle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73236C-9A1C-9D42-8A2E-DF266B5857E9}"/>
              </a:ext>
            </a:extLst>
          </p:cNvPr>
          <p:cNvSpPr txBox="1"/>
          <p:nvPr/>
        </p:nvSpPr>
        <p:spPr>
          <a:xfrm>
            <a:off x="1087821" y="835572"/>
            <a:ext cx="10265979" cy="1143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Great demo files in the 2018 workshop lead by Marc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(https://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gangwug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/SRBR_SMTSARworkshop2018)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0BC1E9F-6AB6-E040-950D-A41AA239E87A}"/>
              </a:ext>
            </a:extLst>
          </p:cNvPr>
          <p:cNvSpPr txBox="1">
            <a:spLocks/>
          </p:cNvSpPr>
          <p:nvPr/>
        </p:nvSpPr>
        <p:spPr>
          <a:xfrm>
            <a:off x="0" y="1978834"/>
            <a:ext cx="12192000" cy="1308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en-US" sz="5800" dirty="0">
                <a:latin typeface="Arial" panose="020B0604020202020204" pitchFamily="34" charset="0"/>
                <a:cs typeface="Arial" panose="020B0604020202020204" pitchFamily="34" charset="0"/>
              </a:rPr>
              <a:t>About </a:t>
            </a:r>
            <a:r>
              <a:rPr lang="en-US" sz="5800" dirty="0" err="1">
                <a:latin typeface="Arial" panose="020B0604020202020204" pitchFamily="34" charset="0"/>
                <a:cs typeface="Arial" panose="020B0604020202020204" pitchFamily="34" charset="0"/>
              </a:rPr>
              <a:t>CircaCompare</a:t>
            </a:r>
            <a:endParaRPr lang="en-US" sz="5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7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(https://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cran.r-project.org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/web/packages/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circacompare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/vignettes/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circacompare-vignette.html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191654-9285-AF4D-B724-32A2C34BD8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"/>
          <a:stretch/>
        </p:blipFill>
        <p:spPr>
          <a:xfrm>
            <a:off x="838200" y="3669625"/>
            <a:ext cx="10718308" cy="28296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CB1D65-904D-7A48-B521-B5DDE96AA524}"/>
              </a:ext>
            </a:extLst>
          </p:cNvPr>
          <p:cNvSpPr txBox="1"/>
          <p:nvPr/>
        </p:nvSpPr>
        <p:spPr>
          <a:xfrm>
            <a:off x="7189075" y="6281887"/>
            <a:ext cx="4367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Parsons P et al., Bioinformatics, 2020</a:t>
            </a:r>
          </a:p>
        </p:txBody>
      </p:sp>
    </p:spTree>
    <p:extLst>
      <p:ext uri="{BB962C8B-B14F-4D97-AF65-F5344CB8AC3E}">
        <p14:creationId xmlns:p14="http://schemas.microsoft.com/office/powerpoint/2010/main" val="1074513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055324-0DBC-AA49-929E-DDA291316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68" y="146375"/>
            <a:ext cx="11177303" cy="40168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9A1CA5-08D5-6348-A18F-17CF3706FD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99" t="8701" r="5221" b="11919"/>
          <a:stretch/>
        </p:blipFill>
        <p:spPr>
          <a:xfrm>
            <a:off x="635619" y="4382428"/>
            <a:ext cx="10442737" cy="2051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348243-D915-5D46-AAB8-C1507A29A2E9}"/>
              </a:ext>
            </a:extLst>
          </p:cNvPr>
          <p:cNvSpPr txBox="1"/>
          <p:nvPr/>
        </p:nvSpPr>
        <p:spPr>
          <a:xfrm>
            <a:off x="4471640" y="5408340"/>
            <a:ext cx="825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~1000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7635F-35C7-3246-9599-7534D79FADE3}"/>
              </a:ext>
            </a:extLst>
          </p:cNvPr>
          <p:cNvSpPr txBox="1"/>
          <p:nvPr/>
        </p:nvSpPr>
        <p:spPr>
          <a:xfrm>
            <a:off x="9497123" y="4702096"/>
            <a:ext cx="825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~4500</a:t>
            </a:r>
          </a:p>
        </p:txBody>
      </p:sp>
    </p:spTree>
    <p:extLst>
      <p:ext uri="{BB962C8B-B14F-4D97-AF65-F5344CB8AC3E}">
        <p14:creationId xmlns:p14="http://schemas.microsoft.com/office/powerpoint/2010/main" val="3811055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3C2E3-4638-E640-9EF3-51A815D64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51" y="365126"/>
            <a:ext cx="10885449" cy="87266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Issues addressed by GSEA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41E4A-0208-C044-9F5F-92592FBB7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41" y="1438507"/>
            <a:ext cx="10974659" cy="47384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Limitations when using a cut-off (</a:t>
            </a:r>
            <a:r>
              <a:rPr lang="en-US" dirty="0" err="1"/>
              <a:t>e.g</a:t>
            </a:r>
            <a:r>
              <a:rPr lang="en-US" dirty="0"/>
              <a:t>, FDR, fold change)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After correcting for multiple hypothesis testing, no individual gene may meet the statistical significance cut-off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 long list of statistically significant genes without any unifying biological theme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Single-gene analysis may miss important effects at pathway level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increase of 20% in all genes in a pathway V.S. a 20-fold increase in a single gene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Little overlap among significant genes from different research groups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57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018F2-CCC5-C245-8897-5CABCF553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999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Only one gene overlapped among three groups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9FC48C-7BCF-1147-AFEE-211DDEF4C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410" y="1410941"/>
            <a:ext cx="5267180" cy="508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92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308E9-F940-7B40-B792-1DED43B2E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826"/>
            <a:ext cx="10515600" cy="4795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 GSEA overview illustrating the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DDB8FF-DD4E-CA4A-82FA-0C14B1CFD8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1" t="3613" r="452" b="2467"/>
          <a:stretch/>
        </p:blipFill>
        <p:spPr>
          <a:xfrm>
            <a:off x="1279645" y="644693"/>
            <a:ext cx="9949633" cy="52786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B9A1C3-C80A-DD46-8A7B-896970D0059D}"/>
              </a:ext>
            </a:extLst>
          </p:cNvPr>
          <p:cNvSpPr txBox="1"/>
          <p:nvPr/>
        </p:nvSpPr>
        <p:spPr>
          <a:xfrm>
            <a:off x="517565" y="5979131"/>
            <a:ext cx="112469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Normalized enrichment score (NES):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normalize the ES for each gene set to account for the size of the set. The normalized enrichment scores (NES) can be used to compare analysis results across gene sets.</a:t>
            </a:r>
          </a:p>
        </p:txBody>
      </p:sp>
    </p:spTree>
    <p:extLst>
      <p:ext uri="{BB962C8B-B14F-4D97-AF65-F5344CB8AC3E}">
        <p14:creationId xmlns:p14="http://schemas.microsoft.com/office/powerpoint/2010/main" val="2773120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994E-8CC8-3F40-99B2-FB53372EB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41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How to run GSEA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31D41-FB1E-E348-B845-9339C427F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937"/>
            <a:ext cx="10515600" cy="5220408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guide for GSEA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https://www.gsea-msigdb.org/gsea/doc/GSEAUserGuideFrame.html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Ways of running GSEA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platform-independent desktop application with a graphical user interface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https://www.gsea-msigdb.org/gsea/downloads.jsp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GSEA analyses can be run on the command line as described in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Running GSEA from the Command Line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You can download a .zip file with this version of GSEA from the Downloads page.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 packages</a:t>
            </a:r>
          </a:p>
          <a:p>
            <a:pPr lvl="2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GSEA_R (https://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/GSEA-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MSigDB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/GSEA_R)</a:t>
            </a:r>
          </a:p>
          <a:p>
            <a:pPr lvl="2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fgsea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http://bioconductor.org/packages/release/bioc/html/fgsea.html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“A future web-based GSEA server to allow users to run their own analysis directly on the web site.”</a:t>
            </a:r>
          </a:p>
          <a:p>
            <a:pPr lvl="2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runGSEA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(https://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gangwug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runGSEA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454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85951-0585-B544-B63B-02BC1AC5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3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Fast gene set enrichment analysis (fgsea)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D6E8F2-9049-0540-AD74-7B2995773B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52" t="5324" r="2933" b="3928"/>
          <a:stretch/>
        </p:blipFill>
        <p:spPr>
          <a:xfrm>
            <a:off x="466659" y="1576554"/>
            <a:ext cx="8097314" cy="49132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5D1974-5E4D-AC46-85D9-A7B504C47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6777" y="4097160"/>
            <a:ext cx="2627023" cy="25199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6950C2-6160-374C-952B-80379ECB3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0508" y="1511208"/>
            <a:ext cx="2579560" cy="251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52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F69D35-C9CF-AF45-B58A-EBD0730CF68A}"/>
              </a:ext>
            </a:extLst>
          </p:cNvPr>
          <p:cNvSpPr txBox="1">
            <a:spLocks/>
          </p:cNvSpPr>
          <p:nvPr/>
        </p:nvSpPr>
        <p:spPr>
          <a:xfrm>
            <a:off x="758058" y="651490"/>
            <a:ext cx="10515600" cy="872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Issues addressed by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fgsea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6E6185-0B83-9645-8863-874746C6B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917" y="1943004"/>
            <a:ext cx="10675883" cy="38271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Issues caused by permutation test in GSEA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Slow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not accurately estimate small p-values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Limited sensitivity due to multiple hypothesis correction procedure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FDR &lt; 0.25 used in the original PNAS paper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More and more gene sets are available in public database</a:t>
            </a:r>
          </a:p>
        </p:txBody>
      </p:sp>
    </p:spTree>
    <p:extLst>
      <p:ext uri="{BB962C8B-B14F-4D97-AF65-F5344CB8AC3E}">
        <p14:creationId xmlns:p14="http://schemas.microsoft.com/office/powerpoint/2010/main" val="66814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AE5C-21AB-F64E-B870-5E4BFEB24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620" y="144408"/>
            <a:ext cx="10515600" cy="88035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Demo time of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runGSEA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5F255CC-FFF6-4A4E-9B5B-3B8078072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8951" y="1515411"/>
            <a:ext cx="9080938" cy="472773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Take a look at the example files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 the app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 the output file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 4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60861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455</Words>
  <Application>Microsoft Macintosh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Skills Workshop: RNA-seq Analysis Part II (Gene Set Enrichment Analysis)</vt:lpstr>
      <vt:lpstr>PowerPoint Presentation</vt:lpstr>
      <vt:lpstr>Issues addressed by GSEA</vt:lpstr>
      <vt:lpstr>Only one gene overlapped among three groups</vt:lpstr>
      <vt:lpstr>A GSEA overview illustrating the method</vt:lpstr>
      <vt:lpstr>How to run GSEA </vt:lpstr>
      <vt:lpstr>Fast gene set enrichment analysis (fgsea)</vt:lpstr>
      <vt:lpstr>PowerPoint Presentation</vt:lpstr>
      <vt:lpstr>Demo time of runGSEA</vt:lpstr>
      <vt:lpstr>About MetaCycle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Gang</dc:creator>
  <cp:lastModifiedBy>Wu, Gang</cp:lastModifiedBy>
  <cp:revision>7</cp:revision>
  <dcterms:created xsi:type="dcterms:W3CDTF">2021-10-06T00:37:24Z</dcterms:created>
  <dcterms:modified xsi:type="dcterms:W3CDTF">2021-10-06T18:03:11Z</dcterms:modified>
</cp:coreProperties>
</file>