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5" r:id="rId10"/>
    <p:sldMasterId id="2147483667" r:id="rId11"/>
    <p:sldMasterId id="2147483669" r:id="rId12"/>
    <p:sldMasterId id="2147483671" r:id="rId13"/>
    <p:sldMasterId id="2147483673" r:id="rId14"/>
    <p:sldMasterId id="2147483675" r:id="rId15"/>
    <p:sldMasterId id="2147483677" r:id="rId16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0" Type="http://schemas.openxmlformats.org/officeDocument/2006/relationships/slide" Target="slides/slide4.xml"/><Relationship Id="rId21" Type="http://schemas.openxmlformats.org/officeDocument/2006/relationships/slide" Target="slides/slide5.xml"/><Relationship Id="rId22" Type="http://schemas.openxmlformats.org/officeDocument/2006/relationships/slide" Target="slides/slide6.xml"/><Relationship Id="rId23" Type="http://schemas.openxmlformats.org/officeDocument/2006/relationships/slide" Target="slides/slide7.xml"/><Relationship Id="rId24" Type="http://schemas.openxmlformats.org/officeDocument/2006/relationships/slide" Target="slides/slide8.xml"/><Relationship Id="rId25" Type="http://schemas.openxmlformats.org/officeDocument/2006/relationships/slide" Target="slides/slide9.xml"/><Relationship Id="rId26" Type="http://schemas.openxmlformats.org/officeDocument/2006/relationships/slide" Target="slides/slide10.xml"/><Relationship Id="rId27" Type="http://schemas.openxmlformats.org/officeDocument/2006/relationships/slide" Target="slides/slide11.xml"/><Relationship Id="rId28" Type="http://schemas.openxmlformats.org/officeDocument/2006/relationships/slide" Target="slides/slide12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2F1FE2E-987B-4667-A590-C2299F247B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D189E35-3663-49FB-9454-AFA9B89BA5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FB252AA-A9C8-46B7-9ECB-DA8C8E4618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85F07B1-B353-4453-B058-8EB7F8C02A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C874C39-2805-4874-9B6C-7B0F2D99F4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C2E3B61-EA1C-4E6B-960D-742A2C912B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FD9063B-1EE0-4956-A4C0-4EE243DE07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2E7FE92C-B73D-4D53-A744-EC86FA0B55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351633-8062-4A59-AD95-9F22DC5A5C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7BC392-D4F8-4674-B8DC-E0CF30A109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B8F837F-83D2-4ACB-A848-FDEE797461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5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4600" y="456120"/>
            <a:ext cx="3700800" cy="9396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0240" y="452520"/>
            <a:ext cx="3700800" cy="97560"/>
          </a:xfrm>
          <a:prstGeom prst="rect">
            <a:avLst/>
          </a:prstGeom>
          <a:solidFill>
            <a:srgbClr val="969fa7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0440" y="456120"/>
            <a:ext cx="3700800" cy="90360"/>
          </a:xfrm>
          <a:prstGeom prst="rect">
            <a:avLst/>
          </a:prstGeom>
          <a:solidFill>
            <a:schemeClr val="accent1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3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2480" y="6436800"/>
            <a:ext cx="1124280" cy="363960"/>
          </a:xfrm>
          <a:prstGeom prst="rect">
            <a:avLst/>
          </a:prstGeom>
          <a:ln w="0">
            <a:noFill/>
          </a:ln>
        </p:spPr>
      </p:pic>
      <p:sp>
        <p:nvSpPr>
          <p:cNvPr id="4" name="Rectangle 6"/>
          <p:cNvSpPr/>
          <p:nvPr/>
        </p:nvSpPr>
        <p:spPr>
          <a:xfrm>
            <a:off x="444960" y="3084840"/>
            <a:ext cx="11297880" cy="333756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579240" y="6423120"/>
            <a:ext cx="69152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10556280" y="6423120"/>
            <a:ext cx="1051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7E400E6-474E-4694-9EA7-F5ED8FF3D702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3"/>
          </p:nvPr>
        </p:nvSpPr>
        <p:spPr>
          <a:xfrm>
            <a:off x="7603920" y="6423120"/>
            <a:ext cx="28432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"/>
          <p:cNvSpPr/>
          <p:nvPr/>
        </p:nvSpPr>
        <p:spPr>
          <a:xfrm>
            <a:off x="444600" y="456120"/>
            <a:ext cx="3700800" cy="9396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9" name="Rectangle 9"/>
          <p:cNvSpPr/>
          <p:nvPr/>
        </p:nvSpPr>
        <p:spPr>
          <a:xfrm>
            <a:off x="8040240" y="452520"/>
            <a:ext cx="3700800" cy="97560"/>
          </a:xfrm>
          <a:prstGeom prst="rect">
            <a:avLst/>
          </a:prstGeom>
          <a:solidFill>
            <a:srgbClr val="969fa7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Rectangle 10"/>
          <p:cNvSpPr/>
          <p:nvPr/>
        </p:nvSpPr>
        <p:spPr>
          <a:xfrm>
            <a:off x="4240440" y="456120"/>
            <a:ext cx="3700800" cy="90360"/>
          </a:xfrm>
          <a:prstGeom prst="rect">
            <a:avLst/>
          </a:prstGeom>
          <a:solidFill>
            <a:schemeClr val="accent1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91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2480" y="6436800"/>
            <a:ext cx="1124280" cy="36396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ftr" idx="20"/>
          </p:nvPr>
        </p:nvSpPr>
        <p:spPr>
          <a:xfrm>
            <a:off x="579240" y="6423120"/>
            <a:ext cx="69152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21"/>
          </p:nvPr>
        </p:nvSpPr>
        <p:spPr>
          <a:xfrm>
            <a:off x="10556280" y="6423120"/>
            <a:ext cx="1051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9FBEF4C-0602-4048-94DC-E4DADEEC40ED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22"/>
          </p:nvPr>
        </p:nvSpPr>
        <p:spPr>
          <a:xfrm>
            <a:off x="7603920" y="6423120"/>
            <a:ext cx="28432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8"/>
          <p:cNvSpPr/>
          <p:nvPr/>
        </p:nvSpPr>
        <p:spPr>
          <a:xfrm>
            <a:off x="444600" y="456120"/>
            <a:ext cx="3700800" cy="9396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8" name="Rectangle 9"/>
          <p:cNvSpPr/>
          <p:nvPr/>
        </p:nvSpPr>
        <p:spPr>
          <a:xfrm>
            <a:off x="8040240" y="452520"/>
            <a:ext cx="3700800" cy="97560"/>
          </a:xfrm>
          <a:prstGeom prst="rect">
            <a:avLst/>
          </a:prstGeom>
          <a:solidFill>
            <a:srgbClr val="969fa7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9" name="Rectangle 10"/>
          <p:cNvSpPr/>
          <p:nvPr/>
        </p:nvSpPr>
        <p:spPr>
          <a:xfrm>
            <a:off x="4240440" y="456120"/>
            <a:ext cx="3700800" cy="90360"/>
          </a:xfrm>
          <a:prstGeom prst="rect">
            <a:avLst/>
          </a:prstGeom>
          <a:solidFill>
            <a:schemeClr val="accent1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100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2480" y="6436800"/>
            <a:ext cx="1124280" cy="36396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ftr" idx="23"/>
          </p:nvPr>
        </p:nvSpPr>
        <p:spPr>
          <a:xfrm>
            <a:off x="579240" y="6423120"/>
            <a:ext cx="69152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24"/>
          </p:nvPr>
        </p:nvSpPr>
        <p:spPr>
          <a:xfrm>
            <a:off x="10556280" y="6423120"/>
            <a:ext cx="1051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6D40908-81AB-42B5-8088-3A706490DA8F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dt" idx="25"/>
          </p:nvPr>
        </p:nvSpPr>
        <p:spPr>
          <a:xfrm>
            <a:off x="7603920" y="6423120"/>
            <a:ext cx="28432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8"/>
          <p:cNvSpPr/>
          <p:nvPr/>
        </p:nvSpPr>
        <p:spPr>
          <a:xfrm>
            <a:off x="444600" y="456120"/>
            <a:ext cx="3700800" cy="9396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7" name="Rectangle 9"/>
          <p:cNvSpPr/>
          <p:nvPr/>
        </p:nvSpPr>
        <p:spPr>
          <a:xfrm>
            <a:off x="8040240" y="452520"/>
            <a:ext cx="3700800" cy="97560"/>
          </a:xfrm>
          <a:prstGeom prst="rect">
            <a:avLst/>
          </a:prstGeom>
          <a:solidFill>
            <a:srgbClr val="969fa7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" name="Rectangle 10"/>
          <p:cNvSpPr/>
          <p:nvPr/>
        </p:nvSpPr>
        <p:spPr>
          <a:xfrm>
            <a:off x="4240440" y="456120"/>
            <a:ext cx="3700800" cy="90360"/>
          </a:xfrm>
          <a:prstGeom prst="rect">
            <a:avLst/>
          </a:prstGeom>
          <a:solidFill>
            <a:schemeClr val="accent1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109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2480" y="6436800"/>
            <a:ext cx="1124280" cy="363960"/>
          </a:xfrm>
          <a:prstGeom prst="rect">
            <a:avLst/>
          </a:prstGeom>
          <a:ln w="0">
            <a:noFill/>
          </a:ln>
        </p:spPr>
      </p:pic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ftr" idx="26"/>
          </p:nvPr>
        </p:nvSpPr>
        <p:spPr>
          <a:xfrm>
            <a:off x="579240" y="6423120"/>
            <a:ext cx="69152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27"/>
          </p:nvPr>
        </p:nvSpPr>
        <p:spPr>
          <a:xfrm>
            <a:off x="10556280" y="6423120"/>
            <a:ext cx="1051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C9F7B90-6D77-453F-A4E3-9077E2C848B1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dt" idx="28"/>
          </p:nvPr>
        </p:nvSpPr>
        <p:spPr>
          <a:xfrm>
            <a:off x="7603920" y="6423120"/>
            <a:ext cx="28432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2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8"/>
          <p:cNvSpPr/>
          <p:nvPr/>
        </p:nvSpPr>
        <p:spPr>
          <a:xfrm>
            <a:off x="444600" y="456120"/>
            <a:ext cx="3700800" cy="9396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Rectangle 9"/>
          <p:cNvSpPr/>
          <p:nvPr/>
        </p:nvSpPr>
        <p:spPr>
          <a:xfrm>
            <a:off x="8040240" y="452520"/>
            <a:ext cx="3700800" cy="97560"/>
          </a:xfrm>
          <a:prstGeom prst="rect">
            <a:avLst/>
          </a:prstGeom>
          <a:solidFill>
            <a:srgbClr val="969fa7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" name="Rectangle 10"/>
          <p:cNvSpPr/>
          <p:nvPr/>
        </p:nvSpPr>
        <p:spPr>
          <a:xfrm>
            <a:off x="4240440" y="456120"/>
            <a:ext cx="3700800" cy="90360"/>
          </a:xfrm>
          <a:prstGeom prst="rect">
            <a:avLst/>
          </a:prstGeom>
          <a:solidFill>
            <a:schemeClr val="accent1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119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2480" y="6436800"/>
            <a:ext cx="1124280" cy="363960"/>
          </a:xfrm>
          <a:prstGeom prst="rect">
            <a:avLst/>
          </a:prstGeom>
          <a:ln w="0"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ftr" idx="29"/>
          </p:nvPr>
        </p:nvSpPr>
        <p:spPr>
          <a:xfrm>
            <a:off x="579240" y="6423120"/>
            <a:ext cx="69152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30"/>
          </p:nvPr>
        </p:nvSpPr>
        <p:spPr>
          <a:xfrm>
            <a:off x="10556280" y="6423120"/>
            <a:ext cx="1051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2AABAC7-AAA5-4932-A662-2E7AABD8F618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31"/>
          </p:nvPr>
        </p:nvSpPr>
        <p:spPr>
          <a:xfrm>
            <a:off x="7603920" y="6423120"/>
            <a:ext cx="28432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8"/>
          <p:cNvSpPr/>
          <p:nvPr/>
        </p:nvSpPr>
        <p:spPr>
          <a:xfrm>
            <a:off x="444600" y="456120"/>
            <a:ext cx="3700800" cy="9396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7" name="Rectangle 9"/>
          <p:cNvSpPr/>
          <p:nvPr/>
        </p:nvSpPr>
        <p:spPr>
          <a:xfrm>
            <a:off x="8040240" y="452520"/>
            <a:ext cx="3700800" cy="97560"/>
          </a:xfrm>
          <a:prstGeom prst="rect">
            <a:avLst/>
          </a:prstGeom>
          <a:solidFill>
            <a:srgbClr val="969fa7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Rectangle 10"/>
          <p:cNvSpPr/>
          <p:nvPr/>
        </p:nvSpPr>
        <p:spPr>
          <a:xfrm>
            <a:off x="4240440" y="456120"/>
            <a:ext cx="3700800" cy="90360"/>
          </a:xfrm>
          <a:prstGeom prst="rect">
            <a:avLst/>
          </a:prstGeom>
          <a:solidFill>
            <a:schemeClr val="accent1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129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2480" y="6436800"/>
            <a:ext cx="1124280" cy="363960"/>
          </a:xfrm>
          <a:prstGeom prst="rect">
            <a:avLst/>
          </a:prstGeom>
          <a:ln w="0">
            <a:noFill/>
          </a:ln>
        </p:spPr>
      </p:pic>
      <p:sp>
        <p:nvSpPr>
          <p:cNvPr id="130" name="Rectangle 8"/>
          <p:cNvSpPr/>
          <p:nvPr/>
        </p:nvSpPr>
        <p:spPr>
          <a:xfrm>
            <a:off x="446760" y="600480"/>
            <a:ext cx="3681720" cy="581436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ftr" idx="32"/>
          </p:nvPr>
        </p:nvSpPr>
        <p:spPr>
          <a:xfrm>
            <a:off x="579240" y="6451560"/>
            <a:ext cx="69152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33"/>
          </p:nvPr>
        </p:nvSpPr>
        <p:spPr>
          <a:xfrm>
            <a:off x="10556280" y="6456240"/>
            <a:ext cx="1051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C47AD46-3D2A-4D8E-92BD-71B15B0A86B9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dt" idx="34"/>
          </p:nvPr>
        </p:nvSpPr>
        <p:spPr>
          <a:xfrm>
            <a:off x="7603920" y="6456240"/>
            <a:ext cx="28432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6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8"/>
          <p:cNvSpPr/>
          <p:nvPr/>
        </p:nvSpPr>
        <p:spPr>
          <a:xfrm>
            <a:off x="444600" y="456120"/>
            <a:ext cx="3700800" cy="9396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8" name="Rectangle 9"/>
          <p:cNvSpPr/>
          <p:nvPr/>
        </p:nvSpPr>
        <p:spPr>
          <a:xfrm>
            <a:off x="8040240" y="452520"/>
            <a:ext cx="3700800" cy="97560"/>
          </a:xfrm>
          <a:prstGeom prst="rect">
            <a:avLst/>
          </a:prstGeom>
          <a:solidFill>
            <a:srgbClr val="969fa7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Rectangle 10"/>
          <p:cNvSpPr/>
          <p:nvPr/>
        </p:nvSpPr>
        <p:spPr>
          <a:xfrm>
            <a:off x="4240440" y="456120"/>
            <a:ext cx="3700800" cy="90360"/>
          </a:xfrm>
          <a:prstGeom prst="rect">
            <a:avLst/>
          </a:prstGeom>
          <a:solidFill>
            <a:schemeClr val="accent1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140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2480" y="6436800"/>
            <a:ext cx="1124280" cy="363960"/>
          </a:xfrm>
          <a:prstGeom prst="rect">
            <a:avLst/>
          </a:prstGeom>
          <a:ln w="0">
            <a:noFill/>
          </a:ln>
        </p:spPr>
      </p:pic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ftr" idx="35"/>
          </p:nvPr>
        </p:nvSpPr>
        <p:spPr>
          <a:xfrm>
            <a:off x="579240" y="6423120"/>
            <a:ext cx="69152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36"/>
          </p:nvPr>
        </p:nvSpPr>
        <p:spPr>
          <a:xfrm>
            <a:off x="10556280" y="6423120"/>
            <a:ext cx="1051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B3618F3-132C-49D0-B159-E9F36B4D360E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dt" idx="37"/>
          </p:nvPr>
        </p:nvSpPr>
        <p:spPr>
          <a:xfrm>
            <a:off x="7603920" y="6423120"/>
            <a:ext cx="28432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8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/>
        </p:nvSpPr>
        <p:spPr>
          <a:xfrm>
            <a:off x="444600" y="456120"/>
            <a:ext cx="3700800" cy="9396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Rectangle 9"/>
          <p:cNvSpPr/>
          <p:nvPr/>
        </p:nvSpPr>
        <p:spPr>
          <a:xfrm>
            <a:off x="8040240" y="452520"/>
            <a:ext cx="3700800" cy="97560"/>
          </a:xfrm>
          <a:prstGeom prst="rect">
            <a:avLst/>
          </a:prstGeom>
          <a:solidFill>
            <a:srgbClr val="969fa7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" name="Rectangle 10"/>
          <p:cNvSpPr/>
          <p:nvPr/>
        </p:nvSpPr>
        <p:spPr>
          <a:xfrm>
            <a:off x="4240440" y="456120"/>
            <a:ext cx="3700800" cy="90360"/>
          </a:xfrm>
          <a:prstGeom prst="rect">
            <a:avLst/>
          </a:prstGeom>
          <a:solidFill>
            <a:schemeClr val="accent1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13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2480" y="6436800"/>
            <a:ext cx="1124280" cy="363960"/>
          </a:xfrm>
          <a:prstGeom prst="rect">
            <a:avLst/>
          </a:prstGeom>
          <a:ln w="0">
            <a:noFill/>
          </a:ln>
        </p:spPr>
      </p:pic>
      <p:sp>
        <p:nvSpPr>
          <p:cNvPr id="14" name="Rectangle 6"/>
          <p:cNvSpPr/>
          <p:nvPr/>
        </p:nvSpPr>
        <p:spPr>
          <a:xfrm>
            <a:off x="444960" y="3084840"/>
            <a:ext cx="11297880" cy="333756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ftr" idx="4"/>
          </p:nvPr>
        </p:nvSpPr>
        <p:spPr>
          <a:xfrm>
            <a:off x="579240" y="6423120"/>
            <a:ext cx="69152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5"/>
          </p:nvPr>
        </p:nvSpPr>
        <p:spPr>
          <a:xfrm>
            <a:off x="10556280" y="6423120"/>
            <a:ext cx="1051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6FF9280-D211-42C7-9177-88EE6EBF0DD9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dt" idx="6"/>
          </p:nvPr>
        </p:nvSpPr>
        <p:spPr>
          <a:xfrm>
            <a:off x="7603920" y="6423120"/>
            <a:ext cx="28432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/>
          <p:cNvSpPr/>
          <p:nvPr/>
        </p:nvSpPr>
        <p:spPr>
          <a:xfrm>
            <a:off x="444600" y="456120"/>
            <a:ext cx="3700800" cy="9396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" name="Rectangle 9"/>
          <p:cNvSpPr/>
          <p:nvPr/>
        </p:nvSpPr>
        <p:spPr>
          <a:xfrm>
            <a:off x="8040240" y="452520"/>
            <a:ext cx="3700800" cy="97560"/>
          </a:xfrm>
          <a:prstGeom prst="rect">
            <a:avLst/>
          </a:prstGeom>
          <a:solidFill>
            <a:srgbClr val="969fa7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" name="Rectangle 10"/>
          <p:cNvSpPr/>
          <p:nvPr/>
        </p:nvSpPr>
        <p:spPr>
          <a:xfrm>
            <a:off x="4240440" y="456120"/>
            <a:ext cx="3700800" cy="90360"/>
          </a:xfrm>
          <a:prstGeom prst="rect">
            <a:avLst/>
          </a:prstGeom>
          <a:solidFill>
            <a:schemeClr val="accent1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25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2480" y="6436800"/>
            <a:ext cx="1124280" cy="363960"/>
          </a:xfrm>
          <a:prstGeom prst="rect">
            <a:avLst/>
          </a:prstGeom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ftr" idx="7"/>
          </p:nvPr>
        </p:nvSpPr>
        <p:spPr>
          <a:xfrm>
            <a:off x="579240" y="6423120"/>
            <a:ext cx="69152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sldNum" idx="8"/>
          </p:nvPr>
        </p:nvSpPr>
        <p:spPr>
          <a:xfrm>
            <a:off x="10556280" y="6423120"/>
            <a:ext cx="1051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52C063F-2992-4C3A-9D72-E86593C6511C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dt" idx="9"/>
          </p:nvPr>
        </p:nvSpPr>
        <p:spPr>
          <a:xfrm>
            <a:off x="7603920" y="6423120"/>
            <a:ext cx="28432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 hidden="1"/>
          <p:cNvSpPr/>
          <p:nvPr/>
        </p:nvSpPr>
        <p:spPr>
          <a:xfrm>
            <a:off x="444600" y="456120"/>
            <a:ext cx="3700800" cy="9396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Rectangle 9" hidden="1"/>
          <p:cNvSpPr/>
          <p:nvPr/>
        </p:nvSpPr>
        <p:spPr>
          <a:xfrm>
            <a:off x="8040240" y="452520"/>
            <a:ext cx="3700800" cy="97560"/>
          </a:xfrm>
          <a:prstGeom prst="rect">
            <a:avLst/>
          </a:prstGeom>
          <a:solidFill>
            <a:srgbClr val="969fa7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" name="Rectangle 10" hidden="1"/>
          <p:cNvSpPr/>
          <p:nvPr/>
        </p:nvSpPr>
        <p:spPr>
          <a:xfrm>
            <a:off x="4240440" y="456120"/>
            <a:ext cx="3700800" cy="90360"/>
          </a:xfrm>
          <a:prstGeom prst="rect">
            <a:avLst/>
          </a:prstGeom>
          <a:solidFill>
            <a:schemeClr val="accent1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34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2480" y="6436800"/>
            <a:ext cx="1124280" cy="363960"/>
          </a:xfrm>
          <a:prstGeom prst="rect">
            <a:avLst/>
          </a:prstGeom>
          <a:ln w="0">
            <a:noFill/>
          </a:ln>
        </p:spPr>
      </p:pic>
      <p:sp>
        <p:nvSpPr>
          <p:cNvPr id="35" name="Rectangle 6"/>
          <p:cNvSpPr/>
          <p:nvPr/>
        </p:nvSpPr>
        <p:spPr>
          <a:xfrm>
            <a:off x="8057160" y="598680"/>
            <a:ext cx="3686040" cy="581616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" name="Rectangle 7"/>
          <p:cNvSpPr/>
          <p:nvPr/>
        </p:nvSpPr>
        <p:spPr>
          <a:xfrm>
            <a:off x="444600" y="456120"/>
            <a:ext cx="3700800" cy="93960"/>
          </a:xfrm>
          <a:prstGeom prst="rect">
            <a:avLst/>
          </a:prstGeom>
          <a:solidFill>
            <a:srgbClr val="969fa7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" name="Rectangle 8"/>
          <p:cNvSpPr/>
          <p:nvPr/>
        </p:nvSpPr>
        <p:spPr>
          <a:xfrm>
            <a:off x="8040240" y="452520"/>
            <a:ext cx="3700800" cy="9756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8" name="Rectangle 9"/>
          <p:cNvSpPr/>
          <p:nvPr/>
        </p:nvSpPr>
        <p:spPr>
          <a:xfrm>
            <a:off x="4240440" y="456120"/>
            <a:ext cx="3700800" cy="90360"/>
          </a:xfrm>
          <a:prstGeom prst="rect">
            <a:avLst/>
          </a:prstGeom>
          <a:solidFill>
            <a:schemeClr val="accent1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vert="eaVert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 idx="10"/>
          </p:nvPr>
        </p:nvSpPr>
        <p:spPr>
          <a:xfrm>
            <a:off x="579240" y="6423120"/>
            <a:ext cx="69152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11"/>
          </p:nvPr>
        </p:nvSpPr>
        <p:spPr>
          <a:xfrm>
            <a:off x="10556280" y="6423120"/>
            <a:ext cx="1051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FD0E8F7-2C4E-4709-A304-941C71612EDB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12"/>
          </p:nvPr>
        </p:nvSpPr>
        <p:spPr>
          <a:xfrm>
            <a:off x="7603920" y="6423120"/>
            <a:ext cx="28432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8"/>
          <p:cNvSpPr/>
          <p:nvPr/>
        </p:nvSpPr>
        <p:spPr>
          <a:xfrm>
            <a:off x="444600" y="456120"/>
            <a:ext cx="3700800" cy="9396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" name="Rectangle 9"/>
          <p:cNvSpPr/>
          <p:nvPr/>
        </p:nvSpPr>
        <p:spPr>
          <a:xfrm>
            <a:off x="8040240" y="452520"/>
            <a:ext cx="3700800" cy="97560"/>
          </a:xfrm>
          <a:prstGeom prst="rect">
            <a:avLst/>
          </a:prstGeom>
          <a:solidFill>
            <a:srgbClr val="969fa7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" name="Rectangle 10"/>
          <p:cNvSpPr/>
          <p:nvPr/>
        </p:nvSpPr>
        <p:spPr>
          <a:xfrm>
            <a:off x="4240440" y="456120"/>
            <a:ext cx="3700800" cy="90360"/>
          </a:xfrm>
          <a:prstGeom prst="rect">
            <a:avLst/>
          </a:prstGeom>
          <a:solidFill>
            <a:schemeClr val="accent1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47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2480" y="6436800"/>
            <a:ext cx="1124280" cy="36396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13"/>
          </p:nvPr>
        </p:nvSpPr>
        <p:spPr>
          <a:xfrm>
            <a:off x="7603920" y="6423120"/>
            <a:ext cx="28432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8"/>
          <p:cNvSpPr/>
          <p:nvPr/>
        </p:nvSpPr>
        <p:spPr>
          <a:xfrm>
            <a:off x="444600" y="456120"/>
            <a:ext cx="3700800" cy="9396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Rectangle 9"/>
          <p:cNvSpPr/>
          <p:nvPr/>
        </p:nvSpPr>
        <p:spPr>
          <a:xfrm>
            <a:off x="8040240" y="452520"/>
            <a:ext cx="3700800" cy="97560"/>
          </a:xfrm>
          <a:prstGeom prst="rect">
            <a:avLst/>
          </a:prstGeom>
          <a:solidFill>
            <a:srgbClr val="969fa7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Rectangle 10"/>
          <p:cNvSpPr/>
          <p:nvPr/>
        </p:nvSpPr>
        <p:spPr>
          <a:xfrm>
            <a:off x="4240440" y="456120"/>
            <a:ext cx="3700800" cy="90360"/>
          </a:xfrm>
          <a:prstGeom prst="rect">
            <a:avLst/>
          </a:prstGeom>
          <a:solidFill>
            <a:schemeClr val="accent1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54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2480" y="6436800"/>
            <a:ext cx="1124280" cy="36396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14"/>
          </p:nvPr>
        </p:nvSpPr>
        <p:spPr>
          <a:xfrm>
            <a:off x="7603920" y="6423120"/>
            <a:ext cx="28432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8"/>
          <p:cNvSpPr/>
          <p:nvPr/>
        </p:nvSpPr>
        <p:spPr>
          <a:xfrm>
            <a:off x="444600" y="456120"/>
            <a:ext cx="3700800" cy="9396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1" name="Rectangle 9"/>
          <p:cNvSpPr/>
          <p:nvPr/>
        </p:nvSpPr>
        <p:spPr>
          <a:xfrm>
            <a:off x="8040240" y="452520"/>
            <a:ext cx="3700800" cy="97560"/>
          </a:xfrm>
          <a:prstGeom prst="rect">
            <a:avLst/>
          </a:prstGeom>
          <a:solidFill>
            <a:srgbClr val="969fa7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Rectangle 10"/>
          <p:cNvSpPr/>
          <p:nvPr/>
        </p:nvSpPr>
        <p:spPr>
          <a:xfrm>
            <a:off x="4240440" y="456120"/>
            <a:ext cx="3700800" cy="90360"/>
          </a:xfrm>
          <a:prstGeom prst="rect">
            <a:avLst/>
          </a:prstGeom>
          <a:solidFill>
            <a:schemeClr val="accent1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63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2480" y="6436800"/>
            <a:ext cx="1124280" cy="363960"/>
          </a:xfrm>
          <a:prstGeom prst="rect">
            <a:avLst/>
          </a:prstGeom>
          <a:ln w="0">
            <a:noFill/>
          </a:ln>
        </p:spPr>
      </p:pic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dt" idx="15"/>
          </p:nvPr>
        </p:nvSpPr>
        <p:spPr>
          <a:xfrm>
            <a:off x="7603920" y="6423120"/>
            <a:ext cx="28432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8"/>
          <p:cNvSpPr/>
          <p:nvPr/>
        </p:nvSpPr>
        <p:spPr>
          <a:xfrm>
            <a:off x="444600" y="456120"/>
            <a:ext cx="3700800" cy="9396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0" name="Rectangle 9"/>
          <p:cNvSpPr/>
          <p:nvPr/>
        </p:nvSpPr>
        <p:spPr>
          <a:xfrm>
            <a:off x="8040240" y="452520"/>
            <a:ext cx="3700800" cy="97560"/>
          </a:xfrm>
          <a:prstGeom prst="rect">
            <a:avLst/>
          </a:prstGeom>
          <a:solidFill>
            <a:srgbClr val="969fa7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Rectangle 10"/>
          <p:cNvSpPr/>
          <p:nvPr/>
        </p:nvSpPr>
        <p:spPr>
          <a:xfrm>
            <a:off x="4240440" y="456120"/>
            <a:ext cx="3700800" cy="90360"/>
          </a:xfrm>
          <a:prstGeom prst="rect">
            <a:avLst/>
          </a:prstGeom>
          <a:solidFill>
            <a:schemeClr val="accent1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72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2480" y="6436800"/>
            <a:ext cx="1124280" cy="36396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dt" idx="16"/>
          </p:nvPr>
        </p:nvSpPr>
        <p:spPr>
          <a:xfrm>
            <a:off x="7603920" y="6423120"/>
            <a:ext cx="28432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  <p:sldLayoutId id="2147483664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"/>
          <p:cNvSpPr/>
          <p:nvPr/>
        </p:nvSpPr>
        <p:spPr>
          <a:xfrm>
            <a:off x="444600" y="456120"/>
            <a:ext cx="3700800" cy="9396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9" name="Rectangle 9"/>
          <p:cNvSpPr/>
          <p:nvPr/>
        </p:nvSpPr>
        <p:spPr>
          <a:xfrm>
            <a:off x="8040240" y="452520"/>
            <a:ext cx="3700800" cy="97560"/>
          </a:xfrm>
          <a:prstGeom prst="rect">
            <a:avLst/>
          </a:prstGeom>
          <a:solidFill>
            <a:srgbClr val="969fa7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Rectangle 10"/>
          <p:cNvSpPr/>
          <p:nvPr/>
        </p:nvSpPr>
        <p:spPr>
          <a:xfrm>
            <a:off x="4240440" y="456120"/>
            <a:ext cx="3700800" cy="90360"/>
          </a:xfrm>
          <a:prstGeom prst="rect">
            <a:avLst/>
          </a:prstGeom>
          <a:solidFill>
            <a:schemeClr val="accent1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pic>
        <p:nvPicPr>
          <p:cNvPr id="81" name="Picture 7" descr="Logo&#10;&#10;Description automatically generated"/>
          <p:cNvPicPr/>
          <p:nvPr/>
        </p:nvPicPr>
        <p:blipFill>
          <a:blip r:embed="rId2"/>
          <a:stretch/>
        </p:blipFill>
        <p:spPr>
          <a:xfrm>
            <a:off x="10482480" y="6436800"/>
            <a:ext cx="1124280" cy="363960"/>
          </a:xfrm>
          <a:prstGeom prst="rect">
            <a:avLst/>
          </a:prstGeom>
          <a:ln w="0">
            <a:noFill/>
          </a:ln>
        </p:spPr>
      </p:pic>
      <p:sp>
        <p:nvSpPr>
          <p:cNvPr id="82" name="Rectangle 7"/>
          <p:cNvSpPr/>
          <p:nvPr/>
        </p:nvSpPr>
        <p:spPr>
          <a:xfrm>
            <a:off x="446040" y="5140800"/>
            <a:ext cx="11289600" cy="1257840"/>
          </a:xfrm>
          <a:prstGeom prst="rect">
            <a:avLst/>
          </a:prstGeom>
          <a:solidFill>
            <a:srgbClr val="465359"/>
          </a:solidFill>
          <a:ln w="12600"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74200" y="711720"/>
            <a:ext cx="11027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ftr" idx="17"/>
          </p:nvPr>
        </p:nvSpPr>
        <p:spPr>
          <a:xfrm>
            <a:off x="579240" y="6423120"/>
            <a:ext cx="69152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 idx="18"/>
          </p:nvPr>
        </p:nvSpPr>
        <p:spPr>
          <a:xfrm>
            <a:off x="10556280" y="6423120"/>
            <a:ext cx="10512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5A6E371-0A74-486A-A8A6-6D39E4B98CFC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&lt;number&gt;</a:t>
            </a:fld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19"/>
          </p:nvPr>
        </p:nvSpPr>
        <p:spPr>
          <a:xfrm>
            <a:off x="7603920" y="6423120"/>
            <a:ext cx="284328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654920" y="1978920"/>
            <a:ext cx="9142200" cy="97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 cap="all">
                <a:solidFill>
                  <a:schemeClr val="accent1"/>
                </a:solidFill>
                <a:latin typeface="Arial"/>
              </a:rPr>
              <a:t>Secure Data Hiding in Image Using Steganography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2"/>
          <p:cNvSpPr/>
          <p:nvPr/>
        </p:nvSpPr>
        <p:spPr>
          <a:xfrm>
            <a:off x="-327240" y="1033200"/>
            <a:ext cx="127242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3200" spc="-1" strike="noStrike" u="sng">
                <a:solidFill>
                  <a:schemeClr val="accent1">
                    <a:lumMod val="75000"/>
                  </a:schemeClr>
                </a:solidFill>
                <a:uFillTx/>
                <a:latin typeface="Arial"/>
                <a:ea typeface="DejaVu Sans"/>
              </a:rPr>
              <a:t>CAPSTONE PROJECT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3"/>
          <p:cNvSpPr/>
          <p:nvPr/>
        </p:nvSpPr>
        <p:spPr>
          <a:xfrm>
            <a:off x="2698920" y="4500000"/>
            <a:ext cx="7978320" cy="14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 u="sng">
                <a:solidFill>
                  <a:schemeClr val="accent1">
                    <a:lumMod val="75000"/>
                  </a:schemeClr>
                </a:solidFill>
                <a:uFillTx/>
                <a:latin typeface="Arial"/>
                <a:ea typeface="DejaVu Sans"/>
              </a:rPr>
              <a:t>Presented By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DejaVu Sans"/>
              </a:rPr>
              <a:t>Student Name : M THEJA NAICK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chemeClr val="accent1">
                    <a:lumMod val="75000"/>
                  </a:schemeClr>
                </a:solidFill>
                <a:latin typeface="Arial"/>
                <a:ea typeface="DejaVu Sans"/>
              </a:rPr>
              <a:t>College Name &amp; Department : RGUKT SKLM &amp; CSE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79240" y="700920"/>
            <a:ext cx="11027520" cy="52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800" spc="-1" strike="noStrike" cap="all">
                <a:solidFill>
                  <a:schemeClr val="accent1"/>
                </a:solidFill>
                <a:latin typeface="Franklin Gothic Demi"/>
              </a:rPr>
              <a:t>GitHub Link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79240" y="1301040"/>
            <a:ext cx="11027520" cy="467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i="1" lang="en-IN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Github Link -  </a:t>
            </a:r>
            <a:r>
              <a:rPr b="1" i="1" lang="en-IN" sz="22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</a:rPr>
              <a:t>https://github.com/Rockydirector/THEJANAICK.git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/>
          </p:nvPr>
        </p:nvSpPr>
        <p:spPr>
          <a:xfrm>
            <a:off x="309240" y="1446120"/>
            <a:ext cx="11027520" cy="467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06000"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Integration with AES/RSA Encryption  </a:t>
            </a: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– Enhancing security by encrypting the hidden message before embedding it into the image.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06000"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AI-Powered Steganalysis Resistance</a:t>
            </a: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  – Developing techniques to bypass AI-based steganalysis tools used for detecting hidden data.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06000"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Cloud &amp; Blockchain-Based Secure Storage</a:t>
            </a: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  – Storing steganographic images on cloud platforms or blockchain for tamper-proof security.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06000"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Steganography in Video &amp; Audio Files</a:t>
            </a: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 – Expanding beyond images to videos, audio, and PDFs for broader applications.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06000"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Mobile &amp; Web App Development</a:t>
            </a: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  – Creating a user-friendly mobile or web-based tool for secure steganographic communication.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06000"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itle 4"/>
          <p:cNvSpPr/>
          <p:nvPr/>
        </p:nvSpPr>
        <p:spPr>
          <a:xfrm>
            <a:off x="535680" y="844200"/>
            <a:ext cx="1102752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8333"/>
          </a:bodyPr>
          <a:p>
            <a:pPr defTabSz="457200">
              <a:lnSpc>
                <a:spcPct val="100000"/>
              </a:lnSpc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  <a:ea typeface="DejaVu Sans"/>
              </a:rPr>
              <a:t>Future scope(optional)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461240" y="2765160"/>
            <a:ext cx="929736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 cap="all">
                <a:solidFill>
                  <a:schemeClr val="dk1"/>
                </a:solidFill>
                <a:latin typeface="Arial"/>
              </a:rPr>
              <a:t>THANK YOU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 cap="all">
                <a:solidFill>
                  <a:schemeClr val="dk1"/>
                </a:solidFill>
                <a:latin typeface="Arial"/>
              </a:rPr>
              <a:t>OUTLINE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42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242"/>
          </a:bodyPr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  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Problem Statement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Technology used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Wow factor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End users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Result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Conclusion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Git-hub Link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05280" indent="-30528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Arial"/>
                <a:ea typeface="Franklin Gothic Book"/>
              </a:rPr>
              <a:t>Future scope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79240" y="700920"/>
            <a:ext cx="11027520" cy="52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5000" lnSpcReduction="10000"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</a:rPr>
              <a:t>Problem Statement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358560" y="1301040"/>
            <a:ext cx="11027520" cy="46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0" defTabSz="457200">
              <a:lnSpc>
                <a:spcPct val="110000"/>
              </a:lnSpc>
              <a:spcAft>
                <a:spcPts val="142"/>
              </a:spcAft>
              <a:buNone/>
              <a:tabLst>
                <a:tab algn="l" pos="0"/>
              </a:tabLst>
            </a:pPr>
            <a:r>
              <a:rPr b="0" lang="en-IN" sz="22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The problem of secure data hiding in images using </a:t>
            </a:r>
            <a:r>
              <a:rPr b="1" lang="en-IN" sz="22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steganography</a:t>
            </a:r>
            <a:r>
              <a:rPr b="0" lang="en-IN" sz="22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 is to embed secret information inside an image without noticeable changes, making it invisible to </a:t>
            </a:r>
            <a:r>
              <a:rPr b="1" lang="en-IN" sz="22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unauthorized users</a:t>
            </a:r>
            <a:r>
              <a:rPr b="0" lang="en-IN" sz="22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. Unlike encryption, which makes data unreadable, steganography ensures that the data remains hidden while  appearing like a normal image. The main challenge is to </a:t>
            </a:r>
            <a:r>
              <a:rPr b="1" lang="en-IN" sz="22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balance security, image quality and robustness</a:t>
            </a:r>
            <a:r>
              <a:rPr b="0" lang="en-IN" sz="22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 so that the hidden data is not easily detected or removed. The goal is to develop an efficient method that allows </a:t>
            </a:r>
            <a:r>
              <a:rPr b="1" lang="en-IN" sz="22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safe embedding and extraction of data</a:t>
            </a:r>
            <a:r>
              <a:rPr b="0" lang="en-IN" sz="2200" spc="-1" strike="noStrike">
                <a:solidFill>
                  <a:srgbClr val="0f0f0f"/>
                </a:solidFill>
                <a:latin typeface="Franklin Gothic Book"/>
                <a:ea typeface="Franklin Gothic Book"/>
              </a:rPr>
              <a:t> while maintaining the original image's appearance.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0" defTabSz="457200">
              <a:lnSpc>
                <a:spcPct val="110000"/>
              </a:lnSpc>
              <a:spcAft>
                <a:spcPts val="142"/>
              </a:spcAft>
              <a:buNone/>
              <a:tabLst>
                <a:tab algn="l" pos="0"/>
              </a:tabLst>
            </a:pP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79240" y="700920"/>
            <a:ext cx="11027520" cy="52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75000" lnSpcReduction="10000"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 cap="all">
                <a:solidFill>
                  <a:schemeClr val="accent1"/>
                </a:solidFill>
                <a:latin typeface="Arial"/>
              </a:rPr>
              <a:t>Technology  used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670680" y="1422720"/>
            <a:ext cx="11027520" cy="499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457200">
              <a:lnSpc>
                <a:spcPct val="11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2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Noto Sans CJK SC"/>
              </a:rPr>
              <a:t>Programming Language: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624"/>
              </a:spcBef>
              <a:spcAft>
                <a:spcPts val="709"/>
              </a:spcAft>
              <a:buNone/>
              <a:tabLst>
                <a:tab algn="l" pos="0"/>
              </a:tabLst>
            </a:pPr>
            <a:r>
              <a:rPr b="1" i="1" lang="en-IN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  <a:ea typeface="Noto Sans CJK SC"/>
              </a:rPr>
              <a:t>Python</a:t>
            </a:r>
            <a:r>
              <a:rPr b="0" lang="en-IN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  <a:ea typeface="Noto Sans CJK SC"/>
              </a:rPr>
              <a:t>– For implementing steganography algorithms.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624"/>
              </a:spcBef>
              <a:spcAft>
                <a:spcPts val="709"/>
              </a:spcAft>
              <a:buNone/>
              <a:tabLst>
                <a:tab algn="l" pos="0"/>
              </a:tabLst>
            </a:pPr>
            <a:r>
              <a:rPr b="1" lang="en-IN" sz="22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Noto Sans CJK SC"/>
              </a:rPr>
              <a:t>Libraries &amp; Tools: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624"/>
              </a:spcBef>
              <a:spcAft>
                <a:spcPts val="709"/>
              </a:spcAft>
              <a:buNone/>
              <a:tabLst>
                <a:tab algn="l" pos="0"/>
              </a:tabLst>
            </a:pPr>
            <a:r>
              <a:rPr b="1" i="1" lang="en-IN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  <a:ea typeface="Noto Sans CJK SC"/>
              </a:rPr>
              <a:t>OpenCV(cv2)</a:t>
            </a:r>
            <a:r>
              <a:rPr b="0" lang="en-IN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  <a:ea typeface="Noto Sans CJK SC"/>
              </a:rPr>
              <a:t>– For reading, modifying, and saving images.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624"/>
              </a:spcBef>
              <a:spcAft>
                <a:spcPts val="709"/>
              </a:spcAft>
              <a:buNone/>
              <a:tabLst>
                <a:tab algn="l" pos="0"/>
              </a:tabLst>
            </a:pPr>
            <a:r>
              <a:rPr b="1" lang="en-IN" sz="22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Noto Sans CJK SC"/>
              </a:rPr>
              <a:t>Steganography Technique Used: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624"/>
              </a:spcBef>
              <a:spcAft>
                <a:spcPts val="709"/>
              </a:spcAft>
              <a:buNone/>
              <a:tabLst>
                <a:tab algn="l" pos="0"/>
              </a:tabLst>
            </a:pPr>
            <a:r>
              <a:rPr b="1" i="1" lang="en-IN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  <a:ea typeface="Noto Sans CJK SC"/>
              </a:rPr>
              <a:t>LSB (Least Significant Bit) Steganography</a:t>
            </a:r>
            <a:r>
              <a:rPr b="0" lang="en-IN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  <a:ea typeface="Noto Sans CJK SC"/>
              </a:rPr>
              <a:t>– Hides data by modifying the least significant bit of pixel values.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624"/>
              </a:spcBef>
              <a:spcAft>
                <a:spcPts val="709"/>
              </a:spcAft>
              <a:buNone/>
              <a:tabLst>
                <a:tab algn="l" pos="0"/>
              </a:tabLst>
            </a:pPr>
            <a:r>
              <a:rPr b="1" lang="en-IN" sz="22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Franklin Gothic Book"/>
                <a:ea typeface="Noto Sans CJK SC"/>
              </a:rPr>
              <a:t>Platforms: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10000"/>
              </a:lnSpc>
              <a:spcBef>
                <a:spcPts val="624"/>
              </a:spcBef>
              <a:spcAft>
                <a:spcPts val="709"/>
              </a:spcAft>
              <a:buNone/>
              <a:tabLst>
                <a:tab algn="l" pos="0"/>
              </a:tabLst>
            </a:pPr>
            <a:r>
              <a:rPr b="1" i="1" lang="en-IN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  <a:ea typeface="Noto Sans CJK SC"/>
              </a:rPr>
              <a:t>Jupyter Notebook / Google Colab</a:t>
            </a:r>
            <a:r>
              <a:rPr b="0" lang="en-IN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  <a:ea typeface="Noto Sans CJK SC"/>
              </a:rPr>
              <a:t>– Can be used for testing and debugging.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79240" y="770760"/>
            <a:ext cx="11027520" cy="52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 cap="all">
                <a:solidFill>
                  <a:schemeClr val="accent1"/>
                </a:solidFill>
                <a:latin typeface="Arial"/>
                <a:ea typeface="Franklin Gothic Demi"/>
              </a:rPr>
              <a:t>Wow factors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88880" y="1508760"/>
            <a:ext cx="11027520" cy="495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72000" indent="0" defTabSz="457200">
              <a:lnSpc>
                <a:spcPct val="110000"/>
              </a:lnSpc>
              <a:spcBef>
                <a:spcPts val="624"/>
              </a:spcBef>
              <a:spcAft>
                <a:spcPts val="709"/>
              </a:spcAft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Dual-Layer Security (Steganography + Password) </a:t>
            </a:r>
            <a:r>
              <a:rPr b="0" lang="en-IN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 – Prevents unauthorized access by requiring a password for decryption.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72000" indent="0" defTabSz="457200">
              <a:lnSpc>
                <a:spcPct val="110000"/>
              </a:lnSpc>
              <a:spcBef>
                <a:spcPts val="624"/>
              </a:spcBef>
              <a:spcAft>
                <a:spcPts val="709"/>
              </a:spcAft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Invisible Data Hiding</a:t>
            </a:r>
            <a:r>
              <a:rPr b="0" lang="en-IN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 – Uses LSB steganography to embed messages without noticeable changes in the image.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72000" indent="0" defTabSz="457200">
              <a:lnSpc>
                <a:spcPct val="110000"/>
              </a:lnSpc>
              <a:spcBef>
                <a:spcPts val="624"/>
              </a:spcBef>
              <a:spcAft>
                <a:spcPts val="709"/>
              </a:spcAft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No File Size Increase</a:t>
            </a:r>
            <a:r>
              <a:rPr b="0" lang="en-IN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 – Unlike traditional encryption, this method hides data without significantly altering the image size.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72000" indent="0" defTabSz="457200">
              <a:lnSpc>
                <a:spcPct val="110000"/>
              </a:lnSpc>
              <a:spcBef>
                <a:spcPts val="624"/>
              </a:spcBef>
              <a:spcAft>
                <a:spcPts val="709"/>
              </a:spcAft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Cross-Platform &amp; Multi-Format Support </a:t>
            </a:r>
            <a:r>
              <a:rPr b="0" lang="en-IN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 – Works on Windows/Linux/macOS and supports JPG, PNG, BMP formats.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72000" indent="0" defTabSz="457200">
              <a:lnSpc>
                <a:spcPct val="110000"/>
              </a:lnSpc>
              <a:spcBef>
                <a:spcPts val="624"/>
              </a:spcBef>
              <a:spcAft>
                <a:spcPts val="709"/>
              </a:spcAft>
              <a:buNone/>
              <a:tabLst>
                <a:tab algn="l" pos="0"/>
              </a:tabLst>
            </a:pPr>
            <a:r>
              <a:rPr b="1" lang="en-IN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Optimized Pixel Encoding</a:t>
            </a:r>
            <a:r>
              <a:rPr b="0" lang="en-IN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 – Efficiently distributes data across RGB channels, reducing detection risk and maintaining image quality.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72000" indent="0" defTabSz="457200">
              <a:lnSpc>
                <a:spcPct val="110000"/>
              </a:lnSpc>
              <a:spcBef>
                <a:spcPts val="624"/>
              </a:spcBef>
              <a:spcAft>
                <a:spcPts val="709"/>
              </a:spcAft>
              <a:buNone/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79240" y="700920"/>
            <a:ext cx="11027520" cy="52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800" spc="-1" strike="noStrike" cap="all">
                <a:solidFill>
                  <a:schemeClr val="accent1"/>
                </a:solidFill>
                <a:latin typeface="Franklin Gothic Demi"/>
              </a:rPr>
              <a:t>End users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312480" y="1425600"/>
            <a:ext cx="11027520" cy="4694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306000" indent="0" defTabSz="457200">
              <a:lnSpc>
                <a:spcPct val="110000"/>
              </a:lnSpc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IN" sz="2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 </a:t>
            </a:r>
            <a:r>
              <a:rPr b="1" lang="en-IN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Cybersecurity Professionals</a:t>
            </a:r>
            <a:r>
              <a:rPr b="0" lang="en-IN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  – Use it to securely share confidential information without detection.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06000" indent="0" defTabSz="457200">
              <a:lnSpc>
                <a:spcPct val="110000"/>
              </a:lnSpc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 </a:t>
            </a:r>
            <a:r>
              <a:rPr b="1" lang="en-IN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Journalists &amp; Whistleblowers</a:t>
            </a:r>
            <a:r>
              <a:rPr b="0" lang="en-IN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 – Hide sensitive messages in images to protect identity and avoid surveillance.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06000" indent="0" defTabSz="457200">
              <a:lnSpc>
                <a:spcPct val="110000"/>
              </a:lnSpc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 </a:t>
            </a:r>
            <a:r>
              <a:rPr b="1" lang="en-IN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Military &amp; Intelligence Agencies </a:t>
            </a:r>
            <a:r>
              <a:rPr b="0" lang="en-IN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 – Securely communicate covert messages in high-security environments.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06000" indent="0" defTabSz="457200">
              <a:lnSpc>
                <a:spcPct val="110000"/>
              </a:lnSpc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Forensic Experts &amp; Law Enforcement </a:t>
            </a:r>
            <a:r>
              <a:rPr b="0" lang="en-IN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 – Conceal crucial evidence or track digital forgeries without alerting suspects.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06000" indent="0" defTabSz="457200">
              <a:lnSpc>
                <a:spcPct val="110000"/>
              </a:lnSpc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IN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Everyday Users &amp; Privacy Enthusiasts</a:t>
            </a:r>
            <a:r>
              <a:rPr b="0" lang="en-IN" sz="2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  – Protect personal data, passwords, or private messages from cyber threats.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75640" y="647640"/>
            <a:ext cx="11027520" cy="56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800" spc="-1" strike="noStrike" cap="all">
                <a:solidFill>
                  <a:schemeClr val="accent1"/>
                </a:solidFill>
                <a:latin typeface="Franklin Gothic Demi"/>
              </a:rPr>
              <a:t>Results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1079640" y="1321200"/>
            <a:ext cx="10079280" cy="4797720"/>
          </a:xfrm>
          <a:prstGeom prst="rect">
            <a:avLst/>
          </a:prstGeom>
          <a:ln w="0">
            <a:noFill/>
          </a:ln>
        </p:spPr>
      </p:pic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361440" y="4146840"/>
            <a:ext cx="11027520" cy="46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2200" spc="-1" strike="noStrike" u="sng">
                <a:solidFill>
                  <a:srgbClr val="000000"/>
                </a:solidFill>
                <a:uFillTx/>
                <a:latin typeface="Arial"/>
              </a:rPr>
              <a:t>Encryption process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79240" y="700920"/>
            <a:ext cx="11027520" cy="52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800" spc="-1" strike="noStrike" cap="all">
                <a:solidFill>
                  <a:schemeClr val="accent1"/>
                </a:solidFill>
                <a:latin typeface="Franklin Gothic Demi"/>
              </a:rPr>
              <a:t>Results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1079640" y="1301040"/>
            <a:ext cx="10079280" cy="4817880"/>
          </a:xfrm>
          <a:prstGeom prst="rect">
            <a:avLst/>
          </a:prstGeom>
          <a:ln w="0">
            <a:noFill/>
          </a:ln>
        </p:spPr>
      </p:pic>
      <p:sp>
        <p:nvSpPr>
          <p:cNvPr id="166" name=""/>
          <p:cNvSpPr/>
          <p:nvPr/>
        </p:nvSpPr>
        <p:spPr>
          <a:xfrm>
            <a:off x="491400" y="4139640"/>
            <a:ext cx="110275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Decryption process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79240" y="700920"/>
            <a:ext cx="11027520" cy="52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800" spc="-1" strike="noStrike" cap="all">
                <a:solidFill>
                  <a:schemeClr val="accent1"/>
                </a:solidFill>
                <a:latin typeface="Franklin Gothic Demi"/>
              </a:rPr>
              <a:t>Conclusion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579240" y="1301040"/>
            <a:ext cx="11027520" cy="46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306000" indent="0" defTabSz="457200">
              <a:lnSpc>
                <a:spcPct val="110000"/>
              </a:lnSpc>
              <a:spcBef>
                <a:spcPts val="3742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IN" sz="2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  <a:ea typeface="Noto Sans CJK SC"/>
              </a:rPr>
              <a:t>This project successfully implements </a:t>
            </a:r>
            <a:r>
              <a:rPr b="1" lang="en-IN" sz="2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  <a:ea typeface="Noto Sans CJK SC"/>
              </a:rPr>
              <a:t>secure data hiding using LSB steganography</a:t>
            </a:r>
            <a:r>
              <a:rPr b="0" lang="en-IN" sz="2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  <a:ea typeface="Noto Sans CJK SC"/>
              </a:rPr>
              <a:t>, addressing the need for </a:t>
            </a:r>
            <a:r>
              <a:rPr b="1" lang="en-IN" sz="2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  <a:ea typeface="Noto Sans CJK SC"/>
              </a:rPr>
              <a:t>confidential communication</a:t>
            </a:r>
            <a:r>
              <a:rPr b="0" lang="en-IN" sz="2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  <a:ea typeface="Noto Sans CJK SC"/>
              </a:rPr>
              <a:t> without drawing attention. By embedding messages within images while preserving quality, it ensures </a:t>
            </a:r>
            <a:r>
              <a:rPr b="1" lang="en-IN" sz="2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  <a:ea typeface="Noto Sans CJK SC"/>
              </a:rPr>
              <a:t>invisibility and security</a:t>
            </a:r>
            <a:r>
              <a:rPr b="0" lang="en-IN" sz="2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  <a:ea typeface="Noto Sans CJK SC"/>
              </a:rPr>
              <a:t>. The </a:t>
            </a:r>
            <a:r>
              <a:rPr b="1" lang="en-IN" sz="2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  <a:ea typeface="Noto Sans CJK SC"/>
              </a:rPr>
              <a:t>password-protected decryption</a:t>
            </a:r>
            <a:r>
              <a:rPr b="0" lang="en-IN" sz="2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  <a:ea typeface="Noto Sans CJK SC"/>
              </a:rPr>
              <a:t> adds an extra layer of protection, making it useful for </a:t>
            </a:r>
            <a:r>
              <a:rPr b="1" lang="en-IN" sz="2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  <a:ea typeface="Noto Sans CJK SC"/>
              </a:rPr>
              <a:t>cybersecurity, intelligence, and personal privacy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58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2021-05-26T16:50:10Z</dcterms:created>
  <dc:creator>Vaibhav Ostwal</dc:creator>
  <dc:description/>
  <dc:language>en-IN</dc:language>
  <cp:lastModifiedBy/>
  <dcterms:modified xsi:type="dcterms:W3CDTF">2025-02-22T14:44:50Z</dcterms:modified>
  <cp:revision>33</cp:revision>
  <dc:subject/>
  <dc:title>SkillsBuild Partner Update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PresentationFormat">
    <vt:lpwstr>Custom</vt:lpwstr>
  </property>
  <property fmtid="{D5CDD505-2E9C-101B-9397-08002B2CF9AE}" pid="4" name="Slides">
    <vt:r8>11</vt:r8>
  </property>
</Properties>
</file>