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60" r:id="rId5"/>
    <p:sldId id="259" r:id="rId6"/>
    <p:sldId id="261" r:id="rId7"/>
    <p:sldId id="270" r:id="rId8"/>
    <p:sldId id="264" r:id="rId9"/>
    <p:sldId id="271" r:id="rId10"/>
    <p:sldId id="266" r:id="rId11"/>
    <p:sldId id="272" r:id="rId12"/>
    <p:sldId id="273" r:id="rId13"/>
    <p:sldId id="275" r:id="rId14"/>
    <p:sldId id="276" r:id="rId15"/>
    <p:sldId id="277" r:id="rId16"/>
    <p:sldId id="278" r:id="rId17"/>
    <p:sldId id="279" r:id="rId18"/>
    <p:sldId id="274" r:id="rId19"/>
    <p:sldId id="280" r:id="rId20"/>
    <p:sldId id="283" r:id="rId21"/>
    <p:sldId id="281" r:id="rId22"/>
    <p:sldId id="282" r:id="rId23"/>
    <p:sldId id="267"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9" autoAdjust="0"/>
    <p:restoredTop sz="94660"/>
  </p:normalViewPr>
  <p:slideViewPr>
    <p:cSldViewPr snapToGrid="0">
      <p:cViewPr varScale="1">
        <p:scale>
          <a:sx n="78" d="100"/>
          <a:sy n="78" d="100"/>
        </p:scale>
        <p:origin x="9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5F5948-95CA-4E9E-9855-713B6E9941A9}"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01D1C8E6-A40C-44BD-B69F-5D5ED13C2A21}">
      <dgm:prSet phldrT="[Text]" custT="1"/>
      <dgm:spPr/>
      <dgm:t>
        <a:bodyPr/>
        <a:lstStyle/>
        <a:p>
          <a:r>
            <a:rPr lang="en-US" sz="1050" dirty="0"/>
            <a:t>Input and processing</a:t>
          </a:r>
        </a:p>
      </dgm:t>
    </dgm:pt>
    <dgm:pt modelId="{6C8483FF-6A97-4187-ADB6-923A07077A6A}" type="parTrans" cxnId="{B3F81ECD-AC33-40EF-A509-6FD18857C044}">
      <dgm:prSet/>
      <dgm:spPr/>
      <dgm:t>
        <a:bodyPr/>
        <a:lstStyle/>
        <a:p>
          <a:endParaRPr lang="en-US"/>
        </a:p>
      </dgm:t>
    </dgm:pt>
    <dgm:pt modelId="{E2E99A45-15CB-4BD5-A2B5-7E4438A0AB54}" type="sibTrans" cxnId="{B3F81ECD-AC33-40EF-A509-6FD18857C044}">
      <dgm:prSet custT="1"/>
      <dgm:spPr/>
      <dgm:t>
        <a:bodyPr/>
        <a:lstStyle/>
        <a:p>
          <a:endParaRPr lang="en-US" sz="900"/>
        </a:p>
      </dgm:t>
    </dgm:pt>
    <dgm:pt modelId="{6F649AA0-9754-4EF5-B097-AE9587026D30}">
      <dgm:prSet phldrT="[Text]" custT="1"/>
      <dgm:spPr/>
      <dgm:t>
        <a:bodyPr/>
        <a:lstStyle/>
        <a:p>
          <a:r>
            <a:rPr lang="en-US" sz="1050" dirty="0"/>
            <a:t>Segmentation using U-Net</a:t>
          </a:r>
        </a:p>
      </dgm:t>
    </dgm:pt>
    <dgm:pt modelId="{E0CFE51B-F511-4D90-A473-9FE2DF2075FF}" type="parTrans" cxnId="{19ABB6F8-BC61-4D38-A4CE-390DAADD7B4E}">
      <dgm:prSet/>
      <dgm:spPr/>
      <dgm:t>
        <a:bodyPr/>
        <a:lstStyle/>
        <a:p>
          <a:endParaRPr lang="en-US"/>
        </a:p>
      </dgm:t>
    </dgm:pt>
    <dgm:pt modelId="{2DB7CAC9-805D-4173-9149-B8B4C22AD934}" type="sibTrans" cxnId="{19ABB6F8-BC61-4D38-A4CE-390DAADD7B4E}">
      <dgm:prSet custT="1"/>
      <dgm:spPr/>
      <dgm:t>
        <a:bodyPr/>
        <a:lstStyle/>
        <a:p>
          <a:endParaRPr lang="en-US" sz="900"/>
        </a:p>
      </dgm:t>
    </dgm:pt>
    <dgm:pt modelId="{D200106A-717D-48EF-BE82-647FD100F9A7}">
      <dgm:prSet phldrT="[Text]" custT="1"/>
      <dgm:spPr/>
      <dgm:t>
        <a:bodyPr/>
        <a:lstStyle/>
        <a:p>
          <a:r>
            <a:rPr lang="en-US" sz="1050" dirty="0"/>
            <a:t>Feature Extraction using CNN</a:t>
          </a:r>
        </a:p>
      </dgm:t>
    </dgm:pt>
    <dgm:pt modelId="{B6596584-DA4E-4C94-83B0-DE56E9EBF7A9}" type="parTrans" cxnId="{61DC2A6A-B9F8-472F-87DF-A694EDA69276}">
      <dgm:prSet/>
      <dgm:spPr/>
      <dgm:t>
        <a:bodyPr/>
        <a:lstStyle/>
        <a:p>
          <a:endParaRPr lang="en-US"/>
        </a:p>
      </dgm:t>
    </dgm:pt>
    <dgm:pt modelId="{AFF4FD2E-0DA8-4E04-B1CB-336FC0E695E2}" type="sibTrans" cxnId="{61DC2A6A-B9F8-472F-87DF-A694EDA69276}">
      <dgm:prSet custT="1"/>
      <dgm:spPr/>
      <dgm:t>
        <a:bodyPr/>
        <a:lstStyle/>
        <a:p>
          <a:endParaRPr lang="en-US" sz="900"/>
        </a:p>
      </dgm:t>
    </dgm:pt>
    <dgm:pt modelId="{35B09141-CA4C-4E92-8594-72314685CECA}">
      <dgm:prSet phldrT="[Text]" custT="1"/>
      <dgm:spPr/>
      <dgm:t>
        <a:bodyPr/>
        <a:lstStyle/>
        <a:p>
          <a:r>
            <a:rPr lang="en-US" sz="1050" dirty="0"/>
            <a:t>Data-Preprocessing</a:t>
          </a:r>
        </a:p>
        <a:p>
          <a:r>
            <a:rPr lang="en-US" sz="1050" dirty="0"/>
            <a:t>(</a:t>
          </a:r>
          <a:r>
            <a:rPr lang="en-US" sz="1050" b="0" dirty="0"/>
            <a:t>Image Resizing, Normalization, Noise Reduction, Data </a:t>
          </a:r>
          <a:r>
            <a:rPr lang="en-US" sz="1050" b="0" dirty="0" err="1"/>
            <a:t>Agumentation</a:t>
          </a:r>
          <a:r>
            <a:rPr lang="en-US" sz="1050" b="1" dirty="0"/>
            <a:t>)</a:t>
          </a:r>
          <a:endParaRPr lang="en-US" sz="1050" dirty="0"/>
        </a:p>
      </dgm:t>
    </dgm:pt>
    <dgm:pt modelId="{6DF2F0AD-5EEE-4887-8139-C4954FA84B12}" type="parTrans" cxnId="{26BE539A-DBAB-4020-8E9E-1EC3E4189236}">
      <dgm:prSet/>
      <dgm:spPr/>
      <dgm:t>
        <a:bodyPr/>
        <a:lstStyle/>
        <a:p>
          <a:endParaRPr lang="en-US"/>
        </a:p>
      </dgm:t>
    </dgm:pt>
    <dgm:pt modelId="{8355F60A-C2AA-4F3B-A021-EA7BD8B42FF2}" type="sibTrans" cxnId="{26BE539A-DBAB-4020-8E9E-1EC3E4189236}">
      <dgm:prSet custT="1"/>
      <dgm:spPr/>
      <dgm:t>
        <a:bodyPr/>
        <a:lstStyle/>
        <a:p>
          <a:endParaRPr lang="en-US" sz="900"/>
        </a:p>
      </dgm:t>
    </dgm:pt>
    <dgm:pt modelId="{F59A9D51-CFD8-46C6-A7C2-0FCCD3057D60}">
      <dgm:prSet phldrT="[Text]" custT="1"/>
      <dgm:spPr/>
      <dgm:t>
        <a:bodyPr/>
        <a:lstStyle/>
        <a:p>
          <a:r>
            <a:rPr lang="en-US" sz="1050" dirty="0"/>
            <a:t>Classification using Hybrid Models(MLP, decision tree, </a:t>
          </a:r>
          <a:r>
            <a:rPr lang="en-US" sz="1050" dirty="0" err="1"/>
            <a:t>adaboost</a:t>
          </a:r>
          <a:r>
            <a:rPr lang="en-US" sz="1050" dirty="0"/>
            <a:t>)</a:t>
          </a:r>
        </a:p>
      </dgm:t>
    </dgm:pt>
    <dgm:pt modelId="{315FF1D8-C740-4AAB-B97C-C19D8E18193D}" type="parTrans" cxnId="{836A5661-67FB-44B3-B3A5-71C87E8B8CBF}">
      <dgm:prSet/>
      <dgm:spPr/>
      <dgm:t>
        <a:bodyPr/>
        <a:lstStyle/>
        <a:p>
          <a:endParaRPr lang="en-US"/>
        </a:p>
      </dgm:t>
    </dgm:pt>
    <dgm:pt modelId="{32A5CE98-1C17-4057-9FD4-995E9AC77DF6}" type="sibTrans" cxnId="{836A5661-67FB-44B3-B3A5-71C87E8B8CBF}">
      <dgm:prSet custT="1"/>
      <dgm:spPr/>
      <dgm:t>
        <a:bodyPr/>
        <a:lstStyle/>
        <a:p>
          <a:endParaRPr lang="en-US" sz="900"/>
        </a:p>
      </dgm:t>
    </dgm:pt>
    <dgm:pt modelId="{B92E7F45-ED53-463B-9377-1DFE052FF83A}">
      <dgm:prSet phldrT="[Text]" custT="1"/>
      <dgm:spPr/>
      <dgm:t>
        <a:bodyPr/>
        <a:lstStyle/>
        <a:p>
          <a:r>
            <a:rPr lang="en-US" sz="1050" dirty="0"/>
            <a:t>Final classification </a:t>
          </a:r>
        </a:p>
      </dgm:t>
    </dgm:pt>
    <dgm:pt modelId="{59BB9A5B-6B0B-4D73-A459-7720B01C4D3B}" type="parTrans" cxnId="{0CAF70FD-FA52-40E6-BCF6-28D7D8BF13A0}">
      <dgm:prSet/>
      <dgm:spPr/>
      <dgm:t>
        <a:bodyPr/>
        <a:lstStyle/>
        <a:p>
          <a:endParaRPr lang="en-US"/>
        </a:p>
      </dgm:t>
    </dgm:pt>
    <dgm:pt modelId="{590B42DC-B1CB-462F-8FEC-8797924BD818}" type="sibTrans" cxnId="{0CAF70FD-FA52-40E6-BCF6-28D7D8BF13A0}">
      <dgm:prSet custT="1"/>
      <dgm:spPr/>
      <dgm:t>
        <a:bodyPr/>
        <a:lstStyle/>
        <a:p>
          <a:endParaRPr lang="en-US" sz="900"/>
        </a:p>
      </dgm:t>
    </dgm:pt>
    <dgm:pt modelId="{18364E5D-6CFB-43AD-B146-A0B692AD3995}">
      <dgm:prSet phldrT="[Text]" custT="1"/>
      <dgm:spPr/>
      <dgm:t>
        <a:bodyPr/>
        <a:lstStyle/>
        <a:p>
          <a:r>
            <a:rPr lang="en-US" sz="1050" dirty="0"/>
            <a:t>Performance evaluation</a:t>
          </a:r>
        </a:p>
      </dgm:t>
    </dgm:pt>
    <dgm:pt modelId="{EDDA48F8-E2CE-4571-BD34-688243DC70B0}" type="parTrans" cxnId="{42433AD3-7C9D-4CBF-9968-96520C57B08D}">
      <dgm:prSet/>
      <dgm:spPr/>
      <dgm:t>
        <a:bodyPr/>
        <a:lstStyle/>
        <a:p>
          <a:endParaRPr lang="en-US"/>
        </a:p>
      </dgm:t>
    </dgm:pt>
    <dgm:pt modelId="{4CD95A2C-A7C4-4ED4-A2FB-81167056B478}" type="sibTrans" cxnId="{42433AD3-7C9D-4CBF-9968-96520C57B08D}">
      <dgm:prSet/>
      <dgm:spPr/>
      <dgm:t>
        <a:bodyPr/>
        <a:lstStyle/>
        <a:p>
          <a:endParaRPr lang="en-US"/>
        </a:p>
      </dgm:t>
    </dgm:pt>
    <dgm:pt modelId="{37BBF476-DC19-4646-8A9A-BF353B52B385}" type="pres">
      <dgm:prSet presAssocID="{EB5F5948-95CA-4E9E-9855-713B6E9941A9}" presName="Name0" presStyleCnt="0">
        <dgm:presLayoutVars>
          <dgm:dir/>
          <dgm:resizeHandles val="exact"/>
        </dgm:presLayoutVars>
      </dgm:prSet>
      <dgm:spPr/>
    </dgm:pt>
    <dgm:pt modelId="{AEAD5F1C-CF7A-4AE5-9452-BC547D601DD8}" type="pres">
      <dgm:prSet presAssocID="{01D1C8E6-A40C-44BD-B69F-5D5ED13C2A21}" presName="node" presStyleLbl="node1" presStyleIdx="0" presStyleCnt="7" custScaleX="160400" custScaleY="131479" custLinFactX="163423" custLinFactY="-34945" custLinFactNeighborX="200000" custLinFactNeighborY="-100000">
        <dgm:presLayoutVars>
          <dgm:bulletEnabled val="1"/>
        </dgm:presLayoutVars>
      </dgm:prSet>
      <dgm:spPr/>
    </dgm:pt>
    <dgm:pt modelId="{3ABC67AC-442F-4EE9-9A94-5C00CE9A7FDB}" type="pres">
      <dgm:prSet presAssocID="{E2E99A45-15CB-4BD5-A2B5-7E4438A0AB54}" presName="sibTrans" presStyleLbl="sibTrans2D1" presStyleIdx="0" presStyleCnt="6"/>
      <dgm:spPr/>
    </dgm:pt>
    <dgm:pt modelId="{2DC5213D-8D4A-41E4-B890-CD382A6294A9}" type="pres">
      <dgm:prSet presAssocID="{E2E99A45-15CB-4BD5-A2B5-7E4438A0AB54}" presName="connectorText" presStyleLbl="sibTrans2D1" presStyleIdx="0" presStyleCnt="6"/>
      <dgm:spPr/>
    </dgm:pt>
    <dgm:pt modelId="{C42B035A-108E-42CB-BE93-E3A2585D85C0}" type="pres">
      <dgm:prSet presAssocID="{6F649AA0-9754-4EF5-B097-AE9587026D30}" presName="node" presStyleLbl="node1" presStyleIdx="1" presStyleCnt="7" custScaleX="166865" custScaleY="127908" custLinFactX="200000" custLinFactY="-36730" custLinFactNeighborX="215929" custLinFactNeighborY="-100000">
        <dgm:presLayoutVars>
          <dgm:bulletEnabled val="1"/>
        </dgm:presLayoutVars>
      </dgm:prSet>
      <dgm:spPr/>
    </dgm:pt>
    <dgm:pt modelId="{CE44E135-D502-4435-9A19-7DE0BB68E043}" type="pres">
      <dgm:prSet presAssocID="{2DB7CAC9-805D-4173-9149-B8B4C22AD934}" presName="sibTrans" presStyleLbl="sibTrans2D1" presStyleIdx="1" presStyleCnt="6"/>
      <dgm:spPr/>
    </dgm:pt>
    <dgm:pt modelId="{42A765E4-BC9E-4DF8-84B3-A64F5B5C505D}" type="pres">
      <dgm:prSet presAssocID="{2DB7CAC9-805D-4173-9149-B8B4C22AD934}" presName="connectorText" presStyleLbl="sibTrans2D1" presStyleIdx="1" presStyleCnt="6"/>
      <dgm:spPr/>
    </dgm:pt>
    <dgm:pt modelId="{36123B5D-1EE0-4B94-AE33-1E446A7AE962}" type="pres">
      <dgm:prSet presAssocID="{D200106A-717D-48EF-BE82-647FD100F9A7}" presName="node" presStyleLbl="node1" presStyleIdx="2" presStyleCnt="7" custScaleX="176504" custScaleY="114169" custLinFactX="212837" custLinFactY="-43600" custLinFactNeighborX="300000" custLinFactNeighborY="-100000">
        <dgm:presLayoutVars>
          <dgm:bulletEnabled val="1"/>
        </dgm:presLayoutVars>
      </dgm:prSet>
      <dgm:spPr/>
    </dgm:pt>
    <dgm:pt modelId="{DFDE0FE1-4D9D-428C-A77E-11985ACDFFCF}" type="pres">
      <dgm:prSet presAssocID="{AFF4FD2E-0DA8-4E04-B1CB-336FC0E695E2}" presName="sibTrans" presStyleLbl="sibTrans2D1" presStyleIdx="2" presStyleCnt="6"/>
      <dgm:spPr/>
    </dgm:pt>
    <dgm:pt modelId="{6FB36721-2B9A-4B4C-B256-0CB65C1C7AE9}" type="pres">
      <dgm:prSet presAssocID="{AFF4FD2E-0DA8-4E04-B1CB-336FC0E695E2}" presName="connectorText" presStyleLbl="sibTrans2D1" presStyleIdx="2" presStyleCnt="6"/>
      <dgm:spPr/>
    </dgm:pt>
    <dgm:pt modelId="{7EC6B9C7-CF79-40A8-BA00-849307A26FAE}" type="pres">
      <dgm:prSet presAssocID="{35B09141-CA4C-4E92-8594-72314685CECA}" presName="node" presStyleLbl="node1" presStyleIdx="3" presStyleCnt="7" custScaleX="207350" custScaleY="185391" custLinFactX="304834" custLinFactNeighborX="400000" custLinFactNeighborY="16457">
        <dgm:presLayoutVars>
          <dgm:bulletEnabled val="1"/>
        </dgm:presLayoutVars>
      </dgm:prSet>
      <dgm:spPr/>
    </dgm:pt>
    <dgm:pt modelId="{13902F8B-B77C-44E9-8C1D-BD35B6264805}" type="pres">
      <dgm:prSet presAssocID="{8355F60A-C2AA-4F3B-A021-EA7BD8B42FF2}" presName="sibTrans" presStyleLbl="sibTrans2D1" presStyleIdx="3" presStyleCnt="6"/>
      <dgm:spPr/>
    </dgm:pt>
    <dgm:pt modelId="{EA61F2A8-5A19-459C-BFE1-2B089DCD75E6}" type="pres">
      <dgm:prSet presAssocID="{8355F60A-C2AA-4F3B-A021-EA7BD8B42FF2}" presName="connectorText" presStyleLbl="sibTrans2D1" presStyleIdx="3" presStyleCnt="6"/>
      <dgm:spPr/>
    </dgm:pt>
    <dgm:pt modelId="{15CB1171-133F-4831-8897-51C8808F5601}" type="pres">
      <dgm:prSet presAssocID="{F59A9D51-CFD8-46C6-A7C2-0FCCD3057D60}" presName="node" presStyleLbl="node1" presStyleIdx="4" presStyleCnt="7" custScaleX="193839" custScaleY="131354" custLinFactX="-78509" custLinFactY="95858" custLinFactNeighborX="-100000" custLinFactNeighborY="100000">
        <dgm:presLayoutVars>
          <dgm:bulletEnabled val="1"/>
        </dgm:presLayoutVars>
      </dgm:prSet>
      <dgm:spPr/>
    </dgm:pt>
    <dgm:pt modelId="{9AC97AA8-CBC3-481F-BED9-8979FC3AE1BF}" type="pres">
      <dgm:prSet presAssocID="{32A5CE98-1C17-4057-9FD4-995E9AC77DF6}" presName="sibTrans" presStyleLbl="sibTrans2D1" presStyleIdx="4" presStyleCnt="6"/>
      <dgm:spPr/>
    </dgm:pt>
    <dgm:pt modelId="{906974DE-9D90-441B-BC1A-58D975985DE8}" type="pres">
      <dgm:prSet presAssocID="{32A5CE98-1C17-4057-9FD4-995E9AC77DF6}" presName="connectorText" presStyleLbl="sibTrans2D1" presStyleIdx="4" presStyleCnt="6"/>
      <dgm:spPr/>
    </dgm:pt>
    <dgm:pt modelId="{EDBEBD39-14D6-4B58-B7E8-4FEA26CA5E1E}" type="pres">
      <dgm:prSet presAssocID="{B92E7F45-ED53-463B-9377-1DFE052FF83A}" presName="node" presStyleLbl="node1" presStyleIdx="5" presStyleCnt="7" custScaleX="182789" custScaleY="124001" custLinFactX="-410041" custLinFactY="94505" custLinFactNeighborX="-500000" custLinFactNeighborY="100000">
        <dgm:presLayoutVars>
          <dgm:bulletEnabled val="1"/>
        </dgm:presLayoutVars>
      </dgm:prSet>
      <dgm:spPr/>
    </dgm:pt>
    <dgm:pt modelId="{CA8A96DA-3931-4CD4-9F89-ABC4D99CDB20}" type="pres">
      <dgm:prSet presAssocID="{590B42DC-B1CB-462F-8FEC-8797924BD818}" presName="sibTrans" presStyleLbl="sibTrans2D1" presStyleIdx="5" presStyleCnt="6"/>
      <dgm:spPr/>
    </dgm:pt>
    <dgm:pt modelId="{D2FB4F82-3980-4D1B-8C40-87D78DCD77C8}" type="pres">
      <dgm:prSet presAssocID="{590B42DC-B1CB-462F-8FEC-8797924BD818}" presName="connectorText" presStyleLbl="sibTrans2D1" presStyleIdx="5" presStyleCnt="6"/>
      <dgm:spPr/>
    </dgm:pt>
    <dgm:pt modelId="{834019C9-4F48-443D-8BFB-990B3C4C2D45}" type="pres">
      <dgm:prSet presAssocID="{18364E5D-6CFB-43AD-B146-A0B692AD3995}" presName="node" presStyleLbl="node1" presStyleIdx="6" presStyleCnt="7" custScaleX="164370" custScaleY="127327" custLinFactX="-757812" custLinFactY="91386" custLinFactNeighborX="-800000" custLinFactNeighborY="100000">
        <dgm:presLayoutVars>
          <dgm:bulletEnabled val="1"/>
        </dgm:presLayoutVars>
      </dgm:prSet>
      <dgm:spPr/>
    </dgm:pt>
  </dgm:ptLst>
  <dgm:cxnLst>
    <dgm:cxn modelId="{AE06AC01-320E-429F-95D1-F12E0BD0EAD7}" type="presOf" srcId="{32A5CE98-1C17-4057-9FD4-995E9AC77DF6}" destId="{906974DE-9D90-441B-BC1A-58D975985DE8}" srcOrd="1" destOrd="0" presId="urn:microsoft.com/office/officeart/2005/8/layout/process1"/>
    <dgm:cxn modelId="{FDD52B0A-226A-4CB3-BCB2-A07A6F75C72F}" type="presOf" srcId="{E2E99A45-15CB-4BD5-A2B5-7E4438A0AB54}" destId="{2DC5213D-8D4A-41E4-B890-CD382A6294A9}" srcOrd="1" destOrd="0" presId="urn:microsoft.com/office/officeart/2005/8/layout/process1"/>
    <dgm:cxn modelId="{99EEB91B-1E08-43D2-8C8A-1075621E23DE}" type="presOf" srcId="{2DB7CAC9-805D-4173-9149-B8B4C22AD934}" destId="{CE44E135-D502-4435-9A19-7DE0BB68E043}" srcOrd="0" destOrd="0" presId="urn:microsoft.com/office/officeart/2005/8/layout/process1"/>
    <dgm:cxn modelId="{6D40B320-6274-4D11-8660-87B05BDCCD07}" type="presOf" srcId="{AFF4FD2E-0DA8-4E04-B1CB-336FC0E695E2}" destId="{DFDE0FE1-4D9D-428C-A77E-11985ACDFFCF}" srcOrd="0" destOrd="0" presId="urn:microsoft.com/office/officeart/2005/8/layout/process1"/>
    <dgm:cxn modelId="{8EB0D725-C996-4497-AB11-7BFEB1446DD5}" type="presOf" srcId="{D200106A-717D-48EF-BE82-647FD100F9A7}" destId="{36123B5D-1EE0-4B94-AE33-1E446A7AE962}" srcOrd="0" destOrd="0" presId="urn:microsoft.com/office/officeart/2005/8/layout/process1"/>
    <dgm:cxn modelId="{836A5661-67FB-44B3-B3A5-71C87E8B8CBF}" srcId="{EB5F5948-95CA-4E9E-9855-713B6E9941A9}" destId="{F59A9D51-CFD8-46C6-A7C2-0FCCD3057D60}" srcOrd="4" destOrd="0" parTransId="{315FF1D8-C740-4AAB-B97C-C19D8E18193D}" sibTransId="{32A5CE98-1C17-4057-9FD4-995E9AC77DF6}"/>
    <dgm:cxn modelId="{507FB462-FFA6-4EB7-B404-ABF7D74DA074}" type="presOf" srcId="{35B09141-CA4C-4E92-8594-72314685CECA}" destId="{7EC6B9C7-CF79-40A8-BA00-849307A26FAE}" srcOrd="0" destOrd="0" presId="urn:microsoft.com/office/officeart/2005/8/layout/process1"/>
    <dgm:cxn modelId="{4C53E567-52D6-4C31-B6FF-C272E5190329}" type="presOf" srcId="{EB5F5948-95CA-4E9E-9855-713B6E9941A9}" destId="{37BBF476-DC19-4646-8A9A-BF353B52B385}" srcOrd="0" destOrd="0" presId="urn:microsoft.com/office/officeart/2005/8/layout/process1"/>
    <dgm:cxn modelId="{27C96A69-CFCB-4B10-93CB-64AC1C46195C}" type="presOf" srcId="{8355F60A-C2AA-4F3B-A021-EA7BD8B42FF2}" destId="{13902F8B-B77C-44E9-8C1D-BD35B6264805}" srcOrd="0" destOrd="0" presId="urn:microsoft.com/office/officeart/2005/8/layout/process1"/>
    <dgm:cxn modelId="{61DC2A6A-B9F8-472F-87DF-A694EDA69276}" srcId="{EB5F5948-95CA-4E9E-9855-713B6E9941A9}" destId="{D200106A-717D-48EF-BE82-647FD100F9A7}" srcOrd="2" destOrd="0" parTransId="{B6596584-DA4E-4C94-83B0-DE56E9EBF7A9}" sibTransId="{AFF4FD2E-0DA8-4E04-B1CB-336FC0E695E2}"/>
    <dgm:cxn modelId="{27AFC84B-0EF1-4496-BF17-3569BBCD8B23}" type="presOf" srcId="{AFF4FD2E-0DA8-4E04-B1CB-336FC0E695E2}" destId="{6FB36721-2B9A-4B4C-B256-0CB65C1C7AE9}" srcOrd="1" destOrd="0" presId="urn:microsoft.com/office/officeart/2005/8/layout/process1"/>
    <dgm:cxn modelId="{2D62A36C-2F75-416B-B4AF-296E785F2E6B}" type="presOf" srcId="{E2E99A45-15CB-4BD5-A2B5-7E4438A0AB54}" destId="{3ABC67AC-442F-4EE9-9A94-5C00CE9A7FDB}" srcOrd="0" destOrd="0" presId="urn:microsoft.com/office/officeart/2005/8/layout/process1"/>
    <dgm:cxn modelId="{22E94D78-15D5-4EC7-80EB-9305B65EA5CA}" type="presOf" srcId="{B92E7F45-ED53-463B-9377-1DFE052FF83A}" destId="{EDBEBD39-14D6-4B58-B7E8-4FEA26CA5E1E}" srcOrd="0" destOrd="0" presId="urn:microsoft.com/office/officeart/2005/8/layout/process1"/>
    <dgm:cxn modelId="{8C087F79-6A85-4F4E-A803-6EF227075DEA}" type="presOf" srcId="{18364E5D-6CFB-43AD-B146-A0B692AD3995}" destId="{834019C9-4F48-443D-8BFB-990B3C4C2D45}" srcOrd="0" destOrd="0" presId="urn:microsoft.com/office/officeart/2005/8/layout/process1"/>
    <dgm:cxn modelId="{5013E25A-349A-4D23-8473-2ED3A00813E9}" type="presOf" srcId="{F59A9D51-CFD8-46C6-A7C2-0FCCD3057D60}" destId="{15CB1171-133F-4831-8897-51C8808F5601}" srcOrd="0" destOrd="0" presId="urn:microsoft.com/office/officeart/2005/8/layout/process1"/>
    <dgm:cxn modelId="{62749F8E-AF51-40C6-AED7-83AF7F46DAE3}" type="presOf" srcId="{590B42DC-B1CB-462F-8FEC-8797924BD818}" destId="{D2FB4F82-3980-4D1B-8C40-87D78DCD77C8}" srcOrd="1" destOrd="0" presId="urn:microsoft.com/office/officeart/2005/8/layout/process1"/>
    <dgm:cxn modelId="{26BE539A-DBAB-4020-8E9E-1EC3E4189236}" srcId="{EB5F5948-95CA-4E9E-9855-713B6E9941A9}" destId="{35B09141-CA4C-4E92-8594-72314685CECA}" srcOrd="3" destOrd="0" parTransId="{6DF2F0AD-5EEE-4887-8139-C4954FA84B12}" sibTransId="{8355F60A-C2AA-4F3B-A021-EA7BD8B42FF2}"/>
    <dgm:cxn modelId="{903E12BD-6DA9-4EA8-ACC6-BB2230A56230}" type="presOf" srcId="{6F649AA0-9754-4EF5-B097-AE9587026D30}" destId="{C42B035A-108E-42CB-BE93-E3A2585D85C0}" srcOrd="0" destOrd="0" presId="urn:microsoft.com/office/officeart/2005/8/layout/process1"/>
    <dgm:cxn modelId="{1BED1FC8-8FE6-4F0E-B605-94B3C35AFB18}" type="presOf" srcId="{590B42DC-B1CB-462F-8FEC-8797924BD818}" destId="{CA8A96DA-3931-4CD4-9F89-ABC4D99CDB20}" srcOrd="0" destOrd="0" presId="urn:microsoft.com/office/officeart/2005/8/layout/process1"/>
    <dgm:cxn modelId="{B3F81ECD-AC33-40EF-A509-6FD18857C044}" srcId="{EB5F5948-95CA-4E9E-9855-713B6E9941A9}" destId="{01D1C8E6-A40C-44BD-B69F-5D5ED13C2A21}" srcOrd="0" destOrd="0" parTransId="{6C8483FF-6A97-4187-ADB6-923A07077A6A}" sibTransId="{E2E99A45-15CB-4BD5-A2B5-7E4438A0AB54}"/>
    <dgm:cxn modelId="{BF0262D0-D84F-41EB-A037-D598AB6AC33D}" type="presOf" srcId="{01D1C8E6-A40C-44BD-B69F-5D5ED13C2A21}" destId="{AEAD5F1C-CF7A-4AE5-9452-BC547D601DD8}" srcOrd="0" destOrd="0" presId="urn:microsoft.com/office/officeart/2005/8/layout/process1"/>
    <dgm:cxn modelId="{42433AD3-7C9D-4CBF-9968-96520C57B08D}" srcId="{EB5F5948-95CA-4E9E-9855-713B6E9941A9}" destId="{18364E5D-6CFB-43AD-B146-A0B692AD3995}" srcOrd="6" destOrd="0" parTransId="{EDDA48F8-E2CE-4571-BD34-688243DC70B0}" sibTransId="{4CD95A2C-A7C4-4ED4-A2FB-81167056B478}"/>
    <dgm:cxn modelId="{4AB694E2-1B87-4CFC-8E7D-B32A2F8004A5}" type="presOf" srcId="{8355F60A-C2AA-4F3B-A021-EA7BD8B42FF2}" destId="{EA61F2A8-5A19-459C-BFE1-2B089DCD75E6}" srcOrd="1" destOrd="0" presId="urn:microsoft.com/office/officeart/2005/8/layout/process1"/>
    <dgm:cxn modelId="{41AA65EB-3BCB-4898-8B75-C7CD7020DA1B}" type="presOf" srcId="{2DB7CAC9-805D-4173-9149-B8B4C22AD934}" destId="{42A765E4-BC9E-4DF8-84B3-A64F5B5C505D}" srcOrd="1" destOrd="0" presId="urn:microsoft.com/office/officeart/2005/8/layout/process1"/>
    <dgm:cxn modelId="{19ABB6F8-BC61-4D38-A4CE-390DAADD7B4E}" srcId="{EB5F5948-95CA-4E9E-9855-713B6E9941A9}" destId="{6F649AA0-9754-4EF5-B097-AE9587026D30}" srcOrd="1" destOrd="0" parTransId="{E0CFE51B-F511-4D90-A473-9FE2DF2075FF}" sibTransId="{2DB7CAC9-805D-4173-9149-B8B4C22AD934}"/>
    <dgm:cxn modelId="{007906FB-2D79-47BD-837C-5E2D13DB3FF1}" type="presOf" srcId="{32A5CE98-1C17-4057-9FD4-995E9AC77DF6}" destId="{9AC97AA8-CBC3-481F-BED9-8979FC3AE1BF}" srcOrd="0" destOrd="0" presId="urn:microsoft.com/office/officeart/2005/8/layout/process1"/>
    <dgm:cxn modelId="{0CAF70FD-FA52-40E6-BCF6-28D7D8BF13A0}" srcId="{EB5F5948-95CA-4E9E-9855-713B6E9941A9}" destId="{B92E7F45-ED53-463B-9377-1DFE052FF83A}" srcOrd="5" destOrd="0" parTransId="{59BB9A5B-6B0B-4D73-A459-7720B01C4D3B}" sibTransId="{590B42DC-B1CB-462F-8FEC-8797924BD818}"/>
    <dgm:cxn modelId="{4DB0D735-C07A-465E-80FD-C59A221EB575}" type="presParOf" srcId="{37BBF476-DC19-4646-8A9A-BF353B52B385}" destId="{AEAD5F1C-CF7A-4AE5-9452-BC547D601DD8}" srcOrd="0" destOrd="0" presId="urn:microsoft.com/office/officeart/2005/8/layout/process1"/>
    <dgm:cxn modelId="{4F55D247-4A6F-4F81-AC7B-C960E8AD7AF0}" type="presParOf" srcId="{37BBF476-DC19-4646-8A9A-BF353B52B385}" destId="{3ABC67AC-442F-4EE9-9A94-5C00CE9A7FDB}" srcOrd="1" destOrd="0" presId="urn:microsoft.com/office/officeart/2005/8/layout/process1"/>
    <dgm:cxn modelId="{6981AEB8-AC40-4894-814B-3F833EBE586F}" type="presParOf" srcId="{3ABC67AC-442F-4EE9-9A94-5C00CE9A7FDB}" destId="{2DC5213D-8D4A-41E4-B890-CD382A6294A9}" srcOrd="0" destOrd="0" presId="urn:microsoft.com/office/officeart/2005/8/layout/process1"/>
    <dgm:cxn modelId="{DFC5BF3A-DB56-4EEA-8B4B-1437708999DA}" type="presParOf" srcId="{37BBF476-DC19-4646-8A9A-BF353B52B385}" destId="{C42B035A-108E-42CB-BE93-E3A2585D85C0}" srcOrd="2" destOrd="0" presId="urn:microsoft.com/office/officeart/2005/8/layout/process1"/>
    <dgm:cxn modelId="{C96EBBC7-82FE-4D20-8D46-A52F89B60A21}" type="presParOf" srcId="{37BBF476-DC19-4646-8A9A-BF353B52B385}" destId="{CE44E135-D502-4435-9A19-7DE0BB68E043}" srcOrd="3" destOrd="0" presId="urn:microsoft.com/office/officeart/2005/8/layout/process1"/>
    <dgm:cxn modelId="{703898DC-6AF9-4BD1-B61C-8A12F6027A8B}" type="presParOf" srcId="{CE44E135-D502-4435-9A19-7DE0BB68E043}" destId="{42A765E4-BC9E-4DF8-84B3-A64F5B5C505D}" srcOrd="0" destOrd="0" presId="urn:microsoft.com/office/officeart/2005/8/layout/process1"/>
    <dgm:cxn modelId="{8DE913F2-0ECF-4FD8-B5BA-2A7698121CA7}" type="presParOf" srcId="{37BBF476-DC19-4646-8A9A-BF353B52B385}" destId="{36123B5D-1EE0-4B94-AE33-1E446A7AE962}" srcOrd="4" destOrd="0" presId="urn:microsoft.com/office/officeart/2005/8/layout/process1"/>
    <dgm:cxn modelId="{2E2F55CE-774E-4989-BEFC-48B8BA37EA41}" type="presParOf" srcId="{37BBF476-DC19-4646-8A9A-BF353B52B385}" destId="{DFDE0FE1-4D9D-428C-A77E-11985ACDFFCF}" srcOrd="5" destOrd="0" presId="urn:microsoft.com/office/officeart/2005/8/layout/process1"/>
    <dgm:cxn modelId="{70282C63-0D5A-4666-8A3B-2643B7A6D325}" type="presParOf" srcId="{DFDE0FE1-4D9D-428C-A77E-11985ACDFFCF}" destId="{6FB36721-2B9A-4B4C-B256-0CB65C1C7AE9}" srcOrd="0" destOrd="0" presId="urn:microsoft.com/office/officeart/2005/8/layout/process1"/>
    <dgm:cxn modelId="{A8AEC161-8317-4024-A91D-B272DF388EEF}" type="presParOf" srcId="{37BBF476-DC19-4646-8A9A-BF353B52B385}" destId="{7EC6B9C7-CF79-40A8-BA00-849307A26FAE}" srcOrd="6" destOrd="0" presId="urn:microsoft.com/office/officeart/2005/8/layout/process1"/>
    <dgm:cxn modelId="{AF1BEAE6-0294-43D4-85FF-1BE33A58D6E4}" type="presParOf" srcId="{37BBF476-DC19-4646-8A9A-BF353B52B385}" destId="{13902F8B-B77C-44E9-8C1D-BD35B6264805}" srcOrd="7" destOrd="0" presId="urn:microsoft.com/office/officeart/2005/8/layout/process1"/>
    <dgm:cxn modelId="{336F4A13-D8E9-4911-A5BB-1BF24E9BCF52}" type="presParOf" srcId="{13902F8B-B77C-44E9-8C1D-BD35B6264805}" destId="{EA61F2A8-5A19-459C-BFE1-2B089DCD75E6}" srcOrd="0" destOrd="0" presId="urn:microsoft.com/office/officeart/2005/8/layout/process1"/>
    <dgm:cxn modelId="{4DBE772A-F42C-4939-B331-D5DB80DF7AED}" type="presParOf" srcId="{37BBF476-DC19-4646-8A9A-BF353B52B385}" destId="{15CB1171-133F-4831-8897-51C8808F5601}" srcOrd="8" destOrd="0" presId="urn:microsoft.com/office/officeart/2005/8/layout/process1"/>
    <dgm:cxn modelId="{8A462AC5-37F5-42A9-99DB-1FEE165FE63D}" type="presParOf" srcId="{37BBF476-DC19-4646-8A9A-BF353B52B385}" destId="{9AC97AA8-CBC3-481F-BED9-8979FC3AE1BF}" srcOrd="9" destOrd="0" presId="urn:microsoft.com/office/officeart/2005/8/layout/process1"/>
    <dgm:cxn modelId="{88285F50-2F49-452B-A425-52706CE27762}" type="presParOf" srcId="{9AC97AA8-CBC3-481F-BED9-8979FC3AE1BF}" destId="{906974DE-9D90-441B-BC1A-58D975985DE8}" srcOrd="0" destOrd="0" presId="urn:microsoft.com/office/officeart/2005/8/layout/process1"/>
    <dgm:cxn modelId="{35446E57-EC33-499F-A040-BC6C42876A6C}" type="presParOf" srcId="{37BBF476-DC19-4646-8A9A-BF353B52B385}" destId="{EDBEBD39-14D6-4B58-B7E8-4FEA26CA5E1E}" srcOrd="10" destOrd="0" presId="urn:microsoft.com/office/officeart/2005/8/layout/process1"/>
    <dgm:cxn modelId="{92889853-6E6E-4FAA-AAA9-B7129F4F8E06}" type="presParOf" srcId="{37BBF476-DC19-4646-8A9A-BF353B52B385}" destId="{CA8A96DA-3931-4CD4-9F89-ABC4D99CDB20}" srcOrd="11" destOrd="0" presId="urn:microsoft.com/office/officeart/2005/8/layout/process1"/>
    <dgm:cxn modelId="{52565C91-3701-49FF-9A05-BA8D3072AA1F}" type="presParOf" srcId="{CA8A96DA-3931-4CD4-9F89-ABC4D99CDB20}" destId="{D2FB4F82-3980-4D1B-8C40-87D78DCD77C8}" srcOrd="0" destOrd="0" presId="urn:microsoft.com/office/officeart/2005/8/layout/process1"/>
    <dgm:cxn modelId="{64AECF7E-D8FB-4AA7-951C-1F51942ECA61}" type="presParOf" srcId="{37BBF476-DC19-4646-8A9A-BF353B52B385}" destId="{834019C9-4F48-443D-8BFB-990B3C4C2D45}" srcOrd="1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AD5F1C-CF7A-4AE5-9452-BC547D601DD8}">
      <dsp:nvSpPr>
        <dsp:cNvPr id="0" name=""/>
        <dsp:cNvSpPr/>
      </dsp:nvSpPr>
      <dsp:spPr>
        <a:xfrm>
          <a:off x="1993144" y="1978816"/>
          <a:ext cx="1309294" cy="887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t>Input and processing</a:t>
          </a:r>
        </a:p>
      </dsp:txBody>
      <dsp:txXfrm>
        <a:off x="2019129" y="2004801"/>
        <a:ext cx="1257324" cy="835219"/>
      </dsp:txXfrm>
    </dsp:sp>
    <dsp:sp modelId="{3ABC67AC-442F-4EE9-9A94-5C00CE9A7FDB}">
      <dsp:nvSpPr>
        <dsp:cNvPr id="0" name=""/>
        <dsp:cNvSpPr/>
      </dsp:nvSpPr>
      <dsp:spPr>
        <a:xfrm rot="21579428">
          <a:off x="3471707" y="2315189"/>
          <a:ext cx="358860" cy="2024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471708" y="2355858"/>
        <a:ext cx="298130" cy="121460"/>
      </dsp:txXfrm>
    </dsp:sp>
    <dsp:sp modelId="{C42B035A-108E-42CB-BE93-E3A2585D85C0}">
      <dsp:nvSpPr>
        <dsp:cNvPr id="0" name=""/>
        <dsp:cNvSpPr/>
      </dsp:nvSpPr>
      <dsp:spPr>
        <a:xfrm>
          <a:off x="3979522" y="1978819"/>
          <a:ext cx="1362066" cy="8630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t>Segmentation using U-Net</a:t>
          </a:r>
        </a:p>
      </dsp:txBody>
      <dsp:txXfrm>
        <a:off x="4004801" y="2004098"/>
        <a:ext cx="1311508" cy="812534"/>
      </dsp:txXfrm>
    </dsp:sp>
    <dsp:sp modelId="{CE44E135-D502-4435-9A19-7DE0BB68E043}">
      <dsp:nvSpPr>
        <dsp:cNvPr id="0" name=""/>
        <dsp:cNvSpPr/>
      </dsp:nvSpPr>
      <dsp:spPr>
        <a:xfrm rot="21524384">
          <a:off x="5517991" y="2286170"/>
          <a:ext cx="374159" cy="2024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517998" y="2327325"/>
        <a:ext cx="313429" cy="121460"/>
      </dsp:txXfrm>
    </dsp:sp>
    <dsp:sp modelId="{36123B5D-1EE0-4B94-AE33-1E446A7AE962}">
      <dsp:nvSpPr>
        <dsp:cNvPr id="0" name=""/>
        <dsp:cNvSpPr/>
      </dsp:nvSpPr>
      <dsp:spPr>
        <a:xfrm>
          <a:off x="6047378" y="1978816"/>
          <a:ext cx="1440746" cy="7703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t>Feature Extraction using CNN</a:t>
          </a:r>
        </a:p>
      </dsp:txBody>
      <dsp:txXfrm>
        <a:off x="6069942" y="2001380"/>
        <a:ext cx="1395618" cy="725257"/>
      </dsp:txXfrm>
    </dsp:sp>
    <dsp:sp modelId="{DFDE0FE1-4D9D-428C-A77E-11985ACDFFCF}">
      <dsp:nvSpPr>
        <dsp:cNvPr id="0" name=""/>
        <dsp:cNvSpPr/>
      </dsp:nvSpPr>
      <dsp:spPr>
        <a:xfrm rot="1198792">
          <a:off x="7815288" y="2787576"/>
          <a:ext cx="791750" cy="2024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7817116" y="2817688"/>
        <a:ext cx="731020" cy="121460"/>
      </dsp:txXfrm>
    </dsp:sp>
    <dsp:sp modelId="{7EC6B9C7-CF79-40A8-BA00-849307A26FAE}">
      <dsp:nvSpPr>
        <dsp:cNvPr id="0" name=""/>
        <dsp:cNvSpPr/>
      </dsp:nvSpPr>
      <dsp:spPr>
        <a:xfrm>
          <a:off x="8892082" y="2818548"/>
          <a:ext cx="1692532" cy="12509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t>Data-Preprocessing</a:t>
          </a:r>
        </a:p>
        <a:p>
          <a:pPr marL="0" lvl="0" indent="0" algn="ctr" defTabSz="466725">
            <a:lnSpc>
              <a:spcPct val="90000"/>
            </a:lnSpc>
            <a:spcBef>
              <a:spcPct val="0"/>
            </a:spcBef>
            <a:spcAft>
              <a:spcPct val="35000"/>
            </a:spcAft>
            <a:buNone/>
          </a:pPr>
          <a:r>
            <a:rPr lang="en-US" sz="1050" kern="1200" dirty="0"/>
            <a:t>(</a:t>
          </a:r>
          <a:r>
            <a:rPr lang="en-US" sz="1050" b="0" kern="1200" dirty="0"/>
            <a:t>Image Resizing, Normalization, Noise Reduction, Data </a:t>
          </a:r>
          <a:r>
            <a:rPr lang="en-US" sz="1050" b="0" kern="1200" dirty="0" err="1"/>
            <a:t>Agumentation</a:t>
          </a:r>
          <a:r>
            <a:rPr lang="en-US" sz="1050" b="1" kern="1200" dirty="0"/>
            <a:t>)</a:t>
          </a:r>
          <a:endParaRPr lang="en-US" sz="1050" kern="1200" dirty="0"/>
        </a:p>
      </dsp:txBody>
      <dsp:txXfrm>
        <a:off x="8928722" y="2855188"/>
        <a:ext cx="1619252" cy="1177694"/>
      </dsp:txXfrm>
    </dsp:sp>
    <dsp:sp modelId="{13902F8B-B77C-44E9-8C1D-BD35B6264805}">
      <dsp:nvSpPr>
        <dsp:cNvPr id="0" name=""/>
        <dsp:cNvSpPr/>
      </dsp:nvSpPr>
      <dsp:spPr>
        <a:xfrm rot="9396143">
          <a:off x="7959452" y="3967557"/>
          <a:ext cx="670090" cy="2024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8017685" y="3995986"/>
        <a:ext cx="609360" cy="121460"/>
      </dsp:txXfrm>
    </dsp:sp>
    <dsp:sp modelId="{15CB1171-133F-4831-8897-51C8808F5601}">
      <dsp:nvSpPr>
        <dsp:cNvPr id="0" name=""/>
        <dsp:cNvSpPr/>
      </dsp:nvSpPr>
      <dsp:spPr>
        <a:xfrm>
          <a:off x="6149477" y="4211418"/>
          <a:ext cx="1582246" cy="8863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t>Classification using Hybrid Models(MLP, decision tree, </a:t>
          </a:r>
          <a:r>
            <a:rPr lang="en-US" sz="1050" kern="1200" dirty="0" err="1"/>
            <a:t>adaboost</a:t>
          </a:r>
          <a:r>
            <a:rPr lang="en-US" sz="1050" kern="1200" dirty="0"/>
            <a:t>)</a:t>
          </a:r>
        </a:p>
      </dsp:txBody>
      <dsp:txXfrm>
        <a:off x="6175437" y="4237378"/>
        <a:ext cx="1530326" cy="834425"/>
      </dsp:txXfrm>
    </dsp:sp>
    <dsp:sp modelId="{9AC97AA8-CBC3-481F-BED9-8979FC3AE1BF}">
      <dsp:nvSpPr>
        <dsp:cNvPr id="0" name=""/>
        <dsp:cNvSpPr/>
      </dsp:nvSpPr>
      <dsp:spPr>
        <a:xfrm rot="10814608">
          <a:off x="5672570" y="4548674"/>
          <a:ext cx="324054" cy="2024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5733300" y="4589290"/>
        <a:ext cx="263324" cy="121460"/>
      </dsp:txXfrm>
    </dsp:sp>
    <dsp:sp modelId="{EDBEBD39-14D6-4B58-B7E8-4FEA26CA5E1E}">
      <dsp:nvSpPr>
        <dsp:cNvPr id="0" name=""/>
        <dsp:cNvSpPr/>
      </dsp:nvSpPr>
      <dsp:spPr>
        <a:xfrm>
          <a:off x="4046011" y="4227096"/>
          <a:ext cx="1492049" cy="8367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t>Final classification </a:t>
          </a:r>
        </a:p>
      </dsp:txBody>
      <dsp:txXfrm>
        <a:off x="4070518" y="4251603"/>
        <a:ext cx="1443035" cy="787715"/>
      </dsp:txXfrm>
    </dsp:sp>
    <dsp:sp modelId="{CA8A96DA-3931-4CD4-9F89-ABC4D99CDB20}">
      <dsp:nvSpPr>
        <dsp:cNvPr id="0" name=""/>
        <dsp:cNvSpPr/>
      </dsp:nvSpPr>
      <dsp:spPr>
        <a:xfrm rot="10834869">
          <a:off x="3532754" y="4533239"/>
          <a:ext cx="348763" cy="2024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3593482" y="4574034"/>
        <a:ext cx="288033" cy="121460"/>
      </dsp:txXfrm>
    </dsp:sp>
    <dsp:sp modelId="{834019C9-4F48-443D-8BFB-990B3C4C2D45}">
      <dsp:nvSpPr>
        <dsp:cNvPr id="0" name=""/>
        <dsp:cNvSpPr/>
      </dsp:nvSpPr>
      <dsp:spPr>
        <a:xfrm>
          <a:off x="2046300" y="4194829"/>
          <a:ext cx="1341700" cy="8591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t>Performance evaluation</a:t>
          </a:r>
        </a:p>
      </dsp:txBody>
      <dsp:txXfrm>
        <a:off x="2071464" y="4219993"/>
        <a:ext cx="1291372" cy="8088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29158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69203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5567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5239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12474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6037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22527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1700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97412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10059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94180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63215495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3E3804-E15A-183D-98EE-7CA8DA31F6D8}"/>
              </a:ext>
            </a:extLst>
          </p:cNvPr>
          <p:cNvSpPr>
            <a:spLocks noGrp="1"/>
          </p:cNvSpPr>
          <p:nvPr>
            <p:ph type="ctrTitle"/>
          </p:nvPr>
        </p:nvSpPr>
        <p:spPr>
          <a:xfrm>
            <a:off x="3364302" y="130327"/>
            <a:ext cx="6800490" cy="1999409"/>
          </a:xfrm>
        </p:spPr>
        <p:txBody>
          <a:bodyPr>
            <a:normAutofit/>
          </a:bodyPr>
          <a:lstStyle/>
          <a:p>
            <a:r>
              <a:rPr lang="en-US" sz="4000" b="1">
                <a:solidFill>
                  <a:srgbClr val="FF0000"/>
                </a:solidFill>
                <a:latin typeface="Times New Roman"/>
                <a:cs typeface="Times New Roman"/>
              </a:rPr>
              <a:t>CMR Technical Campus</a:t>
            </a:r>
            <a:br>
              <a:rPr lang="en-US" sz="4000" b="1">
                <a:latin typeface="Times New Roman"/>
                <a:cs typeface="Times New Roman"/>
              </a:rPr>
            </a:br>
            <a:r>
              <a:rPr lang="en-US" sz="4000" b="1">
                <a:solidFill>
                  <a:srgbClr val="00B0F0"/>
                </a:solidFill>
                <a:latin typeface="Times New Roman"/>
                <a:cs typeface="Times New Roman"/>
              </a:rPr>
              <a:t>Department of CSE</a:t>
            </a:r>
            <a:endParaRPr lang="en-US" sz="4000">
              <a:solidFill>
                <a:srgbClr val="00B0F0"/>
              </a:solidFill>
              <a:latin typeface="Times New Roman"/>
              <a:cs typeface="Times New Roman"/>
            </a:endParaRPr>
          </a:p>
          <a:p>
            <a:endParaRPr lang="en-US">
              <a:ea typeface="Calibri Light"/>
              <a:cs typeface="Calibri Light"/>
            </a:endParaRPr>
          </a:p>
        </p:txBody>
      </p:sp>
      <p:pic>
        <p:nvPicPr>
          <p:cNvPr id="8" name="Picture 7" descr="A logo with a flower&#10;&#10;Description automatically generated">
            <a:extLst>
              <a:ext uri="{FF2B5EF4-FFF2-40B4-BE49-F238E27FC236}">
                <a16:creationId xmlns:a16="http://schemas.microsoft.com/office/drawing/2014/main" id="{D109BE6C-3996-BE47-0A10-59AB2EC95D55}"/>
              </a:ext>
            </a:extLst>
          </p:cNvPr>
          <p:cNvPicPr>
            <a:picLocks noChangeAspect="1"/>
          </p:cNvPicPr>
          <p:nvPr/>
        </p:nvPicPr>
        <p:blipFill>
          <a:blip r:embed="rId2"/>
          <a:stretch>
            <a:fillRect/>
          </a:stretch>
        </p:blipFill>
        <p:spPr>
          <a:xfrm>
            <a:off x="2008274" y="126162"/>
            <a:ext cx="1648967" cy="1429829"/>
          </a:xfrm>
          <a:prstGeom prst="rect">
            <a:avLst/>
          </a:prstGeom>
        </p:spPr>
      </p:pic>
      <p:sp>
        <p:nvSpPr>
          <p:cNvPr id="9" name="TextBox 8">
            <a:extLst>
              <a:ext uri="{FF2B5EF4-FFF2-40B4-BE49-F238E27FC236}">
                <a16:creationId xmlns:a16="http://schemas.microsoft.com/office/drawing/2014/main" id="{55BCDD74-7E19-5387-D422-AA1AEAD9DD47}"/>
              </a:ext>
            </a:extLst>
          </p:cNvPr>
          <p:cNvSpPr txBox="1"/>
          <p:nvPr/>
        </p:nvSpPr>
        <p:spPr>
          <a:xfrm>
            <a:off x="2294626" y="1633908"/>
            <a:ext cx="893984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7030A0"/>
                </a:solidFill>
                <a:latin typeface="Times New Roman"/>
              </a:rPr>
              <a:t>               Industrial Oriented Mini Project</a:t>
            </a:r>
            <a:endParaRPr lang="en-US" dirty="0"/>
          </a:p>
        </p:txBody>
      </p:sp>
      <p:sp>
        <p:nvSpPr>
          <p:cNvPr id="10" name="TextBox 9">
            <a:extLst>
              <a:ext uri="{FF2B5EF4-FFF2-40B4-BE49-F238E27FC236}">
                <a16:creationId xmlns:a16="http://schemas.microsoft.com/office/drawing/2014/main" id="{7066A200-9B7D-E7B0-4F49-C56421449A11}"/>
              </a:ext>
            </a:extLst>
          </p:cNvPr>
          <p:cNvSpPr txBox="1"/>
          <p:nvPr/>
        </p:nvSpPr>
        <p:spPr>
          <a:xfrm>
            <a:off x="1424009" y="2354616"/>
            <a:ext cx="956669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Times New Roman"/>
              </a:rPr>
              <a:t>Project Title: A novel hybrid deep learning methods for early detection of lung cancer using neural networks</a:t>
            </a:r>
            <a:endParaRPr lang="en-US" sz="2400" b="1" dirty="0">
              <a:latin typeface="Times New Roman"/>
              <a:cs typeface="Times New Roman"/>
            </a:endParaRPr>
          </a:p>
        </p:txBody>
      </p:sp>
      <p:sp>
        <p:nvSpPr>
          <p:cNvPr id="11" name="TextBox 10">
            <a:extLst>
              <a:ext uri="{FF2B5EF4-FFF2-40B4-BE49-F238E27FC236}">
                <a16:creationId xmlns:a16="http://schemas.microsoft.com/office/drawing/2014/main" id="{1DB776BB-9EC3-F020-0C9C-5116E1CF1E1A}"/>
              </a:ext>
            </a:extLst>
          </p:cNvPr>
          <p:cNvSpPr txBox="1"/>
          <p:nvPr/>
        </p:nvSpPr>
        <p:spPr>
          <a:xfrm>
            <a:off x="567767" y="3763617"/>
            <a:ext cx="431699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00B0F0"/>
                </a:solidFill>
                <a:latin typeface="Times New Roman"/>
                <a:cs typeface="Segoe UI"/>
              </a:rPr>
              <a:t>Project Supervisor:</a:t>
            </a:r>
            <a:r>
              <a:rPr lang="en-US" sz="2000" dirty="0">
                <a:latin typeface="Times New Roman"/>
                <a:cs typeface="Segoe UI"/>
              </a:rPr>
              <a:t>​</a:t>
            </a:r>
          </a:p>
          <a:p>
            <a:r>
              <a:rPr lang="en-US" sz="2000" b="1" dirty="0">
                <a:solidFill>
                  <a:srgbClr val="002060"/>
                </a:solidFill>
                <a:latin typeface="Times New Roman"/>
                <a:cs typeface="Segoe UI"/>
              </a:rPr>
              <a:t>Name:</a:t>
            </a:r>
            <a:r>
              <a:rPr lang="en-US" sz="2000" dirty="0">
                <a:latin typeface="Times New Roman"/>
                <a:cs typeface="Segoe UI"/>
              </a:rPr>
              <a:t>​ Mr. A. Ganapathi</a:t>
            </a:r>
          </a:p>
          <a:p>
            <a:r>
              <a:rPr lang="en-US" sz="2000" b="1" dirty="0">
                <a:solidFill>
                  <a:srgbClr val="002060"/>
                </a:solidFill>
                <a:latin typeface="Times New Roman"/>
                <a:cs typeface="Segoe UI"/>
              </a:rPr>
              <a:t>Designation:</a:t>
            </a:r>
            <a:r>
              <a:rPr lang="en-US" sz="2000" dirty="0">
                <a:solidFill>
                  <a:srgbClr val="002060"/>
                </a:solidFill>
                <a:latin typeface="Times New Roman"/>
                <a:cs typeface="Segoe UI"/>
              </a:rPr>
              <a:t> </a:t>
            </a:r>
            <a:r>
              <a:rPr lang="en-US" sz="2000" dirty="0" err="1">
                <a:solidFill>
                  <a:srgbClr val="002060"/>
                </a:solidFill>
                <a:latin typeface="Times New Roman"/>
                <a:cs typeface="Segoe UI"/>
              </a:rPr>
              <a:t>Assisstant</a:t>
            </a:r>
            <a:r>
              <a:rPr lang="en-US" sz="2000" dirty="0">
                <a:solidFill>
                  <a:srgbClr val="002060"/>
                </a:solidFill>
                <a:latin typeface="Times New Roman"/>
                <a:cs typeface="Segoe UI"/>
              </a:rPr>
              <a:t> </a:t>
            </a:r>
            <a:r>
              <a:rPr lang="en-US" sz="2000" dirty="0" err="1">
                <a:solidFill>
                  <a:srgbClr val="002060"/>
                </a:solidFill>
                <a:latin typeface="Times New Roman"/>
                <a:cs typeface="Segoe UI"/>
              </a:rPr>
              <a:t>Professer</a:t>
            </a:r>
            <a:endParaRPr lang="en-IN" sz="2000" dirty="0">
              <a:latin typeface="Times New Roman"/>
              <a:cs typeface="Segoe UI"/>
            </a:endParaRPr>
          </a:p>
        </p:txBody>
      </p:sp>
      <p:sp>
        <p:nvSpPr>
          <p:cNvPr id="2" name="TextBox 1">
            <a:extLst>
              <a:ext uri="{FF2B5EF4-FFF2-40B4-BE49-F238E27FC236}">
                <a16:creationId xmlns:a16="http://schemas.microsoft.com/office/drawing/2014/main" id="{BE17693B-E2CF-CEEF-1B82-D016D7D2C75A}"/>
              </a:ext>
            </a:extLst>
          </p:cNvPr>
          <p:cNvSpPr txBox="1"/>
          <p:nvPr/>
        </p:nvSpPr>
        <p:spPr>
          <a:xfrm>
            <a:off x="5486399" y="3763617"/>
            <a:ext cx="637650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B0F0"/>
                </a:solidFill>
                <a:latin typeface="Times New Roman"/>
                <a:cs typeface="Segoe UI"/>
              </a:rPr>
              <a:t>Presented By:</a:t>
            </a:r>
            <a:r>
              <a:rPr lang="en-US" dirty="0">
                <a:latin typeface="Times New Roman"/>
                <a:cs typeface="Segoe UI"/>
              </a:rPr>
              <a:t>​</a:t>
            </a:r>
          </a:p>
          <a:p>
            <a:r>
              <a:rPr lang="en-US" dirty="0">
                <a:latin typeface="Times New Roman"/>
                <a:cs typeface="Segoe UI"/>
              </a:rPr>
              <a:t>Batch No: 11</a:t>
            </a:r>
          </a:p>
          <a:p>
            <a:pPr marL="342900" indent="-342900">
              <a:buFont typeface=""/>
              <a:buAutoNum type="arabicPeriod"/>
            </a:pPr>
            <a:r>
              <a:rPr lang="en-US" dirty="0">
                <a:latin typeface="Times New Roman"/>
                <a:cs typeface="Arial"/>
              </a:rPr>
              <a:t>H. No: 227R1A0599          Name: Akshitha Rao</a:t>
            </a:r>
          </a:p>
          <a:p>
            <a:pPr marL="342900" indent="-342900">
              <a:buFont typeface=""/>
              <a:buAutoNum type="arabicPeriod"/>
            </a:pPr>
            <a:r>
              <a:rPr lang="en-US" dirty="0">
                <a:latin typeface="Times New Roman"/>
                <a:cs typeface="Arial"/>
              </a:rPr>
              <a:t>H. No: 227R1A05A1            Name: </a:t>
            </a:r>
            <a:r>
              <a:rPr lang="en-US" dirty="0" err="1">
                <a:latin typeface="Times New Roman"/>
                <a:cs typeface="Arial"/>
              </a:rPr>
              <a:t>M.Ganesh</a:t>
            </a:r>
            <a:r>
              <a:rPr lang="en-US" dirty="0">
                <a:latin typeface="Times New Roman"/>
                <a:cs typeface="Arial"/>
              </a:rPr>
              <a:t>​</a:t>
            </a:r>
          </a:p>
          <a:p>
            <a:pPr marL="342900" indent="-342900">
              <a:buFont typeface=""/>
              <a:buAutoNum type="arabicPeriod"/>
            </a:pPr>
            <a:r>
              <a:rPr lang="en-US" dirty="0">
                <a:latin typeface="Times New Roman"/>
                <a:cs typeface="Arial"/>
              </a:rPr>
              <a:t>H. No: 227R1A0580             Name: </a:t>
            </a:r>
            <a:r>
              <a:rPr lang="en-US" dirty="0" err="1">
                <a:latin typeface="Times New Roman"/>
                <a:cs typeface="Arial"/>
              </a:rPr>
              <a:t>D.Anudeep</a:t>
            </a:r>
            <a:r>
              <a:rPr lang="en-US" dirty="0">
                <a:latin typeface="Times New Roman"/>
                <a:cs typeface="Segoe UI"/>
              </a:rPr>
              <a: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217E27-58AA-52D9-78FD-70059F371E2B}"/>
              </a:ext>
            </a:extLst>
          </p:cNvPr>
          <p:cNvSpPr txBox="1"/>
          <p:nvPr/>
        </p:nvSpPr>
        <p:spPr>
          <a:xfrm>
            <a:off x="2580290" y="462569"/>
            <a:ext cx="7355277" cy="984885"/>
          </a:xfrm>
          <a:prstGeom prst="rect">
            <a:avLst/>
          </a:prstGeom>
          <a:noFill/>
        </p:spPr>
        <p:txBody>
          <a:bodyPr wrap="square" rtlCol="0">
            <a:spAutoFit/>
          </a:bodyPr>
          <a:lstStyle/>
          <a:p>
            <a:r>
              <a:rPr lang="en-US" sz="4000" b="1" u="sng" cap="all" dirty="0">
                <a:latin typeface="Times New Roman"/>
                <a:cs typeface="Arial"/>
              </a:rPr>
              <a:t>Design/Architecture:</a:t>
            </a:r>
            <a:r>
              <a:rPr lang="en-US" sz="1800" u="sng" dirty="0">
                <a:latin typeface="Times New Roman"/>
                <a:cs typeface="Arial"/>
              </a:rPr>
              <a:t>​</a:t>
            </a:r>
          </a:p>
          <a:p>
            <a:endParaRPr lang="en-IN" u="sng" dirty="0"/>
          </a:p>
        </p:txBody>
      </p:sp>
      <p:pic>
        <p:nvPicPr>
          <p:cNvPr id="3" name="Content Placeholder 3" descr="A logo with a flower&#10;&#10;Description automatically generated">
            <a:extLst>
              <a:ext uri="{FF2B5EF4-FFF2-40B4-BE49-F238E27FC236}">
                <a16:creationId xmlns:a16="http://schemas.microsoft.com/office/drawing/2014/main" id="{657F7CED-CCC8-638C-EECF-9E52D72EAF5D}"/>
              </a:ext>
            </a:extLst>
          </p:cNvPr>
          <p:cNvPicPr>
            <a:picLocks noChangeAspect="1"/>
          </p:cNvPicPr>
          <p:nvPr/>
        </p:nvPicPr>
        <p:blipFill>
          <a:blip r:embed="rId2"/>
          <a:stretch>
            <a:fillRect/>
          </a:stretch>
        </p:blipFill>
        <p:spPr>
          <a:xfrm>
            <a:off x="10714935" y="0"/>
            <a:ext cx="1477065" cy="1251226"/>
          </a:xfrm>
          <a:prstGeom prst="rect">
            <a:avLst/>
          </a:prstGeom>
        </p:spPr>
      </p:pic>
      <p:sp>
        <p:nvSpPr>
          <p:cNvPr id="4" name="TextBox 3"/>
          <p:cNvSpPr txBox="1"/>
          <p:nvPr/>
        </p:nvSpPr>
        <p:spPr>
          <a:xfrm>
            <a:off x="1280160" y="2139696"/>
            <a:ext cx="1435608" cy="1325880"/>
          </a:xfrm>
          <a:prstGeom prst="rect">
            <a:avLst/>
          </a:prstGeom>
          <a:noFill/>
        </p:spPr>
        <p:txBody>
          <a:bodyPr wrap="square" rtlCol="0">
            <a:spAutoFit/>
          </a:bodyPr>
          <a:lstStyle/>
          <a:p>
            <a:endParaRPr lang="en-US"/>
          </a:p>
        </p:txBody>
      </p:sp>
      <p:cxnSp>
        <p:nvCxnSpPr>
          <p:cNvPr id="9" name="Straight Arrow Connector 8"/>
          <p:cNvCxnSpPr/>
          <p:nvPr/>
        </p:nvCxnSpPr>
        <p:spPr>
          <a:xfrm>
            <a:off x="4032504" y="3941064"/>
            <a:ext cx="713232" cy="18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Diagram 17"/>
          <p:cNvGraphicFramePr/>
          <p:nvPr>
            <p:extLst>
              <p:ext uri="{D42A27DB-BD31-4B8C-83A1-F6EECF244321}">
                <p14:modId xmlns:p14="http://schemas.microsoft.com/office/powerpoint/2010/main" val="3589377048"/>
              </p:ext>
            </p:extLst>
          </p:nvPr>
        </p:nvGraphicFramePr>
        <p:xfrm>
          <a:off x="0" y="385011"/>
          <a:ext cx="12192000" cy="6665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1434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11ED-048B-009C-593F-F7C7F87E7BFD}"/>
              </a:ext>
            </a:extLst>
          </p:cNvPr>
          <p:cNvSpPr>
            <a:spLocks noGrp="1"/>
          </p:cNvSpPr>
          <p:nvPr>
            <p:ph type="title"/>
          </p:nvPr>
        </p:nvSpPr>
        <p:spPr/>
        <p:txBody>
          <a:bodyPr/>
          <a:lstStyle/>
          <a:p>
            <a:r>
              <a:rPr lang="en-IN" dirty="0"/>
              <a:t>                            </a:t>
            </a:r>
            <a:r>
              <a:rPr lang="en-IN" b="1" u="sng" dirty="0"/>
              <a:t>MODULES</a:t>
            </a:r>
          </a:p>
        </p:txBody>
      </p:sp>
      <p:sp>
        <p:nvSpPr>
          <p:cNvPr id="3" name="Content Placeholder 2">
            <a:extLst>
              <a:ext uri="{FF2B5EF4-FFF2-40B4-BE49-F238E27FC236}">
                <a16:creationId xmlns:a16="http://schemas.microsoft.com/office/drawing/2014/main" id="{C047E3BA-3A60-653F-6DA5-11DA4183691C}"/>
              </a:ext>
            </a:extLst>
          </p:cNvPr>
          <p:cNvSpPr>
            <a:spLocks noGrp="1"/>
          </p:cNvSpPr>
          <p:nvPr>
            <p:ph idx="1"/>
          </p:nvPr>
        </p:nvSpPr>
        <p:spPr/>
        <p:txBody>
          <a:bodyPr/>
          <a:lstStyle/>
          <a:p>
            <a:pPr marL="342900" lvl="0" indent="-342900" algn="just">
              <a:lnSpc>
                <a:spcPct val="150000"/>
              </a:lnSpc>
              <a:spcBef>
                <a:spcPts val="5"/>
              </a:spcBef>
              <a:spcAft>
                <a:spcPts val="800"/>
              </a:spcAft>
              <a:buFont typeface="Times New Roman" panose="02020603050405020304" pitchFamily="18" charset="0"/>
              <a:buAutoNum type="arabicParen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Upload Lung Cancer Dataset: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using this module we will Upload Lung Cancer Dataset</a:t>
            </a:r>
            <a:endParaRPr lang="en-US" sz="1800" dirty="0">
              <a:effectLst/>
              <a:latin typeface="Calibri" panose="020F0502020204030204" pitchFamily="34" charset="0"/>
              <a:cs typeface="Times New Roman" panose="02020603050405020304" pitchFamily="18" charset="0"/>
            </a:endParaRPr>
          </a:p>
          <a:p>
            <a:pPr marL="342900" lvl="0" indent="-342900" algn="just">
              <a:lnSpc>
                <a:spcPct val="150000"/>
              </a:lnSpc>
              <a:spcBef>
                <a:spcPts val="5"/>
              </a:spcBef>
              <a:spcAft>
                <a:spcPts val="800"/>
              </a:spcAft>
              <a:buFont typeface="Times New Roman" panose="02020603050405020304" pitchFamily="18" charset="0"/>
              <a:buAutoNum type="arabicParen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Dataset Preprocessing: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using this module we will Dataset Preprocessing</a:t>
            </a:r>
            <a:endParaRPr lang="en-US" sz="1800" dirty="0">
              <a:effectLst/>
              <a:latin typeface="Calibri" panose="020F0502020204030204" pitchFamily="34" charset="0"/>
              <a:cs typeface="Times New Roman" panose="02020603050405020304" pitchFamily="18" charset="0"/>
            </a:endParaRPr>
          </a:p>
          <a:p>
            <a:pPr marL="342900" lvl="0" indent="-342900" algn="just">
              <a:lnSpc>
                <a:spcPct val="150000"/>
              </a:lnSpc>
              <a:spcBef>
                <a:spcPts val="5"/>
              </a:spcBef>
              <a:spcAft>
                <a:spcPts val="800"/>
              </a:spcAft>
              <a:buFont typeface="Times New Roman" panose="02020603050405020304" pitchFamily="18" charset="0"/>
              <a:buAutoNum type="arabicParen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Run Ensemble Algorithm: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using this module we will Run Ensemble Algorithm</a:t>
            </a:r>
            <a:endParaRPr lang="en-US" sz="1800" dirty="0">
              <a:effectLst/>
              <a:latin typeface="Calibri" panose="020F0502020204030204" pitchFamily="34" charset="0"/>
              <a:cs typeface="Times New Roman" panose="02020603050405020304" pitchFamily="18" charset="0"/>
            </a:endParaRPr>
          </a:p>
          <a:p>
            <a:pPr marL="342900" lvl="0" indent="-342900" algn="just">
              <a:lnSpc>
                <a:spcPct val="150000"/>
              </a:lnSpc>
              <a:spcBef>
                <a:spcPts val="5"/>
              </a:spcBef>
              <a:spcAft>
                <a:spcPts val="800"/>
              </a:spcAft>
              <a:buFont typeface="Times New Roman" panose="02020603050405020304" pitchFamily="18" charset="0"/>
              <a:buAutoNum type="arabicParen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Predict Lung Cancer Disease: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using this module we will Predict Lung Cancer Disease</a:t>
            </a:r>
            <a:endParaRPr lang="en-US" sz="1800" dirty="0">
              <a:effectLst/>
              <a:latin typeface="Calibri" panose="020F0502020204030204" pitchFamily="34" charset="0"/>
              <a:cs typeface="Times New Roman" panose="02020603050405020304" pitchFamily="18" charset="0"/>
            </a:endParaRPr>
          </a:p>
          <a:p>
            <a:pPr marL="342900" lvl="0" indent="-342900" algn="just">
              <a:lnSpc>
                <a:spcPct val="150000"/>
              </a:lnSpc>
              <a:spcBef>
                <a:spcPts val="5"/>
              </a:spcBef>
              <a:spcAft>
                <a:spcPts val="800"/>
              </a:spcAft>
              <a:buFont typeface="Times New Roman" panose="02020603050405020304" pitchFamily="18" charset="0"/>
              <a:buAutoNum type="arabicParen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Train RBF on LUNGS CT-SCAN Image: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using this module we will Train RBF on LUNGS CT-SCAN Image </a:t>
            </a:r>
            <a:endParaRPr lang="en-US" sz="1800" dirty="0">
              <a:effectLst/>
              <a:latin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Predict Cancer from CT-Scan: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using this module we will Predict Cancer from CT-Scan</a:t>
            </a:r>
            <a:endParaRPr lang="en-US" sz="1800" dirty="0">
              <a:effectLst/>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50062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D91A-CF2C-BB90-C123-50F5BE9C7D45}"/>
              </a:ext>
            </a:extLst>
          </p:cNvPr>
          <p:cNvSpPr>
            <a:spLocks noGrp="1"/>
          </p:cNvSpPr>
          <p:nvPr>
            <p:ph type="title"/>
          </p:nvPr>
        </p:nvSpPr>
        <p:spPr>
          <a:xfrm>
            <a:off x="710381" y="-146153"/>
            <a:ext cx="10515600" cy="1325563"/>
          </a:xfrm>
        </p:spPr>
        <p:txBody>
          <a:bodyPr/>
          <a:lstStyle/>
          <a:p>
            <a:r>
              <a:rPr lang="en-IN" dirty="0"/>
              <a:t>                        </a:t>
            </a:r>
            <a:r>
              <a:rPr lang="en-IN" b="1" u="sng" dirty="0"/>
              <a:t>UML DIAGRAM</a:t>
            </a:r>
          </a:p>
        </p:txBody>
      </p:sp>
      <p:sp>
        <p:nvSpPr>
          <p:cNvPr id="3" name="Content Placeholder 2">
            <a:extLst>
              <a:ext uri="{FF2B5EF4-FFF2-40B4-BE49-F238E27FC236}">
                <a16:creationId xmlns:a16="http://schemas.microsoft.com/office/drawing/2014/main" id="{9BBB71F7-23DD-3DA1-5E96-D096190EDAF6}"/>
              </a:ext>
            </a:extLst>
          </p:cNvPr>
          <p:cNvSpPr>
            <a:spLocks noGrp="1"/>
          </p:cNvSpPr>
          <p:nvPr>
            <p:ph idx="1"/>
          </p:nvPr>
        </p:nvSpPr>
        <p:spPr>
          <a:xfrm>
            <a:off x="710381" y="1179410"/>
            <a:ext cx="10515600" cy="4351338"/>
          </a:xfrm>
        </p:spPr>
        <p:txBody>
          <a:bodyPr>
            <a:normAutofit fontScale="25000" lnSpcReduction="20000"/>
          </a:bodyPr>
          <a:lstStyle/>
          <a:p>
            <a:pPr algn="just">
              <a:lnSpc>
                <a:spcPct val="150000"/>
              </a:lnSpc>
              <a:spcBef>
                <a:spcPts val="1200"/>
              </a:spcBef>
              <a:spcAft>
                <a:spcPts val="800"/>
              </a:spcAft>
              <a:buNone/>
            </a:pPr>
            <a:r>
              <a:rPr lang="en-US" sz="7200" dirty="0">
                <a:effectLst/>
                <a:latin typeface="Times New Roman" panose="02020603050405020304" pitchFamily="18" charset="0"/>
                <a:ea typeface="Arial Unicode MS"/>
                <a:cs typeface="Times New Roman" panose="02020603050405020304" pitchFamily="18" charset="0"/>
              </a:rPr>
              <a:t>The Unified Modelling Language allows the software engineer to express an analysis model using the modelling notation that is governed by a set of syntactic semantic and pragmatic rules.</a:t>
            </a:r>
            <a:endParaRPr lang="en-US" sz="7200" dirty="0">
              <a:effectLst/>
              <a:latin typeface="Calibri" panose="020F0502020204030204" pitchFamily="34" charset="0"/>
              <a:cs typeface="Times New Roman" panose="02020603050405020304" pitchFamily="18" charset="0"/>
            </a:endParaRPr>
          </a:p>
          <a:p>
            <a:pPr marL="742950" lvl="1" indent="-285750" algn="just">
              <a:lnSpc>
                <a:spcPct val="150000"/>
              </a:lnSpc>
              <a:spcBef>
                <a:spcPts val="1200"/>
              </a:spcBef>
              <a:spcAft>
                <a:spcPts val="800"/>
              </a:spcAft>
              <a:buFont typeface="Symbol" panose="05050102010706020507" pitchFamily="18" charset="2"/>
              <a:buChar char=""/>
              <a:tabLst>
                <a:tab pos="914400" algn="l"/>
              </a:tabLst>
            </a:pPr>
            <a:r>
              <a:rPr lang="en-US" sz="7200" b="1" dirty="0">
                <a:effectLst/>
                <a:latin typeface="Times New Roman" panose="02020603050405020304" pitchFamily="18" charset="0"/>
                <a:ea typeface="Arial Unicode MS"/>
                <a:cs typeface="Times New Roman" panose="02020603050405020304" pitchFamily="18" charset="0"/>
              </a:rPr>
              <a:t>User Model View</a:t>
            </a:r>
            <a:endParaRPr lang="en-US" sz="7200" dirty="0">
              <a:effectLst/>
              <a:latin typeface="Calibri" panose="020F0502020204030204" pitchFamily="34" charset="0"/>
              <a:cs typeface="Times New Roman" panose="02020603050405020304" pitchFamily="18" charset="0"/>
            </a:endParaRPr>
          </a:p>
          <a:p>
            <a:pPr marL="1143000" lvl="2" indent="-228600" algn="just">
              <a:lnSpc>
                <a:spcPct val="150000"/>
              </a:lnSpc>
              <a:spcBef>
                <a:spcPts val="1200"/>
              </a:spcBef>
              <a:spcAft>
                <a:spcPts val="800"/>
              </a:spcAft>
              <a:buFont typeface="Times New Roman" panose="02020603050405020304" pitchFamily="18" charset="0"/>
              <a:buAutoNum type="arabicPeriod"/>
              <a:tabLst>
                <a:tab pos="1371600" algn="l"/>
              </a:tabLst>
            </a:pPr>
            <a:r>
              <a:rPr lang="en-US" sz="7200" dirty="0">
                <a:effectLst/>
                <a:latin typeface="Times New Roman" panose="02020603050405020304" pitchFamily="18" charset="0"/>
                <a:ea typeface="Arial Unicode MS"/>
                <a:cs typeface="Times New Roman" panose="02020603050405020304" pitchFamily="18" charset="0"/>
              </a:rPr>
              <a:t>This view represents the system from the users perspective.</a:t>
            </a:r>
            <a:endParaRPr lang="en-US" sz="7200" dirty="0">
              <a:effectLst/>
              <a:latin typeface="Calibri" panose="020F0502020204030204" pitchFamily="34" charset="0"/>
              <a:cs typeface="Times New Roman" panose="02020603050405020304" pitchFamily="18" charset="0"/>
            </a:endParaRPr>
          </a:p>
          <a:p>
            <a:pPr marL="1143000" lvl="2" indent="-228600" algn="just">
              <a:lnSpc>
                <a:spcPct val="150000"/>
              </a:lnSpc>
              <a:spcBef>
                <a:spcPts val="1200"/>
              </a:spcBef>
              <a:spcAft>
                <a:spcPts val="800"/>
              </a:spcAft>
              <a:buFont typeface="Times New Roman" panose="02020603050405020304" pitchFamily="18" charset="0"/>
              <a:buAutoNum type="arabicPeriod"/>
              <a:tabLst>
                <a:tab pos="1371600" algn="l"/>
              </a:tabLst>
            </a:pPr>
            <a:r>
              <a:rPr lang="en-US" sz="7200" dirty="0">
                <a:effectLst/>
                <a:latin typeface="Times New Roman" panose="02020603050405020304" pitchFamily="18" charset="0"/>
                <a:ea typeface="Arial Unicode MS"/>
                <a:cs typeface="Times New Roman" panose="02020603050405020304" pitchFamily="18" charset="0"/>
              </a:rPr>
              <a:t>The analysis representation describes a usage scenario from the end-users perspective.</a:t>
            </a:r>
            <a:endParaRPr lang="en-US" sz="7200" dirty="0">
              <a:effectLst/>
              <a:latin typeface="Calibri" panose="020F0502020204030204" pitchFamily="34" charset="0"/>
              <a:cs typeface="Times New Roman" panose="02020603050405020304" pitchFamily="18" charset="0"/>
            </a:endParaRPr>
          </a:p>
          <a:p>
            <a:pPr marL="742950" lvl="1" indent="-285750" algn="just">
              <a:lnSpc>
                <a:spcPct val="150000"/>
              </a:lnSpc>
              <a:spcBef>
                <a:spcPts val="1200"/>
              </a:spcBef>
              <a:spcAft>
                <a:spcPts val="800"/>
              </a:spcAft>
              <a:buFont typeface="Symbol" panose="05050102010706020507" pitchFamily="18" charset="2"/>
              <a:buChar char=""/>
              <a:tabLst>
                <a:tab pos="914400" algn="l"/>
              </a:tabLst>
            </a:pPr>
            <a:r>
              <a:rPr lang="en-US" sz="7200" b="1" dirty="0">
                <a:effectLst/>
                <a:latin typeface="Times New Roman" panose="02020603050405020304" pitchFamily="18" charset="0"/>
                <a:ea typeface="Arial Unicode MS"/>
                <a:cs typeface="Times New Roman" panose="02020603050405020304" pitchFamily="18" charset="0"/>
              </a:rPr>
              <a:t>Structural Model view</a:t>
            </a:r>
            <a:endParaRPr lang="en-US" sz="7200" dirty="0">
              <a:effectLst/>
              <a:latin typeface="Calibri" panose="020F0502020204030204" pitchFamily="34" charset="0"/>
              <a:cs typeface="Times New Roman" panose="02020603050405020304" pitchFamily="18" charset="0"/>
            </a:endParaRPr>
          </a:p>
          <a:p>
            <a:pPr marL="1143000" lvl="2" indent="-228600" algn="just">
              <a:lnSpc>
                <a:spcPct val="150000"/>
              </a:lnSpc>
              <a:spcBef>
                <a:spcPts val="1200"/>
              </a:spcBef>
              <a:spcAft>
                <a:spcPts val="800"/>
              </a:spcAft>
              <a:buFont typeface="Times New Roman" panose="02020603050405020304" pitchFamily="18" charset="0"/>
              <a:buAutoNum type="arabicPeriod"/>
              <a:tabLst>
                <a:tab pos="1371600" algn="l"/>
              </a:tabLst>
            </a:pPr>
            <a:r>
              <a:rPr lang="en-US" sz="7200" dirty="0">
                <a:effectLst/>
                <a:latin typeface="Times New Roman" panose="02020603050405020304" pitchFamily="18" charset="0"/>
                <a:ea typeface="Arial Unicode MS"/>
                <a:cs typeface="Times New Roman" panose="02020603050405020304" pitchFamily="18" charset="0"/>
              </a:rPr>
              <a:t>In this model the data and functionality are arrived from inside the system.</a:t>
            </a:r>
            <a:endParaRPr lang="en-US" sz="7200" dirty="0">
              <a:effectLst/>
              <a:latin typeface="Calibri" panose="020F0502020204030204" pitchFamily="34" charset="0"/>
              <a:cs typeface="Times New Roman" panose="02020603050405020304" pitchFamily="18" charset="0"/>
            </a:endParaRPr>
          </a:p>
          <a:p>
            <a:pPr marL="1143000" lvl="2" indent="-228600" algn="just">
              <a:lnSpc>
                <a:spcPct val="150000"/>
              </a:lnSpc>
              <a:spcBef>
                <a:spcPts val="1200"/>
              </a:spcBef>
              <a:spcAft>
                <a:spcPts val="800"/>
              </a:spcAft>
              <a:buFont typeface="Times New Roman" panose="02020603050405020304" pitchFamily="18" charset="0"/>
              <a:buAutoNum type="arabicPeriod"/>
              <a:tabLst>
                <a:tab pos="1371600" algn="l"/>
              </a:tabLst>
            </a:pPr>
            <a:r>
              <a:rPr lang="en-US" sz="7200" dirty="0">
                <a:effectLst/>
                <a:latin typeface="Times New Roman" panose="02020603050405020304" pitchFamily="18" charset="0"/>
                <a:ea typeface="Arial Unicode MS"/>
                <a:cs typeface="Times New Roman" panose="02020603050405020304" pitchFamily="18" charset="0"/>
              </a:rPr>
              <a:t>This model view models the static structures.</a:t>
            </a:r>
            <a:endParaRPr lang="en-US" sz="7200" dirty="0">
              <a:effectLst/>
              <a:latin typeface="Calibri" panose="020F0502020204030204" pitchFamily="34" charset="0"/>
              <a:cs typeface="Times New Roman" panose="02020603050405020304" pitchFamily="18" charset="0"/>
            </a:endParaRPr>
          </a:p>
          <a:p>
            <a:pPr marL="0" indent="0">
              <a:buNone/>
            </a:pPr>
            <a:endParaRPr lang="en-IN" sz="7200" dirty="0"/>
          </a:p>
        </p:txBody>
      </p:sp>
    </p:spTree>
    <p:extLst>
      <p:ext uri="{BB962C8B-B14F-4D97-AF65-F5344CB8AC3E}">
        <p14:creationId xmlns:p14="http://schemas.microsoft.com/office/powerpoint/2010/main" val="2586821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3EF0B-055D-CE2F-D10E-84D0F770A078}"/>
              </a:ext>
            </a:extLst>
          </p:cNvPr>
          <p:cNvSpPr>
            <a:spLocks noGrp="1"/>
          </p:cNvSpPr>
          <p:nvPr>
            <p:ph type="title"/>
          </p:nvPr>
        </p:nvSpPr>
        <p:spPr>
          <a:xfrm>
            <a:off x="838200" y="365126"/>
            <a:ext cx="10515600" cy="136320"/>
          </a:xfrm>
        </p:spPr>
        <p:txBody>
          <a:bodyPr>
            <a:normAutofit fontScale="90000"/>
          </a:bodyPr>
          <a:lstStyle/>
          <a:p>
            <a:r>
              <a:rPr lang="en-IN" dirty="0"/>
              <a:t>.</a:t>
            </a:r>
          </a:p>
        </p:txBody>
      </p:sp>
      <p:sp>
        <p:nvSpPr>
          <p:cNvPr id="3" name="Content Placeholder 2">
            <a:extLst>
              <a:ext uri="{FF2B5EF4-FFF2-40B4-BE49-F238E27FC236}">
                <a16:creationId xmlns:a16="http://schemas.microsoft.com/office/drawing/2014/main" id="{EECCD43A-1657-E42D-5CC3-88F46304DB84}"/>
              </a:ext>
            </a:extLst>
          </p:cNvPr>
          <p:cNvSpPr>
            <a:spLocks noGrp="1"/>
          </p:cNvSpPr>
          <p:nvPr>
            <p:ph idx="1"/>
          </p:nvPr>
        </p:nvSpPr>
        <p:spPr>
          <a:xfrm>
            <a:off x="759542" y="1019379"/>
            <a:ext cx="10515600" cy="5115949"/>
          </a:xfrm>
        </p:spPr>
        <p:txBody>
          <a:bodyPr>
            <a:normAutofit fontScale="62500" lnSpcReduction="20000"/>
          </a:bodyPr>
          <a:lstStyle/>
          <a:p>
            <a:pPr marL="342900" lvl="0" indent="-342900" algn="just">
              <a:lnSpc>
                <a:spcPct val="150000"/>
              </a:lnSpc>
              <a:spcBef>
                <a:spcPts val="1200"/>
              </a:spcBef>
              <a:spcAft>
                <a:spcPts val="800"/>
              </a:spcAft>
              <a:buFont typeface="Symbol" panose="05050102010706020507" pitchFamily="18" charset="2"/>
              <a:buChar char=""/>
            </a:pPr>
            <a:r>
              <a:rPr lang="en-US" sz="2800" b="1" dirty="0" err="1">
                <a:effectLst/>
                <a:latin typeface="Times New Roman" panose="02020603050405020304" pitchFamily="18" charset="0"/>
                <a:ea typeface="Arial Unicode MS"/>
                <a:cs typeface="Times New Roman" panose="02020603050405020304" pitchFamily="18" charset="0"/>
              </a:rPr>
              <a:t>Behavioural</a:t>
            </a:r>
            <a:r>
              <a:rPr lang="en-US" sz="2800" b="1" dirty="0">
                <a:effectLst/>
                <a:latin typeface="Times New Roman" panose="02020603050405020304" pitchFamily="18" charset="0"/>
                <a:ea typeface="Arial Unicode MS"/>
                <a:cs typeface="Times New Roman" panose="02020603050405020304" pitchFamily="18" charset="0"/>
              </a:rPr>
              <a:t> Model View</a:t>
            </a:r>
            <a:endParaRPr lang="en-US" sz="2800" dirty="0">
              <a:effectLst/>
              <a:latin typeface="Calibri" panose="020F0502020204030204" pitchFamily="34" charset="0"/>
              <a:cs typeface="Times New Roman" panose="02020603050405020304" pitchFamily="18" charset="0"/>
            </a:endParaRPr>
          </a:p>
          <a:p>
            <a:pPr marL="914400" algn="just">
              <a:lnSpc>
                <a:spcPct val="150000"/>
              </a:lnSpc>
              <a:spcBef>
                <a:spcPts val="1200"/>
              </a:spcBef>
              <a:spcAft>
                <a:spcPts val="800"/>
              </a:spcAft>
              <a:buNone/>
            </a:pPr>
            <a:r>
              <a:rPr lang="en-US" sz="2800" dirty="0">
                <a:effectLst/>
                <a:latin typeface="Times New Roman" panose="02020603050405020304" pitchFamily="18" charset="0"/>
                <a:ea typeface="Arial Unicode MS"/>
                <a:cs typeface="Times New Roman" panose="02020603050405020304" pitchFamily="18" charset="0"/>
              </a:rPr>
              <a:t>It represents the dynamic of </a:t>
            </a:r>
            <a:r>
              <a:rPr lang="en-US" sz="2800" dirty="0" err="1">
                <a:effectLst/>
                <a:latin typeface="Times New Roman" panose="02020603050405020304" pitchFamily="18" charset="0"/>
                <a:ea typeface="Arial Unicode MS"/>
                <a:cs typeface="Times New Roman" panose="02020603050405020304" pitchFamily="18" charset="0"/>
              </a:rPr>
              <a:t>behavioural</a:t>
            </a:r>
            <a:r>
              <a:rPr lang="en-US" sz="2800" dirty="0">
                <a:effectLst/>
                <a:latin typeface="Times New Roman" panose="02020603050405020304" pitchFamily="18" charset="0"/>
                <a:ea typeface="Arial Unicode MS"/>
                <a:cs typeface="Times New Roman" panose="02020603050405020304" pitchFamily="18" charset="0"/>
              </a:rPr>
              <a:t> as parts of the system, depicting the interactions of collection between various structural elements described in the user model and structural model view.</a:t>
            </a:r>
            <a:endParaRPr lang="en-US" sz="2800" dirty="0">
              <a:effectLst/>
              <a:latin typeface="Calibri" panose="020F0502020204030204" pitchFamily="34" charset="0"/>
              <a:cs typeface="Times New Roman" panose="02020603050405020304" pitchFamily="18" charset="0"/>
            </a:endParaRPr>
          </a:p>
          <a:p>
            <a:pPr marL="342900" lvl="0" indent="-342900" algn="just">
              <a:lnSpc>
                <a:spcPct val="150000"/>
              </a:lnSpc>
              <a:spcBef>
                <a:spcPts val="1200"/>
              </a:spcBef>
              <a:spcAft>
                <a:spcPts val="800"/>
              </a:spcAft>
              <a:buFont typeface="Symbol" panose="05050102010706020507" pitchFamily="18" charset="2"/>
              <a:buChar char=""/>
            </a:pPr>
            <a:r>
              <a:rPr lang="en-US" sz="2800" b="1" dirty="0">
                <a:effectLst/>
                <a:latin typeface="Times New Roman" panose="02020603050405020304" pitchFamily="18" charset="0"/>
                <a:ea typeface="Arial Unicode MS"/>
                <a:cs typeface="Times New Roman" panose="02020603050405020304" pitchFamily="18" charset="0"/>
              </a:rPr>
              <a:t>Implementation Model View</a:t>
            </a:r>
            <a:endParaRPr lang="en-US" sz="2800" dirty="0">
              <a:effectLst/>
              <a:latin typeface="Calibri" panose="020F0502020204030204" pitchFamily="34" charset="0"/>
              <a:cs typeface="Times New Roman" panose="02020603050405020304" pitchFamily="18" charset="0"/>
            </a:endParaRPr>
          </a:p>
          <a:p>
            <a:pPr marL="914400" algn="just">
              <a:lnSpc>
                <a:spcPct val="150000"/>
              </a:lnSpc>
              <a:spcBef>
                <a:spcPts val="1200"/>
              </a:spcBef>
              <a:spcAft>
                <a:spcPts val="800"/>
              </a:spcAft>
              <a:buNone/>
              <a:tabLst>
                <a:tab pos="914400" algn="l"/>
              </a:tabLst>
            </a:pPr>
            <a:r>
              <a:rPr lang="en-US" sz="2800" dirty="0">
                <a:effectLst/>
                <a:latin typeface="Times New Roman" panose="02020603050405020304" pitchFamily="18" charset="0"/>
                <a:ea typeface="Arial Unicode MS"/>
                <a:cs typeface="Times New Roman" panose="02020603050405020304" pitchFamily="18" charset="0"/>
              </a:rPr>
              <a:t>In this the structural and </a:t>
            </a:r>
            <a:r>
              <a:rPr lang="en-US" sz="2800" dirty="0" err="1">
                <a:effectLst/>
                <a:latin typeface="Times New Roman" panose="02020603050405020304" pitchFamily="18" charset="0"/>
                <a:ea typeface="Arial Unicode MS"/>
                <a:cs typeface="Times New Roman" panose="02020603050405020304" pitchFamily="18" charset="0"/>
              </a:rPr>
              <a:t>behavioural</a:t>
            </a:r>
            <a:r>
              <a:rPr lang="en-US" sz="2800" dirty="0">
                <a:effectLst/>
                <a:latin typeface="Times New Roman" panose="02020603050405020304" pitchFamily="18" charset="0"/>
                <a:ea typeface="Arial Unicode MS"/>
                <a:cs typeface="Times New Roman" panose="02020603050405020304" pitchFamily="18" charset="0"/>
              </a:rPr>
              <a:t> as parts of the system are represented as they are to be built.</a:t>
            </a:r>
            <a:endParaRPr lang="en-US" sz="2800" dirty="0">
              <a:effectLst/>
              <a:latin typeface="Calibri" panose="020F0502020204030204" pitchFamily="34" charset="0"/>
              <a:cs typeface="Times New Roman" panose="02020603050405020304" pitchFamily="18" charset="0"/>
            </a:endParaRPr>
          </a:p>
          <a:p>
            <a:pPr marL="342900" lvl="0" indent="-342900" algn="just">
              <a:lnSpc>
                <a:spcPct val="150000"/>
              </a:lnSpc>
              <a:spcBef>
                <a:spcPts val="1200"/>
              </a:spcBef>
              <a:spcAft>
                <a:spcPts val="800"/>
              </a:spcAft>
              <a:buFont typeface="Symbol" panose="05050102010706020507" pitchFamily="18" charset="2"/>
              <a:buChar char=""/>
            </a:pPr>
            <a:r>
              <a:rPr lang="en-US" sz="2800" b="1" dirty="0">
                <a:effectLst/>
                <a:latin typeface="Times New Roman" panose="02020603050405020304" pitchFamily="18" charset="0"/>
                <a:ea typeface="Arial Unicode MS"/>
                <a:cs typeface="Times New Roman" panose="02020603050405020304" pitchFamily="18" charset="0"/>
              </a:rPr>
              <a:t>Environmental Model View</a:t>
            </a:r>
            <a:endParaRPr lang="en-US" sz="2800" dirty="0">
              <a:effectLst/>
              <a:latin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Times New Roman" panose="02020603050405020304" pitchFamily="18" charset="0"/>
                <a:ea typeface="Arial Unicode MS"/>
                <a:cs typeface="Times New Roman" panose="02020603050405020304" pitchFamily="18" charset="0"/>
              </a:rPr>
              <a:t>In this the structural and </a:t>
            </a:r>
            <a:r>
              <a:rPr lang="en-US" sz="2800" dirty="0" err="1">
                <a:effectLst/>
                <a:latin typeface="Times New Roman" panose="02020603050405020304" pitchFamily="18" charset="0"/>
                <a:ea typeface="Arial Unicode MS"/>
                <a:cs typeface="Times New Roman" panose="02020603050405020304" pitchFamily="18" charset="0"/>
              </a:rPr>
              <a:t>behavioural</a:t>
            </a:r>
            <a:r>
              <a:rPr lang="en-US" sz="2800" dirty="0">
                <a:effectLst/>
                <a:latin typeface="Times New Roman" panose="02020603050405020304" pitchFamily="18" charset="0"/>
                <a:ea typeface="Arial Unicode MS"/>
                <a:cs typeface="Times New Roman" panose="02020603050405020304" pitchFamily="18" charset="0"/>
              </a:rPr>
              <a:t> aspects of the environment in which the system is to be implemented are represented.</a:t>
            </a:r>
            <a:endParaRPr lang="en-US" sz="2800" dirty="0">
              <a:effectLst/>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28209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8F685-841B-6F62-C034-050F72DB09BC}"/>
              </a:ext>
            </a:extLst>
          </p:cNvPr>
          <p:cNvSpPr>
            <a:spLocks noGrp="1"/>
          </p:cNvSpPr>
          <p:nvPr>
            <p:ph type="title"/>
          </p:nvPr>
        </p:nvSpPr>
        <p:spPr>
          <a:xfrm>
            <a:off x="838200" y="365126"/>
            <a:ext cx="10515600" cy="647598"/>
          </a:xfrm>
        </p:spPr>
        <p:txBody>
          <a:bodyPr>
            <a:normAutofit fontScale="90000"/>
          </a:bodyPr>
          <a:lstStyle/>
          <a:p>
            <a:r>
              <a:rPr lang="en-IN" dirty="0"/>
              <a:t>               </a:t>
            </a:r>
            <a:r>
              <a:rPr lang="en-IN" b="1" u="sng" dirty="0"/>
              <a:t>USE CASE DIAGRAM</a:t>
            </a:r>
          </a:p>
        </p:txBody>
      </p:sp>
      <p:sp>
        <p:nvSpPr>
          <p:cNvPr id="3" name="Content Placeholder 2">
            <a:extLst>
              <a:ext uri="{FF2B5EF4-FFF2-40B4-BE49-F238E27FC236}">
                <a16:creationId xmlns:a16="http://schemas.microsoft.com/office/drawing/2014/main" id="{A0F897AA-4284-7EEE-5586-8C0F825BE26A}"/>
              </a:ext>
            </a:extLst>
          </p:cNvPr>
          <p:cNvSpPr>
            <a:spLocks noGrp="1"/>
          </p:cNvSpPr>
          <p:nvPr>
            <p:ph idx="1"/>
          </p:nvPr>
        </p:nvSpPr>
        <p:spPr>
          <a:xfrm>
            <a:off x="838200" y="1278194"/>
            <a:ext cx="10515600" cy="4898769"/>
          </a:xfrm>
        </p:spPr>
        <p:txBody>
          <a:bodyPr/>
          <a:lstStyle/>
          <a:p>
            <a:pPr>
              <a:buNone/>
            </a:pPr>
            <a:r>
              <a:rPr lang="en-US" sz="1800" b="1" dirty="0"/>
              <a:t>Use Case Diagram </a:t>
            </a:r>
            <a:endParaRPr lang="en-US" sz="1800" dirty="0"/>
          </a:p>
          <a:p>
            <a:pPr>
              <a:buNone/>
            </a:pPr>
            <a:r>
              <a:rPr lang="en-US" sz="1800" dirty="0"/>
              <a:t>A </a:t>
            </a:r>
            <a:r>
              <a:rPr lang="en-US" sz="1800" b="1" dirty="0"/>
              <a:t>use case diagram</a:t>
            </a:r>
            <a:r>
              <a:rPr lang="en-US" sz="1800" dirty="0"/>
              <a:t> shows:</a:t>
            </a:r>
          </a:p>
          <a:p>
            <a:pPr>
              <a:buFont typeface="Arial" panose="020B0604020202020204" pitchFamily="34" charset="0"/>
              <a:buChar char="•"/>
            </a:pPr>
            <a:r>
              <a:rPr lang="en-US" sz="1800" b="1" dirty="0"/>
              <a:t>Who uses the system</a:t>
            </a:r>
            <a:r>
              <a:rPr lang="en-US" sz="1800" dirty="0"/>
              <a:t> (called </a:t>
            </a:r>
            <a:r>
              <a:rPr lang="en-US" sz="1800" i="1" dirty="0"/>
              <a:t>users</a:t>
            </a:r>
            <a:r>
              <a:rPr lang="en-US" sz="1800" dirty="0"/>
              <a:t> or </a:t>
            </a:r>
            <a:r>
              <a:rPr lang="en-US" sz="1800" i="1" dirty="0"/>
              <a:t>actors</a:t>
            </a:r>
            <a:r>
              <a:rPr lang="en-US" sz="1800" dirty="0"/>
              <a:t>),</a:t>
            </a:r>
          </a:p>
          <a:p>
            <a:pPr>
              <a:buFont typeface="Arial" panose="020B0604020202020204" pitchFamily="34" charset="0"/>
              <a:buChar char="•"/>
            </a:pPr>
            <a:r>
              <a:rPr lang="en-US" sz="1800" b="1" dirty="0"/>
              <a:t>What the users can do</a:t>
            </a:r>
            <a:r>
              <a:rPr lang="en-US" sz="1800" dirty="0"/>
              <a:t> in the system (called </a:t>
            </a:r>
            <a:r>
              <a:rPr lang="en-US" sz="1800" i="1" dirty="0"/>
              <a:t>use cases</a:t>
            </a:r>
            <a:r>
              <a:rPr lang="en-US" sz="1800" dirty="0"/>
              <a:t>).</a:t>
            </a:r>
          </a:p>
          <a:p>
            <a:r>
              <a:rPr lang="en-US" sz="1800" dirty="0"/>
              <a:t>It’s like a </a:t>
            </a:r>
            <a:r>
              <a:rPr lang="en-US" sz="1800" b="1" dirty="0"/>
              <a:t>map of user actions</a:t>
            </a:r>
            <a:r>
              <a:rPr lang="en-US" sz="1800" dirty="0"/>
              <a:t> — showing how</a:t>
            </a:r>
          </a:p>
          <a:p>
            <a:r>
              <a:rPr lang="en-US" sz="1800" dirty="0"/>
              <a:t> different people interact with the system in different ways.</a:t>
            </a:r>
          </a:p>
          <a:p>
            <a:endParaRPr lang="en-IN" dirty="0"/>
          </a:p>
        </p:txBody>
      </p:sp>
      <p:pic>
        <p:nvPicPr>
          <p:cNvPr id="4" name="Picture 3">
            <a:extLst>
              <a:ext uri="{FF2B5EF4-FFF2-40B4-BE49-F238E27FC236}">
                <a16:creationId xmlns:a16="http://schemas.microsoft.com/office/drawing/2014/main" id="{AA0723D4-32E6-28C6-D09F-C518286A6894}"/>
              </a:ext>
            </a:extLst>
          </p:cNvPr>
          <p:cNvPicPr>
            <a:picLocks noChangeAspect="1" noChangeArrowheads="1"/>
          </p:cNvPicPr>
          <p:nvPr/>
        </p:nvPicPr>
        <p:blipFill>
          <a:blip r:embed="rId2"/>
          <a:srcRect/>
          <a:stretch>
            <a:fillRect/>
          </a:stretch>
        </p:blipFill>
        <p:spPr>
          <a:xfrm>
            <a:off x="6420465" y="759142"/>
            <a:ext cx="4630992" cy="5339715"/>
          </a:xfrm>
          <a:prstGeom prst="rect">
            <a:avLst/>
          </a:prstGeom>
          <a:noFill/>
          <a:ln w="9525">
            <a:noFill/>
            <a:miter lim="800000"/>
            <a:headEnd/>
            <a:tailEnd/>
          </a:ln>
        </p:spPr>
      </p:pic>
    </p:spTree>
    <p:extLst>
      <p:ext uri="{BB962C8B-B14F-4D97-AF65-F5344CB8AC3E}">
        <p14:creationId xmlns:p14="http://schemas.microsoft.com/office/powerpoint/2010/main" val="2455366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FEA00-8D3D-73E2-B8AA-4A571CCD5288}"/>
              </a:ext>
            </a:extLst>
          </p:cNvPr>
          <p:cNvSpPr>
            <a:spLocks noGrp="1"/>
          </p:cNvSpPr>
          <p:nvPr>
            <p:ph type="title"/>
          </p:nvPr>
        </p:nvSpPr>
        <p:spPr>
          <a:xfrm>
            <a:off x="838200" y="365126"/>
            <a:ext cx="10515600" cy="755752"/>
          </a:xfrm>
        </p:spPr>
        <p:txBody>
          <a:bodyPr/>
          <a:lstStyle/>
          <a:p>
            <a:r>
              <a:rPr lang="en-IN" dirty="0"/>
              <a:t>                    </a:t>
            </a:r>
            <a:r>
              <a:rPr lang="en-IN" b="1" u="sng" dirty="0"/>
              <a:t>CLASS DIAGRAM</a:t>
            </a:r>
          </a:p>
        </p:txBody>
      </p:sp>
      <p:pic>
        <p:nvPicPr>
          <p:cNvPr id="4" name="Content Placeholder 3">
            <a:extLst>
              <a:ext uri="{FF2B5EF4-FFF2-40B4-BE49-F238E27FC236}">
                <a16:creationId xmlns:a16="http://schemas.microsoft.com/office/drawing/2014/main" id="{AE162385-DA65-7ED6-A086-523DA37DAFF9}"/>
              </a:ext>
            </a:extLst>
          </p:cNvPr>
          <p:cNvPicPr>
            <a:picLocks noGrp="1" noChangeAspect="1" noChangeArrowheads="1"/>
          </p:cNvPicPr>
          <p:nvPr>
            <p:ph idx="1"/>
          </p:nvPr>
        </p:nvPicPr>
        <p:blipFill>
          <a:blip r:embed="rId2"/>
          <a:srcRect/>
          <a:stretch>
            <a:fillRect/>
          </a:stretch>
        </p:blipFill>
        <p:spPr>
          <a:xfrm>
            <a:off x="8410882" y="2451996"/>
            <a:ext cx="2095500" cy="2305050"/>
          </a:xfrm>
          <a:prstGeom prst="rect">
            <a:avLst/>
          </a:prstGeom>
          <a:noFill/>
          <a:ln w="9525">
            <a:noFill/>
            <a:miter lim="800000"/>
            <a:headEnd/>
            <a:tailEnd/>
          </a:ln>
        </p:spPr>
      </p:pic>
      <p:sp>
        <p:nvSpPr>
          <p:cNvPr id="5" name="TextBox 4">
            <a:extLst>
              <a:ext uri="{FF2B5EF4-FFF2-40B4-BE49-F238E27FC236}">
                <a16:creationId xmlns:a16="http://schemas.microsoft.com/office/drawing/2014/main" id="{E7E7B222-6A32-0D36-D1F6-04AF5951C317}"/>
              </a:ext>
            </a:extLst>
          </p:cNvPr>
          <p:cNvSpPr txBox="1"/>
          <p:nvPr/>
        </p:nvSpPr>
        <p:spPr>
          <a:xfrm>
            <a:off x="1533831" y="1887794"/>
            <a:ext cx="5761703" cy="3323987"/>
          </a:xfrm>
          <a:prstGeom prst="rect">
            <a:avLst/>
          </a:prstGeom>
          <a:noFill/>
        </p:spPr>
        <p:txBody>
          <a:bodyPr wrap="square" rtlCol="0">
            <a:spAutoFit/>
          </a:bodyPr>
          <a:lstStyle/>
          <a:p>
            <a:pPr>
              <a:buNone/>
            </a:pPr>
            <a:r>
              <a:rPr lang="en-US" sz="2400" dirty="0"/>
              <a:t>A </a:t>
            </a:r>
            <a:r>
              <a:rPr lang="en-US" sz="2400" b="1" dirty="0"/>
              <a:t>class diagram</a:t>
            </a:r>
            <a:r>
              <a:rPr lang="en-US" sz="2400" dirty="0"/>
              <a:t> shows the </a:t>
            </a:r>
            <a:r>
              <a:rPr lang="en-US" sz="2400" b="1" dirty="0"/>
              <a:t>main parts of a program</a:t>
            </a:r>
            <a:r>
              <a:rPr lang="en-US" sz="2400" dirty="0"/>
              <a:t> in an organized way.</a:t>
            </a:r>
          </a:p>
          <a:p>
            <a:pPr>
              <a:buNone/>
            </a:pPr>
            <a:r>
              <a:rPr lang="en-US" sz="2400" dirty="0"/>
              <a:t>It includes:</a:t>
            </a:r>
          </a:p>
          <a:p>
            <a:pPr>
              <a:buFont typeface="Arial" panose="020B0604020202020204" pitchFamily="34" charset="0"/>
              <a:buChar char="•"/>
            </a:pPr>
            <a:r>
              <a:rPr lang="en-US" sz="2400" b="1" dirty="0"/>
              <a:t>Classes</a:t>
            </a:r>
            <a:r>
              <a:rPr lang="en-US" sz="2400" dirty="0"/>
              <a:t> (like blueprints for objects),</a:t>
            </a:r>
          </a:p>
          <a:p>
            <a:pPr>
              <a:buFont typeface="Arial" panose="020B0604020202020204" pitchFamily="34" charset="0"/>
              <a:buChar char="•"/>
            </a:pPr>
            <a:r>
              <a:rPr lang="en-US" sz="2400" dirty="0"/>
              <a:t>What each class </a:t>
            </a:r>
            <a:r>
              <a:rPr lang="en-US" sz="2400" b="1" dirty="0"/>
              <a:t>has</a:t>
            </a:r>
            <a:r>
              <a:rPr lang="en-US" sz="2400" dirty="0"/>
              <a:t> (its </a:t>
            </a:r>
            <a:r>
              <a:rPr lang="en-US" sz="2400" b="1" dirty="0"/>
              <a:t>attributes</a:t>
            </a:r>
            <a:r>
              <a:rPr lang="en-US" sz="2400" dirty="0"/>
              <a:t>, like data),</a:t>
            </a:r>
          </a:p>
          <a:p>
            <a:pPr>
              <a:buFont typeface="Arial" panose="020B0604020202020204" pitchFamily="34" charset="0"/>
              <a:buChar char="•"/>
            </a:pPr>
            <a:r>
              <a:rPr lang="en-US" sz="2400" dirty="0"/>
              <a:t>What each class </a:t>
            </a:r>
            <a:r>
              <a:rPr lang="en-US" sz="2400" b="1" dirty="0"/>
              <a:t>does</a:t>
            </a:r>
            <a:r>
              <a:rPr lang="en-US" sz="2400" dirty="0"/>
              <a:t> (its </a:t>
            </a:r>
            <a:r>
              <a:rPr lang="en-US" sz="2400" b="1" dirty="0"/>
              <a:t>methods</a:t>
            </a:r>
            <a:r>
              <a:rPr lang="en-US" sz="2400" dirty="0"/>
              <a:t>, or actions).</a:t>
            </a:r>
          </a:p>
          <a:p>
            <a:endParaRPr lang="en-IN" dirty="0"/>
          </a:p>
        </p:txBody>
      </p:sp>
    </p:spTree>
    <p:extLst>
      <p:ext uri="{BB962C8B-B14F-4D97-AF65-F5344CB8AC3E}">
        <p14:creationId xmlns:p14="http://schemas.microsoft.com/office/powerpoint/2010/main" val="2814640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F898-1E3D-D65E-C9E3-B43D6302F18B}"/>
              </a:ext>
            </a:extLst>
          </p:cNvPr>
          <p:cNvSpPr>
            <a:spLocks noGrp="1"/>
          </p:cNvSpPr>
          <p:nvPr>
            <p:ph type="title"/>
          </p:nvPr>
        </p:nvSpPr>
        <p:spPr>
          <a:xfrm>
            <a:off x="838200" y="1"/>
            <a:ext cx="10515600" cy="1002889"/>
          </a:xfrm>
        </p:spPr>
        <p:txBody>
          <a:bodyPr/>
          <a:lstStyle/>
          <a:p>
            <a:r>
              <a:rPr lang="en-IN" dirty="0"/>
              <a:t>SEQUENCE DIAGRAM </a:t>
            </a:r>
          </a:p>
        </p:txBody>
      </p:sp>
      <p:pic>
        <p:nvPicPr>
          <p:cNvPr id="4" name="Content Placeholder 3">
            <a:extLst>
              <a:ext uri="{FF2B5EF4-FFF2-40B4-BE49-F238E27FC236}">
                <a16:creationId xmlns:a16="http://schemas.microsoft.com/office/drawing/2014/main" id="{E5D04704-CD90-CE05-2BEB-D67449A4ADC6}"/>
              </a:ext>
            </a:extLst>
          </p:cNvPr>
          <p:cNvPicPr>
            <a:picLocks noGrp="1" noChangeAspect="1" noChangeArrowheads="1"/>
          </p:cNvPicPr>
          <p:nvPr>
            <p:ph idx="1"/>
          </p:nvPr>
        </p:nvPicPr>
        <p:blipFill>
          <a:blip r:embed="rId2"/>
          <a:srcRect/>
          <a:stretch>
            <a:fillRect/>
          </a:stretch>
        </p:blipFill>
        <p:spPr>
          <a:xfrm>
            <a:off x="4670323" y="855406"/>
            <a:ext cx="6813754" cy="5712542"/>
          </a:xfrm>
          <a:prstGeom prst="rect">
            <a:avLst/>
          </a:prstGeom>
          <a:noFill/>
          <a:ln w="9525">
            <a:noFill/>
            <a:miter lim="800000"/>
            <a:headEnd/>
            <a:tailEnd/>
          </a:ln>
        </p:spPr>
      </p:pic>
      <p:sp>
        <p:nvSpPr>
          <p:cNvPr id="5" name="TextBox 4">
            <a:extLst>
              <a:ext uri="{FF2B5EF4-FFF2-40B4-BE49-F238E27FC236}">
                <a16:creationId xmlns:a16="http://schemas.microsoft.com/office/drawing/2014/main" id="{38CC4824-10C9-683D-ABAD-02B94CA040D6}"/>
              </a:ext>
            </a:extLst>
          </p:cNvPr>
          <p:cNvSpPr txBox="1"/>
          <p:nvPr/>
        </p:nvSpPr>
        <p:spPr>
          <a:xfrm>
            <a:off x="599768" y="1347019"/>
            <a:ext cx="4149213" cy="4524315"/>
          </a:xfrm>
          <a:prstGeom prst="rect">
            <a:avLst/>
          </a:prstGeom>
          <a:noFill/>
        </p:spPr>
        <p:txBody>
          <a:bodyPr wrap="square" rtlCol="0">
            <a:spAutoFit/>
          </a:bodyPr>
          <a:lstStyle/>
          <a:p>
            <a:r>
              <a:rPr lang="en-US" dirty="0"/>
              <a:t>A </a:t>
            </a:r>
            <a:r>
              <a:rPr lang="en-US" b="1" dirty="0"/>
              <a:t>sequence diagram</a:t>
            </a:r>
            <a:r>
              <a:rPr lang="en-US" dirty="0"/>
              <a:t> shows </a:t>
            </a:r>
            <a:r>
              <a:rPr lang="en-US" b="1" dirty="0"/>
              <a:t>how different parts of a system talk to each other step-by-step</a:t>
            </a:r>
            <a:r>
              <a:rPr lang="en-US" dirty="0"/>
              <a:t> to complete a task.</a:t>
            </a:r>
          </a:p>
          <a:p>
            <a:endParaRPr lang="en-US" dirty="0"/>
          </a:p>
          <a:p>
            <a:pPr>
              <a:buNone/>
            </a:pPr>
            <a:r>
              <a:rPr lang="en-US" b="1" dirty="0"/>
              <a:t>What it shows:</a:t>
            </a:r>
          </a:p>
          <a:p>
            <a:pPr>
              <a:buFont typeface="Arial" panose="020B0604020202020204" pitchFamily="34" charset="0"/>
              <a:buChar char="•"/>
            </a:pPr>
            <a:r>
              <a:rPr lang="en-US" b="1" dirty="0"/>
              <a:t>Who is involved</a:t>
            </a:r>
            <a:r>
              <a:rPr lang="en-US" dirty="0"/>
              <a:t> (like users or system parts),</a:t>
            </a:r>
          </a:p>
          <a:p>
            <a:pPr>
              <a:buFont typeface="Arial" panose="020B0604020202020204" pitchFamily="34" charset="0"/>
              <a:buChar char="•"/>
            </a:pPr>
            <a:r>
              <a:rPr lang="en-US" b="1" dirty="0"/>
              <a:t>What messages</a:t>
            </a:r>
            <a:r>
              <a:rPr lang="en-US" dirty="0"/>
              <a:t> they send to each other,</a:t>
            </a:r>
          </a:p>
          <a:p>
            <a:pPr>
              <a:buFont typeface="Arial" panose="020B0604020202020204" pitchFamily="34" charset="0"/>
              <a:buChar char="•"/>
            </a:pPr>
            <a:r>
              <a:rPr lang="en-US" b="1" dirty="0"/>
              <a:t>The order</a:t>
            </a:r>
            <a:r>
              <a:rPr lang="en-US" dirty="0"/>
              <a:t> in which the messages are sent (from top to bottom = time order).</a:t>
            </a:r>
          </a:p>
          <a:p>
            <a:endParaRPr lang="en-US" dirty="0"/>
          </a:p>
          <a:p>
            <a:pPr>
              <a:buNone/>
            </a:pPr>
            <a:r>
              <a:rPr lang="en-US" b="1" dirty="0"/>
              <a:t>Think of it like:</a:t>
            </a:r>
          </a:p>
          <a:p>
            <a:r>
              <a:rPr lang="en-US" dirty="0"/>
              <a:t>A </a:t>
            </a:r>
            <a:r>
              <a:rPr lang="en-US" b="1" dirty="0"/>
              <a:t>chat conversation</a:t>
            </a:r>
            <a:r>
              <a:rPr lang="en-US" dirty="0"/>
              <a:t> between parts of a system — showing </a:t>
            </a:r>
            <a:r>
              <a:rPr lang="en-US" b="1" dirty="0"/>
              <a:t>who says what and when</a:t>
            </a:r>
            <a:r>
              <a:rPr lang="en-US" dirty="0"/>
              <a:t>.</a:t>
            </a:r>
          </a:p>
          <a:p>
            <a:endParaRPr lang="en-IN" dirty="0"/>
          </a:p>
        </p:txBody>
      </p:sp>
    </p:spTree>
    <p:extLst>
      <p:ext uri="{BB962C8B-B14F-4D97-AF65-F5344CB8AC3E}">
        <p14:creationId xmlns:p14="http://schemas.microsoft.com/office/powerpoint/2010/main" val="3041034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3C50E-8D31-11C3-8F30-983341124009}"/>
              </a:ext>
            </a:extLst>
          </p:cNvPr>
          <p:cNvSpPr>
            <a:spLocks noGrp="1"/>
          </p:cNvSpPr>
          <p:nvPr>
            <p:ph type="title"/>
          </p:nvPr>
        </p:nvSpPr>
        <p:spPr>
          <a:xfrm>
            <a:off x="3539612" y="365125"/>
            <a:ext cx="7814187" cy="1325563"/>
          </a:xfrm>
        </p:spPr>
        <p:txBody>
          <a:bodyPr/>
          <a:lstStyle/>
          <a:p>
            <a:r>
              <a:rPr lang="en-IN" b="1" u="sng" dirty="0"/>
              <a:t>ACTIVITY DIAGRAM</a:t>
            </a:r>
          </a:p>
        </p:txBody>
      </p:sp>
      <p:pic>
        <p:nvPicPr>
          <p:cNvPr id="4" name="Content Placeholder 3">
            <a:extLst>
              <a:ext uri="{FF2B5EF4-FFF2-40B4-BE49-F238E27FC236}">
                <a16:creationId xmlns:a16="http://schemas.microsoft.com/office/drawing/2014/main" id="{7A5EBD91-B326-64D7-12C9-A8772D5D0DAB}"/>
              </a:ext>
            </a:extLst>
          </p:cNvPr>
          <p:cNvPicPr>
            <a:picLocks noGrp="1" noChangeAspect="1" noChangeArrowheads="1"/>
          </p:cNvPicPr>
          <p:nvPr>
            <p:ph idx="1"/>
          </p:nvPr>
        </p:nvPicPr>
        <p:blipFill>
          <a:blip r:embed="rId2"/>
          <a:srcRect/>
          <a:stretch>
            <a:fillRect/>
          </a:stretch>
        </p:blipFill>
        <p:spPr>
          <a:xfrm>
            <a:off x="4925961" y="1825625"/>
            <a:ext cx="6990736" cy="4351338"/>
          </a:xfrm>
          <a:prstGeom prst="rect">
            <a:avLst/>
          </a:prstGeom>
          <a:noFill/>
          <a:ln w="9525">
            <a:noFill/>
            <a:miter lim="800000"/>
            <a:headEnd/>
            <a:tailEnd/>
          </a:ln>
        </p:spPr>
      </p:pic>
      <p:sp>
        <p:nvSpPr>
          <p:cNvPr id="5" name="TextBox 4">
            <a:extLst>
              <a:ext uri="{FF2B5EF4-FFF2-40B4-BE49-F238E27FC236}">
                <a16:creationId xmlns:a16="http://schemas.microsoft.com/office/drawing/2014/main" id="{FEF17C91-C24D-E053-FFDB-D4FD43512D3C}"/>
              </a:ext>
            </a:extLst>
          </p:cNvPr>
          <p:cNvSpPr txBox="1"/>
          <p:nvPr/>
        </p:nvSpPr>
        <p:spPr>
          <a:xfrm>
            <a:off x="943897" y="2064774"/>
            <a:ext cx="4159045" cy="3693319"/>
          </a:xfrm>
          <a:prstGeom prst="rect">
            <a:avLst/>
          </a:prstGeom>
          <a:noFill/>
        </p:spPr>
        <p:txBody>
          <a:bodyPr wrap="square" rtlCol="0">
            <a:spAutoFit/>
          </a:bodyPr>
          <a:lstStyle/>
          <a:p>
            <a:pPr>
              <a:buNone/>
            </a:pPr>
            <a:r>
              <a:rPr lang="en-US" sz="2400" b="1" dirty="0"/>
              <a:t>Activity Diagram</a:t>
            </a:r>
          </a:p>
          <a:p>
            <a:pPr>
              <a:buNone/>
            </a:pPr>
            <a:r>
              <a:rPr lang="en-US" sz="2400" dirty="0"/>
              <a:t>An </a:t>
            </a:r>
            <a:r>
              <a:rPr lang="en-US" sz="2400" b="1" dirty="0"/>
              <a:t>activity diagram</a:t>
            </a:r>
            <a:r>
              <a:rPr lang="en-US" sz="2400" dirty="0"/>
              <a:t> is like a </a:t>
            </a:r>
            <a:r>
              <a:rPr lang="en-US" sz="2400" b="1" dirty="0"/>
              <a:t>flowchart</a:t>
            </a:r>
            <a:r>
              <a:rPr lang="en-US" sz="2400" dirty="0"/>
              <a:t>.</a:t>
            </a:r>
            <a:br>
              <a:rPr lang="en-US" sz="2400" dirty="0"/>
            </a:br>
            <a:r>
              <a:rPr lang="en-US" sz="2400" dirty="0"/>
              <a:t>It shows the </a:t>
            </a:r>
            <a:r>
              <a:rPr lang="en-US" sz="2400" b="1" dirty="0"/>
              <a:t>step-by-step flow</a:t>
            </a:r>
            <a:r>
              <a:rPr lang="en-US" sz="2400" dirty="0"/>
              <a:t> of activities in a system.</a:t>
            </a:r>
          </a:p>
          <a:p>
            <a:pPr>
              <a:buFont typeface="Arial" panose="020B0604020202020204" pitchFamily="34" charset="0"/>
              <a:buChar char="•"/>
            </a:pPr>
            <a:r>
              <a:rPr lang="en-US" sz="2400" dirty="0"/>
              <a:t>It shows </a:t>
            </a:r>
            <a:r>
              <a:rPr lang="en-US" sz="2400" b="1" dirty="0"/>
              <a:t>what happens first, next, or at the same time</a:t>
            </a:r>
            <a:r>
              <a:rPr lang="en-US" sz="2400" dirty="0"/>
              <a:t>.</a:t>
            </a:r>
          </a:p>
          <a:p>
            <a:pPr>
              <a:buFont typeface="Arial" panose="020B0604020202020204" pitchFamily="34" charset="0"/>
              <a:buChar char="•"/>
            </a:pPr>
            <a:r>
              <a:rPr lang="en-US" sz="2400" dirty="0"/>
              <a:t>The flow can be </a:t>
            </a:r>
            <a:r>
              <a:rPr lang="en-US" sz="2400" b="1" dirty="0"/>
              <a:t>straight, branched, or parallel</a:t>
            </a:r>
            <a:r>
              <a:rPr lang="en-US" sz="2400" dirty="0"/>
              <a:t>.</a:t>
            </a:r>
          </a:p>
          <a:p>
            <a:endParaRPr lang="en-IN" dirty="0"/>
          </a:p>
        </p:txBody>
      </p:sp>
    </p:spTree>
    <p:extLst>
      <p:ext uri="{BB962C8B-B14F-4D97-AF65-F5344CB8AC3E}">
        <p14:creationId xmlns:p14="http://schemas.microsoft.com/office/powerpoint/2010/main" val="1072940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8618-1F53-3972-24CC-1B051296A88B}"/>
              </a:ext>
            </a:extLst>
          </p:cNvPr>
          <p:cNvSpPr>
            <a:spLocks noGrp="1"/>
          </p:cNvSpPr>
          <p:nvPr>
            <p:ph type="title"/>
          </p:nvPr>
        </p:nvSpPr>
        <p:spPr>
          <a:xfrm>
            <a:off x="-383458" y="-491613"/>
            <a:ext cx="11737258" cy="2182301"/>
          </a:xfrm>
        </p:spPr>
        <p:txBody>
          <a:bodyPr>
            <a:normAutofit/>
          </a:bodyPr>
          <a:lstStyle/>
          <a:p>
            <a:r>
              <a:rPr lang="en-IN" sz="3600" dirty="0"/>
              <a:t>                       </a:t>
            </a:r>
            <a:r>
              <a:rPr lang="en-IN" sz="3600" b="1" u="sng" dirty="0"/>
              <a:t>SAMPLE CODE</a:t>
            </a:r>
          </a:p>
        </p:txBody>
      </p:sp>
      <p:sp>
        <p:nvSpPr>
          <p:cNvPr id="3" name="Content Placeholder 2">
            <a:extLst>
              <a:ext uri="{FF2B5EF4-FFF2-40B4-BE49-F238E27FC236}">
                <a16:creationId xmlns:a16="http://schemas.microsoft.com/office/drawing/2014/main" id="{027685DB-65FD-D90F-E296-0DFD616AE18F}"/>
              </a:ext>
            </a:extLst>
          </p:cNvPr>
          <p:cNvSpPr>
            <a:spLocks noGrp="1"/>
          </p:cNvSpPr>
          <p:nvPr>
            <p:ph idx="1"/>
          </p:nvPr>
        </p:nvSpPr>
        <p:spPr>
          <a:xfrm>
            <a:off x="1093839" y="930890"/>
            <a:ext cx="10515600" cy="4351338"/>
          </a:xfrm>
        </p:spPr>
        <p:txBody>
          <a:bodyPr>
            <a:noAutofit/>
          </a:bodyPr>
          <a:lstStyle/>
          <a:p>
            <a:pPr marL="0" indent="0" algn="just">
              <a:buNone/>
            </a:pPr>
            <a:r>
              <a:rPr lang="en-IN" sz="1200" dirty="0"/>
              <a:t>import pandas as pd</a:t>
            </a:r>
          </a:p>
          <a:p>
            <a:pPr marL="0" indent="0" algn="just">
              <a:buNone/>
            </a:pPr>
            <a:r>
              <a:rPr lang="en-IN" sz="1200" dirty="0"/>
              <a:t>from </a:t>
            </a:r>
            <a:r>
              <a:rPr lang="en-IN" sz="1200" dirty="0" err="1"/>
              <a:t>sklearn.model_selection</a:t>
            </a:r>
            <a:r>
              <a:rPr lang="en-IN" sz="1200" dirty="0"/>
              <a:t> import </a:t>
            </a:r>
            <a:r>
              <a:rPr lang="en-IN" sz="1200" dirty="0" err="1"/>
              <a:t>train_test_split</a:t>
            </a:r>
            <a:endParaRPr lang="en-IN" sz="1200" dirty="0"/>
          </a:p>
          <a:p>
            <a:pPr marL="0" indent="0" algn="just">
              <a:buNone/>
            </a:pPr>
            <a:r>
              <a:rPr lang="en-IN" sz="1200" dirty="0"/>
              <a:t>from </a:t>
            </a:r>
            <a:r>
              <a:rPr lang="en-IN" sz="1200" dirty="0" err="1"/>
              <a:t>sklearn.preprocessing</a:t>
            </a:r>
            <a:r>
              <a:rPr lang="en-IN" sz="1200" dirty="0"/>
              <a:t> import </a:t>
            </a:r>
            <a:r>
              <a:rPr lang="en-IN" sz="1200" dirty="0" err="1"/>
              <a:t>LabelEncoder</a:t>
            </a:r>
            <a:r>
              <a:rPr lang="en-IN" sz="1200" dirty="0"/>
              <a:t>, normalize</a:t>
            </a:r>
          </a:p>
          <a:p>
            <a:pPr marL="0" indent="0" algn="just">
              <a:buNone/>
            </a:pPr>
            <a:r>
              <a:rPr lang="en-IN" sz="1200" dirty="0"/>
              <a:t>from </a:t>
            </a:r>
            <a:r>
              <a:rPr lang="en-IN" sz="1200" dirty="0" err="1"/>
              <a:t>sklearn.ensemble</a:t>
            </a:r>
            <a:r>
              <a:rPr lang="en-IN" sz="1200" dirty="0"/>
              <a:t> import </a:t>
            </a:r>
            <a:r>
              <a:rPr lang="en-IN" sz="1200" dirty="0" err="1"/>
              <a:t>VotingClassifier</a:t>
            </a:r>
            <a:r>
              <a:rPr lang="en-IN" sz="1200" dirty="0"/>
              <a:t>, </a:t>
            </a:r>
            <a:r>
              <a:rPr lang="en-IN" sz="1200" dirty="0" err="1"/>
              <a:t>AdaBoostClassifier</a:t>
            </a:r>
            <a:endParaRPr lang="en-IN" sz="1200" dirty="0"/>
          </a:p>
          <a:p>
            <a:pPr marL="0" indent="0" algn="just">
              <a:buNone/>
            </a:pPr>
            <a:r>
              <a:rPr lang="en-IN" sz="1200" dirty="0"/>
              <a:t>from </a:t>
            </a:r>
            <a:r>
              <a:rPr lang="en-IN" sz="1200" dirty="0" err="1"/>
              <a:t>sklearn.neural_network</a:t>
            </a:r>
            <a:r>
              <a:rPr lang="en-IN" sz="1200" dirty="0"/>
              <a:t> import </a:t>
            </a:r>
            <a:r>
              <a:rPr lang="en-IN" sz="1200" dirty="0" err="1"/>
              <a:t>MLPClassifier</a:t>
            </a:r>
            <a:endParaRPr lang="en-IN" sz="1200" dirty="0"/>
          </a:p>
          <a:p>
            <a:pPr marL="0" indent="0" algn="just">
              <a:buNone/>
            </a:pPr>
            <a:r>
              <a:rPr lang="en-IN" sz="1200" dirty="0"/>
              <a:t>from </a:t>
            </a:r>
            <a:r>
              <a:rPr lang="en-IN" sz="1200" dirty="0" err="1"/>
              <a:t>sklearn.tree</a:t>
            </a:r>
            <a:r>
              <a:rPr lang="en-IN" sz="1200" dirty="0"/>
              <a:t> import </a:t>
            </a:r>
            <a:r>
              <a:rPr lang="en-IN" sz="1200" dirty="0" err="1"/>
              <a:t>DecisionTreeClassifier</a:t>
            </a:r>
            <a:endParaRPr lang="en-IN" sz="1200" dirty="0"/>
          </a:p>
          <a:p>
            <a:pPr marL="0" indent="0" algn="just">
              <a:buNone/>
            </a:pPr>
            <a:r>
              <a:rPr lang="en-IN" sz="1200" dirty="0"/>
              <a:t>from </a:t>
            </a:r>
            <a:r>
              <a:rPr lang="en-IN" sz="1200" dirty="0" err="1"/>
              <a:t>sklearn.metrics</a:t>
            </a:r>
            <a:r>
              <a:rPr lang="en-IN" sz="1200" dirty="0"/>
              <a:t> import </a:t>
            </a:r>
            <a:r>
              <a:rPr lang="en-IN" sz="1200" dirty="0" err="1"/>
              <a:t>accuracy_score</a:t>
            </a:r>
            <a:endParaRPr lang="en-IN" sz="1200" dirty="0"/>
          </a:p>
          <a:p>
            <a:pPr marL="0" indent="0" algn="just">
              <a:buNone/>
            </a:pPr>
            <a:r>
              <a:rPr lang="en-IN" sz="1200" dirty="0" err="1"/>
              <a:t>df</a:t>
            </a:r>
            <a:r>
              <a:rPr lang="en-IN" sz="1200" dirty="0"/>
              <a:t> = </a:t>
            </a:r>
            <a:r>
              <a:rPr lang="en-IN" sz="1200" dirty="0" err="1"/>
              <a:t>pd.read_csv</a:t>
            </a:r>
            <a:r>
              <a:rPr lang="en-IN" sz="1200" dirty="0"/>
              <a:t>('dataset.csv').</a:t>
            </a:r>
            <a:r>
              <a:rPr lang="en-IN" sz="1200" dirty="0" err="1"/>
              <a:t>fillna</a:t>
            </a:r>
            <a:r>
              <a:rPr lang="en-IN" sz="1200" dirty="0"/>
              <a:t>(0)</a:t>
            </a:r>
          </a:p>
          <a:p>
            <a:pPr marL="0" indent="0" algn="just">
              <a:buNone/>
            </a:pPr>
            <a:r>
              <a:rPr lang="en-IN" sz="1200" dirty="0" err="1"/>
              <a:t>df</a:t>
            </a:r>
            <a:r>
              <a:rPr lang="en-IN" sz="1200" dirty="0"/>
              <a:t>['Level'] = </a:t>
            </a:r>
            <a:r>
              <a:rPr lang="en-IN" sz="1200" dirty="0" err="1"/>
              <a:t>LabelEncoder</a:t>
            </a:r>
            <a:r>
              <a:rPr lang="en-IN" sz="1200" dirty="0"/>
              <a:t>().</a:t>
            </a:r>
            <a:r>
              <a:rPr lang="en-IN" sz="1200" dirty="0" err="1"/>
              <a:t>fit_transform</a:t>
            </a:r>
            <a:r>
              <a:rPr lang="en-IN" sz="1200" dirty="0"/>
              <a:t>(</a:t>
            </a:r>
            <a:r>
              <a:rPr lang="en-IN" sz="1200" dirty="0" err="1"/>
              <a:t>df</a:t>
            </a:r>
            <a:r>
              <a:rPr lang="en-IN" sz="1200" dirty="0"/>
              <a:t>['Level'])</a:t>
            </a:r>
          </a:p>
          <a:p>
            <a:pPr marL="0" indent="0" algn="just">
              <a:buNone/>
            </a:pPr>
            <a:r>
              <a:rPr lang="en-IN" sz="1200" dirty="0" err="1"/>
              <a:t>df</a:t>
            </a:r>
            <a:r>
              <a:rPr lang="en-IN" sz="1200" dirty="0"/>
              <a:t>['Patient Id'] = </a:t>
            </a:r>
            <a:r>
              <a:rPr lang="en-IN" sz="1200" dirty="0" err="1"/>
              <a:t>LabelEncoder</a:t>
            </a:r>
            <a:r>
              <a:rPr lang="en-IN" sz="1200" dirty="0"/>
              <a:t>().</a:t>
            </a:r>
            <a:r>
              <a:rPr lang="en-IN" sz="1200" dirty="0" err="1"/>
              <a:t>fit_transform</a:t>
            </a:r>
            <a:r>
              <a:rPr lang="en-IN" sz="1200" dirty="0"/>
              <a:t>(</a:t>
            </a:r>
            <a:r>
              <a:rPr lang="en-IN" sz="1200" dirty="0" err="1"/>
              <a:t>df</a:t>
            </a:r>
            <a:r>
              <a:rPr lang="en-IN" sz="1200" dirty="0"/>
              <a:t>['Patient Id'])</a:t>
            </a:r>
          </a:p>
          <a:p>
            <a:pPr marL="0" indent="0" algn="just">
              <a:buNone/>
            </a:pPr>
            <a:r>
              <a:rPr lang="en-IN" sz="1200" dirty="0"/>
              <a:t>X = normalize(</a:t>
            </a:r>
            <a:r>
              <a:rPr lang="en-IN" sz="1200" dirty="0" err="1"/>
              <a:t>df.iloc</a:t>
            </a:r>
            <a:r>
              <a:rPr lang="en-IN" sz="1200" dirty="0"/>
              <a:t>[:, 1:-1])</a:t>
            </a:r>
          </a:p>
          <a:p>
            <a:pPr marL="0" indent="0" algn="just">
              <a:buNone/>
            </a:pPr>
            <a:r>
              <a:rPr lang="en-IN" sz="1200" dirty="0"/>
              <a:t>y = </a:t>
            </a:r>
            <a:r>
              <a:rPr lang="en-IN" sz="1200" dirty="0" err="1"/>
              <a:t>df.iloc</a:t>
            </a:r>
            <a:r>
              <a:rPr lang="en-IN" sz="1200" dirty="0"/>
              <a:t>[:, -1].</a:t>
            </a:r>
            <a:r>
              <a:rPr lang="en-IN" sz="1200" dirty="0" err="1"/>
              <a:t>astype</a:t>
            </a:r>
            <a:r>
              <a:rPr lang="en-IN" sz="1200" dirty="0"/>
              <a:t>(int)</a:t>
            </a:r>
          </a:p>
          <a:p>
            <a:pPr marL="0" indent="0" algn="just">
              <a:buNone/>
            </a:pPr>
            <a:r>
              <a:rPr lang="en-IN" sz="1200" dirty="0"/>
              <a:t>X_train, </a:t>
            </a:r>
            <a:r>
              <a:rPr lang="en-IN" sz="1200" dirty="0" err="1"/>
              <a:t>X_test</a:t>
            </a:r>
            <a:r>
              <a:rPr lang="en-IN" sz="1200" dirty="0"/>
              <a:t>, </a:t>
            </a:r>
            <a:r>
              <a:rPr lang="en-IN" sz="1200" dirty="0" err="1"/>
              <a:t>y_train</a:t>
            </a:r>
            <a:r>
              <a:rPr lang="en-IN" sz="1200" dirty="0"/>
              <a:t>, </a:t>
            </a:r>
            <a:r>
              <a:rPr lang="en-IN" sz="1200" dirty="0" err="1"/>
              <a:t>y_test</a:t>
            </a:r>
            <a:r>
              <a:rPr lang="en-IN" sz="1200" dirty="0"/>
              <a:t> = </a:t>
            </a:r>
            <a:r>
              <a:rPr lang="en-IN" sz="1200" dirty="0" err="1"/>
              <a:t>train_test_split</a:t>
            </a:r>
            <a:r>
              <a:rPr lang="en-IN" sz="1200" dirty="0"/>
              <a:t>(X, y, </a:t>
            </a:r>
            <a:r>
              <a:rPr lang="en-IN" sz="1200" dirty="0" err="1"/>
              <a:t>test_size</a:t>
            </a:r>
            <a:r>
              <a:rPr lang="en-IN" sz="1200" dirty="0"/>
              <a:t>=0.2, </a:t>
            </a:r>
            <a:r>
              <a:rPr lang="en-IN" sz="1200" dirty="0" err="1"/>
              <a:t>random_state</a:t>
            </a:r>
            <a:r>
              <a:rPr lang="en-IN" sz="1200" dirty="0"/>
              <a:t>=0)</a:t>
            </a:r>
          </a:p>
          <a:p>
            <a:pPr marL="0" indent="0" algn="just">
              <a:buNone/>
            </a:pPr>
            <a:r>
              <a:rPr lang="en-IN" sz="1200" dirty="0"/>
              <a:t>model = </a:t>
            </a:r>
            <a:r>
              <a:rPr lang="en-IN" sz="1200" dirty="0" err="1"/>
              <a:t>VotingClassifier</a:t>
            </a:r>
            <a:r>
              <a:rPr lang="en-IN" sz="1200" dirty="0"/>
              <a:t>(estimators=[</a:t>
            </a:r>
          </a:p>
          <a:p>
            <a:pPr marL="0" indent="0" algn="just">
              <a:buNone/>
            </a:pPr>
            <a:r>
              <a:rPr lang="en-IN" sz="1200" dirty="0"/>
              <a:t>    ('dt', </a:t>
            </a:r>
            <a:r>
              <a:rPr lang="en-IN" sz="1200" dirty="0" err="1"/>
              <a:t>DecisionTreeClassifier</a:t>
            </a:r>
            <a:r>
              <a:rPr lang="en-IN" sz="1200" dirty="0"/>
              <a:t>()),</a:t>
            </a:r>
          </a:p>
          <a:p>
            <a:pPr marL="0" indent="0" algn="just">
              <a:buNone/>
            </a:pPr>
            <a:r>
              <a:rPr lang="en-IN" sz="1200" dirty="0"/>
              <a:t>    ('</a:t>
            </a:r>
            <a:r>
              <a:rPr lang="en-IN" sz="1200" dirty="0" err="1"/>
              <a:t>ada</a:t>
            </a:r>
            <a:r>
              <a:rPr lang="en-IN" sz="1200" dirty="0"/>
              <a:t>', </a:t>
            </a:r>
            <a:r>
              <a:rPr lang="en-IN" sz="1200" dirty="0" err="1"/>
              <a:t>AdaBoostClassifier</a:t>
            </a:r>
            <a:r>
              <a:rPr lang="en-IN" sz="1200" dirty="0"/>
              <a:t>(</a:t>
            </a:r>
            <a:r>
              <a:rPr lang="en-IN" sz="1200" dirty="0" err="1"/>
              <a:t>n_estimators</a:t>
            </a:r>
            <a:r>
              <a:rPr lang="en-IN" sz="1200" dirty="0"/>
              <a:t>=100)),</a:t>
            </a:r>
          </a:p>
          <a:p>
            <a:pPr marL="0" indent="0" algn="just">
              <a:buNone/>
            </a:pPr>
            <a:r>
              <a:rPr lang="en-IN" sz="1200" dirty="0"/>
              <a:t>    ('</a:t>
            </a:r>
            <a:r>
              <a:rPr lang="en-IN" sz="1200" dirty="0" err="1"/>
              <a:t>mlp</a:t>
            </a:r>
            <a:r>
              <a:rPr lang="en-IN" sz="1200" dirty="0"/>
              <a:t>', </a:t>
            </a:r>
            <a:r>
              <a:rPr lang="en-IN" sz="1200" dirty="0" err="1"/>
              <a:t>MLPClassifier</a:t>
            </a:r>
            <a:r>
              <a:rPr lang="en-IN" sz="1200" dirty="0"/>
              <a:t>(</a:t>
            </a:r>
            <a:r>
              <a:rPr lang="en-IN" sz="1200" dirty="0" err="1"/>
              <a:t>max_iter</a:t>
            </a:r>
            <a:r>
              <a:rPr lang="en-IN" sz="1200" dirty="0"/>
              <a:t>=200, </a:t>
            </a:r>
            <a:r>
              <a:rPr lang="en-IN" sz="1200" dirty="0" err="1"/>
              <a:t>hidden_layer_sizes</a:t>
            </a:r>
            <a:r>
              <a:rPr lang="en-IN" sz="1200" dirty="0"/>
              <a:t>=100))</a:t>
            </a:r>
          </a:p>
          <a:p>
            <a:pPr marL="0" indent="0" algn="just">
              <a:buNone/>
            </a:pPr>
            <a:r>
              <a:rPr lang="en-IN" sz="1200" dirty="0"/>
              <a:t>], voting='soft').fit(X_train, </a:t>
            </a:r>
            <a:r>
              <a:rPr lang="en-IN" sz="1200" dirty="0" err="1"/>
              <a:t>y_train</a:t>
            </a:r>
            <a:r>
              <a:rPr lang="en-IN" sz="1200" dirty="0"/>
              <a:t>)</a:t>
            </a:r>
          </a:p>
          <a:p>
            <a:pPr marL="0" indent="0" algn="just">
              <a:buNone/>
            </a:pPr>
            <a:r>
              <a:rPr lang="en-IN" sz="1200" dirty="0"/>
              <a:t>preds = </a:t>
            </a:r>
            <a:r>
              <a:rPr lang="en-IN" sz="1200" dirty="0" err="1"/>
              <a:t>model.predict</a:t>
            </a:r>
            <a:r>
              <a:rPr lang="en-IN" sz="1200" dirty="0"/>
              <a:t>(</a:t>
            </a:r>
            <a:r>
              <a:rPr lang="en-IN" sz="1200" dirty="0" err="1"/>
              <a:t>X_test</a:t>
            </a:r>
            <a:r>
              <a:rPr lang="en-IN" sz="1200" dirty="0"/>
              <a:t>)</a:t>
            </a:r>
          </a:p>
          <a:p>
            <a:pPr marL="0" indent="0" algn="just">
              <a:buNone/>
            </a:pPr>
            <a:r>
              <a:rPr lang="en-IN" sz="1200" dirty="0"/>
              <a:t>print("Accuracy:", </a:t>
            </a:r>
            <a:r>
              <a:rPr lang="en-IN" sz="1200" dirty="0" err="1"/>
              <a:t>accuracy_score</a:t>
            </a:r>
            <a:r>
              <a:rPr lang="en-IN" sz="1200" dirty="0"/>
              <a:t>(</a:t>
            </a:r>
            <a:r>
              <a:rPr lang="en-IN" sz="1200" dirty="0" err="1"/>
              <a:t>y_test</a:t>
            </a:r>
            <a:r>
              <a:rPr lang="en-IN" sz="1200" dirty="0"/>
              <a:t>, preds) * 100)</a:t>
            </a:r>
          </a:p>
          <a:p>
            <a:pPr marL="0" indent="0" algn="just">
              <a:buNone/>
            </a:pPr>
            <a:endParaRPr lang="en-IN" sz="1200" dirty="0"/>
          </a:p>
        </p:txBody>
      </p:sp>
    </p:spTree>
    <p:extLst>
      <p:ext uri="{BB962C8B-B14F-4D97-AF65-F5344CB8AC3E}">
        <p14:creationId xmlns:p14="http://schemas.microsoft.com/office/powerpoint/2010/main" val="1927749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9EB3-1ACD-6277-F009-DD3739FF4B05}"/>
              </a:ext>
            </a:extLst>
          </p:cNvPr>
          <p:cNvSpPr>
            <a:spLocks noGrp="1"/>
          </p:cNvSpPr>
          <p:nvPr>
            <p:ph type="title"/>
          </p:nvPr>
        </p:nvSpPr>
        <p:spPr>
          <a:xfrm>
            <a:off x="838200" y="365126"/>
            <a:ext cx="10515600" cy="726256"/>
          </a:xfrm>
        </p:spPr>
        <p:txBody>
          <a:bodyPr/>
          <a:lstStyle/>
          <a:p>
            <a:r>
              <a:rPr lang="en-IN" dirty="0"/>
              <a:t>                             </a:t>
            </a:r>
            <a:r>
              <a:rPr lang="en-IN" b="1" u="sng" dirty="0"/>
              <a:t>RESULTS </a:t>
            </a:r>
          </a:p>
        </p:txBody>
      </p:sp>
      <p:pic>
        <p:nvPicPr>
          <p:cNvPr id="4" name="Content Placeholder 3">
            <a:extLst>
              <a:ext uri="{FF2B5EF4-FFF2-40B4-BE49-F238E27FC236}">
                <a16:creationId xmlns:a16="http://schemas.microsoft.com/office/drawing/2014/main" id="{B1F9721B-6867-5FB2-7409-0FCBD1641807}"/>
              </a:ext>
            </a:extLst>
          </p:cNvPr>
          <p:cNvPicPr>
            <a:picLocks noGrp="1" noChangeAspect="1"/>
          </p:cNvPicPr>
          <p:nvPr>
            <p:ph idx="1"/>
          </p:nvPr>
        </p:nvPicPr>
        <p:blipFill>
          <a:blip r:embed="rId2"/>
          <a:stretch>
            <a:fillRect/>
          </a:stretch>
        </p:blipFill>
        <p:spPr>
          <a:xfrm>
            <a:off x="622769" y="1091382"/>
            <a:ext cx="5473231" cy="3077190"/>
          </a:xfrm>
          <a:prstGeom prst="rect">
            <a:avLst/>
          </a:prstGeom>
        </p:spPr>
      </p:pic>
      <p:sp>
        <p:nvSpPr>
          <p:cNvPr id="5" name="TextBox 4">
            <a:extLst>
              <a:ext uri="{FF2B5EF4-FFF2-40B4-BE49-F238E27FC236}">
                <a16:creationId xmlns:a16="http://schemas.microsoft.com/office/drawing/2014/main" id="{1B9DC3B1-1EC5-7055-002F-126755BC160C}"/>
              </a:ext>
            </a:extLst>
          </p:cNvPr>
          <p:cNvSpPr txBox="1"/>
          <p:nvPr/>
        </p:nvSpPr>
        <p:spPr>
          <a:xfrm>
            <a:off x="622769" y="4719484"/>
            <a:ext cx="5345412" cy="923330"/>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above screen click on ‘Upload Lung Cancer Dataset’ button to upload dataset</a:t>
            </a:r>
            <a:endParaRPr lang="en-US" sz="1800" dirty="0">
              <a:effectLst/>
              <a:latin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B23A7357-E61F-4D24-B52F-347439D9C7EF}"/>
              </a:ext>
            </a:extLst>
          </p:cNvPr>
          <p:cNvPicPr>
            <a:picLocks noChangeAspect="1"/>
          </p:cNvPicPr>
          <p:nvPr/>
        </p:nvPicPr>
        <p:blipFill>
          <a:blip r:embed="rId3"/>
          <a:stretch>
            <a:fillRect/>
          </a:stretch>
        </p:blipFill>
        <p:spPr>
          <a:xfrm>
            <a:off x="6177403" y="1091382"/>
            <a:ext cx="5477834" cy="3077189"/>
          </a:xfrm>
          <a:prstGeom prst="rect">
            <a:avLst/>
          </a:prstGeom>
        </p:spPr>
      </p:pic>
      <p:sp>
        <p:nvSpPr>
          <p:cNvPr id="7" name="TextBox 6">
            <a:extLst>
              <a:ext uri="{FF2B5EF4-FFF2-40B4-BE49-F238E27FC236}">
                <a16:creationId xmlns:a16="http://schemas.microsoft.com/office/drawing/2014/main" id="{DA331796-4C04-82F3-24C6-E83408B5D384}"/>
              </a:ext>
            </a:extLst>
          </p:cNvPr>
          <p:cNvSpPr txBox="1"/>
          <p:nvPr/>
        </p:nvSpPr>
        <p:spPr>
          <a:xfrm>
            <a:off x="6282813" y="4719484"/>
            <a:ext cx="5345412" cy="2031325"/>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above screen in text area we can see dataset loaded and dataset contains total 1000 records and 25 columns and in above dataset we can see some string values are there but machine learning algorithms accept only numeric values so we need to preprocess above dataset to convert string </a:t>
            </a:r>
            <a:endParaRPr lang="en-US" sz="1800" dirty="0">
              <a:effectLst/>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85699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E7D9-79DA-2FC3-422B-CBFEF3CC7471}"/>
              </a:ext>
            </a:extLst>
          </p:cNvPr>
          <p:cNvSpPr>
            <a:spLocks noGrp="1"/>
          </p:cNvSpPr>
          <p:nvPr>
            <p:ph type="title"/>
          </p:nvPr>
        </p:nvSpPr>
        <p:spPr>
          <a:xfrm>
            <a:off x="4001729" y="-175846"/>
            <a:ext cx="4392168" cy="1325563"/>
          </a:xfrm>
        </p:spPr>
        <p:txBody>
          <a:bodyPr/>
          <a:lstStyle/>
          <a:p>
            <a:r>
              <a:rPr lang="en-US" b="1" u="sng" cap="all" dirty="0">
                <a:latin typeface="Times New Roman"/>
                <a:cs typeface="Times New Roman"/>
              </a:rPr>
              <a:t>Index:</a:t>
            </a:r>
            <a:endParaRPr lang="en-US" b="1" u="sng" cap="all" dirty="0"/>
          </a:p>
        </p:txBody>
      </p:sp>
      <p:pic>
        <p:nvPicPr>
          <p:cNvPr id="4" name="Content Placeholder 3" descr="A logo with a flower&#10;&#10;Description automatically generated">
            <a:extLst>
              <a:ext uri="{FF2B5EF4-FFF2-40B4-BE49-F238E27FC236}">
                <a16:creationId xmlns:a16="http://schemas.microsoft.com/office/drawing/2014/main" id="{D6E4BB97-AC32-E28F-14E0-655A3A315D2B}"/>
              </a:ext>
            </a:extLst>
          </p:cNvPr>
          <p:cNvPicPr>
            <a:picLocks noGrp="1" noChangeAspect="1"/>
          </p:cNvPicPr>
          <p:nvPr>
            <p:ph idx="1"/>
          </p:nvPr>
        </p:nvPicPr>
        <p:blipFill>
          <a:blip r:embed="rId2"/>
          <a:stretch>
            <a:fillRect/>
          </a:stretch>
        </p:blipFill>
        <p:spPr>
          <a:xfrm>
            <a:off x="10714935" y="0"/>
            <a:ext cx="1477065" cy="1251226"/>
          </a:xfrm>
        </p:spPr>
      </p:pic>
      <p:sp>
        <p:nvSpPr>
          <p:cNvPr id="5" name="TextBox 4">
            <a:extLst>
              <a:ext uri="{FF2B5EF4-FFF2-40B4-BE49-F238E27FC236}">
                <a16:creationId xmlns:a16="http://schemas.microsoft.com/office/drawing/2014/main" id="{50E35079-FEB8-1858-8F76-4E4838640443}"/>
              </a:ext>
            </a:extLst>
          </p:cNvPr>
          <p:cNvSpPr txBox="1"/>
          <p:nvPr/>
        </p:nvSpPr>
        <p:spPr>
          <a:xfrm>
            <a:off x="1337187" y="953729"/>
            <a:ext cx="7767485"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sz="2400" dirty="0">
                <a:latin typeface="Times New Roman"/>
                <a:cs typeface="Arial"/>
              </a:rPr>
              <a:t>Introduction and overview of project (Abstract)​</a:t>
            </a:r>
          </a:p>
          <a:p>
            <a:pPr marL="228600" indent="-228600">
              <a:buFont typeface=""/>
              <a:buChar char="•"/>
            </a:pPr>
            <a:r>
              <a:rPr lang="en-US" sz="2400" dirty="0">
                <a:latin typeface="Times New Roman"/>
                <a:cs typeface="Arial"/>
              </a:rPr>
              <a:t>Existing System</a:t>
            </a:r>
          </a:p>
          <a:p>
            <a:pPr marL="228600" indent="-228600">
              <a:buFont typeface=""/>
              <a:buChar char="•"/>
            </a:pPr>
            <a:r>
              <a:rPr lang="en-US" sz="2400" dirty="0">
                <a:latin typeface="Times New Roman"/>
                <a:cs typeface="Arial"/>
              </a:rPr>
              <a:t>Disadvantages</a:t>
            </a:r>
          </a:p>
          <a:p>
            <a:pPr marL="228600" indent="-228600">
              <a:buFont typeface=""/>
              <a:buChar char="•"/>
            </a:pPr>
            <a:r>
              <a:rPr lang="en-US" sz="2400" dirty="0">
                <a:latin typeface="Times New Roman"/>
                <a:cs typeface="Arial"/>
              </a:rPr>
              <a:t>Proposed System</a:t>
            </a:r>
          </a:p>
          <a:p>
            <a:pPr marL="228600" indent="-228600">
              <a:buFont typeface=""/>
              <a:buChar char="•"/>
            </a:pPr>
            <a:r>
              <a:rPr lang="en-US" sz="2400" dirty="0">
                <a:latin typeface="Times New Roman"/>
                <a:cs typeface="Arial"/>
              </a:rPr>
              <a:t>Advantages</a:t>
            </a:r>
          </a:p>
          <a:p>
            <a:pPr marL="228600" indent="-228600">
              <a:buFont typeface=""/>
              <a:buChar char="•"/>
            </a:pPr>
            <a:r>
              <a:rPr lang="en-US" sz="2400" dirty="0">
                <a:latin typeface="Times New Roman"/>
                <a:cs typeface="Arial"/>
              </a:rPr>
              <a:t>Hardware and Software </a:t>
            </a:r>
            <a:r>
              <a:rPr lang="en-US" sz="2400" dirty="0" err="1">
                <a:latin typeface="Times New Roman"/>
                <a:cs typeface="Arial"/>
              </a:rPr>
              <a:t>Requriments</a:t>
            </a:r>
            <a:endParaRPr lang="en-US" sz="2400" dirty="0">
              <a:latin typeface="Times New Roman"/>
              <a:cs typeface="Arial"/>
            </a:endParaRPr>
          </a:p>
          <a:p>
            <a:pPr marL="228600" indent="-228600">
              <a:buFont typeface=""/>
              <a:buChar char="•"/>
            </a:pPr>
            <a:r>
              <a:rPr lang="en-US" sz="2400" dirty="0">
                <a:latin typeface="Times New Roman"/>
                <a:cs typeface="Arial"/>
              </a:rPr>
              <a:t>Novelty of project</a:t>
            </a:r>
          </a:p>
          <a:p>
            <a:pPr marL="228600" indent="-228600">
              <a:buFont typeface=""/>
              <a:buChar char="•"/>
            </a:pPr>
            <a:r>
              <a:rPr lang="en-US" sz="2400" dirty="0">
                <a:latin typeface="Times New Roman"/>
                <a:cs typeface="Arial"/>
              </a:rPr>
              <a:t>Architecture</a:t>
            </a:r>
          </a:p>
          <a:p>
            <a:pPr marL="228600" indent="-228600">
              <a:buFont typeface=""/>
              <a:buChar char="•"/>
            </a:pPr>
            <a:r>
              <a:rPr lang="en-US" sz="2400" dirty="0">
                <a:latin typeface="Times New Roman"/>
                <a:cs typeface="Arial"/>
              </a:rPr>
              <a:t>Modules</a:t>
            </a:r>
          </a:p>
          <a:p>
            <a:pPr marL="228600" indent="-228600">
              <a:buFont typeface=""/>
              <a:buChar char="•"/>
            </a:pPr>
            <a:r>
              <a:rPr lang="en-US" sz="2400" dirty="0">
                <a:latin typeface="Times New Roman"/>
                <a:cs typeface="Arial"/>
              </a:rPr>
              <a:t>UML Diagram</a:t>
            </a:r>
          </a:p>
          <a:p>
            <a:pPr marL="228600" indent="-228600">
              <a:buFont typeface=""/>
              <a:buChar char="•"/>
            </a:pPr>
            <a:r>
              <a:rPr lang="en-US" sz="2400" dirty="0">
                <a:latin typeface="Times New Roman"/>
                <a:cs typeface="Arial"/>
              </a:rPr>
              <a:t>Sample Code</a:t>
            </a:r>
          </a:p>
          <a:p>
            <a:pPr marL="228600" indent="-228600">
              <a:buFont typeface=""/>
              <a:buChar char="•"/>
            </a:pPr>
            <a:r>
              <a:rPr lang="en-US" sz="2400" dirty="0">
                <a:latin typeface="Times New Roman"/>
                <a:cs typeface="Arial"/>
              </a:rPr>
              <a:t>Results</a:t>
            </a:r>
          </a:p>
          <a:p>
            <a:pPr marL="228600" indent="-228600">
              <a:buFont typeface=""/>
              <a:buChar char="•"/>
            </a:pPr>
            <a:r>
              <a:rPr lang="en-US" sz="2400" dirty="0">
                <a:latin typeface="Times New Roman"/>
                <a:cs typeface="Arial"/>
              </a:rPr>
              <a:t>Conclusion</a:t>
            </a:r>
          </a:p>
          <a:p>
            <a:pPr marL="228600" indent="-228600">
              <a:buFont typeface=""/>
              <a:buChar char="•"/>
            </a:pPr>
            <a:r>
              <a:rPr lang="en-US" sz="2400" dirty="0">
                <a:latin typeface="Times New Roman"/>
                <a:cs typeface="Arial"/>
              </a:rPr>
              <a:t>Future Scop</a:t>
            </a:r>
          </a:p>
          <a:p>
            <a:pPr marL="228600" indent="-228600">
              <a:buFont typeface=""/>
              <a:buChar char="•"/>
            </a:pPr>
            <a:r>
              <a:rPr lang="en-US" sz="2400" dirty="0">
                <a:latin typeface="Times New Roman"/>
                <a:cs typeface="Arial"/>
              </a:rPr>
              <a:t>References</a:t>
            </a:r>
          </a:p>
        </p:txBody>
      </p:sp>
    </p:spTree>
    <p:extLst>
      <p:ext uri="{BB962C8B-B14F-4D97-AF65-F5344CB8AC3E}">
        <p14:creationId xmlns:p14="http://schemas.microsoft.com/office/powerpoint/2010/main" val="3459465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0417-3BD4-1C2A-DF12-1B0F20918A2F}"/>
              </a:ext>
            </a:extLst>
          </p:cNvPr>
          <p:cNvSpPr>
            <a:spLocks noGrp="1"/>
          </p:cNvSpPr>
          <p:nvPr>
            <p:ph type="title"/>
          </p:nvPr>
        </p:nvSpPr>
        <p:spPr>
          <a:xfrm>
            <a:off x="838200" y="365125"/>
            <a:ext cx="10515600" cy="549275"/>
          </a:xfrm>
        </p:spPr>
        <p:txBody>
          <a:bodyPr>
            <a:normAutofit fontScale="90000"/>
          </a:bodyPr>
          <a:lstStyle/>
          <a:p>
            <a:r>
              <a:rPr lang="en-IN" dirty="0"/>
              <a:t>                             </a:t>
            </a:r>
            <a:r>
              <a:rPr lang="en-IN" b="1" dirty="0"/>
              <a:t>RESULTS</a:t>
            </a:r>
          </a:p>
        </p:txBody>
      </p:sp>
      <p:pic>
        <p:nvPicPr>
          <p:cNvPr id="4" name="Content Placeholder 3">
            <a:extLst>
              <a:ext uri="{FF2B5EF4-FFF2-40B4-BE49-F238E27FC236}">
                <a16:creationId xmlns:a16="http://schemas.microsoft.com/office/drawing/2014/main" id="{4555525F-D263-87BB-F972-EC93A418D7E7}"/>
              </a:ext>
            </a:extLst>
          </p:cNvPr>
          <p:cNvPicPr>
            <a:picLocks noGrp="1" noChangeAspect="1"/>
          </p:cNvPicPr>
          <p:nvPr>
            <p:ph idx="1"/>
          </p:nvPr>
        </p:nvPicPr>
        <p:blipFill>
          <a:blip r:embed="rId2"/>
          <a:stretch>
            <a:fillRect/>
          </a:stretch>
        </p:blipFill>
        <p:spPr>
          <a:xfrm>
            <a:off x="586694" y="914400"/>
            <a:ext cx="5211636" cy="2930115"/>
          </a:xfrm>
          <a:prstGeom prst="rect">
            <a:avLst/>
          </a:prstGeom>
        </p:spPr>
      </p:pic>
      <p:pic>
        <p:nvPicPr>
          <p:cNvPr id="5" name="Picture 4">
            <a:extLst>
              <a:ext uri="{FF2B5EF4-FFF2-40B4-BE49-F238E27FC236}">
                <a16:creationId xmlns:a16="http://schemas.microsoft.com/office/drawing/2014/main" id="{1C3B6C1E-A51F-E607-E507-5E53557674EE}"/>
              </a:ext>
            </a:extLst>
          </p:cNvPr>
          <p:cNvPicPr>
            <a:picLocks noChangeAspect="1"/>
          </p:cNvPicPr>
          <p:nvPr/>
        </p:nvPicPr>
        <p:blipFill>
          <a:blip r:embed="rId3"/>
          <a:stretch>
            <a:fillRect/>
          </a:stretch>
        </p:blipFill>
        <p:spPr>
          <a:xfrm>
            <a:off x="5986288" y="914400"/>
            <a:ext cx="5216022" cy="2930115"/>
          </a:xfrm>
          <a:prstGeom prst="rect">
            <a:avLst/>
          </a:prstGeom>
        </p:spPr>
      </p:pic>
      <p:sp>
        <p:nvSpPr>
          <p:cNvPr id="6" name="TextBox 5">
            <a:extLst>
              <a:ext uri="{FF2B5EF4-FFF2-40B4-BE49-F238E27FC236}">
                <a16:creationId xmlns:a16="http://schemas.microsoft.com/office/drawing/2014/main" id="{04D5A6F6-2A3A-1AF3-8A43-6315A893568B}"/>
              </a:ext>
            </a:extLst>
          </p:cNvPr>
          <p:cNvSpPr txBox="1"/>
          <p:nvPr/>
        </p:nvSpPr>
        <p:spPr>
          <a:xfrm>
            <a:off x="5986288" y="4316361"/>
            <a:ext cx="5006177" cy="923330"/>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above screen predicted result is ‘NORMAL’ and similarly you can upload remaining images and test</a:t>
            </a:r>
            <a:endParaRPr lang="en-US" sz="1800" dirty="0">
              <a:effectLst/>
              <a:latin typeface="Calibri" panose="020F0502020204030204" pitchFamily="34" charset="0"/>
              <a:cs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BD1EEF30-6305-BBB0-FABD-83712F5E82A7}"/>
              </a:ext>
            </a:extLst>
          </p:cNvPr>
          <p:cNvSpPr txBox="1"/>
          <p:nvPr/>
        </p:nvSpPr>
        <p:spPr>
          <a:xfrm>
            <a:off x="586694" y="4208206"/>
            <a:ext cx="5006177" cy="2585323"/>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above screen in square bracket we can see test values and then by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analysing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those test values ensemble has given prediction result as LOW, HIGH or MEDIUM and we can see this result after square bracket and if disease high then application asking user to go for CT-SCAN image. Now click on ‘Train RBF on LUNGS CT-SCAN Image’ to train RBF with lungs CT-SCAN.</a:t>
            </a:r>
            <a:endParaRPr lang="en-US" sz="1800" dirty="0">
              <a:effectLst/>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27799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AEF5-8887-D64D-2EF0-DFE9FB9B5B2C}"/>
              </a:ext>
            </a:extLst>
          </p:cNvPr>
          <p:cNvSpPr>
            <a:spLocks noGrp="1"/>
          </p:cNvSpPr>
          <p:nvPr>
            <p:ph type="title"/>
          </p:nvPr>
        </p:nvSpPr>
        <p:spPr/>
        <p:txBody>
          <a:bodyPr/>
          <a:lstStyle/>
          <a:p>
            <a:r>
              <a:rPr lang="en-IN" dirty="0"/>
              <a:t>                          </a:t>
            </a:r>
            <a:r>
              <a:rPr lang="en-IN" b="1" u="sng" dirty="0"/>
              <a:t>CONCLUSION</a:t>
            </a:r>
          </a:p>
        </p:txBody>
      </p:sp>
      <p:sp>
        <p:nvSpPr>
          <p:cNvPr id="3" name="Content Placeholder 2">
            <a:extLst>
              <a:ext uri="{FF2B5EF4-FFF2-40B4-BE49-F238E27FC236}">
                <a16:creationId xmlns:a16="http://schemas.microsoft.com/office/drawing/2014/main" id="{75FF650D-49DD-B800-D53B-81ECC43EA1C9}"/>
              </a:ext>
            </a:extLst>
          </p:cNvPr>
          <p:cNvSpPr>
            <a:spLocks noGrp="1"/>
          </p:cNvSpPr>
          <p:nvPr>
            <p:ph idx="1"/>
          </p:nvPr>
        </p:nvSpPr>
        <p:spPr/>
        <p:txBody>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In this project we are using Lung Cancer dataset to train ensemble algorithm by combining AdaBoost, Multilayer Perceptron and Decision Tree and then after training when we upload test data then this algorithm will predict lung cancer stage as HIGH, LOW and MEDIUM and if HIGH detected then application will ask user to go for CT-</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SCAN.Here</a:t>
            </a:r>
            <a:r>
              <a:rPr lang="en-US" dirty="0">
                <a:effectLst/>
                <a:latin typeface="Times New Roman" panose="02020603050405020304" pitchFamily="18" charset="0"/>
                <a:ea typeface="Calibri" panose="020F0502020204030204" pitchFamily="34" charset="0"/>
                <a:cs typeface="Times New Roman" panose="02020603050405020304" pitchFamily="18" charset="0"/>
              </a:rPr>
              <a:t> we designed another algorithm using RBF and lung cancer CT-SCAN images and this CT-SCAN images will be trained using RBF algorithm and then after training when user upload test image then application will predict whether uploaded CT-SCAN is normal or abnormal.</a:t>
            </a:r>
            <a:endParaRPr lang="en-US" dirty="0">
              <a:effectLst/>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03805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D6BE1-63D2-FEEE-D612-4B2329AEE071}"/>
              </a:ext>
            </a:extLst>
          </p:cNvPr>
          <p:cNvSpPr>
            <a:spLocks noGrp="1"/>
          </p:cNvSpPr>
          <p:nvPr>
            <p:ph type="title"/>
          </p:nvPr>
        </p:nvSpPr>
        <p:spPr/>
        <p:txBody>
          <a:bodyPr/>
          <a:lstStyle/>
          <a:p>
            <a:r>
              <a:rPr lang="en-IN" dirty="0"/>
              <a:t>                    </a:t>
            </a:r>
            <a:r>
              <a:rPr lang="en-IN" b="1" u="sng" dirty="0"/>
              <a:t>FUTURE SCOPE</a:t>
            </a:r>
          </a:p>
        </p:txBody>
      </p:sp>
      <p:sp>
        <p:nvSpPr>
          <p:cNvPr id="3" name="Content Placeholder 2">
            <a:extLst>
              <a:ext uri="{FF2B5EF4-FFF2-40B4-BE49-F238E27FC236}">
                <a16:creationId xmlns:a16="http://schemas.microsoft.com/office/drawing/2014/main" id="{F668363E-4EC3-BFBD-F888-146B3B79BB26}"/>
              </a:ext>
            </a:extLst>
          </p:cNvPr>
          <p:cNvSpPr>
            <a:spLocks noGrp="1"/>
          </p:cNvSpPr>
          <p:nvPr>
            <p:ph idx="1"/>
          </p:nvPr>
        </p:nvSpPr>
        <p:spPr/>
        <p:txBody>
          <a:bodyPr>
            <a:normAutofit fontScale="85000" lnSpcReduction="20000"/>
          </a:bodyPr>
          <a:lstStyle/>
          <a:p>
            <a:pPr marL="0" indent="0">
              <a:buNone/>
            </a:pPr>
            <a:endParaRPr lang="en-US" dirty="0"/>
          </a:p>
          <a:p>
            <a:r>
              <a:rPr lang="en-US" dirty="0"/>
              <a:t>1. Improved diagnosis accuracy</a:t>
            </a:r>
          </a:p>
          <a:p>
            <a:r>
              <a:rPr lang="en-US" dirty="0"/>
              <a:t>2. Early detection and personalized medicine</a:t>
            </a:r>
          </a:p>
          <a:p>
            <a:r>
              <a:rPr lang="en-US" dirty="0"/>
              <a:t>3. Multi-modal fusion and explainability</a:t>
            </a:r>
          </a:p>
          <a:p>
            <a:r>
              <a:rPr lang="en-US" dirty="0"/>
              <a:t>4. Real-time processing and edge AI deployment</a:t>
            </a:r>
          </a:p>
          <a:p>
            <a:endParaRPr lang="en-US" dirty="0"/>
          </a:p>
          <a:p>
            <a:r>
              <a:rPr lang="en-US" dirty="0"/>
              <a:t>Potential impact:</a:t>
            </a:r>
          </a:p>
          <a:p>
            <a:endParaRPr lang="en-US" dirty="0"/>
          </a:p>
          <a:p>
            <a:r>
              <a:rPr lang="en-US" dirty="0"/>
              <a:t>1. Improved patient outcomes</a:t>
            </a:r>
          </a:p>
          <a:p>
            <a:r>
              <a:rPr lang="en-US" dirty="0"/>
              <a:t>2. Reduced healthcare costs</a:t>
            </a:r>
          </a:p>
          <a:p>
            <a:r>
              <a:rPr lang="en-US" dirty="0"/>
              <a:t>3. Advancements in cancer research</a:t>
            </a:r>
            <a:endParaRPr lang="en-IN" dirty="0"/>
          </a:p>
        </p:txBody>
      </p:sp>
    </p:spTree>
    <p:extLst>
      <p:ext uri="{BB962C8B-B14F-4D97-AF65-F5344CB8AC3E}">
        <p14:creationId xmlns:p14="http://schemas.microsoft.com/office/powerpoint/2010/main" val="2122602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17E337-A3D6-6170-E8E1-365CE84EA94D}"/>
              </a:ext>
            </a:extLst>
          </p:cNvPr>
          <p:cNvSpPr txBox="1"/>
          <p:nvPr/>
        </p:nvSpPr>
        <p:spPr>
          <a:xfrm>
            <a:off x="3948925" y="758783"/>
            <a:ext cx="6766010" cy="984885"/>
          </a:xfrm>
          <a:prstGeom prst="rect">
            <a:avLst/>
          </a:prstGeom>
          <a:noFill/>
        </p:spPr>
        <p:txBody>
          <a:bodyPr wrap="square" rtlCol="0">
            <a:spAutoFit/>
          </a:bodyPr>
          <a:lstStyle/>
          <a:p>
            <a:r>
              <a:rPr lang="en-US" sz="4000" b="1" u="sng" cap="all" dirty="0">
                <a:latin typeface="Times New Roman"/>
                <a:cs typeface="Arial"/>
              </a:rPr>
              <a:t>References:</a:t>
            </a:r>
            <a:r>
              <a:rPr lang="en-IN" sz="1800" b="1" u="sng" cap="all" dirty="0">
                <a:latin typeface="Times New Roman"/>
                <a:cs typeface="Arial"/>
              </a:rPr>
              <a:t>​</a:t>
            </a:r>
          </a:p>
          <a:p>
            <a:endParaRPr lang="en-IN" u="sng" dirty="0"/>
          </a:p>
        </p:txBody>
      </p:sp>
      <p:pic>
        <p:nvPicPr>
          <p:cNvPr id="3" name="Content Placeholder 3" descr="A logo with a flower&#10;&#10;Description automatically generated">
            <a:extLst>
              <a:ext uri="{FF2B5EF4-FFF2-40B4-BE49-F238E27FC236}">
                <a16:creationId xmlns:a16="http://schemas.microsoft.com/office/drawing/2014/main" id="{3CC00CA4-405B-E65D-8CCB-C7AC285AF5E8}"/>
              </a:ext>
            </a:extLst>
          </p:cNvPr>
          <p:cNvPicPr>
            <a:picLocks noChangeAspect="1"/>
          </p:cNvPicPr>
          <p:nvPr/>
        </p:nvPicPr>
        <p:blipFill>
          <a:blip r:embed="rId2"/>
          <a:stretch>
            <a:fillRect/>
          </a:stretch>
        </p:blipFill>
        <p:spPr>
          <a:xfrm>
            <a:off x="10714935" y="0"/>
            <a:ext cx="1477065" cy="1251226"/>
          </a:xfrm>
          <a:prstGeom prst="rect">
            <a:avLst/>
          </a:prstGeom>
        </p:spPr>
      </p:pic>
      <p:sp>
        <p:nvSpPr>
          <p:cNvPr id="4" name="TextBox 3">
            <a:extLst>
              <a:ext uri="{FF2B5EF4-FFF2-40B4-BE49-F238E27FC236}">
                <a16:creationId xmlns:a16="http://schemas.microsoft.com/office/drawing/2014/main" id="{ECD536C4-E59D-16AA-0001-FBABFBA56001}"/>
              </a:ext>
            </a:extLst>
          </p:cNvPr>
          <p:cNvSpPr txBox="1"/>
          <p:nvPr/>
        </p:nvSpPr>
        <p:spPr>
          <a:xfrm>
            <a:off x="1191768" y="1917573"/>
            <a:ext cx="10009239" cy="3416320"/>
          </a:xfrm>
          <a:prstGeom prst="rect">
            <a:avLst/>
          </a:prstGeom>
          <a:noFill/>
        </p:spPr>
        <p:txBody>
          <a:bodyPr wrap="square" rtlCol="0">
            <a:spAutoFit/>
          </a:bodyPr>
          <a:lstStyle/>
          <a:p>
            <a:pPr marL="285750" indent="-285750">
              <a:buFont typeface="Wingdings" panose="05000000000000000000" pitchFamily="2" charset="2"/>
              <a:buChar char="§"/>
            </a:pPr>
            <a:r>
              <a:rPr lang="en-IN" dirty="0"/>
              <a:t>&gt;LIDC-IDRI Dataset: Armato III, S. G., McLennan, G., </a:t>
            </a:r>
            <a:r>
              <a:rPr lang="en-IN" dirty="0" err="1"/>
              <a:t>Bidaut</a:t>
            </a:r>
            <a:r>
              <a:rPr lang="en-IN" dirty="0"/>
              <a:t>, L., McNitt-Gray, M. F., Meyer, C. R., Reeves, A. P., ... &amp; Clarke, L. P. (2011). The Lung Image Database Consortium (LIDC) and Image Database Resource Initiative (IDRI): A completed reference database of lung nodules on CT scans. </a:t>
            </a:r>
            <a:r>
              <a:rPr lang="en-IN" i="1" dirty="0"/>
              <a:t>Medical Physics, 38</a:t>
            </a:r>
            <a:r>
              <a:rPr lang="en-IN" dirty="0"/>
              <a:t>(2), 915-931.</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Deep Learning Techniques: LeCun, Y., Bengio, Y., &amp; Hinton, G. (2015). Deep learning. </a:t>
            </a:r>
            <a:r>
              <a:rPr lang="en-IN" i="1" dirty="0"/>
              <a:t>Nature, 521</a:t>
            </a:r>
            <a:r>
              <a:rPr lang="en-IN" dirty="0"/>
              <a:t>(7553), 436-444.</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UNET Segmentation: </a:t>
            </a:r>
            <a:r>
              <a:rPr lang="en-IN" dirty="0" err="1"/>
              <a:t>Ronneberger</a:t>
            </a:r>
            <a:r>
              <a:rPr lang="en-IN" dirty="0"/>
              <a:t>, O., Fischer, P., &amp; Brox, T. (2015). U-Net: Convolutional networks for biomedical image segmentation. </a:t>
            </a:r>
            <a:r>
              <a:rPr lang="en-IN" i="1" dirty="0"/>
              <a:t>International Conference on Medical Image Computing and Computer-Assisted Intervention</a:t>
            </a:r>
            <a:r>
              <a:rPr lang="en-IN" dirty="0"/>
              <a:t>, 234-241</a:t>
            </a:r>
          </a:p>
          <a:p>
            <a:pPr marL="342900" indent="-34290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3268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7248" y="2404872"/>
            <a:ext cx="8421624" cy="1323439"/>
          </a:xfrm>
          <a:prstGeom prst="rect">
            <a:avLst/>
          </a:prstGeom>
          <a:noFill/>
        </p:spPr>
        <p:txBody>
          <a:bodyPr wrap="square" rtlCol="0">
            <a:spAutoFit/>
          </a:bodyPr>
          <a:lstStyle/>
          <a:p>
            <a:r>
              <a:rPr lang="en-US" sz="8000" dirty="0"/>
              <a:t>THANK YOU</a:t>
            </a:r>
          </a:p>
        </p:txBody>
      </p:sp>
    </p:spTree>
    <p:extLst>
      <p:ext uri="{BB962C8B-B14F-4D97-AF65-F5344CB8AC3E}">
        <p14:creationId xmlns:p14="http://schemas.microsoft.com/office/powerpoint/2010/main" val="2173276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246E51-414A-A728-FEAC-9578F71E3A9D}"/>
              </a:ext>
            </a:extLst>
          </p:cNvPr>
          <p:cNvSpPr txBox="1"/>
          <p:nvPr/>
        </p:nvSpPr>
        <p:spPr>
          <a:xfrm>
            <a:off x="1712098" y="461490"/>
            <a:ext cx="8876654" cy="646331"/>
          </a:xfrm>
          <a:prstGeom prst="rect">
            <a:avLst/>
          </a:prstGeom>
          <a:noFill/>
        </p:spPr>
        <p:txBody>
          <a:bodyPr wrap="square" rtlCol="0">
            <a:spAutoFit/>
          </a:bodyPr>
          <a:lstStyle/>
          <a:p>
            <a:r>
              <a:rPr lang="en-US" sz="3600" b="1" u="sng" cap="all" dirty="0">
                <a:latin typeface="Times New Roman"/>
                <a:cs typeface="Arial"/>
              </a:rPr>
              <a:t>Department Vision </a:t>
            </a:r>
            <a:r>
              <a:rPr lang="en-US" sz="3600" b="1" u="sng" cap="all" dirty="0" err="1">
                <a:latin typeface="Times New Roman"/>
                <a:cs typeface="Arial"/>
              </a:rPr>
              <a:t>anD</a:t>
            </a:r>
            <a:r>
              <a:rPr lang="en-US" sz="3600" b="1" u="sng" cap="all" dirty="0">
                <a:latin typeface="Times New Roman"/>
                <a:cs typeface="Arial"/>
              </a:rPr>
              <a:t> Mission:</a:t>
            </a:r>
          </a:p>
        </p:txBody>
      </p:sp>
      <p:sp>
        <p:nvSpPr>
          <p:cNvPr id="3" name="TextBox 2">
            <a:extLst>
              <a:ext uri="{FF2B5EF4-FFF2-40B4-BE49-F238E27FC236}">
                <a16:creationId xmlns:a16="http://schemas.microsoft.com/office/drawing/2014/main" id="{85336C12-4542-AC51-59C1-5ADE3E72CA4F}"/>
              </a:ext>
            </a:extLst>
          </p:cNvPr>
          <p:cNvSpPr txBox="1"/>
          <p:nvPr/>
        </p:nvSpPr>
        <p:spPr>
          <a:xfrm>
            <a:off x="1264042" y="1892809"/>
            <a:ext cx="7673483" cy="421653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DEPARTMENT VISION: </a:t>
            </a:r>
          </a:p>
          <a:p>
            <a:r>
              <a:rPr lang="en-US" sz="2000" dirty="0">
                <a:latin typeface="Times New Roman" panose="02020603050405020304" pitchFamily="18" charset="0"/>
                <a:cs typeface="Times New Roman" panose="02020603050405020304" pitchFamily="18" charset="0"/>
              </a:rPr>
              <a:t>To provide quality education and a conducive learning environment in computer engineering that foster critical thinking, creativity, and practical problem-solving skills. </a:t>
            </a:r>
          </a:p>
          <a:p>
            <a:endParaRPr lang="en-US" sz="20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DEPARTMENT MISSION: </a:t>
            </a:r>
          </a:p>
          <a:p>
            <a:pPr marL="342900" indent="-342900">
              <a:buAutoNum type="arabicPeriod"/>
            </a:pPr>
            <a:r>
              <a:rPr lang="en-US" sz="2000" dirty="0">
                <a:latin typeface="Times New Roman" panose="02020603050405020304" pitchFamily="18" charset="0"/>
                <a:cs typeface="Times New Roman" panose="02020603050405020304" pitchFamily="18" charset="0"/>
              </a:rPr>
              <a:t>To educate the students in fundamental principles of computing and induce the skills needed to solve practical problems. </a:t>
            </a:r>
          </a:p>
          <a:p>
            <a:pPr marL="342900" indent="-342900">
              <a:buAutoNum type="arabicPeriod"/>
            </a:pPr>
            <a:r>
              <a:rPr lang="en-US" sz="2000" dirty="0">
                <a:latin typeface="Times New Roman" panose="02020603050405020304" pitchFamily="18" charset="0"/>
                <a:cs typeface="Times New Roman" panose="02020603050405020304" pitchFamily="18" charset="0"/>
              </a:rPr>
              <a:t>2. To provide State-of-the-art computing laboratory facilities to promote industry institute interaction to enhance student’s practical knowledge.</a:t>
            </a:r>
          </a:p>
          <a:p>
            <a:pPr marL="342900" indent="-342900">
              <a:buAutoNum type="arabicPeriod"/>
            </a:pPr>
            <a:r>
              <a:rPr lang="en-US" sz="2000" dirty="0">
                <a:latin typeface="Times New Roman" panose="02020603050405020304" pitchFamily="18" charset="0"/>
                <a:cs typeface="Times New Roman" panose="02020603050405020304" pitchFamily="18" charset="0"/>
              </a:rPr>
              <a:t> 3. To inculcate self-learning abilities, team spirit, and professional ethics among the students to serve society.</a:t>
            </a:r>
            <a:endParaRPr lang="en-IN" sz="2000" dirty="0">
              <a:latin typeface="Times New Roman" panose="02020603050405020304" pitchFamily="18" charset="0"/>
              <a:cs typeface="Times New Roman" panose="02020603050405020304" pitchFamily="18" charset="0"/>
            </a:endParaRPr>
          </a:p>
        </p:txBody>
      </p:sp>
      <p:pic>
        <p:nvPicPr>
          <p:cNvPr id="4" name="Content Placeholder 3" descr="A logo with a flower&#10;&#10;Description automatically generated">
            <a:extLst>
              <a:ext uri="{FF2B5EF4-FFF2-40B4-BE49-F238E27FC236}">
                <a16:creationId xmlns:a16="http://schemas.microsoft.com/office/drawing/2014/main" id="{016726D1-7681-C857-C441-998173435CB2}"/>
              </a:ext>
            </a:extLst>
          </p:cNvPr>
          <p:cNvPicPr>
            <a:picLocks noChangeAspect="1"/>
          </p:cNvPicPr>
          <p:nvPr/>
        </p:nvPicPr>
        <p:blipFill>
          <a:blip r:embed="rId2"/>
          <a:stretch>
            <a:fillRect/>
          </a:stretch>
        </p:blipFill>
        <p:spPr>
          <a:xfrm>
            <a:off x="10714935" y="0"/>
            <a:ext cx="1477065" cy="1251226"/>
          </a:xfrm>
          <a:prstGeom prst="rect">
            <a:avLst/>
          </a:prstGeom>
        </p:spPr>
      </p:pic>
    </p:spTree>
    <p:extLst>
      <p:ext uri="{BB962C8B-B14F-4D97-AF65-F5344CB8AC3E}">
        <p14:creationId xmlns:p14="http://schemas.microsoft.com/office/powerpoint/2010/main" val="2007747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CCEF77-585B-72B7-DBFA-C4C2B921D956}"/>
              </a:ext>
            </a:extLst>
          </p:cNvPr>
          <p:cNvSpPr txBox="1"/>
          <p:nvPr/>
        </p:nvSpPr>
        <p:spPr>
          <a:xfrm>
            <a:off x="3854246" y="717801"/>
            <a:ext cx="4459875" cy="707886"/>
          </a:xfrm>
          <a:prstGeom prst="rect">
            <a:avLst/>
          </a:prstGeom>
          <a:noFill/>
        </p:spPr>
        <p:txBody>
          <a:bodyPr wrap="none" rtlCol="0">
            <a:spAutoFit/>
          </a:bodyPr>
          <a:lstStyle/>
          <a:p>
            <a:r>
              <a:rPr lang="en-US" sz="4000" b="1" u="sng" cap="all" dirty="0">
                <a:latin typeface="Times New Roman"/>
                <a:cs typeface="Arial"/>
              </a:rPr>
              <a:t>Introduction:</a:t>
            </a:r>
            <a:endParaRPr lang="en-IN" sz="4000" b="1" u="sng" cap="all" dirty="0"/>
          </a:p>
        </p:txBody>
      </p:sp>
      <p:pic>
        <p:nvPicPr>
          <p:cNvPr id="3" name="Content Placeholder 3" descr="A logo with a flower&#10;&#10;Description automatically generated">
            <a:extLst>
              <a:ext uri="{FF2B5EF4-FFF2-40B4-BE49-F238E27FC236}">
                <a16:creationId xmlns:a16="http://schemas.microsoft.com/office/drawing/2014/main" id="{AD5470D1-A0CE-9ECB-D9CF-230B744B8314}"/>
              </a:ext>
            </a:extLst>
          </p:cNvPr>
          <p:cNvPicPr>
            <a:picLocks noChangeAspect="1"/>
          </p:cNvPicPr>
          <p:nvPr/>
        </p:nvPicPr>
        <p:blipFill>
          <a:blip r:embed="rId2"/>
          <a:stretch>
            <a:fillRect/>
          </a:stretch>
        </p:blipFill>
        <p:spPr>
          <a:xfrm>
            <a:off x="10714935" y="7285"/>
            <a:ext cx="1477065" cy="1251226"/>
          </a:xfrm>
          <a:prstGeom prst="rect">
            <a:avLst/>
          </a:prstGeom>
        </p:spPr>
      </p:pic>
      <p:sp>
        <p:nvSpPr>
          <p:cNvPr id="6" name="Rectangle 2">
            <a:extLst>
              <a:ext uri="{FF2B5EF4-FFF2-40B4-BE49-F238E27FC236}">
                <a16:creationId xmlns:a16="http://schemas.microsoft.com/office/drawing/2014/main" id="{01898A75-66CB-6D5E-B925-166FD18F54E3}"/>
              </a:ext>
            </a:extLst>
          </p:cNvPr>
          <p:cNvSpPr>
            <a:spLocks noChangeArrowheads="1"/>
          </p:cNvSpPr>
          <p:nvPr/>
        </p:nvSpPr>
        <p:spPr bwMode="auto">
          <a:xfrm>
            <a:off x="393750" y="1769891"/>
            <a:ext cx="114045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Lung cancer</a:t>
            </a:r>
            <a:r>
              <a:rPr kumimoji="0" lang="en-US" altLang="en-US" sz="2400" b="0" i="0" u="none" strike="noStrike" cap="none" normalizeH="0" baseline="0" dirty="0">
                <a:ln>
                  <a:noFill/>
                </a:ln>
                <a:solidFill>
                  <a:schemeClr val="tx1"/>
                </a:solidFill>
                <a:effectLst/>
                <a:latin typeface="Arial" panose="020B0604020202020204" pitchFamily="34" charset="0"/>
              </a:rPr>
              <a:t> is a leading cause of death, and early detection is vital for survival.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Traditional methods, like CT scans, are slow and error-prone.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Proposed approach: </a:t>
            </a:r>
            <a:r>
              <a:rPr kumimoji="0" lang="en-US" altLang="en-US" sz="2400" b="1" i="0" u="none" strike="noStrike" cap="none" normalizeH="0" baseline="0" dirty="0">
                <a:ln>
                  <a:noFill/>
                </a:ln>
                <a:solidFill>
                  <a:schemeClr val="tx1"/>
                </a:solidFill>
                <a:effectLst/>
                <a:latin typeface="Arial" panose="020B0604020202020204" pitchFamily="34" charset="0"/>
              </a:rPr>
              <a:t>Cancer Cell Detection using Hybrid Neural Network (CCDC-HNN)</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Combines </a:t>
            </a:r>
            <a:r>
              <a:rPr kumimoji="0" lang="en-US" altLang="en-US" sz="2400" b="1" i="0" u="none" strike="noStrike" cap="none" normalizeH="0" baseline="0" dirty="0">
                <a:ln>
                  <a:noFill/>
                </a:ln>
                <a:solidFill>
                  <a:schemeClr val="tx1"/>
                </a:solidFill>
                <a:effectLst/>
                <a:latin typeface="Arial" panose="020B0604020202020204" pitchFamily="34" charset="0"/>
              </a:rPr>
              <a:t>3D-Convolutional Neural Networks (3D-CNN)</a:t>
            </a:r>
            <a:r>
              <a:rPr kumimoji="0" lang="en-US" altLang="en-US" sz="2400" b="0" i="0" u="none" strike="noStrike" cap="none" normalizeH="0" baseline="0" dirty="0">
                <a:ln>
                  <a:noFill/>
                </a:ln>
                <a:solidFill>
                  <a:schemeClr val="tx1"/>
                </a:solidFill>
                <a:effectLst/>
                <a:latin typeface="Arial" panose="020B0604020202020204" pitchFamily="34" charset="0"/>
              </a:rPr>
              <a:t> for feature extraction and </a:t>
            </a:r>
            <a:r>
              <a:rPr kumimoji="0" lang="en-US" altLang="en-US" sz="2400" b="1" i="0" u="none" strike="noStrike" cap="none" normalizeH="0" baseline="0" dirty="0">
                <a:ln>
                  <a:noFill/>
                </a:ln>
                <a:solidFill>
                  <a:schemeClr val="tx1"/>
                </a:solidFill>
                <a:effectLst/>
                <a:latin typeface="Arial" panose="020B0604020202020204" pitchFamily="34" charset="0"/>
              </a:rPr>
              <a:t>Long Short-Term Memory (LSTM)</a:t>
            </a:r>
            <a:r>
              <a:rPr kumimoji="0" lang="en-US" altLang="en-US" sz="2400" b="0" i="0" u="none" strike="noStrike" cap="none" normalizeH="0" baseline="0" dirty="0">
                <a:ln>
                  <a:noFill/>
                </a:ln>
                <a:solidFill>
                  <a:schemeClr val="tx1"/>
                </a:solidFill>
                <a:effectLst/>
                <a:latin typeface="Arial" panose="020B0604020202020204" pitchFamily="34" charset="0"/>
              </a:rPr>
              <a:t> networks to analyze temporal changes.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Utilizes </a:t>
            </a:r>
            <a:r>
              <a:rPr kumimoji="0" lang="en-US" altLang="en-US" sz="2400" b="1" i="0" u="none" strike="noStrike" cap="none" normalizeH="0" baseline="0" dirty="0">
                <a:ln>
                  <a:noFill/>
                </a:ln>
                <a:solidFill>
                  <a:schemeClr val="tx1"/>
                </a:solidFill>
                <a:effectLst/>
                <a:latin typeface="Arial" panose="020B0604020202020204" pitchFamily="34" charset="0"/>
              </a:rPr>
              <a:t>UNET</a:t>
            </a:r>
            <a:r>
              <a:rPr kumimoji="0" lang="en-US" altLang="en-US" sz="2400" b="0" i="0" u="none" strike="noStrike" cap="none" normalizeH="0" baseline="0" dirty="0">
                <a:ln>
                  <a:noFill/>
                </a:ln>
                <a:solidFill>
                  <a:schemeClr val="tx1"/>
                </a:solidFill>
                <a:effectLst/>
                <a:latin typeface="Arial" panose="020B0604020202020204" pitchFamily="34" charset="0"/>
              </a:rPr>
              <a:t> algorithm for cancer cell segmentation.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Classifies cells as </a:t>
            </a:r>
            <a:r>
              <a:rPr kumimoji="0" lang="en-US" altLang="en-US" sz="2400" b="1" i="0" u="none" strike="noStrike" cap="none" normalizeH="0" baseline="0" dirty="0">
                <a:ln>
                  <a:noFill/>
                </a:ln>
                <a:solidFill>
                  <a:schemeClr val="tx1"/>
                </a:solidFill>
                <a:effectLst/>
                <a:latin typeface="Arial" panose="020B0604020202020204" pitchFamily="34" charset="0"/>
              </a:rPr>
              <a:t>benign</a:t>
            </a:r>
            <a:r>
              <a:rPr kumimoji="0" lang="en-US" altLang="en-US" sz="2400" b="0" i="0" u="none" strike="noStrike" cap="none" normalizeH="0" baseline="0" dirty="0">
                <a:ln>
                  <a:noFill/>
                </a:ln>
                <a:solidFill>
                  <a:schemeClr val="tx1"/>
                </a:solidFill>
                <a:effectLst/>
                <a:latin typeface="Arial" panose="020B0604020202020204" pitchFamily="34" charset="0"/>
              </a:rPr>
              <a:t> or </a:t>
            </a:r>
            <a:r>
              <a:rPr kumimoji="0" lang="en-US" altLang="en-US" sz="2400" b="1" i="0" u="none" strike="noStrike" cap="none" normalizeH="0" baseline="0" dirty="0">
                <a:ln>
                  <a:noFill/>
                </a:ln>
                <a:solidFill>
                  <a:schemeClr val="tx1"/>
                </a:solidFill>
                <a:effectLst/>
                <a:latin typeface="Arial" panose="020B0604020202020204" pitchFamily="34" charset="0"/>
              </a:rPr>
              <a:t>malignant</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Aims to improve </a:t>
            </a:r>
            <a:r>
              <a:rPr kumimoji="0" lang="en-US" altLang="en-US" sz="2400" b="1" i="0" u="none" strike="noStrike" cap="none" normalizeH="0" baseline="0" dirty="0">
                <a:ln>
                  <a:noFill/>
                </a:ln>
                <a:solidFill>
                  <a:schemeClr val="tx1"/>
                </a:solidFill>
                <a:effectLst/>
                <a:latin typeface="Arial" panose="020B0604020202020204" pitchFamily="34" charset="0"/>
              </a:rPr>
              <a:t>accuracy</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latin typeface="Arial" panose="020B0604020202020204" pitchFamily="34" charset="0"/>
              </a:rPr>
              <a:t>speed</a:t>
            </a:r>
            <a:r>
              <a:rPr kumimoji="0" lang="en-US" altLang="en-US" sz="2400" b="0" i="0" u="none" strike="noStrike" cap="none" normalizeH="0" baseline="0" dirty="0">
                <a:ln>
                  <a:noFill/>
                </a:ln>
                <a:solidFill>
                  <a:schemeClr val="tx1"/>
                </a:solidFill>
                <a:effectLst/>
                <a:latin typeface="Arial" panose="020B0604020202020204" pitchFamily="34" charset="0"/>
              </a:rPr>
              <a:t>, and </a:t>
            </a:r>
            <a:r>
              <a:rPr kumimoji="0" lang="en-US" altLang="en-US" sz="2400" b="1" i="0" u="none" strike="noStrike" cap="none" normalizeH="0" baseline="0" dirty="0">
                <a:ln>
                  <a:noFill/>
                </a:ln>
                <a:solidFill>
                  <a:schemeClr val="tx1"/>
                </a:solidFill>
                <a:effectLst/>
                <a:latin typeface="Arial" panose="020B0604020202020204" pitchFamily="34" charset="0"/>
              </a:rPr>
              <a:t>early detection</a:t>
            </a:r>
            <a:r>
              <a:rPr kumimoji="0" lang="en-US" altLang="en-US" sz="2400" b="0" i="0" u="none" strike="noStrike" cap="none" normalizeH="0" baseline="0" dirty="0">
                <a:ln>
                  <a:noFill/>
                </a:ln>
                <a:solidFill>
                  <a:schemeClr val="tx1"/>
                </a:solidFill>
                <a:effectLst/>
                <a:latin typeface="Arial" panose="020B0604020202020204" pitchFamily="34" charset="0"/>
              </a:rPr>
              <a:t> of lung cancer.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Potential to assist healthcare professionals in providing timely treatment. </a:t>
            </a:r>
          </a:p>
        </p:txBody>
      </p:sp>
    </p:spTree>
    <p:extLst>
      <p:ext uri="{BB962C8B-B14F-4D97-AF65-F5344CB8AC3E}">
        <p14:creationId xmlns:p14="http://schemas.microsoft.com/office/powerpoint/2010/main" val="3514702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B146EE-227E-15F0-6D2C-394DB9E487AC}"/>
              </a:ext>
            </a:extLst>
          </p:cNvPr>
          <p:cNvSpPr txBox="1"/>
          <p:nvPr/>
        </p:nvSpPr>
        <p:spPr>
          <a:xfrm>
            <a:off x="4511925" y="818050"/>
            <a:ext cx="6037008" cy="707886"/>
          </a:xfrm>
          <a:prstGeom prst="rect">
            <a:avLst/>
          </a:prstGeom>
          <a:noFill/>
        </p:spPr>
        <p:txBody>
          <a:bodyPr wrap="square" rtlCol="0">
            <a:spAutoFit/>
          </a:bodyPr>
          <a:lstStyle/>
          <a:p>
            <a:r>
              <a:rPr lang="en-US" sz="4000" b="1" u="sng" cap="all" dirty="0">
                <a:latin typeface="Times New Roman"/>
                <a:cs typeface="Arial"/>
              </a:rPr>
              <a:t>Abstract</a:t>
            </a:r>
            <a:r>
              <a:rPr lang="en-US" sz="4000" u="sng" dirty="0">
                <a:latin typeface="Times New Roman"/>
                <a:cs typeface="Arial"/>
              </a:rPr>
              <a:t>​</a:t>
            </a:r>
            <a:r>
              <a:rPr lang="en-IN" sz="4000" u="sng" dirty="0"/>
              <a:t>:</a:t>
            </a:r>
            <a:endParaRPr lang="en-US" sz="4000" u="sng" dirty="0">
              <a:latin typeface="Times New Roman"/>
              <a:cs typeface="Arial"/>
            </a:endParaRPr>
          </a:p>
        </p:txBody>
      </p:sp>
      <p:pic>
        <p:nvPicPr>
          <p:cNvPr id="3" name="Content Placeholder 3" descr="A logo with a flower&#10;&#10;Description automatically generated">
            <a:extLst>
              <a:ext uri="{FF2B5EF4-FFF2-40B4-BE49-F238E27FC236}">
                <a16:creationId xmlns:a16="http://schemas.microsoft.com/office/drawing/2014/main" id="{164EFA34-7FB1-A33A-32AD-3106C41F0A12}"/>
              </a:ext>
            </a:extLst>
          </p:cNvPr>
          <p:cNvPicPr>
            <a:picLocks noChangeAspect="1"/>
          </p:cNvPicPr>
          <p:nvPr/>
        </p:nvPicPr>
        <p:blipFill>
          <a:blip r:embed="rId2"/>
          <a:stretch>
            <a:fillRect/>
          </a:stretch>
        </p:blipFill>
        <p:spPr>
          <a:xfrm>
            <a:off x="10714935" y="0"/>
            <a:ext cx="1477065" cy="1251226"/>
          </a:xfrm>
          <a:prstGeom prst="rect">
            <a:avLst/>
          </a:prstGeom>
        </p:spPr>
      </p:pic>
      <p:pic>
        <p:nvPicPr>
          <p:cNvPr id="10" name="Picture 9">
            <a:extLst>
              <a:ext uri="{FF2B5EF4-FFF2-40B4-BE49-F238E27FC236}">
                <a16:creationId xmlns:a16="http://schemas.microsoft.com/office/drawing/2014/main" id="{62375BFE-BB1C-824F-AB15-63C0B98B9996}"/>
              </a:ext>
            </a:extLst>
          </p:cNvPr>
          <p:cNvPicPr>
            <a:picLocks noChangeAspect="1"/>
          </p:cNvPicPr>
          <p:nvPr/>
        </p:nvPicPr>
        <p:blipFill>
          <a:blip r:embed="rId3"/>
          <a:stretch>
            <a:fillRect/>
          </a:stretch>
        </p:blipFill>
        <p:spPr>
          <a:xfrm>
            <a:off x="696476" y="2044580"/>
            <a:ext cx="11316716" cy="4015609"/>
          </a:xfrm>
          <a:prstGeom prst="rect">
            <a:avLst/>
          </a:prstGeom>
        </p:spPr>
      </p:pic>
    </p:spTree>
    <p:extLst>
      <p:ext uri="{BB962C8B-B14F-4D97-AF65-F5344CB8AC3E}">
        <p14:creationId xmlns:p14="http://schemas.microsoft.com/office/powerpoint/2010/main" val="3795666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8139AC-751E-91A2-D66A-F0E31372CC81}"/>
              </a:ext>
            </a:extLst>
          </p:cNvPr>
          <p:cNvSpPr txBox="1"/>
          <p:nvPr/>
        </p:nvSpPr>
        <p:spPr>
          <a:xfrm>
            <a:off x="2924905" y="758783"/>
            <a:ext cx="5101076" cy="984885"/>
          </a:xfrm>
          <a:prstGeom prst="rect">
            <a:avLst/>
          </a:prstGeom>
          <a:noFill/>
        </p:spPr>
        <p:txBody>
          <a:bodyPr wrap="none" rtlCol="0">
            <a:spAutoFit/>
          </a:bodyPr>
          <a:lstStyle/>
          <a:p>
            <a:r>
              <a:rPr lang="en-US" sz="4000" b="1" u="sng" cap="all" dirty="0">
                <a:latin typeface="Times New Roman"/>
                <a:cs typeface="Arial"/>
              </a:rPr>
              <a:t>EXISTING SYSTEM:</a:t>
            </a:r>
            <a:r>
              <a:rPr lang="en-US" sz="1800" b="1" u="sng" cap="all" dirty="0">
                <a:latin typeface="Times New Roman"/>
                <a:cs typeface="Arial"/>
              </a:rPr>
              <a:t>​</a:t>
            </a:r>
          </a:p>
          <a:p>
            <a:endParaRPr lang="en-IN" u="sng" dirty="0"/>
          </a:p>
        </p:txBody>
      </p:sp>
      <p:pic>
        <p:nvPicPr>
          <p:cNvPr id="3" name="Content Placeholder 3" descr="A logo with a flower&#10;&#10;Description automatically generated">
            <a:extLst>
              <a:ext uri="{FF2B5EF4-FFF2-40B4-BE49-F238E27FC236}">
                <a16:creationId xmlns:a16="http://schemas.microsoft.com/office/drawing/2014/main" id="{80C6C6A7-2AD2-5DE7-37A3-E4DA2BCB4881}"/>
              </a:ext>
            </a:extLst>
          </p:cNvPr>
          <p:cNvPicPr>
            <a:picLocks noChangeAspect="1"/>
          </p:cNvPicPr>
          <p:nvPr/>
        </p:nvPicPr>
        <p:blipFill>
          <a:blip r:embed="rId2"/>
          <a:stretch>
            <a:fillRect/>
          </a:stretch>
        </p:blipFill>
        <p:spPr>
          <a:xfrm>
            <a:off x="10714935" y="0"/>
            <a:ext cx="1477065" cy="1251226"/>
          </a:xfrm>
          <a:prstGeom prst="rect">
            <a:avLst/>
          </a:prstGeom>
        </p:spPr>
      </p:pic>
      <p:sp>
        <p:nvSpPr>
          <p:cNvPr id="5" name="TextBox 4">
            <a:extLst>
              <a:ext uri="{FF2B5EF4-FFF2-40B4-BE49-F238E27FC236}">
                <a16:creationId xmlns:a16="http://schemas.microsoft.com/office/drawing/2014/main" id="{62CB21E0-8956-1AB0-656A-7705D2FA0AB6}"/>
              </a:ext>
            </a:extLst>
          </p:cNvPr>
          <p:cNvSpPr txBox="1"/>
          <p:nvPr/>
        </p:nvSpPr>
        <p:spPr>
          <a:xfrm>
            <a:off x="1868129" y="1907458"/>
            <a:ext cx="7767484" cy="2554545"/>
          </a:xfrm>
          <a:prstGeom prst="rect">
            <a:avLst/>
          </a:prstGeom>
          <a:noFill/>
        </p:spPr>
        <p:txBody>
          <a:bodyPr wrap="square" rtlCol="0">
            <a:spAutoFit/>
          </a:bodyPr>
          <a:lstStyle/>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aberrant proliferation of malignant cells in the lungs is the defining characteristic of lung cancer, a deadly hereditary illness. Lung cancer may have devastating effects since the lungs are such an important part of the human body. In this study, we have concentrated on the rapid diagnosis of lung cancer for the benefit of both patients and physicians. Histopathology scans, together with other diagnostic methods, can be used to identify lung cancer.</a:t>
            </a:r>
            <a:endParaRPr lang="en-US" sz="2000" dirty="0">
              <a:effectLst/>
              <a:latin typeface="Calibri" panose="020F0502020204030204" pitchFamily="34" charset="0"/>
              <a:cs typeface="Times New Roman" panose="02020603050405020304" pitchFamily="18" charset="0"/>
            </a:endParaRPr>
          </a:p>
          <a:p>
            <a:pPr algn="just"/>
            <a:endParaRPr lang="en-IN" sz="2000" dirty="0"/>
          </a:p>
        </p:txBody>
      </p:sp>
      <p:sp>
        <p:nvSpPr>
          <p:cNvPr id="8" name="TextBox 7">
            <a:extLst>
              <a:ext uri="{FF2B5EF4-FFF2-40B4-BE49-F238E27FC236}">
                <a16:creationId xmlns:a16="http://schemas.microsoft.com/office/drawing/2014/main" id="{EC650CBD-A816-8AAF-E0DD-89F657DA46B0}"/>
              </a:ext>
            </a:extLst>
          </p:cNvPr>
          <p:cNvSpPr txBox="1"/>
          <p:nvPr/>
        </p:nvSpPr>
        <p:spPr>
          <a:xfrm>
            <a:off x="1868129" y="4768645"/>
            <a:ext cx="7325032" cy="1830116"/>
          </a:xfrm>
          <a:prstGeom prst="rect">
            <a:avLst/>
          </a:prstGeom>
          <a:noFill/>
        </p:spPr>
        <p:txBody>
          <a:bodyPr wrap="square" rtlCol="0">
            <a:spAutoFit/>
          </a:bodyPr>
          <a:lstStyle/>
          <a:p>
            <a:pPr algn="just">
              <a:lnSpc>
                <a:spcPct val="150000"/>
              </a:lnSpc>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Disadvantage:</a:t>
            </a:r>
            <a:endParaRPr lang="en-US" sz="1800" dirty="0">
              <a:effectLst/>
              <a:latin typeface="Calibri" panose="020F0502020204030204" pitchFamily="34" charset="0"/>
              <a:cs typeface="Times New Roman" panose="02020603050405020304" pitchFamily="18" charset="0"/>
            </a:endParaRPr>
          </a:p>
          <a:p>
            <a:pPr marL="342900" lvl="0" indent="-342900" algn="just">
              <a:lnSpc>
                <a:spcPct val="150000"/>
              </a:lnSpc>
              <a:spcBef>
                <a:spcPts val="5"/>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Less Accuracy</a:t>
            </a:r>
            <a:endParaRPr lang="en-US" sz="1800" dirty="0">
              <a:effectLst/>
              <a:latin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Time taking</a:t>
            </a:r>
            <a:endParaRPr lang="en-US" sz="1800" dirty="0">
              <a:effectLst/>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37293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A0963-C0BF-C3FC-18AC-19BA165CB073}"/>
              </a:ext>
            </a:extLst>
          </p:cNvPr>
          <p:cNvSpPr>
            <a:spLocks noGrp="1"/>
          </p:cNvSpPr>
          <p:nvPr>
            <p:ph type="title"/>
          </p:nvPr>
        </p:nvSpPr>
        <p:spPr/>
        <p:txBody>
          <a:bodyPr/>
          <a:lstStyle/>
          <a:p>
            <a:r>
              <a:rPr lang="en-IN" dirty="0"/>
              <a:t>                    </a:t>
            </a:r>
            <a:r>
              <a:rPr lang="en-IN" b="1" u="sng" dirty="0"/>
              <a:t>PROPOSED SYSTEM</a:t>
            </a:r>
          </a:p>
        </p:txBody>
      </p:sp>
      <p:sp>
        <p:nvSpPr>
          <p:cNvPr id="3" name="Content Placeholder 2">
            <a:extLst>
              <a:ext uri="{FF2B5EF4-FFF2-40B4-BE49-F238E27FC236}">
                <a16:creationId xmlns:a16="http://schemas.microsoft.com/office/drawing/2014/main" id="{BC32CD95-8279-60AF-162D-DAE9E77EE48E}"/>
              </a:ext>
            </a:extLst>
          </p:cNvPr>
          <p:cNvSpPr>
            <a:spLocks noGrp="1"/>
          </p:cNvSpPr>
          <p:nvPr>
            <p:ph idx="1"/>
          </p:nvPr>
        </p:nvSpPr>
        <p:spPr/>
        <p:txBody>
          <a:bodyPr>
            <a:normAutofit/>
          </a:bodyPr>
          <a:lstStyle/>
          <a:p>
            <a:pPr algn="just">
              <a:lnSpc>
                <a:spcPct val="150000"/>
              </a:lnSpc>
              <a:spcAft>
                <a:spcPts val="800"/>
              </a:spcAft>
              <a:buNone/>
            </a:pPr>
            <a:r>
              <a:rPr lang="en-US" sz="2000" dirty="0">
                <a:effectLst/>
                <a:latin typeface="Times New Roman" panose="02020603050405020304" pitchFamily="18" charset="0"/>
                <a:cs typeface="Times New Roman" panose="02020603050405020304" pitchFamily="18" charset="0"/>
              </a:rPr>
              <a:t>Using lung histopathology pictures, the proposed study employs a </a:t>
            </a:r>
            <a:r>
              <a:rPr lang="en-US" sz="2000" dirty="0" err="1">
                <a:effectLst/>
                <a:latin typeface="Times New Roman" panose="02020603050405020304" pitchFamily="18" charset="0"/>
                <a:cs typeface="Times New Roman" panose="02020603050405020304" pitchFamily="18" charset="0"/>
              </a:rPr>
              <a:t>hybridised</a:t>
            </a:r>
            <a:r>
              <a:rPr lang="en-US" sz="2000" dirty="0">
                <a:effectLst/>
                <a:latin typeface="Times New Roman" panose="02020603050405020304" pitchFamily="18" charset="0"/>
                <a:cs typeface="Times New Roman" panose="02020603050405020304" pitchFamily="18" charset="0"/>
              </a:rPr>
              <a:t> model of Convolution neural networks with an ensemble of Machine Learning algorithms, including Support Vector Classifier, Random Forest, and XG Boost. In all, this job has a 99.13% success rate.</a:t>
            </a:r>
            <a:endParaRPr lang="en-US" sz="2000" dirty="0">
              <a:effectLst/>
              <a:latin typeface="Calibri" panose="020F0502020204030204" pitchFamily="34" charset="0"/>
              <a:cs typeface="Times New Roman" panose="02020603050405020304" pitchFamily="18" charset="0"/>
            </a:endParaRPr>
          </a:p>
          <a:p>
            <a:pPr algn="just">
              <a:lnSpc>
                <a:spcPct val="150000"/>
              </a:lnSpc>
              <a:spcAft>
                <a:spcPts val="8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Advantage</a:t>
            </a:r>
            <a:endParaRPr lang="en-US" sz="2000" dirty="0">
              <a:effectLst/>
              <a:latin typeface="Calibri" panose="020F0502020204030204" pitchFamily="34" charset="0"/>
              <a:cs typeface="Times New Roman" panose="02020603050405020304" pitchFamily="18" charset="0"/>
            </a:endParaRPr>
          </a:p>
          <a:p>
            <a:pPr marL="342900" lvl="0" indent="-342900" algn="just">
              <a:lnSpc>
                <a:spcPct val="150000"/>
              </a:lnSpc>
              <a:spcBef>
                <a:spcPts val="5"/>
              </a:spcBef>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Less time taking</a:t>
            </a:r>
            <a:endParaRPr lang="en-US" sz="2000" dirty="0">
              <a:effectLst/>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1905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B495B1-D948-D823-5A05-EEBA45F7D4A4}"/>
              </a:ext>
            </a:extLst>
          </p:cNvPr>
          <p:cNvSpPr txBox="1"/>
          <p:nvPr/>
        </p:nvSpPr>
        <p:spPr>
          <a:xfrm>
            <a:off x="2138901" y="688461"/>
            <a:ext cx="9237699" cy="984885"/>
          </a:xfrm>
          <a:prstGeom prst="rect">
            <a:avLst/>
          </a:prstGeom>
          <a:noFill/>
        </p:spPr>
        <p:txBody>
          <a:bodyPr wrap="square" rtlCol="0">
            <a:spAutoFit/>
          </a:bodyPr>
          <a:lstStyle/>
          <a:p>
            <a:r>
              <a:rPr lang="en-US" sz="4000" b="1" u="sng" cap="all" dirty="0">
                <a:latin typeface="Times New Roman"/>
                <a:cs typeface="Arial"/>
              </a:rPr>
              <a:t>Requirement Analysis:</a:t>
            </a:r>
            <a:r>
              <a:rPr lang="en-US" sz="1800" u="sng" dirty="0">
                <a:latin typeface="Times New Roman"/>
                <a:cs typeface="Arial"/>
              </a:rPr>
              <a:t>​</a:t>
            </a:r>
          </a:p>
          <a:p>
            <a:endParaRPr lang="en-IN" u="sng" dirty="0"/>
          </a:p>
        </p:txBody>
      </p:sp>
      <p:pic>
        <p:nvPicPr>
          <p:cNvPr id="3" name="Content Placeholder 3" descr="A logo with a flower&#10;&#10;Description automatically generated">
            <a:extLst>
              <a:ext uri="{FF2B5EF4-FFF2-40B4-BE49-F238E27FC236}">
                <a16:creationId xmlns:a16="http://schemas.microsoft.com/office/drawing/2014/main" id="{D5387330-43BC-CB0A-3073-041E65263870}"/>
              </a:ext>
            </a:extLst>
          </p:cNvPr>
          <p:cNvPicPr>
            <a:picLocks noChangeAspect="1"/>
          </p:cNvPicPr>
          <p:nvPr/>
        </p:nvPicPr>
        <p:blipFill>
          <a:blip r:embed="rId2"/>
          <a:stretch>
            <a:fillRect/>
          </a:stretch>
        </p:blipFill>
        <p:spPr>
          <a:xfrm>
            <a:off x="10730119" y="-3622"/>
            <a:ext cx="1477065" cy="1251226"/>
          </a:xfrm>
          <a:prstGeom prst="rect">
            <a:avLst/>
          </a:prstGeom>
        </p:spPr>
      </p:pic>
      <p:sp>
        <p:nvSpPr>
          <p:cNvPr id="4" name="TextBox 3">
            <a:extLst>
              <a:ext uri="{FF2B5EF4-FFF2-40B4-BE49-F238E27FC236}">
                <a16:creationId xmlns:a16="http://schemas.microsoft.com/office/drawing/2014/main" id="{23ECA91D-74B4-69AF-E8B1-6F5F97E18621}"/>
              </a:ext>
            </a:extLst>
          </p:cNvPr>
          <p:cNvSpPr txBox="1"/>
          <p:nvPr/>
        </p:nvSpPr>
        <p:spPr>
          <a:xfrm>
            <a:off x="813914" y="2163097"/>
            <a:ext cx="5492338" cy="2703304"/>
          </a:xfrm>
          <a:prstGeom prst="rect">
            <a:avLst/>
          </a:prstGeom>
          <a:noFill/>
        </p:spPr>
        <p:txBody>
          <a:bodyPr wrap="square" rtlCol="0">
            <a:spAutoFit/>
          </a:bodyPr>
          <a:lstStyle/>
          <a:p>
            <a:pPr marL="228600" algn="just">
              <a:lnSpc>
                <a:spcPct val="150000"/>
              </a:lnSpc>
              <a:spcBef>
                <a:spcPts val="1200"/>
              </a:spcBef>
              <a:spcAft>
                <a:spcPts val="1000"/>
              </a:spcAft>
              <a:buNone/>
            </a:pPr>
            <a:r>
              <a:rPr lang="en-US" sz="2000" b="1" kern="150" dirty="0">
                <a:effectLst/>
                <a:latin typeface="Times New Roman" panose="02020603050405020304" pitchFamily="18" charset="0"/>
                <a:ea typeface="Calibri" panose="020F0502020204030204" pitchFamily="34" charset="0"/>
              </a:rPr>
              <a:t>HARDWARE REQUIREMENTS:</a:t>
            </a:r>
            <a:endParaRPr lang="en-IN" sz="2000" kern="150" dirty="0">
              <a:effectLst/>
              <a:latin typeface="Times New Roman" panose="02020603050405020304" pitchFamily="18" charset="0"/>
              <a:ea typeface="Calibri" panose="020F0502020204030204" pitchFamily="34" charset="0"/>
            </a:endParaRPr>
          </a:p>
          <a:p>
            <a:pPr algn="just">
              <a:lnSpc>
                <a:spcPct val="150000"/>
              </a:lnSpc>
              <a:spcBef>
                <a:spcPts val="1400"/>
              </a:spcBef>
              <a:buNone/>
            </a:pPr>
            <a:r>
              <a:rPr lang="en-IN" sz="1600" kern="150" dirty="0">
                <a:effectLst/>
                <a:latin typeface="Times New Roman" panose="02020603050405020304" pitchFamily="18" charset="0"/>
                <a:ea typeface="Times New Roman" panose="02020603050405020304" pitchFamily="18" charset="0"/>
                <a:cs typeface="Lucida Sans" panose="020B0602030504020204" pitchFamily="34" charset="0"/>
              </a:rPr>
              <a:t> 	</a:t>
            </a:r>
            <a:r>
              <a:rPr lang="en-IN" sz="2000" kern="150" dirty="0">
                <a:effectLst/>
                <a:latin typeface="Times New Roman" panose="02020603050405020304" pitchFamily="18" charset="0"/>
                <a:ea typeface="Times New Roman" panose="02020603050405020304" pitchFamily="18" charset="0"/>
                <a:cs typeface="Lucida Sans" panose="020B0602030504020204" pitchFamily="34" charset="0"/>
              </a:rPr>
              <a:t>Processor</a:t>
            </a:r>
            <a:r>
              <a:rPr lang="en-IN" sz="2000" kern="150" dirty="0">
                <a:latin typeface="Times New Roman" panose="02020603050405020304" pitchFamily="18" charset="0"/>
                <a:ea typeface="Times New Roman" panose="02020603050405020304" pitchFamily="18" charset="0"/>
                <a:cs typeface="Lucida Sans" panose="020B0602030504020204" pitchFamily="34" charset="0"/>
              </a:rPr>
              <a:t>      </a:t>
            </a:r>
            <a:r>
              <a:rPr lang="en-IN" sz="2000" kern="150" dirty="0">
                <a:effectLst/>
                <a:latin typeface="Times New Roman" panose="02020603050405020304" pitchFamily="18" charset="0"/>
                <a:ea typeface="Times New Roman" panose="02020603050405020304" pitchFamily="18" charset="0"/>
                <a:cs typeface="Lucida Sans" panose="020B0602030504020204" pitchFamily="34" charset="0"/>
              </a:rPr>
              <a:t>:  intel i3(min)</a:t>
            </a:r>
            <a:endParaRPr lang="en-IN" sz="2000" kern="150" dirty="0">
              <a:effectLst/>
              <a:latin typeface="Liberation Serif"/>
              <a:ea typeface="NSimSun" panose="02010609030101010101" pitchFamily="49" charset="-122"/>
              <a:cs typeface="Lucida Sans" panose="020B0602030504020204" pitchFamily="34" charset="0"/>
            </a:endParaRPr>
          </a:p>
          <a:p>
            <a:pPr algn="just">
              <a:lnSpc>
                <a:spcPct val="150000"/>
              </a:lnSpc>
              <a:buNone/>
            </a:pPr>
            <a:r>
              <a:rPr lang="en-IN" sz="2000" kern="150" dirty="0">
                <a:effectLst/>
                <a:latin typeface="Times New Roman" panose="02020603050405020304" pitchFamily="18" charset="0"/>
                <a:ea typeface="Times New Roman" panose="02020603050405020304" pitchFamily="18" charset="0"/>
                <a:cs typeface="Lucida Sans" panose="020B0602030504020204" pitchFamily="34" charset="0"/>
              </a:rPr>
              <a:t>  	Hard Disk </a:t>
            </a:r>
            <a:r>
              <a:rPr lang="en-IN" sz="2000" kern="150" dirty="0">
                <a:latin typeface="Times New Roman" panose="02020603050405020304" pitchFamily="18" charset="0"/>
                <a:ea typeface="Times New Roman" panose="02020603050405020304" pitchFamily="18" charset="0"/>
                <a:cs typeface="Lucida Sans" panose="020B0602030504020204" pitchFamily="34" charset="0"/>
              </a:rPr>
              <a:t>    </a:t>
            </a:r>
            <a:r>
              <a:rPr lang="en-IN" sz="2000" kern="150" dirty="0">
                <a:effectLst/>
                <a:latin typeface="Times New Roman" panose="02020603050405020304" pitchFamily="18" charset="0"/>
                <a:ea typeface="Times New Roman" panose="02020603050405020304" pitchFamily="18" charset="0"/>
                <a:cs typeface="Lucida Sans" panose="020B0602030504020204" pitchFamily="34" charset="0"/>
              </a:rPr>
              <a:t>:  40 GB.</a:t>
            </a:r>
            <a:endParaRPr lang="en-IN" sz="2000" kern="150" dirty="0">
              <a:effectLst/>
              <a:latin typeface="Liberation Serif"/>
              <a:ea typeface="NSimSun" panose="02010609030101010101" pitchFamily="49" charset="-122"/>
              <a:cs typeface="Lucida Sans" panose="020B0602030504020204" pitchFamily="34" charset="0"/>
            </a:endParaRPr>
          </a:p>
          <a:p>
            <a:pPr algn="just">
              <a:lnSpc>
                <a:spcPct val="150000"/>
              </a:lnSpc>
              <a:spcAft>
                <a:spcPts val="1400"/>
              </a:spcAft>
            </a:pPr>
            <a:r>
              <a:rPr lang="en-IN" sz="2000" b="1" kern="150" dirty="0">
                <a:effectLst/>
                <a:latin typeface="Times New Roman" panose="02020603050405020304" pitchFamily="18" charset="0"/>
                <a:ea typeface="Times New Roman" panose="02020603050405020304" pitchFamily="18" charset="0"/>
                <a:cs typeface="Lucida Sans" panose="020B0602030504020204" pitchFamily="34" charset="0"/>
              </a:rPr>
              <a:t> 	</a:t>
            </a:r>
            <a:r>
              <a:rPr lang="en-IN" sz="2000" kern="150" dirty="0">
                <a:effectLst/>
                <a:latin typeface="Times New Roman" panose="02020603050405020304" pitchFamily="18" charset="0"/>
                <a:ea typeface="Times New Roman" panose="02020603050405020304" pitchFamily="18" charset="0"/>
                <a:cs typeface="Lucida Sans" panose="020B0602030504020204" pitchFamily="34" charset="0"/>
              </a:rPr>
              <a:t>RAM	</a:t>
            </a:r>
            <a:r>
              <a:rPr lang="en-IN" sz="2000" kern="150" dirty="0">
                <a:latin typeface="Times New Roman" panose="02020603050405020304" pitchFamily="18" charset="0"/>
                <a:ea typeface="Times New Roman" panose="02020603050405020304" pitchFamily="18" charset="0"/>
                <a:cs typeface="Lucida Sans" panose="020B0602030504020204" pitchFamily="34" charset="0"/>
              </a:rPr>
              <a:t>      </a:t>
            </a:r>
            <a:r>
              <a:rPr lang="en-IN" sz="2000" kern="150" dirty="0">
                <a:effectLst/>
                <a:latin typeface="Times New Roman" panose="02020603050405020304" pitchFamily="18" charset="0"/>
                <a:ea typeface="Times New Roman" panose="02020603050405020304" pitchFamily="18" charset="0"/>
                <a:cs typeface="Lucida Sans" panose="020B0602030504020204" pitchFamily="34" charset="0"/>
              </a:rPr>
              <a:t>:  4 GB.</a:t>
            </a:r>
            <a:endParaRPr lang="en-IN" sz="2000" kern="150" dirty="0">
              <a:effectLst/>
              <a:latin typeface="Liberation Serif"/>
              <a:ea typeface="NSimSun" panose="02010609030101010101" pitchFamily="49" charset="-122"/>
              <a:cs typeface="Lucida Sans" panose="020B0602030504020204" pitchFamily="34" charset="0"/>
            </a:endParaRPr>
          </a:p>
          <a:p>
            <a:pPr>
              <a:buNone/>
            </a:pPr>
            <a:endParaRPr lang="en-US"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457B938-E2A6-4234-BECC-6E2A4F3FE2B0}"/>
              </a:ext>
            </a:extLst>
          </p:cNvPr>
          <p:cNvSpPr txBox="1"/>
          <p:nvPr/>
        </p:nvSpPr>
        <p:spPr>
          <a:xfrm>
            <a:off x="6205668" y="2227105"/>
            <a:ext cx="5407156" cy="2446824"/>
          </a:xfrm>
          <a:prstGeom prst="rect">
            <a:avLst/>
          </a:prstGeom>
          <a:noFill/>
        </p:spPr>
        <p:txBody>
          <a:bodyPr wrap="square" rtlCol="0">
            <a:spAutoFit/>
          </a:bodyPr>
          <a:lstStyle/>
          <a:p>
            <a:pPr marL="228600" algn="just">
              <a:lnSpc>
                <a:spcPct val="150000"/>
              </a:lnSpc>
              <a:spcBef>
                <a:spcPts val="1200"/>
              </a:spcBef>
              <a:spcAft>
                <a:spcPts val="1000"/>
              </a:spcAft>
              <a:buNone/>
            </a:pPr>
            <a:r>
              <a:rPr lang="en-US" sz="2000" b="1" kern="150" dirty="0">
                <a:effectLst/>
                <a:latin typeface="Times New Roman" panose="02020603050405020304" pitchFamily="18" charset="0"/>
                <a:ea typeface="Calibri" panose="020F0502020204030204" pitchFamily="34" charset="0"/>
              </a:rPr>
              <a:t>SOFTWARE REQUIREMENTS</a:t>
            </a:r>
            <a:r>
              <a:rPr lang="en-US" sz="1600" b="1" kern="150" dirty="0">
                <a:effectLst/>
                <a:latin typeface="Times New Roman" panose="02020603050405020304" pitchFamily="18" charset="0"/>
                <a:ea typeface="Calibri" panose="020F0502020204030204" pitchFamily="34" charset="0"/>
              </a:rPr>
              <a:t>:</a:t>
            </a:r>
            <a:endParaRPr lang="en-IN" sz="1600" kern="150" dirty="0">
              <a:effectLst/>
              <a:latin typeface="Times New Roman" panose="02020603050405020304" pitchFamily="18" charset="0"/>
              <a:ea typeface="Calibri" panose="020F0502020204030204" pitchFamily="34" charset="0"/>
            </a:endParaRPr>
          </a:p>
          <a:p>
            <a:pPr lvl="0" algn="just">
              <a:lnSpc>
                <a:spcPct val="150000"/>
              </a:lnSpc>
              <a:spcBef>
                <a:spcPts val="1200"/>
              </a:spcBef>
              <a:spcAft>
                <a:spcPts val="1000"/>
              </a:spcAft>
            </a:pPr>
            <a:r>
              <a:rPr lang="en-IN" sz="2000" kern="150" dirty="0">
                <a:effectLst/>
                <a:latin typeface="Times New Roman" panose="02020603050405020304" pitchFamily="18" charset="0"/>
                <a:ea typeface="NSimSun" panose="02010609030101010101" pitchFamily="49" charset="-122"/>
                <a:cs typeface="Symbol" panose="05050102010706020507" pitchFamily="18" charset="2"/>
              </a:rPr>
              <a:t>Operating System</a:t>
            </a:r>
            <a:r>
              <a:rPr lang="en-IN" sz="2000" kern="150" dirty="0">
                <a:latin typeface="Times New Roman" panose="02020603050405020304" pitchFamily="18" charset="0"/>
                <a:ea typeface="NSimSun" panose="02010609030101010101" pitchFamily="49" charset="-122"/>
                <a:cs typeface="Symbol" panose="05050102010706020507" pitchFamily="18" charset="2"/>
              </a:rPr>
              <a:t>   :    </a:t>
            </a:r>
            <a:r>
              <a:rPr lang="en-IN" sz="2000" kern="150" dirty="0">
                <a:effectLst/>
                <a:latin typeface="Times New Roman" panose="02020603050405020304" pitchFamily="18" charset="0"/>
                <a:ea typeface="NSimSun" panose="02010609030101010101" pitchFamily="49" charset="-122"/>
                <a:cs typeface="Symbol" panose="05050102010706020507" pitchFamily="18" charset="2"/>
              </a:rPr>
              <a:t>Windows 10/above</a:t>
            </a:r>
            <a:endParaRPr lang="en-IN" sz="2000" kern="150" dirty="0">
              <a:effectLst/>
              <a:latin typeface="Symbol" panose="05050102010706020507" pitchFamily="18" charset="2"/>
              <a:ea typeface="NSimSun" panose="02010609030101010101" pitchFamily="49" charset="-122"/>
              <a:cs typeface="Symbol" panose="05050102010706020507" pitchFamily="18" charset="2"/>
            </a:endParaRPr>
          </a:p>
          <a:p>
            <a:pPr lvl="0" algn="just">
              <a:lnSpc>
                <a:spcPct val="150000"/>
              </a:lnSpc>
              <a:spcBef>
                <a:spcPts val="1200"/>
              </a:spcBef>
              <a:spcAft>
                <a:spcPts val="1000"/>
              </a:spcAft>
            </a:pPr>
            <a:r>
              <a:rPr lang="en-IN" sz="2000" kern="150" dirty="0">
                <a:effectLst/>
                <a:latin typeface="Times New Roman" panose="02020603050405020304" pitchFamily="18" charset="0"/>
                <a:ea typeface="NSimSun" panose="02010609030101010101" pitchFamily="49" charset="-122"/>
                <a:cs typeface="Symbol" panose="05050102010706020507" pitchFamily="18" charset="2"/>
              </a:rPr>
              <a:t>Programming Language</a:t>
            </a:r>
            <a:r>
              <a:rPr lang="en-IN" sz="2000" kern="150" dirty="0">
                <a:latin typeface="Times New Roman" panose="02020603050405020304" pitchFamily="18" charset="0"/>
                <a:ea typeface="NSimSun" panose="02010609030101010101" pitchFamily="49" charset="-122"/>
                <a:cs typeface="Symbol" panose="05050102010706020507" pitchFamily="18" charset="2"/>
              </a:rPr>
              <a:t>  :   </a:t>
            </a:r>
            <a:r>
              <a:rPr lang="en-IN" sz="2000" kern="150" dirty="0">
                <a:effectLst/>
                <a:latin typeface="Times New Roman" panose="02020603050405020304" pitchFamily="18" charset="0"/>
                <a:ea typeface="NSimSun" panose="02010609030101010101" pitchFamily="49" charset="-122"/>
                <a:cs typeface="Symbol" panose="05050102010706020507" pitchFamily="18" charset="2"/>
              </a:rPr>
              <a:t>Python 3.7.0</a:t>
            </a:r>
            <a:endParaRPr lang="en-IN" sz="2000" kern="150" dirty="0">
              <a:effectLst/>
              <a:latin typeface="Symbol" panose="05050102010706020507" pitchFamily="18" charset="2"/>
              <a:ea typeface="NSimSun" panose="02010609030101010101" pitchFamily="49" charset="-122"/>
              <a:cs typeface="Symbol" panose="05050102010706020507" pitchFamily="18" charset="2"/>
            </a:endParaRPr>
          </a:p>
          <a:p>
            <a:pPr>
              <a:buNone/>
            </a:pP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383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FF51D-8058-DB33-FE14-20ECEB4D2212}"/>
              </a:ext>
            </a:extLst>
          </p:cNvPr>
          <p:cNvSpPr>
            <a:spLocks noGrp="1"/>
          </p:cNvSpPr>
          <p:nvPr>
            <p:ph type="title"/>
          </p:nvPr>
        </p:nvSpPr>
        <p:spPr>
          <a:xfrm>
            <a:off x="582561" y="-155985"/>
            <a:ext cx="10515600" cy="1325563"/>
          </a:xfrm>
        </p:spPr>
        <p:txBody>
          <a:bodyPr>
            <a:normAutofit/>
          </a:bodyPr>
          <a:lstStyle/>
          <a:p>
            <a:r>
              <a:rPr lang="en-IN" sz="3600" dirty="0">
                <a:latin typeface="Times New Roman" panose="02020603050405020304" pitchFamily="18" charset="0"/>
                <a:cs typeface="Times New Roman" panose="02020603050405020304" pitchFamily="18" charset="0"/>
              </a:rPr>
              <a:t>NOVELTY OF PROJECT</a:t>
            </a:r>
          </a:p>
        </p:txBody>
      </p:sp>
      <p:sp>
        <p:nvSpPr>
          <p:cNvPr id="4" name="Rectangle 1">
            <a:extLst>
              <a:ext uri="{FF2B5EF4-FFF2-40B4-BE49-F238E27FC236}">
                <a16:creationId xmlns:a16="http://schemas.microsoft.com/office/drawing/2014/main" id="{C0C0162B-AA00-66F9-1EA2-2E3AED829DDB}"/>
              </a:ext>
            </a:extLst>
          </p:cNvPr>
          <p:cNvSpPr>
            <a:spLocks noGrp="1" noChangeArrowheads="1"/>
          </p:cNvSpPr>
          <p:nvPr>
            <p:ph idx="1"/>
          </p:nvPr>
        </p:nvSpPr>
        <p:spPr bwMode="auto">
          <a:xfrm>
            <a:off x="582561" y="767494"/>
            <a:ext cx="8351966"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Hybrid Model Approach</a:t>
            </a: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Combines </a:t>
            </a: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 (CNN)</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algorithms (SVC, Random Forest, </a:t>
            </a:r>
            <a:r>
              <a:rPr kumimoji="0" lang="en-US" altLang="en-US" sz="15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Most existing projects use only one type — this combination improves accuracy and reliability.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Smart Two-Step Diagnosis</a:t>
            </a: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1: Detects lung cancer </a:t>
            </a: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risk level (HIGH, MEDIUM, LOW)</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from health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2: If the risk is HIGH, then it checks </a:t>
            </a: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CT scan images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another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smart process </a:t>
            </a: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saves time, cost, and computing power</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Ensemble Voting Technique</a:t>
            </a: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a:t>
            </a: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three different algorithms together</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make final decisions (voting method).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reduces the chance of errors and gives </a:t>
            </a: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better performance</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than using just one algorithm.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Very High Accuracy</a:t>
            </a: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ensemble model achieves </a:t>
            </a: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99.13% accuracy</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That’s higher than many other similar systems in the literature.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User-Friendly Python GUI</a:t>
            </a: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Includes a </a:t>
            </a: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graphical interface</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upload data, train models, and see results easily.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Makes the system </a:t>
            </a: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practical</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doctors and users — not just for researchers.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Real CT-Scan Images</a:t>
            </a: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also works with </a:t>
            </a: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actual CT-scan images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detect if lungs are normal or abnormal.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Adds real-world value — many systems only work on datasets, not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Modular Design</a:t>
            </a: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Clear step-by-step system: Upload → Preprocess → Train → Predict.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Makes it easy to understand, modify, or improve in the future.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Efficient Resource Usage</a:t>
            </a: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Only processes CT images if needed (when cancer risk is high).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Helps avoid </a:t>
            </a: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unnecessary scans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saving money and reducing hospital load.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5924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934</TotalTime>
  <Words>2045</Words>
  <Application>Microsoft Office PowerPoint</Application>
  <PresentationFormat>Widescreen</PresentationFormat>
  <Paragraphs>195</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Liberation Serif</vt:lpstr>
      <vt:lpstr>Symbol</vt:lpstr>
      <vt:lpstr>Times New Roman</vt:lpstr>
      <vt:lpstr>Wingdings</vt:lpstr>
      <vt:lpstr>Office Theme</vt:lpstr>
      <vt:lpstr>CMR Technical Campus Department of CSE </vt:lpstr>
      <vt:lpstr>Index:</vt:lpstr>
      <vt:lpstr>PowerPoint Presentation</vt:lpstr>
      <vt:lpstr>PowerPoint Presentation</vt:lpstr>
      <vt:lpstr>PowerPoint Presentation</vt:lpstr>
      <vt:lpstr>PowerPoint Presentation</vt:lpstr>
      <vt:lpstr>                    PROPOSED SYSTEM</vt:lpstr>
      <vt:lpstr>PowerPoint Presentation</vt:lpstr>
      <vt:lpstr>NOVELTY OF PROJECT</vt:lpstr>
      <vt:lpstr>PowerPoint Presentation</vt:lpstr>
      <vt:lpstr>                            MODULES</vt:lpstr>
      <vt:lpstr>                        UML DIAGRAM</vt:lpstr>
      <vt:lpstr>.</vt:lpstr>
      <vt:lpstr>               USE CASE DIAGRAM</vt:lpstr>
      <vt:lpstr>                    CLASS DIAGRAM</vt:lpstr>
      <vt:lpstr>SEQUENCE DIAGRAM </vt:lpstr>
      <vt:lpstr>ACTIVITY DIAGRAM</vt:lpstr>
      <vt:lpstr>                       SAMPLE CODE</vt:lpstr>
      <vt:lpstr>                             RESULTS </vt:lpstr>
      <vt:lpstr>                             RESULTS</vt:lpstr>
      <vt:lpstr>                          CONCLUSION</vt:lpstr>
      <vt:lpstr>                    FUTURE SCOPE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Bhargavi Bayyaram</cp:lastModifiedBy>
  <cp:revision>130</cp:revision>
  <dcterms:created xsi:type="dcterms:W3CDTF">2024-03-19T15:57:58Z</dcterms:created>
  <dcterms:modified xsi:type="dcterms:W3CDTF">2025-04-19T04:33:43Z</dcterms:modified>
</cp:coreProperties>
</file>