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8" r:id="rId3"/>
    <p:sldId id="298" r:id="rId4"/>
    <p:sldId id="259" r:id="rId5"/>
    <p:sldId id="294" r:id="rId6"/>
    <p:sldId id="302" r:id="rId7"/>
    <p:sldId id="295" r:id="rId8"/>
    <p:sldId id="301" r:id="rId9"/>
    <p:sldId id="299" r:id="rId10"/>
    <p:sldId id="300" r:id="rId11"/>
    <p:sldId id="272" r:id="rId12"/>
    <p:sldId id="297" r:id="rId13"/>
    <p:sldId id="29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94660"/>
  </p:normalViewPr>
  <p:slideViewPr>
    <p:cSldViewPr snapToGrid="0">
      <p:cViewPr varScale="1">
        <p:scale>
          <a:sx n="70" d="100"/>
          <a:sy n="70" d="100"/>
        </p:scale>
        <p:origin x="664"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23A9FB-7FD1-4CFC-B4A9-71660B7D7C06}" type="datetimeFigureOut">
              <a:rPr lang="en-IN" smtClean="0"/>
              <a:pPr/>
              <a:t>21-06-2024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5D1A61-5F42-4601-8088-AA4CC6FFF004}" type="slidenum">
              <a:rPr lang="en-IN" smtClean="0"/>
              <a:pPr/>
              <a:t>‹#›</a:t>
            </a:fld>
            <a:endParaRPr lang="en-IN"/>
          </a:p>
        </p:txBody>
      </p:sp>
    </p:spTree>
    <p:extLst>
      <p:ext uri="{BB962C8B-B14F-4D97-AF65-F5344CB8AC3E}">
        <p14:creationId xmlns:p14="http://schemas.microsoft.com/office/powerpoint/2010/main" val="1247848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B4CCA6-1AEB-451D-B434-94B9CF8EA99A}" type="slidenum">
              <a:rPr lang="en-US" smtClean="0"/>
              <a:pPr/>
              <a:t>1</a:t>
            </a:fld>
            <a:endParaRPr lang="en-US" dirty="0"/>
          </a:p>
        </p:txBody>
      </p:sp>
    </p:spTree>
    <p:extLst>
      <p:ext uri="{BB962C8B-B14F-4D97-AF65-F5344CB8AC3E}">
        <p14:creationId xmlns:p14="http://schemas.microsoft.com/office/powerpoint/2010/main" val="527601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6FA72-6ED7-0ACD-FD13-9DFFA6E335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58A5B55-3BBF-412A-9D97-F8F2E99220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73A8AF7-D20E-5CBE-8B74-D148D58A3EBA}"/>
              </a:ext>
            </a:extLst>
          </p:cNvPr>
          <p:cNvSpPr>
            <a:spLocks noGrp="1"/>
          </p:cNvSpPr>
          <p:nvPr>
            <p:ph type="dt" sz="half" idx="10"/>
          </p:nvPr>
        </p:nvSpPr>
        <p:spPr/>
        <p:txBody>
          <a:bodyPr/>
          <a:lstStyle/>
          <a:p>
            <a:fld id="{DEDAC7D4-5732-4C3B-A1A9-BE13B170D3C0}" type="datetimeFigureOut">
              <a:rPr lang="en-IN" smtClean="0"/>
              <a:pPr/>
              <a:t>21-06-2024</a:t>
            </a:fld>
            <a:endParaRPr lang="en-IN"/>
          </a:p>
        </p:txBody>
      </p:sp>
      <p:sp>
        <p:nvSpPr>
          <p:cNvPr id="5" name="Footer Placeholder 4">
            <a:extLst>
              <a:ext uri="{FF2B5EF4-FFF2-40B4-BE49-F238E27FC236}">
                <a16:creationId xmlns:a16="http://schemas.microsoft.com/office/drawing/2014/main" id="{6A068C66-0540-4EA9-69BE-1432FB66BD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81CF44-F2E4-1A69-71A6-C43060930FE2}"/>
              </a:ext>
            </a:extLst>
          </p:cNvPr>
          <p:cNvSpPr>
            <a:spLocks noGrp="1"/>
          </p:cNvSpPr>
          <p:nvPr>
            <p:ph type="sldNum" sz="quarter" idx="12"/>
          </p:nvPr>
        </p:nvSpPr>
        <p:spPr/>
        <p:txBody>
          <a:bodyPr/>
          <a:lstStyle/>
          <a:p>
            <a:fld id="{DE59564C-4075-44F0-A017-8210CCA0D9FE}" type="slidenum">
              <a:rPr lang="en-IN" smtClean="0"/>
              <a:pPr/>
              <a:t>‹#›</a:t>
            </a:fld>
            <a:endParaRPr lang="en-IN"/>
          </a:p>
        </p:txBody>
      </p:sp>
    </p:spTree>
    <p:extLst>
      <p:ext uri="{BB962C8B-B14F-4D97-AF65-F5344CB8AC3E}">
        <p14:creationId xmlns:p14="http://schemas.microsoft.com/office/powerpoint/2010/main" val="783733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3C566-4EB6-B2C3-C697-4D20076C5C7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83CC4E4-9E7F-CBE2-BB5E-8942BE3C2F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B828FB-AA2E-27AD-97AD-264B8242F3EA}"/>
              </a:ext>
            </a:extLst>
          </p:cNvPr>
          <p:cNvSpPr>
            <a:spLocks noGrp="1"/>
          </p:cNvSpPr>
          <p:nvPr>
            <p:ph type="dt" sz="half" idx="10"/>
          </p:nvPr>
        </p:nvSpPr>
        <p:spPr/>
        <p:txBody>
          <a:bodyPr/>
          <a:lstStyle/>
          <a:p>
            <a:fld id="{DEDAC7D4-5732-4C3B-A1A9-BE13B170D3C0}" type="datetimeFigureOut">
              <a:rPr lang="en-IN" smtClean="0"/>
              <a:pPr/>
              <a:t>21-06-2024</a:t>
            </a:fld>
            <a:endParaRPr lang="en-IN"/>
          </a:p>
        </p:txBody>
      </p:sp>
      <p:sp>
        <p:nvSpPr>
          <p:cNvPr id="5" name="Footer Placeholder 4">
            <a:extLst>
              <a:ext uri="{FF2B5EF4-FFF2-40B4-BE49-F238E27FC236}">
                <a16:creationId xmlns:a16="http://schemas.microsoft.com/office/drawing/2014/main" id="{F62AEEF6-15A2-94D1-F17E-56F44EBD47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295D5C-C572-5744-1C52-2F1F26D996A6}"/>
              </a:ext>
            </a:extLst>
          </p:cNvPr>
          <p:cNvSpPr>
            <a:spLocks noGrp="1"/>
          </p:cNvSpPr>
          <p:nvPr>
            <p:ph type="sldNum" sz="quarter" idx="12"/>
          </p:nvPr>
        </p:nvSpPr>
        <p:spPr/>
        <p:txBody>
          <a:bodyPr/>
          <a:lstStyle/>
          <a:p>
            <a:fld id="{DE59564C-4075-44F0-A017-8210CCA0D9FE}" type="slidenum">
              <a:rPr lang="en-IN" smtClean="0"/>
              <a:pPr/>
              <a:t>‹#›</a:t>
            </a:fld>
            <a:endParaRPr lang="en-IN"/>
          </a:p>
        </p:txBody>
      </p:sp>
    </p:spTree>
    <p:extLst>
      <p:ext uri="{BB962C8B-B14F-4D97-AF65-F5344CB8AC3E}">
        <p14:creationId xmlns:p14="http://schemas.microsoft.com/office/powerpoint/2010/main" val="3161574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A4EFB4-E987-AC4D-AF87-7091C1491E4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0C9C042-0FA8-5D76-195B-AF862392F2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89AE3F-A685-BBF1-03D1-A3E8B867B9AE}"/>
              </a:ext>
            </a:extLst>
          </p:cNvPr>
          <p:cNvSpPr>
            <a:spLocks noGrp="1"/>
          </p:cNvSpPr>
          <p:nvPr>
            <p:ph type="dt" sz="half" idx="10"/>
          </p:nvPr>
        </p:nvSpPr>
        <p:spPr/>
        <p:txBody>
          <a:bodyPr/>
          <a:lstStyle/>
          <a:p>
            <a:fld id="{DEDAC7D4-5732-4C3B-A1A9-BE13B170D3C0}" type="datetimeFigureOut">
              <a:rPr lang="en-IN" smtClean="0"/>
              <a:pPr/>
              <a:t>21-06-2024</a:t>
            </a:fld>
            <a:endParaRPr lang="en-IN"/>
          </a:p>
        </p:txBody>
      </p:sp>
      <p:sp>
        <p:nvSpPr>
          <p:cNvPr id="5" name="Footer Placeholder 4">
            <a:extLst>
              <a:ext uri="{FF2B5EF4-FFF2-40B4-BE49-F238E27FC236}">
                <a16:creationId xmlns:a16="http://schemas.microsoft.com/office/drawing/2014/main" id="{AE379394-A27C-3101-852A-D376366DF0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9C9FA5-2EFC-6D60-0654-5BDCF4A75C21}"/>
              </a:ext>
            </a:extLst>
          </p:cNvPr>
          <p:cNvSpPr>
            <a:spLocks noGrp="1"/>
          </p:cNvSpPr>
          <p:nvPr>
            <p:ph type="sldNum" sz="quarter" idx="12"/>
          </p:nvPr>
        </p:nvSpPr>
        <p:spPr/>
        <p:txBody>
          <a:bodyPr/>
          <a:lstStyle/>
          <a:p>
            <a:fld id="{DE59564C-4075-44F0-A017-8210CCA0D9FE}" type="slidenum">
              <a:rPr lang="en-IN" smtClean="0"/>
              <a:pPr/>
              <a:t>‹#›</a:t>
            </a:fld>
            <a:endParaRPr lang="en-IN"/>
          </a:p>
        </p:txBody>
      </p:sp>
    </p:spTree>
    <p:extLst>
      <p:ext uri="{BB962C8B-B14F-4D97-AF65-F5344CB8AC3E}">
        <p14:creationId xmlns:p14="http://schemas.microsoft.com/office/powerpoint/2010/main" val="4008735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C54E6-A7B7-6309-C47C-91CBA5037C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AD398D0-DE1A-6DA8-E29F-195BA9424F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EA0684-BEBB-7907-CC3F-0474D6C695D2}"/>
              </a:ext>
            </a:extLst>
          </p:cNvPr>
          <p:cNvSpPr>
            <a:spLocks noGrp="1"/>
          </p:cNvSpPr>
          <p:nvPr>
            <p:ph type="dt" sz="half" idx="10"/>
          </p:nvPr>
        </p:nvSpPr>
        <p:spPr/>
        <p:txBody>
          <a:bodyPr/>
          <a:lstStyle/>
          <a:p>
            <a:fld id="{DEDAC7D4-5732-4C3B-A1A9-BE13B170D3C0}" type="datetimeFigureOut">
              <a:rPr lang="en-IN" smtClean="0"/>
              <a:pPr/>
              <a:t>21-06-2024</a:t>
            </a:fld>
            <a:endParaRPr lang="en-IN"/>
          </a:p>
        </p:txBody>
      </p:sp>
      <p:sp>
        <p:nvSpPr>
          <p:cNvPr id="5" name="Footer Placeholder 4">
            <a:extLst>
              <a:ext uri="{FF2B5EF4-FFF2-40B4-BE49-F238E27FC236}">
                <a16:creationId xmlns:a16="http://schemas.microsoft.com/office/drawing/2014/main" id="{696E07CE-9F58-6933-3727-DFB458AE16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90F1D6-FE80-A1EA-0705-CE7C064544EE}"/>
              </a:ext>
            </a:extLst>
          </p:cNvPr>
          <p:cNvSpPr>
            <a:spLocks noGrp="1"/>
          </p:cNvSpPr>
          <p:nvPr>
            <p:ph type="sldNum" sz="quarter" idx="12"/>
          </p:nvPr>
        </p:nvSpPr>
        <p:spPr/>
        <p:txBody>
          <a:bodyPr/>
          <a:lstStyle/>
          <a:p>
            <a:fld id="{DE59564C-4075-44F0-A017-8210CCA0D9FE}" type="slidenum">
              <a:rPr lang="en-IN" smtClean="0"/>
              <a:pPr/>
              <a:t>‹#›</a:t>
            </a:fld>
            <a:endParaRPr lang="en-IN"/>
          </a:p>
        </p:txBody>
      </p:sp>
    </p:spTree>
    <p:extLst>
      <p:ext uri="{BB962C8B-B14F-4D97-AF65-F5344CB8AC3E}">
        <p14:creationId xmlns:p14="http://schemas.microsoft.com/office/powerpoint/2010/main" val="554637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25775-DDCB-469F-9343-17E3194D81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A5AF9F9-45F9-5533-D19B-A9D5B81A6B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F49C8E-E5BC-06CD-0863-FE974F59BC79}"/>
              </a:ext>
            </a:extLst>
          </p:cNvPr>
          <p:cNvSpPr>
            <a:spLocks noGrp="1"/>
          </p:cNvSpPr>
          <p:nvPr>
            <p:ph type="dt" sz="half" idx="10"/>
          </p:nvPr>
        </p:nvSpPr>
        <p:spPr/>
        <p:txBody>
          <a:bodyPr/>
          <a:lstStyle/>
          <a:p>
            <a:fld id="{DEDAC7D4-5732-4C3B-A1A9-BE13B170D3C0}" type="datetimeFigureOut">
              <a:rPr lang="en-IN" smtClean="0"/>
              <a:pPr/>
              <a:t>21-06-2024</a:t>
            </a:fld>
            <a:endParaRPr lang="en-IN"/>
          </a:p>
        </p:txBody>
      </p:sp>
      <p:sp>
        <p:nvSpPr>
          <p:cNvPr id="5" name="Footer Placeholder 4">
            <a:extLst>
              <a:ext uri="{FF2B5EF4-FFF2-40B4-BE49-F238E27FC236}">
                <a16:creationId xmlns:a16="http://schemas.microsoft.com/office/drawing/2014/main" id="{F3C8EB8D-5A9A-3EFB-68B7-BC190C3F76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5B98F4-69C2-9BC3-3793-BCB8DA0C0480}"/>
              </a:ext>
            </a:extLst>
          </p:cNvPr>
          <p:cNvSpPr>
            <a:spLocks noGrp="1"/>
          </p:cNvSpPr>
          <p:nvPr>
            <p:ph type="sldNum" sz="quarter" idx="12"/>
          </p:nvPr>
        </p:nvSpPr>
        <p:spPr/>
        <p:txBody>
          <a:bodyPr/>
          <a:lstStyle/>
          <a:p>
            <a:fld id="{DE59564C-4075-44F0-A017-8210CCA0D9FE}" type="slidenum">
              <a:rPr lang="en-IN" smtClean="0"/>
              <a:pPr/>
              <a:t>‹#›</a:t>
            </a:fld>
            <a:endParaRPr lang="en-IN"/>
          </a:p>
        </p:txBody>
      </p:sp>
    </p:spTree>
    <p:extLst>
      <p:ext uri="{BB962C8B-B14F-4D97-AF65-F5344CB8AC3E}">
        <p14:creationId xmlns:p14="http://schemas.microsoft.com/office/powerpoint/2010/main" val="252144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B0F96-2C10-8250-F7C7-E4DC4C8335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004C6E-1161-AB9F-D3BC-3F79511A85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BA9B3F1-4ABE-9913-50C8-7700E2364A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3D921B1-CE81-1C91-3F57-ED1279457A8B}"/>
              </a:ext>
            </a:extLst>
          </p:cNvPr>
          <p:cNvSpPr>
            <a:spLocks noGrp="1"/>
          </p:cNvSpPr>
          <p:nvPr>
            <p:ph type="dt" sz="half" idx="10"/>
          </p:nvPr>
        </p:nvSpPr>
        <p:spPr/>
        <p:txBody>
          <a:bodyPr/>
          <a:lstStyle/>
          <a:p>
            <a:fld id="{DEDAC7D4-5732-4C3B-A1A9-BE13B170D3C0}" type="datetimeFigureOut">
              <a:rPr lang="en-IN" smtClean="0"/>
              <a:pPr/>
              <a:t>21-06-2024</a:t>
            </a:fld>
            <a:endParaRPr lang="en-IN"/>
          </a:p>
        </p:txBody>
      </p:sp>
      <p:sp>
        <p:nvSpPr>
          <p:cNvPr id="6" name="Footer Placeholder 5">
            <a:extLst>
              <a:ext uri="{FF2B5EF4-FFF2-40B4-BE49-F238E27FC236}">
                <a16:creationId xmlns:a16="http://schemas.microsoft.com/office/drawing/2014/main" id="{D8F7C928-69A0-436B-B320-64154F5DB1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9771D9-007A-0D75-9D88-B6F9F4DE2CE1}"/>
              </a:ext>
            </a:extLst>
          </p:cNvPr>
          <p:cNvSpPr>
            <a:spLocks noGrp="1"/>
          </p:cNvSpPr>
          <p:nvPr>
            <p:ph type="sldNum" sz="quarter" idx="12"/>
          </p:nvPr>
        </p:nvSpPr>
        <p:spPr/>
        <p:txBody>
          <a:bodyPr/>
          <a:lstStyle/>
          <a:p>
            <a:fld id="{DE59564C-4075-44F0-A017-8210CCA0D9FE}" type="slidenum">
              <a:rPr lang="en-IN" smtClean="0"/>
              <a:pPr/>
              <a:t>‹#›</a:t>
            </a:fld>
            <a:endParaRPr lang="en-IN"/>
          </a:p>
        </p:txBody>
      </p:sp>
    </p:spTree>
    <p:extLst>
      <p:ext uri="{BB962C8B-B14F-4D97-AF65-F5344CB8AC3E}">
        <p14:creationId xmlns:p14="http://schemas.microsoft.com/office/powerpoint/2010/main" val="3103395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309A6-ECB6-29EB-90F4-7205B5A1AAE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D983D39-9D2A-5841-2123-922EC15032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57866A-F53E-E5AB-0479-7028B7B279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5076952-29B6-A893-ECD0-231F9FE26F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054866-BD56-72D4-52CE-AA84413049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3DB25CF-3334-38E1-2AE4-4DAB74C842D2}"/>
              </a:ext>
            </a:extLst>
          </p:cNvPr>
          <p:cNvSpPr>
            <a:spLocks noGrp="1"/>
          </p:cNvSpPr>
          <p:nvPr>
            <p:ph type="dt" sz="half" idx="10"/>
          </p:nvPr>
        </p:nvSpPr>
        <p:spPr/>
        <p:txBody>
          <a:bodyPr/>
          <a:lstStyle/>
          <a:p>
            <a:fld id="{DEDAC7D4-5732-4C3B-A1A9-BE13B170D3C0}" type="datetimeFigureOut">
              <a:rPr lang="en-IN" smtClean="0"/>
              <a:pPr/>
              <a:t>21-06-2024</a:t>
            </a:fld>
            <a:endParaRPr lang="en-IN"/>
          </a:p>
        </p:txBody>
      </p:sp>
      <p:sp>
        <p:nvSpPr>
          <p:cNvPr id="8" name="Footer Placeholder 7">
            <a:extLst>
              <a:ext uri="{FF2B5EF4-FFF2-40B4-BE49-F238E27FC236}">
                <a16:creationId xmlns:a16="http://schemas.microsoft.com/office/drawing/2014/main" id="{57337EC2-931E-708A-B541-F564E05EF17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BF0C913-688C-EED1-EF06-016C0A266591}"/>
              </a:ext>
            </a:extLst>
          </p:cNvPr>
          <p:cNvSpPr>
            <a:spLocks noGrp="1"/>
          </p:cNvSpPr>
          <p:nvPr>
            <p:ph type="sldNum" sz="quarter" idx="12"/>
          </p:nvPr>
        </p:nvSpPr>
        <p:spPr/>
        <p:txBody>
          <a:bodyPr/>
          <a:lstStyle/>
          <a:p>
            <a:fld id="{DE59564C-4075-44F0-A017-8210CCA0D9FE}" type="slidenum">
              <a:rPr lang="en-IN" smtClean="0"/>
              <a:pPr/>
              <a:t>‹#›</a:t>
            </a:fld>
            <a:endParaRPr lang="en-IN"/>
          </a:p>
        </p:txBody>
      </p:sp>
    </p:spTree>
    <p:extLst>
      <p:ext uri="{BB962C8B-B14F-4D97-AF65-F5344CB8AC3E}">
        <p14:creationId xmlns:p14="http://schemas.microsoft.com/office/powerpoint/2010/main" val="2693102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B2092-4266-4877-50DA-642A7B1CFC3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D1542D4-9516-A3F4-194D-631CA6E1D9A2}"/>
              </a:ext>
            </a:extLst>
          </p:cNvPr>
          <p:cNvSpPr>
            <a:spLocks noGrp="1"/>
          </p:cNvSpPr>
          <p:nvPr>
            <p:ph type="dt" sz="half" idx="10"/>
          </p:nvPr>
        </p:nvSpPr>
        <p:spPr/>
        <p:txBody>
          <a:bodyPr/>
          <a:lstStyle/>
          <a:p>
            <a:fld id="{DEDAC7D4-5732-4C3B-A1A9-BE13B170D3C0}" type="datetimeFigureOut">
              <a:rPr lang="en-IN" smtClean="0"/>
              <a:pPr/>
              <a:t>21-06-2024</a:t>
            </a:fld>
            <a:endParaRPr lang="en-IN"/>
          </a:p>
        </p:txBody>
      </p:sp>
      <p:sp>
        <p:nvSpPr>
          <p:cNvPr id="4" name="Footer Placeholder 3">
            <a:extLst>
              <a:ext uri="{FF2B5EF4-FFF2-40B4-BE49-F238E27FC236}">
                <a16:creationId xmlns:a16="http://schemas.microsoft.com/office/drawing/2014/main" id="{92302B5F-53DA-0833-76E1-B65558D47F4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B67D407-D0E4-C40E-3561-E1FCB2A20066}"/>
              </a:ext>
            </a:extLst>
          </p:cNvPr>
          <p:cNvSpPr>
            <a:spLocks noGrp="1"/>
          </p:cNvSpPr>
          <p:nvPr>
            <p:ph type="sldNum" sz="quarter" idx="12"/>
          </p:nvPr>
        </p:nvSpPr>
        <p:spPr/>
        <p:txBody>
          <a:bodyPr/>
          <a:lstStyle/>
          <a:p>
            <a:fld id="{DE59564C-4075-44F0-A017-8210CCA0D9FE}" type="slidenum">
              <a:rPr lang="en-IN" smtClean="0"/>
              <a:pPr/>
              <a:t>‹#›</a:t>
            </a:fld>
            <a:endParaRPr lang="en-IN"/>
          </a:p>
        </p:txBody>
      </p:sp>
    </p:spTree>
    <p:extLst>
      <p:ext uri="{BB962C8B-B14F-4D97-AF65-F5344CB8AC3E}">
        <p14:creationId xmlns:p14="http://schemas.microsoft.com/office/powerpoint/2010/main" val="3013817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3CA9B9-591C-B53A-384A-82B7B172D944}"/>
              </a:ext>
            </a:extLst>
          </p:cNvPr>
          <p:cNvSpPr>
            <a:spLocks noGrp="1"/>
          </p:cNvSpPr>
          <p:nvPr>
            <p:ph type="dt" sz="half" idx="10"/>
          </p:nvPr>
        </p:nvSpPr>
        <p:spPr/>
        <p:txBody>
          <a:bodyPr/>
          <a:lstStyle/>
          <a:p>
            <a:fld id="{DEDAC7D4-5732-4C3B-A1A9-BE13B170D3C0}" type="datetimeFigureOut">
              <a:rPr lang="en-IN" smtClean="0"/>
              <a:pPr/>
              <a:t>21-06-2024</a:t>
            </a:fld>
            <a:endParaRPr lang="en-IN"/>
          </a:p>
        </p:txBody>
      </p:sp>
      <p:sp>
        <p:nvSpPr>
          <p:cNvPr id="3" name="Footer Placeholder 2">
            <a:extLst>
              <a:ext uri="{FF2B5EF4-FFF2-40B4-BE49-F238E27FC236}">
                <a16:creationId xmlns:a16="http://schemas.microsoft.com/office/drawing/2014/main" id="{88AA8AC3-6EC3-AF83-AE83-57DBEC0E8CA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C64DCE0-AB8D-A5E8-C561-80A8E1587157}"/>
              </a:ext>
            </a:extLst>
          </p:cNvPr>
          <p:cNvSpPr>
            <a:spLocks noGrp="1"/>
          </p:cNvSpPr>
          <p:nvPr>
            <p:ph type="sldNum" sz="quarter" idx="12"/>
          </p:nvPr>
        </p:nvSpPr>
        <p:spPr/>
        <p:txBody>
          <a:bodyPr/>
          <a:lstStyle/>
          <a:p>
            <a:fld id="{DE59564C-4075-44F0-A017-8210CCA0D9FE}" type="slidenum">
              <a:rPr lang="en-IN" smtClean="0"/>
              <a:pPr/>
              <a:t>‹#›</a:t>
            </a:fld>
            <a:endParaRPr lang="en-IN"/>
          </a:p>
        </p:txBody>
      </p:sp>
    </p:spTree>
    <p:extLst>
      <p:ext uri="{BB962C8B-B14F-4D97-AF65-F5344CB8AC3E}">
        <p14:creationId xmlns:p14="http://schemas.microsoft.com/office/powerpoint/2010/main" val="2759689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7FA8B-61B9-A74C-7AF9-A93F5C5EBF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98B5556-17D5-C666-83AD-CBA9AE5F7C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5814680-574D-1125-0D5A-5BC25DCA31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9E5FA9-258C-B01B-7CFD-FD6DF482297D}"/>
              </a:ext>
            </a:extLst>
          </p:cNvPr>
          <p:cNvSpPr>
            <a:spLocks noGrp="1"/>
          </p:cNvSpPr>
          <p:nvPr>
            <p:ph type="dt" sz="half" idx="10"/>
          </p:nvPr>
        </p:nvSpPr>
        <p:spPr/>
        <p:txBody>
          <a:bodyPr/>
          <a:lstStyle/>
          <a:p>
            <a:fld id="{DEDAC7D4-5732-4C3B-A1A9-BE13B170D3C0}" type="datetimeFigureOut">
              <a:rPr lang="en-IN" smtClean="0"/>
              <a:pPr/>
              <a:t>21-06-2024</a:t>
            </a:fld>
            <a:endParaRPr lang="en-IN"/>
          </a:p>
        </p:txBody>
      </p:sp>
      <p:sp>
        <p:nvSpPr>
          <p:cNvPr id="6" name="Footer Placeholder 5">
            <a:extLst>
              <a:ext uri="{FF2B5EF4-FFF2-40B4-BE49-F238E27FC236}">
                <a16:creationId xmlns:a16="http://schemas.microsoft.com/office/drawing/2014/main" id="{146D2386-F8A2-C32A-BA9C-6FE4742AA4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A006E9-8054-1494-5CA9-0737EA372F95}"/>
              </a:ext>
            </a:extLst>
          </p:cNvPr>
          <p:cNvSpPr>
            <a:spLocks noGrp="1"/>
          </p:cNvSpPr>
          <p:nvPr>
            <p:ph type="sldNum" sz="quarter" idx="12"/>
          </p:nvPr>
        </p:nvSpPr>
        <p:spPr/>
        <p:txBody>
          <a:bodyPr/>
          <a:lstStyle/>
          <a:p>
            <a:fld id="{DE59564C-4075-44F0-A017-8210CCA0D9FE}" type="slidenum">
              <a:rPr lang="en-IN" smtClean="0"/>
              <a:pPr/>
              <a:t>‹#›</a:t>
            </a:fld>
            <a:endParaRPr lang="en-IN"/>
          </a:p>
        </p:txBody>
      </p:sp>
    </p:spTree>
    <p:extLst>
      <p:ext uri="{BB962C8B-B14F-4D97-AF65-F5344CB8AC3E}">
        <p14:creationId xmlns:p14="http://schemas.microsoft.com/office/powerpoint/2010/main" val="2589514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9BB22-6820-8EAE-602A-8DE9D37D68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0808C80-EB7A-E717-6415-121104529B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D313EAE-E7BA-1EB7-C2F9-FC269A7A61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415406-5B41-5CA6-2A87-4CC50676AFE9}"/>
              </a:ext>
            </a:extLst>
          </p:cNvPr>
          <p:cNvSpPr>
            <a:spLocks noGrp="1"/>
          </p:cNvSpPr>
          <p:nvPr>
            <p:ph type="dt" sz="half" idx="10"/>
          </p:nvPr>
        </p:nvSpPr>
        <p:spPr/>
        <p:txBody>
          <a:bodyPr/>
          <a:lstStyle/>
          <a:p>
            <a:fld id="{DEDAC7D4-5732-4C3B-A1A9-BE13B170D3C0}" type="datetimeFigureOut">
              <a:rPr lang="en-IN" smtClean="0"/>
              <a:pPr/>
              <a:t>21-06-2024</a:t>
            </a:fld>
            <a:endParaRPr lang="en-IN"/>
          </a:p>
        </p:txBody>
      </p:sp>
      <p:sp>
        <p:nvSpPr>
          <p:cNvPr id="6" name="Footer Placeholder 5">
            <a:extLst>
              <a:ext uri="{FF2B5EF4-FFF2-40B4-BE49-F238E27FC236}">
                <a16:creationId xmlns:a16="http://schemas.microsoft.com/office/drawing/2014/main" id="{F86FED1B-5D2D-CD4F-6A13-AE2BA9D29C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F47F73-3509-6E62-E230-B6EF6DFA6B39}"/>
              </a:ext>
            </a:extLst>
          </p:cNvPr>
          <p:cNvSpPr>
            <a:spLocks noGrp="1"/>
          </p:cNvSpPr>
          <p:nvPr>
            <p:ph type="sldNum" sz="quarter" idx="12"/>
          </p:nvPr>
        </p:nvSpPr>
        <p:spPr/>
        <p:txBody>
          <a:bodyPr/>
          <a:lstStyle/>
          <a:p>
            <a:fld id="{DE59564C-4075-44F0-A017-8210CCA0D9FE}" type="slidenum">
              <a:rPr lang="en-IN" smtClean="0"/>
              <a:pPr/>
              <a:t>‹#›</a:t>
            </a:fld>
            <a:endParaRPr lang="en-IN"/>
          </a:p>
        </p:txBody>
      </p:sp>
    </p:spTree>
    <p:extLst>
      <p:ext uri="{BB962C8B-B14F-4D97-AF65-F5344CB8AC3E}">
        <p14:creationId xmlns:p14="http://schemas.microsoft.com/office/powerpoint/2010/main" val="3152086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B95206-96EC-E0B6-38A9-F1DD522560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56AA03-9A81-90E2-5C16-D98F26AD83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AF99FD-641A-BAC3-C657-52455B3C79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DAC7D4-5732-4C3B-A1A9-BE13B170D3C0}" type="datetimeFigureOut">
              <a:rPr lang="en-IN" smtClean="0"/>
              <a:pPr/>
              <a:t>21-06-2024</a:t>
            </a:fld>
            <a:endParaRPr lang="en-IN"/>
          </a:p>
        </p:txBody>
      </p:sp>
      <p:sp>
        <p:nvSpPr>
          <p:cNvPr id="5" name="Footer Placeholder 4">
            <a:extLst>
              <a:ext uri="{FF2B5EF4-FFF2-40B4-BE49-F238E27FC236}">
                <a16:creationId xmlns:a16="http://schemas.microsoft.com/office/drawing/2014/main" id="{A6180ED7-C12D-14F3-82EC-5F116B56DE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ACAA246-DEA9-BE3E-CB13-FEB364DE17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59564C-4075-44F0-A017-8210CCA0D9FE}" type="slidenum">
              <a:rPr lang="en-IN" smtClean="0"/>
              <a:pPr/>
              <a:t>‹#›</a:t>
            </a:fld>
            <a:endParaRPr lang="en-IN"/>
          </a:p>
        </p:txBody>
      </p:sp>
    </p:spTree>
    <p:extLst>
      <p:ext uri="{BB962C8B-B14F-4D97-AF65-F5344CB8AC3E}">
        <p14:creationId xmlns:p14="http://schemas.microsoft.com/office/powerpoint/2010/main" val="11579212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6095" y="836709"/>
            <a:ext cx="11130116" cy="6367455"/>
          </a:xfrm>
        </p:spPr>
        <p:txBody>
          <a:bodyPr>
            <a:normAutofit fontScale="90000"/>
          </a:bodyPr>
          <a:lstStyle/>
          <a:p>
            <a:r>
              <a:rPr lang="en-US" dirty="0"/>
              <a:t/>
            </a:r>
            <a:br>
              <a:rPr lang="en-US" dirty="0"/>
            </a:br>
            <a:r>
              <a:rPr lang="en-US" dirty="0"/>
              <a:t/>
            </a:r>
            <a:br>
              <a:rPr lang="en-US" dirty="0"/>
            </a:br>
            <a:r>
              <a:rPr lang="en-IN" dirty="0"/>
              <a:t> </a:t>
            </a: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IN" sz="3600" b="1" dirty="0">
                <a:solidFill>
                  <a:srgbClr val="00B0F0"/>
                </a:solidFill>
                <a:latin typeface="Times New Roman" panose="02020603050405020304" pitchFamily="18" charset="0"/>
                <a:cs typeface="Times New Roman" panose="02020603050405020304" pitchFamily="18" charset="0"/>
              </a:rPr>
              <a:t>CMR TECHNICAL CAMPUS</a:t>
            </a:r>
            <a:r>
              <a:rPr lang="en-IN" sz="2200" b="1" dirty="0">
                <a:solidFill>
                  <a:srgbClr val="00B0F0"/>
                </a:solidFill>
                <a:latin typeface="Times New Roman" panose="02020603050405020304" pitchFamily="18" charset="0"/>
                <a:cs typeface="Times New Roman" panose="02020603050405020304" pitchFamily="18" charset="0"/>
              </a:rPr>
              <a:t/>
            </a:r>
            <a:br>
              <a:rPr lang="en-IN" sz="2200" b="1" dirty="0">
                <a:solidFill>
                  <a:srgbClr val="00B0F0"/>
                </a:solidFill>
                <a:latin typeface="Times New Roman" panose="02020603050405020304" pitchFamily="18" charset="0"/>
                <a:cs typeface="Times New Roman" panose="02020603050405020304" pitchFamily="18" charset="0"/>
              </a:rPr>
            </a:br>
            <a:r>
              <a:rPr lang="en-IN" sz="2200" b="1" dirty="0">
                <a:solidFill>
                  <a:srgbClr val="00B0F0"/>
                </a:solidFill>
                <a:latin typeface="Times New Roman" panose="02020603050405020304" pitchFamily="18" charset="0"/>
                <a:cs typeface="Times New Roman" panose="02020603050405020304" pitchFamily="18" charset="0"/>
              </a:rPr>
              <a:t>UGC (Autonomous)</a:t>
            </a:r>
            <a:r>
              <a:rPr lang="en-IN" sz="2200" b="1" dirty="0">
                <a:latin typeface="Times New Roman" panose="02020603050405020304" pitchFamily="18" charset="0"/>
                <a:cs typeface="Times New Roman" panose="02020603050405020304" pitchFamily="18" charset="0"/>
              </a:rPr>
              <a:t/>
            </a:r>
            <a:br>
              <a:rPr lang="en-IN" sz="2200" b="1"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Kandlakoya, Medchal Road, Hyd-501 401</a:t>
            </a:r>
            <a:br>
              <a:rPr lang="en-IN" sz="2200" dirty="0">
                <a:latin typeface="Times New Roman" panose="02020603050405020304" pitchFamily="18" charset="0"/>
                <a:cs typeface="Times New Roman" panose="02020603050405020304" pitchFamily="18" charset="0"/>
              </a:rPr>
            </a:br>
            <a:r>
              <a:rPr lang="en-IN" sz="2200" b="1" dirty="0">
                <a:solidFill>
                  <a:srgbClr val="FF0000"/>
                </a:solidFill>
                <a:latin typeface="Times New Roman" panose="02020603050405020304" pitchFamily="18" charset="0"/>
                <a:cs typeface="Times New Roman" panose="02020603050405020304" pitchFamily="18" charset="0"/>
              </a:rPr>
              <a:t>Department of Electronics &amp; Communication Engineering</a:t>
            </a:r>
            <a:br>
              <a:rPr lang="en-IN" sz="2200" b="1" dirty="0">
                <a:solidFill>
                  <a:srgbClr val="FF0000"/>
                </a:solidFill>
                <a:latin typeface="Times New Roman" panose="02020603050405020304" pitchFamily="18" charset="0"/>
                <a:cs typeface="Times New Roman" panose="02020603050405020304" pitchFamily="18" charset="0"/>
              </a:rPr>
            </a:br>
            <a:r>
              <a:rPr lang="en-IN" sz="2700" b="1" dirty="0">
                <a:solidFill>
                  <a:srgbClr val="00B050"/>
                </a:solidFill>
                <a:latin typeface="Times New Roman" panose="02020603050405020304" pitchFamily="18" charset="0"/>
                <a:cs typeface="Times New Roman" panose="02020603050405020304" pitchFamily="18" charset="0"/>
              </a:rPr>
              <a:t>Real Time Project Review</a:t>
            </a:r>
            <a:r>
              <a:rPr lang="en-IN" sz="2700" b="1" dirty="0">
                <a:solidFill>
                  <a:schemeClr val="accent1">
                    <a:lumMod val="50000"/>
                  </a:schemeClr>
                </a:solidFill>
                <a:latin typeface="Times New Roman" panose="02020603050405020304" pitchFamily="18" charset="0"/>
                <a:cs typeface="Times New Roman" panose="02020603050405020304" pitchFamily="18" charset="0"/>
              </a:rPr>
              <a:t/>
            </a:r>
            <a:br>
              <a:rPr lang="en-IN" sz="2700" b="1" dirty="0">
                <a:solidFill>
                  <a:schemeClr val="accent1">
                    <a:lumMod val="50000"/>
                  </a:schemeClr>
                </a:solidFill>
                <a:latin typeface="Times New Roman" panose="02020603050405020304" pitchFamily="18" charset="0"/>
                <a:cs typeface="Times New Roman" panose="02020603050405020304" pitchFamily="18" charset="0"/>
              </a:rPr>
            </a:br>
            <a:r>
              <a:rPr lang="en-IN" sz="2200" b="1" dirty="0">
                <a:solidFill>
                  <a:srgbClr val="00B0F0"/>
                </a:solidFill>
                <a:latin typeface="Times New Roman" panose="02020603050405020304" pitchFamily="18" charset="0"/>
                <a:cs typeface="Times New Roman" panose="02020603050405020304" pitchFamily="18" charset="0"/>
              </a:rPr>
              <a:t/>
            </a:r>
            <a:br>
              <a:rPr lang="en-IN" sz="2200" b="1" dirty="0">
                <a:solidFill>
                  <a:srgbClr val="00B0F0"/>
                </a:solidFill>
                <a:latin typeface="Times New Roman" panose="02020603050405020304" pitchFamily="18" charset="0"/>
                <a:cs typeface="Times New Roman" panose="02020603050405020304" pitchFamily="18" charset="0"/>
              </a:rPr>
            </a:br>
            <a:r>
              <a:rPr lang="en-IN" sz="2200" b="1" dirty="0" smtClean="0">
                <a:solidFill>
                  <a:srgbClr val="002060"/>
                </a:solidFill>
                <a:latin typeface="Times New Roman" panose="02020603050405020304" pitchFamily="18" charset="0"/>
                <a:cs typeface="Times New Roman" panose="02020603050405020304" pitchFamily="18" charset="0"/>
              </a:rPr>
              <a:t>ANTI-SLEEP ALARM</a:t>
            </a:r>
            <a:r>
              <a:rPr lang="en-US" sz="2400" b="1" dirty="0">
                <a:solidFill>
                  <a:schemeClr val="accent5">
                    <a:lumMod val="75000"/>
                  </a:schemeClr>
                </a:solidFill>
                <a:latin typeface="Times New Roman" panose="02020603050405020304" pitchFamily="18" charset="0"/>
                <a:cs typeface="Times New Roman" panose="02020603050405020304" pitchFamily="18" charset="0"/>
              </a:rPr>
              <a:t/>
            </a:r>
            <a:br>
              <a:rPr lang="en-US" sz="2400" b="1" dirty="0">
                <a:solidFill>
                  <a:schemeClr val="accent5">
                    <a:lumMod val="75000"/>
                  </a:schemeClr>
                </a:solidFill>
                <a:latin typeface="Times New Roman" panose="02020603050405020304" pitchFamily="18" charset="0"/>
                <a:cs typeface="Times New Roman" panose="02020603050405020304" pitchFamily="18" charset="0"/>
              </a:rPr>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sz="2000" dirty="0">
              <a:solidFill>
                <a:srgbClr val="00B0F0"/>
              </a:solidFill>
            </a:endParaRPr>
          </a:p>
        </p:txBody>
      </p:sp>
      <p:pic>
        <p:nvPicPr>
          <p:cNvPr id="4" name="Picture 3" descr="CMRGI Logo New2"/>
          <p:cNvPicPr/>
          <p:nvPr/>
        </p:nvPicPr>
        <p:blipFill>
          <a:blip r:embed="rId3" cstate="print"/>
          <a:srcRect/>
          <a:stretch>
            <a:fillRect/>
          </a:stretch>
        </p:blipFill>
        <p:spPr bwMode="auto">
          <a:xfrm>
            <a:off x="952464" y="0"/>
            <a:ext cx="1428760" cy="1071570"/>
          </a:xfrm>
          <a:prstGeom prst="rect">
            <a:avLst/>
          </a:prstGeom>
          <a:noFill/>
          <a:ln w="9525">
            <a:noFill/>
            <a:miter lim="800000"/>
            <a:headEnd/>
            <a:tailEnd/>
          </a:ln>
        </p:spPr>
      </p:pic>
      <p:sp>
        <p:nvSpPr>
          <p:cNvPr id="6" name="TextBox 5"/>
          <p:cNvSpPr txBox="1"/>
          <p:nvPr/>
        </p:nvSpPr>
        <p:spPr>
          <a:xfrm>
            <a:off x="1372061" y="3401568"/>
            <a:ext cx="5511994" cy="2308324"/>
          </a:xfrm>
          <a:prstGeom prst="rect">
            <a:avLst/>
          </a:prstGeom>
          <a:noFill/>
        </p:spPr>
        <p:txBody>
          <a:bodyPr wrap="square" rtlCol="0">
            <a:spAutoFit/>
          </a:bodyPr>
          <a:lstStyle/>
          <a:p>
            <a:r>
              <a:rPr lang="en-IN" b="1" dirty="0">
                <a:solidFill>
                  <a:srgbClr val="FF0000"/>
                </a:solidFill>
                <a:latin typeface="Times New Roman" panose="02020603050405020304" pitchFamily="18" charset="0"/>
                <a:cs typeface="Times New Roman" panose="02020603050405020304" pitchFamily="18" charset="0"/>
              </a:rPr>
              <a:t>                                                             BATCH NO :  </a:t>
            </a:r>
            <a:r>
              <a:rPr lang="en-IN" b="1" dirty="0" smtClean="0">
                <a:solidFill>
                  <a:srgbClr val="FF0000"/>
                </a:solidFill>
                <a:latin typeface="Times New Roman" panose="02020603050405020304" pitchFamily="18" charset="0"/>
                <a:cs typeface="Times New Roman" panose="02020603050405020304" pitchFamily="18" charset="0"/>
              </a:rPr>
              <a:t>12</a:t>
            </a:r>
            <a:endParaRPr lang="en-IN" b="1" dirty="0">
              <a:solidFill>
                <a:srgbClr val="FF0000"/>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b="1" dirty="0">
                <a:solidFill>
                  <a:srgbClr val="FF0000"/>
                </a:solidFill>
                <a:latin typeface="Times New Roman" panose="02020603050405020304" pitchFamily="18" charset="0"/>
                <a:cs typeface="Times New Roman" panose="02020603050405020304" pitchFamily="18" charset="0"/>
              </a:rPr>
              <a:t>Project Guide :                                                       </a:t>
            </a:r>
            <a:endParaRPr lang="en-IN" dirty="0">
              <a:solidFill>
                <a:srgbClr val="FF0000"/>
              </a:solidFill>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 Name: </a:t>
            </a:r>
            <a:r>
              <a:rPr lang="en-IN" b="1" dirty="0" smtClean="0">
                <a:latin typeface="Times New Roman" panose="02020603050405020304" pitchFamily="18" charset="0"/>
                <a:cs typeface="Times New Roman" panose="02020603050405020304" pitchFamily="18" charset="0"/>
              </a:rPr>
              <a:t>Ms. P. </a:t>
            </a:r>
            <a:r>
              <a:rPr lang="en-IN" b="1" dirty="0" err="1" smtClean="0">
                <a:latin typeface="Times New Roman" panose="02020603050405020304" pitchFamily="18" charset="0"/>
                <a:cs typeface="Times New Roman" panose="02020603050405020304" pitchFamily="18" charset="0"/>
              </a:rPr>
              <a:t>Santhuja</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Designation: Assistant Professor		</a:t>
            </a:r>
          </a:p>
          <a:p>
            <a:r>
              <a:rPr lang="en-IN" b="1" dirty="0">
                <a:solidFill>
                  <a:srgbClr val="FF0000"/>
                </a:solidFill>
                <a:latin typeface="Times New Roman" panose="02020603050405020304" pitchFamily="18" charset="0"/>
                <a:cs typeface="Times New Roman" panose="02020603050405020304" pitchFamily="18" charset="0"/>
              </a:rPr>
              <a:t>Project Coordinator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Name: Mr</a:t>
            </a:r>
            <a:r>
              <a:rPr lang="en-IN" b="1" dirty="0" smtClean="0">
                <a:latin typeface="Times New Roman" panose="02020603050405020304" pitchFamily="18" charset="0"/>
                <a:cs typeface="Times New Roman" panose="02020603050405020304" pitchFamily="18" charset="0"/>
              </a:rPr>
              <a:t>. G. </a:t>
            </a:r>
            <a:r>
              <a:rPr lang="en-IN" b="1" dirty="0" err="1" smtClean="0">
                <a:latin typeface="Times New Roman" panose="02020603050405020304" pitchFamily="18" charset="0"/>
                <a:cs typeface="Times New Roman" panose="02020603050405020304" pitchFamily="18" charset="0"/>
              </a:rPr>
              <a:t>Pavan</a:t>
            </a:r>
            <a:r>
              <a:rPr lang="en-IN" b="1" dirty="0" smtClean="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Kumar</a:t>
            </a:r>
          </a:p>
          <a:p>
            <a:r>
              <a:rPr lang="en-IN" dirty="0">
                <a:latin typeface="Times New Roman" panose="02020603050405020304" pitchFamily="18" charset="0"/>
                <a:cs typeface="Times New Roman" panose="02020603050405020304" pitchFamily="18" charset="0"/>
              </a:rPr>
              <a:t> Designation: Assistant Professor                            </a:t>
            </a:r>
            <a:endParaRPr lang="en-US" dirty="0"/>
          </a:p>
        </p:txBody>
      </p:sp>
      <p:pic>
        <p:nvPicPr>
          <p:cNvPr id="7" name="Picture 6" descr="C:\Users\Dean Academic\Desktop\Images for Canva\naac_a_grade.jpg"/>
          <p:cNvPicPr/>
          <p:nvPr/>
        </p:nvPicPr>
        <p:blipFill>
          <a:blip r:embed="rId4"/>
          <a:srcRect/>
          <a:stretch>
            <a:fillRect/>
          </a:stretch>
        </p:blipFill>
        <p:spPr bwMode="auto">
          <a:xfrm>
            <a:off x="9739338" y="24"/>
            <a:ext cx="1285852" cy="1071546"/>
          </a:xfrm>
          <a:prstGeom prst="rect">
            <a:avLst/>
          </a:prstGeom>
          <a:noFill/>
          <a:ln w="9525">
            <a:noFill/>
            <a:miter lim="800000"/>
            <a:headEnd/>
            <a:tailEnd/>
          </a:ln>
        </p:spPr>
      </p:pic>
      <p:sp>
        <p:nvSpPr>
          <p:cNvPr id="3" name="TextBox 2">
            <a:extLst>
              <a:ext uri="{FF2B5EF4-FFF2-40B4-BE49-F238E27FC236}">
                <a16:creationId xmlns:a16="http://schemas.microsoft.com/office/drawing/2014/main" id="{D85169CE-DE0B-8D52-DB4E-04F786C2C965}"/>
              </a:ext>
            </a:extLst>
          </p:cNvPr>
          <p:cNvSpPr txBox="1"/>
          <p:nvPr/>
        </p:nvSpPr>
        <p:spPr>
          <a:xfrm>
            <a:off x="7937008" y="4020437"/>
            <a:ext cx="3140603" cy="1477328"/>
          </a:xfrm>
          <a:prstGeom prst="rect">
            <a:avLst/>
          </a:prstGeom>
          <a:noFill/>
        </p:spPr>
        <p:txBody>
          <a:bodyPr wrap="none" rtlCol="0">
            <a:spAutoFit/>
          </a:bodyPr>
          <a:lstStyle/>
          <a:p>
            <a:r>
              <a:rPr lang="en-IN" b="1" dirty="0">
                <a:solidFill>
                  <a:srgbClr val="FF0000"/>
                </a:solidFill>
                <a:latin typeface="Times New Roman" panose="02020603050405020304" pitchFamily="18" charset="0"/>
                <a:cs typeface="Times New Roman" panose="02020603050405020304" pitchFamily="18" charset="0"/>
              </a:rPr>
              <a:t>ROLL NUMBERS </a:t>
            </a:r>
            <a:r>
              <a:rPr lang="en-IN" dirty="0">
                <a:solidFill>
                  <a:srgbClr val="FF0000"/>
                </a:solidFill>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227R1A05A1-M.Ganesh</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227R1A0583-G.Poorna </a:t>
            </a:r>
            <a:r>
              <a:rPr lang="en-IN" dirty="0" err="1" smtClean="0">
                <a:latin typeface="Times New Roman" panose="02020603050405020304" pitchFamily="18" charset="0"/>
                <a:cs typeface="Times New Roman" panose="02020603050405020304" pitchFamily="18" charset="0"/>
              </a:rPr>
              <a:t>Sekhar</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227R1A0589-J.Anand</a:t>
            </a:r>
            <a:endParaRPr lang="en-IN"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F2684-99D1-E0CE-2568-25E805F2A21C}"/>
              </a:ext>
            </a:extLst>
          </p:cNvPr>
          <p:cNvSpPr>
            <a:spLocks noGrp="1"/>
          </p:cNvSpPr>
          <p:nvPr>
            <p:ph type="title"/>
          </p:nvPr>
        </p:nvSpPr>
        <p:spPr/>
        <p:txBody>
          <a:bodyPr/>
          <a:lstStyle/>
          <a:p>
            <a:pPr algn="ctr"/>
            <a:r>
              <a:rPr lang="en-IN" sz="4400" b="1" dirty="0">
                <a:latin typeface="Times New Roman" pitchFamily="18" charset="0"/>
                <a:cs typeface="Times New Roman" pitchFamily="18" charset="0"/>
              </a:rPr>
              <a:t>CONCLUSION AND FUTURE SCOPE</a:t>
            </a:r>
            <a:endParaRPr lang="en-IN" dirty="0"/>
          </a:p>
        </p:txBody>
      </p:sp>
      <p:sp>
        <p:nvSpPr>
          <p:cNvPr id="3" name="Content Placeholder 2">
            <a:extLst>
              <a:ext uri="{FF2B5EF4-FFF2-40B4-BE49-F238E27FC236}">
                <a16:creationId xmlns:a16="http://schemas.microsoft.com/office/drawing/2014/main" id="{B32AB13C-64CE-2C01-F56E-93B43B209FC5}"/>
              </a:ext>
            </a:extLst>
          </p:cNvPr>
          <p:cNvSpPr>
            <a:spLocks noGrp="1"/>
          </p:cNvSpPr>
          <p:nvPr>
            <p:ph idx="1"/>
          </p:nvPr>
        </p:nvSpPr>
        <p:spPr/>
        <p:txBody>
          <a:bodyPr>
            <a:normAutofit/>
          </a:bodyPr>
          <a:lstStyle/>
          <a:p>
            <a:r>
              <a:rPr lang="en-US" dirty="0"/>
              <a:t>The implementation of an anti-sleep alarm system using an eye blink sensor, vibrator, and power unit offers a practical solution to mitigate the risks associated with drowsiness. By monitoring eye movements and providing timely tactile alerts, this system enhances user awareness and prevents potential accidents due to impaired </a:t>
            </a:r>
            <a:r>
              <a:rPr lang="en-US" dirty="0" smtClean="0"/>
              <a:t>vigilance.</a:t>
            </a:r>
          </a:p>
          <a:p>
            <a:r>
              <a:rPr lang="en-US" dirty="0"/>
              <a:t>The future scope for the anti-sleep alarm system is promising, with potential advancements in technology and applications that could significantly enhance safety, health monitoring, and user experience in various domains.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8976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11380-7E96-4336-8C83-C6AC5FCD85C2}"/>
              </a:ext>
            </a:extLst>
          </p:cNvPr>
          <p:cNvSpPr>
            <a:spLocks noGrp="1"/>
          </p:cNvSpPr>
          <p:nvPr>
            <p:ph type="title"/>
          </p:nvPr>
        </p:nvSpPr>
        <p:spPr>
          <a:xfrm>
            <a:off x="1981200" y="274638"/>
            <a:ext cx="8229600" cy="939784"/>
          </a:xfrm>
        </p:spPr>
        <p:txBody>
          <a:bodyPr>
            <a:normAutofit/>
          </a:bodyPr>
          <a:lstStyle/>
          <a:p>
            <a:pPr algn="ctr"/>
            <a:r>
              <a:rPr lang="en-US" sz="4000" b="1" dirty="0">
                <a:latin typeface="Times New Roman" panose="02020603050405020304" pitchFamily="18" charset="0"/>
                <a:cs typeface="Times New Roman" panose="02020603050405020304" pitchFamily="18" charset="0"/>
              </a:rPr>
              <a:t>REFERENCES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EABC230-A671-48BF-9E05-FAF177AFE1D8}"/>
              </a:ext>
            </a:extLst>
          </p:cNvPr>
          <p:cNvSpPr>
            <a:spLocks noGrp="1"/>
          </p:cNvSpPr>
          <p:nvPr>
            <p:ph idx="1"/>
          </p:nvPr>
        </p:nvSpPr>
        <p:spPr>
          <a:xfrm>
            <a:off x="1349477" y="1214422"/>
            <a:ext cx="9493045" cy="5209418"/>
          </a:xfrm>
        </p:spPr>
        <p:txBody>
          <a:bodyPr>
            <a:normAutofit/>
          </a:bodyPr>
          <a:lstStyle/>
          <a:p>
            <a:pPr algn="just"/>
            <a:r>
              <a:rPr lang="en-US" sz="2000" dirty="0">
                <a:latin typeface="Times New Roman" panose="02020603050405020304" pitchFamily="18" charset="0"/>
                <a:cs typeface="Times New Roman" panose="02020603050405020304" pitchFamily="18" charset="0"/>
              </a:rPr>
              <a:t>Prashant J. Mahajan; Kalyani V. Pagare, “PIR based automatic fever testing”, International Research Journal of Engineering and Technology(IRJET),vol-07,issue no-04,pp.1345-1347,2020.</a:t>
            </a:r>
          </a:p>
          <a:p>
            <a:pPr algn="just"/>
            <a:r>
              <a:rPr lang="en-US" sz="2000" dirty="0">
                <a:latin typeface="Times New Roman" panose="02020603050405020304" pitchFamily="18" charset="0"/>
                <a:cs typeface="Times New Roman" panose="02020603050405020304" pitchFamily="18" charset="0"/>
              </a:rPr>
              <a:t>Pooja Ajmera, “INFRARED SENSOR” , International Research Journal of Engineering and Technology(IRJET), ISSN: 2278-0181 vol-05,issue no-23,1559-1557.</a:t>
            </a:r>
          </a:p>
          <a:p>
            <a:pPr algn="just"/>
            <a:r>
              <a:rPr lang="en-US" sz="2000" dirty="0">
                <a:latin typeface="Times New Roman" panose="02020603050405020304" pitchFamily="18" charset="0"/>
                <a:cs typeface="Times New Roman" panose="02020603050405020304" pitchFamily="18" charset="0"/>
              </a:rPr>
              <a:t>Hanzhong, “DESIGN OFA NON-CONTACT INFRARED THERMOMETER”, International Research Journal of Engineering and Technology(IRJET),ISSN: 2581-0181 vol-08,issue no-13,1859-183</a:t>
            </a:r>
          </a:p>
          <a:p>
            <a:pPr algn="just"/>
            <a:r>
              <a:rPr lang="en-US" sz="2000" dirty="0">
                <a:latin typeface="Times New Roman" panose="02020603050405020304" pitchFamily="18" charset="0"/>
                <a:cs typeface="Times New Roman" panose="02020603050405020304" pitchFamily="18" charset="0"/>
              </a:rPr>
              <a:t>Rohit Ramagade , Uday Thak, Harshad </a:t>
            </a:r>
            <a:r>
              <a:rPr lang="en-US" sz="2000" dirty="0" err="1">
                <a:latin typeface="Times New Roman" panose="02020603050405020304" pitchFamily="18" charset="0"/>
                <a:cs typeface="Times New Roman" panose="02020603050405020304" pitchFamily="18" charset="0"/>
              </a:rPr>
              <a:t>pidurkar</a:t>
            </a:r>
            <a:r>
              <a:rPr lang="en-US" sz="2000" dirty="0">
                <a:latin typeface="Times New Roman" panose="02020603050405020304" pitchFamily="18" charset="0"/>
                <a:cs typeface="Times New Roman" panose="02020603050405020304" pitchFamily="18" charset="0"/>
              </a:rPr>
              <a:t>, Lokesh Kathale; ”INNOVATIVE TECHNOLOGIES FOR TEMPERATURE MEASUREMENT OF AERO ENGINE COMPONENT”, International Research Journal of Engineering and Technology(IRJET), ISSN: 2395-0056 vol-05,issue no-23, 2395-0072</a:t>
            </a:r>
          </a:p>
          <a:p>
            <a:pPr algn="just"/>
            <a:r>
              <a:rPr lang="en-US" sz="2000" dirty="0" err="1">
                <a:latin typeface="Times New Roman" panose="02020603050405020304" pitchFamily="18" charset="0"/>
                <a:cs typeface="Times New Roman" panose="02020603050405020304" pitchFamily="18" charset="0"/>
              </a:rPr>
              <a:t>Akshay</a:t>
            </a:r>
            <a:r>
              <a:rPr lang="en-US" sz="2000" dirty="0">
                <a:latin typeface="Times New Roman" panose="02020603050405020304" pitchFamily="18" charset="0"/>
                <a:cs typeface="Times New Roman" panose="02020603050405020304" pitchFamily="18" charset="0"/>
              </a:rPr>
              <a:t> Sharma A S, “ Review on Automatic Sanitizer Dispensing Machine”, International Research Journal of Engineering and Technology(IRJET),vol-09,issue no-07,pp.725-726,2020.</a:t>
            </a: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8010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B69A2-5CDB-037B-9142-9DED5E8EB690}"/>
              </a:ext>
            </a:extLst>
          </p:cNvPr>
          <p:cNvSpPr>
            <a:spLocks noGrp="1"/>
          </p:cNvSpPr>
          <p:nvPr>
            <p:ph type="title"/>
          </p:nvPr>
        </p:nvSpPr>
        <p:spPr>
          <a:xfrm>
            <a:off x="838200" y="365125"/>
            <a:ext cx="10515600" cy="5369469"/>
          </a:xfrm>
        </p:spPr>
        <p:txBody>
          <a:bodyPr/>
          <a:lstStyle/>
          <a:p>
            <a:pPr algn="ctr"/>
            <a:r>
              <a:rPr lang="en-US" b="1" dirty="0">
                <a:latin typeface="Times New Roman" panose="02020603050405020304" pitchFamily="18" charset="0"/>
                <a:cs typeface="Times New Roman" panose="02020603050405020304" pitchFamily="18" charset="0"/>
              </a:rPr>
              <a:t>Q&amp;A</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2280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F9647-136D-6CB6-9251-40758619CEC5}"/>
              </a:ext>
            </a:extLst>
          </p:cNvPr>
          <p:cNvSpPr>
            <a:spLocks noGrp="1"/>
          </p:cNvSpPr>
          <p:nvPr>
            <p:ph type="title"/>
          </p:nvPr>
        </p:nvSpPr>
        <p:spPr>
          <a:xfrm>
            <a:off x="838200" y="365125"/>
            <a:ext cx="10515600" cy="5931172"/>
          </a:xfrm>
        </p:spPr>
        <p:txBody>
          <a:bodyPr/>
          <a:lstStyle/>
          <a:p>
            <a:pPr algn="ctr"/>
            <a:r>
              <a:rPr lang="en-US" b="1" dirty="0">
                <a:latin typeface="Times New Roman" panose="02020603050405020304" pitchFamily="18" charset="0"/>
                <a:cs typeface="Times New Roman" panose="02020603050405020304" pitchFamily="18" charset="0"/>
              </a:rPr>
              <a:t>THANK YOU</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7199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5F987E-BFB3-9BE9-6796-4A2F1AEA8EA6}"/>
              </a:ext>
            </a:extLst>
          </p:cNvPr>
          <p:cNvSpPr>
            <a:spLocks noGrp="1"/>
          </p:cNvSpPr>
          <p:nvPr>
            <p:ph idx="1"/>
          </p:nvPr>
        </p:nvSpPr>
        <p:spPr/>
        <p:txBody>
          <a:bodyPr/>
          <a:lstStyle/>
          <a:p>
            <a:r>
              <a:rPr lang="en-IN" dirty="0"/>
              <a:t>Abstract</a:t>
            </a:r>
          </a:p>
          <a:p>
            <a:r>
              <a:rPr lang="en-IN" dirty="0"/>
              <a:t>Introduction</a:t>
            </a:r>
          </a:p>
          <a:p>
            <a:r>
              <a:rPr lang="en-IN" dirty="0"/>
              <a:t>Literature Survey</a:t>
            </a:r>
          </a:p>
          <a:p>
            <a:r>
              <a:rPr lang="en-IN" dirty="0"/>
              <a:t>Proposed Technology</a:t>
            </a:r>
          </a:p>
          <a:p>
            <a:r>
              <a:rPr lang="en-IN" dirty="0"/>
              <a:t>Implementation and Architecture</a:t>
            </a:r>
          </a:p>
          <a:p>
            <a:r>
              <a:rPr lang="en-IN" dirty="0"/>
              <a:t>Results and Discussion</a:t>
            </a:r>
          </a:p>
          <a:p>
            <a:r>
              <a:rPr lang="en-IN" dirty="0"/>
              <a:t>Conclusion and Future Scope</a:t>
            </a:r>
          </a:p>
          <a:p>
            <a:r>
              <a:rPr lang="en-IN" dirty="0"/>
              <a:t>Reference</a:t>
            </a:r>
          </a:p>
        </p:txBody>
      </p:sp>
      <p:sp>
        <p:nvSpPr>
          <p:cNvPr id="4" name="Title 1">
            <a:extLst>
              <a:ext uri="{FF2B5EF4-FFF2-40B4-BE49-F238E27FC236}">
                <a16:creationId xmlns:a16="http://schemas.microsoft.com/office/drawing/2014/main" id="{29F56128-1ACA-61B2-1D19-5139023D9CD7}"/>
              </a:ext>
            </a:extLst>
          </p:cNvPr>
          <p:cNvSpPr>
            <a:spLocks noGrp="1"/>
          </p:cNvSpPr>
          <p:nvPr>
            <p:ph type="title"/>
          </p:nvPr>
        </p:nvSpPr>
        <p:spPr>
          <a:xfrm>
            <a:off x="838200" y="365125"/>
            <a:ext cx="10515600" cy="1325563"/>
          </a:xfrm>
        </p:spPr>
        <p:txBody>
          <a:bodyPr>
            <a:normAutofit/>
          </a:bodyPr>
          <a:lstStyle/>
          <a:p>
            <a:pPr algn="ctr"/>
            <a:r>
              <a:rPr lang="en-US" sz="4000" b="1" dirty="0">
                <a:latin typeface="Times New Roman" pitchFamily="18" charset="0"/>
                <a:cs typeface="Times New Roman" pitchFamily="18" charset="0"/>
              </a:rPr>
              <a:t>CONTENTS</a:t>
            </a:r>
          </a:p>
        </p:txBody>
      </p:sp>
    </p:spTree>
    <p:extLst>
      <p:ext uri="{BB962C8B-B14F-4D97-AF65-F5344CB8AC3E}">
        <p14:creationId xmlns:p14="http://schemas.microsoft.com/office/powerpoint/2010/main" val="4140806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5F987E-BFB3-9BE9-6796-4A2F1AEA8EA6}"/>
              </a:ext>
            </a:extLst>
          </p:cNvPr>
          <p:cNvSpPr>
            <a:spLocks noGrp="1"/>
          </p:cNvSpPr>
          <p:nvPr>
            <p:ph idx="1"/>
          </p:nvPr>
        </p:nvSpPr>
        <p:spPr>
          <a:xfrm>
            <a:off x="1045464" y="2173097"/>
            <a:ext cx="10308336" cy="4351338"/>
          </a:xfrm>
        </p:spPr>
        <p:txBody>
          <a:bodyPr>
            <a:noAutofit/>
          </a:bodyPr>
          <a:lstStyle/>
          <a:p>
            <a:pPr marL="0" indent="0">
              <a:lnSpc>
                <a:spcPct val="100000"/>
              </a:lnSpc>
              <a:buNone/>
            </a:pPr>
            <a:r>
              <a:rPr lang="en-US" sz="2400" dirty="0"/>
              <a:t>This abstract introduces the concept of an anti-sleep alarm system designed using </a:t>
            </a:r>
            <a:r>
              <a:rPr lang="en-US" sz="2400" dirty="0" err="1"/>
              <a:t>IoT</a:t>
            </a:r>
            <a:r>
              <a:rPr lang="en-US" sz="2400" dirty="0"/>
              <a:t> technology. It highlights the innovation and practical application of </a:t>
            </a:r>
            <a:r>
              <a:rPr lang="en-US" sz="2400" dirty="0" err="1"/>
              <a:t>IoT</a:t>
            </a:r>
            <a:r>
              <a:rPr lang="en-US" sz="2400" dirty="0"/>
              <a:t> in enhancing safety and alertness, particularly in contexts where drowsiness can pose risks. The project aims to address the critical need for effective alert systems to prevent accidents caused by driver fatigue or sleepiness.</a:t>
            </a:r>
            <a:endParaRPr lang="en-IN" sz="24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29F56128-1ACA-61B2-1D19-5139023D9CD7}"/>
              </a:ext>
            </a:extLst>
          </p:cNvPr>
          <p:cNvSpPr>
            <a:spLocks noGrp="1"/>
          </p:cNvSpPr>
          <p:nvPr>
            <p:ph type="title"/>
          </p:nvPr>
        </p:nvSpPr>
        <p:spPr>
          <a:xfrm>
            <a:off x="941832" y="575437"/>
            <a:ext cx="10515600" cy="1325563"/>
          </a:xfrm>
        </p:spPr>
        <p:txBody>
          <a:bodyPr>
            <a:normAutofit/>
          </a:bodyPr>
          <a:lstStyle/>
          <a:p>
            <a:pPr algn="ctr"/>
            <a:r>
              <a:rPr lang="en-US" sz="4000" b="1" dirty="0">
                <a:latin typeface="Times New Roman" pitchFamily="18" charset="0"/>
                <a:cs typeface="Times New Roman" pitchFamily="18" charset="0"/>
              </a:rPr>
              <a:t>ABSTRACT</a:t>
            </a:r>
          </a:p>
        </p:txBody>
      </p:sp>
    </p:spTree>
    <p:extLst>
      <p:ext uri="{BB962C8B-B14F-4D97-AF65-F5344CB8AC3E}">
        <p14:creationId xmlns:p14="http://schemas.microsoft.com/office/powerpoint/2010/main" val="4140806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ACBF9-E406-9BD2-1CCC-530A591FED20}"/>
              </a:ext>
            </a:extLst>
          </p:cNvPr>
          <p:cNvSpPr>
            <a:spLocks noGrp="1"/>
          </p:cNvSpPr>
          <p:nvPr>
            <p:ph type="title"/>
          </p:nvPr>
        </p:nvSpPr>
        <p:spPr>
          <a:xfrm>
            <a:off x="838200" y="602869"/>
            <a:ext cx="10515600" cy="1325563"/>
          </a:xfrm>
        </p:spPr>
        <p:txBody>
          <a:bodyPr/>
          <a:lstStyle/>
          <a:p>
            <a:pPr algn="ctr"/>
            <a:r>
              <a:rPr lang="en-US" b="1" dirty="0">
                <a:latin typeface="Times New Roman" pitchFamily="18" charset="0"/>
                <a:cs typeface="Times New Roman" pitchFamily="18" charset="0"/>
              </a:rPr>
              <a:t>INTRODUCTION</a:t>
            </a:r>
            <a:endParaRPr lang="en-IN" dirty="0"/>
          </a:p>
        </p:txBody>
      </p:sp>
      <p:sp>
        <p:nvSpPr>
          <p:cNvPr id="3" name="Content Placeholder 2">
            <a:extLst>
              <a:ext uri="{FF2B5EF4-FFF2-40B4-BE49-F238E27FC236}">
                <a16:creationId xmlns:a16="http://schemas.microsoft.com/office/drawing/2014/main" id="{D4E399A1-3F52-944F-234D-259B1C72AD9F}"/>
              </a:ext>
            </a:extLst>
          </p:cNvPr>
          <p:cNvSpPr>
            <a:spLocks noGrp="1"/>
          </p:cNvSpPr>
          <p:nvPr>
            <p:ph idx="1"/>
          </p:nvPr>
        </p:nvSpPr>
        <p:spPr>
          <a:xfrm>
            <a:off x="838200" y="2136521"/>
            <a:ext cx="10515600" cy="4351338"/>
          </a:xfrm>
        </p:spPr>
        <p:txBody>
          <a:bodyPr>
            <a:normAutofit/>
          </a:bodyPr>
          <a:lstStyle/>
          <a:p>
            <a:pPr marL="0" indent="0">
              <a:lnSpc>
                <a:spcPct val="100000"/>
              </a:lnSpc>
              <a:buNone/>
            </a:pPr>
            <a:r>
              <a:rPr lang="en-US" sz="2400" dirty="0"/>
              <a:t>In today's fast-paced world, where efficiency and safety are paramount, the issue of drowsiness and its potential consequences cannot be overlooked. The development of an anti-sleep alarm using </a:t>
            </a:r>
            <a:r>
              <a:rPr lang="en-US" sz="2400" dirty="0" err="1"/>
              <a:t>IoT</a:t>
            </a:r>
            <a:r>
              <a:rPr lang="en-US" sz="2400" dirty="0"/>
              <a:t> (Internet of Things) technology represents a significant advancement in addressing this challenge. This introduction sets the stage for exploring how </a:t>
            </a:r>
            <a:r>
              <a:rPr lang="en-US" sz="2400" dirty="0" err="1"/>
              <a:t>IoT</a:t>
            </a:r>
            <a:r>
              <a:rPr lang="en-US" sz="2400" dirty="0"/>
              <a:t> can be leveraged to create a proactive solution that enhances alertness and prevents accidents caused by sleep deprivation or fatigue.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9044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81198" y="403909"/>
            <a:ext cx="8029604" cy="785794"/>
          </a:xfrm>
        </p:spPr>
        <p:txBody>
          <a:bodyPr>
            <a:normAutofit/>
          </a:bodyPr>
          <a:lstStyle/>
          <a:p>
            <a:r>
              <a:rPr lang="en-IN" sz="4400" dirty="0">
                <a:latin typeface="Times New Roman" panose="02020603050405020304" pitchFamily="18" charset="0"/>
                <a:cs typeface="Times New Roman" panose="02020603050405020304" pitchFamily="18" charset="0"/>
              </a:rPr>
              <a:t>LITERATURE SURVEY</a:t>
            </a:r>
            <a:endParaRPr lang="en-US" sz="4400" dirty="0"/>
          </a:p>
        </p:txBody>
      </p:sp>
      <p:graphicFrame>
        <p:nvGraphicFramePr>
          <p:cNvPr id="5" name="Table 4"/>
          <p:cNvGraphicFramePr>
            <a:graphicFrameLocks noGrp="1"/>
          </p:cNvGraphicFramePr>
          <p:nvPr>
            <p:extLst>
              <p:ext uri="{D42A27DB-BD31-4B8C-83A1-F6EECF244321}">
                <p14:modId xmlns:p14="http://schemas.microsoft.com/office/powerpoint/2010/main" val="797669018"/>
              </p:ext>
            </p:extLst>
          </p:nvPr>
        </p:nvGraphicFramePr>
        <p:xfrm>
          <a:off x="245806" y="1337187"/>
          <a:ext cx="11710221" cy="5338918"/>
        </p:xfrm>
        <a:graphic>
          <a:graphicData uri="http://schemas.openxmlformats.org/drawingml/2006/table">
            <a:tbl>
              <a:tblPr firstRow="1" bandRow="1">
                <a:tableStyleId>{F5AB1C69-6EDB-4FF4-983F-18BD219EF322}</a:tableStyleId>
              </a:tblPr>
              <a:tblGrid>
                <a:gridCol w="726844">
                  <a:extLst>
                    <a:ext uri="{9D8B030D-6E8A-4147-A177-3AD203B41FA5}">
                      <a16:colId xmlns:a16="http://schemas.microsoft.com/office/drawing/2014/main" val="20000"/>
                    </a:ext>
                  </a:extLst>
                </a:gridCol>
                <a:gridCol w="1534441">
                  <a:extLst>
                    <a:ext uri="{9D8B030D-6E8A-4147-A177-3AD203B41FA5}">
                      <a16:colId xmlns:a16="http://schemas.microsoft.com/office/drawing/2014/main" val="20001"/>
                    </a:ext>
                  </a:extLst>
                </a:gridCol>
                <a:gridCol w="1938244">
                  <a:extLst>
                    <a:ext uri="{9D8B030D-6E8A-4147-A177-3AD203B41FA5}">
                      <a16:colId xmlns:a16="http://schemas.microsoft.com/office/drawing/2014/main" val="20002"/>
                    </a:ext>
                  </a:extLst>
                </a:gridCol>
                <a:gridCol w="1938244">
                  <a:extLst>
                    <a:ext uri="{9D8B030D-6E8A-4147-A177-3AD203B41FA5}">
                      <a16:colId xmlns:a16="http://schemas.microsoft.com/office/drawing/2014/main" val="20003"/>
                    </a:ext>
                  </a:extLst>
                </a:gridCol>
                <a:gridCol w="1372920">
                  <a:extLst>
                    <a:ext uri="{9D8B030D-6E8A-4147-A177-3AD203B41FA5}">
                      <a16:colId xmlns:a16="http://schemas.microsoft.com/office/drawing/2014/main" val="20004"/>
                    </a:ext>
                  </a:extLst>
                </a:gridCol>
                <a:gridCol w="1453682">
                  <a:extLst>
                    <a:ext uri="{9D8B030D-6E8A-4147-A177-3AD203B41FA5}">
                      <a16:colId xmlns:a16="http://schemas.microsoft.com/office/drawing/2014/main" val="20005"/>
                    </a:ext>
                  </a:extLst>
                </a:gridCol>
                <a:gridCol w="1453682">
                  <a:extLst>
                    <a:ext uri="{9D8B030D-6E8A-4147-A177-3AD203B41FA5}">
                      <a16:colId xmlns:a16="http://schemas.microsoft.com/office/drawing/2014/main" val="20006"/>
                    </a:ext>
                  </a:extLst>
                </a:gridCol>
                <a:gridCol w="1292164">
                  <a:extLst>
                    <a:ext uri="{9D8B030D-6E8A-4147-A177-3AD203B41FA5}">
                      <a16:colId xmlns:a16="http://schemas.microsoft.com/office/drawing/2014/main" val="20007"/>
                    </a:ext>
                  </a:extLst>
                </a:gridCol>
              </a:tblGrid>
              <a:tr h="12287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S.No.</a:t>
                      </a:r>
                      <a:endParaRPr lang="en-US" dirty="0"/>
                    </a:p>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a:t>Name of Author</a:t>
                      </a:r>
                      <a:r>
                        <a:rPr lang="en-IN" baseline="0" dirty="0"/>
                        <a:t> </a:t>
                      </a:r>
                      <a:endParaRPr lang="en-US" dirty="0"/>
                    </a:p>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a:t>Title</a:t>
                      </a:r>
                      <a:r>
                        <a:rPr lang="en-IN" baseline="0" dirty="0"/>
                        <a:t> of the paper</a:t>
                      </a:r>
                      <a:endParaRPr lang="en-US" dirty="0"/>
                    </a:p>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a:t>International journal/</a:t>
                      </a:r>
                    </a:p>
                    <a:p>
                      <a:pPr marL="0" marR="0" indent="0" algn="ctr" defTabSz="914400" rtl="0" eaLnBrk="1" fontAlgn="auto" latinLnBrk="0" hangingPunct="1">
                        <a:lnSpc>
                          <a:spcPct val="100000"/>
                        </a:lnSpc>
                        <a:spcBef>
                          <a:spcPts val="0"/>
                        </a:spcBef>
                        <a:spcAft>
                          <a:spcPts val="0"/>
                        </a:spcAft>
                        <a:buClrTx/>
                        <a:buSzTx/>
                        <a:buFontTx/>
                        <a:buNone/>
                        <a:tabLst/>
                        <a:defRPr/>
                      </a:pPr>
                      <a:r>
                        <a:rPr lang="en-IN" dirty="0"/>
                        <a:t>conference</a:t>
                      </a:r>
                      <a:endParaRPr lang="en-US" dirty="0"/>
                    </a:p>
                    <a:p>
                      <a:pPr algn="ctr"/>
                      <a:endParaRPr lang="en-US" dirty="0"/>
                    </a:p>
                  </a:txBody>
                  <a:tcPr/>
                </a:tc>
                <a:tc>
                  <a:txBody>
                    <a:bodyPr/>
                    <a:lstStyle/>
                    <a:p>
                      <a:pPr algn="ctr"/>
                      <a:r>
                        <a:rPr lang="en-IN" dirty="0"/>
                        <a:t>Volume</a:t>
                      </a:r>
                      <a:r>
                        <a:rPr lang="en-IN" baseline="0" dirty="0"/>
                        <a:t> </a:t>
                      </a:r>
                    </a:p>
                    <a:p>
                      <a:pPr algn="ctr"/>
                      <a:r>
                        <a:rPr lang="en-IN" baseline="0" dirty="0"/>
                        <a:t>No.</a:t>
                      </a:r>
                      <a:endParaRPr lang="en-US" dirty="0"/>
                    </a:p>
                    <a:p>
                      <a:pPr algn="ctr"/>
                      <a:endParaRPr lang="en-US" dirty="0"/>
                    </a:p>
                  </a:txBody>
                  <a:tcPr/>
                </a:tc>
                <a:tc>
                  <a:txBody>
                    <a:bodyPr/>
                    <a:lstStyle/>
                    <a:p>
                      <a:pPr algn="ctr"/>
                      <a:r>
                        <a:rPr lang="en-IN" baseline="0" dirty="0"/>
                        <a:t>Issue</a:t>
                      </a:r>
                    </a:p>
                  </a:txBody>
                  <a:tcPr/>
                </a:tc>
                <a:tc>
                  <a:txBody>
                    <a:bodyPr/>
                    <a:lstStyle/>
                    <a:p>
                      <a:pPr algn="ctr"/>
                      <a:r>
                        <a:rPr lang="en-IN" dirty="0"/>
                        <a:t>ISBN/</a:t>
                      </a:r>
                    </a:p>
                    <a:p>
                      <a:pPr algn="ctr"/>
                      <a:r>
                        <a:rPr lang="en-IN" dirty="0"/>
                        <a:t>ISSN</a:t>
                      </a:r>
                      <a:endParaRPr lang="en-US" dirty="0"/>
                    </a:p>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a:t>Indexing</a:t>
                      </a:r>
                      <a:endParaRPr lang="en-US" dirty="0"/>
                    </a:p>
                    <a:p>
                      <a:endParaRPr lang="en-US" dirty="0"/>
                    </a:p>
                  </a:txBody>
                  <a:tcPr/>
                </a:tc>
                <a:extLst>
                  <a:ext uri="{0D108BD9-81ED-4DB2-BD59-A6C34878D82A}">
                    <a16:rowId xmlns:a16="http://schemas.microsoft.com/office/drawing/2014/main" val="10000"/>
                  </a:ext>
                </a:extLst>
              </a:tr>
              <a:tr h="1204435">
                <a:tc>
                  <a:txBody>
                    <a:bodyPr/>
                    <a:lstStyle/>
                    <a:p>
                      <a:endParaRPr lang="en-IN" dirty="0"/>
                    </a:p>
                    <a:p>
                      <a:pPr algn="ctr"/>
                      <a:r>
                        <a:rPr lang="en-IN" baseline="0" dirty="0"/>
                        <a:t> 1.</a:t>
                      </a:r>
                      <a:endParaRPr lang="en-US" dirty="0"/>
                    </a:p>
                  </a:txBody>
                  <a:tcPr/>
                </a:tc>
                <a:tc>
                  <a:txBody>
                    <a:bodyPr/>
                    <a:lstStyle/>
                    <a:p>
                      <a:r>
                        <a:rPr lang="sv-SE" sz="1400" b="1" dirty="0"/>
                        <a:t>Prashant J. Mahajan; Kalyani V. Pagare</a:t>
                      </a:r>
                      <a:endParaRPr lang="en-US" sz="14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t>PIR Based</a:t>
                      </a:r>
                      <a:r>
                        <a:rPr lang="en-US" sz="1400" b="1" baseline="0" dirty="0"/>
                        <a:t> </a:t>
                      </a:r>
                      <a:r>
                        <a:rPr lang="en-US" sz="1400" b="1" dirty="0"/>
                        <a:t>Automatic Fever Testing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baseline="0" dirty="0">
                          <a:solidFill>
                            <a:schemeClr val="tx1"/>
                          </a:solidFill>
                          <a:latin typeface="+mn-lt"/>
                          <a:ea typeface="+mn-ea"/>
                          <a:cs typeface="+mn-cs"/>
                        </a:rPr>
                        <a:t>International Journal of Electronics Engineering Research.(IRJET) </a:t>
                      </a:r>
                      <a:endParaRPr lang="en-US" sz="1400" b="1"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baseline="0" dirty="0"/>
                        <a:t> </a:t>
                      </a:r>
                    </a:p>
                    <a:p>
                      <a:pPr marL="0" marR="0" indent="0" algn="ctr" defTabSz="914400" rtl="0" eaLnBrk="1" fontAlgn="auto" latinLnBrk="0" hangingPunct="1">
                        <a:lnSpc>
                          <a:spcPct val="100000"/>
                        </a:lnSpc>
                        <a:spcBef>
                          <a:spcPts val="0"/>
                        </a:spcBef>
                        <a:spcAft>
                          <a:spcPts val="0"/>
                        </a:spcAft>
                        <a:buClrTx/>
                        <a:buSzTx/>
                        <a:buFontTx/>
                        <a:buNone/>
                        <a:tabLst/>
                        <a:defRPr/>
                      </a:pPr>
                      <a:r>
                        <a:rPr lang="en-IN" sz="1400" b="1" baseline="0" dirty="0"/>
                        <a:t>        07</a:t>
                      </a:r>
                      <a:endParaRPr lang="en-US" sz="1400" b="1" dirty="0"/>
                    </a:p>
                  </a:txBody>
                  <a:tcPr/>
                </a:tc>
                <a:tc>
                  <a:txBody>
                    <a:bodyPr/>
                    <a:lstStyle/>
                    <a:p>
                      <a:pPr algn="ctr"/>
                      <a:r>
                        <a:rPr lang="en-IN" sz="1400" b="1" dirty="0"/>
                        <a:t> </a:t>
                      </a:r>
                      <a:r>
                        <a:rPr lang="en-US" sz="1400" b="1" dirty="0"/>
                        <a:t>04 , Apr 2020</a:t>
                      </a:r>
                      <a:endParaRPr lang="en-IN" sz="1400" b="1" dirty="0"/>
                    </a:p>
                  </a:txBody>
                  <a:tcPr/>
                </a:tc>
                <a:tc>
                  <a:txBody>
                    <a:bodyPr/>
                    <a:lstStyle/>
                    <a:p>
                      <a:r>
                        <a:rPr lang="en-US" sz="1400" b="1" dirty="0"/>
                        <a:t>e-ISSN: </a:t>
                      </a:r>
                    </a:p>
                    <a:p>
                      <a:r>
                        <a:rPr lang="en-US" sz="1400" b="1" dirty="0"/>
                        <a:t>2395-0056</a:t>
                      </a:r>
                    </a:p>
                    <a:p>
                      <a:r>
                        <a:rPr lang="en-US" sz="1400" b="1" dirty="0"/>
                        <a:t>p-ISSN: 2395-0072</a:t>
                      </a:r>
                    </a:p>
                  </a:txBody>
                  <a:tcPr/>
                </a:tc>
                <a:tc>
                  <a:txBody>
                    <a:bodyPr/>
                    <a:lstStyle/>
                    <a:p>
                      <a:r>
                        <a:rPr lang="en-US" sz="1400" b="1" dirty="0"/>
                        <a:t> </a:t>
                      </a:r>
                    </a:p>
                    <a:p>
                      <a:pPr algn="ctr"/>
                      <a:r>
                        <a:rPr lang="en-US" sz="1400" b="1" dirty="0"/>
                        <a:t>    1345-1347</a:t>
                      </a:r>
                    </a:p>
                  </a:txBody>
                  <a:tcPr/>
                </a:tc>
                <a:extLst>
                  <a:ext uri="{0D108BD9-81ED-4DB2-BD59-A6C34878D82A}">
                    <a16:rowId xmlns:a16="http://schemas.microsoft.com/office/drawing/2014/main" val="10001"/>
                  </a:ext>
                </a:extLst>
              </a:tr>
              <a:tr h="1204435">
                <a:tc>
                  <a:txBody>
                    <a:bodyPr/>
                    <a:lstStyle/>
                    <a:p>
                      <a:endParaRPr lang="en-IN" dirty="0"/>
                    </a:p>
                    <a:p>
                      <a:pPr algn="ctr"/>
                      <a:r>
                        <a:rPr lang="en-IN" dirty="0"/>
                        <a:t> 2.</a:t>
                      </a:r>
                      <a:endParaRPr lang="en-US" dirty="0"/>
                    </a:p>
                  </a:txBody>
                  <a:tcPr/>
                </a:tc>
                <a:tc>
                  <a:txBody>
                    <a:bodyPr/>
                    <a:lstStyle/>
                    <a:p>
                      <a:r>
                        <a:rPr lang="en-IN" dirty="0"/>
                        <a:t>  </a:t>
                      </a:r>
                      <a:r>
                        <a:rPr lang="en-US" sz="1600" b="1" dirty="0"/>
                        <a:t>Akshay Sharma A S</a:t>
                      </a:r>
                      <a:endParaRPr lang="en-IN" sz="1600" b="1" dirty="0"/>
                    </a:p>
                  </a:txBody>
                  <a:tcPr/>
                </a:tc>
                <a:tc>
                  <a:txBody>
                    <a:bodyPr/>
                    <a:lstStyle/>
                    <a:p>
                      <a:r>
                        <a:rPr lang="en-US" sz="1400" b="1" dirty="0"/>
                        <a:t>Review on Automatic Sanitizer Dispensing Machine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baseline="0" dirty="0">
                          <a:solidFill>
                            <a:schemeClr val="tx1"/>
                          </a:solidFill>
                          <a:latin typeface="+mn-lt"/>
                          <a:ea typeface="+mn-ea"/>
                          <a:cs typeface="+mn-cs"/>
                        </a:rPr>
                        <a:t>International Journal of Electronics Engineering Research.(IRJET) </a:t>
                      </a:r>
                      <a:endParaRPr lang="en-US" sz="1400" b="1" dirty="0">
                        <a:solidFill>
                          <a:schemeClr val="tx1"/>
                        </a:solidFill>
                      </a:endParaRPr>
                    </a:p>
                    <a:p>
                      <a:endParaRPr lang="en-US" sz="1400" b="1" dirty="0"/>
                    </a:p>
                  </a:txBody>
                  <a:tcPr/>
                </a:tc>
                <a:tc>
                  <a:txBody>
                    <a:bodyPr/>
                    <a:lstStyle/>
                    <a:p>
                      <a:pPr algn="ctr"/>
                      <a:r>
                        <a:rPr lang="en-IN" dirty="0"/>
                        <a:t> </a:t>
                      </a:r>
                    </a:p>
                    <a:p>
                      <a:pPr algn="ctr"/>
                      <a:r>
                        <a:rPr lang="en-IN" sz="1400" b="1" dirty="0"/>
                        <a:t>       09</a:t>
                      </a:r>
                      <a:endParaRPr lang="en-US" sz="1400" b="1" dirty="0"/>
                    </a:p>
                  </a:txBody>
                  <a:tcPr/>
                </a:tc>
                <a:tc>
                  <a:txBody>
                    <a:bodyPr/>
                    <a:lstStyle/>
                    <a:p>
                      <a:pPr algn="ctr"/>
                      <a:r>
                        <a:rPr lang="en-US" sz="1400" b="1" dirty="0"/>
                        <a:t>07, July-2020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dirty="0"/>
                        <a:t> </a:t>
                      </a:r>
                      <a:r>
                        <a:rPr lang="en-US" sz="1400" b="1" dirty="0"/>
                        <a:t>ISSN: 2278-0181</a:t>
                      </a:r>
                    </a:p>
                  </a:txBody>
                  <a:tcPr/>
                </a:tc>
                <a:tc>
                  <a:txBody>
                    <a:bodyPr/>
                    <a:lstStyle/>
                    <a:p>
                      <a:endParaRPr lang="en-IN" dirty="0"/>
                    </a:p>
                    <a:p>
                      <a:pPr algn="ctr"/>
                      <a:r>
                        <a:rPr lang="en-IN" dirty="0"/>
                        <a:t>  </a:t>
                      </a:r>
                      <a:r>
                        <a:rPr lang="en-US" sz="1400" b="1" dirty="0"/>
                        <a:t>725-726</a:t>
                      </a:r>
                    </a:p>
                  </a:txBody>
                  <a:tcPr/>
                </a:tc>
                <a:extLst>
                  <a:ext uri="{0D108BD9-81ED-4DB2-BD59-A6C34878D82A}">
                    <a16:rowId xmlns:a16="http://schemas.microsoft.com/office/drawing/2014/main" val="10002"/>
                  </a:ext>
                </a:extLst>
              </a:tr>
              <a:tr h="1701318">
                <a:tc>
                  <a:txBody>
                    <a:bodyPr/>
                    <a:lstStyle/>
                    <a:p>
                      <a:pPr algn="ctr"/>
                      <a:r>
                        <a:rPr lang="en-IN" dirty="0"/>
                        <a:t>3.</a:t>
                      </a:r>
                      <a:endParaRPr lang="en-US" dirty="0"/>
                    </a:p>
                  </a:txBody>
                  <a:tcPr/>
                </a:tc>
                <a:tc>
                  <a:txBody>
                    <a:bodyPr/>
                    <a:lstStyle/>
                    <a:p>
                      <a:r>
                        <a:rPr lang="en-IN" sz="1600" b="1" dirty="0"/>
                        <a:t>Pooja Ajmera</a:t>
                      </a:r>
                      <a:endParaRPr lang="en-US" sz="1600" b="1" dirty="0"/>
                    </a:p>
                  </a:txBody>
                  <a:tcPr/>
                </a:tc>
                <a:tc>
                  <a:txBody>
                    <a:bodyPr/>
                    <a:lstStyle/>
                    <a:p>
                      <a:r>
                        <a:rPr lang="en-IN" sz="1600" b="1" dirty="0"/>
                        <a:t>Infrared Sensor</a:t>
                      </a:r>
                      <a:endParaRPr lang="en-US"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baseline="0" dirty="0">
                          <a:solidFill>
                            <a:schemeClr val="tx1"/>
                          </a:solidFill>
                          <a:latin typeface="+mn-lt"/>
                          <a:ea typeface="+mn-ea"/>
                          <a:cs typeface="+mn-cs"/>
                        </a:rPr>
                        <a:t>International Journal of Electronics Engineering Research.(IRJET) </a:t>
                      </a:r>
                      <a:endParaRPr lang="en-US" sz="1600" b="1" dirty="0">
                        <a:solidFill>
                          <a:schemeClr val="tx1"/>
                        </a:solidFill>
                      </a:endParaRPr>
                    </a:p>
                    <a:p>
                      <a:endParaRPr lang="en-US" sz="1600" b="1" dirty="0"/>
                    </a:p>
                  </a:txBody>
                  <a:tcPr/>
                </a:tc>
                <a:tc>
                  <a:txBody>
                    <a:bodyPr/>
                    <a:lstStyle/>
                    <a:p>
                      <a:endParaRPr lang="en-IN" dirty="0"/>
                    </a:p>
                    <a:p>
                      <a:pPr algn="ctr"/>
                      <a:r>
                        <a:rPr lang="en-IN" baseline="0" dirty="0"/>
                        <a:t>     </a:t>
                      </a:r>
                      <a:r>
                        <a:rPr lang="en-IN" sz="1400" b="1" baseline="0" dirty="0"/>
                        <a:t>05</a:t>
                      </a:r>
                      <a:endParaRPr lang="en-IN" sz="1400" b="1" dirty="0"/>
                    </a:p>
                  </a:txBody>
                  <a:tcPr/>
                </a:tc>
                <a:tc>
                  <a:txBody>
                    <a:bodyPr/>
                    <a:lstStyle/>
                    <a:p>
                      <a:pPr algn="ctr"/>
                      <a:r>
                        <a:rPr lang="en-IN" sz="1400" b="1" dirty="0"/>
                        <a:t>05,May-2019</a:t>
                      </a:r>
                      <a:endParaRPr lang="en-US" sz="14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t>e-ISSN: </a:t>
                      </a:r>
                    </a:p>
                    <a:p>
                      <a:pPr marL="0" marR="0" indent="0" algn="l" defTabSz="914400" rtl="0" eaLnBrk="1" fontAlgn="auto" latinLnBrk="0" hangingPunct="1">
                        <a:lnSpc>
                          <a:spcPct val="100000"/>
                        </a:lnSpc>
                        <a:spcBef>
                          <a:spcPts val="0"/>
                        </a:spcBef>
                        <a:spcAft>
                          <a:spcPts val="0"/>
                        </a:spcAft>
                        <a:buClrTx/>
                        <a:buSzTx/>
                        <a:buFontTx/>
                        <a:buNone/>
                        <a:tabLst/>
                        <a:defRPr/>
                      </a:pPr>
                      <a:r>
                        <a:rPr lang="en-IN" sz="1400" b="1" dirty="0"/>
                        <a:t>2581-0181</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t>p-ISSN: </a:t>
                      </a:r>
                    </a:p>
                    <a:p>
                      <a:pPr marL="0" marR="0" indent="0" algn="l" defTabSz="914400" rtl="0" eaLnBrk="1" fontAlgn="auto" latinLnBrk="0" hangingPunct="1">
                        <a:lnSpc>
                          <a:spcPct val="100000"/>
                        </a:lnSpc>
                        <a:spcBef>
                          <a:spcPts val="0"/>
                        </a:spcBef>
                        <a:spcAft>
                          <a:spcPts val="0"/>
                        </a:spcAft>
                        <a:buClrTx/>
                        <a:buSzTx/>
                        <a:buFontTx/>
                        <a:buNone/>
                        <a:tabLst/>
                        <a:defRPr/>
                      </a:pPr>
                      <a:r>
                        <a:rPr lang="en-IN" sz="1400" b="1" dirty="0"/>
                        <a:t>1559-1577</a:t>
                      </a:r>
                      <a:endParaRPr lang="en-US" sz="1400" b="1"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p>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9C45-4DD3-5BCA-47BA-CEB03D18FA75}"/>
              </a:ext>
            </a:extLst>
          </p:cNvPr>
          <p:cNvSpPr>
            <a:spLocks noGrp="1"/>
          </p:cNvSpPr>
          <p:nvPr>
            <p:ph type="title"/>
          </p:nvPr>
        </p:nvSpPr>
        <p:spPr>
          <a:xfrm>
            <a:off x="838200" y="758317"/>
            <a:ext cx="10515600" cy="1325563"/>
          </a:xfrm>
        </p:spPr>
        <p:txBody>
          <a:bodyPr/>
          <a:lstStyle/>
          <a:p>
            <a:pPr algn="ctr"/>
            <a:r>
              <a:rPr lang="en-IN" b="1" dirty="0">
                <a:latin typeface="Times New Roman" pitchFamily="18" charset="0"/>
                <a:cs typeface="Times New Roman" pitchFamily="18" charset="0"/>
              </a:rPr>
              <a:t>PROPOSED METHODOLOGY</a:t>
            </a:r>
            <a:endParaRPr lang="en-IN" dirty="0"/>
          </a:p>
        </p:txBody>
      </p:sp>
      <p:sp>
        <p:nvSpPr>
          <p:cNvPr id="3" name="Content Placeholder 2">
            <a:extLst>
              <a:ext uri="{FF2B5EF4-FFF2-40B4-BE49-F238E27FC236}">
                <a16:creationId xmlns:a16="http://schemas.microsoft.com/office/drawing/2014/main" id="{EC060A64-69D5-8E91-FDC2-6B5D5F443199}"/>
              </a:ext>
            </a:extLst>
          </p:cNvPr>
          <p:cNvSpPr>
            <a:spLocks noGrp="1"/>
          </p:cNvSpPr>
          <p:nvPr>
            <p:ph idx="1"/>
          </p:nvPr>
        </p:nvSpPr>
        <p:spPr>
          <a:xfrm>
            <a:off x="838200" y="2291969"/>
            <a:ext cx="10515600" cy="4351338"/>
          </a:xfrm>
        </p:spPr>
        <p:txBody>
          <a:bodyPr>
            <a:normAutofit/>
          </a:bodyPr>
          <a:lstStyle/>
          <a:p>
            <a:r>
              <a:rPr lang="en-US" sz="2400" dirty="0"/>
              <a:t>The proposed system is an anti-sleep alarm utilizing </a:t>
            </a:r>
            <a:r>
              <a:rPr lang="en-US" sz="2400" dirty="0" err="1"/>
              <a:t>IoT</a:t>
            </a:r>
            <a:r>
              <a:rPr lang="en-US" sz="2400" dirty="0"/>
              <a:t> technology to monitor and detect signs of drowsiness in real-time. By integrating sensors such as eye-tracking cameras or wearables that measure physiological signals like heart rate variability and facial expressions, the system continuously assesses the user's alertness levels. Upon detecting potential drowsiness, it triggers timely alerts through audiovisual cues or vibrations to awaken the user, thereby preventing accidents caused by impaired vigilance. This proactive approach not only enhances safety but also promotes awareness and responsiveness in critical situations.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4955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F2684-99D1-E0CE-2568-25E805F2A21C}"/>
              </a:ext>
            </a:extLst>
          </p:cNvPr>
          <p:cNvSpPr>
            <a:spLocks noGrp="1"/>
          </p:cNvSpPr>
          <p:nvPr>
            <p:ph type="title"/>
          </p:nvPr>
        </p:nvSpPr>
        <p:spPr/>
        <p:txBody>
          <a:bodyPr/>
          <a:lstStyle/>
          <a:p>
            <a:pPr algn="ctr"/>
            <a:r>
              <a:rPr lang="en-IN" sz="4400" b="1" dirty="0">
                <a:latin typeface="Times New Roman" pitchFamily="18" charset="0"/>
                <a:cs typeface="Times New Roman" pitchFamily="18" charset="0"/>
              </a:rPr>
              <a:t>IMPLEMENTATION</a:t>
            </a:r>
            <a:endParaRPr lang="en-IN" dirty="0"/>
          </a:p>
        </p:txBody>
      </p:sp>
      <p:sp>
        <p:nvSpPr>
          <p:cNvPr id="3" name="Content Placeholder 2">
            <a:extLst>
              <a:ext uri="{FF2B5EF4-FFF2-40B4-BE49-F238E27FC236}">
                <a16:creationId xmlns:a16="http://schemas.microsoft.com/office/drawing/2014/main" id="{B32AB13C-64CE-2C01-F56E-93B43B209FC5}"/>
              </a:ext>
            </a:extLst>
          </p:cNvPr>
          <p:cNvSpPr>
            <a:spLocks noGrp="1"/>
          </p:cNvSpPr>
          <p:nvPr>
            <p:ph idx="1"/>
          </p:nvPr>
        </p:nvSpPr>
        <p:spPr>
          <a:xfrm>
            <a:off x="838200" y="2006256"/>
            <a:ext cx="10515600" cy="4673627"/>
          </a:xfrm>
        </p:spPr>
        <p:txBody>
          <a:bodyPr>
            <a:normAutofit/>
          </a:bodyPr>
          <a:lstStyle/>
          <a:p>
            <a:r>
              <a:rPr lang="en-US" sz="2400" b="1" dirty="0"/>
              <a:t>Eye Blink Sensor Integration</a:t>
            </a:r>
            <a:r>
              <a:rPr lang="en-US" sz="2400" dirty="0"/>
              <a:t>: Integrate an eye blink sensor onto a wearable device or within a vehicle dashboard to monitor eyelid movements.</a:t>
            </a:r>
          </a:p>
          <a:p>
            <a:r>
              <a:rPr lang="en-US" sz="2400" b="1" dirty="0"/>
              <a:t>Data Processing</a:t>
            </a:r>
            <a:r>
              <a:rPr lang="en-US" sz="2400" dirty="0"/>
              <a:t>: Process signals from the eye blink sensor to detect patterns indicating drowsiness, such as prolonged eyelid closures or irregular blinking.</a:t>
            </a:r>
          </a:p>
          <a:p>
            <a:r>
              <a:rPr lang="en-US" sz="2400" b="1" dirty="0"/>
              <a:t>Alert Mechanism</a:t>
            </a:r>
            <a:r>
              <a:rPr lang="en-US" sz="2400" dirty="0"/>
              <a:t>: Connect a vibrator module to the wearable device. Configure it to activate upon detecting signs of drowsiness, providing tactile feedback to alert the user.</a:t>
            </a:r>
          </a:p>
          <a:p>
            <a:r>
              <a:rPr lang="en-US" sz="2400" b="1" dirty="0"/>
              <a:t>Power Unit</a:t>
            </a:r>
            <a:r>
              <a:rPr lang="en-US" sz="2400" dirty="0"/>
              <a:t>: Ensure the system is powered by a reliable power source, such as a rechargeable battery or vehicle power supply, to sustain continuous operation.</a:t>
            </a:r>
          </a:p>
        </p:txBody>
      </p:sp>
    </p:spTree>
    <p:extLst>
      <p:ext uri="{BB962C8B-B14F-4D97-AF65-F5344CB8AC3E}">
        <p14:creationId xmlns:p14="http://schemas.microsoft.com/office/powerpoint/2010/main" val="2858976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F2684-99D1-E0CE-2568-25E805F2A21C}"/>
              </a:ext>
            </a:extLst>
          </p:cNvPr>
          <p:cNvSpPr>
            <a:spLocks noGrp="1"/>
          </p:cNvSpPr>
          <p:nvPr>
            <p:ph type="title"/>
          </p:nvPr>
        </p:nvSpPr>
        <p:spPr/>
        <p:txBody>
          <a:bodyPr/>
          <a:lstStyle/>
          <a:p>
            <a:pPr algn="ctr"/>
            <a:r>
              <a:rPr lang="en-IN" sz="4400" b="1" dirty="0">
                <a:latin typeface="Times New Roman" pitchFamily="18" charset="0"/>
                <a:cs typeface="Times New Roman" pitchFamily="18" charset="0"/>
              </a:rPr>
              <a:t>ARCHITECTURE</a:t>
            </a:r>
            <a:endParaRPr lang="en-IN" dirty="0"/>
          </a:p>
        </p:txBody>
      </p:sp>
      <p:pic>
        <p:nvPicPr>
          <p:cNvPr id="6" name="Content Placeholder 5"/>
          <p:cNvPicPr>
            <a:picLocks noGrp="1"/>
          </p:cNvPicPr>
          <p:nvPr>
            <p:ph idx="1"/>
          </p:nvPr>
        </p:nvPicPr>
        <p:blipFill>
          <a:blip r:embed="rId2"/>
          <a:stretch>
            <a:fillRect/>
          </a:stretch>
        </p:blipFill>
        <p:spPr>
          <a:xfrm>
            <a:off x="2871216" y="2066544"/>
            <a:ext cx="5859475" cy="3657599"/>
          </a:xfrm>
          <a:prstGeom prst="rect">
            <a:avLst/>
          </a:prstGeom>
        </p:spPr>
      </p:pic>
    </p:spTree>
    <p:extLst>
      <p:ext uri="{BB962C8B-B14F-4D97-AF65-F5344CB8AC3E}">
        <p14:creationId xmlns:p14="http://schemas.microsoft.com/office/powerpoint/2010/main" val="3941831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F2684-99D1-E0CE-2568-25E805F2A21C}"/>
              </a:ext>
            </a:extLst>
          </p:cNvPr>
          <p:cNvSpPr>
            <a:spLocks noGrp="1"/>
          </p:cNvSpPr>
          <p:nvPr>
            <p:ph type="title"/>
          </p:nvPr>
        </p:nvSpPr>
        <p:spPr/>
        <p:txBody>
          <a:bodyPr/>
          <a:lstStyle/>
          <a:p>
            <a:pPr algn="ctr"/>
            <a:r>
              <a:rPr lang="en-IN" sz="4400" b="1" dirty="0">
                <a:latin typeface="Times New Roman" pitchFamily="18" charset="0"/>
                <a:cs typeface="Times New Roman" pitchFamily="18" charset="0"/>
              </a:rPr>
              <a:t>RESULTS &amp; DISCUSSION</a:t>
            </a:r>
            <a:endParaRPr lang="en-IN" dirty="0"/>
          </a:p>
        </p:txBody>
      </p:sp>
      <p:pic>
        <p:nvPicPr>
          <p:cNvPr id="6"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1096" y="1545336"/>
            <a:ext cx="8065008" cy="4640771"/>
          </a:xfrm>
        </p:spPr>
      </p:pic>
    </p:spTree>
    <p:extLst>
      <p:ext uri="{BB962C8B-B14F-4D97-AF65-F5344CB8AC3E}">
        <p14:creationId xmlns:p14="http://schemas.microsoft.com/office/powerpoint/2010/main" val="28589769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749</Words>
  <Application>Microsoft Office PowerPoint</Application>
  <PresentationFormat>Widescreen</PresentationFormat>
  <Paragraphs>95</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              CMR TECHNICAL CAMPUS UGC (Autonomous) Kandlakoya, Medchal Road, Hyd-501 401 Department of Electronics &amp; Communication Engineering Real Time Project Review  ANTI-SLEEP ALARM       </vt:lpstr>
      <vt:lpstr>CONTENTS</vt:lpstr>
      <vt:lpstr>ABSTRACT</vt:lpstr>
      <vt:lpstr>INTRODUCTION</vt:lpstr>
      <vt:lpstr>LITERATURE SURVEY</vt:lpstr>
      <vt:lpstr>PROPOSED METHODOLOGY</vt:lpstr>
      <vt:lpstr>IMPLEMENTATION</vt:lpstr>
      <vt:lpstr>ARCHITECTURE</vt:lpstr>
      <vt:lpstr>RESULTS &amp; DISCUSSION</vt:lpstr>
      <vt:lpstr>CONCLUSION AND FUTURE SCOPE</vt:lpstr>
      <vt:lpstr>REFERENCES</vt:lpstr>
      <vt:lpstr>Q&amp;A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ELECTRONICS &amp; COMMUNICATION ENGINEERING  CMR TECHNICAL CAMPUS</dc:title>
  <dc:creator>sri sri sri</dc:creator>
  <cp:lastModifiedBy>Ganesh</cp:lastModifiedBy>
  <cp:revision>8</cp:revision>
  <dcterms:created xsi:type="dcterms:W3CDTF">2024-03-28T04:13:19Z</dcterms:created>
  <dcterms:modified xsi:type="dcterms:W3CDTF">2024-06-21T16:54:49Z</dcterms:modified>
</cp:coreProperties>
</file>