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oly"/>
      <p:regular r:id="rId13"/>
      <p: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ol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Pol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1f56d9d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1f56d9d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e1f56d9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e1f56d9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e1f56d9da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e1f56d9da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1f56d9d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1f56d9d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e1f56d9da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e1f56d9da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e26ef63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e26ef63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4.jpg"/><Relationship Id="rId7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3.jpg"/><Relationship Id="rId6" Type="http://schemas.openxmlformats.org/officeDocument/2006/relationships/image" Target="../media/image5.png"/><Relationship Id="rId7" Type="http://schemas.openxmlformats.org/officeDocument/2006/relationships/image" Target="../media/image14.jpg"/><Relationship Id="rId8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Dark Matter</a:t>
            </a:r>
            <a:endParaRPr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oly"/>
                <a:ea typeface="Poly"/>
                <a:cs typeface="Poly"/>
                <a:sym typeface="Poly"/>
              </a:rPr>
              <a:t>and </a:t>
            </a:r>
            <a:endParaRPr sz="3000"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Galactic Rotation Curves</a:t>
            </a:r>
            <a:endParaRPr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The Local Group</a:t>
            </a:r>
            <a:endParaRPr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Gani, Nicholas, Marie</a:t>
            </a:r>
            <a:endParaRPr>
              <a:latin typeface="Poly"/>
              <a:ea typeface="Poly"/>
              <a:cs typeface="Poly"/>
              <a:sym typeface="Poly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8225"/>
            <a:ext cx="8520600" cy="95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Poly"/>
                <a:ea typeface="Poly"/>
                <a:cs typeface="Poly"/>
                <a:sym typeface="Poly"/>
              </a:rPr>
              <a:t>Expected (A) vs </a:t>
            </a:r>
            <a:r>
              <a:rPr lang="en">
                <a:solidFill>
                  <a:srgbClr val="000000"/>
                </a:solidFill>
                <a:latin typeface="Poly"/>
                <a:ea typeface="Poly"/>
                <a:cs typeface="Poly"/>
                <a:sym typeface="Poly"/>
              </a:rPr>
              <a:t>Observed (B)</a:t>
            </a:r>
            <a:r>
              <a:rPr lang="en">
                <a:solidFill>
                  <a:srgbClr val="000000"/>
                </a:solidFill>
                <a:latin typeface="Poly"/>
                <a:ea typeface="Poly"/>
                <a:cs typeface="Poly"/>
                <a:sym typeface="Poly"/>
              </a:rPr>
              <a:t> Curves</a:t>
            </a:r>
            <a:endParaRPr>
              <a:solidFill>
                <a:srgbClr val="000000"/>
              </a:solidFill>
              <a:latin typeface="Poly"/>
              <a:ea typeface="Poly"/>
              <a:cs typeface="Poly"/>
              <a:sym typeface="Poly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8875" y="769574"/>
            <a:ext cx="6055100" cy="428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/>
          <p:nvPr/>
        </p:nvSpPr>
        <p:spPr>
          <a:xfrm>
            <a:off x="6974127" y="1836050"/>
            <a:ext cx="2089800" cy="1895700"/>
          </a:xfrm>
          <a:prstGeom prst="cloudCallout">
            <a:avLst>
              <a:gd fmla="val 36435" name="adj1"/>
              <a:gd fmla="val 76507" name="adj2"/>
            </a:avLst>
          </a:prstGeom>
          <a:gradFill>
            <a:gsLst>
              <a:gs pos="0">
                <a:srgbClr val="86DFEB"/>
              </a:gs>
              <a:gs pos="100000">
                <a:srgbClr val="2BB1C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7054200" y="2357150"/>
            <a:ext cx="20898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ly"/>
                <a:ea typeface="Poly"/>
                <a:cs typeface="Poly"/>
                <a:sym typeface="Poly"/>
              </a:rPr>
              <a:t>Well, THAT’S a discrepancy!</a:t>
            </a:r>
            <a:endParaRPr sz="2200">
              <a:latin typeface="Poly"/>
              <a:ea typeface="Poly"/>
              <a:cs typeface="Poly"/>
              <a:sym typeface="Poly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flip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Introduction</a:t>
            </a:r>
            <a:endParaRPr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4818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  <a:latin typeface="Poly"/>
                <a:ea typeface="Poly"/>
                <a:cs typeface="Poly"/>
                <a:sym typeface="Poly"/>
              </a:rPr>
              <a:t>Task: Like the astronomers in the past, we must develop a formula that can accurately predict the velocities of stars based on how far they are from the galactic center.</a:t>
            </a:r>
            <a:endParaRPr>
              <a:solidFill>
                <a:srgbClr val="EFEFE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EFEFEF"/>
                </a:solidFill>
                <a:latin typeface="Poly"/>
                <a:ea typeface="Poly"/>
                <a:cs typeface="Poly"/>
                <a:sym typeface="Poly"/>
              </a:rPr>
              <a:t>However, the rotational curves that astronomers observe are not consistent with  the initial mathematical predictions generated from observable matter alone. Some other matter must be exerting a gravitational force — dark matter.</a:t>
            </a:r>
            <a:endParaRPr>
              <a:solidFill>
                <a:srgbClr val="EFEFEF"/>
              </a:solidFill>
              <a:latin typeface="Poly"/>
              <a:ea typeface="Poly"/>
              <a:cs typeface="Poly"/>
              <a:sym typeface="Poly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23542" r="23072" t="3744"/>
          <a:stretch/>
        </p:blipFill>
        <p:spPr>
          <a:xfrm>
            <a:off x="5208866" y="1152474"/>
            <a:ext cx="3935133" cy="39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6170838" y="1226475"/>
            <a:ext cx="2011200" cy="9888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gradFill>
            <a:gsLst>
              <a:gs pos="0">
                <a:srgbClr val="F5FF83"/>
              </a:gs>
              <a:gs pos="100000">
                <a:srgbClr val="E3F60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6170850" y="1181350"/>
            <a:ext cx="20112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oly"/>
                <a:ea typeface="Poly"/>
                <a:cs typeface="Poly"/>
                <a:sym typeface="Poly"/>
              </a:rPr>
              <a:t>(Invisible) Dark Matter Halo</a:t>
            </a:r>
            <a:endParaRPr sz="1800">
              <a:latin typeface="Poly"/>
              <a:ea typeface="Poly"/>
              <a:cs typeface="Poly"/>
              <a:sym typeface="Poly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21486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Model A</a:t>
            </a:r>
            <a:endParaRPr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616800"/>
            <a:ext cx="4376400" cy="43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ly"/>
              <a:buChar char="●"/>
            </a:pPr>
            <a:r>
              <a:rPr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Concentrated center mass of </a:t>
            </a:r>
            <a:r>
              <a:rPr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10</a:t>
            </a:r>
            <a:r>
              <a:rPr baseline="30000"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10</a:t>
            </a:r>
            <a:r>
              <a:rPr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 solar masses with negligible mass (i.e. stars) orbiting center in circles</a:t>
            </a:r>
            <a:endParaRPr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ly"/>
              <a:buChar char="●"/>
            </a:pPr>
            <a:r>
              <a:rPr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Centripetal force formula:</a:t>
            </a:r>
            <a:endParaRPr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ly"/>
              <a:buChar char="●"/>
            </a:pPr>
            <a:r>
              <a:rPr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Newton’s Law of Universal Gravitation:</a:t>
            </a:r>
            <a:endParaRPr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ly"/>
              <a:buChar char="●"/>
            </a:pPr>
            <a:r>
              <a:t/>
            </a:r>
            <a:endParaRPr>
              <a:solidFill>
                <a:schemeClr val="lt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ly"/>
              <a:buChar char="●"/>
            </a:pPr>
            <a:r>
              <a:rPr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Centripetal force is gravity, so set Fs equal:</a:t>
            </a:r>
            <a:endParaRPr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ly"/>
              <a:buChar char="●"/>
            </a:pPr>
            <a:r>
              <a:t/>
            </a:r>
            <a:endParaRPr>
              <a:solidFill>
                <a:schemeClr val="lt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ly"/>
              <a:buChar char="●"/>
            </a:pPr>
            <a:r>
              <a:rPr lang="en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Solve for velocity:</a:t>
            </a:r>
            <a:endParaRPr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9575" y="67650"/>
            <a:ext cx="4179615" cy="298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1850" y="1581653"/>
            <a:ext cx="1056250" cy="4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1992" y="2263342"/>
            <a:ext cx="1519865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68325" y="3229343"/>
            <a:ext cx="1663158" cy="6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552" y="4185445"/>
            <a:ext cx="1792750" cy="95805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 rot="9398262">
            <a:off x="2316489" y="3708176"/>
            <a:ext cx="1544091" cy="1045702"/>
          </a:xfrm>
          <a:prstGeom prst="bentArrow">
            <a:avLst>
              <a:gd fmla="val 25000" name="adj1"/>
              <a:gd fmla="val 28586" name="adj2"/>
              <a:gd fmla="val 25000" name="adj3"/>
              <a:gd fmla="val 43750" name="adj4"/>
            </a:avLst>
          </a:prstGeom>
          <a:gradFill>
            <a:gsLst>
              <a:gs pos="0">
                <a:srgbClr val="86DFEB"/>
              </a:gs>
              <a:gs pos="100000">
                <a:srgbClr val="2BB1C3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 rot="1433058">
            <a:off x="2859512" y="3637158"/>
            <a:ext cx="1804085" cy="1399114"/>
          </a:xfrm>
          <a:prstGeom prst="irregularSeal2">
            <a:avLst/>
          </a:prstGeom>
          <a:gradFill>
            <a:gsLst>
              <a:gs pos="0">
                <a:srgbClr val="FFC982"/>
              </a:gs>
              <a:gs pos="100000">
                <a:srgbClr val="F58F09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 flipH="1">
            <a:off x="3065313" y="4081206"/>
            <a:ext cx="12678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Poly"/>
                <a:ea typeface="Poly"/>
                <a:cs typeface="Poly"/>
                <a:sym typeface="Poly"/>
              </a:rPr>
              <a:t>Algebra!</a:t>
            </a:r>
            <a:endParaRPr sz="2200">
              <a:latin typeface="Poly"/>
              <a:ea typeface="Poly"/>
              <a:cs typeface="Poly"/>
              <a:sym typeface="Poly"/>
            </a:endParaRPr>
          </a:p>
        </p:txBody>
      </p:sp>
      <p:cxnSp>
        <p:nvCxnSpPr>
          <p:cNvPr id="87" name="Google Shape;87;p16"/>
          <p:cNvCxnSpPr/>
          <p:nvPr/>
        </p:nvCxnSpPr>
        <p:spPr>
          <a:xfrm>
            <a:off x="4831500" y="67650"/>
            <a:ext cx="18000" cy="5008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6"/>
          <p:cNvSpPr txBox="1"/>
          <p:nvPr/>
        </p:nvSpPr>
        <p:spPr>
          <a:xfrm>
            <a:off x="4831500" y="3049950"/>
            <a:ext cx="42744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Inverse Relationship</a:t>
            </a:r>
            <a:endParaRPr sz="1800"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ly"/>
              <a:buChar char="●"/>
            </a:pPr>
            <a:r>
              <a:rPr lang="en" sz="1800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A star orbiting the galactic center from farther out will have a smaller velocity than a star closer in</a:t>
            </a:r>
            <a:endParaRPr sz="1800"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ly"/>
              <a:buChar char="●"/>
            </a:pPr>
            <a:r>
              <a:rPr lang="en" sz="1800">
                <a:solidFill>
                  <a:schemeClr val="dk1"/>
                </a:solidFill>
                <a:latin typeface="Poly"/>
                <a:ea typeface="Poly"/>
                <a:cs typeface="Poly"/>
                <a:sym typeface="Poly"/>
              </a:rPr>
              <a:t>Model A mostly reflects scientists’ previous theoretical models, but is inaccurate in the actual universe</a:t>
            </a:r>
            <a:endParaRPr sz="1800">
              <a:solidFill>
                <a:schemeClr val="dk1"/>
              </a:solidFill>
              <a:latin typeface="Poly"/>
              <a:ea typeface="Poly"/>
              <a:cs typeface="Poly"/>
              <a:sym typeface="Poly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Model B</a:t>
            </a:r>
            <a:endParaRPr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ly"/>
              <a:buChar char="●"/>
            </a:pPr>
            <a:r>
              <a:rPr lang="en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Same as A, except this time we assume mass is evenly distributed (flat disc)</a:t>
            </a:r>
            <a:endParaRPr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ly"/>
              <a:buChar char="●"/>
            </a:pPr>
            <a:r>
              <a:rPr lang="en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This calls</a:t>
            </a:r>
            <a:r>
              <a:rPr lang="en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 for the matter density</a:t>
            </a:r>
            <a:r>
              <a:rPr lang="en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 of galaxy</a:t>
            </a:r>
            <a:endParaRPr sz="14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ly"/>
              <a:buChar char="○"/>
            </a:pPr>
            <a:r>
              <a:t/>
            </a:r>
            <a:endParaRPr sz="14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Poly"/>
              <a:buChar char="○"/>
            </a:pPr>
            <a:r>
              <a:rPr lang="en" sz="14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S</a:t>
            </a:r>
            <a:endParaRPr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-314325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Poly"/>
              <a:buChar char="●"/>
            </a:pPr>
            <a:r>
              <a:rPr lang="en" sz="135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Use same equation as Model A, but replace M with a new equation (mass as a function of radius, think of Shell Theorem)</a:t>
            </a:r>
            <a:endParaRPr sz="135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400" y="2002200"/>
            <a:ext cx="2165150" cy="4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3075" y="2002200"/>
            <a:ext cx="1494325" cy="49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1163" y="4014988"/>
            <a:ext cx="1464425" cy="6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1063825" y="3556775"/>
            <a:ext cx="391800" cy="351600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FE9FB"/>
              </a:gs>
              <a:gs pos="100000">
                <a:srgbClr val="6E9BE7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163" y="3208425"/>
            <a:ext cx="2030625" cy="22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1542025" y="4015000"/>
            <a:ext cx="207600" cy="351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72800" y="89400"/>
            <a:ext cx="4205025" cy="322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7"/>
          <p:cNvCxnSpPr/>
          <p:nvPr/>
        </p:nvCxnSpPr>
        <p:spPr>
          <a:xfrm>
            <a:off x="4782550" y="99250"/>
            <a:ext cx="27000" cy="4990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/>
          <p:nvPr/>
        </p:nvSpPr>
        <p:spPr>
          <a:xfrm>
            <a:off x="1908627" y="4147738"/>
            <a:ext cx="621600" cy="3513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39900" y="4037050"/>
            <a:ext cx="21794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4872800" y="3334925"/>
            <a:ext cx="42051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This yields a rotational curve as such, where the velocity is directly proportional to the square root of the distance from the galactic center.</a:t>
            </a:r>
            <a:endParaRPr sz="135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 </a:t>
            </a:r>
            <a:endParaRPr sz="135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Model B is supposed to demonstrate a curve for the flat, uniform distribution of normal matter in a galaxy, even though it’s actually dark matter that is distributed uniformly </a:t>
            </a:r>
            <a:endParaRPr sz="135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Model 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185375" y="1152475"/>
            <a:ext cx="4470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ly"/>
              <a:buChar char="-"/>
            </a:pPr>
            <a:r>
              <a:rPr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Combine Models A and B → a galaxy with 10</a:t>
            </a:r>
            <a:r>
              <a:rPr baseline="30000"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10 </a:t>
            </a:r>
            <a:r>
              <a:rPr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solar masses located at the center, but with another unseen 10</a:t>
            </a:r>
            <a:r>
              <a:rPr baseline="30000"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10</a:t>
            </a:r>
            <a:r>
              <a:rPr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 solar masses distributed throughout the galaxy</a:t>
            </a:r>
            <a:endParaRPr sz="15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ly"/>
              <a:buChar char="-"/>
            </a:pPr>
            <a:r>
              <a:rPr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The extra mass represents dark matter</a:t>
            </a:r>
            <a:endParaRPr sz="15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ly"/>
              <a:buChar char="-"/>
            </a:pPr>
            <a:r>
              <a:rPr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Mass as a function of radius gives: </a:t>
            </a:r>
            <a:endParaRPr sz="15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Poly"/>
              <a:buChar char="-"/>
            </a:pPr>
            <a:r>
              <a:rPr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Substituting this equation for M into the general equation relating centripetal and gravitational force and solving for </a:t>
            </a:r>
            <a:r>
              <a:rPr i="1"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v</a:t>
            </a:r>
            <a:r>
              <a:rPr lang="en" sz="15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 gives: </a:t>
            </a:r>
            <a:endParaRPr sz="15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4832400" y="1603675"/>
            <a:ext cx="4137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- B</a:t>
            </a: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odies near the galactic center orbit rapidly </a:t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- Velocity initially decreases, in line with Model A</a:t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- At 50-75% of the radius, the forces are comparable</a:t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- Orbital velocities level off, more in line with Model B</a:t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- Model D is an effective combination of the two other models </a:t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- Represents the observed data far more accurately </a:t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Poly"/>
                <a:ea typeface="Poly"/>
                <a:cs typeface="Poly"/>
                <a:sym typeface="Poly"/>
              </a:rPr>
              <a:t>- Direct evidence for the existence of dark matter</a:t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Poly"/>
              <a:ea typeface="Poly"/>
              <a:cs typeface="Poly"/>
              <a:sym typeface="Poly"/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25" y="4192725"/>
            <a:ext cx="3762650" cy="6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750" y="2899750"/>
            <a:ext cx="3577625" cy="40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8"/>
          <p:cNvCxnSpPr/>
          <p:nvPr/>
        </p:nvCxnSpPr>
        <p:spPr>
          <a:xfrm>
            <a:off x="4549463" y="67650"/>
            <a:ext cx="18000" cy="5008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7" name="Google Shape;11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61288" y="67650"/>
            <a:ext cx="4279225" cy="3181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ly"/>
                <a:ea typeface="Poly"/>
                <a:cs typeface="Poly"/>
                <a:sym typeface="Poly"/>
              </a:rPr>
              <a:t>Any Questions?</a:t>
            </a:r>
            <a:endParaRPr>
              <a:latin typeface="Poly"/>
              <a:ea typeface="Poly"/>
              <a:cs typeface="Poly"/>
              <a:sym typeface="Pol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