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60" r:id="rId7"/>
    <p:sldId id="261" r:id="rId8"/>
    <p:sldId id="263" r:id="rId9"/>
    <p:sldId id="262" r:id="rId10"/>
    <p:sldId id="266" r:id="rId11"/>
    <p:sldId id="267" r:id="rId12"/>
    <p:sldId id="268" r:id="rId13"/>
    <p:sldId id="269" r:id="rId14"/>
  </p:sldIdLst>
  <p:sldSz cx="9907270" cy="6858000"/>
  <p:notesSz cx="6795770" cy="992505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4E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3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"/>
          <p:cNvSpPr/>
          <p:nvPr/>
        </p:nvSpPr>
        <p:spPr>
          <a:xfrm>
            <a:off x="0" y="0"/>
            <a:ext cx="6796800" cy="992520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42" name="CustomShape 2"/>
          <p:cNvSpPr/>
          <p:nvPr/>
        </p:nvSpPr>
        <p:spPr>
          <a:xfrm>
            <a:off x="0" y="0"/>
            <a:ext cx="6797520" cy="9925200"/>
          </a:xfrm>
          <a:custGeom>
            <a:avLst/>
            <a:gdLst/>
            <a:ahLst/>
            <a:cxnLst/>
            <a:rect l="0" t="0" r="r" b="b"/>
            <a:pathLst>
              <a:path w="18884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8" y="27571"/>
                </a:lnTo>
                <a:cubicBezTo>
                  <a:pt x="18880" y="27571"/>
                  <a:pt x="18883" y="27568"/>
                  <a:pt x="18883" y="27566"/>
                </a:cubicBezTo>
                <a:lnTo>
                  <a:pt x="18883" y="4"/>
                </a:lnTo>
                <a:cubicBezTo>
                  <a:pt x="18883" y="2"/>
                  <a:pt x="18880" y="0"/>
                  <a:pt x="18878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CustomShape 3"/>
          <p:cNvSpPr/>
          <p:nvPr/>
        </p:nvSpPr>
        <p:spPr>
          <a:xfrm>
            <a:off x="0" y="0"/>
            <a:ext cx="6796080" cy="9925200"/>
          </a:xfrm>
          <a:custGeom>
            <a:avLst/>
            <a:gdLst/>
            <a:ahLst/>
            <a:cxnLst/>
            <a:rect l="0" t="0" r="r" b="b"/>
            <a:pathLst>
              <a:path w="18880" h="27572">
                <a:moveTo>
                  <a:pt x="4" y="0"/>
                </a:moveTo>
                <a:cubicBezTo>
                  <a:pt x="2" y="0"/>
                  <a:pt x="0" y="2"/>
                  <a:pt x="0" y="4"/>
                </a:cubicBezTo>
                <a:lnTo>
                  <a:pt x="0" y="27566"/>
                </a:lnTo>
                <a:cubicBezTo>
                  <a:pt x="0" y="27568"/>
                  <a:pt x="2" y="27571"/>
                  <a:pt x="4" y="27571"/>
                </a:cubicBezTo>
                <a:lnTo>
                  <a:pt x="18874" y="27571"/>
                </a:lnTo>
                <a:cubicBezTo>
                  <a:pt x="18876" y="27571"/>
                  <a:pt x="18879" y="27568"/>
                  <a:pt x="18879" y="27566"/>
                </a:cubicBezTo>
                <a:lnTo>
                  <a:pt x="18879" y="4"/>
                </a:lnTo>
                <a:cubicBezTo>
                  <a:pt x="18879" y="2"/>
                  <a:pt x="18876" y="0"/>
                  <a:pt x="18874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847440" y="3416400"/>
            <a:ext cx="5562360" cy="5919840"/>
          </a:xfrm>
          <a:prstGeom prst="rect">
            <a:avLst/>
          </a:prstGeom>
        </p:spPr>
        <p:txBody>
          <a:bodyPr lIns="92160" tIns="46080" rIns="92160" bIns="46080">
            <a:noAutofit/>
          </a:bodyPr>
          <a:lstStyle/>
          <a:p>
            <a:r>
              <a:rPr lang="en-US" sz="1200" b="0" strike="noStrike" spc="-1">
                <a:solidFill>
                  <a:srgbClr val="000000"/>
                </a:solidFill>
                <a:latin typeface="Arial" panose="020B0604020202020204"/>
              </a:rPr>
              <a:t>Click to edit the notes format</a:t>
            </a:r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5"/>
          <p:cNvSpPr>
            <a:spLocks noGrp="1" noRot="1" noChangeAspect="1"/>
          </p:cNvSpPr>
          <p:nvPr>
            <p:ph type="sldImg"/>
          </p:nvPr>
        </p:nvSpPr>
        <p:spPr>
          <a:xfrm>
            <a:off x="1936800" y="380520"/>
            <a:ext cx="4268880" cy="2954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CustomShape 1"/>
          <p:cNvSpPr/>
          <p:nvPr/>
        </p:nvSpPr>
        <p:spPr>
          <a:xfrm>
            <a:off x="1940040" y="382680"/>
            <a:ext cx="4270320" cy="29559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CustomShape 1"/>
          <p:cNvSpPr/>
          <p:nvPr/>
        </p:nvSpPr>
        <p:spPr>
          <a:xfrm>
            <a:off x="1938240" y="380880"/>
            <a:ext cx="4272120" cy="295776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847800" y="3416400"/>
            <a:ext cx="5564160" cy="59227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endParaRPr lang="en-US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012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459480" y="182520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8076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012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459480" y="4098240"/>
            <a:ext cx="27514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1000"/>
              </a:spcBef>
            </a:pP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0760" y="365040"/>
            <a:ext cx="8545320" cy="61455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>
              <a:spcBef>
                <a:spcPts val="1000"/>
              </a:spcBef>
            </a:pP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59440" y="409824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spAutoFit/>
          </a:bodyPr>
          <a:lstStyle/>
          <a:p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059440" y="1825200"/>
            <a:ext cx="416988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80760" y="4098240"/>
            <a:ext cx="8545320" cy="207540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0760" y="365040"/>
            <a:ext cx="8545320" cy="132552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en-US" sz="44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en-US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80760" y="1825200"/>
            <a:ext cx="8545320" cy="4351320"/>
          </a:xfrm>
          <a:prstGeom prst="rect">
            <a:avLst/>
          </a:prstGeom>
        </p:spPr>
        <p:txBody>
          <a:bodyPr lIns="90000" tIns="46800" rIns="90000" bIns="46800">
            <a:normAutofit/>
          </a:bodyPr>
          <a:lstStyle/>
          <a:p>
            <a:pPr marL="228600" indent="-228600"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685800" lvl="1" indent="-228600"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143000" lvl="2" indent="-228600"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600200" lvl="3" indent="-228600"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057400" lvl="4" indent="-228600"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057400" lvl="5" indent="-228600"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057400" lvl="6" indent="-228600">
              <a:spcBef>
                <a:spcPts val="1000"/>
              </a:spcBef>
              <a:buClr>
                <a:srgbClr val="000000"/>
              </a:buClr>
              <a:buFont typeface="Arial" panose="020B0604020202020204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en-US" sz="2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68076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r>
              <a:rPr lang="ru-RU" sz="1200" b="0" strike="noStrike" spc="-1">
                <a:solidFill>
                  <a:srgbClr val="898989"/>
                </a:solidFill>
                <a:latin typeface="Times New Roman" panose="02020603050405020304"/>
              </a:rPr>
              <a:t>&lt;date/time&gt;</a:t>
            </a:r>
            <a:endParaRPr lang="en-US" sz="12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281040" y="6356520"/>
            <a:ext cx="3344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endParaRPr lang="en-US" sz="24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6997320" y="6356520"/>
            <a:ext cx="2228760" cy="365040"/>
          </a:xfrm>
          <a:prstGeom prst="rect">
            <a:avLst/>
          </a:prstGeom>
        </p:spPr>
        <p:txBody>
          <a:bodyPr lIns="90000" tIns="46800" rIns="90000" bIns="46800" anchor="ctr">
            <a:noAutofit/>
          </a:bodyPr>
          <a:lstStyle/>
          <a:p>
            <a:pPr algn="r"/>
            <a:fld id="{B6E444D8-1E7C-4601-8BBD-9B880C6142FC}" type="slidenum">
              <a:rPr lang="ru-RU" sz="1200" b="0" strike="noStrike" spc="-1">
                <a:solidFill>
                  <a:srgbClr val="898989"/>
                </a:solidFill>
                <a:latin typeface="Times New Roman" panose="02020603050405020304"/>
              </a:rPr>
            </a:fld>
            <a:endParaRPr lang="en-US" sz="12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2"/>
          <p:cNvSpPr/>
          <p:nvPr/>
        </p:nvSpPr>
        <p:spPr>
          <a:xfrm>
            <a:off x="345960" y="260280"/>
            <a:ext cx="8642520" cy="56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МИНИСТЕРСТВО НАУКИ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И ВЫСШЕГО ОБРАЗОВАНИЯ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РОССИЙСКОЙ ФЕДЕРАЦИИ</a:t>
            </a:r>
            <a:br>
              <a:rPr dirty="0"/>
            </a:b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МОСКОВСКИЙ ГОСУДАРСТВЕННЫЙ ТЕХНИЧЕСКИЙ УНИВЕРСИТЕТ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 panose="02020603050405020304"/>
              </a:rPr>
              <a:t>им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.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 panose="02020603050405020304"/>
              </a:rPr>
              <a:t>Н.Э.Баумана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КАФЕДРА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ПРОЕКТИРОВАНИЕ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И 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ТЕХНОЛОГИЯ 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ПР</a:t>
            </a:r>
            <a:r>
              <a:rPr lang="ru-RU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ИЗВОДСТВА ЭЛЕКТРОННОЙ АППАРАТУРЫ 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 panose="02020603050405020304"/>
              </a:rPr>
              <a:t>Отчет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 о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 panose="02020603050405020304"/>
              </a:rPr>
              <a:t>выполнении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 panose="02020603050405020304"/>
              </a:rPr>
              <a:t>практического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 panose="02020603050405020304"/>
              </a:rPr>
              <a:t>задания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 №1</a:t>
            </a:r>
            <a:br>
              <a:rPr dirty="0"/>
            </a:b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«</a:t>
            </a:r>
            <a:r>
              <a:rPr lang="ru-RU" alt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Разработка программы для работы с множествами на языке С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»</a:t>
            </a: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 panose="02020603050405020304"/>
              </a:rPr>
              <a:t>Выполнил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 panose="02020603050405020304"/>
              </a:rPr>
              <a:t>студент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 panose="02020603050405020304"/>
              </a:rPr>
              <a:t>группы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 </a:t>
            </a:r>
            <a:r>
              <a:rPr lang="ru-RU" alt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ИУ4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-</a:t>
            </a:r>
            <a:r>
              <a:rPr lang="ru-RU" alt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23Б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 </a:t>
            </a:r>
            <a:br>
              <a:rPr dirty="0"/>
            </a:br>
            <a:r>
              <a:rPr lang="ru-RU" alt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Ганиев И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.</a:t>
            </a:r>
            <a:r>
              <a:rPr lang="ru-RU" alt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Н.</a:t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 panose="02020603050405020304"/>
              </a:rPr>
              <a:t>Проверил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: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 panose="02020603050405020304"/>
              </a:rPr>
              <a:t>д.т.н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.,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 panose="02020603050405020304"/>
              </a:rPr>
              <a:t>профессор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, </a:t>
            </a:r>
            <a:r>
              <a:rPr lang="en-GB" sz="1600" b="0" strike="noStrike" spc="-1" dirty="0" err="1">
                <a:solidFill>
                  <a:srgbClr val="0F228B"/>
                </a:solidFill>
                <a:latin typeface="Times New Roman" panose="02020603050405020304"/>
              </a:rPr>
              <a:t>профессор</a:t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 panose="02020603050405020304"/>
              </a:rPr>
              <a:t>каф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. ИУ-4</a:t>
            </a: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 panose="02020603050405020304"/>
              </a:rPr>
              <a:t>Л.А.Зинченко</a:t>
            </a: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br>
              <a:rPr dirty="0"/>
            </a:br>
            <a:r>
              <a:rPr lang="en-GB" sz="1600" b="0" strike="noStrike" spc="-1" dirty="0" err="1">
                <a:solidFill>
                  <a:srgbClr val="0F228B"/>
                </a:solidFill>
                <a:latin typeface="Times New Roman" panose="02020603050405020304"/>
              </a:rPr>
              <a:t>Москва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, </a:t>
            </a:r>
            <a:r>
              <a:rPr lang="en-GB" sz="1600" spc="-1" dirty="0">
                <a:solidFill>
                  <a:srgbClr val="0F228B"/>
                </a:solidFill>
                <a:latin typeface="Times New Roman" panose="02020603050405020304"/>
              </a:rPr>
              <a:t>20</a:t>
            </a:r>
            <a:r>
              <a:rPr lang="ru-RU" sz="1600" spc="-1" dirty="0">
                <a:solidFill>
                  <a:srgbClr val="0F228B"/>
                </a:solidFill>
                <a:latin typeface="Times New Roman" panose="02020603050405020304"/>
              </a:rPr>
              <a:t>25</a:t>
            </a:r>
            <a:r>
              <a:rPr lang="en-GB" sz="1600" b="0" strike="noStrike" spc="-1" dirty="0">
                <a:solidFill>
                  <a:srgbClr val="0F228B"/>
                </a:solidFill>
                <a:latin typeface="Times New Roman" panose="02020603050405020304"/>
              </a:rPr>
              <a:t> г.</a:t>
            </a:r>
            <a:endParaRPr lang="en-US" sz="1600" b="0" strike="noStrike" spc="-1" dirty="0">
              <a:solidFill>
                <a:srgbClr val="FFFFFF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046605"/>
            <a:ext cx="8289925" cy="3665220"/>
          </a:xfrm>
          <a:prstGeom prst="rect">
            <a:avLst/>
          </a:prstGeom>
        </p:spPr>
      </p:pic>
      <p:sp>
        <p:nvSpPr>
          <p:cNvPr id="52" name="CustomShape 2"/>
          <p:cNvSpPr/>
          <p:nvPr/>
        </p:nvSpPr>
        <p:spPr>
          <a:xfrm>
            <a:off x="533230" y="765735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 panose="02020603050405020304"/>
              </a:rPr>
              <a:t>Выполнение:</a:t>
            </a: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8" name="CustomShape 1"/>
          <p:cNvSpPr/>
          <p:nvPr/>
        </p:nvSpPr>
        <p:spPr>
          <a:xfrm>
            <a:off x="533520" y="304920"/>
            <a:ext cx="8534160" cy="307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«</a:t>
            </a:r>
            <a:r>
              <a:rPr lang="ru-RU" altLang="en-GB" sz="1400" spc="-1" dirty="0">
                <a:solidFill>
                  <a:srgbClr val="0F228B"/>
                </a:solidFill>
                <a:latin typeface="Times New Roman" panose="02020603050405020304"/>
                <a:sym typeface="+mn-ea"/>
              </a:rPr>
              <a:t>Разработка программы для работы с множествами на языке С</a:t>
            </a: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»</a:t>
            </a:r>
            <a:endParaRPr lang="en-US" sz="14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774315" y="1229360"/>
            <a:ext cx="6474460" cy="624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>
                <a:solidFill>
                  <a:srgbClr val="3F4EA1"/>
                </a:solidFill>
              </a:rPr>
              <a:t>Функция, реализующая ручное заполнение множеств (2 блок)</a:t>
            </a:r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en-US">
              <a:solidFill>
                <a:srgbClr val="3F4EA1"/>
              </a:solidFill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284220" y="5711825"/>
            <a:ext cx="2112010" cy="55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 i="1">
                <a:solidFill>
                  <a:srgbClr val="3F4EA1"/>
                </a:solidFill>
              </a:rPr>
              <a:t>Из файла </a:t>
            </a:r>
            <a:r>
              <a:rPr lang="en-US" altLang="ru-RU" i="1">
                <a:solidFill>
                  <a:srgbClr val="3F4EA1"/>
                </a:solidFill>
              </a:rPr>
              <a:t>“back”</a:t>
            </a:r>
            <a:endParaRPr lang="ru-RU" altLang="ru-RU" i="1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en-US">
              <a:solidFill>
                <a:srgbClr val="3F4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2"/>
          <p:cNvSpPr/>
          <p:nvPr/>
        </p:nvSpPr>
        <p:spPr>
          <a:xfrm>
            <a:off x="533230" y="765735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 panose="02020603050405020304"/>
              </a:rPr>
              <a:t>Выполнение:</a:t>
            </a: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8" name="CustomShape 1"/>
          <p:cNvSpPr/>
          <p:nvPr/>
        </p:nvSpPr>
        <p:spPr>
          <a:xfrm>
            <a:off x="533520" y="304920"/>
            <a:ext cx="8534160" cy="307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«</a:t>
            </a:r>
            <a:r>
              <a:rPr lang="ru-RU" altLang="en-GB" sz="1400" spc="-1" dirty="0">
                <a:solidFill>
                  <a:srgbClr val="0F228B"/>
                </a:solidFill>
                <a:latin typeface="Times New Roman" panose="02020603050405020304"/>
                <a:sym typeface="+mn-ea"/>
              </a:rPr>
              <a:t>Разработка программы для работы с множествами на языке С</a:t>
            </a: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»</a:t>
            </a:r>
            <a:endParaRPr lang="en-US" sz="14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774315" y="1229360"/>
            <a:ext cx="6474460" cy="624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>
                <a:solidFill>
                  <a:srgbClr val="3F4EA1"/>
                </a:solidFill>
              </a:rPr>
              <a:t>Функция, реализующая автоматическое заполнение множеств через арифм. прогрессию (1 блок). Второй блок аналогичен предыдущей функции.</a:t>
            </a:r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en-US">
              <a:solidFill>
                <a:srgbClr val="3F4EA1"/>
              </a:solidFill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3609975" y="5093335"/>
            <a:ext cx="2112010" cy="55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 i="1">
                <a:solidFill>
                  <a:srgbClr val="3F4EA1"/>
                </a:solidFill>
              </a:rPr>
              <a:t>Из файла </a:t>
            </a:r>
            <a:r>
              <a:rPr lang="en-US" altLang="ru-RU" i="1">
                <a:solidFill>
                  <a:srgbClr val="3F4EA1"/>
                </a:solidFill>
              </a:rPr>
              <a:t>“back”</a:t>
            </a:r>
            <a:endParaRPr lang="ru-RU" altLang="ru-RU" i="1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en-US">
              <a:solidFill>
                <a:srgbClr val="3F4EA1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7645" y="2372360"/>
            <a:ext cx="9615170" cy="265811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533520" y="304920"/>
            <a:ext cx="8534160" cy="307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«</a:t>
            </a:r>
            <a:r>
              <a:rPr lang="ru-RU" altLang="en-GB" sz="1400" spc="-1" dirty="0">
                <a:solidFill>
                  <a:srgbClr val="0F228B"/>
                </a:solidFill>
                <a:latin typeface="Times New Roman" panose="02020603050405020304"/>
                <a:sym typeface="+mn-ea"/>
              </a:rPr>
              <a:t>Разработка программы для работы с множествами на языке С</a:t>
            </a: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»</a:t>
            </a:r>
            <a:endParaRPr lang="en-US" sz="14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9" name="CustomShape 2"/>
          <p:cNvSpPr/>
          <p:nvPr/>
        </p:nvSpPr>
        <p:spPr>
          <a:xfrm>
            <a:off x="304920" y="990720"/>
            <a:ext cx="8904240" cy="1016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 panose="02020603050405020304"/>
              </a:rPr>
              <a:t>Цель работы:</a:t>
            </a: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 panose="02020603050405020304"/>
              </a:rPr>
              <a:t>Задание:</a:t>
            </a:r>
            <a:r>
              <a:rPr lang="ru-RU" altLang="en-GB" sz="2000" b="1" strike="noStrike" spc="-1">
                <a:solidFill>
                  <a:srgbClr val="0F228B"/>
                </a:solidFill>
                <a:latin typeface="Times New Roman" panose="02020603050405020304"/>
              </a:rPr>
              <a:t> </a:t>
            </a:r>
            <a:endParaRPr lang="ru-RU" altLang="en-GB" sz="2000" b="1" strike="noStrike" spc="-1">
              <a:solidFill>
                <a:srgbClr val="0F228B"/>
              </a:solidFill>
              <a:latin typeface="Times New Roman" panose="02020603050405020304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2172970" y="991235"/>
            <a:ext cx="6214745" cy="5638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>
                <a:solidFill>
                  <a:srgbClr val="3F4EA1"/>
                </a:solidFill>
              </a:rPr>
              <a:t>Познакомиться с основными идеями функционального программирования на языке </a:t>
            </a:r>
            <a:r>
              <a:rPr lang="en-US" altLang="en-US">
                <a:solidFill>
                  <a:srgbClr val="3F4EA1"/>
                </a:solidFill>
              </a:rPr>
              <a:t>C</a:t>
            </a:r>
            <a:r>
              <a:rPr lang="es-ES" altLang="en-US">
                <a:solidFill>
                  <a:srgbClr val="3F4EA1"/>
                </a:solidFill>
              </a:rPr>
              <a:t> </a:t>
            </a:r>
            <a:r>
              <a:rPr lang="ru-RU" altLang="en-US">
                <a:solidFill>
                  <a:srgbClr val="3F4EA1"/>
                </a:solidFill>
              </a:rPr>
              <a:t>и реализации множеств</a:t>
            </a:r>
            <a:endParaRPr lang="ru-RU" altLang="en-US">
              <a:solidFill>
                <a:srgbClr val="3F4EA1"/>
              </a:solidFill>
            </a:endParaRPr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580" y="1708785"/>
            <a:ext cx="6202045" cy="18459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2"/>
          <p:cNvSpPr/>
          <p:nvPr/>
        </p:nvSpPr>
        <p:spPr>
          <a:xfrm>
            <a:off x="272880" y="981000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 panose="02020603050405020304"/>
              </a:rPr>
              <a:t>Выполнение:</a:t>
            </a: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8" name="CustomShape 1"/>
          <p:cNvSpPr/>
          <p:nvPr/>
        </p:nvSpPr>
        <p:spPr>
          <a:xfrm>
            <a:off x="533520" y="304920"/>
            <a:ext cx="8534160" cy="307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«</a:t>
            </a:r>
            <a:r>
              <a:rPr lang="ru-RU" altLang="en-GB" sz="1400" spc="-1" dirty="0">
                <a:solidFill>
                  <a:srgbClr val="0F228B"/>
                </a:solidFill>
                <a:latin typeface="Times New Roman" panose="02020603050405020304"/>
                <a:sym typeface="+mn-ea"/>
              </a:rPr>
              <a:t>Разработка программы для работы с множествами на языке С</a:t>
            </a: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»</a:t>
            </a:r>
            <a:endParaRPr lang="en-US" sz="14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172970" y="991235"/>
            <a:ext cx="6214745" cy="1282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>
                <a:solidFill>
                  <a:srgbClr val="3F4EA1"/>
                </a:solidFill>
              </a:rPr>
              <a:t>Любая содержательная программа, в особенности написанная на языке </a:t>
            </a:r>
            <a:r>
              <a:rPr lang="en-US">
                <a:solidFill>
                  <a:srgbClr val="3F4EA1"/>
                </a:solidFill>
              </a:rPr>
              <a:t>C</a:t>
            </a:r>
            <a:r>
              <a:rPr lang="es-ES" altLang="en-US">
                <a:solidFill>
                  <a:srgbClr val="3F4EA1"/>
                </a:solidFill>
              </a:rPr>
              <a:t>, </a:t>
            </a:r>
            <a:r>
              <a:rPr lang="ru-RU" altLang="en-US">
                <a:solidFill>
                  <a:srgbClr val="3F4EA1"/>
                </a:solidFill>
              </a:rPr>
              <a:t>требует составления схемы работы для простоты понимания и визуализации логики, которую предстоит описать в коде.</a:t>
            </a:r>
            <a:endParaRPr lang="ru-RU" altLang="en-US">
              <a:solidFill>
                <a:srgbClr val="3F4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2"/>
          <p:cNvSpPr/>
          <p:nvPr/>
        </p:nvSpPr>
        <p:spPr>
          <a:xfrm>
            <a:off x="533230" y="765735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 panose="02020603050405020304"/>
              </a:rPr>
              <a:t>Выполнение:</a:t>
            </a: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8" name="CustomShape 1"/>
          <p:cNvSpPr/>
          <p:nvPr/>
        </p:nvSpPr>
        <p:spPr>
          <a:xfrm>
            <a:off x="533520" y="304920"/>
            <a:ext cx="8534160" cy="307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«</a:t>
            </a:r>
            <a:r>
              <a:rPr lang="ru-RU" altLang="en-GB" sz="1400" spc="-1" dirty="0">
                <a:solidFill>
                  <a:srgbClr val="0F228B"/>
                </a:solidFill>
                <a:latin typeface="Times New Roman" panose="02020603050405020304"/>
                <a:sym typeface="+mn-ea"/>
              </a:rPr>
              <a:t>Разработка программы для работы с множествами на языке С</a:t>
            </a: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»</a:t>
            </a:r>
            <a:endParaRPr lang="en-US" sz="14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439420" y="1167765"/>
            <a:ext cx="6214745" cy="1282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>
                <a:solidFill>
                  <a:srgbClr val="3F4EA1"/>
                </a:solidFill>
              </a:rPr>
              <a:t>Первая мысль привела к такой схеме:</a:t>
            </a:r>
            <a:endParaRPr lang="ru-RU" altLang="en-US">
              <a:solidFill>
                <a:srgbClr val="3F4EA1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l="5944" t="2377" r="3742" b="3665"/>
          <a:stretch>
            <a:fillRect/>
          </a:stretch>
        </p:blipFill>
        <p:spPr>
          <a:xfrm>
            <a:off x="533400" y="1622425"/>
            <a:ext cx="3644900" cy="5057775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4398010" y="3005455"/>
            <a:ext cx="4289425" cy="1282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>
                <a:solidFill>
                  <a:srgbClr val="3F4EA1"/>
                </a:solidFill>
              </a:rPr>
              <a:t>Но далее стало ясно, что такая логика приложения достаточно отвлечена о главной сути и объёмна</a:t>
            </a:r>
            <a:endParaRPr lang="ru-RU" altLang="en-US">
              <a:solidFill>
                <a:srgbClr val="3F4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2"/>
          <p:cNvSpPr/>
          <p:nvPr/>
        </p:nvSpPr>
        <p:spPr>
          <a:xfrm>
            <a:off x="533230" y="765735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 panose="02020603050405020304"/>
              </a:rPr>
              <a:t>Выполнение:</a:t>
            </a: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8" name="CustomShape 1"/>
          <p:cNvSpPr/>
          <p:nvPr/>
        </p:nvSpPr>
        <p:spPr>
          <a:xfrm>
            <a:off x="533520" y="304920"/>
            <a:ext cx="8534160" cy="307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«</a:t>
            </a:r>
            <a:r>
              <a:rPr lang="ru-RU" altLang="en-GB" sz="1400" spc="-1" dirty="0">
                <a:solidFill>
                  <a:srgbClr val="0F228B"/>
                </a:solidFill>
                <a:latin typeface="Times New Roman" panose="02020603050405020304"/>
                <a:sym typeface="+mn-ea"/>
              </a:rPr>
              <a:t>Разработка программы для работы с множествами на языке С</a:t>
            </a: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»</a:t>
            </a:r>
            <a:endParaRPr lang="en-US" sz="14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439420" y="1167765"/>
            <a:ext cx="6214745" cy="1282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>
                <a:solidFill>
                  <a:srgbClr val="3F4EA1"/>
                </a:solidFill>
              </a:rPr>
              <a:t>Пришлось обратиться к другой задумке:</a:t>
            </a:r>
            <a:endParaRPr lang="ru-RU" altLang="en-US">
              <a:solidFill>
                <a:srgbClr val="3F4EA1"/>
              </a:solidFill>
            </a:endParaRPr>
          </a:p>
        </p:txBody>
      </p:sp>
      <p:sp>
        <p:nvSpPr>
          <p:cNvPr id="5" name="Текстовое поле 4"/>
          <p:cNvSpPr txBox="1"/>
          <p:nvPr/>
        </p:nvSpPr>
        <p:spPr>
          <a:xfrm>
            <a:off x="5991225" y="2450465"/>
            <a:ext cx="4289425" cy="1282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>
                <a:solidFill>
                  <a:srgbClr val="3F4EA1"/>
                </a:solidFill>
              </a:rPr>
              <a:t>С этим уже можно было работать</a:t>
            </a:r>
            <a:endParaRPr lang="ru-RU" altLang="en-US">
              <a:solidFill>
                <a:srgbClr val="3F4EA1"/>
              </a:solidFill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rcRect l="5506" t="7551" r="7892" b="41908"/>
          <a:stretch>
            <a:fillRect/>
          </a:stretch>
        </p:blipFill>
        <p:spPr>
          <a:xfrm>
            <a:off x="312420" y="1847850"/>
            <a:ext cx="5678805" cy="441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2"/>
          <p:cNvSpPr/>
          <p:nvPr/>
        </p:nvSpPr>
        <p:spPr>
          <a:xfrm>
            <a:off x="533230" y="765735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 panose="02020603050405020304"/>
              </a:rPr>
              <a:t>Выполнение:</a:t>
            </a: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8" name="CustomShape 1"/>
          <p:cNvSpPr/>
          <p:nvPr/>
        </p:nvSpPr>
        <p:spPr>
          <a:xfrm>
            <a:off x="533520" y="304920"/>
            <a:ext cx="8534160" cy="307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«</a:t>
            </a:r>
            <a:r>
              <a:rPr lang="ru-RU" altLang="en-GB" sz="1400" spc="-1" dirty="0">
                <a:solidFill>
                  <a:srgbClr val="0F228B"/>
                </a:solidFill>
                <a:latin typeface="Times New Roman" panose="02020603050405020304"/>
                <a:sym typeface="+mn-ea"/>
              </a:rPr>
              <a:t>Разработка программы для работы с множествами на языке С</a:t>
            </a: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»</a:t>
            </a:r>
            <a:endParaRPr lang="en-US" sz="14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439420" y="1167765"/>
            <a:ext cx="8998585" cy="52578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>
                <a:solidFill>
                  <a:srgbClr val="3F4EA1"/>
                </a:solidFill>
              </a:rPr>
              <a:t>Программа была разделена на 2 связанных файла - </a:t>
            </a:r>
            <a:r>
              <a:rPr lang="en-US" altLang="ru-RU">
                <a:solidFill>
                  <a:srgbClr val="3F4EA1"/>
                </a:solidFill>
              </a:rPr>
              <a:t>body </a:t>
            </a:r>
            <a:r>
              <a:rPr lang="ru-RU" altLang="ru-RU">
                <a:solidFill>
                  <a:srgbClr val="3F4EA1"/>
                </a:solidFill>
              </a:rPr>
              <a:t>и </a:t>
            </a:r>
            <a:r>
              <a:rPr lang="en-US" altLang="ru-RU">
                <a:solidFill>
                  <a:srgbClr val="3F4EA1"/>
                </a:solidFill>
              </a:rPr>
              <a:t>back. Body - </a:t>
            </a:r>
            <a:r>
              <a:rPr lang="ru-RU" altLang="ru-RU">
                <a:solidFill>
                  <a:srgbClr val="3F4EA1"/>
                </a:solidFill>
              </a:rPr>
              <a:t>основное тело программы, </a:t>
            </a:r>
            <a:r>
              <a:rPr lang="en-US" altLang="ru-RU">
                <a:solidFill>
                  <a:srgbClr val="3F4EA1"/>
                </a:solidFill>
              </a:rPr>
              <a:t>back - </a:t>
            </a:r>
            <a:r>
              <a:rPr lang="ru-RU" altLang="ru-RU">
                <a:solidFill>
                  <a:srgbClr val="3F4EA1"/>
                </a:solidFill>
              </a:rPr>
              <a:t>описание и реализация громоздких функций.</a:t>
            </a:r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r>
              <a:rPr lang="ru-RU" altLang="ru-RU">
                <a:solidFill>
                  <a:srgbClr val="3F4EA1"/>
                </a:solidFill>
              </a:rPr>
              <a:t>Вот первый «блок» кода </a:t>
            </a:r>
            <a:r>
              <a:rPr lang="en-US" altLang="ru-RU">
                <a:solidFill>
                  <a:srgbClr val="3F4EA1"/>
                </a:solidFill>
              </a:rPr>
              <a:t>body</a:t>
            </a:r>
            <a:r>
              <a:rPr lang="ru-RU" altLang="ru-RU">
                <a:solidFill>
                  <a:srgbClr val="3F4EA1"/>
                </a:solidFill>
              </a:rPr>
              <a:t>:</a:t>
            </a:r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r>
              <a:rPr lang="ru-RU" altLang="ru-RU">
                <a:solidFill>
                  <a:srgbClr val="3F4EA1"/>
                </a:solidFill>
              </a:rPr>
              <a:t>Здесь вводится переменная </a:t>
            </a:r>
            <a:r>
              <a:rPr lang="en-US" altLang="ru-RU">
                <a:solidFill>
                  <a:srgbClr val="3F4EA1"/>
                </a:solidFill>
              </a:rPr>
              <a:t>hm</a:t>
            </a:r>
            <a:r>
              <a:rPr lang="ru-RU" altLang="en-US">
                <a:solidFill>
                  <a:srgbClr val="3F4EA1"/>
                </a:solidFill>
              </a:rPr>
              <a:t>, несущая в себе смысл длины будущего множества. Затем идет с виду простая проверка вводимого пользователем значения: сначала - число ли это, затем - подходящее ли это число</a:t>
            </a:r>
            <a:endParaRPr lang="ru-RU" altLang="en-US">
              <a:solidFill>
                <a:srgbClr val="3F4EA1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660650"/>
            <a:ext cx="9015730" cy="287845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1212850" y="4883785"/>
            <a:ext cx="1618615" cy="344805"/>
          </a:xfrm>
          <a:prstGeom prst="rect">
            <a:avLst/>
          </a:prstGeom>
          <a:noFill/>
          <a:ln w="28575" cmpd="sng">
            <a:solidFill>
              <a:schemeClr val="accent6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2"/>
          <p:cNvSpPr/>
          <p:nvPr/>
        </p:nvSpPr>
        <p:spPr>
          <a:xfrm>
            <a:off x="533230" y="765735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 panose="02020603050405020304"/>
              </a:rPr>
              <a:t>Выполнение:</a:t>
            </a: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8" name="CustomShape 1"/>
          <p:cNvSpPr/>
          <p:nvPr/>
        </p:nvSpPr>
        <p:spPr>
          <a:xfrm>
            <a:off x="533520" y="304920"/>
            <a:ext cx="8534160" cy="307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«</a:t>
            </a:r>
            <a:r>
              <a:rPr lang="ru-RU" altLang="en-GB" sz="1400" spc="-1" dirty="0">
                <a:solidFill>
                  <a:srgbClr val="0F228B"/>
                </a:solidFill>
                <a:latin typeface="Times New Roman" panose="02020603050405020304"/>
                <a:sym typeface="+mn-ea"/>
              </a:rPr>
              <a:t>Разработка программы для работы с множествами на языке С</a:t>
            </a: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»</a:t>
            </a:r>
            <a:endParaRPr lang="en-US" sz="14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2144395" y="5407025"/>
            <a:ext cx="2112010" cy="55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 i="1">
                <a:solidFill>
                  <a:srgbClr val="3F4EA1"/>
                </a:solidFill>
              </a:rPr>
              <a:t>Из файла </a:t>
            </a:r>
            <a:r>
              <a:rPr lang="en-US" altLang="ru-RU" i="1">
                <a:solidFill>
                  <a:srgbClr val="3F4EA1"/>
                </a:solidFill>
              </a:rPr>
              <a:t>“back”</a:t>
            </a:r>
            <a:endParaRPr lang="ru-RU" altLang="ru-RU" i="1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en-US">
              <a:solidFill>
                <a:srgbClr val="3F4EA1"/>
              </a:solidFill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233930"/>
            <a:ext cx="5180330" cy="3173095"/>
          </a:xfrm>
          <a:prstGeom prst="rect">
            <a:avLst/>
          </a:prstGeom>
          <a:ln w="38100">
            <a:solidFill>
              <a:schemeClr val="accent6"/>
            </a:solidFill>
          </a:ln>
        </p:spPr>
      </p:pic>
      <p:sp>
        <p:nvSpPr>
          <p:cNvPr id="9" name="Текстовое поле 8"/>
          <p:cNvSpPr txBox="1"/>
          <p:nvPr/>
        </p:nvSpPr>
        <p:spPr>
          <a:xfrm>
            <a:off x="5911215" y="1622425"/>
            <a:ext cx="3797935" cy="4999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ru-RU">
                <a:solidFill>
                  <a:srgbClr val="3F4EA1"/>
                </a:solidFill>
              </a:rPr>
              <a:t>c - </a:t>
            </a:r>
            <a:r>
              <a:rPr lang="ru-RU" altLang="ru-RU">
                <a:solidFill>
                  <a:srgbClr val="3F4EA1"/>
                </a:solidFill>
              </a:rPr>
              <a:t>вспомогательная переменная, </a:t>
            </a:r>
            <a:r>
              <a:rPr lang="en-US" altLang="ru-RU">
                <a:solidFill>
                  <a:srgbClr val="3F4EA1"/>
                </a:solidFill>
              </a:rPr>
              <a:t>choose - </a:t>
            </a:r>
            <a:r>
              <a:rPr lang="ru-RU" altLang="ru-RU">
                <a:solidFill>
                  <a:srgbClr val="3F4EA1"/>
                </a:solidFill>
              </a:rPr>
              <a:t>вмещает в себя то, что ввел пользователь</a:t>
            </a:r>
            <a:endParaRPr lang="ru-RU" altLang="ru-RU">
              <a:solidFill>
                <a:srgbClr val="3F4EA1"/>
              </a:solidFill>
            </a:endParaRPr>
          </a:p>
          <a:p>
            <a:r>
              <a:rPr lang="en-US" altLang="ru-RU">
                <a:solidFill>
                  <a:srgbClr val="3F4EA1"/>
                </a:solidFill>
              </a:rPr>
              <a:t>error - </a:t>
            </a:r>
            <a:r>
              <a:rPr lang="ru-RU" altLang="ru-RU">
                <a:solidFill>
                  <a:srgbClr val="3F4EA1"/>
                </a:solidFill>
              </a:rPr>
              <a:t>индикатор наличия ошибки при чтении потока ввода</a:t>
            </a:r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r>
              <a:rPr lang="ru-RU" altLang="ru-RU">
                <a:solidFill>
                  <a:srgbClr val="3F4EA1"/>
                </a:solidFill>
              </a:rPr>
              <a:t>Цикл </a:t>
            </a:r>
            <a:r>
              <a:rPr lang="en-US" altLang="ru-RU">
                <a:solidFill>
                  <a:srgbClr val="3F4EA1"/>
                </a:solidFill>
              </a:rPr>
              <a:t>while </a:t>
            </a:r>
            <a:r>
              <a:rPr lang="ru-RU" altLang="ru-RU">
                <a:solidFill>
                  <a:srgbClr val="3F4EA1"/>
                </a:solidFill>
              </a:rPr>
              <a:t>работает так:</a:t>
            </a:r>
            <a:endParaRPr lang="ru-RU" altLang="ru-RU">
              <a:solidFill>
                <a:srgbClr val="3F4EA1"/>
              </a:solidFill>
            </a:endParaRPr>
          </a:p>
          <a:p>
            <a:r>
              <a:rPr lang="ru-RU" altLang="ru-RU">
                <a:solidFill>
                  <a:srgbClr val="3F4EA1"/>
                </a:solidFill>
              </a:rPr>
              <a:t>Проверяет остаток в буфере ввода (то, что не считала </a:t>
            </a:r>
            <a:r>
              <a:rPr lang="en-US" altLang="ru-RU">
                <a:solidFill>
                  <a:srgbClr val="3F4EA1"/>
                </a:solidFill>
              </a:rPr>
              <a:t>scanf) </a:t>
            </a:r>
            <a:r>
              <a:rPr lang="ru-RU" altLang="ru-RU">
                <a:solidFill>
                  <a:srgbClr val="3F4EA1"/>
                </a:solidFill>
              </a:rPr>
              <a:t>и вплоть до перехода на новую строку обрабатывает каждый символ. Если среди них найден не цифровой символ, индикатор ошибки принимает значение </a:t>
            </a:r>
            <a:r>
              <a:rPr lang="en-US" altLang="ru-RU">
                <a:solidFill>
                  <a:srgbClr val="3F4EA1"/>
                </a:solidFill>
              </a:rPr>
              <a:t>true (1)</a:t>
            </a:r>
            <a:endParaRPr lang="en-US" altLang="ru-RU">
              <a:solidFill>
                <a:srgbClr val="3F4EA1"/>
              </a:solidFill>
            </a:endParaRPr>
          </a:p>
          <a:p>
            <a:r>
              <a:rPr lang="ru-RU" altLang="ru-RU">
                <a:solidFill>
                  <a:srgbClr val="3F4EA1"/>
                </a:solidFill>
              </a:rPr>
              <a:t>В результате ф-я возвращает ошибку ввода или введенное число</a:t>
            </a:r>
            <a:r>
              <a:rPr lang="en-US" altLang="ru-RU">
                <a:solidFill>
                  <a:srgbClr val="3F4EA1"/>
                </a:solidFill>
              </a:rPr>
              <a:t>.</a:t>
            </a:r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en-US">
              <a:solidFill>
                <a:srgbClr val="3F4EA1"/>
              </a:solidFill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566420" y="1294765"/>
            <a:ext cx="8998585" cy="890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>
                <a:solidFill>
                  <a:srgbClr val="3F4EA1"/>
                </a:solidFill>
              </a:rPr>
              <a:t>Рассмотрим реализацию проверки вводимого значения на принадлежность к числам</a:t>
            </a:r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en-US">
              <a:solidFill>
                <a:srgbClr val="3F4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2"/>
          <p:cNvSpPr/>
          <p:nvPr/>
        </p:nvSpPr>
        <p:spPr>
          <a:xfrm>
            <a:off x="533230" y="765735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 panose="02020603050405020304"/>
              </a:rPr>
              <a:t>Выполнение:</a:t>
            </a: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8" name="CustomShape 1"/>
          <p:cNvSpPr/>
          <p:nvPr/>
        </p:nvSpPr>
        <p:spPr>
          <a:xfrm>
            <a:off x="533520" y="304920"/>
            <a:ext cx="8534160" cy="307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«</a:t>
            </a:r>
            <a:r>
              <a:rPr lang="ru-RU" altLang="en-GB" sz="1400" spc="-1" dirty="0">
                <a:solidFill>
                  <a:srgbClr val="0F228B"/>
                </a:solidFill>
                <a:latin typeface="Times New Roman" panose="02020603050405020304"/>
                <a:sym typeface="+mn-ea"/>
              </a:rPr>
              <a:t>Разработка программы для работы с множествами на языке С</a:t>
            </a: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»</a:t>
            </a:r>
            <a:endParaRPr lang="en-US" sz="14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3" name="Текстовое поле 2"/>
          <p:cNvSpPr txBox="1"/>
          <p:nvPr/>
        </p:nvSpPr>
        <p:spPr>
          <a:xfrm>
            <a:off x="1828165" y="5847715"/>
            <a:ext cx="2112010" cy="55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 i="1">
                <a:solidFill>
                  <a:srgbClr val="3F4EA1"/>
                </a:solidFill>
              </a:rPr>
              <a:t>Из файла </a:t>
            </a:r>
            <a:r>
              <a:rPr lang="en-US" altLang="ru-RU" i="1">
                <a:solidFill>
                  <a:srgbClr val="3F4EA1"/>
                </a:solidFill>
              </a:rPr>
              <a:t>“body”</a:t>
            </a:r>
            <a:endParaRPr lang="ru-RU" altLang="ru-RU" i="1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en-US">
              <a:solidFill>
                <a:srgbClr val="3F4EA1"/>
              </a:solidFill>
            </a:endParaRPr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6576695" y="971550"/>
            <a:ext cx="3132455" cy="179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>
                <a:solidFill>
                  <a:srgbClr val="3F4EA1"/>
                </a:solidFill>
              </a:rPr>
              <a:t>Проверка числа, введенного пользователем (та же самая, просто немного больше условий</a:t>
            </a:r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en-US">
              <a:solidFill>
                <a:srgbClr val="3F4EA1"/>
              </a:solidFill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1520825"/>
            <a:ext cx="4853940" cy="427482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696595" y="5060315"/>
            <a:ext cx="1624330" cy="485775"/>
          </a:xfrm>
          <a:prstGeom prst="rect">
            <a:avLst/>
          </a:prstGeom>
          <a:noFill/>
          <a:ln w="28575" cmpd="sng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6" name="Прямоугольник 5"/>
          <p:cNvSpPr/>
          <p:nvPr/>
        </p:nvSpPr>
        <p:spPr>
          <a:xfrm>
            <a:off x="842010" y="3844925"/>
            <a:ext cx="2088515" cy="1205865"/>
          </a:xfrm>
          <a:prstGeom prst="rect">
            <a:avLst/>
          </a:prstGeom>
          <a:noFill/>
          <a:ln w="28575" cmpd="sng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842010" y="2324735"/>
            <a:ext cx="3004820" cy="1520825"/>
          </a:xfrm>
          <a:prstGeom prst="rect">
            <a:avLst/>
          </a:prstGeom>
          <a:noFill/>
          <a:ln w="28575" cmpd="sng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12" name="Прямое соединение 11"/>
          <p:cNvCxnSpPr>
            <a:stCxn id="11" idx="3"/>
          </p:cNvCxnSpPr>
          <p:nvPr/>
        </p:nvCxnSpPr>
        <p:spPr>
          <a:xfrm flipV="1">
            <a:off x="3846830" y="1531620"/>
            <a:ext cx="2729865" cy="15538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Прямое соединение 12"/>
          <p:cNvCxnSpPr>
            <a:stCxn id="6" idx="3"/>
            <a:endCxn id="17" idx="1"/>
          </p:cNvCxnSpPr>
          <p:nvPr/>
        </p:nvCxnSpPr>
        <p:spPr>
          <a:xfrm flipV="1">
            <a:off x="2930525" y="4043045"/>
            <a:ext cx="3547110" cy="4051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Прямоугольник 14"/>
          <p:cNvSpPr/>
          <p:nvPr/>
        </p:nvSpPr>
        <p:spPr>
          <a:xfrm>
            <a:off x="842010" y="1642745"/>
            <a:ext cx="4568825" cy="3274695"/>
          </a:xfrm>
          <a:prstGeom prst="rect">
            <a:avLst/>
          </a:prstGeom>
          <a:noFill/>
          <a:ln w="28575" cmpd="sng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cxnSp>
        <p:nvCxnSpPr>
          <p:cNvPr id="16" name="Прямое соединение 15"/>
          <p:cNvCxnSpPr>
            <a:stCxn id="4" idx="3"/>
          </p:cNvCxnSpPr>
          <p:nvPr/>
        </p:nvCxnSpPr>
        <p:spPr>
          <a:xfrm>
            <a:off x="2320925" y="5303520"/>
            <a:ext cx="4025900" cy="452120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Текстовое поле 16"/>
          <p:cNvSpPr txBox="1"/>
          <p:nvPr/>
        </p:nvSpPr>
        <p:spPr>
          <a:xfrm>
            <a:off x="6477635" y="3147695"/>
            <a:ext cx="3132455" cy="17907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>
                <a:solidFill>
                  <a:srgbClr val="3F4EA1"/>
                </a:solidFill>
              </a:rPr>
              <a:t>Ветвление: заполнение больших множеств вручную (</a:t>
            </a:r>
            <a:r>
              <a:rPr lang="en-US" altLang="ru-RU">
                <a:solidFill>
                  <a:srgbClr val="3F4EA1"/>
                </a:solidFill>
              </a:rPr>
              <a:t>rabota_s_mn) </a:t>
            </a:r>
            <a:r>
              <a:rPr lang="ru-RU" altLang="ru-RU">
                <a:solidFill>
                  <a:srgbClr val="3F4EA1"/>
                </a:solidFill>
              </a:rPr>
              <a:t>или </a:t>
            </a:r>
            <a:r>
              <a:rPr lang="ru-RU" altLang="ru-RU">
                <a:solidFill>
                  <a:srgbClr val="FF0000"/>
                </a:solidFill>
              </a:rPr>
              <a:t>автоматически</a:t>
            </a:r>
            <a:r>
              <a:rPr lang="en-US" altLang="ru-RU">
                <a:solidFill>
                  <a:srgbClr val="FF0000"/>
                </a:solidFill>
              </a:rPr>
              <a:t> (arifm_prog_mn)</a:t>
            </a:r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en-US">
              <a:solidFill>
                <a:srgbClr val="3F4EA1"/>
              </a:solidFill>
            </a:endParaRPr>
          </a:p>
        </p:txBody>
      </p:sp>
      <p:sp>
        <p:nvSpPr>
          <p:cNvPr id="18" name="Текстовое поле 17"/>
          <p:cNvSpPr txBox="1"/>
          <p:nvPr/>
        </p:nvSpPr>
        <p:spPr>
          <a:xfrm>
            <a:off x="6305550" y="5170805"/>
            <a:ext cx="3132455" cy="1534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>
                <a:solidFill>
                  <a:srgbClr val="3F4EA1"/>
                </a:solidFill>
              </a:rPr>
              <a:t>Ветвление: заполнение малых множеств вручную</a:t>
            </a:r>
            <a:r>
              <a:rPr lang="en-US" altLang="ru-RU">
                <a:solidFill>
                  <a:srgbClr val="3F4EA1"/>
                </a:solidFill>
              </a:rPr>
              <a:t> (rabota_s_mn)</a:t>
            </a:r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en-US">
              <a:solidFill>
                <a:srgbClr val="3F4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CustomShape 2"/>
          <p:cNvSpPr/>
          <p:nvPr/>
        </p:nvSpPr>
        <p:spPr>
          <a:xfrm>
            <a:off x="533230" y="765735"/>
            <a:ext cx="8904600" cy="7038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strike="noStrike" spc="-1">
                <a:solidFill>
                  <a:srgbClr val="0F228B"/>
                </a:solidFill>
                <a:latin typeface="Times New Roman" panose="02020603050405020304"/>
              </a:rPr>
              <a:t>Выполнение:</a:t>
            </a: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sp>
        <p:nvSpPr>
          <p:cNvPr id="48" name="CustomShape 1"/>
          <p:cNvSpPr/>
          <p:nvPr/>
        </p:nvSpPr>
        <p:spPr>
          <a:xfrm>
            <a:off x="533520" y="304920"/>
            <a:ext cx="8534160" cy="307975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6800" rIns="90000" bIns="46800">
            <a:spAutoFit/>
          </a:bodyPr>
          <a:p>
            <a:pPr>
              <a:lnSpc>
                <a:spcPct val="100000"/>
              </a:lnSpc>
            </a:pP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«</a:t>
            </a:r>
            <a:r>
              <a:rPr lang="ru-RU" altLang="en-GB" sz="1400" spc="-1" dirty="0">
                <a:solidFill>
                  <a:srgbClr val="0F228B"/>
                </a:solidFill>
                <a:latin typeface="Times New Roman" panose="02020603050405020304"/>
                <a:sym typeface="+mn-ea"/>
              </a:rPr>
              <a:t>Разработка программы для работы с множествами на языке С</a:t>
            </a:r>
            <a:r>
              <a:rPr lang="en-GB" sz="1400" b="0" strike="noStrike" spc="-1">
                <a:solidFill>
                  <a:srgbClr val="0F228B"/>
                </a:solidFill>
                <a:latin typeface="Times New Roman" panose="02020603050405020304"/>
              </a:rPr>
              <a:t>»</a:t>
            </a:r>
            <a:endParaRPr lang="en-US" sz="1400" b="0" strike="noStrike" spc="-1">
              <a:solidFill>
                <a:srgbClr val="FFFFFF"/>
              </a:solidFill>
              <a:latin typeface="Times New Roman" panose="02020603050405020304"/>
            </a:endParaRP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7830" y="2026285"/>
            <a:ext cx="8613775" cy="4465320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2774315" y="1229360"/>
            <a:ext cx="6474460" cy="6248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>
                <a:solidFill>
                  <a:srgbClr val="3F4EA1"/>
                </a:solidFill>
              </a:rPr>
              <a:t>Функция, реализующая ручное заполнение множеств (1 блок)</a:t>
            </a:r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en-US">
              <a:solidFill>
                <a:srgbClr val="3F4EA1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755650" y="2131695"/>
            <a:ext cx="8218170" cy="2134235"/>
          </a:xfrm>
          <a:prstGeom prst="rect">
            <a:avLst/>
          </a:prstGeom>
          <a:noFill/>
          <a:ln w="28575" cmpd="sng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755650" y="4357370"/>
            <a:ext cx="8218170" cy="2134235"/>
          </a:xfrm>
          <a:prstGeom prst="rect">
            <a:avLst/>
          </a:prstGeom>
          <a:noFill/>
          <a:ln w="28575" cmpd="sng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ru-RU" altLang="en-US"/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3571240" y="6491605"/>
            <a:ext cx="2112010" cy="5556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 i="1">
                <a:solidFill>
                  <a:srgbClr val="3F4EA1"/>
                </a:solidFill>
              </a:rPr>
              <a:t>Из файла </a:t>
            </a:r>
            <a:r>
              <a:rPr lang="en-US" altLang="ru-RU" i="1">
                <a:solidFill>
                  <a:srgbClr val="3F4EA1"/>
                </a:solidFill>
              </a:rPr>
              <a:t>“back”</a:t>
            </a:r>
            <a:endParaRPr lang="ru-RU" altLang="ru-RU" i="1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ru-RU">
              <a:solidFill>
                <a:srgbClr val="3F4EA1"/>
              </a:solidFill>
            </a:endParaRPr>
          </a:p>
          <a:p>
            <a:endParaRPr lang="ru-RU" altLang="en-US">
              <a:solidFill>
                <a:srgbClr val="3F4EA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3047</Words>
  <Application>WPS Presentation</Application>
  <PresentationFormat>Произвольный</PresentationFormat>
  <Paragraphs>239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</vt:lpstr>
      <vt:lpstr>SimSun</vt:lpstr>
      <vt:lpstr>Wingdings</vt:lpstr>
      <vt:lpstr>Arial</vt:lpstr>
      <vt:lpstr>Times New Roman</vt:lpstr>
      <vt:lpstr>Microsoft YaHei</vt:lpstr>
      <vt:lpstr>Arial Unicode MS</vt:lpstr>
      <vt:lpstr>DejaVu Sans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Применение проекционной _x000b_литографии i-line диапазона при _x000b_произ</dc:title>
  <dc:creator>Admin</dc:creator>
  <cp:lastModifiedBy>RedonNukes</cp:lastModifiedBy>
  <cp:revision>12</cp:revision>
  <dcterms:created xsi:type="dcterms:W3CDTF">2025-02-24T00:42:44Z</dcterms:created>
  <dcterms:modified xsi:type="dcterms:W3CDTF">2025-02-24T01:46:30Z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FE5B0C0C3F974E4AB8DB5FF3D3EBC607_13</vt:lpwstr>
  </property>
  <property fmtid="{D5CDD505-2E9C-101B-9397-08002B2CF9AE}" pid="3" name="KSOProductBuildVer">
    <vt:lpwstr>1049-12.2.0.20323</vt:lpwstr>
  </property>
</Properties>
</file>