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1" d="100"/>
          <a:sy n="81" d="100"/>
        </p:scale>
        <p:origin x="-105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</a:fld>
            <a:endParaRPr lang="en-US" spc="1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ggplot2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648" y="302768"/>
            <a:ext cx="5001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70" dirty="0"/>
              <a:t>What </a:t>
            </a:r>
            <a:r>
              <a:rPr sz="4400" spc="114" dirty="0"/>
              <a:t>will </a:t>
            </a:r>
            <a:r>
              <a:rPr sz="4400" spc="570" dirty="0"/>
              <a:t>we</a:t>
            </a:r>
            <a:r>
              <a:rPr sz="4400" spc="-440" dirty="0"/>
              <a:t> </a:t>
            </a:r>
            <a:r>
              <a:rPr sz="4400" spc="170" dirty="0"/>
              <a:t>learn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984375"/>
            <a:ext cx="352234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2237740" algn="l"/>
              </a:tabLst>
            </a:pP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Grammar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400" b="1" spc="60" dirty="0">
                <a:latin typeface="Times New Roman" panose="02020603050405020304"/>
                <a:cs typeface="Times New Roman" panose="02020603050405020304"/>
              </a:rPr>
              <a:t>Graphics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05" dirty="0">
                <a:latin typeface="Times New Roman" panose="02020603050405020304"/>
                <a:cs typeface="Times New Roman" panose="02020603050405020304"/>
              </a:rPr>
              <a:t>Plotting Systems </a:t>
            </a:r>
            <a:r>
              <a:rPr sz="2400" b="1" spc="8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65" dirty="0">
                <a:latin typeface="Times New Roman" panose="02020603050405020304"/>
                <a:cs typeface="Times New Roman" panose="02020603050405020304"/>
              </a:rPr>
              <a:t>ggplot2?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Plot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0" dirty="0">
                <a:latin typeface="Times New Roman" panose="02020603050405020304"/>
                <a:cs typeface="Times New Roman" panose="02020603050405020304"/>
              </a:rPr>
              <a:t>Chart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Box-Whisker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Plot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00" dirty="0">
                <a:latin typeface="Times New Roman" panose="02020603050405020304"/>
                <a:cs typeface="Times New Roman" panose="02020603050405020304"/>
              </a:rPr>
              <a:t>Histogram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6516" y="6289714"/>
            <a:ext cx="17462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2966" y="401827"/>
            <a:ext cx="3216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Simple </a:t>
            </a:r>
            <a:r>
              <a:rPr dirty="0"/>
              <a:t>Bar</a:t>
            </a:r>
            <a:r>
              <a:rPr spc="-204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590194" y="1559788"/>
            <a:ext cx="7758430" cy="4171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simplest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4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b="1" spc="-6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graph,</a:t>
            </a:r>
            <a:r>
              <a:rPr sz="2000" b="1" spc="-8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5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b="1" spc="-7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6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item,</a:t>
            </a:r>
            <a:r>
              <a:rPr sz="2000" b="1" spc="-7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000" b="1" spc="-6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simply</a:t>
            </a:r>
            <a:r>
              <a:rPr sz="2000" b="1" spc="-8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draw</a:t>
            </a:r>
            <a:r>
              <a:rPr sz="2000" b="1" spc="-7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‘bar’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showing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b="1" spc="-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174625">
              <a:lnSpc>
                <a:spcPct val="100000"/>
              </a:lnSpc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Chart: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categories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 as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rectangular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bars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different 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lengths.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b="1" spc="-3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Frequency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Mean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Totals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Percentages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3962400"/>
            <a:ext cx="4418076" cy="2286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1600200"/>
            <a:ext cx="4418076" cy="212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7810" y="401827"/>
            <a:ext cx="3427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Simple </a:t>
            </a:r>
            <a:r>
              <a:rPr dirty="0"/>
              <a:t>Bar</a:t>
            </a:r>
            <a:r>
              <a:rPr spc="-190" dirty="0"/>
              <a:t> </a:t>
            </a:r>
            <a:r>
              <a:rPr spc="35" dirty="0"/>
              <a:t>Chart..</a:t>
            </a:r>
            <a:endParaRPr spc="35" dirty="0"/>
          </a:p>
        </p:txBody>
      </p:sp>
      <p:sp>
        <p:nvSpPr>
          <p:cNvPr id="6" name="object 6"/>
          <p:cNvSpPr txBox="1"/>
          <p:nvPr/>
        </p:nvSpPr>
        <p:spPr>
          <a:xfrm>
            <a:off x="5107051" y="1620138"/>
            <a:ext cx="323723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445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simply</a:t>
            </a:r>
            <a:r>
              <a:rPr sz="2000" b="1" spc="-229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gives 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 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across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 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plotting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average 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000" b="1" spc="2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b="1" spc="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that,  </a:t>
            </a:r>
            <a:r>
              <a:rPr sz="20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though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quite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difference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 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group,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average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3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 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across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groups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000" b="1" spc="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7810" y="401827"/>
            <a:ext cx="3427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Simple </a:t>
            </a:r>
            <a:r>
              <a:rPr dirty="0"/>
              <a:t>Bar</a:t>
            </a:r>
            <a:r>
              <a:rPr spc="-190" dirty="0"/>
              <a:t> </a:t>
            </a:r>
            <a:r>
              <a:rPr spc="35" dirty="0"/>
              <a:t>Chart..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186334" y="1620138"/>
            <a:ext cx="7756525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#Bar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axis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axis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marR="1233170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ggplot(working,aes(x=age_group,y=Calls))+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geom_bar(stat="identity",fill="green")+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Groups",y="Total 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Calls",title="Bar</a:t>
            </a:r>
            <a:r>
              <a:rPr sz="20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Diagram")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3354" y="3803396"/>
          <a:ext cx="8420100" cy="231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/>
                <a:gridCol w="6172200"/>
              </a:tblGrid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1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ggplot()</a:t>
                      </a:r>
                      <a:endParaRPr sz="16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is a function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ggplot2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which yields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 different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types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600" spc="1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plots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working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specifies the data to be</a:t>
                      </a:r>
                      <a:r>
                        <a:rPr sz="1600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used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1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aes()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specifies the variables to be used on each</a:t>
                      </a:r>
                      <a:r>
                        <a:rPr sz="1600" spc="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axis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geom_bar()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is used to call shapes and</a:t>
                      </a:r>
                      <a:r>
                        <a:rPr sz="1600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colors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stat=“identity”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using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 height of the bar will represent the values in a column</a:t>
                      </a:r>
                      <a:r>
                        <a:rPr sz="1600" spc="14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 data</a:t>
                      </a:r>
                      <a:r>
                        <a:rPr sz="1600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frame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1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labs()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can be used to label the various features of the</a:t>
                      </a:r>
                      <a:r>
                        <a:rPr sz="1600" spc="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graph</a:t>
                      </a:r>
                      <a:endParaRPr sz="16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33399"/>
                      </a:solidFill>
                      <a:prstDash val="solid"/>
                    </a:lnL>
                    <a:lnR w="12700">
                      <a:solidFill>
                        <a:srgbClr val="333399"/>
                      </a:solidFill>
                      <a:prstDash val="solid"/>
                    </a:lnR>
                    <a:lnT w="12700">
                      <a:solidFill>
                        <a:srgbClr val="333399"/>
                      </a:solidFill>
                      <a:prstDash val="solid"/>
                    </a:lnT>
                    <a:lnB w="127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966" y="157988"/>
            <a:ext cx="32169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 marR="5080" indent="-713740">
              <a:lnSpc>
                <a:spcPct val="100000"/>
              </a:lnSpc>
              <a:spcBef>
                <a:spcPts val="100"/>
              </a:spcBef>
            </a:pP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3200" b="1" spc="-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514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#Bar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252472"/>
            <a:ext cx="8055864" cy="38435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85979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Simple </a:t>
            </a:r>
            <a:r>
              <a:rPr dirty="0"/>
              <a:t>Bar </a:t>
            </a:r>
            <a:r>
              <a:rPr spc="40" dirty="0"/>
              <a:t>Chart  </a:t>
            </a:r>
            <a:r>
              <a:rPr spc="220" dirty="0"/>
              <a:t>Change</a:t>
            </a:r>
            <a:r>
              <a:rPr spc="-30" dirty="0"/>
              <a:t> </a:t>
            </a:r>
            <a:r>
              <a:rPr spc="80" dirty="0"/>
              <a:t>Order</a:t>
            </a:r>
            <a:r>
              <a:rPr spc="-25" dirty="0"/>
              <a:t> </a:t>
            </a:r>
            <a:r>
              <a:rPr spc="204" dirty="0"/>
              <a:t>of</a:t>
            </a:r>
            <a:r>
              <a:rPr spc="-35" dirty="0"/>
              <a:t> </a:t>
            </a:r>
            <a:r>
              <a:rPr spc="260" dirty="0"/>
              <a:t>the</a:t>
            </a:r>
            <a:r>
              <a:rPr spc="-10" dirty="0"/>
              <a:t> </a:t>
            </a:r>
            <a:r>
              <a:rPr spc="40" dirty="0"/>
              <a:t>Bars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42036" y="1620138"/>
            <a:ext cx="7699375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0570" marR="85725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0570" algn="l"/>
              </a:tabLst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ggplot(working,aes(</a:t>
            </a:r>
            <a:r>
              <a:rPr sz="2000" b="1" spc="8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reorder(age_group,Calls),Calls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480"/>
              </a:spcBef>
            </a:pP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geom_bar(stat="identity",fill="green")+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Groups",y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="Total </a:t>
            </a:r>
            <a:r>
              <a:rPr sz="2000" b="1" spc="-105" dirty="0">
                <a:latin typeface="Arial" panose="020B0604020202020204"/>
                <a:cs typeface="Arial" panose="020B0604020202020204"/>
              </a:rPr>
              <a:t>Calls",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title="Bar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Diagram”)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#reorder()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orders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(First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argument)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variable,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numeric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(Second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argument)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0059" y="5804915"/>
            <a:ext cx="864107" cy="8641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252472"/>
            <a:ext cx="8055864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02154" y="55880"/>
            <a:ext cx="401383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7865">
              <a:lnSpc>
                <a:spcPct val="100000"/>
              </a:lnSpc>
              <a:spcBef>
                <a:spcPts val="100"/>
              </a:spcBef>
            </a:pPr>
            <a:r>
              <a:rPr sz="26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26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6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2600" b="1" spc="1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6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6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90955">
              <a:lnSpc>
                <a:spcPct val="100000"/>
              </a:lnSpc>
            </a:pPr>
            <a:r>
              <a:rPr sz="2600" b="1" spc="-2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20138"/>
            <a:ext cx="354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#Bar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(ordered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2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value)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 indent="285115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Simple </a:t>
            </a:r>
            <a:r>
              <a:rPr dirty="0"/>
              <a:t>Bar </a:t>
            </a:r>
            <a:r>
              <a:rPr spc="40" dirty="0"/>
              <a:t>Chart  </a:t>
            </a:r>
            <a:r>
              <a:rPr spc="204" dirty="0"/>
              <a:t>Some</a:t>
            </a:r>
            <a:r>
              <a:rPr spc="-90" dirty="0"/>
              <a:t> </a:t>
            </a:r>
            <a:r>
              <a:rPr spc="155" dirty="0"/>
              <a:t>modifications</a:t>
            </a:r>
            <a:endParaRPr spc="155" dirty="0"/>
          </a:p>
        </p:txBody>
      </p:sp>
      <p:sp>
        <p:nvSpPr>
          <p:cNvPr id="3" name="object 3"/>
          <p:cNvSpPr txBox="1"/>
          <p:nvPr/>
        </p:nvSpPr>
        <p:spPr>
          <a:xfrm>
            <a:off x="662431" y="1620138"/>
            <a:ext cx="7480300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maroon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800735" marR="518795" indent="-45720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630555" algn="l"/>
              </a:tabLst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ggplot(working,aes(x=Gender,y=Calls))+ 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geom_bar(stat="identity",fill="maroon")+ 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labs(x="Gender",y="Total 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Calls",title="Bar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Diagram")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43535">
              <a:lnSpc>
                <a:spcPct val="100000"/>
              </a:lnSpc>
              <a:spcBef>
                <a:spcPts val="5"/>
              </a:spcBef>
            </a:pPr>
            <a:r>
              <a:rPr sz="20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#Note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writing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commands.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intuitive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43535">
              <a:lnSpc>
                <a:spcPct val="100000"/>
              </a:lnSpc>
            </a:pPr>
            <a:r>
              <a:rPr sz="20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part</a:t>
            </a:r>
            <a:r>
              <a:rPr sz="2000" b="1" spc="-9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5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graph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b="1" spc="-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“+”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sign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545" y="55880"/>
            <a:ext cx="307911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6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26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6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2600" b="1" spc="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6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modifications  </a:t>
            </a:r>
            <a:r>
              <a:rPr sz="2600" b="1" spc="-2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9438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#Bar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Males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Females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maroon 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color)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2407919"/>
            <a:ext cx="8043671" cy="38404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-40005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Simple </a:t>
            </a:r>
            <a:r>
              <a:rPr dirty="0"/>
              <a:t>Bar</a:t>
            </a:r>
            <a:r>
              <a:rPr spc="-210" dirty="0"/>
              <a:t> </a:t>
            </a:r>
            <a:r>
              <a:rPr spc="40" dirty="0"/>
              <a:t>Chart  </a:t>
            </a:r>
            <a:r>
              <a:rPr spc="114" dirty="0"/>
              <a:t>Horizontal</a:t>
            </a:r>
            <a:r>
              <a:rPr spc="-60" dirty="0"/>
              <a:t> </a:t>
            </a:r>
            <a:r>
              <a:rPr spc="195" dirty="0"/>
              <a:t>View</a:t>
            </a:r>
            <a:endParaRPr spc="1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8319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#Make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graph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horizontally</a:t>
            </a:r>
            <a:r>
              <a:rPr sz="2000" b="1" spc="-3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oriented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ggplot(working,aes(x=age_group,y=Calls))+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geom_bar(stat="identity",fill="orange")+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20000"/>
              </a:lnSpc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Groups",y="Total 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Calls",title="Bar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Diagram")+ 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coord_flip()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coord_flip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145" y="101600"/>
            <a:ext cx="262001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6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26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600" b="1" spc="-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26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 </a:t>
            </a:r>
            <a:r>
              <a:rPr sz="2600" b="1" spc="1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View  </a:t>
            </a:r>
            <a:r>
              <a:rPr sz="2600" b="1" spc="-2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620138"/>
            <a:ext cx="4200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#Horizontal 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3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057400"/>
            <a:ext cx="7555992" cy="35981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716" y="369823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/>
              <a:t>About </a:t>
            </a:r>
            <a:r>
              <a:rPr sz="3600" spc="180" dirty="0"/>
              <a:t>Data</a:t>
            </a:r>
            <a:r>
              <a:rPr sz="3600" spc="-305" dirty="0"/>
              <a:t> </a:t>
            </a:r>
            <a:r>
              <a:rPr sz="3600" spc="130" dirty="0"/>
              <a:t>Visualization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51533"/>
            <a:ext cx="767460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2045">
              <a:lnSpc>
                <a:spcPct val="100000"/>
              </a:lnSpc>
              <a:spcBef>
                <a:spcPts val="105"/>
              </a:spcBef>
            </a:pP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000" b="1" spc="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2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Visualisation?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05765" marR="5080" algn="ctr">
              <a:lnSpc>
                <a:spcPct val="100000"/>
              </a:lnSpc>
            </a:pP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latin typeface="Times New Roman" panose="02020603050405020304"/>
                <a:cs typeface="Times New Roman" panose="02020603050405020304"/>
              </a:rPr>
              <a:t>representation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110" dirty="0">
                <a:latin typeface="Times New Roman" panose="02020603050405020304"/>
                <a:cs typeface="Times New Roman" panose="02020603050405020304"/>
              </a:rPr>
              <a:t>graphs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plots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700" marR="4841875">
              <a:lnSpc>
                <a:spcPct val="240000"/>
              </a:lnSpc>
              <a:spcBef>
                <a:spcPts val="5"/>
              </a:spcBef>
            </a:pP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important?  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135" dirty="0">
                <a:latin typeface="Times New Roman" panose="02020603050405020304"/>
                <a:cs typeface="Times New Roman" panose="02020603050405020304"/>
              </a:rPr>
              <a:t>enables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0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000" b="1" spc="-1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000" b="1" spc="-3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-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b="1" spc="-2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glance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grasp</a:t>
            </a:r>
            <a:r>
              <a:rPr sz="2000" b="1" spc="-1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difficult/</a:t>
            </a:r>
            <a:r>
              <a:rPr sz="2000" b="1" spc="-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000" b="1" spc="-2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1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b="1" spc="-1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000" b="1" spc="-1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manner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Helps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000" b="1" spc="-2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patterns</a:t>
            </a:r>
            <a:r>
              <a:rPr sz="2000" b="1" spc="-5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b="1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sz="2000" b="1" spc="-4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6516" y="6289714"/>
            <a:ext cx="17462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61595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Simple </a:t>
            </a:r>
            <a:r>
              <a:rPr dirty="0"/>
              <a:t>Bar </a:t>
            </a:r>
            <a:r>
              <a:rPr spc="40" dirty="0"/>
              <a:t>Chart  </a:t>
            </a:r>
            <a:r>
              <a:rPr spc="85" dirty="0"/>
              <a:t>Modify </a:t>
            </a:r>
            <a:r>
              <a:rPr spc="150" dirty="0"/>
              <a:t>horizontal</a:t>
            </a:r>
            <a:r>
              <a:rPr spc="-220" dirty="0"/>
              <a:t> </a:t>
            </a:r>
            <a:r>
              <a:rPr spc="229" dirty="0"/>
              <a:t>view</a:t>
            </a:r>
            <a:endParaRPr spc="229" dirty="0"/>
          </a:p>
        </p:txBody>
      </p:sp>
      <p:sp>
        <p:nvSpPr>
          <p:cNvPr id="3" name="object 3"/>
          <p:cNvSpPr txBox="1"/>
          <p:nvPr/>
        </p:nvSpPr>
        <p:spPr>
          <a:xfrm>
            <a:off x="790448" y="1620138"/>
            <a:ext cx="69932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#Obtain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 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-3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axis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672465" marR="5080" indent="-45720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501650" algn="l"/>
              </a:tabLst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ggplot(working,aes(x=Gender,y=Calls))+ 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geom_bar(stat="identity",fill="seagreen")+  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labs(x="Gender",y="Total 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Calls",title="Bar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Diagram")+ 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coord_flip()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3322" y="101600"/>
            <a:ext cx="361251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6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26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6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26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Modify </a:t>
            </a:r>
            <a:r>
              <a:rPr sz="26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</a:t>
            </a:r>
            <a:r>
              <a:rPr sz="2600" b="1" spc="-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view  </a:t>
            </a:r>
            <a:r>
              <a:rPr sz="2600" b="1" spc="-2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236" y="1620138"/>
            <a:ext cx="536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#Horizontal 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 </a:t>
            </a:r>
            <a:r>
              <a:rPr sz="2000" b="1" spc="1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-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axis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057399"/>
            <a:ext cx="7555992" cy="36057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966" y="157988"/>
            <a:ext cx="32169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Simple </a:t>
            </a:r>
            <a:r>
              <a:rPr dirty="0"/>
              <a:t>Bar</a:t>
            </a:r>
            <a:r>
              <a:rPr spc="-210" dirty="0"/>
              <a:t> </a:t>
            </a:r>
            <a:r>
              <a:rPr spc="40" dirty="0"/>
              <a:t>Chart  </a:t>
            </a:r>
            <a:r>
              <a:rPr spc="245" dirty="0"/>
              <a:t>Show</a:t>
            </a:r>
            <a:r>
              <a:rPr spc="-10" dirty="0"/>
              <a:t> </a:t>
            </a:r>
            <a:r>
              <a:rPr spc="90" dirty="0"/>
              <a:t>Text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47077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#Obtain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chart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showing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average</a:t>
            </a:r>
            <a:r>
              <a:rPr sz="2000" b="1" spc="-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‘total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calls’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Gender</a:t>
            </a:r>
            <a:r>
              <a:rPr sz="2000" b="1" spc="-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avgcalls&lt;-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6285">
              <a:lnSpc>
                <a:spcPct val="100000"/>
              </a:lnSpc>
            </a:pP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aggregate(Calls~Gender,data=working,FUN=mean)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27100" marR="83820" indent="-45720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ggplot(avgcalls,aes(x=Gender,y=Calls))+ 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geom_bar(stat="identity",fill="darkblue")+ 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geom_text(aes(label=Calls),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vjust=-0.5,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colour="black",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60325" algn="ctr">
              <a:lnSpc>
                <a:spcPct val="100000"/>
              </a:lnSpc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size=4)+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labs(x="Gender",y="Average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486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title="Bar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Diagram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Text")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193028"/>
            <a:ext cx="4391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geom_text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adds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labels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771" y="6269228"/>
            <a:ext cx="272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017" y="157988"/>
            <a:ext cx="39046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5440">
              <a:lnSpc>
                <a:spcPct val="100000"/>
              </a:lnSpc>
              <a:spcBef>
                <a:spcPts val="100"/>
              </a:spcBef>
            </a:pP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3200" b="1" spc="2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 </a:t>
            </a:r>
            <a:r>
              <a:rPr sz="32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Text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825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#Average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‘total </a:t>
            </a:r>
            <a:r>
              <a:rPr sz="2000" b="1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calls’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-2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Gender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5539" y="2154935"/>
            <a:ext cx="4312920" cy="4322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966" y="401827"/>
            <a:ext cx="3216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3200" b="1" spc="-20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549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#Total </a:t>
            </a:r>
            <a:r>
              <a:rPr sz="2000" b="1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calls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v/s </a:t>
            </a:r>
            <a:r>
              <a:rPr sz="20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Average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‘total </a:t>
            </a:r>
            <a:r>
              <a:rPr sz="2000" b="1" spc="-8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calls’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-39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Gender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9223" y="2234183"/>
            <a:ext cx="3922776" cy="39303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2209800"/>
            <a:ext cx="3928872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401827"/>
            <a:ext cx="3442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Stacked </a:t>
            </a:r>
            <a:r>
              <a:rPr dirty="0"/>
              <a:t>Bar</a:t>
            </a:r>
            <a:r>
              <a:rPr spc="-225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553212" y="2362200"/>
            <a:ext cx="3256788" cy="1981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212" y="4572000"/>
            <a:ext cx="3256788" cy="195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2036" y="1620138"/>
            <a:ext cx="7799070" cy="456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495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000" b="1" spc="-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Stacked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Chart:</a:t>
            </a:r>
            <a:r>
              <a:rPr sz="2000" b="1" spc="-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divides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into 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variable.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1285" marR="508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931285" algn="l"/>
                <a:tab pos="3931920" algn="l"/>
              </a:tabLst>
            </a:pPr>
            <a:r>
              <a:rPr sz="2000" b="1" spc="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further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divides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each 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Gender.</a:t>
            </a:r>
            <a:r>
              <a:rPr sz="2000" b="1" spc="-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However, 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absolute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counts 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compare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gender wise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across 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931285" marR="286385" indent="-342900">
              <a:lnSpc>
                <a:spcPct val="100000"/>
              </a:lnSpc>
              <a:buFont typeface="Arial" panose="020B0604020202020204"/>
              <a:buChar char="•"/>
              <a:tabLst>
                <a:tab pos="3931285" algn="l"/>
                <a:tab pos="3931920" algn="l"/>
              </a:tabLst>
            </a:pP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Plotting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percentage</a:t>
            </a:r>
            <a:r>
              <a:rPr sz="2000" b="1" spc="-3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stacked 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 makes </a:t>
            </a:r>
            <a:r>
              <a:rPr sz="2000" b="1" spc="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compare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gender wise 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779" y="401827"/>
            <a:ext cx="3656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Stacked </a:t>
            </a:r>
            <a:r>
              <a:rPr dirty="0"/>
              <a:t>Bar</a:t>
            </a:r>
            <a:r>
              <a:rPr spc="-195" dirty="0"/>
              <a:t> </a:t>
            </a:r>
            <a:r>
              <a:rPr spc="35" dirty="0"/>
              <a:t>Chart..</a:t>
            </a:r>
            <a:endParaRPr spc="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42036" y="1620138"/>
            <a:ext cx="768477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#Stack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057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057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aes(x=age_group))+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480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geom_bar(aes(fill=Gender))+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0750" marR="508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title="Stacked 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R="5397500" algn="ctr">
              <a:lnSpc>
                <a:spcPct val="100000"/>
              </a:lnSpc>
              <a:spcBef>
                <a:spcPts val="5"/>
              </a:spcBef>
            </a:pP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#Normalized</a:t>
            </a:r>
            <a:r>
              <a:rPr sz="2000" b="1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4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position=“fill”</a:t>
            </a:r>
            <a:r>
              <a:rPr sz="2000" b="1" spc="-9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geom_bar()</a:t>
            </a:r>
            <a:r>
              <a:rPr sz="2000" b="1" spc="-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produce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stacked</a:t>
            </a:r>
            <a:r>
              <a:rPr sz="2000" b="1" spc="-9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2000" b="1" spc="-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with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normalized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0" dirty="0">
                <a:latin typeface="Arial" panose="020B0604020202020204"/>
                <a:cs typeface="Arial" panose="020B0604020202020204"/>
              </a:rPr>
              <a:t>geom_bar(aes(fill=Gender),position=“fill”)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82613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Stacked </a:t>
            </a:r>
            <a:r>
              <a:rPr dirty="0"/>
              <a:t>Bar</a:t>
            </a:r>
            <a:r>
              <a:rPr spc="-229" dirty="0"/>
              <a:t> </a:t>
            </a:r>
            <a:r>
              <a:rPr spc="40" dirty="0"/>
              <a:t>Chart  </a:t>
            </a:r>
            <a:r>
              <a:rPr spc="-290" dirty="0"/>
              <a:t>R</a:t>
            </a:r>
            <a:r>
              <a:rPr spc="-1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662431" y="1620138"/>
            <a:ext cx="3388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#Stack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79" y="2071116"/>
            <a:ext cx="8313420" cy="39486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 indent="17208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Stacked </a:t>
            </a:r>
            <a:r>
              <a:rPr dirty="0"/>
              <a:t>Bar </a:t>
            </a:r>
            <a:r>
              <a:rPr spc="40" dirty="0"/>
              <a:t>Chart  </a:t>
            </a:r>
            <a:r>
              <a:rPr spc="204" dirty="0"/>
              <a:t>Some</a:t>
            </a:r>
            <a:r>
              <a:rPr spc="-90" dirty="0"/>
              <a:t> </a:t>
            </a:r>
            <a:r>
              <a:rPr spc="155" dirty="0"/>
              <a:t>modifications</a:t>
            </a:r>
            <a:endParaRPr spc="15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801179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#Stack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colours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aes(x=age_group))+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24535">
              <a:lnSpc>
                <a:spcPct val="100000"/>
              </a:lnSpc>
              <a:spcBef>
                <a:spcPts val="480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geom_bar(aes(fill=Gender))+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86765" marR="5080">
              <a:lnSpc>
                <a:spcPct val="120000"/>
              </a:lnSpc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title="Stacked</a:t>
            </a:r>
            <a:r>
              <a:rPr sz="2000" b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bar 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chart")+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86765">
              <a:lnSpc>
                <a:spcPct val="100000"/>
              </a:lnSpc>
              <a:spcBef>
                <a:spcPts val="480"/>
              </a:spcBef>
            </a:pP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scale_fill_manual(values=c("red","green"))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#Change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plot</a:t>
            </a:r>
            <a:r>
              <a:rPr sz="2000" b="1" spc="-8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title,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2000" b="1" spc="-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(with</a:t>
            </a:r>
            <a:r>
              <a:rPr sz="2000" b="1" spc="-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‘+’</a:t>
            </a:r>
            <a:r>
              <a:rPr sz="2000" b="1" spc="-5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sign):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theme(plot.title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element_text(size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20,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"bold"))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82613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Stacked </a:t>
            </a:r>
            <a:r>
              <a:rPr dirty="0"/>
              <a:t>Bar</a:t>
            </a:r>
            <a:r>
              <a:rPr spc="-229" dirty="0"/>
              <a:t> </a:t>
            </a:r>
            <a:r>
              <a:rPr spc="40" dirty="0"/>
              <a:t>Chart  </a:t>
            </a:r>
            <a:r>
              <a:rPr spc="-290" dirty="0"/>
              <a:t>R</a:t>
            </a:r>
            <a:r>
              <a:rPr spc="-1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8270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#Stack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colours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customise 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title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2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style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438400"/>
            <a:ext cx="7555992" cy="36103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851" y="369823"/>
            <a:ext cx="554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Principles </a:t>
            </a:r>
            <a:r>
              <a:rPr sz="3600" spc="220" dirty="0"/>
              <a:t>of</a:t>
            </a:r>
            <a:r>
              <a:rPr sz="3600" spc="-125" dirty="0"/>
              <a:t> </a:t>
            </a:r>
            <a:r>
              <a:rPr sz="3600" spc="130" dirty="0"/>
              <a:t>Visualization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923414"/>
            <a:ext cx="7750175" cy="3025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85" dirty="0"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80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(overall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30" dirty="0">
                <a:latin typeface="Times New Roman" panose="02020603050405020304"/>
                <a:cs typeface="Times New Roman" panose="02020603050405020304"/>
              </a:rPr>
              <a:t>groups)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85" dirty="0">
                <a:latin typeface="Times New Roman" panose="02020603050405020304"/>
                <a:cs typeface="Times New Roman" panose="02020603050405020304"/>
              </a:rPr>
              <a:t>Show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correlation </a:t>
            </a:r>
            <a:r>
              <a:rPr sz="2400" b="1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0" dirty="0">
                <a:latin typeface="Times New Roman" panose="02020603050405020304"/>
                <a:cs typeface="Times New Roman" panose="02020603050405020304"/>
              </a:rPr>
              <a:t>causality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85" dirty="0"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400" b="1" spc="-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multivariate data;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world 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complex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Integration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65" dirty="0">
                <a:latin typeface="Times New Roman" panose="02020603050405020304"/>
                <a:cs typeface="Times New Roman" panose="02020603050405020304"/>
              </a:rPr>
              <a:t>evidence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2387600" algn="l"/>
              </a:tabLst>
            </a:pPr>
            <a:r>
              <a:rPr sz="2400" b="1" spc="105" dirty="0"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75" dirty="0">
                <a:latin typeface="Times New Roman" panose="02020603050405020304"/>
                <a:cs typeface="Times New Roman" panose="02020603050405020304"/>
              </a:rPr>
              <a:t>and	document </a:t>
            </a:r>
            <a:r>
              <a:rPr sz="2400" b="1" spc="170" dirty="0">
                <a:latin typeface="Times New Roman" panose="02020603050405020304"/>
                <a:cs typeface="Times New Roman" panose="02020603050405020304"/>
              </a:rPr>
              <a:t>evidence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b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0" dirty="0">
                <a:latin typeface="Times New Roman" panose="02020603050405020304"/>
                <a:cs typeface="Times New Roman" panose="02020603050405020304"/>
              </a:rPr>
              <a:t>appropriate  </a:t>
            </a:r>
            <a:r>
              <a:rPr sz="2400" b="1" spc="90" dirty="0">
                <a:latin typeface="Times New Roman" panose="02020603050405020304"/>
                <a:cs typeface="Times New Roman" panose="02020603050405020304"/>
              </a:rPr>
              <a:t>labels, 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sources, </a:t>
            </a:r>
            <a:r>
              <a:rPr sz="2400" b="1" spc="105" dirty="0">
                <a:latin typeface="Times New Roman" panose="02020603050405020304"/>
                <a:cs typeface="Times New Roman" panose="02020603050405020304"/>
              </a:rPr>
              <a:t>scales,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b="1" spc="135" dirty="0">
                <a:latin typeface="Times New Roman" panose="02020603050405020304"/>
                <a:cs typeface="Times New Roman" panose="02020603050405020304"/>
              </a:rPr>
              <a:t>Content 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6516" y="6289714"/>
            <a:ext cx="17462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-1524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Stacked </a:t>
            </a:r>
            <a:r>
              <a:rPr dirty="0"/>
              <a:t>Bar</a:t>
            </a:r>
            <a:r>
              <a:rPr spc="-229" dirty="0"/>
              <a:t> </a:t>
            </a:r>
            <a:r>
              <a:rPr spc="40" dirty="0"/>
              <a:t>Chart  </a:t>
            </a:r>
            <a:r>
              <a:rPr spc="114" dirty="0"/>
              <a:t>Horizontal</a:t>
            </a:r>
            <a:r>
              <a:rPr spc="-45" dirty="0"/>
              <a:t> </a:t>
            </a:r>
            <a:r>
              <a:rPr spc="195" dirty="0"/>
              <a:t>View</a:t>
            </a:r>
            <a:endParaRPr spc="1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06359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#Try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flipping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coordinate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stacking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 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aes(x=Gender))+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geom_bar(aes(fill=age_group))+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2032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title="Stacked 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chart")+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5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coord_flip()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705" y="55880"/>
            <a:ext cx="280479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6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Stacked </a:t>
            </a:r>
            <a:r>
              <a:rPr sz="26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600" b="1" spc="-1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26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 </a:t>
            </a:r>
            <a:r>
              <a:rPr sz="2600" b="1" spc="1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View  </a:t>
            </a:r>
            <a:r>
              <a:rPr sz="2600" b="1" spc="-2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8911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#Try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flipping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coordinate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stacking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  </a:t>
            </a: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Gender(R </a:t>
            </a:r>
            <a:r>
              <a:rPr sz="20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0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slide)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51" y="2334767"/>
            <a:ext cx="8311895" cy="3962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157988"/>
            <a:ext cx="3518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 </a:t>
            </a:r>
            <a:r>
              <a:rPr dirty="0"/>
              <a:t>Bar</a:t>
            </a:r>
            <a:r>
              <a:rPr spc="-160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533400" y="3116579"/>
            <a:ext cx="4366260" cy="29108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036" y="1620138"/>
            <a:ext cx="7985125" cy="404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Grouped 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Chart: </a:t>
            </a:r>
            <a:r>
              <a:rPr sz="2000" b="1" spc="-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divides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different 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places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besides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other.  </a:t>
            </a:r>
            <a:r>
              <a:rPr sz="2000" b="1" spc="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bars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inter-related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represented.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792980" marR="144145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4792980" algn="l"/>
                <a:tab pos="4793615" algn="l"/>
              </a:tabLst>
            </a:pPr>
            <a:r>
              <a:rPr sz="2000" b="1" spc="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b="1" spc="1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b="1" spc="2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000" b="1" spc="2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wish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b="1" spc="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gender-wise 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b="1" spc="-2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across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groups 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very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b="1" spc="-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objective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157988"/>
            <a:ext cx="3518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 </a:t>
            </a:r>
            <a:r>
              <a:rPr dirty="0"/>
              <a:t>Bar</a:t>
            </a:r>
            <a:r>
              <a:rPr spc="-160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37475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#Multiple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bars, </a:t>
            </a:r>
            <a:r>
              <a:rPr sz="20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side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2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side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aes(x=age_group))+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geom_bar(aes(fill=Gender),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position="dodge")+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title="Multiple 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86423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 </a:t>
            </a:r>
            <a:r>
              <a:rPr dirty="0"/>
              <a:t>Bar</a:t>
            </a:r>
            <a:r>
              <a:rPr spc="-160" dirty="0"/>
              <a:t> </a:t>
            </a:r>
            <a:r>
              <a:rPr spc="40" dirty="0"/>
              <a:t>Chart  </a:t>
            </a:r>
            <a:r>
              <a:rPr spc="-290" dirty="0"/>
              <a:t>R</a:t>
            </a:r>
            <a:r>
              <a:rPr spc="-1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247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#Multiple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bars, </a:t>
            </a:r>
            <a:r>
              <a:rPr sz="20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side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3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side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61616"/>
            <a:ext cx="7555992" cy="36057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155" marR="5080" indent="-20002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 </a:t>
            </a:r>
            <a:r>
              <a:rPr dirty="0"/>
              <a:t>Bar</a:t>
            </a:r>
            <a:r>
              <a:rPr spc="-160" dirty="0"/>
              <a:t> </a:t>
            </a:r>
            <a:r>
              <a:rPr spc="40" dirty="0"/>
              <a:t>Chart  </a:t>
            </a:r>
            <a:r>
              <a:rPr spc="135" dirty="0"/>
              <a:t>Reordering</a:t>
            </a:r>
            <a:r>
              <a:rPr spc="-55" dirty="0"/>
              <a:t> </a:t>
            </a:r>
            <a:r>
              <a:rPr spc="35" dirty="0"/>
              <a:t>Bars</a:t>
            </a:r>
            <a:endParaRPr spc="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788"/>
            <a:ext cx="8035925" cy="3867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#Levels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3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factor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levels(working$age_group)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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[1] 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"18-30" "30-45"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"&gt;45"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marR="5080" indent="-286385">
              <a:lnSpc>
                <a:spcPct val="100000"/>
              </a:lnSpc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aes(x=</a:t>
            </a:r>
            <a:r>
              <a:rPr sz="2000" b="1" spc="100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factor(working$age_group,levels=sort(unique(workin  </a:t>
            </a:r>
            <a:r>
              <a:rPr sz="2000" b="1" spc="85" dirty="0">
                <a:solidFill>
                  <a:srgbClr val="6B6BCF"/>
                </a:solidFill>
                <a:latin typeface="Times New Roman" panose="02020603050405020304"/>
                <a:cs typeface="Times New Roman" panose="02020603050405020304"/>
              </a:rPr>
              <a:t>g$age_group),decreasing=TRUE))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5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geom_bar(position="dodge")+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title="Multiple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498600">
              <a:lnSpc>
                <a:spcPct val="100000"/>
              </a:lnSpc>
            </a:pP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(Reordered)")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316" y="157988"/>
            <a:ext cx="49777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1520">
              <a:lnSpc>
                <a:spcPct val="100000"/>
              </a:lnSpc>
              <a:spcBef>
                <a:spcPts val="100"/>
              </a:spcBef>
            </a:pPr>
            <a:r>
              <a:rPr sz="32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 </a:t>
            </a:r>
            <a:r>
              <a:rPr sz="32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Reordering </a:t>
            </a:r>
            <a:r>
              <a:rPr sz="32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2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4436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#Multiple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bars, </a:t>
            </a:r>
            <a:r>
              <a:rPr sz="2000" b="1" spc="1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age_group</a:t>
            </a:r>
            <a:r>
              <a:rPr sz="2000" b="1" spc="-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reordered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58567"/>
            <a:ext cx="7555992" cy="36088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-1905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Multiple </a:t>
            </a:r>
            <a:r>
              <a:rPr dirty="0"/>
              <a:t>Bar</a:t>
            </a:r>
            <a:r>
              <a:rPr spc="-160" dirty="0"/>
              <a:t> </a:t>
            </a:r>
            <a:r>
              <a:rPr spc="40" dirty="0"/>
              <a:t>Chart  </a:t>
            </a:r>
            <a:r>
              <a:rPr spc="114" dirty="0"/>
              <a:t>Horizontal</a:t>
            </a:r>
            <a:r>
              <a:rPr spc="-45" dirty="0"/>
              <a:t> </a:t>
            </a:r>
            <a:r>
              <a:rPr spc="195" dirty="0"/>
              <a:t>View</a:t>
            </a:r>
            <a:endParaRPr spc="1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363459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#Try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y-axis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flipped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coordinate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27100" marR="1245870" lvl="1" indent="-457200">
              <a:lnSpc>
                <a:spcPct val="11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aes(x=age_group,y=Calls))+ 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geom_bar(stat="identity",aes(fill=Gender), 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position="dodge")+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y="Total 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calls",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title="Multiple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bar 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chart")+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coord_flip()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512445" marR="5080" indent="600710">
              <a:lnSpc>
                <a:spcPct val="100000"/>
              </a:lnSpc>
              <a:spcBef>
                <a:spcPts val="100"/>
              </a:spcBef>
            </a:pPr>
            <a:r>
              <a:rPr sz="2600" spc="60" dirty="0"/>
              <a:t>Multiple </a:t>
            </a:r>
            <a:r>
              <a:rPr sz="2600" dirty="0"/>
              <a:t>Bar </a:t>
            </a:r>
            <a:r>
              <a:rPr sz="2600" spc="35" dirty="0"/>
              <a:t>Chart  </a:t>
            </a:r>
            <a:r>
              <a:rPr sz="2600" spc="95" dirty="0"/>
              <a:t>Horizontal </a:t>
            </a:r>
            <a:r>
              <a:rPr sz="2600" spc="155" dirty="0"/>
              <a:t>View </a:t>
            </a:r>
            <a:r>
              <a:rPr sz="2600" spc="-235" dirty="0"/>
              <a:t>R</a:t>
            </a:r>
            <a:r>
              <a:rPr sz="2600" spc="-345" dirty="0"/>
              <a:t> </a:t>
            </a:r>
            <a:r>
              <a:rPr sz="2600" spc="145" dirty="0"/>
              <a:t>Output</a:t>
            </a:r>
            <a:endParaRPr sz="2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9686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-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y-axis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flipped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coordinate(R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next 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slide)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215" y="2359151"/>
            <a:ext cx="8610600" cy="3733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727" y="208280"/>
            <a:ext cx="37255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600" spc="60" dirty="0"/>
              <a:t>Multiple </a:t>
            </a:r>
            <a:r>
              <a:rPr sz="2600" dirty="0"/>
              <a:t>Bar</a:t>
            </a:r>
            <a:r>
              <a:rPr sz="2600" spc="-120" dirty="0"/>
              <a:t> </a:t>
            </a:r>
            <a:r>
              <a:rPr sz="2600" spc="35" dirty="0"/>
              <a:t>Chart</a:t>
            </a:r>
            <a:endParaRPr sz="26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Arial" panose="020B0604020202020204"/>
                <a:cs typeface="Arial" panose="020B0604020202020204"/>
              </a:rPr>
              <a:t>Changing </a:t>
            </a:r>
            <a:r>
              <a:rPr sz="2600" spc="-45" dirty="0">
                <a:latin typeface="Arial" panose="020B0604020202020204"/>
                <a:cs typeface="Arial" panose="020B0604020202020204"/>
              </a:rPr>
              <a:t>‘fill=‘</a:t>
            </a:r>
            <a:r>
              <a:rPr sz="26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position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8510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variation: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'fill='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ggplot()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geom_bar()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aes(x=age_group,fill=Gender))+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geom_bar(position="dodge")+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207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title="Multiple 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210" y="369823"/>
            <a:ext cx="388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dirty="0"/>
              <a:t>Application</a:t>
            </a:r>
            <a:r>
              <a:rPr sz="3600" spc="-55" dirty="0"/>
              <a:t> </a:t>
            </a:r>
            <a:r>
              <a:rPr sz="3600" spc="145" dirty="0"/>
              <a:t>Areas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685800" y="1376172"/>
            <a:ext cx="3200400" cy="19004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227" y="1371600"/>
            <a:ext cx="3209925" cy="1910080"/>
          </a:xfrm>
          <a:custGeom>
            <a:avLst/>
            <a:gdLst/>
            <a:ahLst/>
            <a:cxnLst/>
            <a:rect l="l" t="t" r="r" b="b"/>
            <a:pathLst>
              <a:path w="3209925" h="1910079">
                <a:moveTo>
                  <a:pt x="0" y="1909572"/>
                </a:moveTo>
                <a:lnTo>
                  <a:pt x="3209544" y="1909572"/>
                </a:lnTo>
                <a:lnTo>
                  <a:pt x="3209544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ln w="9144">
            <a:solidFill>
              <a:srgbClr val="3891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0" y="1376172"/>
            <a:ext cx="3352800" cy="1900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7428" y="1371600"/>
            <a:ext cx="3362325" cy="1910080"/>
          </a:xfrm>
          <a:custGeom>
            <a:avLst/>
            <a:gdLst/>
            <a:ahLst/>
            <a:cxnLst/>
            <a:rect l="l" t="t" r="r" b="b"/>
            <a:pathLst>
              <a:path w="3362325" h="1910079">
                <a:moveTo>
                  <a:pt x="0" y="1909572"/>
                </a:moveTo>
                <a:lnTo>
                  <a:pt x="3361944" y="1909572"/>
                </a:lnTo>
                <a:lnTo>
                  <a:pt x="3361944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ln w="9144">
            <a:solidFill>
              <a:srgbClr val="3891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3962400"/>
            <a:ext cx="3200400" cy="208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1227" y="3957828"/>
            <a:ext cx="3209925" cy="2095500"/>
          </a:xfrm>
          <a:custGeom>
            <a:avLst/>
            <a:gdLst/>
            <a:ahLst/>
            <a:cxnLst/>
            <a:rect l="l" t="t" r="r" b="b"/>
            <a:pathLst>
              <a:path w="3209925" h="2095500">
                <a:moveTo>
                  <a:pt x="0" y="2095500"/>
                </a:moveTo>
                <a:lnTo>
                  <a:pt x="3209544" y="2095500"/>
                </a:lnTo>
                <a:lnTo>
                  <a:pt x="3209544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ln w="9144">
            <a:solidFill>
              <a:srgbClr val="3891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3962400"/>
            <a:ext cx="3352800" cy="2086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7428" y="3957828"/>
            <a:ext cx="3362325" cy="2095500"/>
          </a:xfrm>
          <a:custGeom>
            <a:avLst/>
            <a:gdLst/>
            <a:ahLst/>
            <a:cxnLst/>
            <a:rect l="l" t="t" r="r" b="b"/>
            <a:pathLst>
              <a:path w="3362325" h="2095500">
                <a:moveTo>
                  <a:pt x="0" y="2095500"/>
                </a:moveTo>
                <a:lnTo>
                  <a:pt x="3361944" y="2095500"/>
                </a:lnTo>
                <a:lnTo>
                  <a:pt x="3361944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ln w="9144">
            <a:solidFill>
              <a:srgbClr val="3891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03985" y="3392170"/>
            <a:ext cx="161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Sensex</a:t>
            </a:r>
            <a:r>
              <a:rPr sz="1800" b="1" spc="-5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Charts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092" y="6168047"/>
            <a:ext cx="14090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800" b="1" spc="-60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Charts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5015" y="6181764"/>
            <a:ext cx="167576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Survey</a:t>
            </a:r>
            <a:r>
              <a:rPr sz="1800" b="1" spc="-20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6516" y="6289714"/>
            <a:ext cx="17462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5073" y="3380613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800" b="1" spc="-60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891A7"/>
                </a:solidFill>
                <a:latin typeface="Arial" panose="020B0604020202020204"/>
                <a:cs typeface="Arial" panose="020B0604020202020204"/>
              </a:rPr>
              <a:t>Charts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7" y="157988"/>
            <a:ext cx="45751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2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32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3200" b="1" spc="-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Changing </a:t>
            </a:r>
            <a:r>
              <a:rPr sz="3200" b="1" spc="-6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‘fill=‘</a:t>
            </a:r>
            <a:r>
              <a:rPr sz="3200" b="1" spc="-26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597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#Another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variation: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'fill='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ggplot()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geom_bar()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327148"/>
            <a:ext cx="7555992" cy="3589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057" y="401827"/>
            <a:ext cx="3267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Arial" panose="020B0604020202020204"/>
                <a:cs typeface="Arial" panose="020B0604020202020204"/>
              </a:rPr>
              <a:t>Caution </a:t>
            </a:r>
            <a:r>
              <a:rPr spc="120" dirty="0">
                <a:latin typeface="Arial" panose="020B0604020202020204"/>
                <a:cs typeface="Arial" panose="020B0604020202020204"/>
              </a:rPr>
              <a:t>with</a:t>
            </a:r>
            <a:r>
              <a:rPr spc="-250" dirty="0"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latin typeface="Arial" panose="020B0604020202020204"/>
                <a:cs typeface="Arial" panose="020B0604020202020204"/>
              </a:rPr>
              <a:t>‘fill’</a:t>
            </a:r>
            <a:endParaRPr spc="-8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802513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29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Caution: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fill="blue"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geom_bar()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overrides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fill=Gender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ggplot()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aes(x=age_group,fill=Gender))+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geom_bar(position="dodge",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fill="blue")+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title="Bar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561" y="157988"/>
            <a:ext cx="35839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Arial" panose="020B0604020202020204"/>
                <a:cs typeface="Arial" panose="020B0604020202020204"/>
              </a:rPr>
              <a:t>Caution </a:t>
            </a:r>
            <a:r>
              <a:rPr spc="120" dirty="0">
                <a:latin typeface="Arial" panose="020B0604020202020204"/>
                <a:cs typeface="Arial" panose="020B0604020202020204"/>
              </a:rPr>
              <a:t>with</a:t>
            </a:r>
            <a:r>
              <a:rPr spc="-254" dirty="0">
                <a:latin typeface="Arial" panose="020B0604020202020204"/>
                <a:cs typeface="Arial" panose="020B0604020202020204"/>
              </a:rPr>
              <a:t> </a:t>
            </a:r>
            <a:r>
              <a:rPr spc="-170" dirty="0">
                <a:latin typeface="Arial" panose="020B0604020202020204"/>
                <a:cs typeface="Arial" panose="020B0604020202020204"/>
              </a:rPr>
              <a:t>‘fill’…</a:t>
            </a:r>
            <a:endParaRPr spc="-17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pc="-290" dirty="0"/>
              <a:t>R</a:t>
            </a:r>
            <a:r>
              <a:rPr spc="-1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6873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Caution: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fill="blue"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geom_bar()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overrides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fill=Gender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ggplot()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362200"/>
            <a:ext cx="7555992" cy="35783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341" y="401827"/>
            <a:ext cx="1769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Pie</a:t>
            </a:r>
            <a:r>
              <a:rPr spc="-75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42036" y="1620138"/>
            <a:ext cx="782447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charts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percentage</a:t>
            </a:r>
            <a:r>
              <a:rPr sz="2000" b="1" spc="-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proportional 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414655">
              <a:lnSpc>
                <a:spcPct val="100000"/>
              </a:lnSpc>
            </a:pP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circle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(pie)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sliced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proportional</a:t>
            </a:r>
            <a:r>
              <a:rPr sz="2000" b="1" spc="-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000" b="1" spc="-2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category.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3124200"/>
            <a:ext cx="4114800" cy="31760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341" y="401827"/>
            <a:ext cx="1769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Pie</a:t>
            </a:r>
            <a:r>
              <a:rPr spc="-75" dirty="0"/>
              <a:t> </a:t>
            </a:r>
            <a:r>
              <a:rPr spc="40" dirty="0"/>
              <a:t>Chart</a:t>
            </a:r>
            <a:endParaRPr spc="4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59563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#Pie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Font typeface="Arial" panose="020B0604020202020204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27100" marR="5080" lvl="1" indent="-45720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aes(x="",</a:t>
            </a:r>
            <a:r>
              <a:rPr sz="20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fill=age_group))+ 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geom_bar(width=1)+ 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coord_polar(theta="y",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start=pi/3)+  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labs(title="Pie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fill="Age</a:t>
            </a:r>
            <a:r>
              <a:rPr sz="20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197" y="157988"/>
            <a:ext cx="178688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Pie</a:t>
            </a:r>
            <a:r>
              <a:rPr spc="-80" dirty="0"/>
              <a:t> </a:t>
            </a:r>
            <a:r>
              <a:rPr spc="40" dirty="0"/>
              <a:t>Chart  </a:t>
            </a:r>
            <a:r>
              <a:rPr spc="-290" dirty="0"/>
              <a:t>R</a:t>
            </a:r>
            <a:r>
              <a:rPr spc="-85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469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#Pie </a:t>
            </a:r>
            <a:r>
              <a:rPr sz="2000" b="1" spc="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2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2083307"/>
            <a:ext cx="4267200" cy="41650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926" y="157988"/>
            <a:ext cx="38538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20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Pie </a:t>
            </a:r>
            <a:r>
              <a:rPr spc="40" dirty="0"/>
              <a:t>Chart  </a:t>
            </a:r>
            <a:r>
              <a:rPr spc="165" dirty="0"/>
              <a:t>Gender</a:t>
            </a:r>
            <a:r>
              <a:rPr spc="-110" dirty="0"/>
              <a:t> </a:t>
            </a:r>
            <a:r>
              <a:rPr spc="110" dirty="0"/>
              <a:t>Distribution</a:t>
            </a:r>
            <a:endParaRPr spc="1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620138"/>
            <a:ext cx="51066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#Pie </a:t>
            </a:r>
            <a:r>
              <a:rPr sz="2000" b="1" spc="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 </a:t>
            </a:r>
            <a:r>
              <a:rPr sz="2000" b="1" spc="1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3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75920" marR="5080" indent="-37592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375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aes(x=""))+ 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geom_bar(width=1,aes(fill=Gender))+ 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coord_polar(theta="y",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start=pi/3)+  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labs(title="Pie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chart")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032" y="157988"/>
            <a:ext cx="57099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32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 </a:t>
            </a:r>
            <a:r>
              <a:rPr sz="3200" b="1" spc="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Distribution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4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4768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#Pie </a:t>
            </a:r>
            <a:r>
              <a:rPr sz="2000" b="1" spc="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showing </a:t>
            </a:r>
            <a:r>
              <a:rPr sz="2000" b="1" spc="1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3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6207" y="2104644"/>
            <a:ext cx="4291584" cy="42199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541" y="401827"/>
            <a:ext cx="161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Box</a:t>
            </a:r>
            <a:r>
              <a:rPr spc="-90" dirty="0"/>
              <a:t> </a:t>
            </a:r>
            <a:r>
              <a:rPr spc="95" dirty="0"/>
              <a:t>Plot</a:t>
            </a:r>
            <a:endParaRPr spc="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8700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53110">
              <a:lnSpc>
                <a:spcPct val="100000"/>
              </a:lnSpc>
              <a:spcBef>
                <a:spcPts val="105"/>
              </a:spcBef>
            </a:pP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Whisker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summarizes</a:t>
            </a:r>
            <a:r>
              <a:rPr sz="2000" b="1" spc="-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graphically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5 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measures: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Quartiles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Q1,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Q2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(i.e.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Median)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Q3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Maximum.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168"/>
              </a:buClr>
              <a:buFont typeface="Times New Roman" panose="02020603050405020304"/>
              <a:buChar char="-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2000" b="1" spc="-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485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boxplot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particularly</a:t>
            </a:r>
            <a:r>
              <a:rPr sz="2000" b="1" spc="-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comparing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-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shape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541" y="401827"/>
            <a:ext cx="161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Box</a:t>
            </a:r>
            <a:r>
              <a:rPr spc="-90" dirty="0"/>
              <a:t> </a:t>
            </a:r>
            <a:r>
              <a:rPr spc="95" dirty="0"/>
              <a:t>Plot</a:t>
            </a:r>
            <a:endParaRPr spc="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788"/>
            <a:ext cx="8060690" cy="3378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Describing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Box-Plot</a:t>
            </a:r>
            <a:r>
              <a:rPr sz="2000" b="1" spc="-3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13589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rectangle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(box)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middle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middle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50%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b="1" spc="175" dirty="0">
                <a:latin typeface="Times New Roman" panose="02020603050405020304"/>
                <a:cs typeface="Times New Roman" panose="02020603050405020304"/>
              </a:rPr>
              <a:t>(between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000" b="1" spc="11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b="1" spc="250" dirty="0">
                <a:latin typeface="Times New Roman" panose="02020603050405020304"/>
                <a:cs typeface="Times New Roman" panose="02020603050405020304"/>
              </a:rPr>
              <a:t>¼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b="1" spc="250" dirty="0">
                <a:latin typeface="Times New Roman" panose="02020603050405020304"/>
                <a:cs typeface="Times New Roman" panose="02020603050405020304"/>
              </a:rPr>
              <a:t>¾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70" dirty="0">
                <a:latin typeface="Times New Roman" panose="02020603050405020304"/>
                <a:cs typeface="Times New Roman" panose="02020603050405020304"/>
              </a:rPr>
              <a:t>way 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through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data).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47752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(whiskers)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extend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values.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5" dirty="0"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middle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(i.e.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Median).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5600" algn="l"/>
                <a:tab pos="356235" algn="l"/>
              </a:tabLst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outliers </a:t>
            </a:r>
            <a:r>
              <a:rPr sz="2000" b="1" spc="14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b="1" spc="125" dirty="0">
                <a:latin typeface="Times New Roman" panose="02020603050405020304"/>
                <a:cs typeface="Times New Roman" panose="02020603050405020304"/>
              </a:rPr>
              <a:t>plotted outside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plot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(The 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observations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latin typeface="Times New Roman" panose="02020603050405020304"/>
                <a:cs typeface="Times New Roman" panose="02020603050405020304"/>
              </a:rPr>
              <a:t>outside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latin typeface="Times New Roman" panose="02020603050405020304"/>
                <a:cs typeface="Times New Roman" panose="02020603050405020304"/>
              </a:rPr>
              <a:t>1.5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interquartile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latin typeface="Times New Roman" panose="02020603050405020304"/>
                <a:cs typeface="Times New Roman" panose="02020603050405020304"/>
              </a:rPr>
              <a:t>range 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upper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quartile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0" dirty="0"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latin typeface="Times New Roman" panose="02020603050405020304"/>
                <a:cs typeface="Times New Roman" panose="02020603050405020304"/>
              </a:rPr>
              <a:t>lower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quartile)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198" y="401827"/>
            <a:ext cx="3310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What </a:t>
            </a:r>
            <a:r>
              <a:rPr spc="60" dirty="0"/>
              <a:t>is</a:t>
            </a:r>
            <a:r>
              <a:rPr spc="-280" dirty="0"/>
              <a:t> </a:t>
            </a:r>
            <a:r>
              <a:rPr spc="225" dirty="0"/>
              <a:t>ggplot2?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88745"/>
            <a:ext cx="814641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Grammar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Leland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Wilkinson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000" b="1" spc="-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Hadley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Wickham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(while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graduate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</a:pP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Iowa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State)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b="1" spc="6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b="1" spc="-4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“third” </a:t>
            </a:r>
            <a:r>
              <a:rPr sz="2000" b="1" spc="-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graphics </a:t>
            </a:r>
            <a:r>
              <a:rPr sz="2000" b="1" spc="-7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18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000" b="1" spc="2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(along </a:t>
            </a:r>
            <a:r>
              <a:rPr sz="2000" b="1" spc="7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b="1" spc="-37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8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Base </a:t>
            </a:r>
            <a:r>
              <a:rPr sz="2000" b="1" spc="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000" b="1" spc="-1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Lattice)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CRAN</a:t>
            </a:r>
            <a:r>
              <a:rPr sz="2000" b="1" spc="-2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48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install.packages("ggplot2")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library(ggplot2)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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Website:</a:t>
            </a:r>
            <a:r>
              <a:rPr sz="2000" b="1" spc="8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1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http://ggplot2.org</a:t>
            </a:r>
            <a:r>
              <a:rPr sz="2000" b="1" spc="13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(better</a:t>
            </a:r>
            <a:r>
              <a:rPr sz="2000" b="1" spc="-3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documentation)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2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package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lattice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package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rich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34" y="6083300"/>
            <a:ext cx="1056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9216" y="6269228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541" y="401827"/>
            <a:ext cx="161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Box</a:t>
            </a:r>
            <a:r>
              <a:rPr spc="-90" dirty="0"/>
              <a:t> </a:t>
            </a:r>
            <a:r>
              <a:rPr spc="95" dirty="0"/>
              <a:t>Plot</a:t>
            </a:r>
            <a:endParaRPr spc="95" dirty="0"/>
          </a:p>
        </p:txBody>
      </p:sp>
      <p:sp>
        <p:nvSpPr>
          <p:cNvPr id="5" name="object 5"/>
          <p:cNvSpPr txBox="1"/>
          <p:nvPr/>
        </p:nvSpPr>
        <p:spPr>
          <a:xfrm>
            <a:off x="8335771" y="6269228"/>
            <a:ext cx="272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51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5826048"/>
            <a:ext cx="65951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18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18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b="1" spc="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8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18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8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800" b="1" spc="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symmetric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0100" y="1338072"/>
            <a:ext cx="7542276" cy="41894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541" y="401827"/>
            <a:ext cx="161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Box</a:t>
            </a:r>
            <a:r>
              <a:rPr spc="-90" dirty="0"/>
              <a:t> </a:t>
            </a:r>
            <a:r>
              <a:rPr spc="95" dirty="0"/>
              <a:t>Plot</a:t>
            </a:r>
            <a:endParaRPr spc="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5219065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10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2000" b="1" spc="-4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Box </a:t>
            </a:r>
            <a:r>
              <a:rPr sz="2000" b="1" spc="2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plot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409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variable </a:t>
            </a:r>
            <a:r>
              <a:rPr sz="2000" b="1" spc="-9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‘Calls’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aes(x="",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y=Calls))+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geom_boxplot()+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labs(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y="Total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title="Boxplot")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6197" y="157988"/>
            <a:ext cx="178688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32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 </a:t>
            </a: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 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40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2000" b="1" spc="-4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Box </a:t>
            </a:r>
            <a:r>
              <a:rPr sz="2000" b="1" spc="2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plot</a:t>
            </a:r>
            <a:r>
              <a:rPr sz="2000" b="1" spc="-40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variable </a:t>
            </a:r>
            <a:r>
              <a:rPr sz="2000" b="1" spc="-9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‘Calls’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1660" y="2057400"/>
            <a:ext cx="5440680" cy="43144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757" y="157988"/>
            <a:ext cx="27324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753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 </a:t>
            </a:r>
            <a:r>
              <a:rPr spc="95" dirty="0"/>
              <a:t>Plot  </a:t>
            </a:r>
            <a:r>
              <a:rPr spc="40" dirty="0"/>
              <a:t>By </a:t>
            </a:r>
            <a:r>
              <a:rPr spc="295" dirty="0"/>
              <a:t>Age</a:t>
            </a:r>
            <a:r>
              <a:rPr spc="-120" dirty="0"/>
              <a:t> </a:t>
            </a:r>
            <a:r>
              <a:rPr spc="114" dirty="0"/>
              <a:t>Group</a:t>
            </a:r>
            <a:endParaRPr spc="11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077709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2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aes(x=age_group,</a:t>
            </a:r>
            <a:r>
              <a:rPr sz="20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y=Calls))+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geom_boxplot()+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y="Total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</a:t>
            </a:r>
            <a:r>
              <a:rPr sz="20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title="Boxplot")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864" y="157988"/>
            <a:ext cx="45910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</a:t>
            </a:r>
            <a:r>
              <a:rPr spc="-30" dirty="0"/>
              <a:t> </a:t>
            </a:r>
            <a:r>
              <a:rPr spc="95" dirty="0"/>
              <a:t>Plot</a:t>
            </a:r>
            <a:endParaRPr spc="95" dirty="0"/>
          </a:p>
          <a:p>
            <a:pPr algn="ctr">
              <a:lnSpc>
                <a:spcPct val="100000"/>
              </a:lnSpc>
            </a:pPr>
            <a:r>
              <a:rPr spc="40" dirty="0"/>
              <a:t>By </a:t>
            </a:r>
            <a:r>
              <a:rPr spc="295" dirty="0"/>
              <a:t>Age </a:t>
            </a:r>
            <a:r>
              <a:rPr spc="114" dirty="0"/>
              <a:t>Group </a:t>
            </a:r>
            <a:r>
              <a:rPr spc="-290" dirty="0"/>
              <a:t>R</a:t>
            </a:r>
            <a:r>
              <a:rPr spc="-55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305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86000"/>
            <a:ext cx="7555992" cy="35951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4555" marR="5080" indent="-55245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 </a:t>
            </a:r>
            <a:r>
              <a:rPr spc="95" dirty="0"/>
              <a:t>Plot </a:t>
            </a:r>
            <a:r>
              <a:rPr spc="40" dirty="0"/>
              <a:t>By </a:t>
            </a:r>
            <a:r>
              <a:rPr spc="295" dirty="0"/>
              <a:t>Age</a:t>
            </a:r>
            <a:r>
              <a:rPr spc="-375" dirty="0"/>
              <a:t> </a:t>
            </a:r>
            <a:r>
              <a:rPr spc="114" dirty="0"/>
              <a:t>Group  </a:t>
            </a:r>
            <a:r>
              <a:rPr spc="195" dirty="0"/>
              <a:t>Enhance </a:t>
            </a:r>
            <a:r>
              <a:rPr spc="260" dirty="0"/>
              <a:t>the</a:t>
            </a:r>
            <a:r>
              <a:rPr spc="-229" dirty="0"/>
              <a:t> </a:t>
            </a:r>
            <a:r>
              <a:rPr spc="165" dirty="0"/>
              <a:t>plot</a:t>
            </a:r>
            <a:endParaRPr spc="16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077709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#Box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group;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colour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boxes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b="1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outlier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27100" marR="901065" lvl="1" indent="-457200">
              <a:lnSpc>
                <a:spcPct val="11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aes(x=age_group,</a:t>
            </a:r>
            <a:r>
              <a:rPr sz="20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y=Calls))+ 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geom_boxplot(fill=5,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outlier.colour="blue", 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outlier.size=2.5)+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y="Total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</a:t>
            </a:r>
            <a:r>
              <a:rPr sz="20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title="Boxplot")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207" y="157988"/>
            <a:ext cx="51866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9095">
              <a:lnSpc>
                <a:spcPct val="100000"/>
              </a:lnSpc>
              <a:spcBef>
                <a:spcPts val="100"/>
              </a:spcBef>
            </a:pPr>
            <a:r>
              <a:rPr sz="32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 </a:t>
            </a: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 </a:t>
            </a:r>
            <a:r>
              <a:rPr sz="3200" b="1" spc="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200" b="1" spc="2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32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  </a:t>
            </a:r>
            <a:r>
              <a:rPr sz="3200" b="1" spc="1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Enhance </a:t>
            </a:r>
            <a:r>
              <a:rPr sz="3200" b="1" spc="2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b="1" spc="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3200" b="1" spc="-2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200" b="1" spc="1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448" y="1620138"/>
            <a:ext cx="5069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#By</a:t>
            </a:r>
            <a:r>
              <a:rPr sz="20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group;</a:t>
            </a:r>
            <a:r>
              <a:rPr sz="2000" b="1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colour</a:t>
            </a:r>
            <a:r>
              <a:rPr sz="2000" b="1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boxes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outlier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78379"/>
            <a:ext cx="7555992" cy="3589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7" y="157988"/>
            <a:ext cx="41503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492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 </a:t>
            </a:r>
            <a:r>
              <a:rPr spc="95" dirty="0"/>
              <a:t>Plot  </a:t>
            </a:r>
            <a:r>
              <a:rPr spc="200" dirty="0"/>
              <a:t>Adding </a:t>
            </a:r>
            <a:r>
              <a:rPr spc="165" dirty="0"/>
              <a:t>Gender</a:t>
            </a:r>
            <a:r>
              <a:rPr spc="-280" dirty="0"/>
              <a:t> </a:t>
            </a:r>
            <a:r>
              <a:rPr spc="145" dirty="0"/>
              <a:t>Facet</a:t>
            </a:r>
            <a:endParaRPr spc="14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620138"/>
            <a:ext cx="6696709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#Adding </a:t>
            </a:r>
            <a:r>
              <a:rPr sz="2000" b="1" spc="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Facet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752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375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aes(x=age_group,</a:t>
            </a:r>
            <a:r>
              <a:rPr sz="20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y=Calls))+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5465">
              <a:lnSpc>
                <a:spcPct val="100000"/>
              </a:lnSpc>
              <a:spcBef>
                <a:spcPts val="480"/>
              </a:spcBef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geom_boxplot(aes(fill=Gender))+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5465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labs(x="Age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 y="Total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</a:t>
            </a:r>
            <a:r>
              <a:rPr sz="20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title="Boxplot")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5203" y="157988"/>
            <a:ext cx="60071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3200" b="1" spc="1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3200" b="1" spc="-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2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Adding </a:t>
            </a:r>
            <a:r>
              <a:rPr sz="3200" b="1" spc="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 </a:t>
            </a:r>
            <a:r>
              <a:rPr sz="32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Facet</a:t>
            </a:r>
            <a:r>
              <a:rPr sz="3200" b="1" spc="-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620138"/>
            <a:ext cx="2760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#Adding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000" b="1" spc="-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Facet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72283"/>
            <a:ext cx="7555992" cy="35951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758825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 </a:t>
            </a:r>
            <a:r>
              <a:rPr spc="95" dirty="0"/>
              <a:t>Plot  </a:t>
            </a:r>
            <a:r>
              <a:rPr spc="114" dirty="0"/>
              <a:t>Horizontal</a:t>
            </a:r>
            <a:r>
              <a:rPr spc="-75" dirty="0"/>
              <a:t> </a:t>
            </a:r>
            <a:r>
              <a:rPr spc="195" dirty="0"/>
              <a:t>View</a:t>
            </a:r>
            <a:endParaRPr spc="19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14184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plot:Horizontal</a:t>
            </a:r>
            <a:r>
              <a:rPr sz="2000" b="1" spc="-3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Font typeface="Arial" panose="020B0604020202020204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27100" marR="965200" lvl="1" indent="-45720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aes(x=age_group,</a:t>
            </a:r>
            <a:r>
              <a:rPr sz="20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y=Calls))+ 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geom_boxplot(aes(fill=Gender))+ 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coord_flip()+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labs(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y="Total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x="Age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Group",</a:t>
            </a:r>
            <a:r>
              <a:rPr sz="20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title="Boxplot")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198" y="401827"/>
            <a:ext cx="3310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What </a:t>
            </a:r>
            <a:r>
              <a:rPr spc="60" dirty="0"/>
              <a:t>is</a:t>
            </a:r>
            <a:r>
              <a:rPr spc="-280" dirty="0"/>
              <a:t> </a:t>
            </a:r>
            <a:r>
              <a:rPr spc="225" dirty="0"/>
              <a:t>ggplot2?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73239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892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Grammar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abstraction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 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ideas/objects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Think </a:t>
            </a:r>
            <a:r>
              <a:rPr sz="2000" b="1" spc="-6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“verb”, </a:t>
            </a:r>
            <a:r>
              <a:rPr sz="2000" b="1" spc="-4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“noun”, “adjective” </a:t>
            </a:r>
            <a:r>
              <a:rPr sz="2000" b="1" spc="1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2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graphics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2000" b="1" spc="-8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6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“theory”</a:t>
            </a:r>
            <a:r>
              <a:rPr sz="2000" b="1" spc="-7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6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graphics</a:t>
            </a:r>
            <a:r>
              <a:rPr sz="2000" b="1" spc="-7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6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2000" b="1" spc="-7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6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8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new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 </a:t>
            </a:r>
            <a:r>
              <a:rPr sz="2000" b="1" spc="14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r>
              <a:rPr sz="2000" b="1" spc="-3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Shorten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2000" b="1" spc="-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mind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Plots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aesthetics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(size,</a:t>
            </a:r>
            <a:r>
              <a:rPr sz="2000" b="1" spc="-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shape,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color)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geoms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000" b="1" spc="9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(points,</a:t>
            </a:r>
            <a:r>
              <a:rPr sz="2000" b="1" spc="-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lines)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74371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Box </a:t>
            </a:r>
            <a:r>
              <a:rPr spc="95" dirty="0"/>
              <a:t>Plot  </a:t>
            </a:r>
            <a:r>
              <a:rPr spc="114" dirty="0"/>
              <a:t>Horizontal </a:t>
            </a:r>
            <a:r>
              <a:rPr spc="105" dirty="0"/>
              <a:t>View: </a:t>
            </a:r>
            <a:r>
              <a:rPr spc="-290" dirty="0"/>
              <a:t>R</a:t>
            </a:r>
            <a:r>
              <a:rPr spc="-28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66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000" b="1" spc="2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000" b="1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plot:</a:t>
            </a:r>
            <a:r>
              <a:rPr sz="2000" b="1" spc="-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Horizontal</a:t>
            </a:r>
            <a:r>
              <a:rPr sz="2000" b="1" spc="-5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57043"/>
            <a:ext cx="7555992" cy="36103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229" y="401827"/>
            <a:ext cx="203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Histogram</a:t>
            </a:r>
            <a:endParaRPr spc="13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533400" y="3124200"/>
            <a:ext cx="5265420" cy="2979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036" y="1620138"/>
            <a:ext cx="8010525" cy="3763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8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Histogram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display 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r>
              <a:rPr sz="2000" b="1" spc="5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Therefore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0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scale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no  </a:t>
            </a:r>
            <a:r>
              <a:rPr sz="2000" b="1" spc="-6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‘gaps’ </a:t>
            </a:r>
            <a:r>
              <a:rPr sz="2000" b="1" spc="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2000" b="1" spc="4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20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bars.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b="1" spc="-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5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000" b="1" spc="-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Normality</a:t>
            </a:r>
            <a:r>
              <a:rPr sz="2000" b="1" spc="-4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5692140" marR="140335" indent="-342900">
              <a:lnSpc>
                <a:spcPct val="100000"/>
              </a:lnSpc>
              <a:buFont typeface="Arial" panose="020B0604020202020204"/>
              <a:buChar char="•"/>
              <a:tabLst>
                <a:tab pos="5692140" algn="l"/>
                <a:tab pos="5692775" algn="l"/>
              </a:tabLst>
            </a:pPr>
            <a:r>
              <a:rPr sz="2000" b="1" spc="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b="1" spc="10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plot </a:t>
            </a:r>
            <a:r>
              <a:rPr sz="2000" b="1" spc="1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shows  </a:t>
            </a:r>
            <a:r>
              <a:rPr sz="2000" b="1" spc="11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b="1" spc="16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b="1" spc="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distribution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b="1" spc="12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Average </a:t>
            </a:r>
            <a:r>
              <a:rPr sz="2000" b="1" spc="-1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000" b="1" spc="-22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2000" b="1" spc="3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spc="6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very </a:t>
            </a:r>
            <a:r>
              <a:rPr sz="2000" b="1" spc="13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much  </a:t>
            </a:r>
            <a:r>
              <a:rPr sz="2000" b="1" spc="75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  <a:t>symmetric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229" y="401827"/>
            <a:ext cx="203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Histogram</a:t>
            </a:r>
            <a:endParaRPr spc="13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81050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1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#Histogram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2000" b="1" spc="-23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‘Calls’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168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aes(x=Calls))+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geom_histogram(binwidth=40,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fill="maroon")+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00000"/>
              </a:lnSpc>
              <a:spcBef>
                <a:spcPts val="480"/>
              </a:spcBef>
            </a:pP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labs(x="Total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title="Customer 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usage")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229" y="157988"/>
            <a:ext cx="20370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Histo</a:t>
            </a:r>
            <a:r>
              <a:rPr spc="170" dirty="0"/>
              <a:t>g</a:t>
            </a:r>
            <a:r>
              <a:rPr spc="55" dirty="0"/>
              <a:t>ram  </a:t>
            </a:r>
            <a:r>
              <a:rPr spc="-290" dirty="0"/>
              <a:t>R</a:t>
            </a:r>
            <a:r>
              <a:rPr spc="-4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943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10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#Histogram </a:t>
            </a:r>
            <a:r>
              <a:rPr sz="2000" b="1" spc="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2000" b="1" spc="-229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212168"/>
                </a:solidFill>
                <a:latin typeface="Arial" panose="020B0604020202020204"/>
                <a:cs typeface="Arial" panose="020B0604020202020204"/>
              </a:rPr>
              <a:t>‘Calls’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193035"/>
            <a:ext cx="7555992" cy="35981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354" y="157988"/>
            <a:ext cx="31007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1495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Histogram  </a:t>
            </a:r>
            <a:r>
              <a:rPr spc="-60" dirty="0"/>
              <a:t>Fill </a:t>
            </a:r>
            <a:r>
              <a:rPr spc="204" dirty="0"/>
              <a:t>with</a:t>
            </a:r>
            <a:r>
              <a:rPr spc="-30" dirty="0"/>
              <a:t> </a:t>
            </a:r>
            <a:r>
              <a:rPr spc="170" dirty="0"/>
              <a:t>Gender</a:t>
            </a:r>
            <a:endParaRPr spc="17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81050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#Showing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histogram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9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‘Calls’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-24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‘Gender’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99"/>
              </a:buClr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75692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aes(x=Calls))+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geom_histogram(binwidth=40,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aes(fill=Gender))+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marR="5080">
              <a:lnSpc>
                <a:spcPct val="100000"/>
              </a:lnSpc>
              <a:spcBef>
                <a:spcPts val="480"/>
              </a:spcBef>
            </a:pP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labs(x="Total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title="Customer  </a:t>
            </a:r>
            <a:r>
              <a:rPr sz="2000" b="1" spc="170" dirty="0">
                <a:latin typeface="Times New Roman" panose="02020603050405020304"/>
                <a:cs typeface="Times New Roman" panose="02020603050405020304"/>
              </a:rPr>
              <a:t>usage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000" b="1" spc="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gender")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157988"/>
            <a:ext cx="506539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Histogram</a:t>
            </a:r>
            <a:endParaRPr spc="135" dirty="0"/>
          </a:p>
          <a:p>
            <a:pPr algn="ctr">
              <a:lnSpc>
                <a:spcPct val="100000"/>
              </a:lnSpc>
            </a:pPr>
            <a:r>
              <a:rPr spc="-60" dirty="0"/>
              <a:t>Fill </a:t>
            </a:r>
            <a:r>
              <a:rPr spc="204" dirty="0"/>
              <a:t>with </a:t>
            </a:r>
            <a:r>
              <a:rPr spc="110" dirty="0"/>
              <a:t>Gender: </a:t>
            </a:r>
            <a:r>
              <a:rPr spc="-290" dirty="0"/>
              <a:t>R</a:t>
            </a:r>
            <a:r>
              <a:rPr spc="-340" dirty="0"/>
              <a:t> </a:t>
            </a:r>
            <a:r>
              <a:rPr spc="175" dirty="0"/>
              <a:t>Output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544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#Showing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histogram </a:t>
            </a:r>
            <a:r>
              <a:rPr sz="2000" b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000" b="1" spc="-9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‘Calls’ </a:t>
            </a:r>
            <a:r>
              <a:rPr sz="2000" b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-2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‘Gender’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188464"/>
            <a:ext cx="7555992" cy="3602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855" y="157988"/>
            <a:ext cx="396112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Histogram</a:t>
            </a:r>
            <a:endParaRPr spc="135" dirty="0"/>
          </a:p>
          <a:p>
            <a:pPr algn="ctr">
              <a:lnSpc>
                <a:spcPct val="100000"/>
              </a:lnSpc>
            </a:pPr>
            <a:r>
              <a:rPr spc="-60" dirty="0"/>
              <a:t>Fill </a:t>
            </a:r>
            <a:r>
              <a:rPr spc="210" dirty="0"/>
              <a:t>with </a:t>
            </a:r>
            <a:r>
              <a:rPr spc="295" dirty="0"/>
              <a:t>Age</a:t>
            </a:r>
            <a:r>
              <a:rPr spc="-245" dirty="0"/>
              <a:t> </a:t>
            </a:r>
            <a:r>
              <a:rPr spc="125" dirty="0"/>
              <a:t>Groups</a:t>
            </a:r>
            <a:endParaRPr spc="1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790448" y="1620138"/>
            <a:ext cx="7555865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#Try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1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501650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501650" algn="l"/>
              </a:tabLst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ggplot(working,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aes(x=Calls))+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000" b="1" spc="105" dirty="0">
                <a:latin typeface="Times New Roman" panose="02020603050405020304"/>
                <a:cs typeface="Times New Roman" panose="02020603050405020304"/>
              </a:rPr>
              <a:t>geom_histogram(aes(fill=age_group),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binwidth=40)+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72465" marR="5080">
              <a:lnSpc>
                <a:spcPct val="100000"/>
              </a:lnSpc>
              <a:spcBef>
                <a:spcPts val="480"/>
              </a:spcBef>
            </a:pP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labs(x="Total 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Calls", 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y="No. 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customers",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title="Customer  </a:t>
            </a:r>
            <a:r>
              <a:rPr sz="2000" b="1" spc="170" dirty="0">
                <a:latin typeface="Times New Roman" panose="02020603050405020304"/>
                <a:cs typeface="Times New Roman" panose="02020603050405020304"/>
              </a:rPr>
              <a:t>usage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age",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colour="Age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Group")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400" y="157988"/>
            <a:ext cx="59220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Histogram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6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3200" b="1" spc="20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200" b="1" spc="2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 </a:t>
            </a:r>
            <a:r>
              <a:rPr sz="32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Groups:</a:t>
            </a:r>
            <a:r>
              <a:rPr sz="3200" b="1" spc="-2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200" b="1" spc="1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2559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#Try </a:t>
            </a:r>
            <a:r>
              <a:rPr sz="2000" b="1" spc="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1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b="1" spc="-2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004" y="2264664"/>
            <a:ext cx="7555992" cy="3602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027" y="401827"/>
            <a:ext cx="425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Make </a:t>
            </a:r>
            <a:r>
              <a:rPr spc="110" dirty="0"/>
              <a:t>Plots</a:t>
            </a:r>
            <a:r>
              <a:rPr spc="-160" dirty="0"/>
              <a:t> </a:t>
            </a:r>
            <a:r>
              <a:rPr spc="110" dirty="0"/>
              <a:t>Interactive</a:t>
            </a:r>
            <a:endParaRPr spc="11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21640" indent="-286385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"/>
              <a:tabLst>
                <a:tab pos="422275" algn="l"/>
              </a:tabLst>
            </a:pPr>
            <a:r>
              <a:rPr spc="40" dirty="0"/>
              <a:t>install.packages("plotly")</a:t>
            </a:r>
            <a:endParaRPr spc="40" dirty="0"/>
          </a:p>
          <a:p>
            <a:pPr marL="421640" indent="-28638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"/>
              <a:tabLst>
                <a:tab pos="422275" algn="l"/>
              </a:tabLst>
            </a:pPr>
            <a:r>
              <a:rPr spc="35" dirty="0"/>
              <a:t>library(plotly)</a:t>
            </a:r>
            <a:endParaRPr spc="35" dirty="0"/>
          </a:p>
          <a:p>
            <a:pPr marL="122555"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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35255">
              <a:lnSpc>
                <a:spcPct val="100000"/>
              </a:lnSpc>
              <a:spcBef>
                <a:spcPts val="5"/>
              </a:spcBef>
            </a:pPr>
            <a:r>
              <a:rPr spc="114" dirty="0">
                <a:solidFill>
                  <a:srgbClr val="000099"/>
                </a:solidFill>
              </a:rPr>
              <a:t>#Save</a:t>
            </a:r>
            <a:r>
              <a:rPr spc="-25" dirty="0">
                <a:solidFill>
                  <a:srgbClr val="000099"/>
                </a:solidFill>
              </a:rPr>
              <a:t> </a:t>
            </a:r>
            <a:r>
              <a:rPr spc="155" dirty="0">
                <a:solidFill>
                  <a:srgbClr val="000099"/>
                </a:solidFill>
              </a:rPr>
              <a:t>ggplot</a:t>
            </a:r>
            <a:r>
              <a:rPr spc="-10" dirty="0">
                <a:solidFill>
                  <a:srgbClr val="000099"/>
                </a:solidFill>
              </a:rPr>
              <a:t> </a:t>
            </a:r>
            <a:r>
              <a:rPr spc="114" dirty="0">
                <a:solidFill>
                  <a:srgbClr val="000099"/>
                </a:solidFill>
              </a:rPr>
              <a:t>as</a:t>
            </a:r>
            <a:r>
              <a:rPr spc="-10" dirty="0">
                <a:solidFill>
                  <a:srgbClr val="000099"/>
                </a:solidFill>
              </a:rPr>
              <a:t> </a:t>
            </a:r>
            <a:r>
              <a:rPr spc="150" dirty="0">
                <a:solidFill>
                  <a:srgbClr val="000099"/>
                </a:solidFill>
              </a:rPr>
              <a:t>an</a:t>
            </a:r>
            <a:r>
              <a:rPr spc="-10" dirty="0">
                <a:solidFill>
                  <a:srgbClr val="000099"/>
                </a:solidFill>
              </a:rPr>
              <a:t> </a:t>
            </a:r>
            <a:r>
              <a:rPr spc="105" dirty="0">
                <a:solidFill>
                  <a:srgbClr val="000099"/>
                </a:solidFill>
              </a:rPr>
              <a:t>object</a:t>
            </a:r>
            <a:endParaRPr spc="105" dirty="0">
              <a:solidFill>
                <a:srgbClr val="000099"/>
              </a:solidFill>
            </a:endParaRPr>
          </a:p>
          <a:p>
            <a:pPr marL="421640" marR="3141980" indent="-28638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"/>
              <a:tabLst>
                <a:tab pos="422275" algn="l"/>
              </a:tabLst>
            </a:pPr>
            <a:r>
              <a:rPr spc="85" dirty="0"/>
              <a:t>interactive </a:t>
            </a:r>
            <a:r>
              <a:rPr spc="-145" dirty="0"/>
              <a:t>&lt;- </a:t>
            </a:r>
            <a:r>
              <a:rPr spc="114" dirty="0"/>
              <a:t>ggplot(working,  </a:t>
            </a:r>
            <a:r>
              <a:rPr spc="195" dirty="0"/>
              <a:t>a</a:t>
            </a:r>
            <a:r>
              <a:rPr spc="175" dirty="0"/>
              <a:t>e</a:t>
            </a:r>
            <a:r>
              <a:rPr spc="65" dirty="0"/>
              <a:t>s(x</a:t>
            </a:r>
            <a:r>
              <a:rPr spc="105" dirty="0"/>
              <a:t>=</a:t>
            </a:r>
            <a:r>
              <a:rPr spc="155" dirty="0"/>
              <a:t>age</a:t>
            </a:r>
            <a:r>
              <a:rPr spc="165" dirty="0"/>
              <a:t>_</a:t>
            </a:r>
            <a:r>
              <a:rPr spc="120" dirty="0"/>
              <a:t>gro</a:t>
            </a:r>
            <a:r>
              <a:rPr spc="135" dirty="0"/>
              <a:t>u</a:t>
            </a:r>
            <a:r>
              <a:rPr spc="60" dirty="0"/>
              <a:t>p,</a:t>
            </a:r>
            <a:r>
              <a:rPr spc="40" dirty="0"/>
              <a:t>f</a:t>
            </a:r>
            <a:r>
              <a:rPr spc="-25" dirty="0"/>
              <a:t>i</a:t>
            </a:r>
            <a:r>
              <a:rPr spc="-35" dirty="0"/>
              <a:t>l</a:t>
            </a:r>
            <a:r>
              <a:rPr spc="-25" dirty="0"/>
              <a:t>l</a:t>
            </a:r>
            <a:r>
              <a:rPr spc="114" dirty="0"/>
              <a:t>=Ge</a:t>
            </a:r>
            <a:r>
              <a:rPr spc="95" dirty="0"/>
              <a:t>n</a:t>
            </a:r>
            <a:r>
              <a:rPr spc="55" dirty="0"/>
              <a:t>der))+</a:t>
            </a:r>
            <a:endParaRPr spc="55" dirty="0"/>
          </a:p>
          <a:p>
            <a:pPr marL="591820">
              <a:lnSpc>
                <a:spcPct val="100000"/>
              </a:lnSpc>
              <a:spcBef>
                <a:spcPts val="480"/>
              </a:spcBef>
            </a:pPr>
            <a:r>
              <a:rPr spc="80" dirty="0"/>
              <a:t>geom_bar(position="dodge")+</a:t>
            </a:r>
            <a:endParaRPr spc="80" dirty="0"/>
          </a:p>
          <a:p>
            <a:pPr marL="591820" marR="5080">
              <a:lnSpc>
                <a:spcPct val="100000"/>
              </a:lnSpc>
              <a:spcBef>
                <a:spcPts val="485"/>
              </a:spcBef>
            </a:pPr>
            <a:r>
              <a:rPr spc="60" dirty="0"/>
              <a:t>labs(x="Age </a:t>
            </a:r>
            <a:r>
              <a:rPr spc="-10" dirty="0"/>
              <a:t>Group", </a:t>
            </a:r>
            <a:r>
              <a:rPr spc="15" dirty="0"/>
              <a:t>y="No. </a:t>
            </a:r>
            <a:r>
              <a:rPr spc="130" dirty="0"/>
              <a:t>of </a:t>
            </a:r>
            <a:r>
              <a:rPr spc="50" dirty="0"/>
              <a:t>customers",</a:t>
            </a:r>
            <a:r>
              <a:rPr spc="-285" dirty="0"/>
              <a:t> </a:t>
            </a:r>
            <a:r>
              <a:rPr spc="25" dirty="0"/>
              <a:t>title="Multiple  </a:t>
            </a:r>
            <a:r>
              <a:rPr spc="50" dirty="0"/>
              <a:t>bar</a:t>
            </a:r>
            <a:r>
              <a:rPr spc="-10" dirty="0"/>
              <a:t> </a:t>
            </a:r>
            <a:r>
              <a:rPr spc="-5" dirty="0"/>
              <a:t>chart")</a:t>
            </a:r>
            <a:endParaRPr spc="-5" dirty="0"/>
          </a:p>
          <a:p>
            <a:pPr marL="122555"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21640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422275" algn="l"/>
              </a:tabLst>
            </a:pPr>
            <a:r>
              <a:rPr spc="90" dirty="0"/>
              <a:t>ggplotly(interactive)</a:t>
            </a:r>
            <a:endParaRPr spc="9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027" y="401827"/>
            <a:ext cx="425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Make </a:t>
            </a:r>
            <a:r>
              <a:rPr spc="110" dirty="0"/>
              <a:t>Plots</a:t>
            </a:r>
            <a:r>
              <a:rPr spc="-160" dirty="0"/>
              <a:t> </a:t>
            </a:r>
            <a:r>
              <a:rPr spc="110" dirty="0"/>
              <a:t>Interactive</a:t>
            </a:r>
            <a:endParaRPr spc="1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899160" y="1752600"/>
            <a:ext cx="7345680" cy="35753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272" y="401827"/>
            <a:ext cx="4919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Import </a:t>
            </a:r>
            <a:r>
              <a:rPr spc="160" dirty="0"/>
              <a:t>Telecom </a:t>
            </a:r>
            <a:r>
              <a:rPr spc="165" dirty="0"/>
              <a:t>Data</a:t>
            </a:r>
            <a:r>
              <a:rPr spc="-360" dirty="0"/>
              <a:t> </a:t>
            </a:r>
            <a:r>
              <a:rPr spc="130" dirty="0"/>
              <a:t>Sets</a:t>
            </a:r>
            <a:endParaRPr spc="13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351658"/>
            <a:ext cx="65106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#Import </a:t>
            </a:r>
            <a:r>
              <a:rPr sz="2000" b="1" spc="20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000" b="1" spc="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3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Sets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6385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demographic&lt;-read.csv(file.choose(),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header=TRUE) 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head(demographic)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99720" marR="248920" indent="-299720">
              <a:lnSpc>
                <a:spcPct val="12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transaction&lt;-read.csv(file.choose(),</a:t>
            </a:r>
            <a:r>
              <a:rPr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header=TRUE) 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head(transaction)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501" y="401827"/>
            <a:ext cx="3020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Data</a:t>
            </a:r>
            <a:r>
              <a:rPr spc="-100" dirty="0"/>
              <a:t> </a:t>
            </a:r>
            <a:r>
              <a:rPr spc="185" dirty="0"/>
              <a:t>Snapshots</a:t>
            </a:r>
            <a:endParaRPr spc="185" dirty="0"/>
          </a:p>
        </p:txBody>
      </p:sp>
      <p:sp>
        <p:nvSpPr>
          <p:cNvPr id="5" name="object 5"/>
          <p:cNvSpPr/>
          <p:nvPr/>
        </p:nvSpPr>
        <p:spPr>
          <a:xfrm>
            <a:off x="838200" y="2346960"/>
            <a:ext cx="3538728" cy="3520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3627" y="2342388"/>
            <a:ext cx="3548379" cy="3529965"/>
          </a:xfrm>
          <a:custGeom>
            <a:avLst/>
            <a:gdLst/>
            <a:ahLst/>
            <a:cxnLst/>
            <a:rect l="l" t="t" r="r" b="b"/>
            <a:pathLst>
              <a:path w="3548379" h="3529965">
                <a:moveTo>
                  <a:pt x="0" y="3529584"/>
                </a:moveTo>
                <a:lnTo>
                  <a:pt x="3547872" y="3529584"/>
                </a:lnTo>
                <a:lnTo>
                  <a:pt x="3547872" y="0"/>
                </a:lnTo>
                <a:lnTo>
                  <a:pt x="0" y="0"/>
                </a:lnTo>
                <a:lnTo>
                  <a:pt x="0" y="352958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6800" y="2346959"/>
            <a:ext cx="3532632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2228" y="2342388"/>
            <a:ext cx="3542029" cy="3529965"/>
          </a:xfrm>
          <a:custGeom>
            <a:avLst/>
            <a:gdLst/>
            <a:ahLst/>
            <a:cxnLst/>
            <a:rect l="l" t="t" r="r" b="b"/>
            <a:pathLst>
              <a:path w="3542029" h="3529965">
                <a:moveTo>
                  <a:pt x="0" y="3529584"/>
                </a:moveTo>
                <a:lnTo>
                  <a:pt x="3541776" y="3529584"/>
                </a:lnTo>
                <a:lnTo>
                  <a:pt x="3541776" y="0"/>
                </a:lnTo>
                <a:lnTo>
                  <a:pt x="0" y="0"/>
                </a:lnTo>
                <a:lnTo>
                  <a:pt x="0" y="35295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8220" y="1848738"/>
            <a:ext cx="16313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demographic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1684" y="1842262"/>
            <a:ext cx="1388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transaction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0" y="401827"/>
            <a:ext cx="4276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Aggregate </a:t>
            </a:r>
            <a:r>
              <a:rPr spc="235" dirty="0"/>
              <a:t>and</a:t>
            </a:r>
            <a:r>
              <a:rPr spc="-325" dirty="0"/>
              <a:t> </a:t>
            </a:r>
            <a:r>
              <a:rPr spc="155" dirty="0"/>
              <a:t>Merge</a:t>
            </a:r>
            <a:endParaRPr spc="15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620138"/>
            <a:ext cx="755205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2000" b="1" spc="1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#Aggregating </a:t>
            </a:r>
            <a:r>
              <a:rPr sz="2000" b="1" spc="14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1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Merging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tcalls&lt;-aggregate(Calls~CustID,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data=transaction,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FUN=sum)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  <a:spcBef>
                <a:spcPts val="480"/>
              </a:spcBef>
            </a:pP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head(tcalls)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9085" marR="1058545" indent="-286385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working&lt;-merge(demographic,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tcalls,</a:t>
            </a:r>
            <a:r>
              <a:rPr sz="20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by=("CustID"),  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all=TRUE)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  <a:spcBef>
                <a:spcPts val="485"/>
              </a:spcBef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head(working)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2000" b="1" spc="110" dirty="0">
                <a:latin typeface="Times New Roman" panose="02020603050405020304"/>
                <a:cs typeface="Times New Roman" panose="02020603050405020304"/>
              </a:rPr>
              <a:t>working$age_group&lt;-cut(working$Age,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ct val="100000"/>
              </a:lnSpc>
            </a:pP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breaks=c(0,30,45,Inf),</a:t>
            </a:r>
            <a:r>
              <a:rPr sz="2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labels=c("18-30","30-45","&gt;45"))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6700">
              <a:lnSpc>
                <a:spcPct val="100000"/>
              </a:lnSpc>
              <a:spcBef>
                <a:spcPts val="480"/>
              </a:spcBef>
            </a:pP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head(working)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071" y="6289714"/>
            <a:ext cx="29845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z="1600" b="1" spc="170" dirty="0">
                <a:solidFill>
                  <a:srgbClr val="212168"/>
                </a:solidFill>
                <a:latin typeface="Times New Roman" panose="02020603050405020304"/>
                <a:cs typeface="Times New Roman" panose="02020603050405020304"/>
              </a:rPr>
            </a:fld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13461</Words>
  <Application>WPS Presentation</Application>
  <PresentationFormat>On-screen Show (4:3)</PresentationFormat>
  <Paragraphs>669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Arial</vt:lpstr>
      <vt:lpstr>SimSun</vt:lpstr>
      <vt:lpstr>Wingdings</vt:lpstr>
      <vt:lpstr>Arial</vt:lpstr>
      <vt:lpstr>Times New Roman</vt:lpstr>
      <vt:lpstr>Wingdings</vt:lpstr>
      <vt:lpstr>Calibri</vt:lpstr>
      <vt:lpstr>Microsoft YaHei</vt:lpstr>
      <vt:lpstr>Arial Unicode MS</vt:lpstr>
      <vt:lpstr>Courier New</vt:lpstr>
      <vt:lpstr>Office Theme</vt:lpstr>
      <vt:lpstr>What will we learn</vt:lpstr>
      <vt:lpstr>About Data Visualization</vt:lpstr>
      <vt:lpstr>Principles of Visualization</vt:lpstr>
      <vt:lpstr>Application Areas</vt:lpstr>
      <vt:lpstr>What is ggplot2?</vt:lpstr>
      <vt:lpstr>What is ggplot2?</vt:lpstr>
      <vt:lpstr>Import Telecom Data Sets</vt:lpstr>
      <vt:lpstr>Data Snapshots</vt:lpstr>
      <vt:lpstr>Aggregate and Merge</vt:lpstr>
      <vt:lpstr>Simple Bar Chart</vt:lpstr>
      <vt:lpstr>Simple Bar Chart..</vt:lpstr>
      <vt:lpstr>Simple Bar Chart..</vt:lpstr>
      <vt:lpstr>PowerPoint 演示文稿</vt:lpstr>
      <vt:lpstr>Simple Bar Chart  Change Order of the Bars</vt:lpstr>
      <vt:lpstr>PowerPoint 演示文稿</vt:lpstr>
      <vt:lpstr>Simple Bar Chart  Some modifications</vt:lpstr>
      <vt:lpstr>PowerPoint 演示文稿</vt:lpstr>
      <vt:lpstr>Simple Bar Chart  Horizontal View</vt:lpstr>
      <vt:lpstr>PowerPoint 演示文稿</vt:lpstr>
      <vt:lpstr>Simple Bar Chart  Modify horizontal view</vt:lpstr>
      <vt:lpstr>PowerPoint 演示文稿</vt:lpstr>
      <vt:lpstr>Simple Bar Chart  Show Text</vt:lpstr>
      <vt:lpstr>PowerPoint 演示文稿</vt:lpstr>
      <vt:lpstr>PowerPoint 演示文稿</vt:lpstr>
      <vt:lpstr>Stacked Bar Chart</vt:lpstr>
      <vt:lpstr>Stacked Bar Chart..</vt:lpstr>
      <vt:lpstr>Stacked Bar Chart  R Output</vt:lpstr>
      <vt:lpstr>Stacked Bar Chart  Some modifications</vt:lpstr>
      <vt:lpstr>Stacked Bar Chart  R Output</vt:lpstr>
      <vt:lpstr>Stacked Bar Chart  Horizontal View</vt:lpstr>
      <vt:lpstr>PowerPoint 演示文稿</vt:lpstr>
      <vt:lpstr>Multiple Bar Chart</vt:lpstr>
      <vt:lpstr>Multiple Bar Chart</vt:lpstr>
      <vt:lpstr>Multiple Bar Chart  R Output</vt:lpstr>
      <vt:lpstr>Multiple Bar Chart  Reordering Bars</vt:lpstr>
      <vt:lpstr>PowerPoint 演示文稿</vt:lpstr>
      <vt:lpstr>Multiple Bar Chart  Horizontal View</vt:lpstr>
      <vt:lpstr>Multiple Bar Chart  Horizontal View R Output</vt:lpstr>
      <vt:lpstr>Changing ‘fill=‘ position</vt:lpstr>
      <vt:lpstr>PowerPoint 演示文稿</vt:lpstr>
      <vt:lpstr>Caution with ‘fill’</vt:lpstr>
      <vt:lpstr>R Output</vt:lpstr>
      <vt:lpstr>Pie Chart</vt:lpstr>
      <vt:lpstr>Pie Chart</vt:lpstr>
      <vt:lpstr>Pie Chart  R Output</vt:lpstr>
      <vt:lpstr>Pie Chart  Gender Distribution</vt:lpstr>
      <vt:lpstr>PowerPoint 演示文稿</vt:lpstr>
      <vt:lpstr>Box Plot</vt:lpstr>
      <vt:lpstr>Box Plot</vt:lpstr>
      <vt:lpstr>Box Plot</vt:lpstr>
      <vt:lpstr>Box Plot</vt:lpstr>
      <vt:lpstr>PowerPoint 演示文稿</vt:lpstr>
      <vt:lpstr>Box Plot  By Age Group</vt:lpstr>
      <vt:lpstr>By Age Group R Output</vt:lpstr>
      <vt:lpstr>Box Plot By Age Group  Enhance the plot</vt:lpstr>
      <vt:lpstr>PowerPoint 演示文稿</vt:lpstr>
      <vt:lpstr>Box Plot  Adding Gender Facet</vt:lpstr>
      <vt:lpstr>PowerPoint 演示文稿</vt:lpstr>
      <vt:lpstr>Box Plot  Horizontal View</vt:lpstr>
      <vt:lpstr>Box Plot  Horizontal View: R Output</vt:lpstr>
      <vt:lpstr>Histogram</vt:lpstr>
      <vt:lpstr>Histogram</vt:lpstr>
      <vt:lpstr>Histogram  R Output</vt:lpstr>
      <vt:lpstr>Histogram  Fill with Gender</vt:lpstr>
      <vt:lpstr>Fill with Gender: R Output</vt:lpstr>
      <vt:lpstr>Fill with Age Groups</vt:lpstr>
      <vt:lpstr>PowerPoint 演示文稿</vt:lpstr>
      <vt:lpstr>Make Plots Interactive</vt:lpstr>
      <vt:lpstr>Make Plots Interactive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Ameya</cp:lastModifiedBy>
  <cp:revision>3</cp:revision>
  <dcterms:created xsi:type="dcterms:W3CDTF">2019-04-14T18:24:00Z</dcterms:created>
  <dcterms:modified xsi:type="dcterms:W3CDTF">2021-08-29T08:04:08Z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2017-07-10T05:30:00Z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2019-04-14T05:30:00Z</vt:filetime>
  </property>
  <property fmtid="{D5CDD505-2E9C-101B-9397-08002B2CF9AE}" pid="5" name="ICV">
    <vt:lpwstr>1FED70D8640645B1A0A500E851E8192D</vt:lpwstr>
  </property>
  <property fmtid="{D5CDD505-2E9C-101B-9397-08002B2CF9AE}" pid="6" name="KSOProductBuildVer">
    <vt:lpwstr>1033-11.2.0.10258</vt:lpwstr>
  </property>
</Properties>
</file>