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5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lang="en-US" spc="170" smtClean="0"/>
              <a:t>‹#›</a:t>
            </a:fld>
            <a:endParaRPr lang="en-US" spc="170" dirty="0"/>
          </a:p>
        </p:txBody>
      </p:sp>
    </p:spTree>
    <p:extLst>
      <p:ext uri="{BB962C8B-B14F-4D97-AF65-F5344CB8AC3E}">
        <p14:creationId xmlns:p14="http://schemas.microsoft.com/office/powerpoint/2010/main" val="129570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lang="en-US" spc="170" smtClean="0"/>
              <a:t>‹#›</a:t>
            </a:fld>
            <a:endParaRPr lang="en-US" spc="170" dirty="0"/>
          </a:p>
        </p:txBody>
      </p:sp>
    </p:spTree>
    <p:extLst>
      <p:ext uri="{BB962C8B-B14F-4D97-AF65-F5344CB8AC3E}">
        <p14:creationId xmlns:p14="http://schemas.microsoft.com/office/powerpoint/2010/main" val="61639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lang="en-US" spc="170" smtClean="0"/>
              <a:t>‹#›</a:t>
            </a:fld>
            <a:endParaRPr lang="en-US" spc="170" dirty="0"/>
          </a:p>
        </p:txBody>
      </p:sp>
    </p:spTree>
    <p:extLst>
      <p:ext uri="{BB962C8B-B14F-4D97-AF65-F5344CB8AC3E}">
        <p14:creationId xmlns:p14="http://schemas.microsoft.com/office/powerpoint/2010/main" val="232310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lang="en-US" spc="170" smtClean="0"/>
              <a:t>‹#›</a:t>
            </a:fld>
            <a:endParaRPr lang="en-US" spc="170" dirty="0"/>
          </a:p>
        </p:txBody>
      </p:sp>
    </p:spTree>
    <p:extLst>
      <p:ext uri="{BB962C8B-B14F-4D97-AF65-F5344CB8AC3E}">
        <p14:creationId xmlns:p14="http://schemas.microsoft.com/office/powerpoint/2010/main" val="199294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lang="en-US" spc="170" smtClean="0"/>
              <a:t>‹#›</a:t>
            </a:fld>
            <a:endParaRPr lang="en-US" spc="170" dirty="0"/>
          </a:p>
        </p:txBody>
      </p:sp>
    </p:spTree>
    <p:extLst>
      <p:ext uri="{BB962C8B-B14F-4D97-AF65-F5344CB8AC3E}">
        <p14:creationId xmlns:p14="http://schemas.microsoft.com/office/powerpoint/2010/main" val="422342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lang="en-US" spc="170" smtClean="0"/>
              <a:t>‹#›</a:t>
            </a:fld>
            <a:endParaRPr lang="en-US" spc="170" dirty="0"/>
          </a:p>
        </p:txBody>
      </p:sp>
    </p:spTree>
    <p:extLst>
      <p:ext uri="{BB962C8B-B14F-4D97-AF65-F5344CB8AC3E}">
        <p14:creationId xmlns:p14="http://schemas.microsoft.com/office/powerpoint/2010/main" val="297484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lang="en-US" spc="170" smtClean="0"/>
              <a:t>‹#›</a:t>
            </a:fld>
            <a:endParaRPr lang="en-US" spc="170" dirty="0"/>
          </a:p>
        </p:txBody>
      </p:sp>
    </p:spTree>
    <p:extLst>
      <p:ext uri="{BB962C8B-B14F-4D97-AF65-F5344CB8AC3E}">
        <p14:creationId xmlns:p14="http://schemas.microsoft.com/office/powerpoint/2010/main" val="12538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lang="en-US" spc="170" smtClean="0"/>
              <a:t>‹#›</a:t>
            </a:fld>
            <a:endParaRPr lang="en-US" spc="170" dirty="0"/>
          </a:p>
        </p:txBody>
      </p:sp>
    </p:spTree>
    <p:extLst>
      <p:ext uri="{BB962C8B-B14F-4D97-AF65-F5344CB8AC3E}">
        <p14:creationId xmlns:p14="http://schemas.microsoft.com/office/powerpoint/2010/main" val="11285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lang="en-US" spc="170" smtClean="0"/>
              <a:t>‹#›</a:t>
            </a:fld>
            <a:endParaRPr lang="en-US" spc="170" dirty="0"/>
          </a:p>
        </p:txBody>
      </p:sp>
    </p:spTree>
    <p:extLst>
      <p:ext uri="{BB962C8B-B14F-4D97-AF65-F5344CB8AC3E}">
        <p14:creationId xmlns:p14="http://schemas.microsoft.com/office/powerpoint/2010/main" val="175188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lang="en-US" spc="170" smtClean="0"/>
              <a:t>‹#›</a:t>
            </a:fld>
            <a:endParaRPr lang="en-US" spc="170" dirty="0"/>
          </a:p>
        </p:txBody>
      </p:sp>
    </p:spTree>
    <p:extLst>
      <p:ext uri="{BB962C8B-B14F-4D97-AF65-F5344CB8AC3E}">
        <p14:creationId xmlns:p14="http://schemas.microsoft.com/office/powerpoint/2010/main" val="209348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lang="en-US" spc="170" smtClean="0"/>
              <a:t>‹#›</a:t>
            </a:fld>
            <a:endParaRPr lang="en-US" spc="170" dirty="0"/>
          </a:p>
        </p:txBody>
      </p:sp>
    </p:spTree>
    <p:extLst>
      <p:ext uri="{BB962C8B-B14F-4D97-AF65-F5344CB8AC3E}">
        <p14:creationId xmlns:p14="http://schemas.microsoft.com/office/powerpoint/2010/main" val="152954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855"/>
              </a:lnSpc>
            </a:pPr>
            <a:fld id="{81D60167-4931-47E6-BA6A-407CBD079E47}" type="slidenum">
              <a:rPr lang="en-US" spc="170" smtClean="0"/>
              <a:t>‹#›</a:t>
            </a:fld>
            <a:endParaRPr lang="en-US" spc="170" dirty="0"/>
          </a:p>
        </p:txBody>
      </p:sp>
    </p:spTree>
    <p:extLst>
      <p:ext uri="{BB962C8B-B14F-4D97-AF65-F5344CB8AC3E}">
        <p14:creationId xmlns:p14="http://schemas.microsoft.com/office/powerpoint/2010/main" val="313055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952" y="3129152"/>
            <a:ext cx="4410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5" dirty="0"/>
              <a:t>Binary </a:t>
            </a:r>
            <a:r>
              <a:rPr sz="2800" spc="75" dirty="0"/>
              <a:t>Logistic</a:t>
            </a:r>
            <a:r>
              <a:rPr sz="2800" spc="-100" dirty="0"/>
              <a:t> </a:t>
            </a:r>
            <a:r>
              <a:rPr sz="2800" spc="135" dirty="0"/>
              <a:t>Regression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6417" y="552958"/>
            <a:ext cx="6561455" cy="755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411730" marR="5080" indent="-2399665">
              <a:lnSpc>
                <a:spcPts val="2870"/>
              </a:lnSpc>
              <a:spcBef>
                <a:spcPts val="204"/>
              </a:spcBef>
            </a:pPr>
            <a:r>
              <a:rPr sz="2400" spc="55" dirty="0"/>
              <a:t>Statistical </a:t>
            </a:r>
            <a:r>
              <a:rPr sz="2400" spc="105" dirty="0"/>
              <a:t>Model </a:t>
            </a:r>
            <a:r>
              <a:rPr sz="2400" spc="85" dirty="0"/>
              <a:t>in </a:t>
            </a:r>
            <a:r>
              <a:rPr sz="2400" spc="35" dirty="0"/>
              <a:t>Binary </a:t>
            </a:r>
            <a:r>
              <a:rPr sz="2400" spc="60" dirty="0"/>
              <a:t>Logistic</a:t>
            </a:r>
            <a:r>
              <a:rPr sz="2400" spc="-260" dirty="0"/>
              <a:t> </a:t>
            </a:r>
            <a:r>
              <a:rPr sz="2400" spc="120" dirty="0"/>
              <a:t>Regression  </a:t>
            </a:r>
            <a:r>
              <a:rPr sz="2400" spc="-260" dirty="0"/>
              <a:t>K</a:t>
            </a:r>
            <a:r>
              <a:rPr sz="2400" spc="-5" dirty="0"/>
              <a:t> </a:t>
            </a:r>
            <a:r>
              <a:rPr sz="2400" spc="70" dirty="0"/>
              <a:t>Predictors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29792" y="1412557"/>
            <a:ext cx="7848600" cy="5078095"/>
          </a:xfrm>
          <a:custGeom>
            <a:avLst/>
            <a:gdLst/>
            <a:ahLst/>
            <a:cxnLst/>
            <a:rect l="l" t="t" r="r" b="b"/>
            <a:pathLst>
              <a:path w="7848600" h="5078095">
                <a:moveTo>
                  <a:pt x="0" y="5077968"/>
                </a:moveTo>
                <a:lnTo>
                  <a:pt x="7848600" y="5077968"/>
                </a:lnTo>
                <a:lnTo>
                  <a:pt x="7848600" y="0"/>
                </a:lnTo>
                <a:lnTo>
                  <a:pt x="0" y="0"/>
                </a:lnTo>
                <a:lnTo>
                  <a:pt x="0" y="5077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561" y="1524761"/>
            <a:ext cx="7848600" cy="5078095"/>
          </a:xfrm>
          <a:custGeom>
            <a:avLst/>
            <a:gdLst/>
            <a:ahLst/>
            <a:cxnLst/>
            <a:rect l="l" t="t" r="r" b="b"/>
            <a:pathLst>
              <a:path w="7848600" h="5078095">
                <a:moveTo>
                  <a:pt x="0" y="5077968"/>
                </a:moveTo>
                <a:lnTo>
                  <a:pt x="7848600" y="5077968"/>
                </a:lnTo>
                <a:lnTo>
                  <a:pt x="7848600" y="0"/>
                </a:lnTo>
                <a:lnTo>
                  <a:pt x="0" y="0"/>
                </a:lnTo>
                <a:lnTo>
                  <a:pt x="0" y="507796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3540" y="1543252"/>
            <a:ext cx="724471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5" dirty="0">
                <a:latin typeface="Times New Roman"/>
                <a:cs typeface="Times New Roman"/>
              </a:rPr>
              <a:t>Let </a:t>
            </a:r>
            <a:r>
              <a:rPr sz="2000" b="1" spc="-270" dirty="0">
                <a:latin typeface="Times New Roman"/>
                <a:cs typeface="Times New Roman"/>
              </a:rPr>
              <a:t>Y </a:t>
            </a:r>
            <a:r>
              <a:rPr sz="2000" b="1" spc="180" dirty="0">
                <a:latin typeface="Times New Roman"/>
                <a:cs typeface="Times New Roman"/>
              </a:rPr>
              <a:t>be </a:t>
            </a:r>
            <a:r>
              <a:rPr sz="2000" b="1" spc="160" dirty="0">
                <a:latin typeface="Times New Roman"/>
                <a:cs typeface="Times New Roman"/>
              </a:rPr>
              <a:t>the </a:t>
            </a:r>
            <a:r>
              <a:rPr sz="2000" b="1" spc="60" dirty="0">
                <a:latin typeface="Times New Roman"/>
                <a:cs typeface="Times New Roman"/>
              </a:rPr>
              <a:t>binary </a:t>
            </a:r>
            <a:r>
              <a:rPr sz="2000" b="1" spc="165" dirty="0">
                <a:latin typeface="Times New Roman"/>
                <a:cs typeface="Times New Roman"/>
              </a:rPr>
              <a:t>dependent </a:t>
            </a:r>
            <a:r>
              <a:rPr sz="2000" b="1" spc="70" dirty="0">
                <a:latin typeface="Times New Roman"/>
                <a:cs typeface="Times New Roman"/>
              </a:rPr>
              <a:t>variable </a:t>
            </a:r>
            <a:r>
              <a:rPr sz="2000" b="1" spc="150" dirty="0">
                <a:latin typeface="Times New Roman"/>
                <a:cs typeface="Times New Roman"/>
              </a:rPr>
              <a:t>and </a:t>
            </a:r>
            <a:r>
              <a:rPr sz="2000" b="1" spc="-5" dirty="0">
                <a:latin typeface="Times New Roman"/>
                <a:cs typeface="Times New Roman"/>
              </a:rPr>
              <a:t>X</a:t>
            </a:r>
            <a:r>
              <a:rPr sz="1950" b="1" spc="-7" baseline="-21367" dirty="0">
                <a:latin typeface="Times New Roman"/>
                <a:cs typeface="Times New Roman"/>
              </a:rPr>
              <a:t>1 </a:t>
            </a:r>
            <a:r>
              <a:rPr sz="2000" b="1" spc="-85" dirty="0">
                <a:latin typeface="Times New Roman"/>
                <a:cs typeface="Times New Roman"/>
              </a:rPr>
              <a:t>,X</a:t>
            </a:r>
            <a:r>
              <a:rPr sz="1950" b="1" spc="-127" baseline="-21367" dirty="0">
                <a:latin typeface="Times New Roman"/>
                <a:cs typeface="Times New Roman"/>
              </a:rPr>
              <a:t>2</a:t>
            </a:r>
            <a:r>
              <a:rPr sz="2000" b="1" spc="-85" dirty="0">
                <a:latin typeface="Times New Roman"/>
                <a:cs typeface="Times New Roman"/>
              </a:rPr>
              <a:t>,…X</a:t>
            </a:r>
            <a:r>
              <a:rPr sz="1950" b="1" spc="-127" baseline="-21367" dirty="0">
                <a:latin typeface="Times New Roman"/>
                <a:cs typeface="Times New Roman"/>
              </a:rPr>
              <a:t>k </a:t>
            </a:r>
            <a:r>
              <a:rPr sz="2000" b="1" spc="85" dirty="0">
                <a:latin typeface="Times New Roman"/>
                <a:cs typeface="Times New Roman"/>
              </a:rPr>
              <a:t>are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210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135" dirty="0">
                <a:latin typeface="Times New Roman"/>
                <a:cs typeface="Times New Roman"/>
              </a:rPr>
              <a:t>Independent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65" dirty="0">
                <a:latin typeface="Times New Roman"/>
                <a:cs typeface="Times New Roman"/>
              </a:rPr>
              <a:t>variables.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8094" y="3954856"/>
            <a:ext cx="873760" cy="84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55"/>
              </a:lnSpc>
              <a:spcBef>
                <a:spcPts val="100"/>
              </a:spcBef>
            </a:pPr>
            <a:r>
              <a:rPr sz="1800" b="1" spc="114" dirty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ts val="2155"/>
              </a:lnSpc>
            </a:pPr>
            <a:r>
              <a:rPr sz="1800" b="1" spc="-245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X</a:t>
            </a:r>
            <a:r>
              <a:rPr sz="1800" b="1" spc="-15" baseline="-20833" dirty="0">
                <a:latin typeface="Times New Roman"/>
                <a:cs typeface="Times New Roman"/>
              </a:rPr>
              <a:t>1 </a:t>
            </a:r>
            <a:r>
              <a:rPr sz="1800" b="1" spc="-125" dirty="0">
                <a:latin typeface="Times New Roman"/>
                <a:cs typeface="Times New Roman"/>
              </a:rPr>
              <a:t>,…,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85" dirty="0">
                <a:latin typeface="Times New Roman"/>
                <a:cs typeface="Times New Roman"/>
              </a:rPr>
              <a:t>X</a:t>
            </a:r>
            <a:r>
              <a:rPr sz="1800" b="1" spc="-127" baseline="-20833" dirty="0">
                <a:latin typeface="Times New Roman"/>
                <a:cs typeface="Times New Roman"/>
              </a:rPr>
              <a:t>k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6463" y="3954856"/>
            <a:ext cx="2649855" cy="84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55"/>
              </a:lnSpc>
              <a:spcBef>
                <a:spcPts val="100"/>
              </a:spcBef>
            </a:pPr>
            <a:r>
              <a:rPr sz="1800" b="1" spc="-135" dirty="0">
                <a:latin typeface="Times New Roman"/>
                <a:cs typeface="Times New Roman"/>
              </a:rPr>
              <a:t>: </a:t>
            </a:r>
            <a:r>
              <a:rPr sz="1800" b="1" spc="40" dirty="0">
                <a:latin typeface="Times New Roman"/>
                <a:cs typeface="Times New Roman"/>
              </a:rPr>
              <a:t>Probability </a:t>
            </a:r>
            <a:r>
              <a:rPr sz="1800" b="1" spc="100" dirty="0">
                <a:latin typeface="Times New Roman"/>
                <a:cs typeface="Times New Roman"/>
              </a:rPr>
              <a:t>that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Y=1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ts val="2155"/>
              </a:lnSpc>
            </a:pPr>
            <a:r>
              <a:rPr sz="1800" b="1" spc="-135" dirty="0">
                <a:latin typeface="Times New Roman"/>
                <a:cs typeface="Times New Roman"/>
              </a:rPr>
              <a:t>: </a:t>
            </a:r>
            <a:r>
              <a:rPr sz="1800" b="1" spc="140" dirty="0">
                <a:latin typeface="Times New Roman"/>
                <a:cs typeface="Times New Roman"/>
              </a:rPr>
              <a:t>Dependent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50" dirty="0">
                <a:latin typeface="Times New Roman"/>
                <a:cs typeface="Times New Roman"/>
              </a:rPr>
              <a:t>Variable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800" b="1" spc="-135" dirty="0">
                <a:latin typeface="Times New Roman"/>
                <a:cs typeface="Times New Roman"/>
              </a:rPr>
              <a:t>: </a:t>
            </a:r>
            <a:r>
              <a:rPr sz="1800" b="1" spc="114" dirty="0">
                <a:latin typeface="Times New Roman"/>
                <a:cs typeface="Times New Roman"/>
              </a:rPr>
              <a:t>Independent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55" dirty="0">
                <a:latin typeface="Times New Roman"/>
                <a:cs typeface="Times New Roman"/>
              </a:rPr>
              <a:t>Variables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4778502"/>
            <a:ext cx="6906259" cy="1456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0">
              <a:lnSpc>
                <a:spcPct val="100000"/>
              </a:lnSpc>
              <a:spcBef>
                <a:spcPts val="100"/>
              </a:spcBef>
            </a:pPr>
            <a:r>
              <a:rPr sz="1800" b="1" spc="114" dirty="0">
                <a:latin typeface="Times New Roman"/>
                <a:cs typeface="Times New Roman"/>
              </a:rPr>
              <a:t>b </a:t>
            </a:r>
            <a:r>
              <a:rPr sz="1800" b="1" spc="104" baseline="-20833" dirty="0">
                <a:latin typeface="Times New Roman"/>
                <a:cs typeface="Times New Roman"/>
              </a:rPr>
              <a:t>0</a:t>
            </a:r>
            <a:r>
              <a:rPr sz="1800" b="1" spc="70" dirty="0">
                <a:latin typeface="Times New Roman"/>
                <a:cs typeface="Times New Roman"/>
              </a:rPr>
              <a:t>, </a:t>
            </a:r>
            <a:r>
              <a:rPr sz="1800" b="1" spc="114" dirty="0">
                <a:latin typeface="Times New Roman"/>
                <a:cs typeface="Times New Roman"/>
              </a:rPr>
              <a:t>b </a:t>
            </a:r>
            <a:r>
              <a:rPr sz="1800" b="1" spc="195" baseline="-20833" dirty="0">
                <a:latin typeface="Times New Roman"/>
                <a:cs typeface="Times New Roman"/>
              </a:rPr>
              <a:t>1 </a:t>
            </a:r>
            <a:r>
              <a:rPr sz="1800" b="1" spc="-125" dirty="0">
                <a:latin typeface="Times New Roman"/>
                <a:cs typeface="Times New Roman"/>
              </a:rPr>
              <a:t>,…, </a:t>
            </a:r>
            <a:r>
              <a:rPr sz="1800" b="1" spc="114" dirty="0">
                <a:latin typeface="Times New Roman"/>
                <a:cs typeface="Times New Roman"/>
              </a:rPr>
              <a:t>b </a:t>
            </a:r>
            <a:r>
              <a:rPr sz="1800" b="1" spc="-15" baseline="-20833" dirty="0">
                <a:latin typeface="Times New Roman"/>
                <a:cs typeface="Times New Roman"/>
              </a:rPr>
              <a:t>k </a:t>
            </a:r>
            <a:r>
              <a:rPr sz="1800" b="1" spc="-135" dirty="0">
                <a:latin typeface="Times New Roman"/>
                <a:cs typeface="Times New Roman"/>
              </a:rPr>
              <a:t>: </a:t>
            </a:r>
            <a:r>
              <a:rPr sz="1800" b="1" spc="65" dirty="0">
                <a:latin typeface="Times New Roman"/>
                <a:cs typeface="Times New Roman"/>
              </a:rPr>
              <a:t>Parameters </a:t>
            </a:r>
            <a:r>
              <a:rPr sz="1800" b="1" spc="114" dirty="0">
                <a:latin typeface="Times New Roman"/>
                <a:cs typeface="Times New Roman"/>
              </a:rPr>
              <a:t>of</a:t>
            </a:r>
            <a:r>
              <a:rPr sz="1800" b="1" spc="-195" dirty="0">
                <a:latin typeface="Times New Roman"/>
                <a:cs typeface="Times New Roman"/>
              </a:rPr>
              <a:t> </a:t>
            </a:r>
            <a:r>
              <a:rPr sz="1800" b="1" spc="80" dirty="0"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 indent="55880">
              <a:lnSpc>
                <a:spcPct val="100000"/>
              </a:lnSpc>
            </a:pPr>
            <a:r>
              <a:rPr sz="1800" b="1" spc="65" dirty="0">
                <a:latin typeface="Times New Roman"/>
                <a:cs typeface="Times New Roman"/>
              </a:rPr>
              <a:t>Parameters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spc="114" dirty="0">
                <a:latin typeface="Times New Roman"/>
                <a:cs typeface="Times New Roman"/>
              </a:rPr>
              <a:t>of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145" dirty="0">
                <a:latin typeface="Times New Roman"/>
                <a:cs typeface="Times New Roman"/>
              </a:rPr>
              <a:t>the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125" dirty="0">
                <a:latin typeface="Times New Roman"/>
                <a:cs typeface="Times New Roman"/>
              </a:rPr>
              <a:t>model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75" dirty="0">
                <a:latin typeface="Times New Roman"/>
                <a:cs typeface="Times New Roman"/>
              </a:rPr>
              <a:t>are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105" dirty="0">
                <a:latin typeface="Times New Roman"/>
                <a:cs typeface="Times New Roman"/>
              </a:rPr>
              <a:t>estimated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90" dirty="0">
                <a:latin typeface="Times New Roman"/>
                <a:cs typeface="Times New Roman"/>
              </a:rPr>
              <a:t>by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60" dirty="0">
                <a:latin typeface="Times New Roman"/>
                <a:cs typeface="Times New Roman"/>
              </a:rPr>
              <a:t>Maximum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55" dirty="0">
                <a:latin typeface="Times New Roman"/>
                <a:cs typeface="Times New Roman"/>
              </a:rPr>
              <a:t>Likelihood  </a:t>
            </a:r>
            <a:r>
              <a:rPr sz="1800" b="1" spc="15" dirty="0">
                <a:latin typeface="Times New Roman"/>
                <a:cs typeface="Times New Roman"/>
              </a:rPr>
              <a:t>Estimation(MLE)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90" dirty="0">
                <a:latin typeface="Times New Roman"/>
                <a:cs typeface="Times New Roman"/>
              </a:rPr>
              <a:t>Method.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7794" y="2728086"/>
            <a:ext cx="328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log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8776" y="2736596"/>
            <a:ext cx="3079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7" baseline="-20833" dirty="0">
                <a:latin typeface="Arial"/>
                <a:cs typeface="Arial"/>
              </a:rPr>
              <a:t>0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15" baseline="-20833" dirty="0">
                <a:latin typeface="Arial"/>
                <a:cs typeface="Arial"/>
              </a:rPr>
              <a:t>1</a:t>
            </a:r>
            <a:r>
              <a:rPr sz="1800" spc="-10" dirty="0">
                <a:latin typeface="Arial"/>
                <a:cs typeface="Arial"/>
              </a:rPr>
              <a:t>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15" baseline="-20833" dirty="0">
                <a:latin typeface="Arial"/>
                <a:cs typeface="Arial"/>
              </a:rPr>
              <a:t>2</a:t>
            </a:r>
            <a:r>
              <a:rPr sz="1800" spc="-10" dirty="0">
                <a:latin typeface="Arial"/>
                <a:cs typeface="Arial"/>
              </a:rPr>
              <a:t>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+ - - - +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15" baseline="-20833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X</a:t>
            </a:r>
            <a:r>
              <a:rPr sz="1800" spc="-15" baseline="-20833" dirty="0">
                <a:latin typeface="Arial"/>
                <a:cs typeface="Arial"/>
              </a:rPr>
              <a:t>k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71344" y="2514600"/>
            <a:ext cx="757428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8269" y="3573017"/>
            <a:ext cx="4572000" cy="1754505"/>
          </a:xfrm>
          <a:custGeom>
            <a:avLst/>
            <a:gdLst/>
            <a:ahLst/>
            <a:cxnLst/>
            <a:rect l="l" t="t" r="r" b="b"/>
            <a:pathLst>
              <a:path w="4572000" h="1754504">
                <a:moveTo>
                  <a:pt x="0" y="1754124"/>
                </a:moveTo>
                <a:lnTo>
                  <a:pt x="4572000" y="1754124"/>
                </a:lnTo>
                <a:lnTo>
                  <a:pt x="4572000" y="0"/>
                </a:lnTo>
                <a:lnTo>
                  <a:pt x="0" y="0"/>
                </a:lnTo>
                <a:lnTo>
                  <a:pt x="0" y="1754124"/>
                </a:lnTo>
                <a:close/>
              </a:path>
            </a:pathLst>
          </a:custGeom>
          <a:ln w="28956">
            <a:solidFill>
              <a:srgbClr val="3B8B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20561" y="3658361"/>
            <a:ext cx="2308860" cy="1108075"/>
          </a:xfrm>
          <a:custGeom>
            <a:avLst/>
            <a:gdLst/>
            <a:ahLst/>
            <a:cxnLst/>
            <a:rect l="l" t="t" r="r" b="b"/>
            <a:pathLst>
              <a:path w="2308859" h="1108075">
                <a:moveTo>
                  <a:pt x="0" y="1107948"/>
                </a:moveTo>
                <a:lnTo>
                  <a:pt x="2308860" y="1107948"/>
                </a:lnTo>
                <a:lnTo>
                  <a:pt x="2308860" y="0"/>
                </a:lnTo>
                <a:lnTo>
                  <a:pt x="0" y="0"/>
                </a:lnTo>
                <a:lnTo>
                  <a:pt x="0" y="110794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99428" y="3682365"/>
            <a:ext cx="2129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latin typeface="Georgia"/>
                <a:cs typeface="Georgia"/>
              </a:rPr>
              <a:t>Note </a:t>
            </a:r>
            <a:r>
              <a:rPr sz="1600" b="1" spc="25" dirty="0">
                <a:latin typeface="Georgia"/>
                <a:cs typeface="Georgia"/>
              </a:rPr>
              <a:t>that </a:t>
            </a:r>
            <a:r>
              <a:rPr sz="1600" b="1" spc="-160" dirty="0">
                <a:latin typeface="Georgia"/>
                <a:cs typeface="Georgia"/>
              </a:rPr>
              <a:t>LHS </a:t>
            </a:r>
            <a:r>
              <a:rPr sz="1600" b="1" spc="10" dirty="0">
                <a:latin typeface="Georgia"/>
                <a:cs typeface="Georgia"/>
              </a:rPr>
              <a:t>of</a:t>
            </a:r>
            <a:r>
              <a:rPr sz="1600" b="1" spc="-165" dirty="0">
                <a:latin typeface="Georgia"/>
                <a:cs typeface="Georgia"/>
              </a:rPr>
              <a:t> </a:t>
            </a:r>
            <a:r>
              <a:rPr sz="1600" b="1" spc="25" dirty="0">
                <a:latin typeface="Georgia"/>
                <a:cs typeface="Georgia"/>
              </a:rPr>
              <a:t>the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70900" y="629069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9428" y="3926204"/>
            <a:ext cx="1878964" cy="5149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sz="1600" b="1" spc="-40" dirty="0">
                <a:latin typeface="Georgia"/>
                <a:cs typeface="Georgia"/>
              </a:rPr>
              <a:t>Model </a:t>
            </a:r>
            <a:r>
              <a:rPr sz="1600" b="1" spc="-20" dirty="0">
                <a:latin typeface="Georgia"/>
                <a:cs typeface="Georgia"/>
              </a:rPr>
              <a:t>can </a:t>
            </a:r>
            <a:r>
              <a:rPr sz="1600" b="1" spc="-35" dirty="0">
                <a:latin typeface="Georgia"/>
                <a:cs typeface="Georgia"/>
              </a:rPr>
              <a:t>lie  </a:t>
            </a:r>
            <a:r>
              <a:rPr sz="1600" b="1" spc="25" dirty="0">
                <a:latin typeface="Georgia"/>
                <a:cs typeface="Georgia"/>
              </a:rPr>
              <a:t>between </a:t>
            </a:r>
            <a:r>
              <a:rPr sz="1600" b="1" spc="-180" dirty="0">
                <a:latin typeface="Georgia"/>
                <a:cs typeface="Georgia"/>
              </a:rPr>
              <a:t>- </a:t>
            </a:r>
            <a:r>
              <a:rPr sz="1600" spc="-5" dirty="0">
                <a:latin typeface="Symbol"/>
                <a:cs typeface="Symbol"/>
              </a:rPr>
              <a:t>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30" dirty="0">
                <a:latin typeface="Georgia"/>
                <a:cs typeface="Georgia"/>
              </a:rPr>
              <a:t>to </a:t>
            </a:r>
            <a:r>
              <a:rPr sz="1600" b="1" spc="145" dirty="0">
                <a:latin typeface="Arial"/>
                <a:cs typeface="Arial"/>
              </a:rPr>
              <a:t>–</a:t>
            </a:r>
            <a:r>
              <a:rPr sz="1600" b="1" spc="-215" dirty="0">
                <a:latin typeface="Arial"/>
                <a:cs typeface="Arial"/>
              </a:rPr>
              <a:t> </a:t>
            </a:r>
            <a:r>
              <a:rPr sz="1600" spc="-5" dirty="0">
                <a:latin typeface="Symbol"/>
                <a:cs typeface="Symbol"/>
              </a:rPr>
              <a:t></a:t>
            </a:r>
            <a:endParaRPr sz="160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6417" y="552958"/>
            <a:ext cx="656145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55" dirty="0"/>
              <a:t>Statistical </a:t>
            </a:r>
            <a:r>
              <a:rPr sz="2400" spc="105" dirty="0"/>
              <a:t>Model </a:t>
            </a:r>
            <a:r>
              <a:rPr sz="2400" spc="85" dirty="0"/>
              <a:t>in </a:t>
            </a:r>
            <a:r>
              <a:rPr sz="2400" spc="35" dirty="0"/>
              <a:t>Binary </a:t>
            </a:r>
            <a:r>
              <a:rPr sz="2400" spc="60" dirty="0"/>
              <a:t>Logistic</a:t>
            </a:r>
            <a:r>
              <a:rPr sz="2400" spc="-260" dirty="0"/>
              <a:t> </a:t>
            </a:r>
            <a:r>
              <a:rPr sz="2400" spc="120" dirty="0"/>
              <a:t>Regression</a:t>
            </a:r>
            <a:endParaRPr sz="2400"/>
          </a:p>
          <a:p>
            <a:pPr marL="2411730">
              <a:lnSpc>
                <a:spcPts val="2875"/>
              </a:lnSpc>
            </a:pPr>
            <a:r>
              <a:rPr sz="2400" spc="-260" dirty="0"/>
              <a:t>K</a:t>
            </a:r>
            <a:r>
              <a:rPr sz="2400" spc="-5" dirty="0"/>
              <a:t> </a:t>
            </a:r>
            <a:r>
              <a:rPr sz="2400" spc="15" dirty="0"/>
              <a:t>Predictors…..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907794" y="1889505"/>
            <a:ext cx="328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log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8776" y="1898141"/>
            <a:ext cx="3079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7" baseline="-20833" dirty="0">
                <a:latin typeface="Arial"/>
                <a:cs typeface="Arial"/>
              </a:rPr>
              <a:t>0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15" baseline="-20833" dirty="0">
                <a:latin typeface="Arial"/>
                <a:cs typeface="Arial"/>
              </a:rPr>
              <a:t>1</a:t>
            </a:r>
            <a:r>
              <a:rPr sz="1800" spc="-10" dirty="0">
                <a:latin typeface="Arial"/>
                <a:cs typeface="Arial"/>
              </a:rPr>
              <a:t>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15" baseline="-20833" dirty="0">
                <a:latin typeface="Arial"/>
                <a:cs typeface="Arial"/>
              </a:rPr>
              <a:t>2</a:t>
            </a:r>
            <a:r>
              <a:rPr sz="1800" spc="-10" dirty="0">
                <a:latin typeface="Arial"/>
                <a:cs typeface="Arial"/>
              </a:rPr>
              <a:t>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+ - - - +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15" baseline="-20833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X</a:t>
            </a:r>
            <a:r>
              <a:rPr sz="1800" spc="-15" baseline="-20833" dirty="0">
                <a:latin typeface="Arial"/>
                <a:cs typeface="Arial"/>
              </a:rPr>
              <a:t>k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1344" y="1676400"/>
            <a:ext cx="757428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6125" y="4910328"/>
            <a:ext cx="8898255" cy="26034"/>
          </a:xfrm>
          <a:custGeom>
            <a:avLst/>
            <a:gdLst/>
            <a:ahLst/>
            <a:cxnLst/>
            <a:rect l="l" t="t" r="r" b="b"/>
            <a:pathLst>
              <a:path w="8898255" h="26035">
                <a:moveTo>
                  <a:pt x="0" y="25908"/>
                </a:moveTo>
                <a:lnTo>
                  <a:pt x="8897874" y="25908"/>
                </a:lnTo>
                <a:lnTo>
                  <a:pt x="8897874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6125" y="2893314"/>
            <a:ext cx="8898255" cy="2030095"/>
          </a:xfrm>
          <a:custGeom>
            <a:avLst/>
            <a:gdLst/>
            <a:ahLst/>
            <a:cxnLst/>
            <a:rect l="l" t="t" r="r" b="b"/>
            <a:pathLst>
              <a:path w="8898255" h="2030095">
                <a:moveTo>
                  <a:pt x="8897874" y="0"/>
                </a:moveTo>
                <a:lnTo>
                  <a:pt x="0" y="0"/>
                </a:lnTo>
                <a:lnTo>
                  <a:pt x="0" y="202996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9079" y="2906267"/>
            <a:ext cx="8884920" cy="20040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9685" rIns="0" bIns="0" rtlCol="0">
            <a:spAutoFit/>
          </a:bodyPr>
          <a:lstStyle/>
          <a:p>
            <a:pPr marL="363855" indent="-2870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363855" algn="l"/>
                <a:tab pos="364490" algn="l"/>
              </a:tabLst>
            </a:pPr>
            <a:r>
              <a:rPr sz="1800" b="1" spc="150" dirty="0">
                <a:latin typeface="Times New Roman"/>
                <a:cs typeface="Times New Roman"/>
              </a:rPr>
              <a:t>Note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100" dirty="0">
                <a:latin typeface="Times New Roman"/>
                <a:cs typeface="Times New Roman"/>
              </a:rPr>
              <a:t>that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245" dirty="0">
                <a:latin typeface="Times New Roman"/>
                <a:cs typeface="Times New Roman"/>
              </a:rPr>
              <a:t>Y</a:t>
            </a:r>
            <a:r>
              <a:rPr sz="1800" b="1" spc="-210" dirty="0">
                <a:latin typeface="Times New Roman"/>
                <a:cs typeface="Times New Roman"/>
              </a:rPr>
              <a:t> </a:t>
            </a:r>
            <a:r>
              <a:rPr sz="1800" b="1" spc="95" dirty="0">
                <a:latin typeface="Times New Roman"/>
                <a:cs typeface="Times New Roman"/>
              </a:rPr>
              <a:t>takes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100" dirty="0">
                <a:latin typeface="Times New Roman"/>
                <a:cs typeface="Times New Roman"/>
              </a:rPr>
              <a:t>only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180" dirty="0">
                <a:latin typeface="Times New Roman"/>
                <a:cs typeface="Times New Roman"/>
              </a:rPr>
              <a:t>two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80" dirty="0">
                <a:latin typeface="Times New Roman"/>
                <a:cs typeface="Times New Roman"/>
              </a:rPr>
              <a:t>values:0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55" dirty="0">
                <a:latin typeface="Times New Roman"/>
                <a:cs typeface="Times New Roman"/>
              </a:rPr>
              <a:t>or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105" dirty="0">
                <a:latin typeface="Times New Roman"/>
                <a:cs typeface="Times New Roman"/>
              </a:rPr>
              <a:t>1.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60" dirty="0">
                <a:latin typeface="Times New Roman"/>
                <a:cs typeface="Times New Roman"/>
              </a:rPr>
              <a:t>Therefore,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-245" dirty="0">
                <a:latin typeface="Times New Roman"/>
                <a:cs typeface="Times New Roman"/>
              </a:rPr>
              <a:t>Y</a:t>
            </a:r>
            <a:r>
              <a:rPr sz="1800" b="1" spc="-210" dirty="0">
                <a:latin typeface="Times New Roman"/>
                <a:cs typeface="Times New Roman"/>
              </a:rPr>
              <a:t> </a:t>
            </a:r>
            <a:r>
              <a:rPr sz="1800" b="1" spc="110" dirty="0">
                <a:latin typeface="Times New Roman"/>
                <a:cs typeface="Times New Roman"/>
              </a:rPr>
              <a:t>can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140" dirty="0">
                <a:latin typeface="Times New Roman"/>
                <a:cs typeface="Times New Roman"/>
              </a:rPr>
              <a:t>not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160" dirty="0">
                <a:latin typeface="Times New Roman"/>
                <a:cs typeface="Times New Roman"/>
              </a:rPr>
              <a:t>be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130" dirty="0">
                <a:latin typeface="Times New Roman"/>
                <a:cs typeface="Times New Roman"/>
              </a:rPr>
              <a:t>used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180" dirty="0">
                <a:latin typeface="Times New Roman"/>
                <a:cs typeface="Times New Roman"/>
              </a:rPr>
              <a:t>on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80" dirty="0">
                <a:latin typeface="Times New Roman"/>
                <a:cs typeface="Times New Roman"/>
              </a:rPr>
              <a:t>LHS.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63855" indent="-287020">
              <a:lnSpc>
                <a:spcPct val="100000"/>
              </a:lnSpc>
              <a:buFont typeface="Arial"/>
              <a:buChar char="•"/>
              <a:tabLst>
                <a:tab pos="363855" algn="l"/>
                <a:tab pos="364490" algn="l"/>
              </a:tabLst>
            </a:pPr>
            <a:r>
              <a:rPr sz="1800" b="1" spc="-40" dirty="0">
                <a:latin typeface="Times New Roman"/>
                <a:cs typeface="Times New Roman"/>
              </a:rPr>
              <a:t>P </a:t>
            </a:r>
            <a:r>
              <a:rPr sz="1800" b="1" spc="65" dirty="0">
                <a:latin typeface="Times New Roman"/>
                <a:cs typeface="Times New Roman"/>
              </a:rPr>
              <a:t>lies </a:t>
            </a:r>
            <a:r>
              <a:rPr sz="1800" b="1" spc="170" dirty="0">
                <a:latin typeface="Times New Roman"/>
                <a:cs typeface="Times New Roman"/>
              </a:rPr>
              <a:t>between </a:t>
            </a:r>
            <a:r>
              <a:rPr sz="1800" b="1" spc="195" dirty="0">
                <a:latin typeface="Times New Roman"/>
                <a:cs typeface="Times New Roman"/>
              </a:rPr>
              <a:t>0</a:t>
            </a:r>
            <a:r>
              <a:rPr sz="1800" b="1" spc="-305" dirty="0">
                <a:latin typeface="Times New Roman"/>
                <a:cs typeface="Times New Roman"/>
              </a:rPr>
              <a:t> </a:t>
            </a:r>
            <a:r>
              <a:rPr sz="1800" b="1" spc="130" dirty="0">
                <a:latin typeface="Times New Roman"/>
                <a:cs typeface="Times New Roman"/>
              </a:rPr>
              <a:t>and </a:t>
            </a:r>
            <a:r>
              <a:rPr sz="1800" b="1" spc="105" dirty="0">
                <a:latin typeface="Times New Roman"/>
                <a:cs typeface="Times New Roman"/>
              </a:rPr>
              <a:t>1.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63855" indent="-287020">
              <a:lnSpc>
                <a:spcPct val="100000"/>
              </a:lnSpc>
              <a:buFont typeface="Arial"/>
              <a:buChar char="•"/>
              <a:tabLst>
                <a:tab pos="363855" algn="l"/>
                <a:tab pos="364490" algn="l"/>
              </a:tabLst>
            </a:pPr>
            <a:r>
              <a:rPr sz="1800" b="1" spc="60" dirty="0">
                <a:latin typeface="Times New Roman"/>
                <a:cs typeface="Times New Roman"/>
              </a:rPr>
              <a:t>P/(1-p)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60" dirty="0">
                <a:latin typeface="Times New Roman"/>
                <a:cs typeface="Times New Roman"/>
              </a:rPr>
              <a:t>lies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170" dirty="0">
                <a:latin typeface="Times New Roman"/>
                <a:cs typeface="Times New Roman"/>
              </a:rPr>
              <a:t>between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195" dirty="0">
                <a:latin typeface="Times New Roman"/>
                <a:cs typeface="Times New Roman"/>
              </a:rPr>
              <a:t>0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140" dirty="0">
                <a:latin typeface="Times New Roman"/>
                <a:cs typeface="Times New Roman"/>
              </a:rPr>
              <a:t>to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Times New Roman"/>
                <a:cs typeface="Times New Roman"/>
              </a:rPr>
              <a:t>infinity.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6385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63855" algn="l"/>
                <a:tab pos="364490" algn="l"/>
              </a:tabLst>
            </a:pPr>
            <a:r>
              <a:rPr sz="1800" b="1" spc="140" dirty="0">
                <a:latin typeface="Times New Roman"/>
                <a:cs typeface="Times New Roman"/>
              </a:rPr>
              <a:t>log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65" dirty="0">
                <a:latin typeface="Times New Roman"/>
                <a:cs typeface="Times New Roman"/>
              </a:rPr>
              <a:t>[p/(1-p)]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60" dirty="0">
                <a:latin typeface="Times New Roman"/>
                <a:cs typeface="Times New Roman"/>
              </a:rPr>
              <a:t>lies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170" dirty="0">
                <a:latin typeface="Times New Roman"/>
                <a:cs typeface="Times New Roman"/>
              </a:rPr>
              <a:t>between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65" dirty="0">
                <a:latin typeface="Times New Roman"/>
                <a:cs typeface="Times New Roman"/>
              </a:rPr>
              <a:t>–infinity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140" dirty="0">
                <a:latin typeface="Times New Roman"/>
                <a:cs typeface="Times New Roman"/>
              </a:rPr>
              <a:t>to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70" dirty="0">
                <a:latin typeface="Times New Roman"/>
                <a:cs typeface="Times New Roman"/>
              </a:rPr>
              <a:t>+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Times New Roman"/>
                <a:cs typeface="Times New Roman"/>
              </a:rPr>
              <a:t>infinity.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70900" y="629069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56689" y="268351"/>
            <a:ext cx="6567805" cy="75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887730" marR="5080" indent="-875665">
              <a:lnSpc>
                <a:spcPts val="2870"/>
              </a:lnSpc>
              <a:spcBef>
                <a:spcPts val="200"/>
              </a:spcBef>
            </a:pPr>
            <a:r>
              <a:rPr sz="2400" spc="50" dirty="0"/>
              <a:t>Statistical </a:t>
            </a:r>
            <a:r>
              <a:rPr sz="2400" spc="110" dirty="0"/>
              <a:t>Model </a:t>
            </a:r>
            <a:r>
              <a:rPr sz="2400" spc="85" dirty="0"/>
              <a:t>in </a:t>
            </a:r>
            <a:r>
              <a:rPr sz="2400" spc="40" dirty="0"/>
              <a:t>Binary </a:t>
            </a:r>
            <a:r>
              <a:rPr sz="2400" spc="65" dirty="0"/>
              <a:t>Logistic</a:t>
            </a:r>
            <a:r>
              <a:rPr sz="2400" spc="-254" dirty="0"/>
              <a:t> </a:t>
            </a:r>
            <a:r>
              <a:rPr sz="2400" spc="120" dirty="0"/>
              <a:t>Regression  </a:t>
            </a:r>
            <a:r>
              <a:rPr sz="2400" spc="95" dirty="0"/>
              <a:t>Alternative Mathematical</a:t>
            </a:r>
            <a:r>
              <a:rPr sz="2400" spc="-65" dirty="0"/>
              <a:t> </a:t>
            </a:r>
            <a:r>
              <a:rPr sz="2400" spc="50" dirty="0"/>
              <a:t>Form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762762" y="1296161"/>
            <a:ext cx="7315200" cy="5257800"/>
          </a:xfrm>
          <a:custGeom>
            <a:avLst/>
            <a:gdLst/>
            <a:ahLst/>
            <a:cxnLst/>
            <a:rect l="l" t="t" r="r" b="b"/>
            <a:pathLst>
              <a:path w="7315200" h="5257800">
                <a:moveTo>
                  <a:pt x="0" y="5257800"/>
                </a:moveTo>
                <a:lnTo>
                  <a:pt x="7315200" y="5257800"/>
                </a:lnTo>
                <a:lnTo>
                  <a:pt x="7315200" y="0"/>
                </a:lnTo>
                <a:lnTo>
                  <a:pt x="0" y="0"/>
                </a:lnTo>
                <a:lnTo>
                  <a:pt x="0" y="525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762" y="1296161"/>
            <a:ext cx="7315200" cy="5257800"/>
          </a:xfrm>
          <a:custGeom>
            <a:avLst/>
            <a:gdLst/>
            <a:ahLst/>
            <a:cxnLst/>
            <a:rect l="l" t="t" r="r" b="b"/>
            <a:pathLst>
              <a:path w="7315200" h="5257800">
                <a:moveTo>
                  <a:pt x="0" y="5257800"/>
                </a:moveTo>
                <a:lnTo>
                  <a:pt x="7315200" y="5257800"/>
                </a:lnTo>
                <a:lnTo>
                  <a:pt x="7315200" y="0"/>
                </a:lnTo>
                <a:lnTo>
                  <a:pt x="0" y="0"/>
                </a:lnTo>
                <a:lnTo>
                  <a:pt x="0" y="52578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6400" y="1524000"/>
            <a:ext cx="1328927" cy="862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5844" y="1779854"/>
            <a:ext cx="2978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06851" y="2971800"/>
            <a:ext cx="1621536" cy="765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17472" y="3203194"/>
            <a:ext cx="5746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1 – P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1633" y="3229102"/>
            <a:ext cx="238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38627" y="2971800"/>
            <a:ext cx="120014" cy="719455"/>
          </a:xfrm>
          <a:custGeom>
            <a:avLst/>
            <a:gdLst/>
            <a:ahLst/>
            <a:cxnLst/>
            <a:rect l="l" t="t" r="r" b="b"/>
            <a:pathLst>
              <a:path w="120014" h="719454">
                <a:moveTo>
                  <a:pt x="119888" y="719327"/>
                </a:moveTo>
                <a:lnTo>
                  <a:pt x="73241" y="709900"/>
                </a:lnTo>
                <a:lnTo>
                  <a:pt x="35131" y="684196"/>
                </a:lnTo>
                <a:lnTo>
                  <a:pt x="9427" y="646086"/>
                </a:lnTo>
                <a:lnTo>
                  <a:pt x="0" y="599439"/>
                </a:lnTo>
                <a:lnTo>
                  <a:pt x="0" y="119887"/>
                </a:lnTo>
                <a:lnTo>
                  <a:pt x="9427" y="73241"/>
                </a:lnTo>
                <a:lnTo>
                  <a:pt x="35131" y="35131"/>
                </a:lnTo>
                <a:lnTo>
                  <a:pt x="73241" y="9427"/>
                </a:lnTo>
                <a:lnTo>
                  <a:pt x="1198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0964" y="2971800"/>
            <a:ext cx="120014" cy="719455"/>
          </a:xfrm>
          <a:custGeom>
            <a:avLst/>
            <a:gdLst/>
            <a:ahLst/>
            <a:cxnLst/>
            <a:rect l="l" t="t" r="r" b="b"/>
            <a:pathLst>
              <a:path w="120014" h="719454">
                <a:moveTo>
                  <a:pt x="0" y="0"/>
                </a:moveTo>
                <a:lnTo>
                  <a:pt x="46646" y="9427"/>
                </a:lnTo>
                <a:lnTo>
                  <a:pt x="84756" y="35131"/>
                </a:lnTo>
                <a:lnTo>
                  <a:pt x="110460" y="73241"/>
                </a:lnTo>
                <a:lnTo>
                  <a:pt x="119887" y="119887"/>
                </a:lnTo>
                <a:lnTo>
                  <a:pt x="119887" y="599439"/>
                </a:lnTo>
                <a:lnTo>
                  <a:pt x="110460" y="646086"/>
                </a:lnTo>
                <a:lnTo>
                  <a:pt x="84756" y="684196"/>
                </a:lnTo>
                <a:lnTo>
                  <a:pt x="46646" y="709900"/>
                </a:lnTo>
                <a:lnTo>
                  <a:pt x="0" y="7193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9200" y="4191000"/>
            <a:ext cx="2048255" cy="518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84300" y="5723026"/>
            <a:ext cx="263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18260" y="5562600"/>
            <a:ext cx="1652015" cy="612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77361" y="1600961"/>
            <a:ext cx="4657725" cy="64643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 marR="128905">
              <a:lnSpc>
                <a:spcPct val="100000"/>
              </a:lnSpc>
              <a:spcBef>
                <a:spcPts val="260"/>
              </a:spcBef>
            </a:pPr>
            <a:r>
              <a:rPr sz="1800" b="1" spc="70" dirty="0">
                <a:latin typeface="Times New Roman"/>
                <a:cs typeface="Times New Roman"/>
              </a:rPr>
              <a:t>Here </a:t>
            </a:r>
            <a:r>
              <a:rPr sz="1800" b="1" spc="114" dirty="0">
                <a:latin typeface="Times New Roman"/>
                <a:cs typeface="Times New Roman"/>
              </a:rPr>
              <a:t>p </a:t>
            </a:r>
            <a:r>
              <a:rPr sz="1800" b="1" spc="30" dirty="0">
                <a:latin typeface="Times New Roman"/>
                <a:cs typeface="Times New Roman"/>
              </a:rPr>
              <a:t>is </a:t>
            </a:r>
            <a:r>
              <a:rPr sz="1800" b="1" spc="-45" dirty="0">
                <a:latin typeface="Times New Roman"/>
                <a:cs typeface="Times New Roman"/>
              </a:rPr>
              <a:t>Pr[ </a:t>
            </a:r>
            <a:r>
              <a:rPr sz="1800" b="1" spc="60" dirty="0">
                <a:latin typeface="Times New Roman"/>
                <a:cs typeface="Times New Roman"/>
              </a:rPr>
              <a:t>Y=1/x] </a:t>
            </a:r>
            <a:r>
              <a:rPr sz="1800" b="1" spc="130" dirty="0">
                <a:latin typeface="Times New Roman"/>
                <a:cs typeface="Times New Roman"/>
              </a:rPr>
              <a:t>and </a:t>
            </a:r>
            <a:r>
              <a:rPr sz="1800" b="1" spc="-150" dirty="0">
                <a:latin typeface="Times New Roman"/>
                <a:cs typeface="Times New Roman"/>
              </a:rPr>
              <a:t>X </a:t>
            </a:r>
            <a:r>
              <a:rPr sz="1800" b="1" spc="30" dirty="0">
                <a:latin typeface="Times New Roman"/>
                <a:cs typeface="Times New Roman"/>
              </a:rPr>
              <a:t>is</a:t>
            </a:r>
            <a:r>
              <a:rPr sz="1800" b="1" spc="-195" dirty="0">
                <a:latin typeface="Times New Roman"/>
                <a:cs typeface="Times New Roman"/>
              </a:rPr>
              <a:t> </a:t>
            </a:r>
            <a:r>
              <a:rPr sz="1800" b="1" spc="135" dirty="0">
                <a:latin typeface="Times New Roman"/>
                <a:cs typeface="Times New Roman"/>
              </a:rPr>
              <a:t>independent  </a:t>
            </a:r>
            <a:r>
              <a:rPr sz="1800" b="1" spc="50" dirty="0">
                <a:latin typeface="Times New Roman"/>
                <a:cs typeface="Times New Roman"/>
              </a:rPr>
              <a:t>variable.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01161" y="5029961"/>
            <a:ext cx="4742815" cy="923925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 marR="128905">
              <a:lnSpc>
                <a:spcPct val="100000"/>
              </a:lnSpc>
              <a:spcBef>
                <a:spcPts val="265"/>
              </a:spcBef>
            </a:pPr>
            <a:r>
              <a:rPr sz="1800" b="1" spc="-5" dirty="0">
                <a:latin typeface="Times New Roman"/>
                <a:cs typeface="Times New Roman"/>
              </a:rPr>
              <a:t>Similar </a:t>
            </a:r>
            <a:r>
              <a:rPr sz="1800" b="1" spc="140" dirty="0">
                <a:latin typeface="Times New Roman"/>
                <a:cs typeface="Times New Roman"/>
              </a:rPr>
              <a:t>to </a:t>
            </a:r>
            <a:r>
              <a:rPr sz="1800" b="1" spc="50" dirty="0">
                <a:latin typeface="Times New Roman"/>
                <a:cs typeface="Times New Roman"/>
              </a:rPr>
              <a:t>linear </a:t>
            </a:r>
            <a:r>
              <a:rPr sz="1800" b="1" spc="95" dirty="0">
                <a:latin typeface="Times New Roman"/>
                <a:cs typeface="Times New Roman"/>
              </a:rPr>
              <a:t>regression </a:t>
            </a:r>
            <a:r>
              <a:rPr sz="1800" b="1" spc="125" dirty="0">
                <a:latin typeface="Times New Roman"/>
                <a:cs typeface="Times New Roman"/>
              </a:rPr>
              <a:t>except </a:t>
            </a:r>
            <a:r>
              <a:rPr sz="1800" b="1" spc="65" dirty="0">
                <a:latin typeface="Times New Roman"/>
                <a:cs typeface="Times New Roman"/>
              </a:rPr>
              <a:t>left  </a:t>
            </a:r>
            <a:r>
              <a:rPr sz="1800" b="1" spc="90" dirty="0">
                <a:latin typeface="Times New Roman"/>
                <a:cs typeface="Times New Roman"/>
              </a:rPr>
              <a:t>Hand </a:t>
            </a:r>
            <a:r>
              <a:rPr sz="1800" b="1" spc="95" dirty="0">
                <a:latin typeface="Times New Roman"/>
                <a:cs typeface="Times New Roman"/>
              </a:rPr>
              <a:t>side </a:t>
            </a:r>
            <a:r>
              <a:rPr sz="1800" b="1" spc="60" dirty="0">
                <a:latin typeface="Times New Roman"/>
                <a:cs typeface="Times New Roman"/>
              </a:rPr>
              <a:t>term. </a:t>
            </a:r>
            <a:r>
              <a:rPr sz="1800" b="1" spc="85" dirty="0">
                <a:latin typeface="Times New Roman"/>
                <a:cs typeface="Times New Roman"/>
              </a:rPr>
              <a:t>Instead </a:t>
            </a:r>
            <a:r>
              <a:rPr sz="1800" b="1" spc="114" dirty="0">
                <a:latin typeface="Times New Roman"/>
                <a:cs typeface="Times New Roman"/>
              </a:rPr>
              <a:t>of</a:t>
            </a:r>
            <a:r>
              <a:rPr sz="1800" b="1" spc="-305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Y, </a:t>
            </a:r>
            <a:r>
              <a:rPr sz="1800" b="1" spc="20" dirty="0">
                <a:latin typeface="Times New Roman"/>
                <a:cs typeface="Times New Roman"/>
              </a:rPr>
              <a:t>link </a:t>
            </a:r>
            <a:r>
              <a:rPr sz="1800" b="1" spc="95" dirty="0">
                <a:latin typeface="Times New Roman"/>
                <a:cs typeface="Times New Roman"/>
              </a:rPr>
              <a:t>function  </a:t>
            </a:r>
            <a:r>
              <a:rPr sz="1800" b="1" spc="-45" dirty="0">
                <a:latin typeface="Times New Roman"/>
                <a:cs typeface="Times New Roman"/>
              </a:rPr>
              <a:t>Is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110" dirty="0">
                <a:latin typeface="Times New Roman"/>
                <a:cs typeface="Times New Roman"/>
              </a:rPr>
              <a:t>used.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24400" y="2895600"/>
            <a:ext cx="1840992" cy="8046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70900" y="629069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12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28825" y="589534"/>
            <a:ext cx="478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/>
              <a:t>Case </a:t>
            </a:r>
            <a:r>
              <a:rPr sz="2400" spc="35" dirty="0"/>
              <a:t>Study: </a:t>
            </a:r>
            <a:r>
              <a:rPr sz="2400" spc="90" dirty="0"/>
              <a:t>Predicting</a:t>
            </a:r>
            <a:r>
              <a:rPr sz="2400" spc="-165" dirty="0"/>
              <a:t> </a:t>
            </a:r>
            <a:r>
              <a:rPr sz="2400" spc="100" dirty="0"/>
              <a:t>Defaulters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  <a:t>13</a:t>
            </a:fld>
            <a:endParaRPr spc="170" dirty="0"/>
          </a:p>
        </p:txBody>
      </p:sp>
      <p:sp>
        <p:nvSpPr>
          <p:cNvPr id="5" name="object 5"/>
          <p:cNvSpPr txBox="1"/>
          <p:nvPr/>
        </p:nvSpPr>
        <p:spPr>
          <a:xfrm>
            <a:off x="535940" y="2123059"/>
            <a:ext cx="8065134" cy="38671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12215" marR="5080" indent="-1200150">
              <a:lnSpc>
                <a:spcPts val="1939"/>
              </a:lnSpc>
              <a:spcBef>
                <a:spcPts val="345"/>
              </a:spcBef>
            </a:pPr>
            <a:r>
              <a:rPr sz="1800" b="1" spc="75" dirty="0">
                <a:latin typeface="Times New Roman"/>
                <a:cs typeface="Times New Roman"/>
              </a:rPr>
              <a:t>Objective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spc="-135" dirty="0">
                <a:latin typeface="Times New Roman"/>
                <a:cs typeface="Times New Roman"/>
              </a:rPr>
              <a:t>: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Times New Roman"/>
                <a:cs typeface="Times New Roman"/>
              </a:rPr>
              <a:t>To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60" dirty="0">
                <a:latin typeface="Times New Roman"/>
                <a:cs typeface="Times New Roman"/>
              </a:rPr>
              <a:t>predict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130" dirty="0">
                <a:latin typeface="Times New Roman"/>
                <a:cs typeface="Times New Roman"/>
              </a:rPr>
              <a:t>whether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145" dirty="0">
                <a:latin typeface="Times New Roman"/>
                <a:cs typeface="Times New Roman"/>
              </a:rPr>
              <a:t>the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95" dirty="0">
                <a:latin typeface="Times New Roman"/>
                <a:cs typeface="Times New Roman"/>
              </a:rPr>
              <a:t>customer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90" dirty="0">
                <a:latin typeface="Times New Roman"/>
                <a:cs typeface="Times New Roman"/>
              </a:rPr>
              <a:t>applying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Times New Roman"/>
                <a:cs typeface="Times New Roman"/>
              </a:rPr>
              <a:t>for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140" dirty="0">
                <a:latin typeface="Times New Roman"/>
                <a:cs typeface="Times New Roman"/>
              </a:rPr>
              <a:t>the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114" dirty="0">
                <a:latin typeface="Times New Roman"/>
                <a:cs typeface="Times New Roman"/>
              </a:rPr>
              <a:t>loan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Times New Roman"/>
                <a:cs typeface="Times New Roman"/>
              </a:rPr>
              <a:t>will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160" dirty="0">
                <a:latin typeface="Times New Roman"/>
                <a:cs typeface="Times New Roman"/>
              </a:rPr>
              <a:t>be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120" dirty="0">
                <a:latin typeface="Times New Roman"/>
                <a:cs typeface="Times New Roman"/>
              </a:rPr>
              <a:t>a  </a:t>
            </a:r>
            <a:r>
              <a:rPr sz="1800" b="1" spc="75" dirty="0">
                <a:latin typeface="Times New Roman"/>
                <a:cs typeface="Times New Roman"/>
              </a:rPr>
              <a:t>defaulter.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L="1212215" marR="24130" indent="-1200150">
              <a:lnSpc>
                <a:spcPct val="110000"/>
              </a:lnSpc>
            </a:pPr>
            <a:r>
              <a:rPr sz="1800" b="1" spc="30" dirty="0">
                <a:latin typeface="Times New Roman"/>
                <a:cs typeface="Times New Roman"/>
              </a:rPr>
              <a:t>Predictors: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165" dirty="0">
                <a:latin typeface="Times New Roman"/>
                <a:cs typeface="Times New Roman"/>
              </a:rPr>
              <a:t>Age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95" dirty="0">
                <a:latin typeface="Times New Roman"/>
                <a:cs typeface="Times New Roman"/>
              </a:rPr>
              <a:t>group,</a:t>
            </a:r>
            <a:r>
              <a:rPr sz="1800" b="1" spc="5" dirty="0">
                <a:latin typeface="Times New Roman"/>
                <a:cs typeface="Times New Roman"/>
              </a:rPr>
              <a:t> Years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90" dirty="0">
                <a:latin typeface="Times New Roman"/>
                <a:cs typeface="Times New Roman"/>
              </a:rPr>
              <a:t>at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60" dirty="0">
                <a:latin typeface="Times New Roman"/>
                <a:cs typeface="Times New Roman"/>
              </a:rPr>
              <a:t>current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80" dirty="0">
                <a:latin typeface="Times New Roman"/>
                <a:cs typeface="Times New Roman"/>
              </a:rPr>
              <a:t>address,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Years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90" dirty="0">
                <a:latin typeface="Times New Roman"/>
                <a:cs typeface="Times New Roman"/>
              </a:rPr>
              <a:t>at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60" dirty="0">
                <a:latin typeface="Times New Roman"/>
                <a:cs typeface="Times New Roman"/>
              </a:rPr>
              <a:t>current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85" dirty="0">
                <a:latin typeface="Times New Roman"/>
                <a:cs typeface="Times New Roman"/>
              </a:rPr>
              <a:t>employer,  </a:t>
            </a:r>
            <a:r>
              <a:rPr sz="1800" b="1" spc="110" dirty="0">
                <a:latin typeface="Times New Roman"/>
                <a:cs typeface="Times New Roman"/>
              </a:rPr>
              <a:t>Debt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140" dirty="0">
                <a:latin typeface="Times New Roman"/>
                <a:cs typeface="Times New Roman"/>
              </a:rPr>
              <a:t>to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95" dirty="0">
                <a:latin typeface="Times New Roman"/>
                <a:cs typeface="Times New Roman"/>
              </a:rPr>
              <a:t>Income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35" dirty="0">
                <a:latin typeface="Times New Roman"/>
                <a:cs typeface="Times New Roman"/>
              </a:rPr>
              <a:t>Ratio,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Times New Roman"/>
                <a:cs typeface="Times New Roman"/>
              </a:rPr>
              <a:t>Credit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Card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90" dirty="0">
                <a:latin typeface="Times New Roman"/>
                <a:cs typeface="Times New Roman"/>
              </a:rPr>
              <a:t>Debts,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80" dirty="0">
                <a:latin typeface="Times New Roman"/>
                <a:cs typeface="Times New Roman"/>
              </a:rPr>
              <a:t>Other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90" dirty="0">
                <a:latin typeface="Times New Roman"/>
                <a:cs typeface="Times New Roman"/>
              </a:rPr>
              <a:t>Debts.</a:t>
            </a:r>
            <a:endParaRPr sz="1800">
              <a:latin typeface="Times New Roman"/>
              <a:cs typeface="Times New Roman"/>
            </a:endParaRPr>
          </a:p>
          <a:p>
            <a:pPr marL="1212215" marR="46990">
              <a:lnSpc>
                <a:spcPct val="110000"/>
              </a:lnSpc>
            </a:pPr>
            <a:r>
              <a:rPr sz="1800" b="1" spc="60" dirty="0">
                <a:latin typeface="Times New Roman"/>
                <a:cs typeface="Times New Roman"/>
              </a:rPr>
              <a:t>The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75" dirty="0">
                <a:latin typeface="Times New Roman"/>
                <a:cs typeface="Times New Roman"/>
              </a:rPr>
              <a:t>information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180" dirty="0">
                <a:latin typeface="Times New Roman"/>
                <a:cs typeface="Times New Roman"/>
              </a:rPr>
              <a:t>on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65" dirty="0">
                <a:latin typeface="Times New Roman"/>
                <a:cs typeface="Times New Roman"/>
              </a:rPr>
              <a:t>predictors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155" dirty="0">
                <a:latin typeface="Times New Roman"/>
                <a:cs typeface="Times New Roman"/>
              </a:rPr>
              <a:t>was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100" dirty="0">
                <a:latin typeface="Times New Roman"/>
                <a:cs typeface="Times New Roman"/>
              </a:rPr>
              <a:t>collected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90" dirty="0">
                <a:latin typeface="Times New Roman"/>
                <a:cs typeface="Times New Roman"/>
              </a:rPr>
              <a:t>at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140" dirty="0">
                <a:latin typeface="Times New Roman"/>
                <a:cs typeface="Times New Roman"/>
              </a:rPr>
              <a:t>the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90" dirty="0">
                <a:latin typeface="Times New Roman"/>
                <a:cs typeface="Times New Roman"/>
              </a:rPr>
              <a:t>time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114" dirty="0">
                <a:latin typeface="Times New Roman"/>
                <a:cs typeface="Times New Roman"/>
              </a:rPr>
              <a:t>of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110" dirty="0">
                <a:latin typeface="Times New Roman"/>
                <a:cs typeface="Times New Roman"/>
              </a:rPr>
              <a:t>loan  </a:t>
            </a:r>
            <a:r>
              <a:rPr sz="1800" b="1" spc="80" dirty="0">
                <a:latin typeface="Times New Roman"/>
                <a:cs typeface="Times New Roman"/>
              </a:rPr>
              <a:t>application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85" dirty="0">
                <a:latin typeface="Times New Roman"/>
                <a:cs typeface="Times New Roman"/>
              </a:rPr>
              <a:t>process.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140" dirty="0">
                <a:latin typeface="Times New Roman"/>
                <a:cs typeface="Times New Roman"/>
              </a:rPr>
              <a:t>Dependent</a:t>
            </a:r>
            <a:r>
              <a:rPr sz="1800" b="1" spc="30" dirty="0">
                <a:latin typeface="Times New Roman"/>
                <a:cs typeface="Times New Roman"/>
              </a:rPr>
              <a:t> Variable: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75" dirty="0">
                <a:latin typeface="Times New Roman"/>
                <a:cs typeface="Times New Roman"/>
              </a:rPr>
              <a:t>Defaulter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90" dirty="0">
                <a:latin typeface="Times New Roman"/>
                <a:cs typeface="Times New Roman"/>
              </a:rPr>
              <a:t>(=1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if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80" dirty="0">
                <a:latin typeface="Times New Roman"/>
                <a:cs typeface="Times New Roman"/>
              </a:rPr>
              <a:t>defaulter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105" dirty="0">
                <a:latin typeface="Times New Roman"/>
                <a:cs typeface="Times New Roman"/>
              </a:rPr>
              <a:t>,0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100" dirty="0">
                <a:latin typeface="Times New Roman"/>
                <a:cs typeface="Times New Roman"/>
              </a:rPr>
              <a:t>o.w.)</a:t>
            </a:r>
            <a:endParaRPr sz="1800">
              <a:latin typeface="Times New Roman"/>
              <a:cs typeface="Times New Roman"/>
            </a:endParaRPr>
          </a:p>
          <a:p>
            <a:pPr marL="2299335">
              <a:lnSpc>
                <a:spcPct val="100000"/>
              </a:lnSpc>
              <a:spcBef>
                <a:spcPts val="215"/>
              </a:spcBef>
            </a:pPr>
            <a:r>
              <a:rPr sz="1800" b="1" spc="60" dirty="0">
                <a:latin typeface="Times New Roman"/>
                <a:cs typeface="Times New Roman"/>
              </a:rPr>
              <a:t>The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90" dirty="0">
                <a:latin typeface="Times New Roman"/>
                <a:cs typeface="Times New Roman"/>
              </a:rPr>
              <a:t>status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30" dirty="0">
                <a:latin typeface="Times New Roman"/>
                <a:cs typeface="Times New Roman"/>
              </a:rPr>
              <a:t>is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114" dirty="0">
                <a:latin typeface="Times New Roman"/>
                <a:cs typeface="Times New Roman"/>
              </a:rPr>
              <a:t>observed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60" dirty="0">
                <a:latin typeface="Times New Roman"/>
                <a:cs typeface="Times New Roman"/>
              </a:rPr>
              <a:t>after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114" dirty="0">
                <a:latin typeface="Times New Roman"/>
                <a:cs typeface="Times New Roman"/>
              </a:rPr>
              <a:t>loan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30" dirty="0">
                <a:latin typeface="Times New Roman"/>
                <a:cs typeface="Times New Roman"/>
              </a:rPr>
              <a:t>is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70" dirty="0">
                <a:latin typeface="Times New Roman"/>
                <a:cs typeface="Times New Roman"/>
              </a:rPr>
              <a:t>disbursed.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75" dirty="0">
                <a:latin typeface="Times New Roman"/>
                <a:cs typeface="Times New Roman"/>
              </a:rPr>
              <a:t>Sample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75" dirty="0">
                <a:latin typeface="Times New Roman"/>
                <a:cs typeface="Times New Roman"/>
              </a:rPr>
              <a:t>Size:700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7782" y="327405"/>
            <a:ext cx="3565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5" dirty="0"/>
              <a:t>Snapshot </a:t>
            </a:r>
            <a:r>
              <a:rPr sz="2800" spc="175" dirty="0"/>
              <a:t>of </a:t>
            </a:r>
            <a:r>
              <a:rPr sz="2800" spc="220" dirty="0"/>
              <a:t>the</a:t>
            </a:r>
            <a:r>
              <a:rPr sz="2800" spc="-360" dirty="0"/>
              <a:t> </a:t>
            </a:r>
            <a:r>
              <a:rPr sz="2800" spc="140" dirty="0"/>
              <a:t>Data</a:t>
            </a:r>
            <a:endParaRPr sz="2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  <a:t>14</a:t>
            </a:fld>
            <a:endParaRPr spc="170" dirty="0"/>
          </a:p>
        </p:txBody>
      </p:sp>
      <p:sp>
        <p:nvSpPr>
          <p:cNvPr id="5" name="object 5"/>
          <p:cNvSpPr/>
          <p:nvPr/>
        </p:nvSpPr>
        <p:spPr>
          <a:xfrm>
            <a:off x="790955" y="1344167"/>
            <a:ext cx="7638288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1371600"/>
            <a:ext cx="7543800" cy="3828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3437" y="1366837"/>
          <a:ext cx="7543165" cy="3823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595"/>
                <a:gridCol w="1077595"/>
                <a:gridCol w="1077595"/>
                <a:gridCol w="1077595"/>
                <a:gridCol w="1077595"/>
                <a:gridCol w="1077595"/>
                <a:gridCol w="1077595"/>
              </a:tblGrid>
              <a:tr h="294005">
                <a:tc>
                  <a:txBody>
                    <a:bodyPr/>
                    <a:lstStyle/>
                    <a:p>
                      <a:pPr marL="8255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AGE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EMPLOY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ADDRESS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DEBTINC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CREDDEBT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OTHDEBT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DEFAULTER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8890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9.30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11.36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5.01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8890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17.30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1.36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4.00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8890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5.50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0.86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2.17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95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8890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2.90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2.66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0.82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8890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17.30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1.79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3.06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marL="8890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10.20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0.39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2.16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8890" algn="ctr">
                        <a:lnSpc>
                          <a:spcPts val="1590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90"/>
                        </a:lnSpc>
                        <a:spcBef>
                          <a:spcPts val="6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90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90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30.60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0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3.83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90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16.67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90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8890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spc="-110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3.60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0.13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1.24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95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8890" algn="ctr">
                        <a:lnSpc>
                          <a:spcPts val="1590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590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90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90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24.40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0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1.36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0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3.28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90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marL="8890" algn="ctr">
                        <a:lnSpc>
                          <a:spcPts val="159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59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9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9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19.70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2.78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2.15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9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8890" algn="ctr">
                        <a:lnSpc>
                          <a:spcPts val="1590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590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90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90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1.70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0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0.18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0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0.09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90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8890" algn="ctr">
                        <a:lnSpc>
                          <a:spcPts val="159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59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9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9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5.20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0.25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9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0.94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9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38961" y="5639561"/>
            <a:ext cx="6205855" cy="368935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b="1" spc="165" dirty="0">
                <a:latin typeface="Times New Roman"/>
                <a:cs typeface="Times New Roman"/>
              </a:rPr>
              <a:t>Age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70" dirty="0">
                <a:latin typeface="Times New Roman"/>
                <a:cs typeface="Times New Roman"/>
              </a:rPr>
              <a:t>groups: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195" dirty="0">
                <a:latin typeface="Times New Roman"/>
                <a:cs typeface="Times New Roman"/>
              </a:rPr>
              <a:t>1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Times New Roman"/>
                <a:cs typeface="Times New Roman"/>
              </a:rPr>
              <a:t>(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85" dirty="0">
                <a:latin typeface="Times New Roman"/>
                <a:cs typeface="Times New Roman"/>
              </a:rPr>
              <a:t>&lt;28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55" dirty="0">
                <a:latin typeface="Times New Roman"/>
                <a:cs typeface="Times New Roman"/>
              </a:rPr>
              <a:t>years),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120" dirty="0">
                <a:latin typeface="Times New Roman"/>
                <a:cs typeface="Times New Roman"/>
              </a:rPr>
              <a:t>2(28-40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55" dirty="0">
                <a:latin typeface="Times New Roman"/>
                <a:cs typeface="Times New Roman"/>
              </a:rPr>
              <a:t>years),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195" dirty="0">
                <a:latin typeface="Times New Roman"/>
                <a:cs typeface="Times New Roman"/>
              </a:rPr>
              <a:t>3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70" dirty="0">
                <a:latin typeface="Times New Roman"/>
                <a:cs typeface="Times New Roman"/>
              </a:rPr>
              <a:t>(&gt;40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60" dirty="0">
                <a:latin typeface="Times New Roman"/>
                <a:cs typeface="Times New Roman"/>
              </a:rPr>
              <a:t>years)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1852" y="589534"/>
            <a:ext cx="5097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/>
              <a:t>Case </a:t>
            </a:r>
            <a:r>
              <a:rPr sz="2400" spc="35" dirty="0"/>
              <a:t>Study: </a:t>
            </a:r>
            <a:r>
              <a:rPr sz="2400" spc="90" dirty="0"/>
              <a:t>Predicting </a:t>
            </a:r>
            <a:r>
              <a:rPr sz="2400" spc="100" dirty="0"/>
              <a:t>Defaulters</a:t>
            </a:r>
            <a:r>
              <a:rPr sz="2400" spc="-240" dirty="0"/>
              <a:t> </a:t>
            </a:r>
            <a:r>
              <a:rPr sz="2400" spc="-540" dirty="0"/>
              <a:t>…</a:t>
            </a:r>
            <a:endParaRPr sz="2400"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  <a:t>15</a:t>
            </a:fld>
            <a:endParaRPr spc="170" dirty="0"/>
          </a:p>
        </p:txBody>
      </p:sp>
      <p:sp>
        <p:nvSpPr>
          <p:cNvPr id="5" name="object 5"/>
          <p:cNvSpPr/>
          <p:nvPr/>
        </p:nvSpPr>
        <p:spPr>
          <a:xfrm>
            <a:off x="3755897" y="3611117"/>
            <a:ext cx="1633855" cy="1632585"/>
          </a:xfrm>
          <a:custGeom>
            <a:avLst/>
            <a:gdLst/>
            <a:ahLst/>
            <a:cxnLst/>
            <a:rect l="l" t="t" r="r" b="b"/>
            <a:pathLst>
              <a:path w="1633854" h="1632585">
                <a:moveTo>
                  <a:pt x="816863" y="0"/>
                </a:moveTo>
                <a:lnTo>
                  <a:pt x="768870" y="1385"/>
                </a:lnTo>
                <a:lnTo>
                  <a:pt x="721607" y="5490"/>
                </a:lnTo>
                <a:lnTo>
                  <a:pt x="675150" y="12238"/>
                </a:lnTo>
                <a:lnTo>
                  <a:pt x="629576" y="21553"/>
                </a:lnTo>
                <a:lnTo>
                  <a:pt x="584962" y="33358"/>
                </a:lnTo>
                <a:lnTo>
                  <a:pt x="541384" y="47577"/>
                </a:lnTo>
                <a:lnTo>
                  <a:pt x="498919" y="64133"/>
                </a:lnTo>
                <a:lnTo>
                  <a:pt x="457644" y="82949"/>
                </a:lnTo>
                <a:lnTo>
                  <a:pt x="417635" y="103949"/>
                </a:lnTo>
                <a:lnTo>
                  <a:pt x="378969" y="127056"/>
                </a:lnTo>
                <a:lnTo>
                  <a:pt x="341723" y="152195"/>
                </a:lnTo>
                <a:lnTo>
                  <a:pt x="305972" y="179287"/>
                </a:lnTo>
                <a:lnTo>
                  <a:pt x="271795" y="208258"/>
                </a:lnTo>
                <a:lnTo>
                  <a:pt x="239268" y="239029"/>
                </a:lnTo>
                <a:lnTo>
                  <a:pt x="208466" y="271526"/>
                </a:lnTo>
                <a:lnTo>
                  <a:pt x="179467" y="305670"/>
                </a:lnTo>
                <a:lnTo>
                  <a:pt x="152348" y="341387"/>
                </a:lnTo>
                <a:lnTo>
                  <a:pt x="127185" y="378598"/>
                </a:lnTo>
                <a:lnTo>
                  <a:pt x="104054" y="417228"/>
                </a:lnTo>
                <a:lnTo>
                  <a:pt x="83033" y="457199"/>
                </a:lnTo>
                <a:lnTo>
                  <a:pt x="64198" y="498437"/>
                </a:lnTo>
                <a:lnTo>
                  <a:pt x="47626" y="540863"/>
                </a:lnTo>
                <a:lnTo>
                  <a:pt x="33393" y="584402"/>
                </a:lnTo>
                <a:lnTo>
                  <a:pt x="21575" y="628976"/>
                </a:lnTo>
                <a:lnTo>
                  <a:pt x="12251" y="674510"/>
                </a:lnTo>
                <a:lnTo>
                  <a:pt x="5496" y="720926"/>
                </a:lnTo>
                <a:lnTo>
                  <a:pt x="1386" y="768149"/>
                </a:lnTo>
                <a:lnTo>
                  <a:pt x="0" y="816101"/>
                </a:lnTo>
                <a:lnTo>
                  <a:pt x="1386" y="864054"/>
                </a:lnTo>
                <a:lnTo>
                  <a:pt x="5496" y="911277"/>
                </a:lnTo>
                <a:lnTo>
                  <a:pt x="12251" y="957693"/>
                </a:lnTo>
                <a:lnTo>
                  <a:pt x="21575" y="1003227"/>
                </a:lnTo>
                <a:lnTo>
                  <a:pt x="33393" y="1047801"/>
                </a:lnTo>
                <a:lnTo>
                  <a:pt x="47626" y="1091340"/>
                </a:lnTo>
                <a:lnTo>
                  <a:pt x="64198" y="1133766"/>
                </a:lnTo>
                <a:lnTo>
                  <a:pt x="83033" y="1175003"/>
                </a:lnTo>
                <a:lnTo>
                  <a:pt x="104054" y="1214975"/>
                </a:lnTo>
                <a:lnTo>
                  <a:pt x="127185" y="1253605"/>
                </a:lnTo>
                <a:lnTo>
                  <a:pt x="152348" y="1290816"/>
                </a:lnTo>
                <a:lnTo>
                  <a:pt x="179467" y="1326533"/>
                </a:lnTo>
                <a:lnTo>
                  <a:pt x="208466" y="1360677"/>
                </a:lnTo>
                <a:lnTo>
                  <a:pt x="239267" y="1393174"/>
                </a:lnTo>
                <a:lnTo>
                  <a:pt x="271795" y="1423945"/>
                </a:lnTo>
                <a:lnTo>
                  <a:pt x="305972" y="1452916"/>
                </a:lnTo>
                <a:lnTo>
                  <a:pt x="341723" y="1480008"/>
                </a:lnTo>
                <a:lnTo>
                  <a:pt x="378969" y="1505147"/>
                </a:lnTo>
                <a:lnTo>
                  <a:pt x="417635" y="1528254"/>
                </a:lnTo>
                <a:lnTo>
                  <a:pt x="457644" y="1549254"/>
                </a:lnTo>
                <a:lnTo>
                  <a:pt x="498919" y="1568070"/>
                </a:lnTo>
                <a:lnTo>
                  <a:pt x="541384" y="1584626"/>
                </a:lnTo>
                <a:lnTo>
                  <a:pt x="584962" y="1598845"/>
                </a:lnTo>
                <a:lnTo>
                  <a:pt x="629576" y="1610650"/>
                </a:lnTo>
                <a:lnTo>
                  <a:pt x="675150" y="1619965"/>
                </a:lnTo>
                <a:lnTo>
                  <a:pt x="721607" y="1626713"/>
                </a:lnTo>
                <a:lnTo>
                  <a:pt x="768870" y="1630818"/>
                </a:lnTo>
                <a:lnTo>
                  <a:pt x="816863" y="1632203"/>
                </a:lnTo>
                <a:lnTo>
                  <a:pt x="864857" y="1630818"/>
                </a:lnTo>
                <a:lnTo>
                  <a:pt x="912120" y="1626713"/>
                </a:lnTo>
                <a:lnTo>
                  <a:pt x="958577" y="1619965"/>
                </a:lnTo>
                <a:lnTo>
                  <a:pt x="1004151" y="1610650"/>
                </a:lnTo>
                <a:lnTo>
                  <a:pt x="1048765" y="1598845"/>
                </a:lnTo>
                <a:lnTo>
                  <a:pt x="1092343" y="1584626"/>
                </a:lnTo>
                <a:lnTo>
                  <a:pt x="1134808" y="1568070"/>
                </a:lnTo>
                <a:lnTo>
                  <a:pt x="1176083" y="1549254"/>
                </a:lnTo>
                <a:lnTo>
                  <a:pt x="1216092" y="1528254"/>
                </a:lnTo>
                <a:lnTo>
                  <a:pt x="1254758" y="1505147"/>
                </a:lnTo>
                <a:lnTo>
                  <a:pt x="1292004" y="1480008"/>
                </a:lnTo>
                <a:lnTo>
                  <a:pt x="1327755" y="1452916"/>
                </a:lnTo>
                <a:lnTo>
                  <a:pt x="1361932" y="1423945"/>
                </a:lnTo>
                <a:lnTo>
                  <a:pt x="1394459" y="1393174"/>
                </a:lnTo>
                <a:lnTo>
                  <a:pt x="1425261" y="1360677"/>
                </a:lnTo>
                <a:lnTo>
                  <a:pt x="1454260" y="1326533"/>
                </a:lnTo>
                <a:lnTo>
                  <a:pt x="1481379" y="1290816"/>
                </a:lnTo>
                <a:lnTo>
                  <a:pt x="1506542" y="1253605"/>
                </a:lnTo>
                <a:lnTo>
                  <a:pt x="1529673" y="1214975"/>
                </a:lnTo>
                <a:lnTo>
                  <a:pt x="1550694" y="1175003"/>
                </a:lnTo>
                <a:lnTo>
                  <a:pt x="1569529" y="1133766"/>
                </a:lnTo>
                <a:lnTo>
                  <a:pt x="1586101" y="1091340"/>
                </a:lnTo>
                <a:lnTo>
                  <a:pt x="1600334" y="1047801"/>
                </a:lnTo>
                <a:lnTo>
                  <a:pt x="1612152" y="1003227"/>
                </a:lnTo>
                <a:lnTo>
                  <a:pt x="1621476" y="957693"/>
                </a:lnTo>
                <a:lnTo>
                  <a:pt x="1628231" y="911277"/>
                </a:lnTo>
                <a:lnTo>
                  <a:pt x="1632341" y="864054"/>
                </a:lnTo>
                <a:lnTo>
                  <a:pt x="1633727" y="816101"/>
                </a:lnTo>
                <a:lnTo>
                  <a:pt x="1632341" y="768149"/>
                </a:lnTo>
                <a:lnTo>
                  <a:pt x="1628231" y="720926"/>
                </a:lnTo>
                <a:lnTo>
                  <a:pt x="1621476" y="674510"/>
                </a:lnTo>
                <a:lnTo>
                  <a:pt x="1612152" y="628976"/>
                </a:lnTo>
                <a:lnTo>
                  <a:pt x="1600334" y="584402"/>
                </a:lnTo>
                <a:lnTo>
                  <a:pt x="1586101" y="540863"/>
                </a:lnTo>
                <a:lnTo>
                  <a:pt x="1569529" y="498437"/>
                </a:lnTo>
                <a:lnTo>
                  <a:pt x="1550694" y="457199"/>
                </a:lnTo>
                <a:lnTo>
                  <a:pt x="1529673" y="417228"/>
                </a:lnTo>
                <a:lnTo>
                  <a:pt x="1506542" y="378598"/>
                </a:lnTo>
                <a:lnTo>
                  <a:pt x="1481379" y="341387"/>
                </a:lnTo>
                <a:lnTo>
                  <a:pt x="1454260" y="305670"/>
                </a:lnTo>
                <a:lnTo>
                  <a:pt x="1425261" y="271526"/>
                </a:lnTo>
                <a:lnTo>
                  <a:pt x="1394460" y="239029"/>
                </a:lnTo>
                <a:lnTo>
                  <a:pt x="1361932" y="208258"/>
                </a:lnTo>
                <a:lnTo>
                  <a:pt x="1327755" y="179287"/>
                </a:lnTo>
                <a:lnTo>
                  <a:pt x="1292004" y="152195"/>
                </a:lnTo>
                <a:lnTo>
                  <a:pt x="1254758" y="127056"/>
                </a:lnTo>
                <a:lnTo>
                  <a:pt x="1216092" y="103949"/>
                </a:lnTo>
                <a:lnTo>
                  <a:pt x="1176083" y="82949"/>
                </a:lnTo>
                <a:lnTo>
                  <a:pt x="1134808" y="64133"/>
                </a:lnTo>
                <a:lnTo>
                  <a:pt x="1092343" y="47577"/>
                </a:lnTo>
                <a:lnTo>
                  <a:pt x="1048765" y="33358"/>
                </a:lnTo>
                <a:lnTo>
                  <a:pt x="1004151" y="21553"/>
                </a:lnTo>
                <a:lnTo>
                  <a:pt x="958577" y="12238"/>
                </a:lnTo>
                <a:lnTo>
                  <a:pt x="912120" y="5490"/>
                </a:lnTo>
                <a:lnTo>
                  <a:pt x="864857" y="1385"/>
                </a:lnTo>
                <a:lnTo>
                  <a:pt x="81686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55897" y="3611117"/>
            <a:ext cx="1633855" cy="1632585"/>
          </a:xfrm>
          <a:custGeom>
            <a:avLst/>
            <a:gdLst/>
            <a:ahLst/>
            <a:cxnLst/>
            <a:rect l="l" t="t" r="r" b="b"/>
            <a:pathLst>
              <a:path w="1633854" h="1632585">
                <a:moveTo>
                  <a:pt x="0" y="816101"/>
                </a:moveTo>
                <a:lnTo>
                  <a:pt x="1386" y="768149"/>
                </a:lnTo>
                <a:lnTo>
                  <a:pt x="5496" y="720926"/>
                </a:lnTo>
                <a:lnTo>
                  <a:pt x="12251" y="674510"/>
                </a:lnTo>
                <a:lnTo>
                  <a:pt x="21575" y="628976"/>
                </a:lnTo>
                <a:lnTo>
                  <a:pt x="33393" y="584402"/>
                </a:lnTo>
                <a:lnTo>
                  <a:pt x="47626" y="540863"/>
                </a:lnTo>
                <a:lnTo>
                  <a:pt x="64198" y="498437"/>
                </a:lnTo>
                <a:lnTo>
                  <a:pt x="83033" y="457199"/>
                </a:lnTo>
                <a:lnTo>
                  <a:pt x="104054" y="417228"/>
                </a:lnTo>
                <a:lnTo>
                  <a:pt x="127185" y="378598"/>
                </a:lnTo>
                <a:lnTo>
                  <a:pt x="152348" y="341387"/>
                </a:lnTo>
                <a:lnTo>
                  <a:pt x="179467" y="305670"/>
                </a:lnTo>
                <a:lnTo>
                  <a:pt x="208466" y="271526"/>
                </a:lnTo>
                <a:lnTo>
                  <a:pt x="239268" y="239029"/>
                </a:lnTo>
                <a:lnTo>
                  <a:pt x="271795" y="208258"/>
                </a:lnTo>
                <a:lnTo>
                  <a:pt x="305972" y="179287"/>
                </a:lnTo>
                <a:lnTo>
                  <a:pt x="341723" y="152195"/>
                </a:lnTo>
                <a:lnTo>
                  <a:pt x="378969" y="127056"/>
                </a:lnTo>
                <a:lnTo>
                  <a:pt x="417635" y="103949"/>
                </a:lnTo>
                <a:lnTo>
                  <a:pt x="457644" y="82949"/>
                </a:lnTo>
                <a:lnTo>
                  <a:pt x="498919" y="64133"/>
                </a:lnTo>
                <a:lnTo>
                  <a:pt x="541384" y="47577"/>
                </a:lnTo>
                <a:lnTo>
                  <a:pt x="584962" y="33358"/>
                </a:lnTo>
                <a:lnTo>
                  <a:pt x="629576" y="21553"/>
                </a:lnTo>
                <a:lnTo>
                  <a:pt x="675150" y="12238"/>
                </a:lnTo>
                <a:lnTo>
                  <a:pt x="721607" y="5490"/>
                </a:lnTo>
                <a:lnTo>
                  <a:pt x="768870" y="1385"/>
                </a:lnTo>
                <a:lnTo>
                  <a:pt x="816863" y="0"/>
                </a:lnTo>
                <a:lnTo>
                  <a:pt x="864857" y="1385"/>
                </a:lnTo>
                <a:lnTo>
                  <a:pt x="912120" y="5490"/>
                </a:lnTo>
                <a:lnTo>
                  <a:pt x="958577" y="12238"/>
                </a:lnTo>
                <a:lnTo>
                  <a:pt x="1004151" y="21553"/>
                </a:lnTo>
                <a:lnTo>
                  <a:pt x="1048765" y="33358"/>
                </a:lnTo>
                <a:lnTo>
                  <a:pt x="1092343" y="47577"/>
                </a:lnTo>
                <a:lnTo>
                  <a:pt x="1134808" y="64133"/>
                </a:lnTo>
                <a:lnTo>
                  <a:pt x="1176083" y="82949"/>
                </a:lnTo>
                <a:lnTo>
                  <a:pt x="1216092" y="103949"/>
                </a:lnTo>
                <a:lnTo>
                  <a:pt x="1254758" y="127056"/>
                </a:lnTo>
                <a:lnTo>
                  <a:pt x="1292004" y="152195"/>
                </a:lnTo>
                <a:lnTo>
                  <a:pt x="1327755" y="179287"/>
                </a:lnTo>
                <a:lnTo>
                  <a:pt x="1361932" y="208258"/>
                </a:lnTo>
                <a:lnTo>
                  <a:pt x="1394460" y="239029"/>
                </a:lnTo>
                <a:lnTo>
                  <a:pt x="1425261" y="271526"/>
                </a:lnTo>
                <a:lnTo>
                  <a:pt x="1454260" y="305670"/>
                </a:lnTo>
                <a:lnTo>
                  <a:pt x="1481379" y="341387"/>
                </a:lnTo>
                <a:lnTo>
                  <a:pt x="1506542" y="378598"/>
                </a:lnTo>
                <a:lnTo>
                  <a:pt x="1529673" y="417228"/>
                </a:lnTo>
                <a:lnTo>
                  <a:pt x="1550694" y="457199"/>
                </a:lnTo>
                <a:lnTo>
                  <a:pt x="1569529" y="498437"/>
                </a:lnTo>
                <a:lnTo>
                  <a:pt x="1586101" y="540863"/>
                </a:lnTo>
                <a:lnTo>
                  <a:pt x="1600334" y="584402"/>
                </a:lnTo>
                <a:lnTo>
                  <a:pt x="1612152" y="628976"/>
                </a:lnTo>
                <a:lnTo>
                  <a:pt x="1621476" y="674510"/>
                </a:lnTo>
                <a:lnTo>
                  <a:pt x="1628231" y="720926"/>
                </a:lnTo>
                <a:lnTo>
                  <a:pt x="1632341" y="768149"/>
                </a:lnTo>
                <a:lnTo>
                  <a:pt x="1633727" y="816101"/>
                </a:lnTo>
                <a:lnTo>
                  <a:pt x="1632341" y="864054"/>
                </a:lnTo>
                <a:lnTo>
                  <a:pt x="1628231" y="911277"/>
                </a:lnTo>
                <a:lnTo>
                  <a:pt x="1621476" y="957693"/>
                </a:lnTo>
                <a:lnTo>
                  <a:pt x="1612152" y="1003227"/>
                </a:lnTo>
                <a:lnTo>
                  <a:pt x="1600334" y="1047801"/>
                </a:lnTo>
                <a:lnTo>
                  <a:pt x="1586101" y="1091340"/>
                </a:lnTo>
                <a:lnTo>
                  <a:pt x="1569529" y="1133766"/>
                </a:lnTo>
                <a:lnTo>
                  <a:pt x="1550694" y="1175003"/>
                </a:lnTo>
                <a:lnTo>
                  <a:pt x="1529673" y="1214975"/>
                </a:lnTo>
                <a:lnTo>
                  <a:pt x="1506542" y="1253605"/>
                </a:lnTo>
                <a:lnTo>
                  <a:pt x="1481379" y="1290816"/>
                </a:lnTo>
                <a:lnTo>
                  <a:pt x="1454260" y="1326533"/>
                </a:lnTo>
                <a:lnTo>
                  <a:pt x="1425261" y="1360677"/>
                </a:lnTo>
                <a:lnTo>
                  <a:pt x="1394459" y="1393174"/>
                </a:lnTo>
                <a:lnTo>
                  <a:pt x="1361932" y="1423945"/>
                </a:lnTo>
                <a:lnTo>
                  <a:pt x="1327755" y="1452916"/>
                </a:lnTo>
                <a:lnTo>
                  <a:pt x="1292004" y="1480008"/>
                </a:lnTo>
                <a:lnTo>
                  <a:pt x="1254758" y="1505147"/>
                </a:lnTo>
                <a:lnTo>
                  <a:pt x="1216092" y="1528254"/>
                </a:lnTo>
                <a:lnTo>
                  <a:pt x="1176083" y="1549254"/>
                </a:lnTo>
                <a:lnTo>
                  <a:pt x="1134808" y="1568070"/>
                </a:lnTo>
                <a:lnTo>
                  <a:pt x="1092343" y="1584626"/>
                </a:lnTo>
                <a:lnTo>
                  <a:pt x="1048765" y="1598845"/>
                </a:lnTo>
                <a:lnTo>
                  <a:pt x="1004151" y="1610650"/>
                </a:lnTo>
                <a:lnTo>
                  <a:pt x="958577" y="1619965"/>
                </a:lnTo>
                <a:lnTo>
                  <a:pt x="912120" y="1626713"/>
                </a:lnTo>
                <a:lnTo>
                  <a:pt x="864857" y="1630818"/>
                </a:lnTo>
                <a:lnTo>
                  <a:pt x="816863" y="1632203"/>
                </a:lnTo>
                <a:lnTo>
                  <a:pt x="768870" y="1630818"/>
                </a:lnTo>
                <a:lnTo>
                  <a:pt x="721607" y="1626713"/>
                </a:lnTo>
                <a:lnTo>
                  <a:pt x="675150" y="1619965"/>
                </a:lnTo>
                <a:lnTo>
                  <a:pt x="629576" y="1610650"/>
                </a:lnTo>
                <a:lnTo>
                  <a:pt x="584962" y="1598845"/>
                </a:lnTo>
                <a:lnTo>
                  <a:pt x="541384" y="1584626"/>
                </a:lnTo>
                <a:lnTo>
                  <a:pt x="498919" y="1568070"/>
                </a:lnTo>
                <a:lnTo>
                  <a:pt x="457644" y="1549254"/>
                </a:lnTo>
                <a:lnTo>
                  <a:pt x="417635" y="1528254"/>
                </a:lnTo>
                <a:lnTo>
                  <a:pt x="378969" y="1505147"/>
                </a:lnTo>
                <a:lnTo>
                  <a:pt x="341723" y="1480008"/>
                </a:lnTo>
                <a:lnTo>
                  <a:pt x="305972" y="1452916"/>
                </a:lnTo>
                <a:lnTo>
                  <a:pt x="271795" y="1423945"/>
                </a:lnTo>
                <a:lnTo>
                  <a:pt x="239267" y="1393174"/>
                </a:lnTo>
                <a:lnTo>
                  <a:pt x="208466" y="1360677"/>
                </a:lnTo>
                <a:lnTo>
                  <a:pt x="179467" y="1326533"/>
                </a:lnTo>
                <a:lnTo>
                  <a:pt x="152348" y="1290816"/>
                </a:lnTo>
                <a:lnTo>
                  <a:pt x="127185" y="1253605"/>
                </a:lnTo>
                <a:lnTo>
                  <a:pt x="104054" y="1214975"/>
                </a:lnTo>
                <a:lnTo>
                  <a:pt x="83033" y="1175003"/>
                </a:lnTo>
                <a:lnTo>
                  <a:pt x="64198" y="1133766"/>
                </a:lnTo>
                <a:lnTo>
                  <a:pt x="47626" y="1091340"/>
                </a:lnTo>
                <a:lnTo>
                  <a:pt x="33393" y="1047801"/>
                </a:lnTo>
                <a:lnTo>
                  <a:pt x="21575" y="1003227"/>
                </a:lnTo>
                <a:lnTo>
                  <a:pt x="12251" y="957693"/>
                </a:lnTo>
                <a:lnTo>
                  <a:pt x="5496" y="911277"/>
                </a:lnTo>
                <a:lnTo>
                  <a:pt x="1386" y="864054"/>
                </a:lnTo>
                <a:lnTo>
                  <a:pt x="0" y="81610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07358" y="4001769"/>
            <a:ext cx="1130935" cy="7708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459"/>
              </a:spcBef>
            </a:pPr>
            <a:r>
              <a:rPr sz="1500" spc="-5" dirty="0">
                <a:solidFill>
                  <a:srgbClr val="333300"/>
                </a:solidFill>
                <a:latin typeface="Arial"/>
                <a:cs typeface="Arial"/>
              </a:rPr>
              <a:t>D</a:t>
            </a:r>
            <a:r>
              <a:rPr sz="1500" spc="-15" dirty="0">
                <a:solidFill>
                  <a:srgbClr val="333300"/>
                </a:solidFill>
                <a:latin typeface="Arial"/>
                <a:cs typeface="Arial"/>
              </a:rPr>
              <a:t>E</a:t>
            </a:r>
            <a:r>
              <a:rPr sz="1500" spc="-90" dirty="0">
                <a:solidFill>
                  <a:srgbClr val="333300"/>
                </a:solidFill>
                <a:latin typeface="Arial"/>
                <a:cs typeface="Arial"/>
              </a:rPr>
              <a:t>F</a:t>
            </a:r>
            <a:r>
              <a:rPr sz="1500" spc="-5" dirty="0">
                <a:solidFill>
                  <a:srgbClr val="333300"/>
                </a:solidFill>
                <a:latin typeface="Arial"/>
                <a:cs typeface="Arial"/>
              </a:rPr>
              <a:t>AU</a:t>
            </a:r>
            <a:r>
              <a:rPr sz="1500" spc="-110" dirty="0">
                <a:solidFill>
                  <a:srgbClr val="333300"/>
                </a:solidFill>
                <a:latin typeface="Arial"/>
                <a:cs typeface="Arial"/>
              </a:rPr>
              <a:t>L</a:t>
            </a:r>
            <a:r>
              <a:rPr sz="1500" spc="-5" dirty="0">
                <a:solidFill>
                  <a:srgbClr val="333300"/>
                </a:solidFill>
                <a:latin typeface="Arial"/>
                <a:cs typeface="Arial"/>
              </a:rPr>
              <a:t>TER</a:t>
            </a:r>
            <a:endParaRPr sz="1500">
              <a:latin typeface="Arial"/>
              <a:cs typeface="Arial"/>
            </a:endParaRPr>
          </a:p>
          <a:p>
            <a:pPr marL="173990" marR="166370" algn="ctr">
              <a:lnSpc>
                <a:spcPts val="1550"/>
              </a:lnSpc>
              <a:spcBef>
                <a:spcPts val="620"/>
              </a:spcBef>
            </a:pPr>
            <a:r>
              <a:rPr sz="1500" spc="-5" dirty="0">
                <a:solidFill>
                  <a:srgbClr val="333300"/>
                </a:solidFill>
                <a:latin typeface="Arial"/>
                <a:cs typeface="Arial"/>
              </a:rPr>
              <a:t>(YES</a:t>
            </a:r>
            <a:r>
              <a:rPr sz="1500" spc="-95" dirty="0">
                <a:solidFill>
                  <a:srgbClr val="33330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33300"/>
                </a:solidFill>
                <a:latin typeface="Arial"/>
                <a:cs typeface="Arial"/>
              </a:rPr>
              <a:t>OR  </a:t>
            </a:r>
            <a:r>
              <a:rPr sz="1500" spc="-5" dirty="0">
                <a:solidFill>
                  <a:srgbClr val="333300"/>
                </a:solidFill>
                <a:latin typeface="Arial"/>
                <a:cs typeface="Arial"/>
              </a:rPr>
              <a:t>NO)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5500" y="4194047"/>
            <a:ext cx="1568450" cy="464820"/>
          </a:xfrm>
          <a:custGeom>
            <a:avLst/>
            <a:gdLst/>
            <a:ahLst/>
            <a:cxnLst/>
            <a:rect l="l" t="t" r="r" b="b"/>
            <a:pathLst>
              <a:path w="1568450" h="464820">
                <a:moveTo>
                  <a:pt x="1335786" y="0"/>
                </a:moveTo>
                <a:lnTo>
                  <a:pt x="1335786" y="92963"/>
                </a:lnTo>
                <a:lnTo>
                  <a:pt x="0" y="92963"/>
                </a:lnTo>
                <a:lnTo>
                  <a:pt x="0" y="371856"/>
                </a:lnTo>
                <a:lnTo>
                  <a:pt x="1335786" y="371856"/>
                </a:lnTo>
                <a:lnTo>
                  <a:pt x="1335786" y="464819"/>
                </a:lnTo>
                <a:lnTo>
                  <a:pt x="1568196" y="232409"/>
                </a:lnTo>
                <a:lnTo>
                  <a:pt x="1335786" y="0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761" y="3970782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1051560" y="0"/>
                </a:moveTo>
                <a:lnTo>
                  <a:pt x="91440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40"/>
                </a:lnTo>
                <a:lnTo>
                  <a:pt x="0" y="822960"/>
                </a:lnTo>
                <a:lnTo>
                  <a:pt x="7179" y="858571"/>
                </a:lnTo>
                <a:lnTo>
                  <a:pt x="26765" y="887634"/>
                </a:lnTo>
                <a:lnTo>
                  <a:pt x="55828" y="907220"/>
                </a:lnTo>
                <a:lnTo>
                  <a:pt x="91440" y="914400"/>
                </a:lnTo>
                <a:lnTo>
                  <a:pt x="1051560" y="914400"/>
                </a:lnTo>
                <a:lnTo>
                  <a:pt x="1087171" y="907220"/>
                </a:lnTo>
                <a:lnTo>
                  <a:pt x="1116234" y="887634"/>
                </a:lnTo>
                <a:lnTo>
                  <a:pt x="1135820" y="858571"/>
                </a:lnTo>
                <a:lnTo>
                  <a:pt x="1143000" y="822960"/>
                </a:lnTo>
                <a:lnTo>
                  <a:pt x="1143000" y="91440"/>
                </a:lnTo>
                <a:lnTo>
                  <a:pt x="1135820" y="55828"/>
                </a:lnTo>
                <a:lnTo>
                  <a:pt x="1116234" y="26765"/>
                </a:lnTo>
                <a:lnTo>
                  <a:pt x="1087171" y="7179"/>
                </a:lnTo>
                <a:lnTo>
                  <a:pt x="1051560" y="0"/>
                </a:lnTo>
                <a:close/>
              </a:path>
            </a:pathLst>
          </a:custGeom>
          <a:solidFill>
            <a:srgbClr val="DAE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761" y="3970782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91440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40" y="0"/>
                </a:lnTo>
                <a:lnTo>
                  <a:pt x="1051560" y="0"/>
                </a:lnTo>
                <a:lnTo>
                  <a:pt x="1087171" y="7179"/>
                </a:lnTo>
                <a:lnTo>
                  <a:pt x="1116234" y="26765"/>
                </a:lnTo>
                <a:lnTo>
                  <a:pt x="1135820" y="55828"/>
                </a:lnTo>
                <a:lnTo>
                  <a:pt x="1143000" y="91440"/>
                </a:lnTo>
                <a:lnTo>
                  <a:pt x="1143000" y="822960"/>
                </a:lnTo>
                <a:lnTo>
                  <a:pt x="1135820" y="858571"/>
                </a:lnTo>
                <a:lnTo>
                  <a:pt x="1116234" y="887634"/>
                </a:lnTo>
                <a:lnTo>
                  <a:pt x="1087171" y="907220"/>
                </a:lnTo>
                <a:lnTo>
                  <a:pt x="1051560" y="914400"/>
                </a:lnTo>
                <a:lnTo>
                  <a:pt x="91440" y="914400"/>
                </a:lnTo>
                <a:lnTo>
                  <a:pt x="55828" y="907220"/>
                </a:lnTo>
                <a:lnTo>
                  <a:pt x="26765" y="887634"/>
                </a:lnTo>
                <a:lnTo>
                  <a:pt x="7179" y="858571"/>
                </a:lnTo>
                <a:lnTo>
                  <a:pt x="0" y="82296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93570" y="4291076"/>
            <a:ext cx="4070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solidFill>
                  <a:srgbClr val="3333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333300"/>
                </a:solidFill>
                <a:latin typeface="Arial"/>
                <a:cs typeface="Arial"/>
              </a:rPr>
              <a:t>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86914" y="2858516"/>
            <a:ext cx="1350645" cy="1086485"/>
          </a:xfrm>
          <a:custGeom>
            <a:avLst/>
            <a:gdLst/>
            <a:ahLst/>
            <a:cxnLst/>
            <a:rect l="l" t="t" r="r" b="b"/>
            <a:pathLst>
              <a:path w="1350645" h="1086485">
                <a:moveTo>
                  <a:pt x="164211" y="0"/>
                </a:moveTo>
                <a:lnTo>
                  <a:pt x="0" y="225933"/>
                </a:lnTo>
                <a:lnTo>
                  <a:pt x="1080389" y="1010793"/>
                </a:lnTo>
                <a:lnTo>
                  <a:pt x="1025651" y="1086104"/>
                </a:lnTo>
                <a:lnTo>
                  <a:pt x="1350645" y="1034542"/>
                </a:lnTo>
                <a:lnTo>
                  <a:pt x="1311129" y="784860"/>
                </a:lnTo>
                <a:lnTo>
                  <a:pt x="1244473" y="784860"/>
                </a:lnTo>
                <a:lnTo>
                  <a:pt x="164211" y="0"/>
                </a:lnTo>
                <a:close/>
              </a:path>
              <a:path w="1350645" h="1086485">
                <a:moveTo>
                  <a:pt x="1299210" y="709549"/>
                </a:moveTo>
                <a:lnTo>
                  <a:pt x="1244473" y="784860"/>
                </a:lnTo>
                <a:lnTo>
                  <a:pt x="1311129" y="784860"/>
                </a:lnTo>
                <a:lnTo>
                  <a:pt x="1299210" y="709549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8726" y="2515361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1051560" y="0"/>
                </a:moveTo>
                <a:lnTo>
                  <a:pt x="91440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0" y="822960"/>
                </a:lnTo>
                <a:lnTo>
                  <a:pt x="7179" y="858571"/>
                </a:lnTo>
                <a:lnTo>
                  <a:pt x="26765" y="887634"/>
                </a:lnTo>
                <a:lnTo>
                  <a:pt x="55828" y="907220"/>
                </a:lnTo>
                <a:lnTo>
                  <a:pt x="91440" y="914400"/>
                </a:lnTo>
                <a:lnTo>
                  <a:pt x="1051560" y="914400"/>
                </a:lnTo>
                <a:lnTo>
                  <a:pt x="1087171" y="907220"/>
                </a:lnTo>
                <a:lnTo>
                  <a:pt x="1116234" y="887634"/>
                </a:lnTo>
                <a:lnTo>
                  <a:pt x="1135820" y="858571"/>
                </a:lnTo>
                <a:lnTo>
                  <a:pt x="1143000" y="822960"/>
                </a:lnTo>
                <a:lnTo>
                  <a:pt x="1143000" y="91439"/>
                </a:lnTo>
                <a:lnTo>
                  <a:pt x="1135820" y="55828"/>
                </a:lnTo>
                <a:lnTo>
                  <a:pt x="1116234" y="26765"/>
                </a:lnTo>
                <a:lnTo>
                  <a:pt x="1087171" y="7179"/>
                </a:lnTo>
                <a:lnTo>
                  <a:pt x="1051560" y="0"/>
                </a:lnTo>
                <a:close/>
              </a:path>
            </a:pathLst>
          </a:custGeom>
          <a:solidFill>
            <a:srgbClr val="DAE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98726" y="2515361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40" y="0"/>
                </a:lnTo>
                <a:lnTo>
                  <a:pt x="1051560" y="0"/>
                </a:lnTo>
                <a:lnTo>
                  <a:pt x="1087171" y="7179"/>
                </a:lnTo>
                <a:lnTo>
                  <a:pt x="1116234" y="26765"/>
                </a:lnTo>
                <a:lnTo>
                  <a:pt x="1135820" y="55828"/>
                </a:lnTo>
                <a:lnTo>
                  <a:pt x="1143000" y="91439"/>
                </a:lnTo>
                <a:lnTo>
                  <a:pt x="1143000" y="822960"/>
                </a:lnTo>
                <a:lnTo>
                  <a:pt x="1135820" y="858571"/>
                </a:lnTo>
                <a:lnTo>
                  <a:pt x="1116234" y="887634"/>
                </a:lnTo>
                <a:lnTo>
                  <a:pt x="1087171" y="907220"/>
                </a:lnTo>
                <a:lnTo>
                  <a:pt x="1051560" y="914400"/>
                </a:lnTo>
                <a:lnTo>
                  <a:pt x="91440" y="914400"/>
                </a:lnTo>
                <a:lnTo>
                  <a:pt x="55828" y="907220"/>
                </a:lnTo>
                <a:lnTo>
                  <a:pt x="26765" y="887634"/>
                </a:lnTo>
                <a:lnTo>
                  <a:pt x="7179" y="858571"/>
                </a:lnTo>
                <a:lnTo>
                  <a:pt x="0" y="822960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BADF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78811" y="2665577"/>
            <a:ext cx="78041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marR="5080" indent="-28829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333300"/>
                </a:solidFill>
                <a:latin typeface="Arial"/>
                <a:cs typeface="Arial"/>
              </a:rPr>
              <a:t>E</a:t>
            </a:r>
            <a:r>
              <a:rPr sz="1400" b="1" spc="15" dirty="0">
                <a:solidFill>
                  <a:srgbClr val="333300"/>
                </a:solidFill>
                <a:latin typeface="Arial"/>
                <a:cs typeface="Arial"/>
              </a:rPr>
              <a:t>M</a:t>
            </a:r>
            <a:r>
              <a:rPr sz="1400" b="1" dirty="0">
                <a:solidFill>
                  <a:srgbClr val="333300"/>
                </a:solidFill>
                <a:latin typeface="Arial"/>
                <a:cs typeface="Arial"/>
              </a:rPr>
              <a:t>P</a:t>
            </a:r>
            <a:r>
              <a:rPr sz="1400" b="1" spc="-10" dirty="0">
                <a:solidFill>
                  <a:srgbClr val="333300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333300"/>
                </a:solidFill>
                <a:latin typeface="Arial"/>
                <a:cs typeface="Arial"/>
              </a:rPr>
              <a:t>OY  (-)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74109" y="2028951"/>
            <a:ext cx="767080" cy="1534795"/>
          </a:xfrm>
          <a:custGeom>
            <a:avLst/>
            <a:gdLst/>
            <a:ahLst/>
            <a:cxnLst/>
            <a:rect l="l" t="t" r="r" b="b"/>
            <a:pathLst>
              <a:path w="767079" h="1534795">
                <a:moveTo>
                  <a:pt x="265556" y="0"/>
                </a:moveTo>
                <a:lnTo>
                  <a:pt x="0" y="86233"/>
                </a:lnTo>
                <a:lnTo>
                  <a:pt x="412623" y="1356233"/>
                </a:lnTo>
                <a:lnTo>
                  <a:pt x="324103" y="1384935"/>
                </a:lnTo>
                <a:lnTo>
                  <a:pt x="617347" y="1534414"/>
                </a:lnTo>
                <a:lnTo>
                  <a:pt x="752195" y="1269873"/>
                </a:lnTo>
                <a:lnTo>
                  <a:pt x="678306" y="1269873"/>
                </a:lnTo>
                <a:lnTo>
                  <a:pt x="265556" y="0"/>
                </a:lnTo>
                <a:close/>
              </a:path>
              <a:path w="767079" h="1534795">
                <a:moveTo>
                  <a:pt x="766826" y="1241171"/>
                </a:moveTo>
                <a:lnTo>
                  <a:pt x="678306" y="1269873"/>
                </a:lnTo>
                <a:lnTo>
                  <a:pt x="752195" y="1269873"/>
                </a:lnTo>
                <a:lnTo>
                  <a:pt x="766826" y="1241171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6214" y="1616202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1051560" y="0"/>
                </a:moveTo>
                <a:lnTo>
                  <a:pt x="91439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0" y="822960"/>
                </a:lnTo>
                <a:lnTo>
                  <a:pt x="7179" y="858571"/>
                </a:lnTo>
                <a:lnTo>
                  <a:pt x="26765" y="887634"/>
                </a:lnTo>
                <a:lnTo>
                  <a:pt x="55828" y="907220"/>
                </a:lnTo>
                <a:lnTo>
                  <a:pt x="91439" y="914400"/>
                </a:lnTo>
                <a:lnTo>
                  <a:pt x="1051560" y="914400"/>
                </a:lnTo>
                <a:lnTo>
                  <a:pt x="1087171" y="907220"/>
                </a:lnTo>
                <a:lnTo>
                  <a:pt x="1116234" y="887634"/>
                </a:lnTo>
                <a:lnTo>
                  <a:pt x="1135820" y="858571"/>
                </a:lnTo>
                <a:lnTo>
                  <a:pt x="1143000" y="822960"/>
                </a:lnTo>
                <a:lnTo>
                  <a:pt x="1143000" y="91439"/>
                </a:lnTo>
                <a:lnTo>
                  <a:pt x="1135820" y="55828"/>
                </a:lnTo>
                <a:lnTo>
                  <a:pt x="1116234" y="26765"/>
                </a:lnTo>
                <a:lnTo>
                  <a:pt x="1087171" y="7179"/>
                </a:lnTo>
                <a:lnTo>
                  <a:pt x="1051560" y="0"/>
                </a:lnTo>
                <a:close/>
              </a:path>
            </a:pathLst>
          </a:custGeom>
          <a:solidFill>
            <a:srgbClr val="DAE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36214" y="1616202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39" y="0"/>
                </a:lnTo>
                <a:lnTo>
                  <a:pt x="1051560" y="0"/>
                </a:lnTo>
                <a:lnTo>
                  <a:pt x="1087171" y="7179"/>
                </a:lnTo>
                <a:lnTo>
                  <a:pt x="1116234" y="26765"/>
                </a:lnTo>
                <a:lnTo>
                  <a:pt x="1135820" y="55828"/>
                </a:lnTo>
                <a:lnTo>
                  <a:pt x="1143000" y="91439"/>
                </a:lnTo>
                <a:lnTo>
                  <a:pt x="1143000" y="822960"/>
                </a:lnTo>
                <a:lnTo>
                  <a:pt x="1135820" y="858571"/>
                </a:lnTo>
                <a:lnTo>
                  <a:pt x="1116234" y="887634"/>
                </a:lnTo>
                <a:lnTo>
                  <a:pt x="1087171" y="907220"/>
                </a:lnTo>
                <a:lnTo>
                  <a:pt x="1051560" y="914400"/>
                </a:lnTo>
                <a:lnTo>
                  <a:pt x="91439" y="914400"/>
                </a:lnTo>
                <a:lnTo>
                  <a:pt x="55828" y="907220"/>
                </a:lnTo>
                <a:lnTo>
                  <a:pt x="26765" y="887634"/>
                </a:lnTo>
                <a:lnTo>
                  <a:pt x="7179" y="858571"/>
                </a:lnTo>
                <a:lnTo>
                  <a:pt x="0" y="822960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62071" y="1766164"/>
            <a:ext cx="890269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</a:pPr>
            <a:r>
              <a:rPr sz="1400" b="1" spc="-45" dirty="0">
                <a:solidFill>
                  <a:srgbClr val="33330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333300"/>
                </a:solidFill>
                <a:latin typeface="Arial"/>
                <a:cs typeface="Arial"/>
              </a:rPr>
              <a:t>DDR</a:t>
            </a:r>
            <a:r>
              <a:rPr sz="1400" b="1" dirty="0">
                <a:solidFill>
                  <a:srgbClr val="333300"/>
                </a:solidFill>
                <a:latin typeface="Arial"/>
                <a:cs typeface="Arial"/>
              </a:rPr>
              <a:t>ESS  (-)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03064" y="2028951"/>
            <a:ext cx="767080" cy="1534795"/>
          </a:xfrm>
          <a:custGeom>
            <a:avLst/>
            <a:gdLst/>
            <a:ahLst/>
            <a:cxnLst/>
            <a:rect l="l" t="t" r="r" b="b"/>
            <a:pathLst>
              <a:path w="767079" h="1534795">
                <a:moveTo>
                  <a:pt x="0" y="1241171"/>
                </a:moveTo>
                <a:lnTo>
                  <a:pt x="149478" y="1534414"/>
                </a:lnTo>
                <a:lnTo>
                  <a:pt x="442722" y="1384935"/>
                </a:lnTo>
                <a:lnTo>
                  <a:pt x="354202" y="1356233"/>
                </a:lnTo>
                <a:lnTo>
                  <a:pt x="382261" y="1269873"/>
                </a:lnTo>
                <a:lnTo>
                  <a:pt x="88519" y="1269873"/>
                </a:lnTo>
                <a:lnTo>
                  <a:pt x="0" y="1241171"/>
                </a:lnTo>
                <a:close/>
              </a:path>
              <a:path w="767079" h="1534795">
                <a:moveTo>
                  <a:pt x="501269" y="0"/>
                </a:moveTo>
                <a:lnTo>
                  <a:pt x="88519" y="1269873"/>
                </a:lnTo>
                <a:lnTo>
                  <a:pt x="382261" y="1269873"/>
                </a:lnTo>
                <a:lnTo>
                  <a:pt x="766826" y="86233"/>
                </a:lnTo>
                <a:lnTo>
                  <a:pt x="501269" y="0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6309" y="1616202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1051560" y="0"/>
                </a:moveTo>
                <a:lnTo>
                  <a:pt x="91439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0" y="822960"/>
                </a:lnTo>
                <a:lnTo>
                  <a:pt x="7179" y="858571"/>
                </a:lnTo>
                <a:lnTo>
                  <a:pt x="26765" y="887634"/>
                </a:lnTo>
                <a:lnTo>
                  <a:pt x="55828" y="907220"/>
                </a:lnTo>
                <a:lnTo>
                  <a:pt x="91439" y="914400"/>
                </a:lnTo>
                <a:lnTo>
                  <a:pt x="1051560" y="914400"/>
                </a:lnTo>
                <a:lnTo>
                  <a:pt x="1087171" y="907220"/>
                </a:lnTo>
                <a:lnTo>
                  <a:pt x="1116234" y="887634"/>
                </a:lnTo>
                <a:lnTo>
                  <a:pt x="1135820" y="858571"/>
                </a:lnTo>
                <a:lnTo>
                  <a:pt x="1143000" y="822960"/>
                </a:lnTo>
                <a:lnTo>
                  <a:pt x="1143000" y="91439"/>
                </a:lnTo>
                <a:lnTo>
                  <a:pt x="1135820" y="55828"/>
                </a:lnTo>
                <a:lnTo>
                  <a:pt x="1116234" y="26765"/>
                </a:lnTo>
                <a:lnTo>
                  <a:pt x="1087171" y="7179"/>
                </a:lnTo>
                <a:lnTo>
                  <a:pt x="1051560" y="0"/>
                </a:lnTo>
                <a:close/>
              </a:path>
            </a:pathLst>
          </a:custGeom>
          <a:solidFill>
            <a:srgbClr val="DAE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6309" y="1616202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39" y="0"/>
                </a:lnTo>
                <a:lnTo>
                  <a:pt x="1051560" y="0"/>
                </a:lnTo>
                <a:lnTo>
                  <a:pt x="1087171" y="7179"/>
                </a:lnTo>
                <a:lnTo>
                  <a:pt x="1116234" y="26765"/>
                </a:lnTo>
                <a:lnTo>
                  <a:pt x="1135820" y="55828"/>
                </a:lnTo>
                <a:lnTo>
                  <a:pt x="1143000" y="91439"/>
                </a:lnTo>
                <a:lnTo>
                  <a:pt x="1143000" y="822960"/>
                </a:lnTo>
                <a:lnTo>
                  <a:pt x="1135820" y="858571"/>
                </a:lnTo>
                <a:lnTo>
                  <a:pt x="1116234" y="887634"/>
                </a:lnTo>
                <a:lnTo>
                  <a:pt x="1087171" y="907220"/>
                </a:lnTo>
                <a:lnTo>
                  <a:pt x="1051560" y="914400"/>
                </a:lnTo>
                <a:lnTo>
                  <a:pt x="91439" y="914400"/>
                </a:lnTo>
                <a:lnTo>
                  <a:pt x="55828" y="907220"/>
                </a:lnTo>
                <a:lnTo>
                  <a:pt x="26765" y="887634"/>
                </a:lnTo>
                <a:lnTo>
                  <a:pt x="7179" y="858571"/>
                </a:lnTo>
                <a:lnTo>
                  <a:pt x="0" y="822960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30521" y="1766164"/>
            <a:ext cx="81597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5080" indent="-283845">
              <a:lnSpc>
                <a:spcPct val="12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33300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333300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333300"/>
                </a:solidFill>
                <a:latin typeface="Arial"/>
                <a:cs typeface="Arial"/>
              </a:rPr>
              <a:t>BT</a:t>
            </a:r>
            <a:r>
              <a:rPr sz="1400" b="1" dirty="0">
                <a:solidFill>
                  <a:srgbClr val="333300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333300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333300"/>
                </a:solidFill>
                <a:latin typeface="Arial"/>
                <a:cs typeface="Arial"/>
              </a:rPr>
              <a:t>C  (+)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06440" y="2858516"/>
            <a:ext cx="1350645" cy="1086485"/>
          </a:xfrm>
          <a:custGeom>
            <a:avLst/>
            <a:gdLst/>
            <a:ahLst/>
            <a:cxnLst/>
            <a:rect l="l" t="t" r="r" b="b"/>
            <a:pathLst>
              <a:path w="1350645" h="1086485">
                <a:moveTo>
                  <a:pt x="51435" y="709549"/>
                </a:moveTo>
                <a:lnTo>
                  <a:pt x="0" y="1034542"/>
                </a:lnTo>
                <a:lnTo>
                  <a:pt x="324993" y="1086104"/>
                </a:lnTo>
                <a:lnTo>
                  <a:pt x="270256" y="1010793"/>
                </a:lnTo>
                <a:lnTo>
                  <a:pt x="581261" y="784860"/>
                </a:lnTo>
                <a:lnTo>
                  <a:pt x="106172" y="784860"/>
                </a:lnTo>
                <a:lnTo>
                  <a:pt x="51435" y="709549"/>
                </a:lnTo>
                <a:close/>
              </a:path>
              <a:path w="1350645" h="1086485">
                <a:moveTo>
                  <a:pt x="1186434" y="0"/>
                </a:moveTo>
                <a:lnTo>
                  <a:pt x="106172" y="784860"/>
                </a:lnTo>
                <a:lnTo>
                  <a:pt x="581261" y="784860"/>
                </a:lnTo>
                <a:lnTo>
                  <a:pt x="1350644" y="225933"/>
                </a:lnTo>
                <a:lnTo>
                  <a:pt x="1186434" y="0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03797" y="2515361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1051559" y="0"/>
                </a:moveTo>
                <a:lnTo>
                  <a:pt x="91439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0" y="822960"/>
                </a:lnTo>
                <a:lnTo>
                  <a:pt x="7179" y="858571"/>
                </a:lnTo>
                <a:lnTo>
                  <a:pt x="26765" y="887634"/>
                </a:lnTo>
                <a:lnTo>
                  <a:pt x="55828" y="907220"/>
                </a:lnTo>
                <a:lnTo>
                  <a:pt x="91439" y="914400"/>
                </a:lnTo>
                <a:lnTo>
                  <a:pt x="1051559" y="914400"/>
                </a:lnTo>
                <a:lnTo>
                  <a:pt x="1087171" y="907220"/>
                </a:lnTo>
                <a:lnTo>
                  <a:pt x="1116234" y="887634"/>
                </a:lnTo>
                <a:lnTo>
                  <a:pt x="1135820" y="858571"/>
                </a:lnTo>
                <a:lnTo>
                  <a:pt x="1143000" y="822960"/>
                </a:lnTo>
                <a:lnTo>
                  <a:pt x="1143000" y="91439"/>
                </a:lnTo>
                <a:lnTo>
                  <a:pt x="1135820" y="55828"/>
                </a:lnTo>
                <a:lnTo>
                  <a:pt x="1116234" y="26765"/>
                </a:lnTo>
                <a:lnTo>
                  <a:pt x="1087171" y="7179"/>
                </a:lnTo>
                <a:lnTo>
                  <a:pt x="1051559" y="0"/>
                </a:lnTo>
                <a:close/>
              </a:path>
            </a:pathLst>
          </a:custGeom>
          <a:solidFill>
            <a:srgbClr val="DAE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03797" y="2515361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39" y="0"/>
                </a:lnTo>
                <a:lnTo>
                  <a:pt x="1051559" y="0"/>
                </a:lnTo>
                <a:lnTo>
                  <a:pt x="1087171" y="7179"/>
                </a:lnTo>
                <a:lnTo>
                  <a:pt x="1116234" y="26765"/>
                </a:lnTo>
                <a:lnTo>
                  <a:pt x="1135820" y="55828"/>
                </a:lnTo>
                <a:lnTo>
                  <a:pt x="1143000" y="91439"/>
                </a:lnTo>
                <a:lnTo>
                  <a:pt x="1143000" y="822960"/>
                </a:lnTo>
                <a:lnTo>
                  <a:pt x="1135820" y="858571"/>
                </a:lnTo>
                <a:lnTo>
                  <a:pt x="1116234" y="887634"/>
                </a:lnTo>
                <a:lnTo>
                  <a:pt x="1087171" y="907220"/>
                </a:lnTo>
                <a:lnTo>
                  <a:pt x="1051559" y="914400"/>
                </a:lnTo>
                <a:lnTo>
                  <a:pt x="91439" y="914400"/>
                </a:lnTo>
                <a:lnTo>
                  <a:pt x="55828" y="907220"/>
                </a:lnTo>
                <a:lnTo>
                  <a:pt x="26765" y="887634"/>
                </a:lnTo>
                <a:lnTo>
                  <a:pt x="7179" y="858571"/>
                </a:lnTo>
                <a:lnTo>
                  <a:pt x="0" y="822960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069584" y="2665577"/>
            <a:ext cx="101282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marR="5080" indent="-382905">
              <a:lnSpc>
                <a:spcPct val="12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33300"/>
                </a:solidFill>
                <a:latin typeface="Arial"/>
                <a:cs typeface="Arial"/>
              </a:rPr>
              <a:t>CR</a:t>
            </a:r>
            <a:r>
              <a:rPr sz="1400" b="1" dirty="0">
                <a:solidFill>
                  <a:srgbClr val="333300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333300"/>
                </a:solidFill>
                <a:latin typeface="Arial"/>
                <a:cs typeface="Arial"/>
              </a:rPr>
              <a:t>DD</a:t>
            </a:r>
            <a:r>
              <a:rPr sz="1400" b="1" dirty="0">
                <a:solidFill>
                  <a:srgbClr val="333300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3333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333300"/>
                </a:solidFill>
                <a:latin typeface="Arial"/>
                <a:cs typeface="Arial"/>
              </a:rPr>
              <a:t>T  (+)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80303" y="4194047"/>
            <a:ext cx="1568450" cy="464820"/>
          </a:xfrm>
          <a:custGeom>
            <a:avLst/>
            <a:gdLst/>
            <a:ahLst/>
            <a:cxnLst/>
            <a:rect l="l" t="t" r="r" b="b"/>
            <a:pathLst>
              <a:path w="1568450" h="464820">
                <a:moveTo>
                  <a:pt x="232410" y="0"/>
                </a:moveTo>
                <a:lnTo>
                  <a:pt x="0" y="232409"/>
                </a:lnTo>
                <a:lnTo>
                  <a:pt x="232410" y="464819"/>
                </a:lnTo>
                <a:lnTo>
                  <a:pt x="232410" y="371856"/>
                </a:lnTo>
                <a:lnTo>
                  <a:pt x="1568196" y="371856"/>
                </a:lnTo>
                <a:lnTo>
                  <a:pt x="1568196" y="92963"/>
                </a:lnTo>
                <a:lnTo>
                  <a:pt x="232410" y="92963"/>
                </a:lnTo>
                <a:lnTo>
                  <a:pt x="232410" y="0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77761" y="3970782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1051560" y="0"/>
                </a:moveTo>
                <a:lnTo>
                  <a:pt x="91439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40"/>
                </a:lnTo>
                <a:lnTo>
                  <a:pt x="0" y="822960"/>
                </a:lnTo>
                <a:lnTo>
                  <a:pt x="7179" y="858571"/>
                </a:lnTo>
                <a:lnTo>
                  <a:pt x="26765" y="887634"/>
                </a:lnTo>
                <a:lnTo>
                  <a:pt x="55828" y="907220"/>
                </a:lnTo>
                <a:lnTo>
                  <a:pt x="91439" y="914400"/>
                </a:lnTo>
                <a:lnTo>
                  <a:pt x="1051560" y="914400"/>
                </a:lnTo>
                <a:lnTo>
                  <a:pt x="1087171" y="907220"/>
                </a:lnTo>
                <a:lnTo>
                  <a:pt x="1116234" y="887634"/>
                </a:lnTo>
                <a:lnTo>
                  <a:pt x="1135820" y="858571"/>
                </a:lnTo>
                <a:lnTo>
                  <a:pt x="1142999" y="822960"/>
                </a:lnTo>
                <a:lnTo>
                  <a:pt x="1142999" y="91440"/>
                </a:lnTo>
                <a:lnTo>
                  <a:pt x="1135820" y="55828"/>
                </a:lnTo>
                <a:lnTo>
                  <a:pt x="1116234" y="26765"/>
                </a:lnTo>
                <a:lnTo>
                  <a:pt x="1087171" y="7179"/>
                </a:lnTo>
                <a:lnTo>
                  <a:pt x="1051560" y="0"/>
                </a:lnTo>
                <a:close/>
              </a:path>
            </a:pathLst>
          </a:custGeom>
          <a:solidFill>
            <a:srgbClr val="DAE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77761" y="3970782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91440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39" y="0"/>
                </a:lnTo>
                <a:lnTo>
                  <a:pt x="1051560" y="0"/>
                </a:lnTo>
                <a:lnTo>
                  <a:pt x="1087171" y="7179"/>
                </a:lnTo>
                <a:lnTo>
                  <a:pt x="1116234" y="26765"/>
                </a:lnTo>
                <a:lnTo>
                  <a:pt x="1135820" y="55828"/>
                </a:lnTo>
                <a:lnTo>
                  <a:pt x="1142999" y="91440"/>
                </a:lnTo>
                <a:lnTo>
                  <a:pt x="1142999" y="822960"/>
                </a:lnTo>
                <a:lnTo>
                  <a:pt x="1135820" y="858571"/>
                </a:lnTo>
                <a:lnTo>
                  <a:pt x="1116234" y="887634"/>
                </a:lnTo>
                <a:lnTo>
                  <a:pt x="1087171" y="907220"/>
                </a:lnTo>
                <a:lnTo>
                  <a:pt x="1051560" y="914400"/>
                </a:lnTo>
                <a:lnTo>
                  <a:pt x="91439" y="914400"/>
                </a:lnTo>
                <a:lnTo>
                  <a:pt x="55828" y="907220"/>
                </a:lnTo>
                <a:lnTo>
                  <a:pt x="26765" y="887634"/>
                </a:lnTo>
                <a:lnTo>
                  <a:pt x="7179" y="858571"/>
                </a:lnTo>
                <a:lnTo>
                  <a:pt x="0" y="82296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606667" y="4121251"/>
            <a:ext cx="88455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marR="5080" indent="-31877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333300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333300"/>
                </a:solidFill>
                <a:latin typeface="Arial"/>
                <a:cs typeface="Arial"/>
              </a:rPr>
              <a:t>THD</a:t>
            </a:r>
            <a:r>
              <a:rPr sz="1400" b="1" dirty="0">
                <a:solidFill>
                  <a:srgbClr val="333300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333300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333300"/>
                </a:solidFill>
                <a:latin typeface="Arial"/>
                <a:cs typeface="Arial"/>
              </a:rPr>
              <a:t>T  (+)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64994" y="5614822"/>
            <a:ext cx="328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log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26358" y="5623356"/>
            <a:ext cx="3078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7" baseline="-20833" dirty="0">
                <a:latin typeface="Arial"/>
                <a:cs typeface="Arial"/>
              </a:rPr>
              <a:t>0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15" baseline="-20833" dirty="0">
                <a:latin typeface="Arial"/>
                <a:cs typeface="Arial"/>
              </a:rPr>
              <a:t>1</a:t>
            </a:r>
            <a:r>
              <a:rPr sz="1800" spc="-10" dirty="0">
                <a:latin typeface="Arial"/>
                <a:cs typeface="Arial"/>
              </a:rPr>
              <a:t>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15" baseline="-20833" dirty="0">
                <a:latin typeface="Arial"/>
                <a:cs typeface="Arial"/>
              </a:rPr>
              <a:t>2</a:t>
            </a:r>
            <a:r>
              <a:rPr sz="1800" spc="-10" dirty="0">
                <a:latin typeface="Arial"/>
                <a:cs typeface="Arial"/>
              </a:rPr>
              <a:t>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+ - - - +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15" baseline="-20833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X</a:t>
            </a:r>
            <a:r>
              <a:rPr sz="1800" spc="-15" baseline="-20833" dirty="0">
                <a:latin typeface="Arial"/>
                <a:cs typeface="Arial"/>
              </a:rPr>
              <a:t>k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28544" y="5401055"/>
            <a:ext cx="757428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5321" y="503047"/>
            <a:ext cx="6296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70" dirty="0"/>
              <a:t>Binary </a:t>
            </a:r>
            <a:r>
              <a:rPr sz="4000" spc="110" dirty="0"/>
              <a:t>Logistic</a:t>
            </a:r>
            <a:r>
              <a:rPr sz="4000" spc="-135" dirty="0"/>
              <a:t> </a:t>
            </a:r>
            <a:r>
              <a:rPr sz="4000" spc="200" dirty="0"/>
              <a:t>Regression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  <a:t>2</a:t>
            </a:fld>
            <a:endParaRPr spc="170" dirty="0"/>
          </a:p>
        </p:txBody>
      </p:sp>
      <p:sp>
        <p:nvSpPr>
          <p:cNvPr id="5" name="object 5"/>
          <p:cNvSpPr txBox="1"/>
          <p:nvPr/>
        </p:nvSpPr>
        <p:spPr>
          <a:xfrm>
            <a:off x="535940" y="1620138"/>
            <a:ext cx="778700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b="1" spc="35" dirty="0">
                <a:latin typeface="Times New Roman"/>
                <a:cs typeface="Times New Roman"/>
              </a:rPr>
              <a:t>Binary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Times New Roman"/>
                <a:cs typeface="Times New Roman"/>
              </a:rPr>
              <a:t>Logistic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100" dirty="0">
                <a:latin typeface="Times New Roman"/>
                <a:cs typeface="Times New Roman"/>
              </a:rPr>
              <a:t>Regression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35" dirty="0">
                <a:latin typeface="Times New Roman"/>
                <a:cs typeface="Times New Roman"/>
              </a:rPr>
              <a:t>is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145" dirty="0">
                <a:latin typeface="Times New Roman"/>
                <a:cs typeface="Times New Roman"/>
              </a:rPr>
              <a:t>used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215" dirty="0">
                <a:latin typeface="Times New Roman"/>
                <a:cs typeface="Times New Roman"/>
              </a:rPr>
              <a:t>when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165" dirty="0">
                <a:latin typeface="Times New Roman"/>
                <a:cs typeface="Times New Roman"/>
              </a:rPr>
              <a:t>dependent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65" dirty="0">
                <a:latin typeface="Times New Roman"/>
                <a:cs typeface="Times New Roman"/>
              </a:rPr>
              <a:t>variable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35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b="1" spc="30" dirty="0">
                <a:latin typeface="Times New Roman"/>
                <a:cs typeface="Times New Roman"/>
              </a:rPr>
              <a:t>‘binary’(=zero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60" dirty="0">
                <a:latin typeface="Times New Roman"/>
                <a:cs typeface="Times New Roman"/>
              </a:rPr>
              <a:t>or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165" dirty="0">
                <a:latin typeface="Times New Roman"/>
                <a:cs typeface="Times New Roman"/>
              </a:rPr>
              <a:t>one,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130" dirty="0">
                <a:latin typeface="Times New Roman"/>
                <a:cs typeface="Times New Roman"/>
              </a:rPr>
              <a:t>presence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60" dirty="0">
                <a:latin typeface="Times New Roman"/>
                <a:cs typeface="Times New Roman"/>
              </a:rPr>
              <a:t>or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140" dirty="0">
                <a:latin typeface="Times New Roman"/>
                <a:cs typeface="Times New Roman"/>
              </a:rPr>
              <a:t>absence,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145" dirty="0">
                <a:latin typeface="Times New Roman"/>
                <a:cs typeface="Times New Roman"/>
              </a:rPr>
              <a:t>death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60" dirty="0">
                <a:latin typeface="Times New Roman"/>
                <a:cs typeface="Times New Roman"/>
              </a:rPr>
              <a:t>or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35" dirty="0">
                <a:latin typeface="Times New Roman"/>
                <a:cs typeface="Times New Roman"/>
              </a:rPr>
              <a:t>survival)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b="1" spc="70" dirty="0">
                <a:latin typeface="Times New Roman"/>
                <a:cs typeface="Times New Roman"/>
              </a:rPr>
              <a:t>The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150" dirty="0">
                <a:latin typeface="Times New Roman"/>
                <a:cs typeface="Times New Roman"/>
              </a:rPr>
              <a:t>independent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variables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130" dirty="0">
                <a:latin typeface="Times New Roman"/>
                <a:cs typeface="Times New Roman"/>
              </a:rPr>
              <a:t>can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180" dirty="0">
                <a:latin typeface="Times New Roman"/>
                <a:cs typeface="Times New Roman"/>
              </a:rPr>
              <a:t>be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100" dirty="0">
                <a:latin typeface="Times New Roman"/>
                <a:cs typeface="Times New Roman"/>
              </a:rPr>
              <a:t>categorical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65" dirty="0">
                <a:latin typeface="Times New Roman"/>
                <a:cs typeface="Times New Roman"/>
              </a:rPr>
              <a:t>or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120" dirty="0">
                <a:latin typeface="Times New Roman"/>
                <a:cs typeface="Times New Roman"/>
              </a:rPr>
              <a:t>continuous.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419734" indent="-407034">
              <a:lnSpc>
                <a:spcPct val="100000"/>
              </a:lnSpc>
              <a:buChar char="•"/>
              <a:tabLst>
                <a:tab pos="419734" algn="l"/>
                <a:tab pos="420370" algn="l"/>
              </a:tabLst>
            </a:pPr>
            <a:r>
              <a:rPr sz="2000" b="1" spc="114" dirty="0">
                <a:latin typeface="Times New Roman"/>
                <a:cs typeface="Times New Roman"/>
              </a:rPr>
              <a:t>Wide </a:t>
            </a:r>
            <a:r>
              <a:rPr sz="2000" b="1" spc="135" dirty="0">
                <a:latin typeface="Times New Roman"/>
                <a:cs typeface="Times New Roman"/>
              </a:rPr>
              <a:t>range </a:t>
            </a:r>
            <a:r>
              <a:rPr sz="2000" b="1" spc="130" dirty="0">
                <a:latin typeface="Times New Roman"/>
                <a:cs typeface="Times New Roman"/>
              </a:rPr>
              <a:t>of </a:t>
            </a:r>
            <a:r>
              <a:rPr sz="2000" b="1" spc="95" dirty="0">
                <a:latin typeface="Times New Roman"/>
                <a:cs typeface="Times New Roman"/>
              </a:rPr>
              <a:t>application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55" dirty="0">
                <a:latin typeface="Times New Roman"/>
                <a:cs typeface="Times New Roman"/>
              </a:rPr>
              <a:t>areas: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b="1" spc="65" dirty="0">
                <a:latin typeface="Times New Roman"/>
                <a:cs typeface="Times New Roman"/>
              </a:rPr>
              <a:t>Marketing </a:t>
            </a:r>
            <a:r>
              <a:rPr sz="2000" b="1" spc="70" dirty="0">
                <a:latin typeface="Times New Roman"/>
                <a:cs typeface="Times New Roman"/>
              </a:rPr>
              <a:t>Analytics </a:t>
            </a:r>
            <a:r>
              <a:rPr sz="2000" b="1" spc="30" dirty="0">
                <a:latin typeface="Times New Roman"/>
                <a:cs typeface="Times New Roman"/>
              </a:rPr>
              <a:t>(Cross </a:t>
            </a:r>
            <a:r>
              <a:rPr sz="2000" b="1" spc="80" dirty="0">
                <a:latin typeface="Times New Roman"/>
                <a:cs typeface="Times New Roman"/>
              </a:rPr>
              <a:t>Sell/Up</a:t>
            </a:r>
            <a:r>
              <a:rPr sz="2000" b="1" spc="-275" dirty="0">
                <a:latin typeface="Times New Roman"/>
                <a:cs typeface="Times New Roman"/>
              </a:rPr>
              <a:t> </a:t>
            </a:r>
            <a:r>
              <a:rPr sz="2000" b="1" spc="55" dirty="0">
                <a:latin typeface="Times New Roman"/>
                <a:cs typeface="Times New Roman"/>
              </a:rPr>
              <a:t>sell)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b="1" spc="40" dirty="0">
                <a:latin typeface="Times New Roman"/>
                <a:cs typeface="Times New Roman"/>
              </a:rPr>
              <a:t>Churn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140" dirty="0">
                <a:latin typeface="Times New Roman"/>
                <a:cs typeface="Times New Roman"/>
              </a:rPr>
              <a:t>Management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(Customer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40" dirty="0">
                <a:latin typeface="Times New Roman"/>
                <a:cs typeface="Times New Roman"/>
              </a:rPr>
              <a:t>Churn,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110" dirty="0">
                <a:latin typeface="Times New Roman"/>
                <a:cs typeface="Times New Roman"/>
              </a:rPr>
              <a:t>Employee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40" dirty="0">
                <a:latin typeface="Times New Roman"/>
                <a:cs typeface="Times New Roman"/>
              </a:rPr>
              <a:t>Churn)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b="1" spc="-30" dirty="0">
                <a:latin typeface="Times New Roman"/>
                <a:cs typeface="Times New Roman"/>
              </a:rPr>
              <a:t>Risk </a:t>
            </a:r>
            <a:r>
              <a:rPr sz="2000" b="1" spc="140" dirty="0">
                <a:latin typeface="Times New Roman"/>
                <a:cs typeface="Times New Roman"/>
              </a:rPr>
              <a:t>Management </a:t>
            </a:r>
            <a:r>
              <a:rPr sz="2000" b="1" spc="25" dirty="0">
                <a:latin typeface="Times New Roman"/>
                <a:cs typeface="Times New Roman"/>
              </a:rPr>
              <a:t>(Credit </a:t>
            </a:r>
            <a:r>
              <a:rPr sz="2000" b="1" spc="70" dirty="0">
                <a:latin typeface="Times New Roman"/>
                <a:cs typeface="Times New Roman"/>
              </a:rPr>
              <a:t>Scoring, </a:t>
            </a:r>
            <a:r>
              <a:rPr sz="2000" b="1" spc="40" dirty="0">
                <a:latin typeface="Times New Roman"/>
                <a:cs typeface="Times New Roman"/>
              </a:rPr>
              <a:t>Fraud</a:t>
            </a:r>
            <a:r>
              <a:rPr sz="2000" b="1" spc="-325" dirty="0">
                <a:latin typeface="Times New Roman"/>
                <a:cs typeface="Times New Roman"/>
              </a:rPr>
              <a:t> </a:t>
            </a:r>
            <a:r>
              <a:rPr sz="2000" b="1" spc="114" dirty="0">
                <a:latin typeface="Times New Roman"/>
                <a:cs typeface="Times New Roman"/>
              </a:rPr>
              <a:t>Detection)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b="1" spc="30" dirty="0">
                <a:latin typeface="Times New Roman"/>
                <a:cs typeface="Times New Roman"/>
              </a:rPr>
              <a:t>Market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spc="85" dirty="0">
                <a:latin typeface="Times New Roman"/>
                <a:cs typeface="Times New Roman"/>
              </a:rPr>
              <a:t>Research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b="1" spc="15" dirty="0">
                <a:latin typeface="Times New Roman"/>
                <a:cs typeface="Times New Roman"/>
              </a:rPr>
              <a:t>Clinical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85" dirty="0">
                <a:latin typeface="Times New Roman"/>
                <a:cs typeface="Times New Roman"/>
              </a:rPr>
              <a:t>Research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" t="21887" r="39369" b="20870"/>
          <a:stretch/>
        </p:blipFill>
        <p:spPr bwMode="auto">
          <a:xfrm>
            <a:off x="838200" y="1752600"/>
            <a:ext cx="773930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88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" t="17225" r="39952" b="17243"/>
          <a:stretch/>
        </p:blipFill>
        <p:spPr bwMode="auto">
          <a:xfrm>
            <a:off x="1143000" y="1752600"/>
            <a:ext cx="6705600" cy="4294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0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20592" r="39952" b="20611"/>
          <a:stretch/>
        </p:blipFill>
        <p:spPr bwMode="auto">
          <a:xfrm>
            <a:off x="1219200" y="1676400"/>
            <a:ext cx="6934200" cy="416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3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5" t="22923" r="40534" b="28900"/>
          <a:stretch/>
        </p:blipFill>
        <p:spPr bwMode="auto">
          <a:xfrm>
            <a:off x="609600" y="1676400"/>
            <a:ext cx="7835078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40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9" t="21109" r="39952" b="21648"/>
          <a:stretch/>
        </p:blipFill>
        <p:spPr bwMode="auto">
          <a:xfrm>
            <a:off x="762000" y="1524000"/>
            <a:ext cx="7772400" cy="460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3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9" t="22664" r="39078" b="19575"/>
          <a:stretch/>
        </p:blipFill>
        <p:spPr bwMode="auto">
          <a:xfrm>
            <a:off x="457200" y="1524000"/>
            <a:ext cx="8153400" cy="4686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9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43961" y="511246"/>
            <a:ext cx="365632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5080" indent="-111760">
              <a:lnSpc>
                <a:spcPct val="100000"/>
              </a:lnSpc>
              <a:spcBef>
                <a:spcPts val="100"/>
              </a:spcBef>
            </a:pPr>
            <a:r>
              <a:rPr sz="2000" spc="190" dirty="0"/>
              <a:t>Why </a:t>
            </a:r>
            <a:r>
              <a:rPr sz="2000" spc="254" dirty="0"/>
              <a:t>not </a:t>
            </a:r>
            <a:r>
              <a:rPr sz="2000" spc="250" dirty="0" smtClean="0"/>
              <a:t>use</a:t>
            </a:r>
            <a:r>
              <a:rPr lang="en-US" sz="2000" spc="250" dirty="0" smtClean="0"/>
              <a:t> </a:t>
            </a:r>
            <a:r>
              <a:rPr sz="2000" spc="-525" dirty="0" smtClean="0"/>
              <a:t> </a:t>
            </a:r>
            <a:r>
              <a:rPr sz="2000" spc="95" dirty="0"/>
              <a:t>linear  </a:t>
            </a:r>
            <a:r>
              <a:rPr sz="2000" spc="170" dirty="0"/>
              <a:t>regression</a:t>
            </a:r>
            <a:r>
              <a:rPr sz="2000" spc="-90" dirty="0"/>
              <a:t> </a:t>
            </a:r>
            <a:r>
              <a:rPr sz="2000" spc="185" dirty="0"/>
              <a:t>model?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55"/>
              </a:lnSpc>
            </a:pPr>
            <a:fld id="{81D60167-4931-47E6-BA6A-407CBD079E47}" type="slidenum">
              <a:rPr spc="170" dirty="0"/>
              <a:t>9</a:t>
            </a:fld>
            <a:endParaRPr spc="170" dirty="0"/>
          </a:p>
        </p:txBody>
      </p:sp>
      <p:sp>
        <p:nvSpPr>
          <p:cNvPr id="5" name="object 5"/>
          <p:cNvSpPr txBox="1"/>
          <p:nvPr/>
        </p:nvSpPr>
        <p:spPr>
          <a:xfrm>
            <a:off x="535940" y="1559788"/>
            <a:ext cx="8024495" cy="23425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b="1" spc="45" dirty="0">
                <a:latin typeface="Times New Roman"/>
                <a:cs typeface="Times New Roman"/>
              </a:rPr>
              <a:t>Multiple </a:t>
            </a:r>
            <a:r>
              <a:rPr sz="2000" b="1" spc="20" dirty="0">
                <a:latin typeface="Times New Roman"/>
                <a:cs typeface="Times New Roman"/>
              </a:rPr>
              <a:t>Linear </a:t>
            </a:r>
            <a:r>
              <a:rPr sz="2000" b="1" spc="100" dirty="0">
                <a:latin typeface="Times New Roman"/>
                <a:cs typeface="Times New Roman"/>
              </a:rPr>
              <a:t>Regression </a:t>
            </a:r>
            <a:r>
              <a:rPr sz="2000" b="1" spc="25" dirty="0">
                <a:latin typeface="Times New Roman"/>
                <a:cs typeface="Times New Roman"/>
              </a:rPr>
              <a:t>Y=b</a:t>
            </a:r>
            <a:r>
              <a:rPr sz="1950" b="1" spc="37" baseline="-21367" dirty="0">
                <a:latin typeface="Times New Roman"/>
                <a:cs typeface="Times New Roman"/>
              </a:rPr>
              <a:t>0 </a:t>
            </a:r>
            <a:r>
              <a:rPr sz="2000" b="1" spc="80" dirty="0">
                <a:latin typeface="Times New Roman"/>
                <a:cs typeface="Times New Roman"/>
              </a:rPr>
              <a:t>+ </a:t>
            </a:r>
            <a:r>
              <a:rPr sz="2000" b="1" spc="140" dirty="0">
                <a:latin typeface="Times New Roman"/>
                <a:cs typeface="Times New Roman"/>
              </a:rPr>
              <a:t>b</a:t>
            </a:r>
            <a:r>
              <a:rPr sz="1950" b="1" spc="209" baseline="-21367" dirty="0">
                <a:latin typeface="Times New Roman"/>
                <a:cs typeface="Times New Roman"/>
              </a:rPr>
              <a:t>1</a:t>
            </a:r>
            <a:r>
              <a:rPr sz="2000" b="1" spc="140" dirty="0">
                <a:latin typeface="Times New Roman"/>
                <a:cs typeface="Times New Roman"/>
              </a:rPr>
              <a:t>x</a:t>
            </a:r>
            <a:r>
              <a:rPr sz="1950" b="1" spc="209" baseline="-21367" dirty="0">
                <a:latin typeface="Times New Roman"/>
                <a:cs typeface="Times New Roman"/>
              </a:rPr>
              <a:t>1 </a:t>
            </a:r>
            <a:r>
              <a:rPr sz="2000" b="1" spc="80" dirty="0">
                <a:latin typeface="Times New Roman"/>
                <a:cs typeface="Times New Roman"/>
              </a:rPr>
              <a:t>+ </a:t>
            </a:r>
            <a:r>
              <a:rPr sz="2000" b="1" spc="140" dirty="0">
                <a:latin typeface="Times New Roman"/>
                <a:cs typeface="Times New Roman"/>
              </a:rPr>
              <a:t>b</a:t>
            </a:r>
            <a:r>
              <a:rPr sz="1950" b="1" spc="209" baseline="-21367" dirty="0">
                <a:latin typeface="Times New Roman"/>
                <a:cs typeface="Times New Roman"/>
              </a:rPr>
              <a:t>2</a:t>
            </a:r>
            <a:r>
              <a:rPr sz="2000" b="1" spc="140" dirty="0">
                <a:latin typeface="Times New Roman"/>
                <a:cs typeface="Times New Roman"/>
              </a:rPr>
              <a:t>x</a:t>
            </a:r>
            <a:r>
              <a:rPr sz="1950" b="1" spc="209" baseline="-21367" dirty="0">
                <a:latin typeface="Times New Roman"/>
                <a:cs typeface="Times New Roman"/>
              </a:rPr>
              <a:t>2 </a:t>
            </a:r>
            <a:r>
              <a:rPr sz="2000" b="1" spc="80" dirty="0">
                <a:latin typeface="Times New Roman"/>
                <a:cs typeface="Times New Roman"/>
              </a:rPr>
              <a:t>+ </a:t>
            </a:r>
            <a:r>
              <a:rPr sz="2000" b="1" spc="-150" dirty="0">
                <a:latin typeface="Times New Roman"/>
                <a:cs typeface="Times New Roman"/>
              </a:rPr>
              <a:t>- - - - </a:t>
            </a:r>
            <a:r>
              <a:rPr sz="2000" b="1" spc="80" dirty="0">
                <a:latin typeface="Times New Roman"/>
                <a:cs typeface="Times New Roman"/>
              </a:rPr>
              <a:t>+ </a:t>
            </a:r>
            <a:r>
              <a:rPr sz="2000" b="1" spc="114" dirty="0">
                <a:latin typeface="Times New Roman"/>
                <a:cs typeface="Times New Roman"/>
              </a:rPr>
              <a:t>b</a:t>
            </a:r>
            <a:r>
              <a:rPr sz="1950" b="1" spc="172" baseline="-21367" dirty="0">
                <a:latin typeface="Times New Roman"/>
                <a:cs typeface="Times New Roman"/>
              </a:rPr>
              <a:t>p</a:t>
            </a:r>
            <a:r>
              <a:rPr sz="2000" b="1" spc="114" dirty="0">
                <a:latin typeface="Times New Roman"/>
                <a:cs typeface="Times New Roman"/>
              </a:rPr>
              <a:t>x</a:t>
            </a:r>
            <a:r>
              <a:rPr sz="1950" b="1" spc="172" baseline="-21367" dirty="0">
                <a:latin typeface="Times New Roman"/>
                <a:cs typeface="Times New Roman"/>
              </a:rPr>
              <a:t>p </a:t>
            </a:r>
            <a:r>
              <a:rPr sz="2000" b="1" spc="80" dirty="0">
                <a:latin typeface="Times New Roman"/>
                <a:cs typeface="Times New Roman"/>
              </a:rPr>
              <a:t>+</a:t>
            </a:r>
            <a:r>
              <a:rPr sz="2000" b="1" spc="210" dirty="0">
                <a:latin typeface="Times New Roman"/>
                <a:cs typeface="Times New Roman"/>
              </a:rPr>
              <a:t> </a:t>
            </a:r>
            <a:r>
              <a:rPr sz="2000" b="1" spc="235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355600" marR="200025" indent="-34290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b="1" spc="-85" dirty="0">
                <a:latin typeface="Times New Roman"/>
                <a:cs typeface="Times New Roman"/>
              </a:rPr>
              <a:t>If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60" dirty="0">
                <a:latin typeface="Times New Roman"/>
                <a:cs typeface="Times New Roman"/>
              </a:rPr>
              <a:t>binary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65" dirty="0">
                <a:latin typeface="Times New Roman"/>
                <a:cs typeface="Times New Roman"/>
              </a:rPr>
              <a:t>variable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270" dirty="0">
                <a:latin typeface="Times New Roman"/>
                <a:cs typeface="Times New Roman"/>
              </a:rPr>
              <a:t>Y</a:t>
            </a:r>
            <a:r>
              <a:rPr sz="2000" b="1" spc="-235" dirty="0">
                <a:latin typeface="Times New Roman"/>
                <a:cs typeface="Times New Roman"/>
              </a:rPr>
              <a:t> </a:t>
            </a:r>
            <a:r>
              <a:rPr sz="2000" b="1" spc="35" dirty="0">
                <a:latin typeface="Times New Roman"/>
                <a:cs typeface="Times New Roman"/>
              </a:rPr>
              <a:t>is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150" dirty="0">
                <a:latin typeface="Times New Roman"/>
                <a:cs typeface="Times New Roman"/>
              </a:rPr>
              <a:t>used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200" dirty="0">
                <a:latin typeface="Times New Roman"/>
                <a:cs typeface="Times New Roman"/>
              </a:rPr>
              <a:t>on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left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150" dirty="0">
                <a:latin typeface="Times New Roman"/>
                <a:cs typeface="Times New Roman"/>
              </a:rPr>
              <a:t>hand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110" dirty="0">
                <a:latin typeface="Times New Roman"/>
                <a:cs typeface="Times New Roman"/>
              </a:rPr>
              <a:t>side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130" dirty="0">
                <a:latin typeface="Times New Roman"/>
                <a:cs typeface="Times New Roman"/>
              </a:rPr>
              <a:t>of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160" dirty="0">
                <a:latin typeface="Times New Roman"/>
                <a:cs typeface="Times New Roman"/>
              </a:rPr>
              <a:t>the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114" dirty="0">
                <a:latin typeface="Times New Roman"/>
                <a:cs typeface="Times New Roman"/>
              </a:rPr>
              <a:t>model,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160" dirty="0">
                <a:latin typeface="Times New Roman"/>
                <a:cs typeface="Times New Roman"/>
              </a:rPr>
              <a:t>then  the </a:t>
            </a:r>
            <a:r>
              <a:rPr sz="2000" b="1" spc="200" dirty="0">
                <a:latin typeface="Times New Roman"/>
                <a:cs typeface="Times New Roman"/>
              </a:rPr>
              <a:t>two </a:t>
            </a:r>
            <a:r>
              <a:rPr sz="2000" b="1" spc="105" dirty="0">
                <a:latin typeface="Times New Roman"/>
                <a:cs typeface="Times New Roman"/>
              </a:rPr>
              <a:t>sides </a:t>
            </a:r>
            <a:r>
              <a:rPr sz="2000" b="1" spc="85" dirty="0">
                <a:latin typeface="Times New Roman"/>
                <a:cs typeface="Times New Roman"/>
              </a:rPr>
              <a:t>are </a:t>
            </a:r>
            <a:r>
              <a:rPr sz="2000" b="1" spc="155" dirty="0">
                <a:latin typeface="Times New Roman"/>
                <a:cs typeface="Times New Roman"/>
              </a:rPr>
              <a:t>not </a:t>
            </a:r>
            <a:r>
              <a:rPr sz="2000" b="1" spc="100" dirty="0">
                <a:latin typeface="Times New Roman"/>
                <a:cs typeface="Times New Roman"/>
              </a:rPr>
              <a:t>comparable. </a:t>
            </a:r>
            <a:r>
              <a:rPr sz="2000" b="1" spc="60" dirty="0">
                <a:latin typeface="Times New Roman"/>
                <a:cs typeface="Times New Roman"/>
              </a:rPr>
              <a:t>Right </a:t>
            </a:r>
            <a:r>
              <a:rPr sz="2000" b="1" spc="150" dirty="0">
                <a:latin typeface="Times New Roman"/>
                <a:cs typeface="Times New Roman"/>
              </a:rPr>
              <a:t>hand </a:t>
            </a:r>
            <a:r>
              <a:rPr sz="2000" b="1" spc="110" dirty="0">
                <a:latin typeface="Times New Roman"/>
                <a:cs typeface="Times New Roman"/>
              </a:rPr>
              <a:t>side </a:t>
            </a:r>
            <a:r>
              <a:rPr sz="2000" b="1" spc="35" dirty="0">
                <a:latin typeface="Times New Roman"/>
                <a:cs typeface="Times New Roman"/>
              </a:rPr>
              <a:t>is </a:t>
            </a:r>
            <a:r>
              <a:rPr sz="2000" b="1" spc="135" dirty="0">
                <a:latin typeface="Times New Roman"/>
                <a:cs typeface="Times New Roman"/>
              </a:rPr>
              <a:t>a  </a:t>
            </a:r>
            <a:r>
              <a:rPr sz="2000" b="1" spc="130" dirty="0">
                <a:latin typeface="Times New Roman"/>
                <a:cs typeface="Times New Roman"/>
              </a:rPr>
              <a:t>continuous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term.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419734" algn="l"/>
                <a:tab pos="420370" algn="l"/>
              </a:tabLst>
            </a:pPr>
            <a:r>
              <a:rPr sz="2000" b="1" spc="-85" dirty="0">
                <a:latin typeface="Times New Roman"/>
                <a:cs typeface="Times New Roman"/>
              </a:rPr>
              <a:t>If </a:t>
            </a:r>
            <a:r>
              <a:rPr sz="2000" b="1" spc="65" dirty="0">
                <a:latin typeface="Times New Roman"/>
                <a:cs typeface="Times New Roman"/>
              </a:rPr>
              <a:t>probability </a:t>
            </a:r>
            <a:r>
              <a:rPr sz="2000" b="1" spc="-165" dirty="0">
                <a:latin typeface="Times New Roman"/>
                <a:cs typeface="Times New Roman"/>
              </a:rPr>
              <a:t>‘P’ </a:t>
            </a:r>
            <a:r>
              <a:rPr sz="2000" b="1" spc="35" dirty="0">
                <a:latin typeface="Times New Roman"/>
                <a:cs typeface="Times New Roman"/>
              </a:rPr>
              <a:t>is </a:t>
            </a:r>
            <a:r>
              <a:rPr sz="2000" b="1" spc="145" dirty="0">
                <a:latin typeface="Times New Roman"/>
                <a:cs typeface="Times New Roman"/>
              </a:rPr>
              <a:t>used </a:t>
            </a:r>
            <a:r>
              <a:rPr sz="2000" b="1" spc="114" dirty="0">
                <a:latin typeface="Times New Roman"/>
                <a:cs typeface="Times New Roman"/>
              </a:rPr>
              <a:t>instead </a:t>
            </a:r>
            <a:r>
              <a:rPr sz="2000" b="1" spc="130" dirty="0">
                <a:latin typeface="Times New Roman"/>
                <a:cs typeface="Times New Roman"/>
              </a:rPr>
              <a:t>of </a:t>
            </a:r>
            <a:r>
              <a:rPr sz="2000" b="1" spc="-270" dirty="0">
                <a:latin typeface="Times New Roman"/>
                <a:cs typeface="Times New Roman"/>
              </a:rPr>
              <a:t>Y </a:t>
            </a:r>
            <a:r>
              <a:rPr sz="2000" b="1" spc="160" dirty="0">
                <a:latin typeface="Times New Roman"/>
                <a:cs typeface="Times New Roman"/>
              </a:rPr>
              <a:t>then </a:t>
            </a:r>
            <a:r>
              <a:rPr sz="2000" b="1" spc="55" dirty="0">
                <a:latin typeface="Times New Roman"/>
                <a:cs typeface="Times New Roman"/>
              </a:rPr>
              <a:t>linearity </a:t>
            </a:r>
            <a:r>
              <a:rPr sz="2000" b="1" spc="110" dirty="0">
                <a:latin typeface="Times New Roman"/>
                <a:cs typeface="Times New Roman"/>
              </a:rPr>
              <a:t>may </a:t>
            </a:r>
            <a:r>
              <a:rPr sz="2000" b="1" spc="155" dirty="0">
                <a:latin typeface="Times New Roman"/>
                <a:cs typeface="Times New Roman"/>
              </a:rPr>
              <a:t>not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25" dirty="0">
                <a:latin typeface="Times New Roman"/>
                <a:cs typeface="Times New Roman"/>
              </a:rPr>
              <a:t>hold  </a:t>
            </a:r>
            <a:r>
              <a:rPr sz="2000" b="1" spc="70" dirty="0">
                <a:latin typeface="Times New Roman"/>
                <a:cs typeface="Times New Roman"/>
              </a:rPr>
              <a:t>true. The </a:t>
            </a:r>
            <a:r>
              <a:rPr sz="2000" b="1" spc="85" dirty="0">
                <a:latin typeface="Times New Roman"/>
                <a:cs typeface="Times New Roman"/>
              </a:rPr>
              <a:t>relationship </a:t>
            </a:r>
            <a:r>
              <a:rPr sz="2000" b="1" spc="135" dirty="0">
                <a:latin typeface="Times New Roman"/>
                <a:cs typeface="Times New Roman"/>
              </a:rPr>
              <a:t>assumed </a:t>
            </a:r>
            <a:r>
              <a:rPr sz="2000" b="1" spc="75" dirty="0">
                <a:latin typeface="Times New Roman"/>
                <a:cs typeface="Times New Roman"/>
              </a:rPr>
              <a:t>in </a:t>
            </a:r>
            <a:r>
              <a:rPr sz="2000" b="1" spc="85" dirty="0">
                <a:latin typeface="Times New Roman"/>
                <a:cs typeface="Times New Roman"/>
              </a:rPr>
              <a:t>logistic </a:t>
            </a:r>
            <a:r>
              <a:rPr sz="2000" b="1" spc="105" dirty="0">
                <a:latin typeface="Times New Roman"/>
                <a:cs typeface="Times New Roman"/>
              </a:rPr>
              <a:t>regression </a:t>
            </a:r>
            <a:r>
              <a:rPr sz="2000" b="1" spc="35" dirty="0">
                <a:latin typeface="Times New Roman"/>
                <a:cs typeface="Times New Roman"/>
              </a:rPr>
              <a:t>is </a:t>
            </a:r>
            <a:r>
              <a:rPr sz="2000" b="1" spc="135" dirty="0">
                <a:latin typeface="Times New Roman"/>
                <a:cs typeface="Times New Roman"/>
              </a:rPr>
              <a:t>a </a:t>
            </a:r>
            <a:r>
              <a:rPr sz="2000" b="1" spc="-180" dirty="0">
                <a:latin typeface="Times New Roman"/>
                <a:cs typeface="Times New Roman"/>
              </a:rPr>
              <a:t>‘S’  </a:t>
            </a:r>
            <a:r>
              <a:rPr sz="2000" b="1" spc="150" dirty="0">
                <a:latin typeface="Times New Roman"/>
                <a:cs typeface="Times New Roman"/>
              </a:rPr>
              <a:t>shaped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75" dirty="0">
                <a:latin typeface="Times New Roman"/>
                <a:cs typeface="Times New Roman"/>
              </a:rPr>
              <a:t>curve.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" y="4114800"/>
            <a:ext cx="7467600" cy="2534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</TotalTime>
  <Words>617</Words>
  <Application>Microsoft Office PowerPoint</Application>
  <PresentationFormat>On-screen Show (4:3)</PresentationFormat>
  <Paragraphs>177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Binary Logistic Regression</vt:lpstr>
      <vt:lpstr>Binary 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not use  linear  regression model?</vt:lpstr>
      <vt:lpstr>Statistical Model in Binary Logistic Regression  K Predictors</vt:lpstr>
      <vt:lpstr>Statistical Model in Binary Logistic Regression K Predictors…..</vt:lpstr>
      <vt:lpstr>Statistical Model in Binary Logistic Regression  Alternative Mathematical Form</vt:lpstr>
      <vt:lpstr>Case Study: Predicting Defaulters</vt:lpstr>
      <vt:lpstr>Snapshot of the Data</vt:lpstr>
      <vt:lpstr>Case Study: Predicting Defaulters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Bhushan Samant</cp:lastModifiedBy>
  <cp:revision>12</cp:revision>
  <dcterms:created xsi:type="dcterms:W3CDTF">2018-04-07T04:09:54Z</dcterms:created>
  <dcterms:modified xsi:type="dcterms:W3CDTF">2020-09-09T07:52:35Z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2018-04-07T00:00:00Z</vt:filetime>
  </property>
</Properties>
</file>