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2" r:id="rId6"/>
    <p:sldId id="263" r:id="rId7"/>
    <p:sldId id="265"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287"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31D1-BF43-4B2A-92B6-BA21C421F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527D6CCA-7D89-45C2-BAC6-41422B58A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0E0A9AAB-14D5-4055-9322-162B5983C24A}"/>
              </a:ext>
            </a:extLst>
          </p:cNvPr>
          <p:cNvSpPr>
            <a:spLocks noGrp="1"/>
          </p:cNvSpPr>
          <p:nvPr>
            <p:ph type="dt" sz="half" idx="10"/>
          </p:nvPr>
        </p:nvSpPr>
        <p:spPr/>
        <p:txBody>
          <a:bodyPr/>
          <a:lstStyle/>
          <a:p>
            <a:fld id="{EA0C0817-A112-4847-8014-A94B7D2A4EA3}" type="datetime1">
              <a:rPr lang="en-US" smtClean="0"/>
              <a:t>4/21/2021</a:t>
            </a:fld>
            <a:endParaRPr lang="en-US" dirty="0"/>
          </a:p>
        </p:txBody>
      </p:sp>
      <p:sp>
        <p:nvSpPr>
          <p:cNvPr id="5" name="Footer Placeholder 4">
            <a:extLst>
              <a:ext uri="{FF2B5EF4-FFF2-40B4-BE49-F238E27FC236}">
                <a16:creationId xmlns:a16="http://schemas.microsoft.com/office/drawing/2014/main" id="{8105E6C2-B355-488A-B92C-7A1168787A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BCEED7-4507-47DD-9DC8-C12D7E535BD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8551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C772-8C7C-441B-BEE3-46CA9F03A7CC}"/>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DD8A78A-6452-422C-8EF2-4231E8931D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0646B57-4F7B-4473-897B-5E9DCB72ADF9}"/>
              </a:ext>
            </a:extLst>
          </p:cNvPr>
          <p:cNvSpPr>
            <a:spLocks noGrp="1"/>
          </p:cNvSpPr>
          <p:nvPr>
            <p:ph type="dt" sz="half" idx="10"/>
          </p:nvPr>
        </p:nvSpPr>
        <p:spPr/>
        <p:txBody>
          <a:bodyPr/>
          <a:lstStyle/>
          <a:p>
            <a:fld id="{F6FA2B21-3FCD-4721-B95C-427943F61125}" type="datetime1">
              <a:rPr lang="en-US" smtClean="0"/>
              <a:t>4/21/2021</a:t>
            </a:fld>
            <a:endParaRPr lang="en-US" dirty="0"/>
          </a:p>
        </p:txBody>
      </p:sp>
      <p:sp>
        <p:nvSpPr>
          <p:cNvPr id="5" name="Footer Placeholder 4">
            <a:extLst>
              <a:ext uri="{FF2B5EF4-FFF2-40B4-BE49-F238E27FC236}">
                <a16:creationId xmlns:a16="http://schemas.microsoft.com/office/drawing/2014/main" id="{0EC1D081-40D1-46B6-B34E-B164E59154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3717F2-C94F-4988-8356-14B842548F4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739257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32A2F-D1C4-4844-A6B6-27DFAC875D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C29BB09A-9419-42BA-A6E8-46B38C4F3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07ABC66-F890-4E0E-9D0E-23E5E9880350}"/>
              </a:ext>
            </a:extLst>
          </p:cNvPr>
          <p:cNvSpPr>
            <a:spLocks noGrp="1"/>
          </p:cNvSpPr>
          <p:nvPr>
            <p:ph type="dt" sz="half" idx="10"/>
          </p:nvPr>
        </p:nvSpPr>
        <p:spPr/>
        <p:txBody>
          <a:bodyPr/>
          <a:lstStyle/>
          <a:p>
            <a:fld id="{F6FA2B21-3FCD-4721-B95C-427943F61125}" type="datetime1">
              <a:rPr lang="en-US" smtClean="0"/>
              <a:t>4/21/2021</a:t>
            </a:fld>
            <a:endParaRPr lang="en-US" dirty="0"/>
          </a:p>
        </p:txBody>
      </p:sp>
      <p:sp>
        <p:nvSpPr>
          <p:cNvPr id="5" name="Footer Placeholder 4">
            <a:extLst>
              <a:ext uri="{FF2B5EF4-FFF2-40B4-BE49-F238E27FC236}">
                <a16:creationId xmlns:a16="http://schemas.microsoft.com/office/drawing/2014/main" id="{A66CE5A4-266E-4DE6-8AFD-3AD25BFE3F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03A219-7BB7-4EF5-9E9B-4F5B210BF99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623453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AF13-4714-45EF-932D-80C9FBF462A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97880B02-B9AE-4A24-AD72-FA2F21DAD9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89A86DF-E981-410B-901C-201D1513DC40}"/>
              </a:ext>
            </a:extLst>
          </p:cNvPr>
          <p:cNvSpPr>
            <a:spLocks noGrp="1"/>
          </p:cNvSpPr>
          <p:nvPr>
            <p:ph type="dt" sz="half" idx="10"/>
          </p:nvPr>
        </p:nvSpPr>
        <p:spPr/>
        <p:txBody>
          <a:bodyPr/>
          <a:lstStyle/>
          <a:p>
            <a:fld id="{7332B432-ACDA-4023-A761-2BAB76577B62}" type="datetime1">
              <a:rPr lang="en-US" smtClean="0"/>
              <a:t>4/21/2021</a:t>
            </a:fld>
            <a:endParaRPr lang="en-US" dirty="0"/>
          </a:p>
        </p:txBody>
      </p:sp>
      <p:sp>
        <p:nvSpPr>
          <p:cNvPr id="5" name="Footer Placeholder 4">
            <a:extLst>
              <a:ext uri="{FF2B5EF4-FFF2-40B4-BE49-F238E27FC236}">
                <a16:creationId xmlns:a16="http://schemas.microsoft.com/office/drawing/2014/main" id="{3859F28B-C29D-439A-90EC-E404FB5229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3932B7-1723-480F-885F-4BD60A002EE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1013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01FC-63A2-403B-A6F0-2A4ABBA2BA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C7C25127-189C-4D72-A33F-5C9B75A1D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D35B3-BCE6-4831-8C04-E55F42D03502}"/>
              </a:ext>
            </a:extLst>
          </p:cNvPr>
          <p:cNvSpPr>
            <a:spLocks noGrp="1"/>
          </p:cNvSpPr>
          <p:nvPr>
            <p:ph type="dt" sz="half" idx="10"/>
          </p:nvPr>
        </p:nvSpPr>
        <p:spPr/>
        <p:txBody>
          <a:bodyPr/>
          <a:lstStyle/>
          <a:p>
            <a:fld id="{D9C646AA-F36E-4540-911D-FFFC0A0EF24A}" type="datetime1">
              <a:rPr lang="en-US" smtClean="0"/>
              <a:t>4/21/2021</a:t>
            </a:fld>
            <a:endParaRPr lang="en-US" dirty="0"/>
          </a:p>
        </p:txBody>
      </p:sp>
      <p:sp>
        <p:nvSpPr>
          <p:cNvPr id="5" name="Footer Placeholder 4">
            <a:extLst>
              <a:ext uri="{FF2B5EF4-FFF2-40B4-BE49-F238E27FC236}">
                <a16:creationId xmlns:a16="http://schemas.microsoft.com/office/drawing/2014/main" id="{373553B5-5A89-4733-A061-E193721DB7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C9B8FC-9D3A-44B5-B865-B59CFD4B962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13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FD0F-0E4C-459E-B521-62FE267ACF60}"/>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50B4327-F6EF-4B84-B4C2-CC53C0EB64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FE1EEB94-2600-4954-A231-BA709F295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B45FBD4D-06D2-4165-B38E-FEC5197E6B2B}"/>
              </a:ext>
            </a:extLst>
          </p:cNvPr>
          <p:cNvSpPr>
            <a:spLocks noGrp="1"/>
          </p:cNvSpPr>
          <p:nvPr>
            <p:ph type="dt" sz="half" idx="10"/>
          </p:nvPr>
        </p:nvSpPr>
        <p:spPr/>
        <p:txBody>
          <a:bodyPr/>
          <a:lstStyle/>
          <a:p>
            <a:fld id="{69186D26-FA5F-4637-B602-B7C2DC34CFD4}" type="datetime1">
              <a:rPr lang="en-US" smtClean="0"/>
              <a:t>4/21/2021</a:t>
            </a:fld>
            <a:endParaRPr lang="en-US" dirty="0"/>
          </a:p>
        </p:txBody>
      </p:sp>
      <p:sp>
        <p:nvSpPr>
          <p:cNvPr id="6" name="Footer Placeholder 5">
            <a:extLst>
              <a:ext uri="{FF2B5EF4-FFF2-40B4-BE49-F238E27FC236}">
                <a16:creationId xmlns:a16="http://schemas.microsoft.com/office/drawing/2014/main" id="{6699AC7E-CF7D-4056-9562-147564EC89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C06ABD-D5B9-43B3-A3A9-72465315A18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708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D782-8BA0-41EB-A7E7-9E90AFCE9DF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7138A0D-2355-4F51-A370-D1BF8BA1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51ABFC-4155-4949-B7F5-EFFBC1E87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148730B8-85CC-4F96-A953-1902E478D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198A7-4E80-455B-9632-29CB56B41A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DA748CD5-5200-4B53-B960-40EB0D9CB88A}"/>
              </a:ext>
            </a:extLst>
          </p:cNvPr>
          <p:cNvSpPr>
            <a:spLocks noGrp="1"/>
          </p:cNvSpPr>
          <p:nvPr>
            <p:ph type="dt" sz="half" idx="10"/>
          </p:nvPr>
        </p:nvSpPr>
        <p:spPr/>
        <p:txBody>
          <a:bodyPr/>
          <a:lstStyle/>
          <a:p>
            <a:fld id="{8A7F15D8-96D1-4781-BC50-CA8A088B2FE4}" type="datetime1">
              <a:rPr lang="en-US" smtClean="0"/>
              <a:t>4/21/2021</a:t>
            </a:fld>
            <a:endParaRPr lang="en-US" dirty="0"/>
          </a:p>
        </p:txBody>
      </p:sp>
      <p:sp>
        <p:nvSpPr>
          <p:cNvPr id="8" name="Footer Placeholder 7">
            <a:extLst>
              <a:ext uri="{FF2B5EF4-FFF2-40B4-BE49-F238E27FC236}">
                <a16:creationId xmlns:a16="http://schemas.microsoft.com/office/drawing/2014/main" id="{BB7F4167-B00F-4336-ABBA-5031E8FAD4F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1C1374-E2D8-47C8-AAF4-7B2E0D1908C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9191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3BD9-C2DF-49B9-8000-3FF6FAB9AD4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72A6665-9FD6-4CC3-AAA7-6DD48FF6484E}"/>
              </a:ext>
            </a:extLst>
          </p:cNvPr>
          <p:cNvSpPr>
            <a:spLocks noGrp="1"/>
          </p:cNvSpPr>
          <p:nvPr>
            <p:ph type="dt" sz="half" idx="10"/>
          </p:nvPr>
        </p:nvSpPr>
        <p:spPr/>
        <p:txBody>
          <a:bodyPr/>
          <a:lstStyle/>
          <a:p>
            <a:fld id="{F9A96C99-B8F8-4528-BD05-0E16E943DC09}" type="datetime1">
              <a:rPr lang="en-US" smtClean="0"/>
              <a:t>4/21/2021</a:t>
            </a:fld>
            <a:endParaRPr lang="en-US" dirty="0"/>
          </a:p>
        </p:txBody>
      </p:sp>
      <p:sp>
        <p:nvSpPr>
          <p:cNvPr id="4" name="Footer Placeholder 3">
            <a:extLst>
              <a:ext uri="{FF2B5EF4-FFF2-40B4-BE49-F238E27FC236}">
                <a16:creationId xmlns:a16="http://schemas.microsoft.com/office/drawing/2014/main" id="{F21E7E64-25FF-4D31-94A3-E16C5FF19A5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BE19D7-354E-4CD6-8930-82449E4A142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988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ED377-A4F9-4D2B-9B14-042D4B290BF2}"/>
              </a:ext>
            </a:extLst>
          </p:cNvPr>
          <p:cNvSpPr>
            <a:spLocks noGrp="1"/>
          </p:cNvSpPr>
          <p:nvPr>
            <p:ph type="dt" sz="half" idx="10"/>
          </p:nvPr>
        </p:nvSpPr>
        <p:spPr/>
        <p:txBody>
          <a:bodyPr/>
          <a:lstStyle/>
          <a:p>
            <a:fld id="{03636942-C211-4B28-8DBD-C953E00AF71B}" type="datetime1">
              <a:rPr lang="en-US" smtClean="0"/>
              <a:t>4/21/2021</a:t>
            </a:fld>
            <a:endParaRPr lang="en-US" dirty="0"/>
          </a:p>
        </p:txBody>
      </p:sp>
      <p:sp>
        <p:nvSpPr>
          <p:cNvPr id="3" name="Footer Placeholder 2">
            <a:extLst>
              <a:ext uri="{FF2B5EF4-FFF2-40B4-BE49-F238E27FC236}">
                <a16:creationId xmlns:a16="http://schemas.microsoft.com/office/drawing/2014/main" id="{08B9D1A7-BC09-4FC1-BD8E-BB47443802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41B4C5-B60C-487B-8469-E817E883F50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7322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D84D-E920-4558-B387-B21468932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4D8D2C8F-6819-49DC-8D61-37320D509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989A6A8-2954-4B85-BE4C-2B02498B6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420EC-F20A-4438-83C9-1126A2640728}"/>
              </a:ext>
            </a:extLst>
          </p:cNvPr>
          <p:cNvSpPr>
            <a:spLocks noGrp="1"/>
          </p:cNvSpPr>
          <p:nvPr>
            <p:ph type="dt" sz="half" idx="10"/>
          </p:nvPr>
        </p:nvSpPr>
        <p:spPr/>
        <p:txBody>
          <a:bodyPr/>
          <a:lstStyle/>
          <a:p>
            <a:fld id="{7E8D12A6-918A-48BD-8CB9-CA713993B0EA}" type="datetime1">
              <a:rPr lang="en-US" smtClean="0"/>
              <a:t>4/21/2021</a:t>
            </a:fld>
            <a:endParaRPr lang="en-US" dirty="0"/>
          </a:p>
        </p:txBody>
      </p:sp>
      <p:sp>
        <p:nvSpPr>
          <p:cNvPr id="6" name="Footer Placeholder 5">
            <a:extLst>
              <a:ext uri="{FF2B5EF4-FFF2-40B4-BE49-F238E27FC236}">
                <a16:creationId xmlns:a16="http://schemas.microsoft.com/office/drawing/2014/main" id="{D4769D1F-CC48-437F-B2D9-B0A471C487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779AF4-E57D-4204-B29D-C251AF920D7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7603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2B19-95A7-427E-8EC6-3F56F4F24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CD473655-1D69-4D1B-B8B3-4FDD1D4C8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20789559-B54E-4408-BFC5-32A813725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14286-3C1C-443A-82D7-322CD83D9BBC}"/>
              </a:ext>
            </a:extLst>
          </p:cNvPr>
          <p:cNvSpPr>
            <a:spLocks noGrp="1"/>
          </p:cNvSpPr>
          <p:nvPr>
            <p:ph type="dt" sz="half" idx="10"/>
          </p:nvPr>
        </p:nvSpPr>
        <p:spPr/>
        <p:txBody>
          <a:bodyPr/>
          <a:lstStyle/>
          <a:p>
            <a:fld id="{E778CE86-875F-4587-BCF6-FA054AFC0D53}" type="datetime1">
              <a:rPr lang="en-US" smtClean="0"/>
              <a:pPr/>
              <a:t>4/21/2021</a:t>
            </a:fld>
            <a:endParaRPr lang="en-US" dirty="0"/>
          </a:p>
        </p:txBody>
      </p:sp>
      <p:sp>
        <p:nvSpPr>
          <p:cNvPr id="6" name="Footer Placeholder 5">
            <a:extLst>
              <a:ext uri="{FF2B5EF4-FFF2-40B4-BE49-F238E27FC236}">
                <a16:creationId xmlns:a16="http://schemas.microsoft.com/office/drawing/2014/main" id="{6C57101F-D4A1-4FE9-B181-6DF713853918}"/>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E84B9CD4-28A3-4D39-B619-8A454C9311F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8047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6F256-AC83-43AB-99CB-AFC8A4179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ABB54B6-1F34-4384-A6FA-EA32B75A0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34A527C-43B4-45B9-A7F4-B86260CFA5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4/21/2021</a:t>
            </a:fld>
            <a:endParaRPr lang="en-US" dirty="0"/>
          </a:p>
        </p:txBody>
      </p:sp>
      <p:sp>
        <p:nvSpPr>
          <p:cNvPr id="5" name="Footer Placeholder 4">
            <a:extLst>
              <a:ext uri="{FF2B5EF4-FFF2-40B4-BE49-F238E27FC236}">
                <a16:creationId xmlns:a16="http://schemas.microsoft.com/office/drawing/2014/main" id="{E7B815D2-B5F1-4B6B-9949-D956E3B19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542CCF5-38AA-48A7-90CE-5FED22C36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874502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40530"/>
          </a:xfrm>
        </p:spPr>
        <p:txBody>
          <a:bodyPr>
            <a:normAutofit fontScale="90000"/>
          </a:bodyPr>
          <a:lstStyle/>
          <a:p>
            <a:pPr algn="l"/>
            <a:r>
              <a:rPr lang="en-US" sz="4400" b="1" dirty="0">
                <a:solidFill>
                  <a:schemeClr val="bg2">
                    <a:lumMod val="50000"/>
                  </a:schemeClr>
                </a:solidFill>
              </a:rPr>
              <a:t>THE BATTLE OF NEIGHBORHOODS: ISTANBUL CASE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b="1" dirty="0">
                <a:solidFill>
                  <a:schemeClr val="bg1">
                    <a:lumMod val="75000"/>
                    <a:lumOff val="25000"/>
                  </a:schemeClr>
                </a:solidFill>
              </a:rPr>
              <a:t>GANI YAMAN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4. Analysis of the Data</a:t>
            </a:r>
            <a:endParaRPr lang="tr-TR" dirty="0"/>
          </a:p>
        </p:txBody>
      </p:sp>
      <p:pic>
        <p:nvPicPr>
          <p:cNvPr id="4" name="Content Placeholder 3">
            <a:extLst>
              <a:ext uri="{FF2B5EF4-FFF2-40B4-BE49-F238E27FC236}">
                <a16:creationId xmlns:a16="http://schemas.microsoft.com/office/drawing/2014/main" id="{DBA35BB1-DFF8-4BFB-A7C9-D6F4F05382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11" y="1825624"/>
            <a:ext cx="10682261" cy="5032376"/>
          </a:xfrm>
          <a:prstGeom prst="rect">
            <a:avLst/>
          </a:prstGeom>
          <a:noFill/>
          <a:ln>
            <a:noFill/>
          </a:ln>
        </p:spPr>
      </p:pic>
    </p:spTree>
    <p:extLst>
      <p:ext uri="{BB962C8B-B14F-4D97-AF65-F5344CB8AC3E}">
        <p14:creationId xmlns:p14="http://schemas.microsoft.com/office/powerpoint/2010/main" val="201897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4. Analysis of the Data</a:t>
            </a:r>
            <a:endParaRPr lang="tr-TR" dirty="0"/>
          </a:p>
        </p:txBody>
      </p:sp>
      <p:pic>
        <p:nvPicPr>
          <p:cNvPr id="6" name="Content Placeholder 5">
            <a:extLst>
              <a:ext uri="{FF2B5EF4-FFF2-40B4-BE49-F238E27FC236}">
                <a16:creationId xmlns:a16="http://schemas.microsoft.com/office/drawing/2014/main" id="{752C68BC-5CCD-4290-976A-687D246EB86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9624237" cy="4351338"/>
          </a:xfrm>
          <a:prstGeom prst="rect">
            <a:avLst/>
          </a:prstGeom>
          <a:noFill/>
          <a:ln>
            <a:noFill/>
          </a:ln>
        </p:spPr>
      </p:pic>
    </p:spTree>
    <p:extLst>
      <p:ext uri="{BB962C8B-B14F-4D97-AF65-F5344CB8AC3E}">
        <p14:creationId xmlns:p14="http://schemas.microsoft.com/office/powerpoint/2010/main" val="423669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4. Analysis of the Data</a:t>
            </a:r>
            <a:endParaRPr lang="tr-TR" dirty="0"/>
          </a:p>
        </p:txBody>
      </p:sp>
      <p:pic>
        <p:nvPicPr>
          <p:cNvPr id="7" name="Content Placeholder 6">
            <a:extLst>
              <a:ext uri="{FF2B5EF4-FFF2-40B4-BE49-F238E27FC236}">
                <a16:creationId xmlns:a16="http://schemas.microsoft.com/office/drawing/2014/main" id="{6705A492-89BA-4B9A-9C1C-E5DB6C18B5A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019" y="2572344"/>
            <a:ext cx="9573961" cy="2857899"/>
          </a:xfrm>
          <a:prstGeom prst="rect">
            <a:avLst/>
          </a:prstGeom>
          <a:noFill/>
          <a:ln>
            <a:noFill/>
          </a:ln>
        </p:spPr>
      </p:pic>
    </p:spTree>
    <p:extLst>
      <p:ext uri="{BB962C8B-B14F-4D97-AF65-F5344CB8AC3E}">
        <p14:creationId xmlns:p14="http://schemas.microsoft.com/office/powerpoint/2010/main" val="116558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4. Analysis of the Data</a:t>
            </a:r>
            <a:endParaRPr lang="tr-TR" dirty="0"/>
          </a:p>
        </p:txBody>
      </p:sp>
      <p:sp>
        <p:nvSpPr>
          <p:cNvPr id="4" name="Content Placeholder 3">
            <a:extLst>
              <a:ext uri="{FF2B5EF4-FFF2-40B4-BE49-F238E27FC236}">
                <a16:creationId xmlns:a16="http://schemas.microsoft.com/office/drawing/2014/main" id="{56FD62CF-10EB-4148-A8B3-E7116018DD9D}"/>
              </a:ext>
            </a:extLst>
          </p:cNvPr>
          <p:cNvSpPr>
            <a:spLocks noGrp="1"/>
          </p:cNvSpPr>
          <p:nvPr>
            <p:ph idx="1"/>
          </p:nvPr>
        </p:nvSpPr>
        <p:spPr/>
        <p:txBody>
          <a:bodyPr>
            <a:normAutofit/>
          </a:bodyPr>
          <a:lstStyle/>
          <a:p>
            <a:r>
              <a:rPr lang="en-US" sz="2400" dirty="0"/>
              <a:t>Cluster2 contains the highest cluster density. We need to find the geographic centroid for this cluster. This is the most suitable location for a new business set-up</a:t>
            </a:r>
          </a:p>
          <a:p>
            <a:r>
              <a:rPr lang="en-US" sz="2400" dirty="0"/>
              <a:t>With the help of reverse lookup, we can find the best suitable Neighborhood to locate a new business is in </a:t>
            </a:r>
            <a:r>
              <a:rPr lang="en-US" sz="2400" dirty="0" err="1"/>
              <a:t>Fatih</a:t>
            </a:r>
            <a:r>
              <a:rPr lang="en-US" sz="2400" dirty="0"/>
              <a:t> while we know the geographical coordinate of </a:t>
            </a:r>
            <a:r>
              <a:rPr lang="en-US" sz="2400" dirty="0" err="1"/>
              <a:t>Fatih</a:t>
            </a:r>
            <a:r>
              <a:rPr lang="en-US" sz="2400" dirty="0"/>
              <a:t> are (41.0252.221, 28.9491824) which is located around </a:t>
            </a:r>
            <a:r>
              <a:rPr lang="en-US" sz="2400" dirty="0" err="1"/>
              <a:t>Balat</a:t>
            </a:r>
            <a:endParaRPr lang="tr-TR" sz="2400" dirty="0"/>
          </a:p>
        </p:txBody>
      </p:sp>
    </p:spTree>
    <p:extLst>
      <p:ext uri="{BB962C8B-B14F-4D97-AF65-F5344CB8AC3E}">
        <p14:creationId xmlns:p14="http://schemas.microsoft.com/office/powerpoint/2010/main" val="66605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5. Results</a:t>
            </a:r>
            <a:endParaRPr lang="tr-TR" dirty="0"/>
          </a:p>
        </p:txBody>
      </p:sp>
      <p:sp>
        <p:nvSpPr>
          <p:cNvPr id="4" name="Content Placeholder 3">
            <a:extLst>
              <a:ext uri="{FF2B5EF4-FFF2-40B4-BE49-F238E27FC236}">
                <a16:creationId xmlns:a16="http://schemas.microsoft.com/office/drawing/2014/main" id="{56FD62CF-10EB-4148-A8B3-E7116018DD9D}"/>
              </a:ext>
            </a:extLst>
          </p:cNvPr>
          <p:cNvSpPr>
            <a:spLocks noGrp="1"/>
          </p:cNvSpPr>
          <p:nvPr>
            <p:ph idx="1"/>
          </p:nvPr>
        </p:nvSpPr>
        <p:spPr/>
        <p:txBody>
          <a:bodyPr>
            <a:normAutofit/>
          </a:bodyPr>
          <a:lstStyle/>
          <a:p>
            <a:r>
              <a:rPr lang="en-US" sz="2400" dirty="0"/>
              <a:t>We need to dig more to find out complimentary business set-ups in each cluster in order to suggest a most suitable cluster for new business set-up </a:t>
            </a:r>
          </a:p>
          <a:p>
            <a:r>
              <a:rPr lang="en-US" sz="2400" dirty="0"/>
              <a:t>So, let’s examine the clusters and find the discriminating venue categories that distinguish each cluster. </a:t>
            </a:r>
          </a:p>
          <a:p>
            <a:r>
              <a:rPr lang="en-US" sz="2400" dirty="0"/>
              <a:t>For this purpose, we should also print the nine most common venue category in each cluster</a:t>
            </a:r>
          </a:p>
          <a:p>
            <a:r>
              <a:rPr lang="en-US" sz="2400" dirty="0"/>
              <a:t>plots can be used to suggest valuable information to Business persons. Let's discuss a few examples considering they would like to start the following category of business</a:t>
            </a:r>
          </a:p>
        </p:txBody>
      </p:sp>
    </p:spTree>
    <p:extLst>
      <p:ext uri="{BB962C8B-B14F-4D97-AF65-F5344CB8AC3E}">
        <p14:creationId xmlns:p14="http://schemas.microsoft.com/office/powerpoint/2010/main" val="340798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5. Results</a:t>
            </a:r>
            <a:endParaRPr lang="tr-TR" dirty="0"/>
          </a:p>
        </p:txBody>
      </p:sp>
      <p:pic>
        <p:nvPicPr>
          <p:cNvPr id="5" name="Content Placeholder 4">
            <a:extLst>
              <a:ext uri="{FF2B5EF4-FFF2-40B4-BE49-F238E27FC236}">
                <a16:creationId xmlns:a16="http://schemas.microsoft.com/office/drawing/2014/main" id="{7BE23475-DD23-4CA1-B802-C35BC0D904A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8828" y="1825625"/>
            <a:ext cx="9322795" cy="4564542"/>
          </a:xfrm>
          <a:prstGeom prst="rect">
            <a:avLst/>
          </a:prstGeom>
          <a:noFill/>
          <a:ln>
            <a:noFill/>
          </a:ln>
        </p:spPr>
      </p:pic>
    </p:spTree>
    <p:extLst>
      <p:ext uri="{BB962C8B-B14F-4D97-AF65-F5344CB8AC3E}">
        <p14:creationId xmlns:p14="http://schemas.microsoft.com/office/powerpoint/2010/main" val="281670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6. Discussion</a:t>
            </a:r>
            <a:endParaRPr lang="tr-TR" dirty="0"/>
          </a:p>
        </p:txBody>
      </p:sp>
      <p:sp>
        <p:nvSpPr>
          <p:cNvPr id="4" name="Content Placeholder 3">
            <a:extLst>
              <a:ext uri="{FF2B5EF4-FFF2-40B4-BE49-F238E27FC236}">
                <a16:creationId xmlns:a16="http://schemas.microsoft.com/office/drawing/2014/main" id="{F05EEE18-ABC4-491D-9AEF-53F7EF27B19C}"/>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Let us discuss about appropriate business opportunity by Venue Category for certain targeted business set ups</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A.Cafe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Cluster 3 has the highest number of cafes. To start a successful business we should find a place which has least number of the amnesty. Thus, Cluster 1 which is </a:t>
            </a:r>
            <a:r>
              <a:rPr lang="en-US" sz="1800" dirty="0" err="1">
                <a:effectLst/>
                <a:latin typeface="Calibri" panose="020F0502020204030204" pitchFamily="34" charset="0"/>
                <a:ea typeface="Calibri" panose="020F0502020204030204" pitchFamily="34" charset="0"/>
                <a:cs typeface="Arial" panose="020B0604020202020204" pitchFamily="34" charset="0"/>
              </a:rPr>
              <a:t>Arnavutkoy</a:t>
            </a:r>
            <a:r>
              <a:rPr lang="en-US" sz="1800" dirty="0">
                <a:effectLst/>
                <a:latin typeface="Calibri" panose="020F0502020204030204" pitchFamily="34" charset="0"/>
                <a:ea typeface="Calibri" panose="020F0502020204030204" pitchFamily="34" charset="0"/>
                <a:cs typeface="Arial" panose="020B0604020202020204" pitchFamily="34" charset="0"/>
              </a:rPr>
              <a:t> could be the best option for opening a cafe. Also, Cluster 2 could be the other option</a:t>
            </a: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B. Fast Food Restaurant</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Cluster 3 seems to be best attraction for people as most of amnesties established in that region. This could be a good sign of locating a place to start-up a business. Also, our best place </a:t>
            </a:r>
            <a:r>
              <a:rPr lang="en-US" sz="1800" dirty="0" err="1">
                <a:effectLst/>
                <a:latin typeface="Calibri" panose="020F0502020204030204" pitchFamily="34" charset="0"/>
                <a:ea typeface="Calibri" panose="020F0502020204030204" pitchFamily="34" charset="0"/>
                <a:cs typeface="Arial" panose="020B0604020202020204" pitchFamily="34" charset="0"/>
              </a:rPr>
              <a:t>Fatih</a:t>
            </a:r>
            <a:r>
              <a:rPr lang="en-US" sz="1800" dirty="0">
                <a:effectLst/>
                <a:latin typeface="Calibri" panose="020F0502020204030204" pitchFamily="34" charset="0"/>
                <a:ea typeface="Calibri" panose="020F0502020204030204" pitchFamily="34" charset="0"/>
                <a:cs typeface="Arial" panose="020B0604020202020204" pitchFamily="34" charset="0"/>
              </a:rPr>
              <a:t> that we found before is also located in that cluster. However, there is not much Fast Food Restaurant in that region. So, it could be a good option to run a business in cluster 3</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78818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6. Discussion</a:t>
            </a:r>
            <a:endParaRPr lang="tr-TR" dirty="0"/>
          </a:p>
        </p:txBody>
      </p:sp>
      <p:sp>
        <p:nvSpPr>
          <p:cNvPr id="4" name="Content Placeholder 3">
            <a:extLst>
              <a:ext uri="{FF2B5EF4-FFF2-40B4-BE49-F238E27FC236}">
                <a16:creationId xmlns:a16="http://schemas.microsoft.com/office/drawing/2014/main" id="{F05EEE18-ABC4-491D-9AEF-53F7EF27B19C}"/>
              </a:ext>
            </a:extLst>
          </p:cNvPr>
          <p:cNvSpPr>
            <a:spLocks noGrp="1"/>
          </p:cNvSpPr>
          <p:nvPr>
            <p:ph idx="1"/>
          </p:nvPr>
        </p:nvSpPr>
        <p:spPr/>
        <p:txBody>
          <a:bodyPr/>
          <a:lstStyle/>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C. Tea Room</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Another popular amnesty is the room that is on the list in Cluster 2. However, we could not see much tea room in cluster 3. So, it could be good option for cluster 3.</a:t>
            </a:r>
          </a:p>
          <a:p>
            <a:pPr marL="0" marR="0" lv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D. Dessert Shop</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can see the high similarity between cluster 2 and cluster 3 in terms of amnesties. Therefore, we could suggest the Dessert Shop for cluster 2</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map can be used to find a suitable location to start a new business based on the Venue category. I have added a most suitable location on Istanbul map based on above analytics for a new business set-up</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map can also be used to select a vast suggestion area for a particular type of business based on the category</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65279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6. Discussion</a:t>
            </a:r>
            <a:endParaRPr lang="tr-TR" dirty="0"/>
          </a:p>
        </p:txBody>
      </p:sp>
      <p:sp>
        <p:nvSpPr>
          <p:cNvPr id="4" name="Content Placeholder 3">
            <a:extLst>
              <a:ext uri="{FF2B5EF4-FFF2-40B4-BE49-F238E27FC236}">
                <a16:creationId xmlns:a16="http://schemas.microsoft.com/office/drawing/2014/main" id="{F05EEE18-ABC4-491D-9AEF-53F7EF27B19C}"/>
              </a:ext>
            </a:extLst>
          </p:cNvPr>
          <p:cNvSpPr>
            <a:spLocks noGrp="1"/>
          </p:cNvSpPr>
          <p:nvPr>
            <p:ph idx="1"/>
          </p:nvPr>
        </p:nvSpPr>
        <p:spPr/>
        <p:txBody>
          <a:bodyPr/>
          <a:lstStyle/>
          <a:p>
            <a:pPr marL="0" marR="0">
              <a:lnSpc>
                <a:spcPct val="107000"/>
              </a:lnSpc>
              <a:spcBef>
                <a:spcPts val="0"/>
              </a:spcBef>
              <a:spcAft>
                <a:spcPts val="800"/>
              </a:spcAft>
            </a:pPr>
            <a:endParaRPr lang="tr-TR"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pic>
        <p:nvPicPr>
          <p:cNvPr id="5" name="Picture 4">
            <a:extLst>
              <a:ext uri="{FF2B5EF4-FFF2-40B4-BE49-F238E27FC236}">
                <a16:creationId xmlns:a16="http://schemas.microsoft.com/office/drawing/2014/main" id="{DE0DBF52-7035-455A-92CB-83626667E26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9459" y="1628774"/>
            <a:ext cx="8389089" cy="4729496"/>
          </a:xfrm>
          <a:prstGeom prst="rect">
            <a:avLst/>
          </a:prstGeom>
          <a:noFill/>
          <a:ln>
            <a:noFill/>
          </a:ln>
        </p:spPr>
      </p:pic>
    </p:spTree>
    <p:extLst>
      <p:ext uri="{BB962C8B-B14F-4D97-AF65-F5344CB8AC3E}">
        <p14:creationId xmlns:p14="http://schemas.microsoft.com/office/powerpoint/2010/main" val="1220315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1983-39A7-4D58-A9EE-B7EB76F936CB}"/>
              </a:ext>
            </a:extLst>
          </p:cNvPr>
          <p:cNvSpPr>
            <a:spLocks noGrp="1"/>
          </p:cNvSpPr>
          <p:nvPr>
            <p:ph type="title"/>
          </p:nvPr>
        </p:nvSpPr>
        <p:spPr>
          <a:xfrm>
            <a:off x="1066800" y="642594"/>
            <a:ext cx="10058400" cy="633313"/>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AF6E207B-595F-4789-AD42-E47156968E41}"/>
              </a:ext>
            </a:extLst>
          </p:cNvPr>
          <p:cNvSpPr>
            <a:spLocks noGrp="1"/>
          </p:cNvSpPr>
          <p:nvPr>
            <p:ph idx="1"/>
          </p:nvPr>
        </p:nvSpPr>
        <p:spPr>
          <a:xfrm>
            <a:off x="646813" y="2190307"/>
            <a:ext cx="10664456" cy="4550736"/>
          </a:xfrm>
        </p:spPr>
        <p:txBody>
          <a:bodyPr>
            <a:normAutofit fontScale="25000" lnSpcReduction="20000"/>
          </a:bodyPr>
          <a:lstStyle/>
          <a:p>
            <a:r>
              <a:rPr lang="en-US" sz="8000" dirty="0">
                <a:effectLst/>
                <a:latin typeface="Calibri" panose="020F0502020204030204" pitchFamily="34" charset="0"/>
                <a:ea typeface="Calibri" panose="020F0502020204030204" pitchFamily="34" charset="0"/>
                <a:cs typeface="Arial" panose="020B0604020202020204" pitchFamily="34" charset="0"/>
              </a:rPr>
              <a:t>The objective of this project was to analyze the boroughs of Istanbul and create a clustering model to suggest potential places to start a new business based on the category</a:t>
            </a:r>
          </a:p>
          <a:p>
            <a:r>
              <a:rPr lang="en-US" sz="8000" dirty="0">
                <a:effectLst/>
                <a:latin typeface="Calibri" panose="020F0502020204030204" pitchFamily="34" charset="0"/>
                <a:ea typeface="Calibri" panose="020F0502020204030204" pitchFamily="34" charset="0"/>
                <a:cs typeface="Arial" panose="020B0604020202020204" pitchFamily="34" charset="0"/>
              </a:rPr>
              <a:t>The neighborhoods data was obtained from the Second-level Administrative Divisions of the Turkey from Spatial Data Repository of NYU and the Foursquare API was used to find the major venues in each neighborhood</a:t>
            </a:r>
            <a:endParaRPr lang="en-US" sz="8000" dirty="0">
              <a:latin typeface="Calibri" panose="020F0502020204030204" pitchFamily="34" charset="0"/>
              <a:ea typeface="Calibri" panose="020F0502020204030204" pitchFamily="34" charset="0"/>
              <a:cs typeface="Arial" panose="020B0604020202020204" pitchFamily="34" charset="0"/>
            </a:endParaRPr>
          </a:p>
          <a:p>
            <a:r>
              <a:rPr lang="en-US" sz="8000" dirty="0">
                <a:effectLst/>
                <a:latin typeface="Calibri" panose="020F0502020204030204" pitchFamily="34" charset="0"/>
                <a:ea typeface="Calibri" panose="020F0502020204030204" pitchFamily="34" charset="0"/>
                <a:cs typeface="Arial" panose="020B0604020202020204" pitchFamily="34" charset="0"/>
              </a:rPr>
              <a:t>Locations were used to create a clustering model. The best number of clusters i.e. 3 was obtained using the silhouette score. Each cluster was examined to find the most venue categories present, that defines the characteristics for that particular cluster</a:t>
            </a:r>
          </a:p>
          <a:p>
            <a:r>
              <a:rPr lang="en-US" sz="8000" dirty="0">
                <a:effectLst/>
                <a:latin typeface="Calibri" panose="020F0502020204030204" pitchFamily="34" charset="0"/>
                <a:ea typeface="Calibri" panose="020F0502020204030204" pitchFamily="34" charset="0"/>
                <a:cs typeface="Arial" panose="020B0604020202020204" pitchFamily="34" charset="0"/>
              </a:rPr>
              <a:t>A few examples for the applications that the clusters can be used for have also been discussed. A map showing the clusters have been provided</a:t>
            </a:r>
          </a:p>
          <a:p>
            <a:r>
              <a:rPr lang="en-US" sz="8000" dirty="0">
                <a:effectLst/>
                <a:latin typeface="Calibri" panose="020F0502020204030204" pitchFamily="34" charset="0"/>
                <a:ea typeface="Calibri" panose="020F0502020204030204" pitchFamily="34" charset="0"/>
                <a:cs typeface="Arial" panose="020B0604020202020204" pitchFamily="34" charset="0"/>
              </a:rPr>
              <a:t>Both these can be used by stakeholders to decide the location for the particular type of business</a:t>
            </a:r>
          </a:p>
          <a:p>
            <a:r>
              <a:rPr lang="en-US" sz="8000" dirty="0">
                <a:effectLst/>
                <a:latin typeface="Calibri" panose="020F0502020204030204" pitchFamily="34" charset="0"/>
                <a:ea typeface="Calibri" panose="020F0502020204030204" pitchFamily="34" charset="0"/>
                <a:cs typeface="Arial" panose="020B0604020202020204" pitchFamily="34" charset="0"/>
              </a:rPr>
              <a:t>A major drawback of this project was that the Foursquare API returned only few venues in each neighborhood</a:t>
            </a:r>
          </a:p>
          <a:p>
            <a:r>
              <a:rPr lang="en-US" sz="8000" dirty="0">
                <a:effectLst/>
                <a:latin typeface="Calibri" panose="020F0502020204030204" pitchFamily="34" charset="0"/>
                <a:ea typeface="Calibri" panose="020F0502020204030204" pitchFamily="34" charset="0"/>
                <a:cs typeface="Arial" panose="020B0604020202020204" pitchFamily="34" charset="0"/>
              </a:rPr>
              <a:t>As a future improvement, better data sources can be used to obtain more venues in each neighborhood</a:t>
            </a:r>
          </a:p>
          <a:p>
            <a:r>
              <a:rPr lang="en-US" sz="8000" dirty="0">
                <a:effectLst/>
                <a:latin typeface="Calibri" panose="020F0502020204030204" pitchFamily="34" charset="0"/>
                <a:ea typeface="Calibri" panose="020F0502020204030204" pitchFamily="34" charset="0"/>
                <a:cs typeface="Arial" panose="020B0604020202020204" pitchFamily="34" charset="0"/>
              </a:rPr>
              <a:t>This way the neighborhoods that were filtered out can be included in the clustering analysis to create a better decision model</a:t>
            </a:r>
            <a:endParaRPr lang="en-US" sz="8000" dirty="0"/>
          </a:p>
          <a:p>
            <a:endParaRPr lang="en-US" sz="96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0335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171D-5313-4C5E-8E7E-0B89CA54A3F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8AA14C35-986D-473C-9EF3-EAF0A18F3360}"/>
              </a:ext>
            </a:extLst>
          </p:cNvPr>
          <p:cNvSpPr>
            <a:spLocks noGrp="1"/>
          </p:cNvSpPr>
          <p:nvPr>
            <p:ph idx="1"/>
          </p:nvPr>
        </p:nvSpPr>
        <p:spPr>
          <a:xfrm>
            <a:off x="838200" y="2286000"/>
            <a:ext cx="10515600" cy="4401879"/>
          </a:xfrm>
        </p:spPr>
        <p:txBody>
          <a:bodyPr>
            <a:normAutofit/>
          </a:bodyPr>
          <a:lstStyle/>
          <a:p>
            <a:r>
              <a:rPr lang="en-US" dirty="0"/>
              <a:t>Introduction: Business Problem</a:t>
            </a:r>
          </a:p>
          <a:p>
            <a:r>
              <a:rPr lang="en-US" dirty="0"/>
              <a:t>Description of the Data</a:t>
            </a:r>
          </a:p>
          <a:p>
            <a:r>
              <a:rPr lang="en-US" dirty="0"/>
              <a:t>Methodology</a:t>
            </a:r>
          </a:p>
          <a:p>
            <a:r>
              <a:rPr lang="en-US" dirty="0"/>
              <a:t>Analysis of the Data</a:t>
            </a:r>
          </a:p>
          <a:p>
            <a:r>
              <a:rPr lang="en-US" dirty="0"/>
              <a:t>Results</a:t>
            </a:r>
          </a:p>
          <a:p>
            <a:r>
              <a:rPr lang="en-US" dirty="0"/>
              <a:t>Discussion</a:t>
            </a:r>
          </a:p>
          <a:p>
            <a:r>
              <a:rPr lang="en-US" dirty="0"/>
              <a:t>Conclusion</a:t>
            </a:r>
          </a:p>
        </p:txBody>
      </p:sp>
    </p:spTree>
    <p:extLst>
      <p:ext uri="{BB962C8B-B14F-4D97-AF65-F5344CB8AC3E}">
        <p14:creationId xmlns:p14="http://schemas.microsoft.com/office/powerpoint/2010/main" val="298919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1983-39A7-4D58-A9EE-B7EB76F936CB}"/>
              </a:ext>
            </a:extLst>
          </p:cNvPr>
          <p:cNvSpPr>
            <a:spLocks noGrp="1"/>
          </p:cNvSpPr>
          <p:nvPr>
            <p:ph type="title"/>
          </p:nvPr>
        </p:nvSpPr>
        <p:spPr>
          <a:xfrm>
            <a:off x="1066800" y="642594"/>
            <a:ext cx="10058400" cy="633313"/>
          </a:xfrm>
        </p:spPr>
        <p:txBody>
          <a:bodyPr>
            <a:normAutofit fontScale="90000"/>
          </a:bodyPr>
          <a:lstStyle/>
          <a:p>
            <a:r>
              <a:rPr lang="en-US" dirty="0"/>
              <a:t>Introduction: Business Problem</a:t>
            </a:r>
          </a:p>
        </p:txBody>
      </p:sp>
      <p:sp>
        <p:nvSpPr>
          <p:cNvPr id="3" name="Content Placeholder 2">
            <a:extLst>
              <a:ext uri="{FF2B5EF4-FFF2-40B4-BE49-F238E27FC236}">
                <a16:creationId xmlns:a16="http://schemas.microsoft.com/office/drawing/2014/main" id="{AF6E207B-595F-4789-AD42-E47156968E41}"/>
              </a:ext>
            </a:extLst>
          </p:cNvPr>
          <p:cNvSpPr>
            <a:spLocks noGrp="1"/>
          </p:cNvSpPr>
          <p:nvPr>
            <p:ph idx="1"/>
          </p:nvPr>
        </p:nvSpPr>
        <p:spPr>
          <a:xfrm>
            <a:off x="861237" y="2381694"/>
            <a:ext cx="10664456" cy="3833712"/>
          </a:xfrm>
        </p:spPr>
        <p:txBody>
          <a:bodyPr>
            <a:normAutofit/>
          </a:bodyPr>
          <a:lstStyle/>
          <a:p>
            <a:r>
              <a:rPr lang="en-US" sz="2400" dirty="0"/>
              <a:t>Istanbul is the most populated city in Turkey with an increasing migration constantly. In order to meet the needs of the growing population, new amnesties establishes continuously, thus, arises new opportunities for </a:t>
            </a:r>
            <a:r>
              <a:rPr lang="en-US" sz="2400" dirty="0" err="1"/>
              <a:t>enterpreneurs</a:t>
            </a:r>
            <a:endParaRPr lang="en-US" sz="2400" dirty="0"/>
          </a:p>
          <a:p>
            <a:r>
              <a:rPr lang="en-US" sz="2400" dirty="0"/>
              <a:t>The aim of this project is the get insight for business purposes to find the best location to start a business like restaurants, cafe, arcade centers, and to get the best possible profitability out of the investment</a:t>
            </a:r>
          </a:p>
          <a:p>
            <a:r>
              <a:rPr lang="en-US" sz="2400" dirty="0"/>
              <a:t>The tool that will be utilized in this project is the Foursquare API. The geographical data acquired from Foursquare API will be used to access the venues information and so to compare the neighborhoods by applying clustering algorithms and finally to choose best option among boroughs.</a:t>
            </a:r>
          </a:p>
          <a:p>
            <a:pPr>
              <a:buFont typeface="Courier New" panose="02070309020205020404" pitchFamily="49" charset="0"/>
              <a:buChar char="o"/>
            </a:pPr>
            <a:endParaRPr lang="en-US" sz="2400"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marL="0" indent="0">
              <a:buNone/>
            </a:pPr>
            <a:endParaRPr lang="en-US" dirty="0"/>
          </a:p>
        </p:txBody>
      </p:sp>
    </p:spTree>
    <p:extLst>
      <p:ext uri="{BB962C8B-B14F-4D97-AF65-F5344CB8AC3E}">
        <p14:creationId xmlns:p14="http://schemas.microsoft.com/office/powerpoint/2010/main" val="170548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1983-39A7-4D58-A9EE-B7EB76F936CB}"/>
              </a:ext>
            </a:extLst>
          </p:cNvPr>
          <p:cNvSpPr>
            <a:spLocks noGrp="1"/>
          </p:cNvSpPr>
          <p:nvPr>
            <p:ph type="title"/>
          </p:nvPr>
        </p:nvSpPr>
        <p:spPr>
          <a:xfrm>
            <a:off x="1066800" y="642594"/>
            <a:ext cx="10058400" cy="633313"/>
          </a:xfrm>
        </p:spPr>
        <p:txBody>
          <a:bodyPr>
            <a:normAutofit fontScale="90000"/>
          </a:bodyPr>
          <a:lstStyle/>
          <a:p>
            <a:r>
              <a:rPr lang="en-US" dirty="0"/>
              <a:t>2. Description of the Data</a:t>
            </a:r>
          </a:p>
        </p:txBody>
      </p:sp>
      <p:sp>
        <p:nvSpPr>
          <p:cNvPr id="3" name="Content Placeholder 2">
            <a:extLst>
              <a:ext uri="{FF2B5EF4-FFF2-40B4-BE49-F238E27FC236}">
                <a16:creationId xmlns:a16="http://schemas.microsoft.com/office/drawing/2014/main" id="{AF6E207B-595F-4789-AD42-E47156968E41}"/>
              </a:ext>
            </a:extLst>
          </p:cNvPr>
          <p:cNvSpPr>
            <a:spLocks noGrp="1"/>
          </p:cNvSpPr>
          <p:nvPr>
            <p:ph idx="1"/>
          </p:nvPr>
        </p:nvSpPr>
        <p:spPr>
          <a:xfrm>
            <a:off x="628650" y="2381694"/>
            <a:ext cx="10799578" cy="4476306"/>
          </a:xfrm>
        </p:spPr>
        <p:txBody>
          <a:bodyPr>
            <a:normAutofit/>
          </a:bodyPr>
          <a:lstStyle/>
          <a:p>
            <a:r>
              <a:rPr lang="en-US" sz="2400" dirty="0"/>
              <a:t>Istanbul has 39 districts in total. The coordinates of the boroughs of Istanbul attained from the Second-level Administrative Divisions of the Turkey from Spatial Data Repository of NYU </a:t>
            </a:r>
          </a:p>
          <a:p>
            <a:r>
              <a:rPr lang="en-US" sz="2400" dirty="0"/>
              <a:t>Also, the venues information of the boroughs is attained from Foursquare API</a:t>
            </a:r>
          </a:p>
          <a:p>
            <a:r>
              <a:rPr lang="en-US" sz="2400" dirty="0"/>
              <a:t>the center coordinates of each Borough are determined by using Google Map, 'Search Nearby' option</a:t>
            </a:r>
          </a:p>
          <a:p>
            <a:r>
              <a:rPr lang="en-US" sz="2400" dirty="0"/>
              <a:t>I will be using K-Means clustering model to analyze different clusters of boroughs and evaluate the venue information to establish a model which will determine the best location to start a business in Istanbul</a:t>
            </a:r>
          </a:p>
          <a:p>
            <a:r>
              <a:rPr lang="en-US" sz="2400" dirty="0"/>
              <a:t>Latitude and </a:t>
            </a:r>
            <a:r>
              <a:rPr lang="en-US" sz="2400" dirty="0" err="1"/>
              <a:t>longtitude</a:t>
            </a:r>
            <a:r>
              <a:rPr lang="en-US" sz="2400" dirty="0"/>
              <a:t> values attained by using </a:t>
            </a:r>
            <a:r>
              <a:rPr lang="en-US" sz="2400" dirty="0" err="1"/>
              <a:t>geopy</a:t>
            </a:r>
            <a:r>
              <a:rPr lang="en-US" sz="2400" dirty="0"/>
              <a:t> library and by using Latitude and </a:t>
            </a:r>
            <a:r>
              <a:rPr lang="en-US" sz="2400" dirty="0" err="1"/>
              <a:t>Longtitude</a:t>
            </a:r>
            <a:r>
              <a:rPr lang="en-US" sz="2400" dirty="0"/>
              <a:t> values, the map of Istanbul is created by Folium library</a:t>
            </a:r>
          </a:p>
          <a:p>
            <a:pPr>
              <a:buFont typeface="Courier New" panose="02070309020205020404" pitchFamily="49" charset="0"/>
              <a:buChar char="o"/>
            </a:pPr>
            <a:endParaRPr lang="en-US" sz="1800" dirty="0"/>
          </a:p>
        </p:txBody>
      </p:sp>
    </p:spTree>
    <p:extLst>
      <p:ext uri="{BB962C8B-B14F-4D97-AF65-F5344CB8AC3E}">
        <p14:creationId xmlns:p14="http://schemas.microsoft.com/office/powerpoint/2010/main" val="404081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1983-39A7-4D58-A9EE-B7EB76F936CB}"/>
              </a:ext>
            </a:extLst>
          </p:cNvPr>
          <p:cNvSpPr>
            <a:spLocks noGrp="1"/>
          </p:cNvSpPr>
          <p:nvPr>
            <p:ph type="title"/>
          </p:nvPr>
        </p:nvSpPr>
        <p:spPr>
          <a:xfrm>
            <a:off x="1066800" y="642594"/>
            <a:ext cx="10058400" cy="633313"/>
          </a:xfrm>
        </p:spPr>
        <p:txBody>
          <a:bodyPr>
            <a:normAutofit fontScale="90000"/>
          </a:bodyPr>
          <a:lstStyle/>
          <a:p>
            <a:r>
              <a:rPr lang="en-US" dirty="0"/>
              <a:t>2. Description of the Data</a:t>
            </a:r>
          </a:p>
        </p:txBody>
      </p:sp>
      <p:sp>
        <p:nvSpPr>
          <p:cNvPr id="3" name="Content Placeholder 2">
            <a:extLst>
              <a:ext uri="{FF2B5EF4-FFF2-40B4-BE49-F238E27FC236}">
                <a16:creationId xmlns:a16="http://schemas.microsoft.com/office/drawing/2014/main" id="{AF6E207B-595F-4789-AD42-E47156968E41}"/>
              </a:ext>
            </a:extLst>
          </p:cNvPr>
          <p:cNvSpPr>
            <a:spLocks noGrp="1"/>
          </p:cNvSpPr>
          <p:nvPr>
            <p:ph idx="1"/>
          </p:nvPr>
        </p:nvSpPr>
        <p:spPr>
          <a:xfrm>
            <a:off x="628650" y="2381694"/>
            <a:ext cx="10799578" cy="4476306"/>
          </a:xfrm>
        </p:spPr>
        <p:txBody>
          <a:bodyPr>
            <a:normAutofit/>
          </a:bodyPr>
          <a:lstStyle/>
          <a:p>
            <a:pPr>
              <a:buFont typeface="Courier New" panose="02070309020205020404" pitchFamily="49" charset="0"/>
              <a:buChar char="o"/>
            </a:pPr>
            <a:endParaRPr lang="en-US" sz="1800" dirty="0"/>
          </a:p>
        </p:txBody>
      </p:sp>
      <p:pic>
        <p:nvPicPr>
          <p:cNvPr id="4" name="Picture 3">
            <a:extLst>
              <a:ext uri="{FF2B5EF4-FFF2-40B4-BE49-F238E27FC236}">
                <a16:creationId xmlns:a16="http://schemas.microsoft.com/office/drawing/2014/main" id="{C600D14F-06E8-4A8D-B165-13E8725DBC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81694"/>
            <a:ext cx="10971028" cy="4323907"/>
          </a:xfrm>
          <a:prstGeom prst="rect">
            <a:avLst/>
          </a:prstGeom>
          <a:noFill/>
          <a:ln>
            <a:noFill/>
          </a:ln>
        </p:spPr>
      </p:pic>
    </p:spTree>
    <p:extLst>
      <p:ext uri="{BB962C8B-B14F-4D97-AF65-F5344CB8AC3E}">
        <p14:creationId xmlns:p14="http://schemas.microsoft.com/office/powerpoint/2010/main" val="99698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1983-39A7-4D58-A9EE-B7EB76F936CB}"/>
              </a:ext>
            </a:extLst>
          </p:cNvPr>
          <p:cNvSpPr>
            <a:spLocks noGrp="1"/>
          </p:cNvSpPr>
          <p:nvPr>
            <p:ph type="title"/>
          </p:nvPr>
        </p:nvSpPr>
        <p:spPr>
          <a:xfrm>
            <a:off x="1066800" y="642594"/>
            <a:ext cx="10058400" cy="633313"/>
          </a:xfrm>
        </p:spPr>
        <p:txBody>
          <a:bodyPr>
            <a:normAutofit fontScale="90000"/>
          </a:bodyPr>
          <a:lstStyle/>
          <a:p>
            <a:r>
              <a:rPr lang="en-US" dirty="0"/>
              <a:t>2. Description of the Data</a:t>
            </a:r>
          </a:p>
        </p:txBody>
      </p:sp>
      <p:sp>
        <p:nvSpPr>
          <p:cNvPr id="3" name="Content Placeholder 2">
            <a:extLst>
              <a:ext uri="{FF2B5EF4-FFF2-40B4-BE49-F238E27FC236}">
                <a16:creationId xmlns:a16="http://schemas.microsoft.com/office/drawing/2014/main" id="{AF6E207B-595F-4789-AD42-E47156968E41}"/>
              </a:ext>
            </a:extLst>
          </p:cNvPr>
          <p:cNvSpPr>
            <a:spLocks noGrp="1"/>
          </p:cNvSpPr>
          <p:nvPr>
            <p:ph idx="1"/>
          </p:nvPr>
        </p:nvSpPr>
        <p:spPr>
          <a:xfrm>
            <a:off x="628650" y="2381694"/>
            <a:ext cx="10799578" cy="4476306"/>
          </a:xfrm>
        </p:spPr>
        <p:txBody>
          <a:bodyPr>
            <a:normAutofit/>
          </a:bodyPr>
          <a:lstStyle/>
          <a:p>
            <a:pPr>
              <a:buFont typeface="Courier New" panose="02070309020205020404" pitchFamily="49" charset="0"/>
              <a:buChar char="o"/>
            </a:pPr>
            <a:r>
              <a:rPr lang="en-US" dirty="0"/>
              <a:t>We can explore the boroughs of Istanbul by using Foursquare API</a:t>
            </a:r>
          </a:p>
          <a:p>
            <a:pPr>
              <a:buFont typeface="Courier New" panose="02070309020205020404" pitchFamily="49" charset="0"/>
              <a:buChar char="o"/>
            </a:pPr>
            <a:r>
              <a:rPr lang="en-US" dirty="0"/>
              <a:t>1812 venues were found, and we can count venues per borough</a:t>
            </a:r>
          </a:p>
          <a:p>
            <a:pPr>
              <a:buFont typeface="Courier New" panose="02070309020205020404" pitchFamily="49" charset="0"/>
              <a:buChar char="o"/>
            </a:pPr>
            <a:r>
              <a:rPr lang="en-US" dirty="0"/>
              <a:t>                                                                                        </a:t>
            </a:r>
          </a:p>
        </p:txBody>
      </p:sp>
      <p:pic>
        <p:nvPicPr>
          <p:cNvPr id="5" name="Picture 4">
            <a:extLst>
              <a:ext uri="{FF2B5EF4-FFF2-40B4-BE49-F238E27FC236}">
                <a16:creationId xmlns:a16="http://schemas.microsoft.com/office/drawing/2014/main" id="{BCBEAE3C-523F-48EF-B491-C21D0C7BC3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450" y="3648074"/>
            <a:ext cx="7658100" cy="3209926"/>
          </a:xfrm>
          <a:prstGeom prst="rect">
            <a:avLst/>
          </a:prstGeom>
          <a:noFill/>
          <a:ln>
            <a:noFill/>
          </a:ln>
        </p:spPr>
      </p:pic>
      <p:pic>
        <p:nvPicPr>
          <p:cNvPr id="6" name="Picture 5">
            <a:extLst>
              <a:ext uri="{FF2B5EF4-FFF2-40B4-BE49-F238E27FC236}">
                <a16:creationId xmlns:a16="http://schemas.microsoft.com/office/drawing/2014/main" id="{A2BCF7C4-F565-4C5D-8C17-4FF10942BC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86650" y="3648075"/>
            <a:ext cx="4705350" cy="3209926"/>
          </a:xfrm>
          <a:prstGeom prst="rect">
            <a:avLst/>
          </a:prstGeom>
          <a:noFill/>
          <a:ln>
            <a:noFill/>
          </a:ln>
        </p:spPr>
      </p:pic>
    </p:spTree>
    <p:extLst>
      <p:ext uri="{BB962C8B-B14F-4D97-AF65-F5344CB8AC3E}">
        <p14:creationId xmlns:p14="http://schemas.microsoft.com/office/powerpoint/2010/main" val="133953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tr-TR" dirty="0"/>
              <a:t>3. Methodology</a:t>
            </a:r>
          </a:p>
        </p:txBody>
      </p:sp>
      <p:sp>
        <p:nvSpPr>
          <p:cNvPr id="3" name="Content Placeholder 2">
            <a:extLst>
              <a:ext uri="{FF2B5EF4-FFF2-40B4-BE49-F238E27FC236}">
                <a16:creationId xmlns:a16="http://schemas.microsoft.com/office/drawing/2014/main" id="{5D394FFC-47D3-489E-BB80-1CE35EE1CC17}"/>
              </a:ext>
            </a:extLst>
          </p:cNvPr>
          <p:cNvSpPr>
            <a:spLocks noGrp="1"/>
          </p:cNvSpPr>
          <p:nvPr>
            <p:ph idx="1"/>
          </p:nvPr>
        </p:nvSpPr>
        <p:spPr>
          <a:xfrm>
            <a:off x="152400" y="1825624"/>
            <a:ext cx="11201400" cy="5032375"/>
          </a:xfrm>
        </p:spPr>
        <p:txBody>
          <a:bodyPr>
            <a:normAutofit/>
          </a:bodyPr>
          <a:lstStyle/>
          <a:p>
            <a:r>
              <a:rPr lang="en-US" sz="2400" dirty="0"/>
              <a:t>Now, we have the neighborhoods data of Istanbul (</a:t>
            </a:r>
            <a:r>
              <a:rPr lang="en-US" sz="2400" dirty="0" err="1"/>
              <a:t>i.e</a:t>
            </a:r>
            <a:r>
              <a:rPr lang="en-US" sz="2400" dirty="0"/>
              <a:t> total 39 neighborhoods). We also have the most popular venues in each neighborhood obtained using Foursquare API</a:t>
            </a:r>
          </a:p>
          <a:p>
            <a:r>
              <a:rPr lang="en-US" sz="2400" dirty="0"/>
              <a:t>A total of 1812 venues have been obtained in the whole city and 254 UNIQUE CATEGORIES. The least venue number is 9 which is in </a:t>
            </a:r>
            <a:r>
              <a:rPr lang="en-US" sz="2400" dirty="0" err="1"/>
              <a:t>Arnavutkoy</a:t>
            </a:r>
            <a:endParaRPr lang="en-US" sz="2400" dirty="0"/>
          </a:p>
          <a:p>
            <a:r>
              <a:rPr lang="en-US" sz="2400" dirty="0"/>
              <a:t>We can perform one hot encoding on the obtained data set and use it find the 9 most common venue category in each neighborhood</a:t>
            </a:r>
          </a:p>
          <a:p>
            <a:r>
              <a:rPr lang="en-US" sz="2400" dirty="0"/>
              <a:t>Then clustering can be performed on the dataset. K - Nearest Neighbor clustering method have been used and to find the optimal number of clusters silhouette score metric technique is used</a:t>
            </a:r>
          </a:p>
          <a:p>
            <a:r>
              <a:rPr lang="en-US" sz="2400" dirty="0"/>
              <a:t>The clusters obtained can be analyzed to find the major type of venue categories in each cluster. The outcome then can be used to suggest business people, potential locations based on the category</a:t>
            </a:r>
            <a:endParaRPr lang="tr-TR" sz="2400" dirty="0"/>
          </a:p>
        </p:txBody>
      </p:sp>
    </p:spTree>
    <p:extLst>
      <p:ext uri="{BB962C8B-B14F-4D97-AF65-F5344CB8AC3E}">
        <p14:creationId xmlns:p14="http://schemas.microsoft.com/office/powerpoint/2010/main" val="129553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4. Analysis of the Data</a:t>
            </a:r>
            <a:endParaRPr lang="tr-TR" dirty="0"/>
          </a:p>
        </p:txBody>
      </p:sp>
      <p:pic>
        <p:nvPicPr>
          <p:cNvPr id="4" name="Content Placeholder 3">
            <a:extLst>
              <a:ext uri="{FF2B5EF4-FFF2-40B4-BE49-F238E27FC236}">
                <a16:creationId xmlns:a16="http://schemas.microsoft.com/office/drawing/2014/main" id="{67A3F726-1EAB-4535-BCE6-56F805D22E0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876067"/>
            <a:ext cx="11201400" cy="4931490"/>
          </a:xfrm>
          <a:prstGeom prst="rect">
            <a:avLst/>
          </a:prstGeom>
          <a:noFill/>
          <a:ln>
            <a:noFill/>
          </a:ln>
        </p:spPr>
      </p:pic>
    </p:spTree>
    <p:extLst>
      <p:ext uri="{BB962C8B-B14F-4D97-AF65-F5344CB8AC3E}">
        <p14:creationId xmlns:p14="http://schemas.microsoft.com/office/powerpoint/2010/main" val="288530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8958-33B4-4CAD-8F21-39CE527744CE}"/>
              </a:ext>
            </a:extLst>
          </p:cNvPr>
          <p:cNvSpPr>
            <a:spLocks noGrp="1"/>
          </p:cNvSpPr>
          <p:nvPr>
            <p:ph type="title"/>
          </p:nvPr>
        </p:nvSpPr>
        <p:spPr/>
        <p:txBody>
          <a:bodyPr/>
          <a:lstStyle/>
          <a:p>
            <a:r>
              <a:rPr lang="en-US" dirty="0"/>
              <a:t>4. Analysis of the Data</a:t>
            </a:r>
            <a:endParaRPr lang="tr-TR" dirty="0"/>
          </a:p>
        </p:txBody>
      </p:sp>
      <p:sp>
        <p:nvSpPr>
          <p:cNvPr id="5" name="Content Placeholder 4">
            <a:extLst>
              <a:ext uri="{FF2B5EF4-FFF2-40B4-BE49-F238E27FC236}">
                <a16:creationId xmlns:a16="http://schemas.microsoft.com/office/drawing/2014/main" id="{A3CDDBC7-6D4D-4B34-9D54-C90AC52B7203}"/>
              </a:ext>
            </a:extLst>
          </p:cNvPr>
          <p:cNvSpPr>
            <a:spLocks noGrp="1"/>
          </p:cNvSpPr>
          <p:nvPr>
            <p:ph idx="1"/>
          </p:nvPr>
        </p:nvSpPr>
        <p:spPr/>
        <p:txBody>
          <a:bodyPr>
            <a:normAutofit/>
          </a:bodyPr>
          <a:lstStyle/>
          <a:p>
            <a:r>
              <a:rPr lang="en-US" sz="2400" dirty="0"/>
              <a:t>Some boroughs have not sufficient venues while others such as </a:t>
            </a:r>
            <a:r>
              <a:rPr lang="en-US" sz="2400" dirty="0" err="1"/>
              <a:t>Beyoglu</a:t>
            </a:r>
            <a:r>
              <a:rPr lang="en-US" sz="2400" dirty="0"/>
              <a:t>, </a:t>
            </a:r>
            <a:r>
              <a:rPr lang="en-US" sz="2400" dirty="0" err="1"/>
              <a:t>Kadıkoy</a:t>
            </a:r>
            <a:r>
              <a:rPr lang="en-US" sz="2400" dirty="0"/>
              <a:t>, </a:t>
            </a:r>
            <a:r>
              <a:rPr lang="en-US" sz="2400" dirty="0" err="1"/>
              <a:t>Sisli</a:t>
            </a:r>
            <a:r>
              <a:rPr lang="en-US" sz="2400" dirty="0"/>
              <a:t> have significantly higher number of venues</a:t>
            </a:r>
          </a:p>
          <a:p>
            <a:r>
              <a:rPr lang="en-US" sz="2400" dirty="0"/>
              <a:t>So, we have to cluster neighborhoods here by using k-Nearest Neighborhoods clustering technique. I will use the silhouette score to obtain the best value for the number of clusters</a:t>
            </a:r>
          </a:p>
          <a:p>
            <a:r>
              <a:rPr lang="en-US" sz="2400" dirty="0"/>
              <a:t>, the best number of clusters having the highest silhouette score is 3. So, we could consider the number of clusters as 3</a:t>
            </a:r>
            <a:endParaRPr lang="tr-TR" sz="2400" dirty="0"/>
          </a:p>
        </p:txBody>
      </p:sp>
    </p:spTree>
    <p:extLst>
      <p:ext uri="{BB962C8B-B14F-4D97-AF65-F5344CB8AC3E}">
        <p14:creationId xmlns:p14="http://schemas.microsoft.com/office/powerpoint/2010/main" val="311838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2290</TotalTime>
  <Words>1259</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THE BATTLE OF NEIGHBORHOODS: ISTANBUL CASE</vt:lpstr>
      <vt:lpstr>Table of Contents</vt:lpstr>
      <vt:lpstr>Introduction: Business Problem</vt:lpstr>
      <vt:lpstr>2. Description of the Data</vt:lpstr>
      <vt:lpstr>2. Description of the Data</vt:lpstr>
      <vt:lpstr>2. Description of the Data</vt:lpstr>
      <vt:lpstr>3. Methodology</vt:lpstr>
      <vt:lpstr>4. Analysis of the Data</vt:lpstr>
      <vt:lpstr>4. Analysis of the Data</vt:lpstr>
      <vt:lpstr>4. Analysis of the Data</vt:lpstr>
      <vt:lpstr>4. Analysis of the Data</vt:lpstr>
      <vt:lpstr>4. Analysis of the Data</vt:lpstr>
      <vt:lpstr>4. Analysis of the Data</vt:lpstr>
      <vt:lpstr>5. Results</vt:lpstr>
      <vt:lpstr>5. Results</vt:lpstr>
      <vt:lpstr>6. Discussion</vt:lpstr>
      <vt:lpstr>6. Discussion</vt:lpstr>
      <vt:lpstr>6.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Lasso adjustments of treatment effect estimates in randomized experiments</dc:title>
  <dc:creator>gani yaman</dc:creator>
  <cp:lastModifiedBy>gani yaman</cp:lastModifiedBy>
  <cp:revision>81</cp:revision>
  <dcterms:created xsi:type="dcterms:W3CDTF">2021-01-09T13:04:26Z</dcterms:created>
  <dcterms:modified xsi:type="dcterms:W3CDTF">2021-04-21T20:06:11Z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