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7"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3119C6-B803-47A5-8E7B-028E09DAC33D}">
          <p14:sldIdLst>
            <p14:sldId id="256"/>
            <p14:sldId id="258"/>
            <p14:sldId id="257"/>
            <p14:sldId id="260"/>
            <p14:sldId id="259"/>
            <p14:sldId id="261"/>
            <p14:sldId id="262"/>
            <p14:sldId id="263"/>
            <p14:sldId id="267"/>
            <p14:sldId id="264"/>
            <p14:sldId id="265"/>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0000"/>
    <a:srgbClr val="8B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2392-B973-4B2C-9EEC-E309A02DD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70E3E9-8D93-401D-9047-0809CE226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A8762C-D5EC-4B94-93B4-7C9A30732106}"/>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5" name="Footer Placeholder 4">
            <a:extLst>
              <a:ext uri="{FF2B5EF4-FFF2-40B4-BE49-F238E27FC236}">
                <a16:creationId xmlns:a16="http://schemas.microsoft.com/office/drawing/2014/main" id="{9F2800DB-1DA6-4480-A495-D03F58B18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67CE0-350B-4D52-A27B-AA1ED448BF25}"/>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411721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AB30-C678-4B68-8B46-67C31DE10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44FBB3-3279-46CC-B12E-36D6EE9A56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0E49D-302F-4D11-954E-5093F767250A}"/>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5" name="Footer Placeholder 4">
            <a:extLst>
              <a:ext uri="{FF2B5EF4-FFF2-40B4-BE49-F238E27FC236}">
                <a16:creationId xmlns:a16="http://schemas.microsoft.com/office/drawing/2014/main" id="{FC19DBAC-C9B1-4935-9A00-9B78FBFC4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4EFF-20C7-48DB-A423-84D03B3F1444}"/>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194986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F693F7-DCE0-4234-B391-5B248C3637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0E5B39-2BE3-4DDC-B2B4-C53E7609B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1EF04-1C36-43DD-AEB1-BB6B73E5BC99}"/>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5" name="Footer Placeholder 4">
            <a:extLst>
              <a:ext uri="{FF2B5EF4-FFF2-40B4-BE49-F238E27FC236}">
                <a16:creationId xmlns:a16="http://schemas.microsoft.com/office/drawing/2014/main" id="{BFE90AFD-E21F-4193-8E1B-E995E6175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853FD-2C2F-4EAC-81BC-169A2127122A}"/>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47220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C6DD-E0F5-4AAF-B9AE-CC93AB748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2F85F6-BEB3-4800-BEA9-F288468C0B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A266A-E6F0-4376-A594-ABB7A5A0EA82}"/>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5" name="Footer Placeholder 4">
            <a:extLst>
              <a:ext uri="{FF2B5EF4-FFF2-40B4-BE49-F238E27FC236}">
                <a16:creationId xmlns:a16="http://schemas.microsoft.com/office/drawing/2014/main" id="{6BEB3F04-4740-488D-90AC-903E1E901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00BA1-03B7-47B0-BBF0-69D9E7EE7A9C}"/>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346387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3DD8-A98B-4851-9BC1-CD260152BE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050BC1-6D4E-41F2-8CE6-666643B71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F1377-7203-4E9E-8A93-FEF7FE05F445}"/>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5" name="Footer Placeholder 4">
            <a:extLst>
              <a:ext uri="{FF2B5EF4-FFF2-40B4-BE49-F238E27FC236}">
                <a16:creationId xmlns:a16="http://schemas.microsoft.com/office/drawing/2014/main" id="{65BF8A9C-D70A-4EAA-8B7F-0B3693B8E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FB61E-D63F-41EF-A6BD-F7D83D544EBE}"/>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17929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9EF7-1B26-49F2-99BB-AE50B54B2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8D393-2984-4BA4-A0D1-DC630FDCA9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7A401B-DF4A-44FF-A88B-D631C17BB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B9913B-4002-43ED-A0C4-F1793FBAB632}"/>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6" name="Footer Placeholder 5">
            <a:extLst>
              <a:ext uri="{FF2B5EF4-FFF2-40B4-BE49-F238E27FC236}">
                <a16:creationId xmlns:a16="http://schemas.microsoft.com/office/drawing/2014/main" id="{638CB9C8-1264-4763-B2C4-9BE3E50C4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9269D-5A47-492F-B355-C4267005CEF0}"/>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4137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86D9-349C-456C-A015-46715C1A2B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0CB7D-8557-4413-B30C-446C28300B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C87B5-E72B-4FCA-8584-7208FBB30E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F26329-804E-4CAB-9B9E-0C4C3EDAB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89AF6-5A1D-4397-AF77-CE69B3E44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D45088-3456-4D10-946A-53E2EE019186}"/>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8" name="Footer Placeholder 7">
            <a:extLst>
              <a:ext uri="{FF2B5EF4-FFF2-40B4-BE49-F238E27FC236}">
                <a16:creationId xmlns:a16="http://schemas.microsoft.com/office/drawing/2014/main" id="{41445B2D-105B-42B1-9BC2-6AF7E2EF35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9A1C4-7BC4-42E2-8564-92D15C8D6307}"/>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246702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773B-3A4E-4341-9A3A-56F170697D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5E764-DCC5-43FB-BECE-C941CB67F4D8}"/>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4" name="Footer Placeholder 3">
            <a:extLst>
              <a:ext uri="{FF2B5EF4-FFF2-40B4-BE49-F238E27FC236}">
                <a16:creationId xmlns:a16="http://schemas.microsoft.com/office/drawing/2014/main" id="{084DAA55-23B9-45C2-969B-668CAC1171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C3BE24-13E9-46CB-B62E-5A8DE48BAE61}"/>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189505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4B1292-9915-4C22-AE4B-4F14D4FF05C4}"/>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3" name="Footer Placeholder 2">
            <a:extLst>
              <a:ext uri="{FF2B5EF4-FFF2-40B4-BE49-F238E27FC236}">
                <a16:creationId xmlns:a16="http://schemas.microsoft.com/office/drawing/2014/main" id="{C202B9B2-9443-4220-B029-380E685799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F1F64C-0C9D-4524-A05A-3F9691DC3C7F}"/>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324549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762D-8C8E-4D58-AD62-91BF9678A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CF786-34CC-4040-8D88-891540112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92FDC-91DE-49E3-8827-CA237581A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E7A49-2095-42EA-89D3-344BFEE3F9DA}"/>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6" name="Footer Placeholder 5">
            <a:extLst>
              <a:ext uri="{FF2B5EF4-FFF2-40B4-BE49-F238E27FC236}">
                <a16:creationId xmlns:a16="http://schemas.microsoft.com/office/drawing/2014/main" id="{A0E68A1C-0958-4174-BE2A-71DC40BAC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810C2-926C-4A2F-A785-B0317990965C}"/>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37124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DF7D-E438-4CF7-94EB-27EE82ADB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C4E0FE-CBCC-43FE-B3D7-B2697B135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BB5E2-D53F-41A9-8EAD-043C43425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976B8-08A7-4DAB-9471-533E42567379}"/>
              </a:ext>
            </a:extLst>
          </p:cNvPr>
          <p:cNvSpPr>
            <a:spLocks noGrp="1"/>
          </p:cNvSpPr>
          <p:nvPr>
            <p:ph type="dt" sz="half" idx="10"/>
          </p:nvPr>
        </p:nvSpPr>
        <p:spPr/>
        <p:txBody>
          <a:bodyPr/>
          <a:lstStyle/>
          <a:p>
            <a:fld id="{6F806841-B39D-4171-BDC3-4EE494D57707}" type="datetimeFigureOut">
              <a:rPr lang="en-US" smtClean="0"/>
              <a:t>3/8/2022</a:t>
            </a:fld>
            <a:endParaRPr lang="en-US"/>
          </a:p>
        </p:txBody>
      </p:sp>
      <p:sp>
        <p:nvSpPr>
          <p:cNvPr id="6" name="Footer Placeholder 5">
            <a:extLst>
              <a:ext uri="{FF2B5EF4-FFF2-40B4-BE49-F238E27FC236}">
                <a16:creationId xmlns:a16="http://schemas.microsoft.com/office/drawing/2014/main" id="{5F07DB9F-FE5C-41C5-B088-7A8966F0B6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7E2CD-EE93-4BF4-B718-ABF57F7E6B0C}"/>
              </a:ext>
            </a:extLst>
          </p:cNvPr>
          <p:cNvSpPr>
            <a:spLocks noGrp="1"/>
          </p:cNvSpPr>
          <p:nvPr>
            <p:ph type="sldNum" sz="quarter" idx="12"/>
          </p:nvPr>
        </p:nvSpPr>
        <p:spPr/>
        <p:txBody>
          <a:bodyPr/>
          <a:lstStyle/>
          <a:p>
            <a:fld id="{00B40214-E93D-4D52-9CD1-148B2F6EA085}" type="slidenum">
              <a:rPr lang="en-US" smtClean="0"/>
              <a:t>‹#›</a:t>
            </a:fld>
            <a:endParaRPr lang="en-US"/>
          </a:p>
        </p:txBody>
      </p:sp>
    </p:spTree>
    <p:extLst>
      <p:ext uri="{BB962C8B-B14F-4D97-AF65-F5344CB8AC3E}">
        <p14:creationId xmlns:p14="http://schemas.microsoft.com/office/powerpoint/2010/main" val="122659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5A661-6362-4DBC-BC27-B6CD25172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F5754-E545-4655-A7BE-37A4D2F77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BE963-58F4-4348-B836-543879B74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06841-B39D-4171-BDC3-4EE494D57707}" type="datetimeFigureOut">
              <a:rPr lang="en-US" smtClean="0"/>
              <a:t>3/8/2022</a:t>
            </a:fld>
            <a:endParaRPr lang="en-US"/>
          </a:p>
        </p:txBody>
      </p:sp>
      <p:sp>
        <p:nvSpPr>
          <p:cNvPr id="5" name="Footer Placeholder 4">
            <a:extLst>
              <a:ext uri="{FF2B5EF4-FFF2-40B4-BE49-F238E27FC236}">
                <a16:creationId xmlns:a16="http://schemas.microsoft.com/office/drawing/2014/main" id="{2021D8E8-2029-4E99-A785-6A5900B20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6CB66A-D824-4282-9E2F-0BA60880F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40214-E93D-4D52-9CD1-148B2F6EA085}" type="slidenum">
              <a:rPr lang="en-US" smtClean="0"/>
              <a:t>‹#›</a:t>
            </a:fld>
            <a:endParaRPr lang="en-US"/>
          </a:p>
        </p:txBody>
      </p:sp>
    </p:spTree>
    <p:extLst>
      <p:ext uri="{BB962C8B-B14F-4D97-AF65-F5344CB8AC3E}">
        <p14:creationId xmlns:p14="http://schemas.microsoft.com/office/powerpoint/2010/main" val="2499617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reilly.com/library/view/hands-on-machine-learning/9781492032632/" TargetMode="External"/><Relationship Id="rId2" Type="http://schemas.openxmlformats.org/officeDocument/2006/relationships/hyperlink" Target="https://www.oreilly.com/people/aurelien-ger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molalekan.medium.com/steps-involved-in-selecting-a-model-model-selection-bd7aaffbec4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ADF59B-D7D2-4930-BBB2-9CF2CCC6ADC1}"/>
              </a:ext>
            </a:extLst>
          </p:cNvPr>
          <p:cNvSpPr>
            <a:spLocks noGrp="1"/>
          </p:cNvSpPr>
          <p:nvPr>
            <p:ph type="subTitle" idx="1"/>
          </p:nvPr>
        </p:nvSpPr>
        <p:spPr>
          <a:xfrm>
            <a:off x="1026943" y="829994"/>
            <a:ext cx="10016196" cy="5078437"/>
          </a:xfrm>
        </p:spPr>
        <p:txBody>
          <a:bodyPr>
            <a:normAutofit/>
          </a:bodyPr>
          <a:lstStyle/>
          <a:p>
            <a:r>
              <a:rPr lang="en-US" b="0" i="0" dirty="0">
                <a:solidFill>
                  <a:srgbClr val="9AA0A6"/>
                </a:solidFill>
                <a:effectLst/>
                <a:latin typeface="arial" panose="020B0604020202020204" pitchFamily="34" charset="0"/>
              </a:rPr>
              <a:t> </a:t>
            </a:r>
          </a:p>
          <a:p>
            <a:r>
              <a:rPr lang="en-US" sz="5400" b="1" dirty="0">
                <a:solidFill>
                  <a:srgbClr val="C00000"/>
                </a:solidFill>
              </a:rPr>
              <a:t>DATA MODELING </a:t>
            </a:r>
          </a:p>
          <a:p>
            <a:r>
              <a:rPr lang="en-US" sz="5400" b="1" dirty="0">
                <a:solidFill>
                  <a:srgbClr val="C00000"/>
                </a:solidFill>
              </a:rPr>
              <a:t>IN </a:t>
            </a:r>
          </a:p>
          <a:p>
            <a:r>
              <a:rPr lang="en-US" sz="5400" b="1" dirty="0">
                <a:solidFill>
                  <a:srgbClr val="C00000"/>
                </a:solidFill>
              </a:rPr>
              <a:t>MACHINE LEARNING</a:t>
            </a:r>
            <a:endParaRPr lang="en-US" sz="5400" dirty="0">
              <a:latin typeface="+mj-lt"/>
            </a:endParaRPr>
          </a:p>
          <a:p>
            <a:endParaRPr lang="en-US" sz="2000" dirty="0">
              <a:latin typeface="+mj-lt"/>
            </a:endParaRPr>
          </a:p>
          <a:p>
            <a:r>
              <a:rPr lang="en-US" b="1" dirty="0">
                <a:latin typeface="+mj-lt"/>
              </a:rPr>
              <a:t>BY</a:t>
            </a:r>
          </a:p>
          <a:p>
            <a:endParaRPr lang="en-US" sz="2000" dirty="0">
              <a:latin typeface="+mj-lt"/>
            </a:endParaRPr>
          </a:p>
          <a:p>
            <a:r>
              <a:rPr lang="en-US" sz="3600" b="1" dirty="0">
                <a:solidFill>
                  <a:srgbClr val="9C0000"/>
                </a:solidFill>
                <a:latin typeface="+mj-lt"/>
              </a:rPr>
              <a:t>GANIYU OLALEKAN</a:t>
            </a:r>
          </a:p>
        </p:txBody>
      </p:sp>
    </p:spTree>
    <p:extLst>
      <p:ext uri="{BB962C8B-B14F-4D97-AF65-F5344CB8AC3E}">
        <p14:creationId xmlns:p14="http://schemas.microsoft.com/office/powerpoint/2010/main" val="263412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8717-8A54-4CA3-A723-5206001321BA}"/>
              </a:ext>
            </a:extLst>
          </p:cNvPr>
          <p:cNvSpPr>
            <a:spLocks noGrp="1"/>
          </p:cNvSpPr>
          <p:nvPr>
            <p:ph type="title"/>
          </p:nvPr>
        </p:nvSpPr>
        <p:spPr>
          <a:xfrm>
            <a:off x="838200" y="101600"/>
            <a:ext cx="10515600" cy="798286"/>
          </a:xfrm>
        </p:spPr>
        <p:txBody>
          <a:bodyPr>
            <a:normAutofit fontScale="90000"/>
          </a:bodyPr>
          <a:lstStyle/>
          <a:p>
            <a:pPr algn="ctr"/>
            <a:r>
              <a:rPr lang="en-US" sz="5400" b="1" dirty="0">
                <a:solidFill>
                  <a:srgbClr val="C00000"/>
                </a:solidFill>
              </a:rPr>
              <a:t>Fine-Tune The system</a:t>
            </a:r>
            <a:endParaRPr lang="en-US" sz="5400" dirty="0"/>
          </a:p>
        </p:txBody>
      </p:sp>
      <p:sp>
        <p:nvSpPr>
          <p:cNvPr id="3" name="Content Placeholder 2">
            <a:extLst>
              <a:ext uri="{FF2B5EF4-FFF2-40B4-BE49-F238E27FC236}">
                <a16:creationId xmlns:a16="http://schemas.microsoft.com/office/drawing/2014/main" id="{11CFD9C6-85E8-4947-982D-F817592A629A}"/>
              </a:ext>
            </a:extLst>
          </p:cNvPr>
          <p:cNvSpPr>
            <a:spLocks noGrp="1"/>
          </p:cNvSpPr>
          <p:nvPr>
            <p:ph idx="1"/>
          </p:nvPr>
        </p:nvSpPr>
        <p:spPr>
          <a:xfrm>
            <a:off x="493486" y="899886"/>
            <a:ext cx="11292114" cy="5704114"/>
          </a:xfrm>
        </p:spPr>
        <p:txBody>
          <a:bodyPr>
            <a:normAutofit/>
          </a:bodyPr>
          <a:lstStyle/>
          <a:p>
            <a:pPr marL="514350" indent="-514350">
              <a:buFont typeface="+mj-lt"/>
              <a:buAutoNum type="arabicPeriod"/>
            </a:pPr>
            <a:r>
              <a:rPr lang="en-US" dirty="0"/>
              <a:t>Fine-tune the hyperparameters using cross-validation:</a:t>
            </a:r>
          </a:p>
          <a:p>
            <a:pPr lvl="1"/>
            <a:r>
              <a:rPr lang="en-US" dirty="0"/>
              <a:t>Treat your data transformation choices as hyperparameters, especially when you are not sure about them (e.g., if you’re not sure whether to replace missing values with zeros or with the median value or to just drop the rows).</a:t>
            </a:r>
          </a:p>
          <a:p>
            <a:pPr lvl="1"/>
            <a:r>
              <a:rPr lang="en-US" dirty="0"/>
              <a:t>Unless there are very few hyperparameter values to explore, prefer random search over grid search. If training is very long, you may prefer a Bayesian optimization approach (e.g., using Gaussian process priors, as described by Jasper Snoek et al. ).</a:t>
            </a:r>
          </a:p>
          <a:p>
            <a:pPr marL="514350" indent="-514350">
              <a:buFont typeface="+mj-lt"/>
              <a:buAutoNum type="arabicPeriod"/>
            </a:pPr>
            <a:r>
              <a:rPr lang="en-US" dirty="0"/>
              <a:t>Try Ensemble methods. Combining your best models will often produce better performance than running them individually.</a:t>
            </a:r>
          </a:p>
          <a:p>
            <a:pPr marL="514350" indent="-514350">
              <a:buFont typeface="+mj-lt"/>
              <a:buAutoNum type="arabicPeriod"/>
            </a:pPr>
            <a:r>
              <a:rPr lang="en-US" dirty="0"/>
              <a:t>Once you are confident about your final model, measure its performance on the test set to estimate the generalization error.</a:t>
            </a:r>
          </a:p>
        </p:txBody>
      </p:sp>
      <p:pic>
        <p:nvPicPr>
          <p:cNvPr id="5" name="Picture 4">
            <a:extLst>
              <a:ext uri="{FF2B5EF4-FFF2-40B4-BE49-F238E27FC236}">
                <a16:creationId xmlns:a16="http://schemas.microsoft.com/office/drawing/2014/main" id="{00668367-BA05-4340-B28C-1BCD60C8D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2084" y="4985657"/>
            <a:ext cx="3356430" cy="1618343"/>
          </a:xfrm>
          <a:prstGeom prst="rect">
            <a:avLst/>
          </a:prstGeom>
        </p:spPr>
      </p:pic>
    </p:spTree>
    <p:extLst>
      <p:ext uri="{BB962C8B-B14F-4D97-AF65-F5344CB8AC3E}">
        <p14:creationId xmlns:p14="http://schemas.microsoft.com/office/powerpoint/2010/main" val="52732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6EFDC5-A1BE-49E8-87B4-2EBCB774C78A}"/>
              </a:ext>
            </a:extLst>
          </p:cNvPr>
          <p:cNvSpPr>
            <a:spLocks noGrp="1"/>
          </p:cNvSpPr>
          <p:nvPr>
            <p:ph type="title"/>
          </p:nvPr>
        </p:nvSpPr>
        <p:spPr>
          <a:xfrm>
            <a:off x="293914" y="696686"/>
            <a:ext cx="11604171" cy="914400"/>
          </a:xfrm>
        </p:spPr>
        <p:txBody>
          <a:bodyPr>
            <a:normAutofit/>
          </a:bodyPr>
          <a:lstStyle/>
          <a:p>
            <a:pPr algn="ctr"/>
            <a:r>
              <a:rPr lang="en-US" sz="5400" b="1" dirty="0">
                <a:solidFill>
                  <a:srgbClr val="C00000"/>
                </a:solidFill>
              </a:rPr>
              <a:t>Create a Pipeline For The Model</a:t>
            </a:r>
            <a:endParaRPr lang="en-US" sz="5400" dirty="0"/>
          </a:p>
        </p:txBody>
      </p:sp>
      <p:pic>
        <p:nvPicPr>
          <p:cNvPr id="5" name="Content Placeholder 4">
            <a:extLst>
              <a:ext uri="{FF2B5EF4-FFF2-40B4-BE49-F238E27FC236}">
                <a16:creationId xmlns:a16="http://schemas.microsoft.com/office/drawing/2014/main" id="{A686B8DE-25CF-47E5-8BAE-EFC69CAD05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31314" y="2031999"/>
            <a:ext cx="4466772" cy="4409850"/>
          </a:xfrm>
        </p:spPr>
      </p:pic>
      <p:sp>
        <p:nvSpPr>
          <p:cNvPr id="8" name="Content Placeholder 7">
            <a:extLst>
              <a:ext uri="{FF2B5EF4-FFF2-40B4-BE49-F238E27FC236}">
                <a16:creationId xmlns:a16="http://schemas.microsoft.com/office/drawing/2014/main" id="{FE92B5EF-E710-4369-BDE5-2B545448E554}"/>
              </a:ext>
            </a:extLst>
          </p:cNvPr>
          <p:cNvSpPr>
            <a:spLocks noGrp="1"/>
          </p:cNvSpPr>
          <p:nvPr>
            <p:ph sz="half" idx="2"/>
          </p:nvPr>
        </p:nvSpPr>
        <p:spPr>
          <a:xfrm>
            <a:off x="711200" y="2031999"/>
            <a:ext cx="6386286" cy="4409849"/>
          </a:xfrm>
        </p:spPr>
        <p:txBody>
          <a:bodyPr>
            <a:normAutofit lnSpcReduction="10000"/>
          </a:bodyPr>
          <a:lstStyle/>
          <a:p>
            <a:pPr marL="0" indent="0">
              <a:buNone/>
            </a:pPr>
            <a:r>
              <a:rPr lang="en-US" dirty="0"/>
              <a:t>After fine-tuning the model, it is essential to create a pipeline that handles all the processes of cleaning, selecting features, and engineering feature.</a:t>
            </a:r>
          </a:p>
          <a:p>
            <a:pPr marL="0" indent="0">
              <a:buNone/>
            </a:pPr>
            <a:endParaRPr lang="en-US" dirty="0"/>
          </a:p>
          <a:p>
            <a:pPr marL="0" indent="0">
              <a:buNone/>
            </a:pPr>
            <a:r>
              <a:rPr lang="en-US" dirty="0"/>
              <a:t>Ultimately, the purpose of a pipeline is to allow you to increase the iteration cycle with the added confidence that simplifying the process gives and to scale how many models you can realistically maintain in production.</a:t>
            </a:r>
          </a:p>
        </p:txBody>
      </p:sp>
    </p:spTree>
    <p:extLst>
      <p:ext uri="{BB962C8B-B14F-4D97-AF65-F5344CB8AC3E}">
        <p14:creationId xmlns:p14="http://schemas.microsoft.com/office/powerpoint/2010/main" val="334104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5B5A-86D6-4F90-8784-E4BCEB2185F2}"/>
              </a:ext>
            </a:extLst>
          </p:cNvPr>
          <p:cNvSpPr>
            <a:spLocks noGrp="1"/>
          </p:cNvSpPr>
          <p:nvPr>
            <p:ph type="title"/>
          </p:nvPr>
        </p:nvSpPr>
        <p:spPr>
          <a:xfrm>
            <a:off x="838200" y="377371"/>
            <a:ext cx="10515600" cy="943429"/>
          </a:xfrm>
        </p:spPr>
        <p:txBody>
          <a:bodyPr>
            <a:normAutofit/>
          </a:bodyPr>
          <a:lstStyle/>
          <a:p>
            <a:pPr algn="ctr"/>
            <a:r>
              <a:rPr lang="en-US" sz="5400" b="1" dirty="0">
                <a:solidFill>
                  <a:srgbClr val="C00000"/>
                </a:solidFill>
              </a:rPr>
              <a:t>Present Your Solution</a:t>
            </a:r>
            <a:endParaRPr lang="en-US" sz="5400" dirty="0"/>
          </a:p>
        </p:txBody>
      </p:sp>
      <p:sp>
        <p:nvSpPr>
          <p:cNvPr id="3" name="Content Placeholder 2">
            <a:extLst>
              <a:ext uri="{FF2B5EF4-FFF2-40B4-BE49-F238E27FC236}">
                <a16:creationId xmlns:a16="http://schemas.microsoft.com/office/drawing/2014/main" id="{9BC598C9-81D8-4AF3-8BB9-17250554C8E3}"/>
              </a:ext>
            </a:extLst>
          </p:cNvPr>
          <p:cNvSpPr>
            <a:spLocks noGrp="1"/>
          </p:cNvSpPr>
          <p:nvPr>
            <p:ph idx="1"/>
          </p:nvPr>
        </p:nvSpPr>
        <p:spPr>
          <a:xfrm>
            <a:off x="566057" y="1825624"/>
            <a:ext cx="11408229" cy="4865461"/>
          </a:xfrm>
        </p:spPr>
        <p:txBody>
          <a:bodyPr>
            <a:normAutofit/>
          </a:bodyPr>
          <a:lstStyle/>
          <a:p>
            <a:pPr marL="514350" indent="-514350">
              <a:buFont typeface="+mj-lt"/>
              <a:buAutoNum type="arabicPeriod"/>
            </a:pPr>
            <a:r>
              <a:rPr lang="en-US" dirty="0"/>
              <a:t>Document what you have done.</a:t>
            </a:r>
          </a:p>
          <a:p>
            <a:pPr marL="514350" indent="-514350">
              <a:buFont typeface="+mj-lt"/>
              <a:buAutoNum type="arabicPeriod"/>
            </a:pPr>
            <a:r>
              <a:rPr lang="en-US" dirty="0"/>
              <a:t>Create a nice presentation.</a:t>
            </a:r>
          </a:p>
          <a:p>
            <a:pPr lvl="1"/>
            <a:r>
              <a:rPr lang="en-US" dirty="0"/>
              <a:t>Make sure you highlight the big picture first.</a:t>
            </a:r>
          </a:p>
          <a:p>
            <a:pPr marL="514350" indent="-514350">
              <a:buFont typeface="+mj-lt"/>
              <a:buAutoNum type="arabicPeriod"/>
            </a:pPr>
            <a:r>
              <a:rPr lang="en-US" dirty="0"/>
              <a:t>Explain why your solution achieves the business objective.</a:t>
            </a:r>
          </a:p>
          <a:p>
            <a:pPr marL="514350" indent="-514350">
              <a:buFont typeface="+mj-lt"/>
              <a:buAutoNum type="arabicPeriod"/>
            </a:pPr>
            <a:r>
              <a:rPr lang="en-US" dirty="0"/>
              <a:t>Don’t forget to present interesting points you noticed along the way.</a:t>
            </a:r>
          </a:p>
          <a:p>
            <a:pPr lvl="1"/>
            <a:r>
              <a:rPr lang="en-US" dirty="0"/>
              <a:t>Describe what worked and what did not.</a:t>
            </a:r>
          </a:p>
          <a:p>
            <a:pPr lvl="1"/>
            <a:r>
              <a:rPr lang="en-US" dirty="0"/>
              <a:t>List your assumptions and your system’s limitations.</a:t>
            </a:r>
          </a:p>
          <a:p>
            <a:pPr marL="514350" indent="-514350">
              <a:buFont typeface="+mj-lt"/>
              <a:buAutoNum type="arabicPeriod"/>
            </a:pPr>
            <a:r>
              <a:rPr lang="en-US" dirty="0"/>
              <a:t>Ensure your key findings are communicated through beautiful visualizations or easy-to-remember statements (e.g., “the median income is the number-one predictor of housing prices”).</a:t>
            </a:r>
          </a:p>
        </p:txBody>
      </p:sp>
      <p:pic>
        <p:nvPicPr>
          <p:cNvPr id="5" name="Picture 4">
            <a:extLst>
              <a:ext uri="{FF2B5EF4-FFF2-40B4-BE49-F238E27FC236}">
                <a16:creationId xmlns:a16="http://schemas.microsoft.com/office/drawing/2014/main" id="{DF0CCF85-89C7-4E2C-8809-4D62EA97E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29" y="1320800"/>
            <a:ext cx="2394857" cy="2179751"/>
          </a:xfrm>
          <a:prstGeom prst="rect">
            <a:avLst/>
          </a:prstGeom>
        </p:spPr>
      </p:pic>
    </p:spTree>
    <p:extLst>
      <p:ext uri="{BB962C8B-B14F-4D97-AF65-F5344CB8AC3E}">
        <p14:creationId xmlns:p14="http://schemas.microsoft.com/office/powerpoint/2010/main" val="372067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26C0-7C2D-48DC-8232-FAC90307FC18}"/>
              </a:ext>
            </a:extLst>
          </p:cNvPr>
          <p:cNvSpPr>
            <a:spLocks noGrp="1"/>
          </p:cNvSpPr>
          <p:nvPr>
            <p:ph type="title"/>
          </p:nvPr>
        </p:nvSpPr>
        <p:spPr>
          <a:xfrm>
            <a:off x="838200" y="365126"/>
            <a:ext cx="10515600" cy="897618"/>
          </a:xfrm>
        </p:spPr>
        <p:txBody>
          <a:bodyPr>
            <a:normAutofit/>
          </a:bodyPr>
          <a:lstStyle/>
          <a:p>
            <a:pPr algn="ctr"/>
            <a:r>
              <a:rPr lang="en-US" sz="5400" b="1" dirty="0">
                <a:solidFill>
                  <a:srgbClr val="C00000"/>
                </a:solidFill>
              </a:rPr>
              <a:t>CONCLUSION</a:t>
            </a:r>
          </a:p>
        </p:txBody>
      </p:sp>
      <p:sp>
        <p:nvSpPr>
          <p:cNvPr id="3" name="Content Placeholder 2">
            <a:extLst>
              <a:ext uri="{FF2B5EF4-FFF2-40B4-BE49-F238E27FC236}">
                <a16:creationId xmlns:a16="http://schemas.microsoft.com/office/drawing/2014/main" id="{30BDE6DE-3EEA-4A30-BE94-0567B34ADB63}"/>
              </a:ext>
            </a:extLst>
          </p:cNvPr>
          <p:cNvSpPr>
            <a:spLocks noGrp="1"/>
          </p:cNvSpPr>
          <p:nvPr>
            <p:ph idx="1"/>
          </p:nvPr>
        </p:nvSpPr>
        <p:spPr>
          <a:xfrm>
            <a:off x="838200" y="1407886"/>
            <a:ext cx="10515600" cy="5084988"/>
          </a:xfrm>
        </p:spPr>
        <p:txBody>
          <a:bodyPr/>
          <a:lstStyle/>
          <a:p>
            <a:pPr marL="0" indent="0" algn="ctr">
              <a:buNone/>
            </a:pPr>
            <a:r>
              <a:rPr lang="en-US" dirty="0"/>
              <a:t>I believe the concept of data modeling in machine learning has been properly resolved. We’ve also looked into why we model data in machine learning.</a:t>
            </a:r>
          </a:p>
          <a:p>
            <a:pPr marL="0" indent="0" algn="ctr">
              <a:buNone/>
            </a:pPr>
            <a:endParaRPr lang="en-US" dirty="0"/>
          </a:p>
          <a:p>
            <a:pPr marL="0" indent="0" algn="ctr">
              <a:buNone/>
            </a:pPr>
            <a:r>
              <a:rPr lang="en-US" dirty="0"/>
              <a:t>We talked about the steps necessary in modeling data for machine learning models. These steps were taken from </a:t>
            </a:r>
            <a:r>
              <a:rPr lang="en-US" dirty="0" err="1">
                <a:solidFill>
                  <a:srgbClr val="C00000"/>
                </a:solidFill>
                <a:hlinkClick r:id="rId2">
                  <a:extLst>
                    <a:ext uri="{A12FA001-AC4F-418D-AE19-62706E023703}">
                      <ahyp:hlinkClr xmlns:ahyp="http://schemas.microsoft.com/office/drawing/2018/hyperlinkcolor" val="tx"/>
                    </a:ext>
                  </a:extLst>
                </a:hlinkClick>
              </a:rPr>
              <a:t>Aurélien</a:t>
            </a:r>
            <a:r>
              <a:rPr lang="en-US" dirty="0">
                <a:solidFill>
                  <a:srgbClr val="C00000"/>
                </a:solidFill>
                <a:hlinkClick r:id="rId2">
                  <a:extLst>
                    <a:ext uri="{A12FA001-AC4F-418D-AE19-62706E023703}">
                      <ahyp:hlinkClr xmlns:ahyp="http://schemas.microsoft.com/office/drawing/2018/hyperlinkcolor" val="tx"/>
                    </a:ext>
                  </a:extLst>
                </a:hlinkClick>
              </a:rPr>
              <a:t> </a:t>
            </a:r>
            <a:r>
              <a:rPr lang="en-US" dirty="0" err="1">
                <a:solidFill>
                  <a:srgbClr val="C00000"/>
                </a:solidFill>
                <a:hlinkClick r:id="rId2">
                  <a:extLst>
                    <a:ext uri="{A12FA001-AC4F-418D-AE19-62706E023703}">
                      <ahyp:hlinkClr xmlns:ahyp="http://schemas.microsoft.com/office/drawing/2018/hyperlinkcolor" val="tx"/>
                    </a:ext>
                  </a:extLst>
                </a:hlinkClick>
              </a:rPr>
              <a:t>Géron</a:t>
            </a:r>
            <a:r>
              <a:rPr lang="en-US" dirty="0">
                <a:solidFill>
                  <a:srgbClr val="C00000"/>
                </a:solidFill>
              </a:rPr>
              <a:t> </a:t>
            </a:r>
            <a:r>
              <a:rPr lang="en-US" dirty="0"/>
              <a:t>in his book </a:t>
            </a:r>
            <a:r>
              <a:rPr lang="en-US" dirty="0">
                <a:solidFill>
                  <a:srgbClr val="C00000"/>
                </a:solidFill>
                <a:hlinkClick r:id="rId3">
                  <a:extLst>
                    <a:ext uri="{A12FA001-AC4F-418D-AE19-62706E023703}">
                      <ahyp:hlinkClr xmlns:ahyp="http://schemas.microsoft.com/office/drawing/2018/hyperlinkcolor" val="tx"/>
                    </a:ext>
                  </a:extLst>
                </a:hlinkClick>
              </a:rPr>
              <a:t>Hands-On Machine Learning with Scikit-Learn, </a:t>
            </a:r>
            <a:r>
              <a:rPr lang="en-US" dirty="0" err="1">
                <a:solidFill>
                  <a:srgbClr val="C00000"/>
                </a:solidFill>
                <a:hlinkClick r:id="rId3">
                  <a:extLst>
                    <a:ext uri="{A12FA001-AC4F-418D-AE19-62706E023703}">
                      <ahyp:hlinkClr xmlns:ahyp="http://schemas.microsoft.com/office/drawing/2018/hyperlinkcolor" val="tx"/>
                    </a:ext>
                  </a:extLst>
                </a:hlinkClick>
              </a:rPr>
              <a:t>Keras</a:t>
            </a:r>
            <a:r>
              <a:rPr lang="en-US" dirty="0">
                <a:solidFill>
                  <a:srgbClr val="C00000"/>
                </a:solidFill>
                <a:hlinkClick r:id="rId3">
                  <a:extLst>
                    <a:ext uri="{A12FA001-AC4F-418D-AE19-62706E023703}">
                      <ahyp:hlinkClr xmlns:ahyp="http://schemas.microsoft.com/office/drawing/2018/hyperlinkcolor" val="tx"/>
                    </a:ext>
                  </a:extLst>
                </a:hlinkClick>
              </a:rPr>
              <a:t>, and TensorFlow</a:t>
            </a:r>
            <a:r>
              <a:rPr lang="en-US" dirty="0"/>
              <a:t>, where he gave a full checklist of handling any machine learning projects (Do check out his book)</a:t>
            </a:r>
          </a:p>
          <a:p>
            <a:pPr marL="0" indent="0" algn="ctr">
              <a:buNone/>
            </a:pPr>
            <a:endParaRPr lang="en-US" dirty="0"/>
          </a:p>
          <a:p>
            <a:pPr marL="0" indent="0" algn="ctr">
              <a:buNone/>
            </a:pPr>
            <a:r>
              <a:rPr lang="en-US" dirty="0"/>
              <a:t>This concludes the slides on data modeling.</a:t>
            </a:r>
          </a:p>
        </p:txBody>
      </p:sp>
    </p:spTree>
    <p:extLst>
      <p:ext uri="{BB962C8B-B14F-4D97-AF65-F5344CB8AC3E}">
        <p14:creationId xmlns:p14="http://schemas.microsoft.com/office/powerpoint/2010/main" val="62747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6C2E-09BC-4C9E-B8A1-DD62E255C659}"/>
              </a:ext>
            </a:extLst>
          </p:cNvPr>
          <p:cNvSpPr>
            <a:spLocks noGrp="1"/>
          </p:cNvSpPr>
          <p:nvPr>
            <p:ph type="title"/>
          </p:nvPr>
        </p:nvSpPr>
        <p:spPr>
          <a:xfrm>
            <a:off x="838200" y="3868058"/>
            <a:ext cx="10515600" cy="1741714"/>
          </a:xfrm>
        </p:spPr>
        <p:txBody>
          <a:bodyPr>
            <a:normAutofit/>
          </a:bodyPr>
          <a:lstStyle/>
          <a:p>
            <a:pPr algn="ctr"/>
            <a:r>
              <a:rPr lang="en-US" sz="9600" b="1" dirty="0">
                <a:solidFill>
                  <a:srgbClr val="C00000"/>
                </a:solidFill>
              </a:rPr>
              <a:t>THANK YOU!!!</a:t>
            </a:r>
          </a:p>
        </p:txBody>
      </p:sp>
      <p:pic>
        <p:nvPicPr>
          <p:cNvPr id="4" name="Picture 3">
            <a:extLst>
              <a:ext uri="{FF2B5EF4-FFF2-40B4-BE49-F238E27FC236}">
                <a16:creationId xmlns:a16="http://schemas.microsoft.com/office/drawing/2014/main" id="{6DABE9FD-AC50-4E23-BE0B-F25A89D39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0" y="1248228"/>
            <a:ext cx="4165600" cy="2516643"/>
          </a:xfrm>
          <a:prstGeom prst="rect">
            <a:avLst/>
          </a:prstGeom>
        </p:spPr>
      </p:pic>
    </p:spTree>
    <p:extLst>
      <p:ext uri="{BB962C8B-B14F-4D97-AF65-F5344CB8AC3E}">
        <p14:creationId xmlns:p14="http://schemas.microsoft.com/office/powerpoint/2010/main" val="126478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9B63-1031-4289-A568-CBF61ADF5F11}"/>
              </a:ext>
            </a:extLst>
          </p:cNvPr>
          <p:cNvSpPr>
            <a:spLocks noGrp="1"/>
          </p:cNvSpPr>
          <p:nvPr>
            <p:ph type="ctrTitle"/>
          </p:nvPr>
        </p:nvSpPr>
        <p:spPr>
          <a:xfrm>
            <a:off x="1524000" y="1122363"/>
            <a:ext cx="9144000" cy="1634284"/>
          </a:xfrm>
        </p:spPr>
        <p:txBody>
          <a:bodyPr>
            <a:normAutofit fontScale="90000"/>
          </a:bodyPr>
          <a:lstStyle/>
          <a:p>
            <a:r>
              <a:rPr lang="en-US" b="1" dirty="0">
                <a:solidFill>
                  <a:srgbClr val="C00000"/>
                </a:solidFill>
              </a:rPr>
              <a:t>WHAT IS DATA MODELING IN MACHINE LEARNING</a:t>
            </a:r>
          </a:p>
        </p:txBody>
      </p:sp>
      <p:sp>
        <p:nvSpPr>
          <p:cNvPr id="3" name="Subtitle 2">
            <a:extLst>
              <a:ext uri="{FF2B5EF4-FFF2-40B4-BE49-F238E27FC236}">
                <a16:creationId xmlns:a16="http://schemas.microsoft.com/office/drawing/2014/main" id="{C8ADF59B-D7D2-4930-BBB2-9CF2CCC6ADC1}"/>
              </a:ext>
            </a:extLst>
          </p:cNvPr>
          <p:cNvSpPr>
            <a:spLocks noGrp="1"/>
          </p:cNvSpPr>
          <p:nvPr>
            <p:ph type="subTitle" idx="1"/>
          </p:nvPr>
        </p:nvSpPr>
        <p:spPr>
          <a:xfrm>
            <a:off x="1524000" y="2904565"/>
            <a:ext cx="9144000" cy="3552506"/>
          </a:xfrm>
        </p:spPr>
        <p:txBody>
          <a:bodyPr>
            <a:normAutofit/>
          </a:bodyPr>
          <a:lstStyle/>
          <a:p>
            <a:r>
              <a:rPr lang="en-US" b="0" i="0" dirty="0">
                <a:solidFill>
                  <a:srgbClr val="9AA0A6"/>
                </a:solidFill>
                <a:effectLst/>
                <a:latin typeface="arial" panose="020B0604020202020204" pitchFamily="34" charset="0"/>
              </a:rPr>
              <a:t> </a:t>
            </a:r>
          </a:p>
          <a:p>
            <a:r>
              <a:rPr lang="en-US" b="1" i="0" dirty="0">
                <a:effectLst/>
                <a:latin typeface="+mj-lt"/>
              </a:rPr>
              <a:t>Data modeling</a:t>
            </a:r>
            <a:r>
              <a:rPr lang="en-US" i="0" dirty="0">
                <a:effectLst/>
                <a:latin typeface="+mj-lt"/>
              </a:rPr>
              <a:t> in </a:t>
            </a:r>
            <a:r>
              <a:rPr lang="en-US" b="1" i="0" dirty="0">
                <a:effectLst/>
                <a:latin typeface="+mj-lt"/>
              </a:rPr>
              <a:t>machine learning</a:t>
            </a:r>
            <a:r>
              <a:rPr lang="en-US" i="0" dirty="0">
                <a:effectLst/>
                <a:latin typeface="+mj-lt"/>
              </a:rPr>
              <a:t> is the process of </a:t>
            </a:r>
            <a:r>
              <a:rPr lang="en-US" b="1" i="0" dirty="0">
                <a:effectLst/>
                <a:latin typeface="+mj-lt"/>
              </a:rPr>
              <a:t>creating machine learning models</a:t>
            </a:r>
            <a:r>
              <a:rPr lang="en-US" i="0" dirty="0">
                <a:effectLst/>
                <a:latin typeface="+mj-lt"/>
              </a:rPr>
              <a:t> </a:t>
            </a:r>
            <a:r>
              <a:rPr lang="en-US" b="1" i="0" dirty="0">
                <a:effectLst/>
                <a:latin typeface="+mj-lt"/>
              </a:rPr>
              <a:t>capable of </a:t>
            </a:r>
            <a:r>
              <a:rPr lang="en-US" i="0" dirty="0">
                <a:effectLst/>
                <a:latin typeface="+mj-lt"/>
              </a:rPr>
              <a:t>predicting</a:t>
            </a:r>
            <a:r>
              <a:rPr lang="en-US" b="1" i="0" dirty="0">
                <a:effectLst/>
                <a:latin typeface="+mj-lt"/>
              </a:rPr>
              <a:t> </a:t>
            </a:r>
            <a:r>
              <a:rPr lang="en-US" i="0" dirty="0">
                <a:effectLst/>
                <a:latin typeface="+mj-lt"/>
              </a:rPr>
              <a:t>labels fro</a:t>
            </a:r>
            <a:r>
              <a:rPr lang="en-US" dirty="0">
                <a:latin typeface="+mj-lt"/>
              </a:rPr>
              <a:t>m features, </a:t>
            </a:r>
            <a:r>
              <a:rPr lang="en-US" i="0" dirty="0">
                <a:effectLst/>
                <a:latin typeface="+mj-lt"/>
              </a:rPr>
              <a:t>tuning them for the business need, and validating it on holdout data. The output from data modeling is a trained model that can be used for </a:t>
            </a:r>
            <a:r>
              <a:rPr lang="en-US" b="1" i="0" dirty="0">
                <a:effectLst/>
                <a:latin typeface="+mj-lt"/>
              </a:rPr>
              <a:t>making predictions on new data points</a:t>
            </a:r>
            <a:r>
              <a:rPr lang="en-US" i="0" dirty="0">
                <a:effectLst/>
                <a:latin typeface="+mj-lt"/>
              </a:rPr>
              <a:t>.</a:t>
            </a:r>
          </a:p>
        </p:txBody>
      </p:sp>
    </p:spTree>
    <p:extLst>
      <p:ext uri="{BB962C8B-B14F-4D97-AF65-F5344CB8AC3E}">
        <p14:creationId xmlns:p14="http://schemas.microsoft.com/office/powerpoint/2010/main" val="73926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D457-4DF5-452F-9037-00A143743FE7}"/>
              </a:ext>
            </a:extLst>
          </p:cNvPr>
          <p:cNvSpPr>
            <a:spLocks noGrp="1"/>
          </p:cNvSpPr>
          <p:nvPr>
            <p:ph type="title"/>
          </p:nvPr>
        </p:nvSpPr>
        <p:spPr>
          <a:xfrm>
            <a:off x="838199" y="157163"/>
            <a:ext cx="10515601" cy="1985962"/>
          </a:xfrm>
        </p:spPr>
        <p:txBody>
          <a:bodyPr>
            <a:noAutofit/>
          </a:bodyPr>
          <a:lstStyle/>
          <a:p>
            <a:pPr algn="ctr"/>
            <a:br>
              <a:rPr lang="en-US" sz="5400" b="1" i="0" dirty="0">
                <a:solidFill>
                  <a:srgbClr val="FF0000"/>
                </a:solidFill>
                <a:effectLst/>
                <a:latin typeface="Calibri Light (Headings)"/>
              </a:rPr>
            </a:br>
            <a:r>
              <a:rPr lang="en-US" sz="5400" b="1" i="0" dirty="0">
                <a:solidFill>
                  <a:srgbClr val="C00000"/>
                </a:solidFill>
                <a:effectLst/>
                <a:latin typeface="Calibri Light (Headings)"/>
              </a:rPr>
              <a:t>WHY DO WE MODEL DATA IN MACHINE LEARNING?</a:t>
            </a:r>
            <a:br>
              <a:rPr lang="en-US" sz="5400" b="1" i="0" dirty="0">
                <a:solidFill>
                  <a:srgbClr val="FF0000"/>
                </a:solidFill>
                <a:effectLst/>
                <a:latin typeface="Calibri Light (Headings)"/>
              </a:rPr>
            </a:br>
            <a:endParaRPr lang="en-US" sz="5400" dirty="0">
              <a:solidFill>
                <a:srgbClr val="FF0000"/>
              </a:solidFill>
              <a:latin typeface="Calibri Light (Headings)"/>
            </a:endParaRPr>
          </a:p>
        </p:txBody>
      </p:sp>
      <p:sp>
        <p:nvSpPr>
          <p:cNvPr id="3" name="Content Placeholder 2">
            <a:extLst>
              <a:ext uri="{FF2B5EF4-FFF2-40B4-BE49-F238E27FC236}">
                <a16:creationId xmlns:a16="http://schemas.microsoft.com/office/drawing/2014/main" id="{AEFDA082-311F-4DEF-AF87-BABB1403FE93}"/>
              </a:ext>
            </a:extLst>
          </p:cNvPr>
          <p:cNvSpPr>
            <a:spLocks noGrp="1"/>
          </p:cNvSpPr>
          <p:nvPr>
            <p:ph idx="1"/>
          </p:nvPr>
        </p:nvSpPr>
        <p:spPr>
          <a:xfrm>
            <a:off x="385481" y="2143125"/>
            <a:ext cx="5423647" cy="4419040"/>
          </a:xfrm>
        </p:spPr>
        <p:txBody>
          <a:bodyPr>
            <a:normAutofit/>
          </a:bodyPr>
          <a:lstStyle/>
          <a:p>
            <a:pPr marL="0" indent="0" algn="ctr">
              <a:buNone/>
            </a:pPr>
            <a:endParaRPr lang="en-US" sz="2400" dirty="0">
              <a:latin typeface="Calibri Light (Headings)"/>
            </a:endParaRPr>
          </a:p>
          <a:p>
            <a:pPr marL="0" indent="0" algn="ctr">
              <a:buNone/>
            </a:pPr>
            <a:r>
              <a:rPr lang="en-US" sz="2400" b="1" dirty="0">
                <a:latin typeface="Calibri Light (Headings)"/>
              </a:rPr>
              <a:t>Machine learning aims to create models that mimic understanding of real-world situations</a:t>
            </a:r>
            <a:r>
              <a:rPr lang="en-US" sz="2400" dirty="0">
                <a:latin typeface="Calibri Light (Headings)"/>
              </a:rPr>
              <a:t> through data and apply that understanding to real-world scenarios.</a:t>
            </a:r>
          </a:p>
          <a:p>
            <a:pPr marL="0" indent="0" algn="ctr">
              <a:buNone/>
            </a:pPr>
            <a:r>
              <a:rPr lang="en-US" sz="2400" dirty="0">
                <a:latin typeface="Calibri Light (Headings)"/>
              </a:rPr>
              <a:t> </a:t>
            </a:r>
          </a:p>
          <a:p>
            <a:pPr marL="0" indent="0" algn="ctr">
              <a:buNone/>
            </a:pPr>
            <a:r>
              <a:rPr lang="en-US" sz="2400" b="1" dirty="0">
                <a:latin typeface="Calibri Light (Headings)"/>
              </a:rPr>
              <a:t>We model data to create a bridge (pipeline) between the dataset and the machine learning model</a:t>
            </a:r>
            <a:r>
              <a:rPr lang="en-US" sz="2400" dirty="0">
                <a:latin typeface="Calibri Light (Headings)"/>
              </a:rPr>
              <a:t>, such that new data can be quickly received and translated to results.</a:t>
            </a:r>
          </a:p>
        </p:txBody>
      </p:sp>
      <p:pic>
        <p:nvPicPr>
          <p:cNvPr id="5" name="Picture 4">
            <a:extLst>
              <a:ext uri="{FF2B5EF4-FFF2-40B4-BE49-F238E27FC236}">
                <a16:creationId xmlns:a16="http://schemas.microsoft.com/office/drawing/2014/main" id="{5599AD86-FA28-4AC0-A904-76E27DE1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988" y="2165817"/>
            <a:ext cx="5580530" cy="4396348"/>
          </a:xfrm>
          <a:prstGeom prst="rect">
            <a:avLst/>
          </a:prstGeom>
        </p:spPr>
      </p:pic>
    </p:spTree>
    <p:extLst>
      <p:ext uri="{BB962C8B-B14F-4D97-AF65-F5344CB8AC3E}">
        <p14:creationId xmlns:p14="http://schemas.microsoft.com/office/powerpoint/2010/main" val="51159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D956-1C1A-4D12-B1A9-3DF8BA9DE704}"/>
              </a:ext>
            </a:extLst>
          </p:cNvPr>
          <p:cNvSpPr>
            <a:spLocks noGrp="1"/>
          </p:cNvSpPr>
          <p:nvPr>
            <p:ph type="title"/>
          </p:nvPr>
        </p:nvSpPr>
        <p:spPr>
          <a:xfrm>
            <a:off x="838200" y="365125"/>
            <a:ext cx="10515600" cy="1893981"/>
          </a:xfrm>
        </p:spPr>
        <p:txBody>
          <a:bodyPr anchor="ctr">
            <a:normAutofit/>
          </a:bodyPr>
          <a:lstStyle/>
          <a:p>
            <a:pPr algn="ctr"/>
            <a:r>
              <a:rPr lang="en-US" sz="5400" b="1" dirty="0">
                <a:solidFill>
                  <a:srgbClr val="C00000"/>
                </a:solidFill>
              </a:rPr>
              <a:t>STEPS IN MODELING DATA IN MACHINE LEARNING</a:t>
            </a:r>
          </a:p>
        </p:txBody>
      </p:sp>
      <p:sp>
        <p:nvSpPr>
          <p:cNvPr id="3" name="Text Placeholder 2">
            <a:extLst>
              <a:ext uri="{FF2B5EF4-FFF2-40B4-BE49-F238E27FC236}">
                <a16:creationId xmlns:a16="http://schemas.microsoft.com/office/drawing/2014/main" id="{EE2CCA7B-A82D-47F8-8412-40908A1A4977}"/>
              </a:ext>
            </a:extLst>
          </p:cNvPr>
          <p:cNvSpPr>
            <a:spLocks noGrp="1"/>
          </p:cNvSpPr>
          <p:nvPr>
            <p:ph sz="half" idx="1"/>
          </p:nvPr>
        </p:nvSpPr>
        <p:spPr>
          <a:xfrm>
            <a:off x="188686" y="2656113"/>
            <a:ext cx="4862285" cy="3836761"/>
          </a:xfrm>
        </p:spPr>
        <p:txBody>
          <a:bodyPr>
            <a:normAutofit/>
          </a:bodyPr>
          <a:lstStyle/>
          <a:p>
            <a:pPr marL="571500" indent="-571500">
              <a:buFont typeface="Wingdings" panose="05000000000000000000" pitchFamily="2" charset="2"/>
              <a:buChar char="ü"/>
            </a:pPr>
            <a:r>
              <a:rPr lang="en-US" sz="3600" b="1" dirty="0">
                <a:solidFill>
                  <a:srgbClr val="C00000"/>
                </a:solidFill>
              </a:rPr>
              <a:t>Prepare the data</a:t>
            </a:r>
          </a:p>
          <a:p>
            <a:pPr marL="0" indent="0">
              <a:buNone/>
            </a:pPr>
            <a:endParaRPr lang="en-US" sz="3600" b="1" dirty="0">
              <a:solidFill>
                <a:srgbClr val="C00000"/>
              </a:solidFill>
            </a:endParaRPr>
          </a:p>
          <a:p>
            <a:pPr marL="571500" indent="-571500">
              <a:buFont typeface="Wingdings" panose="05000000000000000000" pitchFamily="2" charset="2"/>
              <a:buChar char="ü"/>
            </a:pPr>
            <a:r>
              <a:rPr lang="en-US" sz="3600" b="1" dirty="0">
                <a:solidFill>
                  <a:srgbClr val="C00000"/>
                </a:solidFill>
              </a:rPr>
              <a:t>Fine-Tune The system</a:t>
            </a:r>
          </a:p>
          <a:p>
            <a:pPr marL="0" indent="0">
              <a:buNone/>
            </a:pPr>
            <a:endParaRPr lang="en-US" sz="3600" b="1" dirty="0">
              <a:solidFill>
                <a:srgbClr val="C00000"/>
              </a:solidFill>
            </a:endParaRPr>
          </a:p>
          <a:p>
            <a:pPr marL="571500" indent="-571500">
              <a:buFont typeface="Wingdings" panose="05000000000000000000" pitchFamily="2" charset="2"/>
              <a:buChar char="ü"/>
            </a:pPr>
            <a:r>
              <a:rPr lang="en-US" sz="3600" b="1" dirty="0">
                <a:solidFill>
                  <a:srgbClr val="C00000"/>
                </a:solidFill>
              </a:rPr>
              <a:t>Present Your Solution</a:t>
            </a:r>
          </a:p>
        </p:txBody>
      </p:sp>
      <p:sp>
        <p:nvSpPr>
          <p:cNvPr id="4" name="Content Placeholder 3">
            <a:extLst>
              <a:ext uri="{FF2B5EF4-FFF2-40B4-BE49-F238E27FC236}">
                <a16:creationId xmlns:a16="http://schemas.microsoft.com/office/drawing/2014/main" id="{3568988B-9E37-4FBE-8A2D-DDF3B08362DF}"/>
              </a:ext>
            </a:extLst>
          </p:cNvPr>
          <p:cNvSpPr>
            <a:spLocks noGrp="1"/>
          </p:cNvSpPr>
          <p:nvPr>
            <p:ph sz="half" idx="2"/>
          </p:nvPr>
        </p:nvSpPr>
        <p:spPr>
          <a:xfrm>
            <a:off x="5050971" y="2656113"/>
            <a:ext cx="6952343" cy="3836762"/>
          </a:xfrm>
        </p:spPr>
        <p:txBody>
          <a:bodyPr>
            <a:normAutofit/>
          </a:bodyPr>
          <a:lstStyle/>
          <a:p>
            <a:pPr marL="571500" indent="-571500">
              <a:buFont typeface="Wingdings" panose="05000000000000000000" pitchFamily="2" charset="2"/>
              <a:buChar char="ü"/>
            </a:pPr>
            <a:r>
              <a:rPr lang="en-US" sz="3600" b="1" dirty="0">
                <a:solidFill>
                  <a:srgbClr val="C00000"/>
                </a:solidFill>
              </a:rPr>
              <a:t>Shortlist Promising Models</a:t>
            </a:r>
          </a:p>
          <a:p>
            <a:pPr marL="0" indent="0">
              <a:buNone/>
            </a:pPr>
            <a:endParaRPr lang="en-US" sz="3600" b="1" dirty="0">
              <a:solidFill>
                <a:srgbClr val="C00000"/>
              </a:solidFill>
            </a:endParaRPr>
          </a:p>
          <a:p>
            <a:pPr marL="571500" indent="-571500">
              <a:buFont typeface="Wingdings" panose="05000000000000000000" pitchFamily="2" charset="2"/>
              <a:buChar char="ü"/>
            </a:pPr>
            <a:r>
              <a:rPr lang="en-US" sz="3600" b="1" dirty="0">
                <a:solidFill>
                  <a:srgbClr val="C00000"/>
                </a:solidFill>
              </a:rPr>
              <a:t>Create a Pipeline For The Model</a:t>
            </a:r>
          </a:p>
          <a:p>
            <a:pPr marL="0" indent="0">
              <a:buNone/>
            </a:pPr>
            <a:endParaRPr lang="en-US" sz="3600" b="1" dirty="0">
              <a:solidFill>
                <a:srgbClr val="C00000"/>
              </a:solidFill>
            </a:endParaRPr>
          </a:p>
        </p:txBody>
      </p:sp>
    </p:spTree>
    <p:extLst>
      <p:ext uri="{BB962C8B-B14F-4D97-AF65-F5344CB8AC3E}">
        <p14:creationId xmlns:p14="http://schemas.microsoft.com/office/powerpoint/2010/main" val="335182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A5F1-4E2C-4D5E-AE07-E3D30A9E7445}"/>
              </a:ext>
            </a:extLst>
          </p:cNvPr>
          <p:cNvSpPr>
            <a:spLocks noGrp="1"/>
          </p:cNvSpPr>
          <p:nvPr>
            <p:ph type="title"/>
          </p:nvPr>
        </p:nvSpPr>
        <p:spPr>
          <a:xfrm>
            <a:off x="838200" y="365125"/>
            <a:ext cx="10515600" cy="1710418"/>
          </a:xfrm>
        </p:spPr>
        <p:txBody>
          <a:bodyPr>
            <a:noAutofit/>
          </a:bodyPr>
          <a:lstStyle/>
          <a:p>
            <a:pPr algn="ctr"/>
            <a:r>
              <a:rPr lang="en-US" sz="5400" b="1" dirty="0">
                <a:solidFill>
                  <a:srgbClr val="C00000"/>
                </a:solidFill>
              </a:rPr>
              <a:t>SCIKIT-LEARN FOR MACHINE LEARNING</a:t>
            </a:r>
          </a:p>
        </p:txBody>
      </p:sp>
      <p:sp>
        <p:nvSpPr>
          <p:cNvPr id="3" name="Subtitle 2">
            <a:extLst>
              <a:ext uri="{FF2B5EF4-FFF2-40B4-BE49-F238E27FC236}">
                <a16:creationId xmlns:a16="http://schemas.microsoft.com/office/drawing/2014/main" id="{B119C667-AE7C-4336-B61E-6445CFF7DE35}"/>
              </a:ext>
            </a:extLst>
          </p:cNvPr>
          <p:cNvSpPr>
            <a:spLocks noGrp="1"/>
          </p:cNvSpPr>
          <p:nvPr>
            <p:ph sz="half" idx="1"/>
          </p:nvPr>
        </p:nvSpPr>
        <p:spPr>
          <a:xfrm>
            <a:off x="275772" y="2220685"/>
            <a:ext cx="5442858" cy="4412343"/>
          </a:xfrm>
        </p:spPr>
        <p:txBody>
          <a:bodyPr>
            <a:normAutofit/>
          </a:bodyPr>
          <a:lstStyle/>
          <a:p>
            <a:pPr marL="0" indent="0" algn="ctr">
              <a:buNone/>
            </a:pPr>
            <a:r>
              <a:rPr lang="en-US" sz="3600" b="1" dirty="0">
                <a:solidFill>
                  <a:srgbClr val="C00000"/>
                </a:solidFill>
              </a:rPr>
              <a:t>What is Scikit-Learn?</a:t>
            </a:r>
          </a:p>
          <a:p>
            <a:pPr algn="l"/>
            <a:endParaRPr lang="en-US" dirty="0"/>
          </a:p>
          <a:p>
            <a:pPr marL="0" indent="0" algn="ctr">
              <a:buNone/>
            </a:pPr>
            <a:r>
              <a:rPr lang="en-US" dirty="0"/>
              <a:t>Scikit-Learn is a python package that houses a series of machine learning algorithms (alongside other useful algorithms) to perform machine learning functions. </a:t>
            </a:r>
          </a:p>
        </p:txBody>
      </p:sp>
      <p:sp>
        <p:nvSpPr>
          <p:cNvPr id="4" name="Content Placeholder 3">
            <a:extLst>
              <a:ext uri="{FF2B5EF4-FFF2-40B4-BE49-F238E27FC236}">
                <a16:creationId xmlns:a16="http://schemas.microsoft.com/office/drawing/2014/main" id="{9BAA6817-4D01-4B9A-B8CF-FCC0CD17618B}"/>
              </a:ext>
            </a:extLst>
          </p:cNvPr>
          <p:cNvSpPr>
            <a:spLocks noGrp="1"/>
          </p:cNvSpPr>
          <p:nvPr>
            <p:ph sz="half" idx="2"/>
          </p:nvPr>
        </p:nvSpPr>
        <p:spPr>
          <a:xfrm>
            <a:off x="6473368" y="2220685"/>
            <a:ext cx="5442859" cy="4412344"/>
          </a:xfrm>
        </p:spPr>
        <p:txBody>
          <a:bodyPr>
            <a:normAutofit/>
          </a:bodyPr>
          <a:lstStyle/>
          <a:p>
            <a:pPr marL="0" indent="0" algn="ctr">
              <a:buNone/>
            </a:pPr>
            <a:r>
              <a:rPr lang="en-US" sz="3600" b="1" dirty="0">
                <a:solidFill>
                  <a:srgbClr val="C00000"/>
                </a:solidFill>
              </a:rPr>
              <a:t>Why Scikit-Learn?</a:t>
            </a:r>
          </a:p>
          <a:p>
            <a:pPr marL="0" indent="0">
              <a:buNone/>
            </a:pPr>
            <a:endParaRPr lang="en-US" dirty="0"/>
          </a:p>
          <a:p>
            <a:pPr marL="0" indent="0" algn="ctr">
              <a:buNone/>
            </a:pPr>
            <a:r>
              <a:rPr lang="en-US" dirty="0"/>
              <a:t>Scikit-Learn is a simple and efficient tool for predictive data analysis, accessible to everybody, and reusable in various contexts.</a:t>
            </a:r>
          </a:p>
          <a:p>
            <a:pPr marL="0" indent="0" algn="ctr">
              <a:buNone/>
            </a:pPr>
            <a:r>
              <a:rPr lang="en-US" dirty="0"/>
              <a:t>It is built on NumPy, SciPy, and Matplotlib.</a:t>
            </a:r>
          </a:p>
          <a:p>
            <a:pPr marL="0" indent="0">
              <a:buNone/>
            </a:pPr>
            <a:endParaRPr lang="en-US" dirty="0"/>
          </a:p>
        </p:txBody>
      </p:sp>
      <p:pic>
        <p:nvPicPr>
          <p:cNvPr id="6" name="Picture 5">
            <a:extLst>
              <a:ext uri="{FF2B5EF4-FFF2-40B4-BE49-F238E27FC236}">
                <a16:creationId xmlns:a16="http://schemas.microsoft.com/office/drawing/2014/main" id="{402D5EE9-3DA0-4755-B102-0CF57631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128" y="1220334"/>
            <a:ext cx="1842247" cy="800741"/>
          </a:xfrm>
          <a:prstGeom prst="rect">
            <a:avLst/>
          </a:prstGeom>
        </p:spPr>
      </p:pic>
      <p:pic>
        <p:nvPicPr>
          <p:cNvPr id="8" name="Picture 7">
            <a:extLst>
              <a:ext uri="{FF2B5EF4-FFF2-40B4-BE49-F238E27FC236}">
                <a16:creationId xmlns:a16="http://schemas.microsoft.com/office/drawing/2014/main" id="{748D376D-C9DF-44F0-8DFC-6A05B6C4C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788" y="1220334"/>
            <a:ext cx="976085" cy="903474"/>
          </a:xfrm>
          <a:prstGeom prst="rect">
            <a:avLst/>
          </a:prstGeom>
        </p:spPr>
      </p:pic>
    </p:spTree>
    <p:extLst>
      <p:ext uri="{BB962C8B-B14F-4D97-AF65-F5344CB8AC3E}">
        <p14:creationId xmlns:p14="http://schemas.microsoft.com/office/powerpoint/2010/main" val="244911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2FC7-F806-44E8-AE35-0837390482F6}"/>
              </a:ext>
            </a:extLst>
          </p:cNvPr>
          <p:cNvSpPr>
            <a:spLocks noGrp="1"/>
          </p:cNvSpPr>
          <p:nvPr>
            <p:ph type="title"/>
          </p:nvPr>
        </p:nvSpPr>
        <p:spPr>
          <a:xfrm>
            <a:off x="838200" y="365126"/>
            <a:ext cx="10515600" cy="1129846"/>
          </a:xfrm>
        </p:spPr>
        <p:txBody>
          <a:bodyPr>
            <a:normAutofit/>
          </a:bodyPr>
          <a:lstStyle/>
          <a:p>
            <a:pPr algn="ctr"/>
            <a:r>
              <a:rPr lang="en-US" sz="5400" b="1" dirty="0">
                <a:solidFill>
                  <a:srgbClr val="C00000"/>
                </a:solidFill>
              </a:rPr>
              <a:t>PROCESSES IN DATA PREPARATION</a:t>
            </a:r>
          </a:p>
        </p:txBody>
      </p:sp>
      <p:sp>
        <p:nvSpPr>
          <p:cNvPr id="3" name="Content Placeholder 2">
            <a:extLst>
              <a:ext uri="{FF2B5EF4-FFF2-40B4-BE49-F238E27FC236}">
                <a16:creationId xmlns:a16="http://schemas.microsoft.com/office/drawing/2014/main" id="{B6F1FF94-8D3C-49D0-88F5-F5626D953AFA}"/>
              </a:ext>
            </a:extLst>
          </p:cNvPr>
          <p:cNvSpPr>
            <a:spLocks noGrp="1"/>
          </p:cNvSpPr>
          <p:nvPr>
            <p:ph sz="half" idx="1"/>
          </p:nvPr>
        </p:nvSpPr>
        <p:spPr>
          <a:xfrm>
            <a:off x="838200" y="1825625"/>
            <a:ext cx="4851400" cy="4351338"/>
          </a:xfrm>
        </p:spPr>
        <p:txBody>
          <a:bodyPr>
            <a:normAutofit/>
          </a:bodyPr>
          <a:lstStyle/>
          <a:p>
            <a:pPr marL="0" indent="0">
              <a:buNone/>
            </a:pPr>
            <a:r>
              <a:rPr lang="en-US" sz="3600" b="1" dirty="0">
                <a:solidFill>
                  <a:srgbClr val="C00000"/>
                </a:solidFill>
              </a:rPr>
              <a:t>Data cleaning</a:t>
            </a:r>
            <a:endParaRPr lang="en-US" dirty="0"/>
          </a:p>
          <a:p>
            <a:pPr marL="0" indent="0">
              <a:buNone/>
            </a:pPr>
            <a:endParaRPr lang="en-US" dirty="0"/>
          </a:p>
          <a:p>
            <a:pPr>
              <a:buFont typeface="Wingdings" panose="05000000000000000000" pitchFamily="2" charset="2"/>
              <a:buChar char="Ø"/>
            </a:pPr>
            <a:r>
              <a:rPr lang="en-US" dirty="0"/>
              <a:t>Fix or remove outliers (optional).</a:t>
            </a:r>
          </a:p>
          <a:p>
            <a:pPr>
              <a:buFont typeface="Wingdings" panose="05000000000000000000" pitchFamily="2" charset="2"/>
              <a:buChar char="Ø"/>
            </a:pPr>
            <a:r>
              <a:rPr lang="en-US" dirty="0"/>
              <a:t>Fill in missing values (e.g., with zero, mean, median…) or drop their rows (or columns).</a:t>
            </a:r>
          </a:p>
          <a:p>
            <a:pPr marL="0" indent="0">
              <a:buNone/>
            </a:pPr>
            <a:endParaRPr lang="en-US" dirty="0"/>
          </a:p>
        </p:txBody>
      </p:sp>
      <p:sp>
        <p:nvSpPr>
          <p:cNvPr id="4" name="Content Placeholder 3">
            <a:extLst>
              <a:ext uri="{FF2B5EF4-FFF2-40B4-BE49-F238E27FC236}">
                <a16:creationId xmlns:a16="http://schemas.microsoft.com/office/drawing/2014/main" id="{6FD262FF-607E-49D3-9966-B74DC04EC3E0}"/>
              </a:ext>
            </a:extLst>
          </p:cNvPr>
          <p:cNvSpPr>
            <a:spLocks noGrp="1"/>
          </p:cNvSpPr>
          <p:nvPr>
            <p:ph sz="half" idx="2"/>
          </p:nvPr>
        </p:nvSpPr>
        <p:spPr>
          <a:xfrm>
            <a:off x="5936343" y="1825625"/>
            <a:ext cx="5704114" cy="4351338"/>
          </a:xfrm>
        </p:spPr>
        <p:txBody>
          <a:bodyPr>
            <a:normAutofit/>
          </a:bodyPr>
          <a:lstStyle/>
          <a:p>
            <a:pPr marL="0" indent="0">
              <a:buNone/>
            </a:pPr>
            <a:r>
              <a:rPr lang="en-US" sz="3600" b="1" dirty="0">
                <a:solidFill>
                  <a:srgbClr val="C00000"/>
                </a:solidFill>
              </a:rPr>
              <a:t>Feature selection (optional)</a:t>
            </a:r>
          </a:p>
          <a:p>
            <a:pPr marL="0" indent="0">
              <a:buNone/>
            </a:pPr>
            <a:endParaRPr lang="en-US" dirty="0"/>
          </a:p>
          <a:p>
            <a:pPr>
              <a:buFont typeface="Wingdings" panose="05000000000000000000" pitchFamily="2" charset="2"/>
              <a:buChar char="Ø"/>
            </a:pPr>
            <a:r>
              <a:rPr lang="en-US" dirty="0"/>
              <a:t>Drop the attributes that provide no useful information for the task.</a:t>
            </a:r>
          </a:p>
          <a:p>
            <a:pPr marL="0" indent="0">
              <a:buNone/>
            </a:pPr>
            <a:endParaRPr lang="en-US" dirty="0"/>
          </a:p>
        </p:txBody>
      </p:sp>
      <p:pic>
        <p:nvPicPr>
          <p:cNvPr id="6" name="Picture 5">
            <a:extLst>
              <a:ext uri="{FF2B5EF4-FFF2-40B4-BE49-F238E27FC236}">
                <a16:creationId xmlns:a16="http://schemas.microsoft.com/office/drawing/2014/main" id="{E0B57741-889B-4915-AA7B-91C8F487E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314" y="4001294"/>
            <a:ext cx="3730171" cy="2417309"/>
          </a:xfrm>
          <a:prstGeom prst="rect">
            <a:avLst/>
          </a:prstGeom>
        </p:spPr>
      </p:pic>
    </p:spTree>
    <p:extLst>
      <p:ext uri="{BB962C8B-B14F-4D97-AF65-F5344CB8AC3E}">
        <p14:creationId xmlns:p14="http://schemas.microsoft.com/office/powerpoint/2010/main" val="3609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5AF6-054C-4DC8-88C9-4BE7ACC3A64C}"/>
              </a:ext>
            </a:extLst>
          </p:cNvPr>
          <p:cNvSpPr>
            <a:spLocks noGrp="1"/>
          </p:cNvSpPr>
          <p:nvPr>
            <p:ph type="title"/>
          </p:nvPr>
        </p:nvSpPr>
        <p:spPr>
          <a:xfrm>
            <a:off x="838200" y="365125"/>
            <a:ext cx="10515600" cy="1057275"/>
          </a:xfrm>
        </p:spPr>
        <p:txBody>
          <a:bodyPr>
            <a:normAutofit/>
          </a:bodyPr>
          <a:lstStyle/>
          <a:p>
            <a:pPr algn="ctr"/>
            <a:r>
              <a:rPr lang="en-US" sz="5400" b="1" dirty="0">
                <a:solidFill>
                  <a:srgbClr val="C00000"/>
                </a:solidFill>
              </a:rPr>
              <a:t>PROCESSES IN DATA PREPARATION</a:t>
            </a:r>
            <a:endParaRPr lang="en-US" sz="5400" dirty="0"/>
          </a:p>
        </p:txBody>
      </p:sp>
      <p:sp>
        <p:nvSpPr>
          <p:cNvPr id="3" name="Content Placeholder 2">
            <a:extLst>
              <a:ext uri="{FF2B5EF4-FFF2-40B4-BE49-F238E27FC236}">
                <a16:creationId xmlns:a16="http://schemas.microsoft.com/office/drawing/2014/main" id="{7439078A-EB52-472C-83C0-17C1D404B695}"/>
              </a:ext>
            </a:extLst>
          </p:cNvPr>
          <p:cNvSpPr>
            <a:spLocks noGrp="1"/>
          </p:cNvSpPr>
          <p:nvPr>
            <p:ph sz="half" idx="1"/>
          </p:nvPr>
        </p:nvSpPr>
        <p:spPr>
          <a:xfrm>
            <a:off x="838199" y="1524000"/>
            <a:ext cx="6230257" cy="5196113"/>
          </a:xfrm>
          <a:noFill/>
        </p:spPr>
        <p:txBody>
          <a:bodyPr>
            <a:normAutofit/>
          </a:bodyPr>
          <a:lstStyle/>
          <a:p>
            <a:pPr marL="0" indent="0">
              <a:buNone/>
            </a:pPr>
            <a:r>
              <a:rPr lang="en-US" sz="3900" b="1" dirty="0">
                <a:solidFill>
                  <a:srgbClr val="C00000"/>
                </a:solidFill>
              </a:rPr>
              <a:t>Feature engineering, where appropriate:</a:t>
            </a:r>
          </a:p>
          <a:p>
            <a:pPr marL="0" indent="0">
              <a:buNone/>
            </a:pPr>
            <a:endParaRPr lang="en-US" dirty="0"/>
          </a:p>
          <a:p>
            <a:pPr>
              <a:buFont typeface="Wingdings" panose="05000000000000000000" pitchFamily="2" charset="2"/>
              <a:buChar char="Ø"/>
            </a:pPr>
            <a:r>
              <a:rPr lang="en-US" dirty="0"/>
              <a:t>Discretize continuous features.</a:t>
            </a:r>
          </a:p>
          <a:p>
            <a:pPr>
              <a:buFont typeface="Wingdings" panose="05000000000000000000" pitchFamily="2" charset="2"/>
              <a:buChar char="Ø"/>
            </a:pPr>
            <a:r>
              <a:rPr lang="en-US" dirty="0"/>
              <a:t>Decompose features (e.g., categorical, date/time, etc.).</a:t>
            </a:r>
          </a:p>
          <a:p>
            <a:pPr>
              <a:buFont typeface="Wingdings" panose="05000000000000000000" pitchFamily="2" charset="2"/>
              <a:buChar char="Ø"/>
            </a:pPr>
            <a:r>
              <a:rPr lang="en-US" dirty="0"/>
              <a:t>Add promising transformations of features (e.g., log(x), sqrt(x), x2, etc.).</a:t>
            </a:r>
          </a:p>
          <a:p>
            <a:pPr>
              <a:buFont typeface="Wingdings" panose="05000000000000000000" pitchFamily="2" charset="2"/>
              <a:buChar char="Ø"/>
            </a:pPr>
            <a:r>
              <a:rPr lang="en-US" dirty="0"/>
              <a:t>Aggregate features into promising new features.</a:t>
            </a:r>
          </a:p>
        </p:txBody>
      </p:sp>
      <p:sp>
        <p:nvSpPr>
          <p:cNvPr id="4" name="Content Placeholder 3">
            <a:extLst>
              <a:ext uri="{FF2B5EF4-FFF2-40B4-BE49-F238E27FC236}">
                <a16:creationId xmlns:a16="http://schemas.microsoft.com/office/drawing/2014/main" id="{9C83DC08-1AD4-4FB3-90E8-C04FC7048CB9}"/>
              </a:ext>
            </a:extLst>
          </p:cNvPr>
          <p:cNvSpPr>
            <a:spLocks noGrp="1"/>
          </p:cNvSpPr>
          <p:nvPr>
            <p:ph sz="half" idx="2"/>
          </p:nvPr>
        </p:nvSpPr>
        <p:spPr>
          <a:xfrm>
            <a:off x="7779657" y="1524000"/>
            <a:ext cx="4093029" cy="5196113"/>
          </a:xfrm>
        </p:spPr>
        <p:txBody>
          <a:bodyPr>
            <a:normAutofit/>
          </a:bodyPr>
          <a:lstStyle/>
          <a:p>
            <a:pPr marL="0" indent="0">
              <a:buNone/>
            </a:pPr>
            <a:r>
              <a:rPr lang="en-US" sz="3600" b="1" dirty="0">
                <a:solidFill>
                  <a:srgbClr val="C00000"/>
                </a:solidFill>
              </a:rPr>
              <a:t>Feature scaling:</a:t>
            </a:r>
          </a:p>
          <a:p>
            <a:pPr marL="0" indent="0">
              <a:buNone/>
            </a:pPr>
            <a:endParaRPr lang="en-US" dirty="0"/>
          </a:p>
          <a:p>
            <a:pPr marL="0" indent="0">
              <a:buNone/>
            </a:pPr>
            <a:endParaRPr lang="en-US" dirty="0"/>
          </a:p>
          <a:p>
            <a:pPr>
              <a:buFont typeface="Wingdings" panose="05000000000000000000" pitchFamily="2" charset="2"/>
              <a:buChar char="Ø"/>
            </a:pPr>
            <a:r>
              <a:rPr lang="en-US" dirty="0"/>
              <a:t>Standardize or normalize features.</a:t>
            </a:r>
          </a:p>
        </p:txBody>
      </p:sp>
      <p:pic>
        <p:nvPicPr>
          <p:cNvPr id="6" name="Picture 5">
            <a:extLst>
              <a:ext uri="{FF2B5EF4-FFF2-40B4-BE49-F238E27FC236}">
                <a16:creationId xmlns:a16="http://schemas.microsoft.com/office/drawing/2014/main" id="{F5C4B410-6C00-4A56-A2EC-1EC68BB31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7542" y="4184877"/>
            <a:ext cx="3817257" cy="2298246"/>
          </a:xfrm>
          <a:prstGeom prst="rect">
            <a:avLst/>
          </a:prstGeom>
        </p:spPr>
      </p:pic>
    </p:spTree>
    <p:extLst>
      <p:ext uri="{BB962C8B-B14F-4D97-AF65-F5344CB8AC3E}">
        <p14:creationId xmlns:p14="http://schemas.microsoft.com/office/powerpoint/2010/main" val="239061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31E9-8F69-41F7-999F-A011C596F59C}"/>
              </a:ext>
            </a:extLst>
          </p:cNvPr>
          <p:cNvSpPr>
            <a:spLocks noGrp="1"/>
          </p:cNvSpPr>
          <p:nvPr>
            <p:ph type="title"/>
          </p:nvPr>
        </p:nvSpPr>
        <p:spPr>
          <a:xfrm>
            <a:off x="838200" y="217715"/>
            <a:ext cx="10515600" cy="914400"/>
          </a:xfrm>
        </p:spPr>
        <p:txBody>
          <a:bodyPr>
            <a:normAutofit/>
          </a:bodyPr>
          <a:lstStyle/>
          <a:p>
            <a:pPr algn="ctr"/>
            <a:r>
              <a:rPr lang="en-US" sz="5400" b="1" dirty="0">
                <a:solidFill>
                  <a:srgbClr val="C00000"/>
                </a:solidFill>
              </a:rPr>
              <a:t>Shortlist Promising Models</a:t>
            </a:r>
            <a:endParaRPr lang="en-US" sz="5400" dirty="0"/>
          </a:p>
        </p:txBody>
      </p:sp>
      <p:sp>
        <p:nvSpPr>
          <p:cNvPr id="4" name="Content Placeholder 3">
            <a:extLst>
              <a:ext uri="{FF2B5EF4-FFF2-40B4-BE49-F238E27FC236}">
                <a16:creationId xmlns:a16="http://schemas.microsoft.com/office/drawing/2014/main" id="{37A33584-945C-42A2-8F8B-B910D5E1175F}"/>
              </a:ext>
            </a:extLst>
          </p:cNvPr>
          <p:cNvSpPr>
            <a:spLocks noGrp="1"/>
          </p:cNvSpPr>
          <p:nvPr>
            <p:ph sz="half" idx="1"/>
          </p:nvPr>
        </p:nvSpPr>
        <p:spPr>
          <a:xfrm>
            <a:off x="478971" y="1494971"/>
            <a:ext cx="11190515" cy="5145314"/>
          </a:xfrm>
        </p:spPr>
        <p:txBody>
          <a:bodyPr>
            <a:normAutofit/>
          </a:bodyPr>
          <a:lstStyle/>
          <a:p>
            <a:pPr marL="514350" indent="-514350">
              <a:buFont typeface="+mj-lt"/>
              <a:buAutoNum type="arabicPeriod"/>
            </a:pPr>
            <a:r>
              <a:rPr lang="en-US" sz="2400" dirty="0"/>
              <a:t>Train many quick-and-dirty models from different categories (e.g., linear, naive Bayes, SVM, Random Forest, neural net, etc.) using standard parameters.</a:t>
            </a:r>
          </a:p>
          <a:p>
            <a:pPr marL="514350" indent="-514350">
              <a:buFont typeface="+mj-lt"/>
              <a:buAutoNum type="arabicPeriod"/>
            </a:pPr>
            <a:r>
              <a:rPr lang="en-US" sz="2400" dirty="0"/>
              <a:t>Measure and compare their performance.</a:t>
            </a:r>
          </a:p>
          <a:p>
            <a:pPr lvl="1"/>
            <a:r>
              <a:rPr lang="en-US" dirty="0"/>
              <a:t>For each model, use N -fold cross-validation and compute the mean and standard deviation of the performance measure on the N folds.</a:t>
            </a:r>
          </a:p>
          <a:p>
            <a:pPr marL="457200" indent="-457200">
              <a:buFont typeface="+mj-lt"/>
              <a:buAutoNum type="arabicPeriod"/>
            </a:pPr>
            <a:r>
              <a:rPr lang="en-US" sz="2400" dirty="0"/>
              <a:t>Analyze the most significant variables for each algorithm.</a:t>
            </a:r>
          </a:p>
          <a:p>
            <a:pPr marL="457200" indent="-457200">
              <a:buFont typeface="+mj-lt"/>
              <a:buAutoNum type="arabicPeriod"/>
            </a:pPr>
            <a:r>
              <a:rPr lang="en-US" sz="2400" dirty="0"/>
              <a:t>Analyze the types of errors the models make.</a:t>
            </a:r>
          </a:p>
          <a:p>
            <a:pPr lvl="1"/>
            <a:r>
              <a:rPr lang="en-US" dirty="0"/>
              <a:t>What data would a human have used to avoid these errors?</a:t>
            </a:r>
          </a:p>
          <a:p>
            <a:pPr marL="457200" indent="-457200">
              <a:buFont typeface="+mj-lt"/>
              <a:buAutoNum type="arabicPeriod"/>
            </a:pPr>
            <a:r>
              <a:rPr lang="en-US" sz="2400" dirty="0"/>
              <a:t>Perform a quick round of feature selection and engineering.</a:t>
            </a:r>
          </a:p>
          <a:p>
            <a:pPr marL="457200" indent="-457200">
              <a:buFont typeface="+mj-lt"/>
              <a:buAutoNum type="arabicPeriod"/>
            </a:pPr>
            <a:r>
              <a:rPr lang="en-US" sz="2400" dirty="0"/>
              <a:t>Perform one or two more quick iterations of the five previous steps.</a:t>
            </a:r>
          </a:p>
          <a:p>
            <a:pPr marL="457200" indent="-457200">
              <a:buFont typeface="+mj-lt"/>
              <a:buAutoNum type="arabicPeriod"/>
            </a:pPr>
            <a:r>
              <a:rPr lang="en-US" sz="2400" dirty="0"/>
              <a:t>Shortlist the top three to five most promising models, preferring models that make different types of errors.</a:t>
            </a:r>
          </a:p>
        </p:txBody>
      </p:sp>
      <p:pic>
        <p:nvPicPr>
          <p:cNvPr id="9" name="Picture 8">
            <a:extLst>
              <a:ext uri="{FF2B5EF4-FFF2-40B4-BE49-F238E27FC236}">
                <a16:creationId xmlns:a16="http://schemas.microsoft.com/office/drawing/2014/main" id="{9671EC9F-ECA4-43DD-964D-D872507A4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7837" y="3409724"/>
            <a:ext cx="1985963" cy="1953305"/>
          </a:xfrm>
          <a:prstGeom prst="rect">
            <a:avLst/>
          </a:prstGeom>
        </p:spPr>
      </p:pic>
    </p:spTree>
    <p:extLst>
      <p:ext uri="{BB962C8B-B14F-4D97-AF65-F5344CB8AC3E}">
        <p14:creationId xmlns:p14="http://schemas.microsoft.com/office/powerpoint/2010/main" val="188550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FDF8-21D9-486B-8EA2-5BB64BEC4FB6}"/>
              </a:ext>
            </a:extLst>
          </p:cNvPr>
          <p:cNvSpPr>
            <a:spLocks noGrp="1"/>
          </p:cNvSpPr>
          <p:nvPr>
            <p:ph type="title"/>
          </p:nvPr>
        </p:nvSpPr>
        <p:spPr>
          <a:xfrm>
            <a:off x="838200" y="365125"/>
            <a:ext cx="10515600" cy="868589"/>
          </a:xfrm>
        </p:spPr>
        <p:txBody>
          <a:bodyPr>
            <a:normAutofit/>
          </a:bodyPr>
          <a:lstStyle/>
          <a:p>
            <a:pPr algn="ctr"/>
            <a:r>
              <a:rPr lang="en-US" sz="5400" b="1" dirty="0">
                <a:solidFill>
                  <a:srgbClr val="C00000"/>
                </a:solidFill>
              </a:rPr>
              <a:t>Shortlist Promising Models</a:t>
            </a:r>
            <a:endParaRPr lang="en-US" sz="5400" b="1" i="1" dirty="0"/>
          </a:p>
        </p:txBody>
      </p:sp>
      <p:sp>
        <p:nvSpPr>
          <p:cNvPr id="7" name="Content Placeholder 6">
            <a:extLst>
              <a:ext uri="{FF2B5EF4-FFF2-40B4-BE49-F238E27FC236}">
                <a16:creationId xmlns:a16="http://schemas.microsoft.com/office/drawing/2014/main" id="{E1F92116-BA1F-4E3C-BCFC-144AED9DA7FE}"/>
              </a:ext>
            </a:extLst>
          </p:cNvPr>
          <p:cNvSpPr>
            <a:spLocks noGrp="1"/>
          </p:cNvSpPr>
          <p:nvPr>
            <p:ph idx="1"/>
          </p:nvPr>
        </p:nvSpPr>
        <p:spPr>
          <a:xfrm>
            <a:off x="5123543" y="1520370"/>
            <a:ext cx="6230257" cy="4865915"/>
          </a:xfrm>
          <a:solidFill>
            <a:schemeClr val="bg1"/>
          </a:solidFill>
          <a:ln cap="rnd">
            <a:solidFill>
              <a:schemeClr val="tx1">
                <a:alpha val="99000"/>
              </a:schemeClr>
            </a:solidFill>
          </a:ln>
          <a:effectLst/>
        </p:spPr>
        <p:txBody>
          <a:bodyPr anchor="ctr">
            <a:normAutofit/>
          </a:bodyPr>
          <a:lstStyle/>
          <a:p>
            <a:pPr marL="0" indent="0" algn="ctr">
              <a:buNone/>
            </a:pPr>
            <a:r>
              <a:rPr lang="en-US" sz="2800" b="1" i="1" dirty="0"/>
              <a:t>After shortlisting models, we'll be performing a series of actions to check for the model performance before we select a model for our task.</a:t>
            </a:r>
          </a:p>
          <a:p>
            <a:pPr marL="0" indent="0" algn="ctr">
              <a:buNone/>
            </a:pPr>
            <a:r>
              <a:rPr lang="en-US" sz="2800" b="1" i="1" dirty="0"/>
              <a:t> </a:t>
            </a:r>
          </a:p>
          <a:p>
            <a:pPr marL="0" indent="0" algn="ctr">
              <a:buNone/>
            </a:pPr>
            <a:r>
              <a:rPr lang="en-US" sz="2800" b="1" i="1" dirty="0"/>
              <a:t>This process is called Model Selection. </a:t>
            </a:r>
          </a:p>
          <a:p>
            <a:pPr marL="0" indent="0" algn="ctr">
              <a:buNone/>
            </a:pPr>
            <a:endParaRPr lang="en-US" b="1" i="1" dirty="0"/>
          </a:p>
          <a:p>
            <a:pPr marL="0" indent="0" algn="ctr">
              <a:buNone/>
            </a:pPr>
            <a:r>
              <a:rPr lang="en-US" sz="2800" b="1" i="1" dirty="0"/>
              <a:t>I wrote an article on the </a:t>
            </a:r>
            <a:r>
              <a:rPr lang="en-US" sz="2800" b="1" i="1" dirty="0">
                <a:solidFill>
                  <a:srgbClr val="C00000"/>
                </a:solidFill>
                <a:hlinkClick r:id="rId2">
                  <a:extLst>
                    <a:ext uri="{A12FA001-AC4F-418D-AE19-62706E023703}">
                      <ahyp:hlinkClr xmlns:ahyp="http://schemas.microsoft.com/office/drawing/2018/hyperlinkcolor" val="tx"/>
                    </a:ext>
                  </a:extLst>
                </a:hlinkClick>
              </a:rPr>
              <a:t>Steps Involved in Selecting a Model</a:t>
            </a:r>
            <a:r>
              <a:rPr lang="en-US" sz="2800" b="1" i="1" dirty="0">
                <a:solidFill>
                  <a:srgbClr val="C00000"/>
                </a:solidFill>
                <a:hlinkClick r:id="rId2">
                  <a:extLst>
                    <a:ext uri="{A12FA001-AC4F-418D-AE19-62706E023703}">
                      <ahyp:hlinkClr xmlns:ahyp="http://schemas.microsoft.com/office/drawing/2018/hyperlinkcolor" val="tx"/>
                    </a:ext>
                  </a:extLst>
                </a:hlinkClick>
              </a:rPr>
              <a:t> </a:t>
            </a:r>
            <a:r>
              <a:rPr lang="en-US" sz="2800" b="1" i="1" dirty="0"/>
              <a:t>which should better explain this concept.</a:t>
            </a:r>
            <a:endParaRPr lang="en-US" dirty="0"/>
          </a:p>
        </p:txBody>
      </p:sp>
      <p:pic>
        <p:nvPicPr>
          <p:cNvPr id="6" name="Picture 5">
            <a:extLst>
              <a:ext uri="{FF2B5EF4-FFF2-40B4-BE49-F238E27FC236}">
                <a16:creationId xmlns:a16="http://schemas.microsoft.com/office/drawing/2014/main" id="{6422FF79-FC47-4C4C-A67C-5D3AEFB84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639961"/>
            <a:ext cx="3097161" cy="3485069"/>
          </a:xfrm>
          <a:prstGeom prst="rect">
            <a:avLst/>
          </a:prstGeom>
        </p:spPr>
      </p:pic>
    </p:spTree>
    <p:extLst>
      <p:ext uri="{BB962C8B-B14F-4D97-AF65-F5344CB8AC3E}">
        <p14:creationId xmlns:p14="http://schemas.microsoft.com/office/powerpoint/2010/main" val="1777366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940</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vt:lpstr>
      <vt:lpstr>Calibri</vt:lpstr>
      <vt:lpstr>Calibri Light</vt:lpstr>
      <vt:lpstr>Calibri Light (Headings)</vt:lpstr>
      <vt:lpstr>Wingdings</vt:lpstr>
      <vt:lpstr>Office Theme</vt:lpstr>
      <vt:lpstr>PowerPoint Presentation</vt:lpstr>
      <vt:lpstr>WHAT IS DATA MODELING IN MACHINE LEARNING</vt:lpstr>
      <vt:lpstr> WHY DO WE MODEL DATA IN MACHINE LEARNING? </vt:lpstr>
      <vt:lpstr>STEPS IN MODELING DATA IN MACHINE LEARNING</vt:lpstr>
      <vt:lpstr>SCIKIT-LEARN FOR MACHINE LEARNING</vt:lpstr>
      <vt:lpstr>PROCESSES IN DATA PREPARATION</vt:lpstr>
      <vt:lpstr>PROCESSES IN DATA PREPARATION</vt:lpstr>
      <vt:lpstr>Shortlist Promising Models</vt:lpstr>
      <vt:lpstr>Shortlist Promising Models</vt:lpstr>
      <vt:lpstr>Fine-Tune The system</vt:lpstr>
      <vt:lpstr>Create a Pipeline For The Model</vt:lpstr>
      <vt:lpstr>Present Your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Olalekan Ganiyu</dc:creator>
  <cp:lastModifiedBy>Olalekan Ganiyu</cp:lastModifiedBy>
  <cp:revision>6</cp:revision>
  <dcterms:created xsi:type="dcterms:W3CDTF">2022-02-28T11:26:35Z</dcterms:created>
  <dcterms:modified xsi:type="dcterms:W3CDTF">2022-03-08T19:55:15Z</dcterms:modified>
</cp:coreProperties>
</file>