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xml" ContentType="application/vnd.openxmlformats-officedocument.presentationml.tags+xml"/>
  <Override PartName="/ppt/notesSlides/notesSlide42.xml" ContentType="application/vnd.openxmlformats-officedocument.presentationml.notesSlide+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52"/>
  </p:notesMasterIdLst>
  <p:sldIdLst>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8" r:id="rId28"/>
    <p:sldId id="289" r:id="rId29"/>
    <p:sldId id="290" r:id="rId30"/>
    <p:sldId id="291" r:id="rId31"/>
    <p:sldId id="299" r:id="rId32"/>
    <p:sldId id="300" r:id="rId33"/>
    <p:sldId id="301" r:id="rId34"/>
    <p:sldId id="292" r:id="rId35"/>
    <p:sldId id="293" r:id="rId36"/>
    <p:sldId id="294" r:id="rId37"/>
    <p:sldId id="295" r:id="rId38"/>
    <p:sldId id="296" r:id="rId39"/>
    <p:sldId id="302" r:id="rId40"/>
    <p:sldId id="297" r:id="rId41"/>
    <p:sldId id="298" r:id="rId42"/>
    <p:sldId id="303" r:id="rId43"/>
    <p:sldId id="304" r:id="rId44"/>
    <p:sldId id="305" r:id="rId45"/>
    <p:sldId id="306" r:id="rId46"/>
    <p:sldId id="307" r:id="rId47"/>
    <p:sldId id="308" r:id="rId48"/>
    <p:sldId id="309" r:id="rId49"/>
    <p:sldId id="310" r:id="rId50"/>
    <p:sldId id="313" r:id="rId51"/>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3" d="100"/>
          <a:sy n="83" d="100"/>
        </p:scale>
        <p:origin x="965"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8"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9BC89-19E4-43DD-A43C-8D5EFA48D019}" type="datetimeFigureOut">
              <a:rPr lang="en-US" smtClean="0"/>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4E565-0C56-4789-B4D9-EDE0D49385FC}" type="slidenum">
              <a:rPr lang="en-US" smtClean="0"/>
              <a:t>‹#›</a:t>
            </a:fld>
            <a:endParaRPr lang="en-US"/>
          </a:p>
        </p:txBody>
      </p:sp>
    </p:spTree>
    <p:extLst>
      <p:ext uri="{BB962C8B-B14F-4D97-AF65-F5344CB8AC3E}">
        <p14:creationId xmlns:p14="http://schemas.microsoft.com/office/powerpoint/2010/main" val="205725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oracle.com/javase/7/docs/api/javax/xml/bind/JAXBContext.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www.eclipse.org/eclipselink/moxy.php"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3"/>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You often develop both a web service client and the web service itself. In early development stages, when things do not work, it may be difficult to determine where the fault is. General-purpose clients help eliminate one side of the equation as a source of the problem.</a:t>
            </a:r>
          </a:p>
          <a:p>
            <a:pPr lvl="1"/>
            <a:r>
              <a:rPr lang="en-US" altLang="en-US"/>
              <a:t>Many more web service testing tools are available than covered in this course. IDEs may contain testing tools or they may have available plug-ins. Stand-alone testing tools like SoapUI are also available. </a:t>
            </a:r>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7712A367-337E-45B5-99AB-AB656C5F137A}" type="slidenum">
              <a:rPr lang="en-US" smtClean="0"/>
              <a:pPr>
                <a:defRPr/>
              </a:pPr>
              <a:t>10</a:t>
            </a:fld>
            <a:endParaRPr lang="en-US" dirty="0"/>
          </a:p>
        </p:txBody>
      </p:sp>
      <p:sp>
        <p:nvSpPr>
          <p:cNvPr id="44036" name="Slide Image Placeholder 6"/>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537241" y="5199898"/>
            <a:ext cx="5828677" cy="34999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XML describes data objects called XML documents that:</a:t>
            </a:r>
          </a:p>
          <a:p>
            <a:pPr lvl="2"/>
            <a:r>
              <a:rPr lang="en-US" altLang="en-US"/>
              <a:t>Are composed of markup language for structuring the document data</a:t>
            </a:r>
          </a:p>
          <a:p>
            <a:pPr lvl="2"/>
            <a:r>
              <a:rPr lang="en-US" altLang="en-US"/>
              <a:t>Support custom tags for data definition, transmission, validation, and interpretation</a:t>
            </a:r>
          </a:p>
          <a:p>
            <a:pPr lvl="2"/>
            <a:r>
              <a:rPr lang="en-US" altLang="en-US"/>
              <a:t>Have become a standard way to describe data on the web</a:t>
            </a:r>
          </a:p>
          <a:p>
            <a:pPr lvl="2"/>
            <a:r>
              <a:rPr lang="en-US" altLang="en-US"/>
              <a:t>Are processed by XML processors</a:t>
            </a:r>
          </a:p>
          <a:p>
            <a:pPr lvl="1"/>
            <a:r>
              <a:rPr lang="en-US" altLang="en-US"/>
              <a:t>XML was developed by an XML working group headed by the World Wide Web Consortium (W3C) with the following design goals:</a:t>
            </a:r>
          </a:p>
          <a:p>
            <a:pPr lvl="2"/>
            <a:r>
              <a:rPr lang="en-US" altLang="en-US"/>
              <a:t>XML is usable over the Internet.</a:t>
            </a:r>
          </a:p>
          <a:p>
            <a:pPr lvl="2"/>
            <a:r>
              <a:rPr lang="en-US" altLang="en-US"/>
              <a:t>It supports a wide variety of applications.</a:t>
            </a:r>
          </a:p>
          <a:p>
            <a:pPr lvl="2"/>
            <a:r>
              <a:rPr lang="en-US" altLang="en-US"/>
              <a:t>It is compatible with Standard Generalized Markup Language (SGML).</a:t>
            </a:r>
          </a:p>
          <a:p>
            <a:pPr lvl="2"/>
            <a:r>
              <a:rPr lang="en-US" altLang="en-US"/>
              <a:t>XML can be processed using easy-to-write programs.</a:t>
            </a:r>
          </a:p>
          <a:p>
            <a:pPr lvl="2"/>
            <a:r>
              <a:rPr lang="en-US" altLang="en-US"/>
              <a:t>It has a minimum number of optional features. </a:t>
            </a:r>
          </a:p>
          <a:p>
            <a:pPr lvl="2"/>
            <a:r>
              <a:rPr lang="en-US" altLang="en-US"/>
              <a:t>XML is human-legible and reasonably clear.</a:t>
            </a:r>
          </a:p>
          <a:p>
            <a:pPr lvl="2"/>
            <a:r>
              <a:rPr lang="en-US" altLang="en-US"/>
              <a:t>XML enables quick design preparation.</a:t>
            </a:r>
          </a:p>
          <a:p>
            <a:pPr lvl="2"/>
            <a:r>
              <a:rPr lang="en-US" altLang="en-US"/>
              <a:t>It enables formal and concise design. </a:t>
            </a:r>
          </a:p>
          <a:p>
            <a:pPr lvl="2"/>
            <a:r>
              <a:rPr lang="en-US" altLang="en-US"/>
              <a:t>XML documents are easy to create.</a:t>
            </a:r>
          </a:p>
          <a:p>
            <a:pPr lvl="2"/>
            <a:r>
              <a:rPr lang="en-US" altLang="en-US"/>
              <a:t>XML documents can be verbose.</a:t>
            </a:r>
          </a:p>
        </p:txBody>
      </p:sp>
      <p:sp>
        <p:nvSpPr>
          <p:cNvPr id="39939" name="Slide Image Placeholder 9"/>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XML’s strongest point is its ability to perform data interchange. Because different groups of people rarely standardize on a single set of tools, it takes a significant amount of work for two groups to communicate. XML makes it easy to send structured data across the web so that nothing gets lost in translation. </a:t>
            </a:r>
          </a:p>
          <a:p>
            <a:pPr lvl="1"/>
            <a:r>
              <a:rPr lang="en-US" altLang="en-US"/>
              <a:t>When using XML, you can receive XML-tagged data from your system, and you can receive XML-tagged data from another system. Neither of the users has to know how the other user’s system is organized. If another partner or supplier teams up with your organization, you do not have to write code to exchange data with their system. You simply require them to follow the document rules defined in the document type definition (DTD). You can also transform those documents using XSLT.</a:t>
            </a:r>
          </a:p>
          <a:p>
            <a:pPr lvl="1"/>
            <a:r>
              <a:rPr lang="en-US" altLang="en-US"/>
              <a:t>When writing an agent, one of the challenges is to make sense of incoming data. A good agent interprets information intelligently, and then responds to it accordingly. If the data sent to an agent is structured with XML, it is much easier for the agent to understand exactly what the data means and how it relates to other pieces of data it may already know.</a:t>
            </a:r>
          </a:p>
          <a:p>
            <a:pPr lvl="1"/>
            <a:r>
              <a:rPr lang="en-US" altLang="en-US"/>
              <a:t>The slide shows a simple example of an XML document containing a list of book titles. The XML document can be embellished or restructured depending on how it will be used.</a:t>
            </a:r>
          </a:p>
        </p:txBody>
      </p:sp>
      <p:sp>
        <p:nvSpPr>
          <p:cNvPr id="40963" name="Slide Image Placeholder 6"/>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Many businesses today are becoming e-businesses. The greatest barrier to this transformation is application-to-application communication. An enterprise system usually has multiple applications, each running on different hardware and sometimes implemented in different languages. These applications often need to exchange data with one another, and developers must write additional code to make this integration possible. A web service is a technology (based on a set of standards) that provides a solution for application-to-application communication and enterprise application integration.</a:t>
            </a:r>
          </a:p>
          <a:p>
            <a:pPr lvl="1"/>
            <a:r>
              <a:rPr lang="en-US" altLang="en-US"/>
              <a:t>Using web services, clients and servers can communicate over standard Internet protocols regardless of the platform or programming language. Developers can write their business functionality in any language and on any platform. </a:t>
            </a:r>
          </a:p>
          <a:p>
            <a:pPr lvl="1"/>
            <a:r>
              <a:rPr lang="en-US" altLang="en-US"/>
              <a:t>To be exposed and accessed as web services, the applications must be developed according to the standards used by web services. Web services standards use the core concept of XML-based representation to carry out information exchange between service providers and requestors.</a:t>
            </a:r>
          </a:p>
          <a:p>
            <a:pPr lvl="1"/>
            <a:r>
              <a:rPr lang="en-US" altLang="en-US"/>
              <a:t>Simple Object Access Protocol (SOAP) is a lightweight, XML-based protocol for exchanging data in a distributed environment. The definition of SOAP is in XML and places no restriction on the format.</a:t>
            </a:r>
          </a:p>
        </p:txBody>
      </p:sp>
      <p:sp>
        <p:nvSpPr>
          <p:cNvPr id="43011" name="Slide Image Placeholder 6"/>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537241" y="5199898"/>
            <a:ext cx="5828677" cy="3274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ts val="357"/>
              </a:spcBef>
            </a:pPr>
            <a:r>
              <a:rPr lang="en-US" altLang="en-US"/>
              <a:t>A start tag (for example, </a:t>
            </a:r>
            <a:r>
              <a:rPr lang="en-US" altLang="en-US">
                <a:latin typeface="Courier New" pitchFamily="49" charset="0"/>
                <a:cs typeface="Courier New" pitchFamily="49" charset="0"/>
              </a:rPr>
              <a:t>&lt;employee&gt;</a:t>
            </a:r>
            <a:r>
              <a:rPr lang="en-US" altLang="en-US"/>
              <a:t>) includes:</a:t>
            </a:r>
          </a:p>
          <a:p>
            <a:pPr lvl="3" eaLnBrk="1" hangingPunct="1"/>
            <a:r>
              <a:rPr lang="en-US" altLang="en-US"/>
              <a:t>The “</a:t>
            </a:r>
            <a:r>
              <a:rPr lang="en-US" altLang="en-US">
                <a:latin typeface="Courier New" pitchFamily="49" charset="0"/>
                <a:cs typeface="Courier New" pitchFamily="49" charset="0"/>
              </a:rPr>
              <a:t>&lt;</a:t>
            </a:r>
            <a:r>
              <a:rPr lang="en-US" altLang="en-US"/>
              <a:t>” character</a:t>
            </a:r>
          </a:p>
          <a:p>
            <a:pPr lvl="3" eaLnBrk="1" hangingPunct="1"/>
            <a:r>
              <a:rPr lang="en-US" altLang="en-US"/>
              <a:t>A case-sensitive tag name (</a:t>
            </a:r>
            <a:r>
              <a:rPr lang="en-US" altLang="en-US">
                <a:latin typeface="Courier New" pitchFamily="49" charset="0"/>
                <a:cs typeface="Courier New" pitchFamily="49" charset="0"/>
              </a:rPr>
              <a:t>employee</a:t>
            </a:r>
            <a:r>
              <a:rPr lang="en-US" altLang="en-US"/>
              <a:t>), without leading spaces</a:t>
            </a:r>
          </a:p>
          <a:p>
            <a:pPr lvl="3" eaLnBrk="1" hangingPunct="1"/>
            <a:r>
              <a:rPr lang="en-US" altLang="en-US"/>
              <a:t>The “</a:t>
            </a:r>
            <a:r>
              <a:rPr lang="en-US" altLang="en-US">
                <a:latin typeface="Courier New" pitchFamily="49" charset="0"/>
                <a:cs typeface="Courier New" pitchFamily="49" charset="0"/>
              </a:rPr>
              <a:t>&gt;</a:t>
            </a:r>
            <a:r>
              <a:rPr lang="en-US" altLang="en-US"/>
              <a:t>” character</a:t>
            </a:r>
          </a:p>
          <a:p>
            <a:pPr lvl="2" eaLnBrk="1" hangingPunct="1"/>
            <a:r>
              <a:rPr lang="en-US" altLang="en-US"/>
              <a:t>An end tag (for example </a:t>
            </a:r>
            <a:r>
              <a:rPr lang="en-US" altLang="en-US">
                <a:latin typeface="Courier New" pitchFamily="49" charset="0"/>
                <a:cs typeface="Courier New" pitchFamily="49" charset="0"/>
              </a:rPr>
              <a:t>&lt;/employee&gt;</a:t>
            </a:r>
            <a:r>
              <a:rPr lang="en-US" altLang="en-US"/>
              <a:t>) includes:</a:t>
            </a:r>
          </a:p>
          <a:p>
            <a:pPr lvl="3" eaLnBrk="1" hangingPunct="1"/>
            <a:r>
              <a:rPr lang="en-US" altLang="en-US"/>
              <a:t>The “</a:t>
            </a:r>
            <a:r>
              <a:rPr lang="en-US" altLang="en-US">
                <a:latin typeface="Courier New" pitchFamily="49" charset="0"/>
                <a:cs typeface="Courier New" pitchFamily="49" charset="0"/>
              </a:rPr>
              <a:t>&lt;</a:t>
            </a:r>
            <a:r>
              <a:rPr lang="en-US" altLang="en-US"/>
              <a:t>” character</a:t>
            </a:r>
          </a:p>
          <a:p>
            <a:pPr lvl="3" eaLnBrk="1" hangingPunct="1"/>
            <a:r>
              <a:rPr lang="en-US" altLang="en-US"/>
              <a:t>A case-sensitive tag name that must be identical to the start tag name, but prefixed with a slash. Leading spaces are not permitted.</a:t>
            </a:r>
          </a:p>
          <a:p>
            <a:pPr lvl="3" eaLnBrk="1" hangingPunct="1"/>
            <a:r>
              <a:rPr lang="en-US" altLang="en-US"/>
              <a:t>The “</a:t>
            </a:r>
            <a:r>
              <a:rPr lang="en-US" altLang="en-US">
                <a:latin typeface="Courier New" pitchFamily="49" charset="0"/>
                <a:cs typeface="Courier New" pitchFamily="49" charset="0"/>
              </a:rPr>
              <a:t>&gt;</a:t>
            </a:r>
            <a:r>
              <a:rPr lang="en-US" altLang="en-US"/>
              <a:t>” character</a:t>
            </a:r>
          </a:p>
          <a:p>
            <a:pPr lvl="2" eaLnBrk="1" hangingPunct="1"/>
            <a:r>
              <a:rPr lang="en-US" altLang="en-US"/>
              <a:t>Data content: Can also contain elements such as </a:t>
            </a:r>
            <a:r>
              <a:rPr lang="en-US" altLang="en-US">
                <a:latin typeface="Courier New" pitchFamily="49" charset="0"/>
                <a:cs typeface="Courier New" pitchFamily="49" charset="0"/>
              </a:rPr>
              <a:t>&lt;name&gt;</a:t>
            </a:r>
            <a:r>
              <a:rPr lang="en-US" altLang="en-US"/>
              <a:t> in the slide example</a:t>
            </a:r>
          </a:p>
          <a:p>
            <a:pPr lvl="1" eaLnBrk="1" hangingPunct="1"/>
            <a:r>
              <a:rPr lang="en-US" altLang="en-US"/>
              <a:t>In summary, an XML element includes a start tag, an end tag, and everything in between.</a:t>
            </a:r>
          </a:p>
          <a:p>
            <a:pPr lvl="1" eaLnBrk="1" hangingPunct="1"/>
            <a:r>
              <a:rPr lang="en-US" altLang="en-US"/>
              <a:t>Empty elements have no content between the start and end tags. In this case, a shortened form can be used where the start tag name is followed by a slash (for example, </a:t>
            </a:r>
            <a:r>
              <a:rPr lang="en-US" altLang="en-US">
                <a:latin typeface="Courier New" pitchFamily="49" charset="0"/>
                <a:cs typeface="Courier New" pitchFamily="49" charset="0"/>
              </a:rPr>
              <a:t>&lt;initials/&gt;</a:t>
            </a:r>
            <a:r>
              <a:rPr lang="en-US" altLang="en-US">
                <a:cs typeface="Arial" charset="0"/>
              </a:rPr>
              <a:t>).</a:t>
            </a:r>
          </a:p>
          <a:p>
            <a:pPr lvl="1" eaLnBrk="1" hangingPunct="1"/>
            <a:r>
              <a:rPr lang="en-US" altLang="en-US"/>
              <a:t>Tag names are descriptive terms for an XML element and its content (for example, </a:t>
            </a:r>
            <a:r>
              <a:rPr lang="en-US" altLang="en-US">
                <a:latin typeface="Courier New" pitchFamily="49" charset="0"/>
                <a:cs typeface="Courier New" pitchFamily="49" charset="0"/>
              </a:rPr>
              <a:t>employee</a:t>
            </a:r>
            <a:r>
              <a:rPr lang="en-US" altLang="en-US"/>
              <a:t>). The tag name is known as the element type name.</a:t>
            </a:r>
          </a:p>
        </p:txBody>
      </p:sp>
      <p:sp>
        <p:nvSpPr>
          <p:cNvPr id="47107" name="Slide Image Placeholder 6"/>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537241" y="5199898"/>
            <a:ext cx="5828677" cy="33498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Every XML document must contain one root element (top-level or document element). XML documents are hierarchical in structure with elements nested within others forming a document tree. The start and end tags for elements must not overlap, for example:</a:t>
            </a:r>
            <a:br>
              <a:rPr lang="en-US" altLang="en-US"/>
            </a:br>
            <a:r>
              <a:rPr lang="en-US" altLang="en-US"/>
              <a:t>	   </a:t>
            </a:r>
            <a:r>
              <a:rPr lang="en-US" altLang="en-US">
                <a:latin typeface="Courier New" pitchFamily="49" charset="0"/>
              </a:rPr>
              <a:t>&lt;employee&gt;</a:t>
            </a:r>
          </a:p>
          <a:p>
            <a:pPr lvl="3" eaLnBrk="1" hangingPunct="1">
              <a:lnSpc>
                <a:spcPct val="92000"/>
              </a:lnSpc>
              <a:buFont typeface="Times New Roman" pitchFamily="18" charset="0"/>
              <a:buNone/>
            </a:pPr>
            <a:r>
              <a:rPr lang="en-US" altLang="en-US">
                <a:latin typeface="Courier New" pitchFamily="49" charset="0"/>
              </a:rPr>
              <a:t>  &lt;first_name&gt;Steven</a:t>
            </a:r>
            <a:r>
              <a:rPr lang="en-US" altLang="en-US" b="1">
                <a:latin typeface="Courier New" pitchFamily="49" charset="0"/>
              </a:rPr>
              <a:t>&lt;last_name&gt;</a:t>
            </a:r>
            <a:r>
              <a:rPr lang="en-US" altLang="en-US">
                <a:latin typeface="Courier New" pitchFamily="49" charset="0"/>
              </a:rPr>
              <a:t>king&lt;/first_name&gt;</a:t>
            </a:r>
            <a:r>
              <a:rPr lang="en-US" altLang="en-US" b="1">
                <a:latin typeface="Courier New" pitchFamily="49" charset="0"/>
              </a:rPr>
              <a:t>&lt;/last_name&gt;</a:t>
            </a:r>
          </a:p>
          <a:p>
            <a:pPr lvl="3" eaLnBrk="1" hangingPunct="1">
              <a:lnSpc>
                <a:spcPct val="92000"/>
              </a:lnSpc>
              <a:buFont typeface="Times New Roman" pitchFamily="18" charset="0"/>
              <a:buNone/>
            </a:pPr>
            <a:r>
              <a:rPr lang="en-US" altLang="en-US">
                <a:latin typeface="Courier New" pitchFamily="49" charset="0"/>
              </a:rPr>
              <a:t>&lt;/employee&gt;</a:t>
            </a:r>
          </a:p>
          <a:p>
            <a:pPr lvl="1" eaLnBrk="1" hangingPunct="1">
              <a:lnSpc>
                <a:spcPct val="92000"/>
              </a:lnSpc>
              <a:spcBef>
                <a:spcPct val="15000"/>
              </a:spcBef>
            </a:pPr>
            <a:r>
              <a:rPr lang="en-US" altLang="en-US"/>
              <a:t>Here, the </a:t>
            </a:r>
            <a:r>
              <a:rPr lang="en-US" altLang="en-US">
                <a:latin typeface="Courier New" pitchFamily="49" charset="0"/>
              </a:rPr>
              <a:t>&lt;last_name&gt;</a:t>
            </a:r>
            <a:r>
              <a:rPr lang="en-US" altLang="en-US"/>
              <a:t> element overlaps the </a:t>
            </a:r>
            <a:r>
              <a:rPr lang="en-US" altLang="en-US">
                <a:latin typeface="Courier New" pitchFamily="49" charset="0"/>
              </a:rPr>
              <a:t>&lt;first_name&gt;</a:t>
            </a:r>
            <a:r>
              <a:rPr lang="en-US" altLang="en-US"/>
              <a:t> element. This is not permissible. The correct form is:</a:t>
            </a:r>
          </a:p>
          <a:p>
            <a:pPr lvl="3" eaLnBrk="1" hangingPunct="1">
              <a:lnSpc>
                <a:spcPct val="92000"/>
              </a:lnSpc>
              <a:buFont typeface="Times New Roman" pitchFamily="18" charset="0"/>
              <a:buNone/>
            </a:pPr>
            <a:r>
              <a:rPr lang="en-US" altLang="en-US">
                <a:latin typeface="Courier New" pitchFamily="49" charset="0"/>
              </a:rPr>
              <a:t>&lt;employee&gt;  &lt;first_name&gt;Steven&lt;/first_name&gt;</a:t>
            </a:r>
            <a:r>
              <a:rPr lang="en-US" altLang="en-US" b="1">
                <a:latin typeface="Courier New" pitchFamily="49" charset="0"/>
              </a:rPr>
              <a:t>&lt;last_name&gt;</a:t>
            </a:r>
            <a:r>
              <a:rPr lang="en-US" altLang="en-US">
                <a:latin typeface="Courier New" pitchFamily="49" charset="0"/>
              </a:rPr>
              <a:t>king</a:t>
            </a:r>
            <a:r>
              <a:rPr lang="en-US" altLang="en-US" b="1">
                <a:latin typeface="Courier New" pitchFamily="49" charset="0"/>
              </a:rPr>
              <a:t>&lt;/last_name&gt;</a:t>
            </a:r>
          </a:p>
          <a:p>
            <a:pPr lvl="3" eaLnBrk="1" hangingPunct="1">
              <a:lnSpc>
                <a:spcPct val="92000"/>
              </a:lnSpc>
              <a:buFont typeface="Times New Roman" pitchFamily="18" charset="0"/>
              <a:buNone/>
            </a:pPr>
            <a:r>
              <a:rPr lang="en-US" altLang="en-US">
                <a:latin typeface="Courier New" pitchFamily="49" charset="0"/>
              </a:rPr>
              <a:t>&lt;/employee&gt;</a:t>
            </a:r>
          </a:p>
          <a:p>
            <a:pPr lvl="1" eaLnBrk="1" hangingPunct="1">
              <a:lnSpc>
                <a:spcPct val="92000"/>
              </a:lnSpc>
            </a:pPr>
            <a:r>
              <a:rPr lang="en-US" altLang="en-US"/>
              <a:t>Element start and end tag names must be identical; that is, they are case-sensitive. For example, </a:t>
            </a:r>
            <a:r>
              <a:rPr lang="en-US" altLang="en-US">
                <a:latin typeface="Courier New" pitchFamily="49" charset="0"/>
              </a:rPr>
              <a:t>&lt;Employee&gt;</a:t>
            </a:r>
            <a:r>
              <a:rPr lang="en-US" altLang="en-US"/>
              <a:t>, </a:t>
            </a:r>
            <a:r>
              <a:rPr lang="en-US" altLang="en-US">
                <a:latin typeface="Courier New" pitchFamily="49" charset="0"/>
              </a:rPr>
              <a:t>&lt;employee&gt;</a:t>
            </a:r>
            <a:r>
              <a:rPr lang="en-US" altLang="en-US"/>
              <a:t>, and </a:t>
            </a:r>
            <a:r>
              <a:rPr lang="en-US" altLang="en-US">
                <a:latin typeface="Courier New" pitchFamily="49" charset="0"/>
              </a:rPr>
              <a:t>&lt;EMPLOYEE&gt;</a:t>
            </a:r>
            <a:r>
              <a:rPr lang="en-US" altLang="en-US"/>
              <a:t> are distinct and different tag names.</a:t>
            </a:r>
          </a:p>
          <a:p>
            <a:pPr lvl="1" eaLnBrk="1" hangingPunct="1">
              <a:lnSpc>
                <a:spcPct val="92000"/>
              </a:lnSpc>
            </a:pPr>
            <a:r>
              <a:rPr lang="en-US" altLang="en-US"/>
              <a:t>Element tag names must start with a letter or an underscore (</a:t>
            </a:r>
            <a:r>
              <a:rPr lang="en-US" altLang="en-US">
                <a:latin typeface="Courier New" pitchFamily="49" charset="0"/>
              </a:rPr>
              <a:t>_</a:t>
            </a:r>
            <a:r>
              <a:rPr lang="en-US" altLang="en-US"/>
              <a:t>) but not with numeric or punctuation characters. Numeric, dash (</a:t>
            </a:r>
            <a:r>
              <a:rPr lang="en-US" altLang="en-US">
                <a:latin typeface="Courier New" pitchFamily="49" charset="0"/>
              </a:rPr>
              <a:t>-</a:t>
            </a:r>
            <a:r>
              <a:rPr lang="en-US" altLang="en-US"/>
              <a:t>), and period (</a:t>
            </a:r>
            <a:r>
              <a:rPr lang="en-US" altLang="en-US">
                <a:latin typeface="Courier New" pitchFamily="49" charset="0"/>
              </a:rPr>
              <a:t>.</a:t>
            </a:r>
            <a:r>
              <a:rPr lang="en-US" altLang="en-US"/>
              <a:t>) characters are allowed after the first letter, but not white space. Tag names cannot start with the </a:t>
            </a:r>
            <a:r>
              <a:rPr lang="en-US" altLang="en-US" b="1">
                <a:latin typeface="Courier New" pitchFamily="49" charset="0"/>
              </a:rPr>
              <a:t>xml</a:t>
            </a:r>
            <a:r>
              <a:rPr lang="en-US" altLang="en-US"/>
              <a:t> letter sequence or any case-sensitive combination thereof, such as </a:t>
            </a:r>
            <a:r>
              <a:rPr lang="en-US" altLang="en-US">
                <a:latin typeface="Courier New" pitchFamily="49" charset="0"/>
              </a:rPr>
              <a:t>XML</a:t>
            </a:r>
            <a:r>
              <a:rPr lang="en-US" altLang="en-US"/>
              <a:t> and </a:t>
            </a:r>
            <a:r>
              <a:rPr lang="en-US" altLang="en-US">
                <a:latin typeface="Courier New" pitchFamily="49" charset="0"/>
              </a:rPr>
              <a:t>Xml</a:t>
            </a:r>
            <a:r>
              <a:rPr lang="en-US" altLang="en-US"/>
              <a:t>. White space, including new lines, are considered part of the data; that is, no stripping of white space is done.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a:t>Note: </a:t>
            </a:r>
            <a:r>
              <a:rPr lang="en-US" altLang="en-US"/>
              <a:t>An ideogram (from Greek “idea” + “to write”) is a graphic symbol that represents an idea or concept. Examples of ideograms include wayfinding signs, such as in airports and other environments, where people may not be familiar with the language of the place they are in. Ideograms are used worldwide regardless of how they are pronounced in different languages.</a:t>
            </a:r>
          </a:p>
        </p:txBody>
      </p:sp>
      <p:sp>
        <p:nvSpPr>
          <p:cNvPr id="50179" name="Slide Image Placeholder 10"/>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When using XML namespaces the part of the tag name that follows the colon (person in the example above) is known as the local name. The &lt;prefix:local&gt; form creates a qualified name or QName.</a:t>
            </a:r>
          </a:p>
        </p:txBody>
      </p:sp>
      <p:sp>
        <p:nvSpPr>
          <p:cNvPr id="56323" name="Slide Image Placeholder 6"/>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Namespace prefixes and the default namespace can be redefined multiple times throughout an XML document but you should avoid doing this as it can lead to confusing to the human readers of your documents. Best practice is to place all your namespace declarations at the top of your documents.</a:t>
            </a:r>
          </a:p>
        </p:txBody>
      </p:sp>
      <p:sp>
        <p:nvSpPr>
          <p:cNvPr id="57347" name="Slide Image Placeholder 6"/>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537241" y="5199898"/>
            <a:ext cx="5828677" cy="3274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The example in the slide shows a simple XML Schema document that declares a single element called </a:t>
            </a:r>
            <a:r>
              <a:rPr lang="en-US" altLang="en-US">
                <a:latin typeface="Courier New" pitchFamily="49" charset="0"/>
              </a:rPr>
              <a:t>departments</a:t>
            </a:r>
            <a:r>
              <a:rPr lang="en-US" altLang="en-US"/>
              <a:t>. The XML Schema Document (XSD) uses the required XML Namespace value </a:t>
            </a:r>
            <a:r>
              <a:rPr lang="en-US" altLang="en-US">
                <a:latin typeface="Courier New" pitchFamily="49" charset="0"/>
              </a:rPr>
              <a:t>http://www.w3.org/2001/XMLSchema</a:t>
            </a:r>
            <a:r>
              <a:rPr lang="en-US" altLang="en-US"/>
              <a:t>, which is assigned the </a:t>
            </a:r>
            <a:r>
              <a:rPr lang="en-US" altLang="en-US">
                <a:latin typeface="Courier New" pitchFamily="49" charset="0"/>
              </a:rPr>
              <a:t>xs</a:t>
            </a:r>
            <a:r>
              <a:rPr lang="en-US" altLang="en-US"/>
              <a:t> namespace prefix. The </a:t>
            </a:r>
            <a:r>
              <a:rPr lang="en-US" altLang="en-US">
                <a:latin typeface="Courier New" pitchFamily="49" charset="0"/>
              </a:rPr>
              <a:t>xs</a:t>
            </a:r>
            <a:r>
              <a:rPr lang="en-US" altLang="en-US"/>
              <a:t> prefix is used to qualify the </a:t>
            </a:r>
            <a:r>
              <a:rPr lang="en-US" altLang="en-US">
                <a:latin typeface="Courier New" pitchFamily="49" charset="0"/>
              </a:rPr>
              <a:t>schema</a:t>
            </a:r>
            <a:r>
              <a:rPr lang="en-US" altLang="en-US"/>
              <a:t>, </a:t>
            </a:r>
            <a:r>
              <a:rPr lang="en-US" altLang="en-US">
                <a:latin typeface="Courier New" pitchFamily="49" charset="0"/>
              </a:rPr>
              <a:t>element</a:t>
            </a:r>
            <a:r>
              <a:rPr lang="en-US" altLang="en-US"/>
              <a:t>, and </a:t>
            </a:r>
            <a:r>
              <a:rPr lang="en-US" altLang="en-US">
                <a:latin typeface="Courier New" pitchFamily="49" charset="0"/>
              </a:rPr>
              <a:t>string</a:t>
            </a:r>
            <a:r>
              <a:rPr lang="en-US" altLang="en-US"/>
              <a:t> names to ensure that the XSD document structure conforms to the W3C XML Schema language recommendation; that is, the XSD itself is a valid document.</a:t>
            </a:r>
          </a:p>
          <a:p>
            <a:pPr lvl="1" eaLnBrk="1" hangingPunct="1"/>
            <a:r>
              <a:rPr lang="en-US" altLang="en-US"/>
              <a:t>The XML Schema language elements used in the example are:</a:t>
            </a:r>
          </a:p>
          <a:p>
            <a:pPr lvl="2" eaLnBrk="1" hangingPunct="1"/>
            <a:r>
              <a:rPr lang="en-US" altLang="en-US"/>
              <a:t>The </a:t>
            </a:r>
            <a:r>
              <a:rPr lang="en-US" altLang="en-US">
                <a:latin typeface="Courier New" pitchFamily="49" charset="0"/>
              </a:rPr>
              <a:t>&lt;xs:</a:t>
            </a:r>
            <a:r>
              <a:rPr lang="en-US" altLang="en-US" b="1">
                <a:latin typeface="Courier New" pitchFamily="49" charset="0"/>
              </a:rPr>
              <a:t>schema</a:t>
            </a:r>
            <a:r>
              <a:rPr lang="en-US" altLang="en-US">
                <a:latin typeface="Courier New" pitchFamily="49" charset="0"/>
              </a:rPr>
              <a:t>&gt;</a:t>
            </a:r>
            <a:r>
              <a:rPr lang="en-US" altLang="en-US"/>
              <a:t> element, which is the root element for the XSD, and contains the definitions for the structure of the XML instance document</a:t>
            </a:r>
          </a:p>
          <a:p>
            <a:pPr lvl="2" eaLnBrk="1" hangingPunct="1"/>
            <a:r>
              <a:rPr lang="en-US" altLang="en-US"/>
              <a:t>The </a:t>
            </a:r>
            <a:r>
              <a:rPr lang="en-US" altLang="en-US">
                <a:latin typeface="Courier New" pitchFamily="49" charset="0"/>
              </a:rPr>
              <a:t>&lt;xs:</a:t>
            </a:r>
            <a:r>
              <a:rPr lang="en-US" altLang="en-US" b="1">
                <a:latin typeface="Courier New" pitchFamily="49" charset="0"/>
              </a:rPr>
              <a:t>element</a:t>
            </a:r>
            <a:r>
              <a:rPr lang="en-US" altLang="en-US">
                <a:latin typeface="Courier New" pitchFamily="49" charset="0"/>
              </a:rPr>
              <a:t>&gt;</a:t>
            </a:r>
            <a:r>
              <a:rPr lang="en-US" altLang="en-US"/>
              <a:t> element, which declares a root element name, </a:t>
            </a:r>
            <a:r>
              <a:rPr lang="en-US" altLang="en-US">
                <a:latin typeface="Courier New" pitchFamily="49" charset="0"/>
              </a:rPr>
              <a:t>departments</a:t>
            </a:r>
            <a:r>
              <a:rPr lang="en-US" altLang="en-US"/>
              <a:t>, for the XML instance document, an example of which is shown below the XSD code</a:t>
            </a:r>
          </a:p>
          <a:p>
            <a:pPr lvl="2" eaLnBrk="1" hangingPunct="1"/>
            <a:r>
              <a:rPr lang="en-US" altLang="en-US"/>
              <a:t>The </a:t>
            </a:r>
            <a:r>
              <a:rPr lang="en-US" altLang="en-US">
                <a:latin typeface="Courier New" pitchFamily="49" charset="0"/>
              </a:rPr>
              <a:t>&lt;xs:</a:t>
            </a:r>
            <a:r>
              <a:rPr lang="en-US" altLang="en-US" b="1">
                <a:latin typeface="Courier New" pitchFamily="49" charset="0"/>
              </a:rPr>
              <a:t>string</a:t>
            </a:r>
            <a:r>
              <a:rPr lang="en-US" altLang="en-US">
                <a:latin typeface="Courier New" pitchFamily="49" charset="0"/>
              </a:rPr>
              <a:t>&gt;</a:t>
            </a:r>
            <a:r>
              <a:rPr lang="en-US" altLang="en-US"/>
              <a:t> value, which is set as the data type for the contents of the </a:t>
            </a:r>
            <a:r>
              <a:rPr lang="en-US" altLang="en-US">
                <a:latin typeface="Courier New" pitchFamily="49" charset="0"/>
              </a:rPr>
              <a:t>departments</a:t>
            </a:r>
            <a:r>
              <a:rPr lang="en-US" altLang="en-US"/>
              <a:t> element in the XML instance document. In this case, the data can be any string but not markup; that is, no child elements are permitted.</a:t>
            </a:r>
          </a:p>
          <a:p>
            <a:pPr lvl="1" eaLnBrk="1" hangingPunct="1"/>
            <a:r>
              <a:rPr lang="en-US" altLang="en-US"/>
              <a:t>Although the example is a very simple XML Schema document, the resulting XML instance document structure that can be created is not very useful.</a:t>
            </a:r>
          </a:p>
          <a:p>
            <a:pPr lvl="1" eaLnBrk="1" hangingPunct="1"/>
            <a:r>
              <a:rPr lang="en-US" altLang="en-US" b="1"/>
              <a:t>Note:</a:t>
            </a:r>
            <a:r>
              <a:rPr lang="en-US" altLang="en-US"/>
              <a:t> Using a namespace prefix, such as </a:t>
            </a:r>
            <a:r>
              <a:rPr lang="en-US" altLang="en-US">
                <a:latin typeface="Courier New" pitchFamily="49" charset="0"/>
              </a:rPr>
              <a:t>xs</a:t>
            </a:r>
            <a:r>
              <a:rPr lang="en-US" altLang="en-US"/>
              <a:t> or </a:t>
            </a:r>
            <a:r>
              <a:rPr lang="en-US" altLang="en-US">
                <a:latin typeface="Courier New" pitchFamily="49" charset="0"/>
              </a:rPr>
              <a:t>xsd</a:t>
            </a:r>
            <a:r>
              <a:rPr lang="en-US" altLang="en-US"/>
              <a:t>, is recommended but not required.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Footer Placeholder 4"/>
          <p:cNvSpPr>
            <a:spLocks noGrp="1"/>
          </p:cNvSpPr>
          <p:nvPr>
            <p:ph type="ftr" sz="quarter" idx="4"/>
          </p:nvPr>
        </p:nvSpPr>
        <p:spPr/>
        <p:txBody>
          <a:bodyPr/>
          <a:lstStyle/>
          <a:p>
            <a:pPr>
              <a:defRPr/>
            </a:pPr>
            <a:r>
              <a:rPr lang="en-US"/>
              <a:t>Java EE 6: Develop Web Services with JAX-WS &amp; JAX-RS   1 - </a:t>
            </a:r>
            <a:fld id="{777E7E4C-2654-4FD1-91C3-FFB8ED1B4BD8}"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Both SAX and DOM processing models are low level and can result in very verbose code. If you want to read XML documents and cannot use JAXB (because the XML syntax is not known at compile time), then using StAX should be your first consideration.</a:t>
            </a:r>
          </a:p>
          <a:p>
            <a:pPr lvl="2"/>
            <a:r>
              <a:rPr lang="en-US" altLang="en-US"/>
              <a:t>SAX (a streaming push parser model) is extremely fast and has a low memory footprint, but is probably the most challenging method to process XML in Java.</a:t>
            </a:r>
          </a:p>
          <a:p>
            <a:pPr lvl="2"/>
            <a:r>
              <a:rPr lang="en-US" altLang="en-US"/>
              <a:t>DOM provides an object tree in memory and is easier to program against than SAX, but consumes more memory.</a:t>
            </a:r>
          </a:p>
          <a:p>
            <a:pPr lvl="2"/>
            <a:r>
              <a:rPr lang="en-US" altLang="en-US"/>
              <a:t>StAX (a streaming pull parser model) is different than SAX in that instead of having the parser fire events, you request the next event by calling </a:t>
            </a:r>
            <a:r>
              <a:rPr lang="en-US" altLang="en-US">
                <a:latin typeface="Courier New" pitchFamily="49" charset="0"/>
                <a:cs typeface="Courier New" pitchFamily="49" charset="0"/>
              </a:rPr>
              <a:t>next()</a:t>
            </a:r>
            <a:r>
              <a:rPr lang="en-US" altLang="en-US"/>
              <a:t>. </a:t>
            </a:r>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C2A979E6-3CB5-4369-A566-476FD2DF9038}" type="slidenum">
              <a:rPr lang="en-US" smtClean="0"/>
              <a:pPr>
                <a:defRPr/>
              </a:pPr>
              <a:t>20</a:t>
            </a:fld>
            <a:endParaRPr lang="en-US"/>
          </a:p>
        </p:txBody>
      </p:sp>
      <p:sp>
        <p:nvSpPr>
          <p:cNvPr id="32772" name="Slide Image Placeholder 12"/>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7B4A2037-60AA-425B-B896-682D3DB6D2A7}"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99E495E9-4844-47EB-8EB6-05E075584BD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3159BBE7-5FF4-45B7-95DC-3D9A76ADACF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ABA5160C-9162-4ECD-8E62-62A85DC791D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ourier New" pitchFamily="49" charset="0"/>
                <a:cs typeface="Courier New" pitchFamily="49" charset="0"/>
              </a:rPr>
              <a:t>person.xsd</a:t>
            </a:r>
            <a:r>
              <a:rPr lang="en-US" altLang="en-US"/>
              <a:t> XML Schema</a:t>
            </a:r>
          </a:p>
          <a:p>
            <a:pPr lvl="1"/>
            <a:r>
              <a:rPr lang="en-US" altLang="en-US">
                <a:latin typeface="Courier New" pitchFamily="49" charset="0"/>
              </a:rPr>
              <a:t>&lt;xs:schema version="1.0" xmlns:xs="http://www.w3.org/2001/XMLSchema"</a:t>
            </a:r>
          </a:p>
          <a:p>
            <a:pPr lvl="1"/>
            <a:r>
              <a:rPr lang="en-US" altLang="en-US">
                <a:latin typeface="Courier New" pitchFamily="49" charset="0"/>
              </a:rPr>
              <a:t> elementFormDefault="qualified" targetNamespace="urn:example"&gt;</a:t>
            </a:r>
          </a:p>
          <a:p>
            <a:pPr lvl="1"/>
            <a:r>
              <a:rPr lang="en-US" altLang="en-US">
                <a:latin typeface="Courier New" pitchFamily="49" charset="0"/>
              </a:rPr>
              <a:t>    &lt;xs:element name="person"&gt;</a:t>
            </a:r>
          </a:p>
          <a:p>
            <a:pPr lvl="1"/>
            <a:r>
              <a:rPr lang="en-US" altLang="en-US">
                <a:latin typeface="Courier New" pitchFamily="49" charset="0"/>
              </a:rPr>
              <a:t>        &lt;xs:complexType&gt;</a:t>
            </a:r>
          </a:p>
          <a:p>
            <a:pPr lvl="1"/>
            <a:r>
              <a:rPr lang="en-US" altLang="en-US">
                <a:latin typeface="Courier New" pitchFamily="49" charset="0"/>
              </a:rPr>
              <a:t>            &lt;xs:sequence&gt;</a:t>
            </a:r>
          </a:p>
          <a:p>
            <a:pPr lvl="1"/>
            <a:r>
              <a:rPr lang="en-US" altLang="en-US">
                <a:latin typeface="Courier New" pitchFamily="49" charset="0"/>
              </a:rPr>
              <a:t>                &lt;xs:element name="name" type="xs:string"/&gt;</a:t>
            </a:r>
          </a:p>
          <a:p>
            <a:pPr lvl="1"/>
            <a:r>
              <a:rPr lang="en-US" altLang="en-US">
                <a:latin typeface="Courier New" pitchFamily="49" charset="0"/>
              </a:rPr>
              <a:t>            &lt;/xs:sequence&gt;</a:t>
            </a:r>
          </a:p>
          <a:p>
            <a:pPr lvl="1"/>
            <a:r>
              <a:rPr lang="en-US" altLang="en-US">
                <a:latin typeface="Courier New" pitchFamily="49" charset="0"/>
              </a:rPr>
              <a:t>        &lt;/xs:complexType&gt;</a:t>
            </a:r>
          </a:p>
          <a:p>
            <a:pPr lvl="1"/>
            <a:r>
              <a:rPr lang="en-US" altLang="en-US">
                <a:latin typeface="Courier New" pitchFamily="49" charset="0"/>
              </a:rPr>
              <a:t>    &lt;/xs:element&gt;</a:t>
            </a:r>
          </a:p>
          <a:p>
            <a:pPr lvl="1"/>
            <a:r>
              <a:rPr lang="en-US" altLang="en-US">
                <a:latin typeface="Courier New" pitchFamily="49" charset="0"/>
              </a:rPr>
              <a:t>&lt;/xs:schema&gt;</a:t>
            </a:r>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42ED254F-F650-45B0-A802-C56AF544B4B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JAXB does not require an XML Schema file for reading or writing unless you want to perform validation.</a:t>
            </a:r>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AB9E9108-2177-4F7C-8079-BE7CC83E31B1}" type="slidenum">
              <a:rPr lang="en-US" smtClean="0"/>
              <a:pPr>
                <a:defRPr/>
              </a:pPr>
              <a:t>26</a:t>
            </a:fld>
            <a:endParaRPr lang="en-US"/>
          </a:p>
        </p:txBody>
      </p:sp>
      <p:sp>
        <p:nvSpPr>
          <p:cNvPr id="38916" name="Slide Image Placeholder 6"/>
          <p:cNvSpPr>
            <a:spLocks noGrp="1" noRot="1" noChangeAspect="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When supplying a string of package names:</a:t>
            </a:r>
          </a:p>
          <a:p>
            <a:pPr lvl="2"/>
            <a:r>
              <a:rPr lang="en-US" altLang="en-US"/>
              <a:t>Multiple package names can be supplied by separating the package names with colons. </a:t>
            </a:r>
          </a:p>
          <a:p>
            <a:pPr lvl="2">
              <a:buFont typeface="Times New Roman" pitchFamily="18" charset="0"/>
              <a:buNone/>
            </a:pPr>
            <a:r>
              <a:rPr lang="en-US" altLang="en-US">
                <a:latin typeface="Courier New" pitchFamily="49" charset="0"/>
                <a:cs typeface="Courier New" pitchFamily="49" charset="0"/>
              </a:rPr>
              <a:t>	JAXBContext jc = JAXBContext.newInstance("ou.schema:ou.other");</a:t>
            </a:r>
          </a:p>
          <a:p>
            <a:pPr lvl="2"/>
            <a:r>
              <a:rPr lang="en-US" altLang="en-US"/>
              <a:t>Every package specified must contain either:</a:t>
            </a:r>
          </a:p>
          <a:p>
            <a:pPr lvl="3"/>
            <a:r>
              <a:rPr lang="en-US" altLang="en-US"/>
              <a:t>An </a:t>
            </a:r>
            <a:r>
              <a:rPr lang="en-US" altLang="en-US">
                <a:latin typeface="Courier New" pitchFamily="49" charset="0"/>
                <a:cs typeface="Courier New" pitchFamily="49" charset="0"/>
              </a:rPr>
              <a:t>ObjectFactory.java</a:t>
            </a:r>
            <a:r>
              <a:rPr lang="en-US" altLang="en-US"/>
              <a:t> that is annotated with </a:t>
            </a:r>
            <a:r>
              <a:rPr lang="en-US" altLang="en-US">
                <a:latin typeface="Courier New" pitchFamily="49" charset="0"/>
                <a:cs typeface="Courier New" pitchFamily="49" charset="0"/>
              </a:rPr>
              <a:t>@XmlRegistry</a:t>
            </a:r>
            <a:r>
              <a:rPr lang="en-US" altLang="en-US"/>
              <a:t> and contains a factory method for each Java class bound to an XML type.</a:t>
            </a:r>
          </a:p>
          <a:p>
            <a:pPr lvl="3"/>
            <a:r>
              <a:rPr lang="en-US" altLang="en-US"/>
              <a:t>A </a:t>
            </a:r>
            <a:r>
              <a:rPr lang="en-US" altLang="en-US">
                <a:latin typeface="Courier New" pitchFamily="49" charset="0"/>
                <a:cs typeface="Courier New" pitchFamily="49" charset="0"/>
              </a:rPr>
              <a:t>jaxb.index</a:t>
            </a:r>
            <a:r>
              <a:rPr lang="en-US" altLang="en-US"/>
              <a:t> file. The </a:t>
            </a:r>
            <a:r>
              <a:rPr lang="en-US" altLang="en-US">
                <a:latin typeface="Courier New" pitchFamily="49" charset="0"/>
                <a:cs typeface="Courier New" pitchFamily="49" charset="0"/>
              </a:rPr>
              <a:t>jaxb.index</a:t>
            </a:r>
            <a:r>
              <a:rPr lang="en-US" altLang="en-US"/>
              <a:t> file contains a list of JAXB bound class names (short name without package), one class name per line.</a:t>
            </a:r>
          </a:p>
          <a:p>
            <a:pPr lvl="1"/>
            <a:r>
              <a:rPr lang="en-US" altLang="en-US"/>
              <a:t>Did you know you can switch JAXB implementations? EclipseLink Moxy is one available JAXB implementation. Moxy has additional features such as support for external binding files and JSON reading and writing. When you create a new JAXBContext instance, several checks are made to see if you have configured an alternate JAXB implementation. For more information, see the section titled Discovery of JAXB Implementation on </a:t>
            </a:r>
            <a:r>
              <a:rPr lang="en-US" altLang="en-US">
                <a:hlinkClick r:id="rId3"/>
              </a:rPr>
              <a:t>http://docs.oracle.com/javase/7/docs/api/javax/xml/bind/JAXBContext.html</a:t>
            </a:r>
            <a:r>
              <a:rPr lang="en-US" altLang="en-US"/>
              <a:t> and </a:t>
            </a:r>
            <a:r>
              <a:rPr lang="en-US" altLang="en-US">
                <a:hlinkClick r:id="rId4"/>
              </a:rPr>
              <a:t>http://www.eclipse.org/eclipselink/moxy.php</a:t>
            </a:r>
            <a:r>
              <a:rPr lang="en-US" altLang="en-US"/>
              <a:t>. </a:t>
            </a:r>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284806E2-5D0D-475F-B7D1-84A4B9ED187B}" type="slidenum">
              <a:rPr lang="en-US" smtClean="0"/>
              <a:pPr>
                <a:defRPr/>
              </a:pPr>
              <a:t>27</a:t>
            </a:fld>
            <a:endParaRPr lang="en-US"/>
          </a:p>
        </p:txBody>
      </p:sp>
      <p:sp>
        <p:nvSpPr>
          <p:cNvPr id="39940" name="Slide Image Placeholder 6"/>
          <p:cNvSpPr>
            <a:spLocks noGrp="1" noRot="1" noChangeAspect="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When unmarshall is called, any validation events will result in a call to the attached ValidationEventHandler. The ValidationEventCollector implementation of ValidationEvenHandler simply collects the events so they can be reviewed at a later time.</a:t>
            </a:r>
          </a:p>
          <a:p>
            <a:pPr lvl="1"/>
            <a:r>
              <a:rPr lang="en-US" altLang="en-US">
                <a:latin typeface="Courier New" pitchFamily="49" charset="0"/>
              </a:rPr>
              <a:t>if(vec.hasEvents()) {</a:t>
            </a:r>
          </a:p>
          <a:p>
            <a:pPr lvl="1"/>
            <a:r>
              <a:rPr lang="en-US" altLang="en-US">
                <a:latin typeface="Courier New" pitchFamily="49" charset="0"/>
              </a:rPr>
              <a:t>    for(ValidationEvent e : vec.getEvents()) {</a:t>
            </a:r>
          </a:p>
          <a:p>
            <a:pPr lvl="1"/>
            <a:r>
              <a:rPr lang="en-US" altLang="en-US">
                <a:latin typeface="Courier New" pitchFamily="49" charset="0"/>
              </a:rPr>
              <a:t>        System.out.println("Event: " + e);</a:t>
            </a:r>
          </a:p>
          <a:p>
            <a:pPr lvl="1"/>
            <a:r>
              <a:rPr lang="en-US" altLang="en-US">
                <a:latin typeface="Courier New" pitchFamily="49" charset="0"/>
              </a:rPr>
              <a:t>    }</a:t>
            </a:r>
          </a:p>
          <a:p>
            <a:pPr lvl="1"/>
            <a:r>
              <a:rPr lang="en-US" altLang="en-US">
                <a:latin typeface="Courier New" pitchFamily="49" charset="0"/>
              </a:rPr>
              <a:t>}</a:t>
            </a:r>
            <a:endParaRPr lang="en-US" altLang="en-US"/>
          </a:p>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BA27B052-5EF5-477F-94EE-327A68202A38}" type="slidenum">
              <a:rPr lang="en-US" smtClean="0"/>
              <a:pPr>
                <a:defRPr/>
              </a:pPr>
              <a:t>28</a:t>
            </a:fld>
            <a:endParaRPr lang="en-US"/>
          </a:p>
        </p:txBody>
      </p:sp>
      <p:sp>
        <p:nvSpPr>
          <p:cNvPr id="40964" name="Slide Image Placeholder 6"/>
          <p:cNvSpPr>
            <a:spLocks noGrp="1" noRot="1" noChangeAspect="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3 - </a:t>
            </a:r>
            <a:fld id="{113BDCA3-0992-4DFE-B88A-C19F7986CDD5}"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25B014EA-3BAF-42D9-8ACB-DEEEE88083B5}"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ts val="393"/>
              </a:spcBef>
              <a:buSzPct val="100000"/>
            </a:pPr>
            <a:endParaRPr lang="en-US" altLang="en-US" sz="1200" b="1"/>
          </a:p>
        </p:txBody>
      </p:sp>
      <p:sp>
        <p:nvSpPr>
          <p:cNvPr id="3891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ltLang="en-US"/>
              <a:t>Java EE 6: Develop Web Services with JAX-WS &amp; JAX-RS   4 - </a:t>
            </a:r>
            <a:fld id="{BF684F74-B5D3-4BF3-A4A4-90AF457EA1A9}" type="slidenum">
              <a:rPr lang="en-US" altLang="en-US" smtClean="0"/>
              <a:pPr eaLnBrk="1" hangingPunct="1"/>
              <a:t>30</a:t>
            </a:fld>
            <a:endParaRPr lang="en-US" altLang="en-US"/>
          </a:p>
        </p:txBody>
      </p:sp>
      <p:sp>
        <p:nvSpPr>
          <p:cNvPr id="38916" name="Slide Image Placeholder 5"/>
          <p:cNvSpPr>
            <a:spLocks noGrp="1" noRot="1" noChangeAspect="1" noTextEdit="1"/>
          </p:cNvSpPr>
          <p:nvPr>
            <p:ph type="sldImg"/>
          </p:nvPr>
        </p:nvSpPr>
        <p:spPr>
          <a:ln/>
        </p:spPr>
      </p:sp>
      <p:sp>
        <p:nvSpPr>
          <p:cNvPr id="3891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ts val="393"/>
              </a:spcBef>
              <a:buSzPct val="100000"/>
            </a:pPr>
            <a:endParaRPr lang="en-US" altLang="en-US" sz="1200" b="1"/>
          </a:p>
        </p:txBody>
      </p:sp>
      <p:sp>
        <p:nvSpPr>
          <p:cNvPr id="3686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ltLang="en-US"/>
              <a:t>Java EE 6: Develop Web Services with JAX-WS &amp; JAX-RS   4 - </a:t>
            </a:r>
            <a:fld id="{FF19774C-16A6-4BEB-9904-A400EB34862E}" type="slidenum">
              <a:rPr lang="en-US" altLang="en-US" smtClean="0"/>
              <a:pPr eaLnBrk="1" hangingPunct="1"/>
              <a:t>31</a:t>
            </a:fld>
            <a:endParaRPr lang="en-US" altLang="en-US"/>
          </a:p>
        </p:txBody>
      </p:sp>
      <p:sp>
        <p:nvSpPr>
          <p:cNvPr id="36868"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latin typeface="Arial" charset="0"/>
              </a:rPr>
              <a:t>SOAP was originally an acronym for Simple Object Access Protocol. In SOAP 1.2 the term SOAP is no longer an acronym. This course primarily uses SOAP 1.1.</a:t>
            </a:r>
          </a:p>
        </p:txBody>
      </p:sp>
      <p:sp>
        <p:nvSpPr>
          <p:cNvPr id="36869" name="Slide Image Placeholder 7"/>
          <p:cNvSpPr>
            <a:spLocks noGrp="1" noRot="1" noChangeAspect="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ts val="393"/>
              </a:spcBef>
              <a:buSzPct val="100000"/>
            </a:pPr>
            <a:endParaRPr lang="en-US" altLang="en-US" sz="1200" b="1"/>
          </a:p>
        </p:txBody>
      </p:sp>
      <p:sp>
        <p:nvSpPr>
          <p:cNvPr id="3789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ltLang="en-US"/>
              <a:t>Java EE 6: Develop Web Services with JAX-WS &amp; JAX-RS   4 - </a:t>
            </a:r>
            <a:fld id="{C0CDFB2C-F93F-4F6C-82D4-03E5D3F4D337}" type="slidenum">
              <a:rPr lang="en-US" altLang="en-US" smtClean="0"/>
              <a:pPr eaLnBrk="1" hangingPunct="1"/>
              <a:t>32</a:t>
            </a:fld>
            <a:endParaRPr lang="en-US" altLang="en-US"/>
          </a:p>
        </p:txBody>
      </p:sp>
      <p:sp>
        <p:nvSpPr>
          <p:cNvPr id="37892" name="Slide Image Placeholder 5"/>
          <p:cNvSpPr>
            <a:spLocks noGrp="1" noRot="1" noChangeAspect="1" noTextEdit="1"/>
          </p:cNvSpPr>
          <p:nvPr>
            <p:ph type="sldImg"/>
          </p:nvPr>
        </p:nvSpPr>
        <p:spPr>
          <a:ln/>
        </p:spPr>
      </p:sp>
      <p:sp>
        <p:nvSpPr>
          <p:cNvPr id="3789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457200"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ts val="393"/>
              </a:spcBef>
              <a:buSzPct val="100000"/>
            </a:pPr>
            <a:endParaRPr lang="en-US" altLang="en-US" sz="1200" b="1"/>
          </a:p>
        </p:txBody>
      </p:sp>
      <p:sp>
        <p:nvSpPr>
          <p:cNvPr id="4198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ltLang="en-US"/>
              <a:t>Java EE 6: Develop Web Services with JAX-WS &amp; JAX-RS   4 - </a:t>
            </a:r>
            <a:fld id="{FF8D1A1E-5C54-4DD3-99BC-E4C62282B543}" type="slidenum">
              <a:rPr lang="en-US" altLang="en-US" smtClean="0"/>
              <a:pPr eaLnBrk="1" hangingPunct="1"/>
              <a:t>38</a:t>
            </a:fld>
            <a:endParaRPr lang="en-US" altLang="en-US"/>
          </a:p>
        </p:txBody>
      </p:sp>
      <p:sp>
        <p:nvSpPr>
          <p:cNvPr id="41988" name="Slide Image Placeholder 5"/>
          <p:cNvSpPr>
            <a:spLocks noGrp="1" noRot="1" noChangeAspect="1" noTextEdit="1"/>
          </p:cNvSpPr>
          <p:nvPr>
            <p:ph type="sldImg"/>
          </p:nvPr>
        </p:nvSpPr>
        <p:spPr>
          <a:ln/>
        </p:spPr>
      </p:sp>
      <p:sp>
        <p:nvSpPr>
          <p:cNvPr id="4198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FABED70-56CD-4252-BEB1-32C61A75FD71}" type="slidenum">
              <a:rPr lang="en-IN" smtClean="0"/>
              <a:t>39</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107524" name="Footer Placeholder 4"/>
          <p:cNvSpPr>
            <a:spLocks noGrp="1"/>
          </p:cNvSpPr>
          <p:nvPr>
            <p:ph type="ftr" sz="quarter" idx="4"/>
          </p:nvPr>
        </p:nvSpPr>
        <p:spPr/>
        <p:txBody>
          <a:bodyPr/>
          <a:lstStyle/>
          <a:p>
            <a:pPr>
              <a:defRPr/>
            </a:pPr>
            <a:r>
              <a:rPr lang="en-US"/>
              <a:t>Java EE 6: Develop Web Services with JAX-WS &amp; JAX-RS   8 - </a:t>
            </a:r>
            <a:fld id="{DD4D8610-AC0C-49D9-9DD6-FE020E4E87D3}" type="slidenum">
              <a:rPr lang="en-US" smtClean="0"/>
              <a:pPr>
                <a:defRPr/>
              </a:pPr>
              <a:t>41</a:t>
            </a:fld>
            <a:endParaRPr lang="en-US"/>
          </a:p>
        </p:txBody>
      </p:sp>
      <p:sp>
        <p:nvSpPr>
          <p:cNvPr id="36868" name="Slide Image Placeholder 5"/>
          <p:cNvSpPr>
            <a:spLocks noGrp="1" noRot="1" noChangeAspect="1" noTextEdit="1"/>
          </p:cNvSpPr>
          <p:nvPr>
            <p:ph type="sldImg"/>
          </p:nvPr>
        </p:nvSpPr>
        <p:spPr>
          <a:ln/>
        </p:spPr>
      </p:sp>
      <p:sp>
        <p:nvSpPr>
          <p:cNvPr id="3686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68612" name="Footer Placeholder 4"/>
          <p:cNvSpPr>
            <a:spLocks noGrp="1"/>
          </p:cNvSpPr>
          <p:nvPr>
            <p:ph type="ftr" sz="quarter" idx="4"/>
          </p:nvPr>
        </p:nvSpPr>
        <p:spPr/>
        <p:txBody>
          <a:bodyPr/>
          <a:lstStyle/>
          <a:p>
            <a:pPr>
              <a:defRPr/>
            </a:pPr>
            <a:r>
              <a:rPr lang="en-US"/>
              <a:t>Java EE 6: Develop Web Services with JAX-WS &amp; JAX-RS   8 - </a:t>
            </a:r>
            <a:fld id="{33359C45-786D-47A8-9C5B-67F87A90630E}" type="slidenum">
              <a:rPr lang="en-US" smtClean="0"/>
              <a:pPr>
                <a:defRPr/>
              </a:pPr>
              <a:t>42</a:t>
            </a:fld>
            <a:endParaRPr lang="en-US"/>
          </a:p>
        </p:txBody>
      </p:sp>
      <p:sp>
        <p:nvSpPr>
          <p:cNvPr id="37892" name="Slide Image Placeholder 5"/>
          <p:cNvSpPr>
            <a:spLocks noGrp="1" noRot="1" noChangeAspect="1" noTextEdit="1"/>
          </p:cNvSpPr>
          <p:nvPr>
            <p:ph type="sldImg"/>
          </p:nvPr>
        </p:nvSpPr>
        <p:spPr>
          <a:ln/>
        </p:spPr>
      </p:sp>
      <p:sp>
        <p:nvSpPr>
          <p:cNvPr id="3789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21508" name="Footer Placeholder 4"/>
          <p:cNvSpPr>
            <a:spLocks noGrp="1"/>
          </p:cNvSpPr>
          <p:nvPr>
            <p:ph type="ftr" sz="quarter" idx="4"/>
          </p:nvPr>
        </p:nvSpPr>
        <p:spPr/>
        <p:txBody>
          <a:bodyPr/>
          <a:lstStyle/>
          <a:p>
            <a:pPr>
              <a:defRPr/>
            </a:pPr>
            <a:r>
              <a:rPr lang="en-US"/>
              <a:t>Java EE 6: Develop Web Services with JAX-WS &amp; JAX-RS   8 - </a:t>
            </a:r>
            <a:fld id="{1DFD9985-2EB3-4C37-8B7B-9FDFFAD3AA3C}" type="slidenum">
              <a:rPr lang="en-US" smtClean="0"/>
              <a:pPr>
                <a:defRPr/>
              </a:pPr>
              <a:t>43</a:t>
            </a:fld>
            <a:endParaRPr lang="en-US"/>
          </a:p>
        </p:txBody>
      </p:sp>
      <p:sp>
        <p:nvSpPr>
          <p:cNvPr id="38916" name="Slide Image Placeholder 5"/>
          <p:cNvSpPr>
            <a:spLocks noGrp="1" noRot="1" noChangeAspect="1" noTextEdit="1"/>
          </p:cNvSpPr>
          <p:nvPr>
            <p:ph type="sldImg"/>
          </p:nvPr>
        </p:nvSpPr>
        <p:spPr>
          <a:ln/>
        </p:spPr>
      </p:sp>
      <p:sp>
        <p:nvSpPr>
          <p:cNvPr id="3891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22532" name="Footer Placeholder 4"/>
          <p:cNvSpPr>
            <a:spLocks noGrp="1"/>
          </p:cNvSpPr>
          <p:nvPr>
            <p:ph type="ftr" sz="quarter" idx="4"/>
          </p:nvPr>
        </p:nvSpPr>
        <p:spPr/>
        <p:txBody>
          <a:bodyPr/>
          <a:lstStyle/>
          <a:p>
            <a:pPr>
              <a:defRPr/>
            </a:pPr>
            <a:r>
              <a:rPr lang="en-US"/>
              <a:t>Java EE 6: Develop Web Services with JAX-WS &amp; JAX-RS   8 - </a:t>
            </a:r>
            <a:fld id="{0F72999E-3E9E-4D63-8FB6-14474B35F459}" type="slidenum">
              <a:rPr lang="en-US" smtClean="0"/>
              <a:pPr>
                <a:defRPr/>
              </a:pPr>
              <a:t>44</a:t>
            </a:fld>
            <a:endParaRPr lang="en-US"/>
          </a:p>
        </p:txBody>
      </p:sp>
      <p:sp>
        <p:nvSpPr>
          <p:cNvPr id="39940" name="Slide Image Placeholder 5"/>
          <p:cNvSpPr>
            <a:spLocks noGrp="1" noRot="1" noChangeAspect="1" noTextEdit="1"/>
          </p:cNvSpPr>
          <p:nvPr>
            <p:ph type="sldImg"/>
          </p:nvPr>
        </p:nvSpPr>
        <p:spPr>
          <a:ln/>
        </p:spPr>
      </p:sp>
      <p:sp>
        <p:nvSpPr>
          <p:cNvPr id="3994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71684" name="Footer Placeholder 4"/>
          <p:cNvSpPr>
            <a:spLocks noGrp="1"/>
          </p:cNvSpPr>
          <p:nvPr>
            <p:ph type="ftr" sz="quarter" idx="4"/>
          </p:nvPr>
        </p:nvSpPr>
        <p:spPr/>
        <p:txBody>
          <a:bodyPr/>
          <a:lstStyle/>
          <a:p>
            <a:pPr>
              <a:defRPr/>
            </a:pPr>
            <a:r>
              <a:rPr lang="en-US"/>
              <a:t>Java EE 6: Develop Web Services with JAX-WS &amp; JAX-RS   8 - </a:t>
            </a:r>
            <a:fld id="{98E72444-1D0E-42E2-9A73-B24B7BA2C492}" type="slidenum">
              <a:rPr lang="en-US" smtClean="0"/>
              <a:pPr>
                <a:defRPr/>
              </a:pPr>
              <a:t>45</a:t>
            </a:fld>
            <a:endParaRPr lang="en-US"/>
          </a:p>
        </p:txBody>
      </p:sp>
      <p:sp>
        <p:nvSpPr>
          <p:cNvPr id="44036" name="Slide Image Placeholder 5"/>
          <p:cNvSpPr>
            <a:spLocks noGrp="1" noRot="1" noChangeAspect="1" noTextEdit="1"/>
          </p:cNvSpPr>
          <p:nvPr>
            <p:ph type="sldImg"/>
          </p:nvPr>
        </p:nvSpPr>
        <p:spPr>
          <a:ln/>
        </p:spPr>
      </p:sp>
      <p:sp>
        <p:nvSpPr>
          <p:cNvPr id="4403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Reasons why HTTP works well for a remote method invocation protocol include:</a:t>
            </a:r>
          </a:p>
          <a:p>
            <a:pPr lvl="2"/>
            <a:r>
              <a:rPr lang="en-US" altLang="en-US"/>
              <a:t>HTTP libraries and utilities are available for every language and platform.</a:t>
            </a:r>
          </a:p>
          <a:p>
            <a:pPr lvl="2"/>
            <a:r>
              <a:rPr lang="en-US" altLang="en-US"/>
              <a:t>Hardware support: HTTP and TCP/IP are supported by all modern networking equipment.</a:t>
            </a:r>
          </a:p>
          <a:p>
            <a:pPr lvl="2"/>
            <a:r>
              <a:rPr lang="en-US" altLang="en-US"/>
              <a:t>Security Policies: Corporate routers often block all but the most common types of network traffic. By using common ports and protocols, network traffic is likely to be allowed to flow across corporate networks. Some issues may arise when a web service uses all the features of HTTP, unlike normal web browsing traffic, which is typically limited to </a:t>
            </a:r>
            <a:r>
              <a:rPr lang="en-US" altLang="en-US">
                <a:latin typeface="Courier New" pitchFamily="49" charset="0"/>
                <a:cs typeface="Courier New" pitchFamily="49" charset="0"/>
              </a:rPr>
              <a:t>HEAD</a:t>
            </a:r>
            <a:r>
              <a:rPr lang="en-US" altLang="en-US"/>
              <a:t>, </a:t>
            </a:r>
            <a:r>
              <a:rPr lang="en-US" altLang="en-US">
                <a:latin typeface="Courier New" pitchFamily="49" charset="0"/>
                <a:cs typeface="Courier New" pitchFamily="49" charset="0"/>
              </a:rPr>
              <a:t>GET</a:t>
            </a:r>
            <a:r>
              <a:rPr lang="en-US" altLang="en-US"/>
              <a:t>, and </a:t>
            </a:r>
            <a:r>
              <a:rPr lang="en-US" altLang="en-US">
                <a:latin typeface="Courier New" pitchFamily="49" charset="0"/>
                <a:cs typeface="Courier New" pitchFamily="49" charset="0"/>
              </a:rPr>
              <a:t>POST</a:t>
            </a:r>
            <a:r>
              <a:rPr lang="en-US" altLang="en-US"/>
              <a:t> operations.</a:t>
            </a:r>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79206C05-3D4A-49FC-9318-FBF7FB64967A}" type="slidenum">
              <a:rPr lang="en-US" smtClean="0"/>
              <a:pPr>
                <a:defRPr/>
              </a:pPr>
              <a:t>4</a:t>
            </a:fld>
            <a:endParaRPr lang="en-US" dirty="0"/>
          </a:p>
        </p:txBody>
      </p:sp>
      <p:sp>
        <p:nvSpPr>
          <p:cNvPr id="37892" name="Slide Image Placeholder 6"/>
          <p:cNvSpPr>
            <a:spLocks noGrp="1" noRot="1" noChangeAspect="1" noTextEdit="1"/>
          </p:cNvSpPr>
          <p:nvPr>
            <p:ph type="sldImg"/>
          </p:nvPr>
        </p:nvSpPr>
        <p:spPr>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Rot="1" noChangeAspect="1" noChangeArrowheads="1" noTextEdit="1"/>
          </p:cNvSpPr>
          <p:nvPr>
            <p:ph type="sldImg"/>
          </p:nvPr>
        </p:nvSpPr>
        <p:spPr>
          <a:ln/>
        </p:spPr>
      </p:sp>
      <p:sp>
        <p:nvSpPr>
          <p:cNvPr id="46083" name="Notes Placeholder 4"/>
          <p:cNvSpPr>
            <a:spLocks noGrp="1"/>
          </p:cNvSpPr>
          <p:nvPr/>
        </p:nvSpPr>
        <p:spPr bwMode="auto">
          <a:xfrm>
            <a:off x="537241" y="5199898"/>
            <a:ext cx="5828677" cy="315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99" tIns="12699" rIns="12699" bIns="12699"/>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ts val="393"/>
              </a:spcBef>
              <a:buSzPct val="100000"/>
            </a:pPr>
            <a:endParaRPr lang="en-US" altLang="en-US" sz="1200" b="1"/>
          </a:p>
        </p:txBody>
      </p:sp>
      <p:sp>
        <p:nvSpPr>
          <p:cNvPr id="72708" name="Footer Placeholder 4"/>
          <p:cNvSpPr>
            <a:spLocks noGrp="1"/>
          </p:cNvSpPr>
          <p:nvPr>
            <p:ph type="ftr" sz="quarter" idx="4"/>
          </p:nvPr>
        </p:nvSpPr>
        <p:spPr/>
        <p:txBody>
          <a:bodyPr/>
          <a:lstStyle/>
          <a:p>
            <a:pPr>
              <a:defRPr/>
            </a:pPr>
            <a:r>
              <a:rPr lang="en-US"/>
              <a:t>Java EE 6: Develop Web Services with JAX-WS &amp; JAX-RS   8 - </a:t>
            </a:r>
            <a:fld id="{9B9C1EFD-779F-459C-AE01-CB9B95BF3612}" type="slidenum">
              <a:rPr lang="en-US" smtClean="0"/>
              <a:pPr>
                <a:defRPr/>
              </a:pPr>
              <a:t>46</a:t>
            </a:fld>
            <a:endParaRPr lang="en-US"/>
          </a:p>
        </p:txBody>
      </p:sp>
      <p:sp>
        <p:nvSpPr>
          <p:cNvPr id="46085"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Previous to JAX-WS tooling version 2.1.6, methods without </a:t>
            </a:r>
            <a:r>
              <a:rPr lang="en-US" altLang="en-US">
                <a:latin typeface="Courier New" pitchFamily="49" charset="0"/>
                <a:cs typeface="Courier New" pitchFamily="49" charset="0"/>
              </a:rPr>
              <a:t>@WebMethod</a:t>
            </a:r>
            <a:r>
              <a:rPr lang="en-US" altLang="en-US"/>
              <a:t> would only be exposed as operations if no other methods were annotated with </a:t>
            </a:r>
            <a:r>
              <a:rPr lang="en-US" altLang="en-US">
                <a:latin typeface="Courier New" pitchFamily="49" charset="0"/>
                <a:cs typeface="Courier New" pitchFamily="49" charset="0"/>
              </a:rPr>
              <a:t>@WebMethod</a:t>
            </a:r>
            <a:r>
              <a:rPr lang="en-US" altLang="en-US"/>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11 - </a:t>
            </a:r>
            <a:fld id="{4D6A5B49-340C-44B9-AE01-65AD75E01071}" type="slidenum">
              <a:rPr lang="en-US" smtClean="0"/>
              <a:pPr>
                <a:defRPr/>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11 - </a:t>
            </a:r>
            <a:fld id="{A21D556F-D357-4718-9D84-F4D7D41DD3C0}" type="slidenum">
              <a:rPr lang="en-US" smtClean="0"/>
              <a:pPr>
                <a:defRPr/>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0B2DC08B-CCF5-41F5-9C45-E5735DF6C3B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8D76A8E1-27C9-4B64-BFA2-8859958ADFEF}"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C5395BFA-ADAE-4B26-B496-57AA24330F7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3FF9B198-D5F6-46CD-BCA2-BB1BDCCC844D}"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p:cNvSpPr>
            <a:spLocks noGrp="1"/>
          </p:cNvSpPr>
          <p:nvPr>
            <p:ph type="ftr" sz="quarter" idx="4"/>
          </p:nvPr>
        </p:nvSpPr>
        <p:spPr/>
        <p:txBody>
          <a:bodyPr/>
          <a:lstStyle/>
          <a:p>
            <a:pPr>
              <a:defRPr/>
            </a:pPr>
            <a:r>
              <a:rPr lang="en-US"/>
              <a:t>Java EE 6: Develop Web Services with JAX-WS &amp; JAX-RS   1 - </a:t>
            </a:r>
            <a:fld id="{5D75C1C2-4834-4F68-A7B2-0E935CEB1211}"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74102" y="3485357"/>
            <a:ext cx="4805971" cy="1042002"/>
          </a:xfrm>
        </p:spPr>
        <p:txBody>
          <a:bodyPr anchor="b">
            <a:noAutofit/>
          </a:bodyPr>
          <a:lstStyle>
            <a:lvl1pPr algn="l">
              <a:defRPr sz="2800" b="1">
                <a:solidFill>
                  <a:schemeClr val="bg1"/>
                </a:solidFill>
              </a:defRPr>
            </a:lvl1pPr>
          </a:lstStyle>
          <a:p>
            <a:r>
              <a:rPr lang="en-US" dirty="0"/>
              <a:t>Presentation Name</a:t>
            </a:r>
          </a:p>
        </p:txBody>
      </p:sp>
      <p:sp>
        <p:nvSpPr>
          <p:cNvPr id="3" name="Subtitle 2"/>
          <p:cNvSpPr>
            <a:spLocks noGrp="1"/>
          </p:cNvSpPr>
          <p:nvPr>
            <p:ph type="subTitle" idx="1" hasCustomPrompt="1"/>
          </p:nvPr>
        </p:nvSpPr>
        <p:spPr>
          <a:xfrm>
            <a:off x="572858" y="4527359"/>
            <a:ext cx="4807369" cy="640064"/>
          </a:xfr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
        <p:nvSpPr>
          <p:cNvPr id="7" name="Text Placeholder 6"/>
          <p:cNvSpPr>
            <a:spLocks noGrp="1"/>
          </p:cNvSpPr>
          <p:nvPr>
            <p:ph type="body" sz="quarter" idx="10" hasCustomPrompt="1"/>
          </p:nvPr>
        </p:nvSpPr>
        <p:spPr>
          <a:xfrm>
            <a:off x="572858" y="5187348"/>
            <a:ext cx="4838700" cy="393645"/>
          </a:xfrm>
        </p:spPr>
        <p:txBody>
          <a:bodyPr/>
          <a:lstStyle>
            <a:lvl1pPr marL="0" indent="0">
              <a:buNone/>
              <a:defRPr sz="1600" b="0">
                <a:solidFill>
                  <a:schemeClr val="bg1"/>
                </a:solidFill>
              </a:defRPr>
            </a:lvl1pPr>
          </a:lstStyle>
          <a:p>
            <a:pPr lvl="0"/>
            <a:r>
              <a:rPr lang="en-US" dirty="0"/>
              <a:t>Date</a:t>
            </a:r>
          </a:p>
        </p:txBody>
      </p:sp>
      <p:sp>
        <p:nvSpPr>
          <p:cNvPr id="10" name="TextBox 9"/>
          <p:cNvSpPr txBox="1"/>
          <p:nvPr/>
        </p:nvSpPr>
        <p:spPr>
          <a:xfrm>
            <a:off x="572858" y="6574227"/>
            <a:ext cx="4666593" cy="338554"/>
          </a:xfrm>
          <a:prstGeom prst="rect">
            <a:avLst/>
          </a:prstGeom>
          <a:noFill/>
        </p:spPr>
        <p:txBody>
          <a:bodyPr wrap="square" rtlCol="0" anchor="b">
            <a:spAutoFit/>
          </a:bodyPr>
          <a:lstStyle/>
          <a:p>
            <a:r>
              <a:rPr lang="en-US" sz="800" dirty="0">
                <a:solidFill>
                  <a:srgbClr val="807F83"/>
                </a:solidFill>
                <a:latin typeface="+mj-lt"/>
                <a:cs typeface="Arial"/>
              </a:rPr>
              <a:t>©2013 FIS and/or its subsidiaries. All Rights Reserved.</a:t>
            </a:r>
          </a:p>
          <a:p>
            <a:endParaRPr lang="en-US" sz="800" dirty="0">
              <a:solidFill>
                <a:srgbClr val="807F83"/>
              </a:solidFill>
              <a:latin typeface="+mj-lt"/>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B79BB-2622-4516-9C8E-8B5F0151FA9A}" type="datetimeFigureOut">
              <a:rPr lang="en-US" smtClean="0"/>
              <a:t>3/20/2018</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ADC214FE-917C-4E78-8778-A16F0EDE18CA}" type="slidenum">
              <a:rPr lang="en-IN" smtClean="0"/>
              <a:t>‹#›</a:t>
            </a:fld>
            <a:endParaRPr lang="en-IN"/>
          </a:p>
        </p:txBody>
      </p:sp>
    </p:spTree>
    <p:extLst>
      <p:ext uri="{BB962C8B-B14F-4D97-AF65-F5344CB8AC3E}">
        <p14:creationId xmlns:p14="http://schemas.microsoft.com/office/powerpoint/2010/main" val="398655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0182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4" name="Title 2"/>
          <p:cNvSpPr>
            <a:spLocks noGrp="1"/>
          </p:cNvSpPr>
          <p:nvPr>
            <p:ph type="title"/>
          </p:nvPr>
        </p:nvSpPr>
        <p:spPr>
          <a:xfrm>
            <a:off x="444798" y="2576945"/>
            <a:ext cx="4875347" cy="1460637"/>
          </a:xfrm>
          <a:prstGeom prst="rect">
            <a:avLst/>
          </a:prstGeom>
        </p:spPr>
        <p:txBody>
          <a:bodyPr anchor="b"/>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DF885F2-C887-4941-9A8B-6FF25DEA883E}" type="datetimeFigureOut">
              <a:rPr lang="en-US" smtClean="0"/>
              <a:t>3/20/2018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86475" y="6446080"/>
            <a:ext cx="942531" cy="228600"/>
          </a:xfrm>
          <a:prstGeom prst="rect">
            <a:avLst/>
          </a:prstGeom>
        </p:spPr>
        <p:txBody>
          <a:bodyPr/>
          <a:lstStyle/>
          <a:p>
            <a:fld id="{304CECD3-90DB-4DDB-9BFE-0448C2998DCE}" type="slidenum">
              <a:rPr lang="en-US" smtClean="0"/>
              <a:t>‹#›</a:t>
            </a:fld>
            <a:endParaRPr lang="en-US"/>
          </a:p>
        </p:txBody>
      </p:sp>
    </p:spTree>
    <p:extLst>
      <p:ext uri="{BB962C8B-B14F-4D97-AF65-F5344CB8AC3E}">
        <p14:creationId xmlns:p14="http://schemas.microsoft.com/office/powerpoint/2010/main" val="42145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237600"/>
            <a:ext cx="8305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6" name="Text Placeholder 2"/>
          <p:cNvSpPr>
            <a:spLocks noGrp="1"/>
          </p:cNvSpPr>
          <p:nvPr>
            <p:ph idx="1" hasCustomPrompt="1"/>
          </p:nvPr>
        </p:nvSpPr>
        <p:spPr bwMode="auto">
          <a:xfrm>
            <a:off x="381000" y="1378007"/>
            <a:ext cx="8305800" cy="4440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8049317" y="6541773"/>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fld id="{304CECD3-90DB-4DDB-9BFE-0448C2998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with Subhead">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auto">
          <a:xfrm>
            <a:off x="381000" y="1378007"/>
            <a:ext cx="8305800" cy="4440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0" hasCustomPrompt="1"/>
          </p:nvPr>
        </p:nvSpPr>
        <p:spPr>
          <a:xfrm>
            <a:off x="382772" y="819332"/>
            <a:ext cx="8324666" cy="339617"/>
          </a:xfrm>
        </p:spPr>
        <p:txBody>
          <a:bodyPr/>
          <a:lstStyle>
            <a:lvl1pPr marL="0" indent="0">
              <a:buNone/>
              <a:defRPr sz="2000" b="0">
                <a:solidFill>
                  <a:srgbClr val="8DC63F"/>
                </a:solidFill>
              </a:defRPr>
            </a:lvl1pPr>
          </a:lstStyle>
          <a:p>
            <a:pPr lvl="0"/>
            <a:r>
              <a:rPr lang="en-US" dirty="0"/>
              <a:t>Content slide with subhead</a:t>
            </a:r>
          </a:p>
        </p:txBody>
      </p:sp>
      <p:sp>
        <p:nvSpPr>
          <p:cNvPr id="8" name="Slide Number Placeholder 5"/>
          <p:cNvSpPr>
            <a:spLocks noGrp="1"/>
          </p:cNvSpPr>
          <p:nvPr>
            <p:ph type="sldNum" sz="quarter" idx="4"/>
          </p:nvPr>
        </p:nvSpPr>
        <p:spPr>
          <a:xfrm>
            <a:off x="8049317" y="6541773"/>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fld id="{304CECD3-90DB-4DDB-9BFE-0448C2998DCE}" type="slidenum">
              <a:rPr lang="en-US" smtClean="0"/>
              <a:t>‹#›</a:t>
            </a:fld>
            <a:endParaRPr lang="en-US"/>
          </a:p>
        </p:txBody>
      </p:sp>
      <p:sp>
        <p:nvSpPr>
          <p:cNvPr id="7" name="Title Placeholder 1"/>
          <p:cNvSpPr>
            <a:spLocks noGrp="1"/>
          </p:cNvSpPr>
          <p:nvPr>
            <p:ph type="title" hasCustomPrompt="1"/>
          </p:nvPr>
        </p:nvSpPr>
        <p:spPr bwMode="auto">
          <a:xfrm>
            <a:off x="381000" y="237600"/>
            <a:ext cx="8305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Tree>
    <p:extLst>
      <p:ext uri="{BB962C8B-B14F-4D97-AF65-F5344CB8AC3E}">
        <p14:creationId xmlns:p14="http://schemas.microsoft.com/office/powerpoint/2010/main" val="17379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237600"/>
            <a:ext cx="8305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9" name="Text Placeholder 2"/>
          <p:cNvSpPr>
            <a:spLocks noGrp="1"/>
          </p:cNvSpPr>
          <p:nvPr>
            <p:ph idx="1" hasCustomPrompt="1"/>
          </p:nvPr>
        </p:nvSpPr>
        <p:spPr bwMode="auto">
          <a:xfrm>
            <a:off x="381000" y="1378007"/>
            <a:ext cx="4063410" cy="4440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idx="10" hasCustomPrompt="1"/>
          </p:nvPr>
        </p:nvSpPr>
        <p:spPr bwMode="auto">
          <a:xfrm>
            <a:off x="4657060" y="1378007"/>
            <a:ext cx="4029740" cy="4440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8049317" y="6541773"/>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fld id="{304CECD3-90DB-4DDB-9BFE-0448C2998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8049317" y="6541773"/>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fld id="{304CECD3-90DB-4DDB-9BFE-0448C2998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
        <p:nvSpPr>
          <p:cNvPr id="2" name="Title 1"/>
          <p:cNvSpPr>
            <a:spLocks noGrp="1"/>
          </p:cNvSpPr>
          <p:nvPr>
            <p:ph type="title" hasCustomPrompt="1"/>
          </p:nvPr>
        </p:nvSpPr>
        <p:spPr>
          <a:xfrm>
            <a:off x="444798" y="3199382"/>
            <a:ext cx="3872021" cy="838200"/>
          </a:xfrm>
        </p:spPr>
        <p:txBody>
          <a:bodyPr/>
          <a:lstStyle>
            <a:lvl1pPr>
              <a:defRPr sz="3200">
                <a:solidFill>
                  <a:schemeClr val="bg1"/>
                </a:solidFill>
              </a:defRPr>
            </a:lvl1pPr>
          </a:lstStyle>
          <a:p>
            <a:r>
              <a:rPr lang="en-US" dirty="0"/>
              <a:t>THANK YOU</a:t>
            </a:r>
          </a:p>
        </p:txBody>
      </p:sp>
      <p:sp>
        <p:nvSpPr>
          <p:cNvPr id="12" name="Text Placeholder 11"/>
          <p:cNvSpPr>
            <a:spLocks noGrp="1"/>
          </p:cNvSpPr>
          <p:nvPr>
            <p:ph type="body" sz="quarter" idx="11" hasCustomPrompt="1"/>
          </p:nvPr>
        </p:nvSpPr>
        <p:spPr>
          <a:xfrm>
            <a:off x="446417" y="4030109"/>
            <a:ext cx="3870325" cy="318607"/>
          </a:xfrm>
        </p:spPr>
        <p:txBody>
          <a:bodyPr/>
          <a:lstStyle>
            <a:lvl1pPr marL="0" indent="0">
              <a:buNone/>
              <a:defRPr>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a:t>Presenter Name</a:t>
            </a:r>
          </a:p>
        </p:txBody>
      </p:sp>
      <p:sp>
        <p:nvSpPr>
          <p:cNvPr id="14" name="Text Placeholder 13"/>
          <p:cNvSpPr>
            <a:spLocks noGrp="1"/>
          </p:cNvSpPr>
          <p:nvPr>
            <p:ph type="body" sz="quarter" idx="12" hasCustomPrompt="1"/>
          </p:nvPr>
        </p:nvSpPr>
        <p:spPr>
          <a:xfrm>
            <a:off x="446417" y="4337678"/>
            <a:ext cx="3976688" cy="554037"/>
          </a:xfrm>
        </p:spPr>
        <p:txBody>
          <a:bodyPr/>
          <a:lstStyle>
            <a:lvl1pPr marL="0" indent="0">
              <a:buNone/>
              <a:defRPr sz="1600" b="0">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a:t>Contact Information</a:t>
            </a:r>
          </a:p>
        </p:txBody>
      </p:sp>
    </p:spTree>
    <p:extLst>
      <p:ext uri="{BB962C8B-B14F-4D97-AF65-F5344CB8AC3E}">
        <p14:creationId xmlns:p14="http://schemas.microsoft.com/office/powerpoint/2010/main" val="272957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237600"/>
            <a:ext cx="8305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7" name="Slide Number Placeholder 5"/>
          <p:cNvSpPr>
            <a:spLocks noGrp="1"/>
          </p:cNvSpPr>
          <p:nvPr>
            <p:ph type="sldNum" sz="quarter" idx="4"/>
          </p:nvPr>
        </p:nvSpPr>
        <p:spPr>
          <a:xfrm>
            <a:off x="8049317" y="6541773"/>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fld id="{304CECD3-90DB-4DDB-9BFE-0448C2998DCE}" type="slidenum">
              <a:rPr lang="en-US" smtClean="0"/>
              <a:t>‹#›</a:t>
            </a:fld>
            <a:endParaRPr lang="en-US"/>
          </a:p>
        </p:txBody>
      </p:sp>
      <p:sp>
        <p:nvSpPr>
          <p:cNvPr id="3" name="Media Placeholder 2"/>
          <p:cNvSpPr>
            <a:spLocks noGrp="1"/>
          </p:cNvSpPr>
          <p:nvPr>
            <p:ph type="media" sz="quarter" idx="10" hasCustomPrompt="1"/>
          </p:nvPr>
        </p:nvSpPr>
        <p:spPr>
          <a:xfrm>
            <a:off x="403761" y="1401288"/>
            <a:ext cx="8229600" cy="4750130"/>
          </a:xfrm>
          <a:solidFill>
            <a:srgbClr val="E2E2E3"/>
          </a:solidFill>
          <a:ln>
            <a:noFill/>
          </a:ln>
        </p:spPr>
        <p:txBody>
          <a:bodyPr anchor="t"/>
          <a:lstStyle>
            <a:lvl1pPr marL="0" indent="0" algn="ctr">
              <a:buNone/>
              <a:defRPr/>
            </a:lvl1pPr>
          </a:lstStyle>
          <a:p>
            <a:r>
              <a:rPr lang="en-US" dirty="0"/>
              <a:t>Click the film icon below to add video.</a:t>
            </a:r>
          </a:p>
        </p:txBody>
      </p:sp>
    </p:spTree>
    <p:extLst>
      <p:ext uri="{BB962C8B-B14F-4D97-AF65-F5344CB8AC3E}">
        <p14:creationId xmlns:p14="http://schemas.microsoft.com/office/powerpoint/2010/main" val="405472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llout Text Slide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p:cNvSpPr>
            <a:spLocks noGrp="1"/>
          </p:cNvSpPr>
          <p:nvPr>
            <p:ph type="body" sz="quarter" idx="11" hasCustomPrompt="1"/>
          </p:nvPr>
        </p:nvSpPr>
        <p:spPr>
          <a:xfrm>
            <a:off x="457200" y="828675"/>
            <a:ext cx="8229600" cy="4604562"/>
          </a:xfrm>
        </p:spPr>
        <p:txBody>
          <a:bodyPr anchor="ctr"/>
          <a:lstStyle>
            <a:lvl1pPr marL="0" indent="0">
              <a:buNone/>
              <a:defRPr sz="3600">
                <a:solidFill>
                  <a:schemeClr val="bg1"/>
                </a:solidFill>
              </a:defRPr>
            </a:lvl1pPr>
            <a:lvl2pPr>
              <a:defRPr sz="4000"/>
            </a:lvl2pPr>
            <a:lvl3pPr>
              <a:defRPr sz="4000"/>
            </a:lvl3pPr>
            <a:lvl4pPr>
              <a:defRPr sz="4000"/>
            </a:lvl4pPr>
            <a:lvl5pPr>
              <a:defRPr sz="40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t>
            </a:r>
            <a:r>
              <a:rPr lang="en-US" dirty="0" err="1"/>
              <a:t>ullamcorper</a:t>
            </a:r>
            <a:r>
              <a:rPr lang="en-US" dirty="0"/>
              <a:t> </a:t>
            </a:r>
            <a:r>
              <a:rPr lang="en-US" dirty="0" err="1"/>
              <a:t>purus</a:t>
            </a:r>
            <a:r>
              <a:rPr lang="en-US" dirty="0"/>
              <a:t> </a:t>
            </a:r>
            <a:r>
              <a:rPr lang="en-US" dirty="0" err="1"/>
              <a:t>fringilla</a:t>
            </a:r>
            <a:r>
              <a:rPr lang="en-US" dirty="0"/>
              <a:t> ante </a:t>
            </a:r>
            <a:r>
              <a:rPr lang="en-US" dirty="0" err="1"/>
              <a:t>vestibulum</a:t>
            </a:r>
            <a:r>
              <a:rPr lang="en-US" dirty="0"/>
              <a:t> </a:t>
            </a:r>
            <a:r>
              <a:rPr lang="en-US" dirty="0" err="1"/>
              <a:t>fringilla</a:t>
            </a:r>
            <a:r>
              <a:rPr lang="en-US" dirty="0"/>
              <a:t>. </a:t>
            </a:r>
            <a:r>
              <a:rPr lang="en-US" dirty="0" err="1"/>
              <a:t>Cras</a:t>
            </a:r>
            <a:r>
              <a:rPr lang="en-US" dirty="0"/>
              <a:t> </a:t>
            </a:r>
            <a:r>
              <a:rPr lang="en-US" dirty="0" err="1"/>
              <a:t>aliquet</a:t>
            </a:r>
            <a:r>
              <a:rPr lang="en-US" dirty="0"/>
              <a:t> </a:t>
            </a:r>
            <a:r>
              <a:rPr lang="en-US" dirty="0" err="1"/>
              <a:t>euismod</a:t>
            </a:r>
            <a:r>
              <a:rPr lang="en-US" dirty="0"/>
              <a:t> </a:t>
            </a:r>
            <a:r>
              <a:rPr lang="en-US" dirty="0" err="1"/>
              <a:t>mauris</a:t>
            </a:r>
            <a:r>
              <a:rPr lang="en-US" dirty="0"/>
              <a:t> </a:t>
            </a:r>
            <a:r>
              <a:rPr lang="en-US" dirty="0" err="1"/>
              <a:t>malesuada</a:t>
            </a:r>
            <a:r>
              <a:rPr lang="en-US" dirty="0"/>
              <a:t> </a:t>
            </a:r>
            <a:r>
              <a:rPr lang="en-US" dirty="0" err="1"/>
              <a:t>convallis</a:t>
            </a:r>
            <a:r>
              <a:rPr lang="en-US" dirty="0"/>
              <a:t>. </a:t>
            </a:r>
            <a:r>
              <a:rPr lang="en-US" dirty="0" err="1"/>
              <a:t>Donec</a:t>
            </a:r>
            <a:r>
              <a:rPr lang="en-US" dirty="0"/>
              <a:t> </a:t>
            </a:r>
            <a:r>
              <a:rPr lang="en-US" dirty="0" err="1"/>
              <a:t>quis</a:t>
            </a:r>
            <a:r>
              <a:rPr lang="en-US" dirty="0"/>
              <a:t> </a:t>
            </a:r>
            <a:r>
              <a:rPr lang="en-US" dirty="0" err="1"/>
              <a:t>purus</a:t>
            </a:r>
            <a:r>
              <a:rPr lang="en-US" dirty="0"/>
              <a:t> </a:t>
            </a:r>
            <a:r>
              <a:rPr lang="en-US" dirty="0" err="1"/>
              <a:t>enim</a:t>
            </a:r>
            <a:r>
              <a:rPr lang="en-US" dirty="0"/>
              <a:t>, </a:t>
            </a:r>
            <a:r>
              <a:rPr lang="en-US" dirty="0" err="1"/>
              <a:t>nec</a:t>
            </a:r>
            <a:r>
              <a:rPr lang="en-US" dirty="0"/>
              <a:t> </a:t>
            </a:r>
            <a:r>
              <a:rPr lang="en-US" dirty="0" err="1"/>
              <a:t>pharetra</a:t>
            </a:r>
            <a:r>
              <a:rPr lang="en-US" dirty="0"/>
              <a:t> </a:t>
            </a:r>
            <a:r>
              <a:rPr lang="en-US" dirty="0" err="1"/>
              <a:t>risus</a:t>
            </a:r>
            <a:r>
              <a:rPr lang="en-US" dirty="0"/>
              <a:t>.</a:t>
            </a:r>
          </a:p>
        </p:txBody>
      </p:sp>
      <p:sp>
        <p:nvSpPr>
          <p:cNvPr id="9" name="Text Placeholder 8"/>
          <p:cNvSpPr>
            <a:spLocks noGrp="1"/>
          </p:cNvSpPr>
          <p:nvPr>
            <p:ph type="body" sz="quarter" idx="12" hasCustomPrompt="1"/>
          </p:nvPr>
        </p:nvSpPr>
        <p:spPr>
          <a:xfrm>
            <a:off x="457199" y="5199063"/>
            <a:ext cx="4284921" cy="638175"/>
          </a:xfrm>
        </p:spPr>
        <p:txBody>
          <a:bodyPr/>
          <a:lstStyle>
            <a:lvl1pPr marL="0" indent="0">
              <a:buNone/>
              <a:defRPr sz="1600" i="1" baseline="0">
                <a:solidFill>
                  <a:schemeClr val="bg1"/>
                </a:solidFill>
              </a:defRPr>
            </a:lvl1pPr>
            <a:lvl2pPr marL="169862" indent="0">
              <a:buNone/>
              <a:defRPr>
                <a:solidFill>
                  <a:schemeClr val="bg1"/>
                </a:solidFill>
              </a:defRPr>
            </a:lvl2pPr>
            <a:lvl3pPr marL="396875" indent="0">
              <a:buNone/>
              <a:defRPr>
                <a:solidFill>
                  <a:schemeClr val="bg1"/>
                </a:solidFill>
              </a:defRPr>
            </a:lvl3pPr>
            <a:lvl4pPr marL="509587" indent="0">
              <a:buNone/>
              <a:defRPr>
                <a:solidFill>
                  <a:schemeClr val="bg1"/>
                </a:solidFill>
              </a:defRPr>
            </a:lvl4pPr>
            <a:lvl5pPr marL="681037" indent="0">
              <a:buNone/>
              <a:defRPr>
                <a:solidFill>
                  <a:schemeClr val="bg1"/>
                </a:solidFill>
              </a:defRPr>
            </a:lvl5pPr>
          </a:lstStyle>
          <a:p>
            <a:pPr lvl="0"/>
            <a:r>
              <a:rPr lang="en-US" dirty="0"/>
              <a:t>Citation, if required</a:t>
            </a:r>
          </a:p>
        </p:txBody>
      </p:sp>
    </p:spTree>
    <p:extLst>
      <p:ext uri="{BB962C8B-B14F-4D97-AF65-F5344CB8AC3E}">
        <p14:creationId xmlns:p14="http://schemas.microsoft.com/office/powerpoint/2010/main" val="287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DF885F2-C887-4941-9A8B-6FF25DEA883E}" type="datetimeFigureOut">
              <a:rPr lang="en-US" smtClean="0"/>
              <a:t>3/20/2018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04CECD3-90DB-4DDB-9BFE-0448C2998DCE}" type="slidenum">
              <a:rPr lang="en-US" smtClean="0"/>
              <a:t>‹#›</a:t>
            </a:fld>
            <a:endParaRPr lang="en-US"/>
          </a:p>
        </p:txBody>
      </p:sp>
    </p:spTree>
    <p:extLst>
      <p:ext uri="{BB962C8B-B14F-4D97-AF65-F5344CB8AC3E}">
        <p14:creationId xmlns:p14="http://schemas.microsoft.com/office/powerpoint/2010/main" val="421455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lumMod val="8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1000" y="386456"/>
            <a:ext cx="8305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81000" y="1378007"/>
            <a:ext cx="8305800" cy="4440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86475" y="6446080"/>
            <a:ext cx="942531" cy="228600"/>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FF9E19"/>
                </a:solidFill>
                <a:latin typeface="+mj-lt"/>
                <a:cs typeface="Arial" charset="0"/>
              </a:defRPr>
            </a:lvl1pPr>
          </a:lstStyle>
          <a:p>
            <a:fld id="{304CECD3-90DB-4DDB-9BFE-0448C2998DCE}" type="slidenum">
              <a:rPr lang="en-US" smtClean="0"/>
              <a:t>‹#›</a:t>
            </a:fld>
            <a:endParaRPr lang="en-US"/>
          </a:p>
        </p:txBody>
      </p:sp>
      <p:pic>
        <p:nvPicPr>
          <p:cNvPr id="2" name="Picture 1"/>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0" y="3048"/>
            <a:ext cx="9144000" cy="685190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3" r:id="rId11"/>
  </p:sldLayoutIdLst>
  <p:txStyles>
    <p:titleStyle>
      <a:lvl1pPr algn="l" defTabSz="457200" rtl="0" eaLnBrk="1" fontAlgn="base" hangingPunct="1">
        <a:spcBef>
          <a:spcPct val="0"/>
        </a:spcBef>
        <a:spcAft>
          <a:spcPct val="0"/>
        </a:spcAft>
        <a:defRPr sz="2800" b="1" kern="1200">
          <a:solidFill>
            <a:srgbClr val="642566"/>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p:titleStyle>
    <p:bodyStyle>
      <a:lvl1pPr marL="173038" indent="-173038" algn="l" defTabSz="457200" rtl="0" eaLnBrk="1" fontAlgn="base" hangingPunct="1">
        <a:spcBef>
          <a:spcPct val="20000"/>
        </a:spcBef>
        <a:spcAft>
          <a:spcPct val="0"/>
        </a:spcAft>
        <a:buClrTx/>
        <a:buSzPct val="120000"/>
        <a:buFont typeface="Arial" charset="0"/>
        <a:buChar char="•"/>
        <a:defRPr sz="1800" b="1" kern="1200">
          <a:solidFill>
            <a:schemeClr val="tx1">
              <a:lumMod val="85000"/>
              <a:lumOff val="15000"/>
            </a:schemeClr>
          </a:solidFill>
          <a:latin typeface="+mn-lt"/>
          <a:ea typeface="+mn-ea"/>
          <a:cs typeface="Arial"/>
        </a:defRPr>
      </a:lvl1pPr>
      <a:lvl2pPr marL="400050" indent="-230188" algn="l" defTabSz="457200" rtl="0" eaLnBrk="1" fontAlgn="base" hangingPunct="1">
        <a:spcBef>
          <a:spcPct val="20000"/>
        </a:spcBef>
        <a:spcAft>
          <a:spcPct val="0"/>
        </a:spcAft>
        <a:buClrTx/>
        <a:buSzPct val="110000"/>
        <a:buFont typeface="Arial" charset="0"/>
        <a:buChar char="–"/>
        <a:defRPr sz="1600" kern="1200">
          <a:solidFill>
            <a:schemeClr val="tx1">
              <a:lumMod val="85000"/>
              <a:lumOff val="15000"/>
            </a:schemeClr>
          </a:solidFill>
          <a:latin typeface="+mn-lt"/>
          <a:ea typeface="+mn-ea"/>
          <a:cs typeface="Arial"/>
        </a:defRPr>
      </a:lvl2pPr>
      <a:lvl3pPr marL="514350" indent="-117475" algn="l" defTabSz="457200" rtl="0" eaLnBrk="1" fontAlgn="base" hangingPunct="1">
        <a:spcBef>
          <a:spcPct val="20000"/>
        </a:spcBef>
        <a:spcAft>
          <a:spcPct val="0"/>
        </a:spcAft>
        <a:buClrTx/>
        <a:buFont typeface="Arial" charset="0"/>
        <a:buChar char="•"/>
        <a:defRPr sz="1400" kern="1200">
          <a:solidFill>
            <a:schemeClr val="tx1">
              <a:lumMod val="85000"/>
              <a:lumOff val="15000"/>
            </a:schemeClr>
          </a:solidFill>
          <a:latin typeface="+mn-lt"/>
          <a:ea typeface="+mn-ea"/>
          <a:cs typeface="Arial"/>
        </a:defRPr>
      </a:lvl3pPr>
      <a:lvl4pPr marL="682625" indent="-173038" algn="l" defTabSz="457200" rtl="0" eaLnBrk="1" fontAlgn="base" hangingPunct="1">
        <a:spcBef>
          <a:spcPct val="20000"/>
        </a:spcBef>
        <a:spcAft>
          <a:spcPct val="0"/>
        </a:spcAft>
        <a:buClr>
          <a:schemeClr val="tx1"/>
        </a:buClr>
        <a:buFont typeface="Arial" charset="0"/>
        <a:buChar char="–"/>
        <a:defRPr sz="1200" kern="1200">
          <a:solidFill>
            <a:schemeClr val="tx1">
              <a:lumMod val="85000"/>
              <a:lumOff val="15000"/>
            </a:schemeClr>
          </a:solidFill>
          <a:latin typeface="+mn-lt"/>
          <a:ea typeface="+mn-ea"/>
          <a:cs typeface="Arial"/>
        </a:defRPr>
      </a:lvl4pPr>
      <a:lvl5pPr marL="803275" indent="-122238" algn="l" defTabSz="457200" rtl="0" eaLnBrk="1" fontAlgn="base" hangingPunct="1">
        <a:spcBef>
          <a:spcPct val="20000"/>
        </a:spcBef>
        <a:spcAft>
          <a:spcPct val="0"/>
        </a:spcAft>
        <a:buClrTx/>
        <a:buFont typeface="Arial" charset="0"/>
        <a:buChar char="•"/>
        <a:defRPr sz="1200" kern="1200">
          <a:solidFill>
            <a:schemeClr val="tx1">
              <a:lumMod val="85000"/>
              <a:lumOff val="15000"/>
            </a:schemeClr>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4" r:id="rId2"/>
  </p:sldLayoutIdLst>
  <p:hf hdr="0" ftr="0" dt="0"/>
  <p:txStyles>
    <p:titleStyle>
      <a:lvl1pPr algn="l" defTabSz="457200" rtl="0" eaLnBrk="1" fontAlgn="base" hangingPunct="1">
        <a:spcBef>
          <a:spcPct val="0"/>
        </a:spcBef>
        <a:spcAft>
          <a:spcPct val="0"/>
        </a:spcAft>
        <a:defRPr sz="3200" b="1" baseline="0">
          <a:solidFill>
            <a:srgbClr val="007D8A"/>
          </a:solidFill>
          <a:latin typeface="Calibri" pitchFamily="34" charset="0"/>
          <a:ea typeface="+mj-ea"/>
          <a:cs typeface="+mj-cs"/>
        </a:defRPr>
      </a:lvl1pPr>
      <a:lvl2pPr algn="l" defTabSz="457200" rtl="0" eaLnBrk="1" fontAlgn="base" hangingPunct="1">
        <a:spcBef>
          <a:spcPct val="0"/>
        </a:spcBef>
        <a:spcAft>
          <a:spcPct val="0"/>
        </a:spcAft>
        <a:defRPr sz="2400">
          <a:solidFill>
            <a:schemeClr val="tx2"/>
          </a:solidFill>
          <a:latin typeface="Arial" charset="0"/>
          <a:cs typeface="Arial" charset="0"/>
        </a:defRPr>
      </a:lvl2pPr>
      <a:lvl3pPr algn="l" defTabSz="457200" rtl="0" eaLnBrk="1" fontAlgn="base" hangingPunct="1">
        <a:spcBef>
          <a:spcPct val="0"/>
        </a:spcBef>
        <a:spcAft>
          <a:spcPct val="0"/>
        </a:spcAft>
        <a:defRPr sz="2400">
          <a:solidFill>
            <a:schemeClr val="tx2"/>
          </a:solidFill>
          <a:latin typeface="Arial" charset="0"/>
          <a:cs typeface="Arial" charset="0"/>
        </a:defRPr>
      </a:lvl3pPr>
      <a:lvl4pPr algn="l" defTabSz="457200" rtl="0" eaLnBrk="1" fontAlgn="base" hangingPunct="1">
        <a:spcBef>
          <a:spcPct val="0"/>
        </a:spcBef>
        <a:spcAft>
          <a:spcPct val="0"/>
        </a:spcAft>
        <a:defRPr sz="2400">
          <a:solidFill>
            <a:schemeClr val="tx2"/>
          </a:solidFill>
          <a:latin typeface="Arial" charset="0"/>
          <a:cs typeface="Arial" charset="0"/>
        </a:defRPr>
      </a:lvl4pPr>
      <a:lvl5pPr algn="l" defTabSz="457200" rtl="0" eaLnBrk="1" fontAlgn="base" hangingPunct="1">
        <a:spcBef>
          <a:spcPct val="0"/>
        </a:spcBef>
        <a:spcAft>
          <a:spcPct val="0"/>
        </a:spcAft>
        <a:defRPr sz="2400">
          <a:solidFill>
            <a:schemeClr val="tx2"/>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p:titleStyle>
    <p:bodyStyle>
      <a:lvl1pPr marL="173038" indent="-173038" algn="l" defTabSz="457200" rtl="0" eaLnBrk="1" fontAlgn="base" hangingPunct="1">
        <a:spcBef>
          <a:spcPct val="20000"/>
        </a:spcBef>
        <a:spcAft>
          <a:spcPct val="0"/>
        </a:spcAft>
        <a:buClr>
          <a:srgbClr val="3E5C10"/>
        </a:buClr>
        <a:buSzPct val="120000"/>
        <a:buFont typeface="Arial" charset="0"/>
        <a:buChar char="•"/>
        <a:defRPr sz="1400">
          <a:solidFill>
            <a:schemeClr val="tx1"/>
          </a:solidFill>
          <a:latin typeface="+mn-lt"/>
          <a:ea typeface="+mn-ea"/>
          <a:cs typeface="+mn-cs"/>
        </a:defRPr>
      </a:lvl1pPr>
      <a:lvl2pPr marL="519113" indent="-122238" algn="l" defTabSz="457200" rtl="0" eaLnBrk="1" fontAlgn="base" hangingPunct="1">
        <a:spcBef>
          <a:spcPct val="20000"/>
        </a:spcBef>
        <a:spcAft>
          <a:spcPct val="0"/>
        </a:spcAft>
        <a:buClr>
          <a:srgbClr val="7ABB2B"/>
        </a:buClr>
        <a:buSzPct val="110000"/>
        <a:buFont typeface="Arial" charset="0"/>
        <a:buChar char="•"/>
        <a:defRPr sz="1200">
          <a:solidFill>
            <a:schemeClr val="tx2"/>
          </a:solidFill>
          <a:latin typeface="+mn-lt"/>
          <a:cs typeface="+mn-cs"/>
        </a:defRPr>
      </a:lvl2pPr>
      <a:lvl3pPr marL="742950" indent="-112713" algn="l" defTabSz="457200" rtl="0" eaLnBrk="1" fontAlgn="base" hangingPunct="1">
        <a:spcBef>
          <a:spcPct val="20000"/>
        </a:spcBef>
        <a:spcAft>
          <a:spcPct val="0"/>
        </a:spcAft>
        <a:buClr>
          <a:srgbClr val="6D6C70"/>
        </a:buClr>
        <a:buFont typeface="Arial" charset="0"/>
        <a:buChar char="•"/>
        <a:defRPr sz="1100">
          <a:solidFill>
            <a:schemeClr val="tx2"/>
          </a:solidFill>
          <a:latin typeface="+mn-lt"/>
          <a:cs typeface="+mn-cs"/>
        </a:defRPr>
      </a:lvl3pPr>
      <a:lvl4pPr marL="968375" indent="-112713" algn="l" defTabSz="457200" rtl="0" eaLnBrk="1" fontAlgn="base" hangingPunct="1">
        <a:spcBef>
          <a:spcPct val="20000"/>
        </a:spcBef>
        <a:spcAft>
          <a:spcPct val="0"/>
        </a:spcAft>
        <a:buClr>
          <a:srgbClr val="ABD274"/>
        </a:buClr>
        <a:buFont typeface="Arial" charset="0"/>
        <a:buChar char="•"/>
        <a:defRPr sz="1000">
          <a:solidFill>
            <a:schemeClr val="tx2"/>
          </a:solidFill>
          <a:latin typeface="+mn-lt"/>
          <a:cs typeface="+mn-cs"/>
        </a:defRPr>
      </a:lvl4pPr>
      <a:lvl5pPr marL="1262063" indent="-122238" algn="l" defTabSz="457200" rtl="0" eaLnBrk="1" fontAlgn="base" hangingPunct="1">
        <a:spcBef>
          <a:spcPct val="20000"/>
        </a:spcBef>
        <a:spcAft>
          <a:spcPct val="0"/>
        </a:spcAft>
        <a:buClr>
          <a:srgbClr val="C5E09D"/>
        </a:buClr>
        <a:buFont typeface="Arial" charset="0"/>
        <a:buChar char="•"/>
        <a:defRPr sz="1000">
          <a:solidFill>
            <a:schemeClr val="tx2"/>
          </a:solidFill>
          <a:latin typeface="+mn-lt"/>
          <a:cs typeface="+mn-cs"/>
        </a:defRPr>
      </a:lvl5pPr>
      <a:lvl6pPr marL="1719263" indent="-122238" algn="l" defTabSz="457200" rtl="0" eaLnBrk="1" fontAlgn="base" hangingPunct="1">
        <a:spcBef>
          <a:spcPct val="20000"/>
        </a:spcBef>
        <a:spcAft>
          <a:spcPct val="0"/>
        </a:spcAft>
        <a:buClr>
          <a:srgbClr val="C5E09D"/>
        </a:buClr>
        <a:buFont typeface="Arial" charset="0"/>
        <a:buChar char="•"/>
        <a:defRPr sz="1000">
          <a:solidFill>
            <a:schemeClr val="tx2"/>
          </a:solidFill>
          <a:latin typeface="+mn-lt"/>
          <a:cs typeface="+mn-cs"/>
        </a:defRPr>
      </a:lvl6pPr>
      <a:lvl7pPr marL="2176463" indent="-122238" algn="l" defTabSz="457200" rtl="0" eaLnBrk="1" fontAlgn="base" hangingPunct="1">
        <a:spcBef>
          <a:spcPct val="20000"/>
        </a:spcBef>
        <a:spcAft>
          <a:spcPct val="0"/>
        </a:spcAft>
        <a:buClr>
          <a:srgbClr val="C5E09D"/>
        </a:buClr>
        <a:buFont typeface="Arial" charset="0"/>
        <a:buChar char="•"/>
        <a:defRPr sz="1000">
          <a:solidFill>
            <a:schemeClr val="tx2"/>
          </a:solidFill>
          <a:latin typeface="+mn-lt"/>
          <a:cs typeface="+mn-cs"/>
        </a:defRPr>
      </a:lvl7pPr>
      <a:lvl8pPr marL="2633663" indent="-122238" algn="l" defTabSz="457200" rtl="0" eaLnBrk="1" fontAlgn="base" hangingPunct="1">
        <a:spcBef>
          <a:spcPct val="20000"/>
        </a:spcBef>
        <a:spcAft>
          <a:spcPct val="0"/>
        </a:spcAft>
        <a:buClr>
          <a:srgbClr val="C5E09D"/>
        </a:buClr>
        <a:buFont typeface="Arial" charset="0"/>
        <a:buChar char="•"/>
        <a:defRPr sz="1000">
          <a:solidFill>
            <a:schemeClr val="tx2"/>
          </a:solidFill>
          <a:latin typeface="+mn-lt"/>
          <a:cs typeface="+mn-cs"/>
        </a:defRPr>
      </a:lvl8pPr>
      <a:lvl9pPr marL="3090863" indent="-122238" algn="l" defTabSz="457200" rtl="0" eaLnBrk="1" fontAlgn="base" hangingPunct="1">
        <a:spcBef>
          <a:spcPct val="20000"/>
        </a:spcBef>
        <a:spcAft>
          <a:spcPct val="0"/>
        </a:spcAft>
        <a:buClr>
          <a:srgbClr val="C5E09D"/>
        </a:buClr>
        <a:buFont typeface="Arial" charset="0"/>
        <a:buChar char="•"/>
        <a:defRPr sz="1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130425"/>
            <a:ext cx="7772400" cy="1470025"/>
          </a:xfrm>
        </p:spPr>
        <p:txBody>
          <a:bodyPr/>
          <a:lstStyle/>
          <a:p>
            <a:r>
              <a:rPr lang="en-US" altLang="en-US" dirty="0">
                <a:solidFill>
                  <a:schemeClr val="bg1"/>
                </a:solidFill>
              </a:rPr>
              <a:t>Introduction to Web Services</a:t>
            </a:r>
          </a:p>
        </p:txBody>
      </p:sp>
    </p:spTree>
    <p:custDataLst>
      <p:tags r:id="rId1"/>
    </p:custDataLst>
    <p:extLst>
      <p:ext uri="{BB962C8B-B14F-4D97-AF65-F5344CB8AC3E}">
        <p14:creationId xmlns:p14="http://schemas.microsoft.com/office/powerpoint/2010/main" val="233849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Web Service Tools</a:t>
            </a:r>
          </a:p>
        </p:txBody>
      </p:sp>
      <p:sp>
        <p:nvSpPr>
          <p:cNvPr id="20483" name="Content Placeholder 2"/>
          <p:cNvSpPr>
            <a:spLocks noGrp="1"/>
          </p:cNvSpPr>
          <p:nvPr>
            <p:ph idx="1"/>
          </p:nvPr>
        </p:nvSpPr>
        <p:spPr/>
        <p:txBody>
          <a:bodyPr>
            <a:normAutofit/>
          </a:bodyPr>
          <a:lstStyle/>
          <a:p>
            <a:r>
              <a:rPr lang="en-US" altLang="en-US" dirty="0">
                <a:latin typeface="Arial" charset="0"/>
              </a:rPr>
              <a:t>Web service testing tools are commonly used during the development of web services, primarily as general-purpose clients.</a:t>
            </a:r>
          </a:p>
          <a:p>
            <a:pPr lvl="1"/>
            <a:endParaRPr lang="en-US" altLang="en-US" dirty="0"/>
          </a:p>
          <a:p>
            <a:pPr lvl="1"/>
            <a:r>
              <a:rPr lang="en-US" altLang="en-US" dirty="0"/>
              <a:t>Application servers may have integrated testing tools—</a:t>
            </a:r>
            <a:r>
              <a:rPr lang="en-US" altLang="en-US" dirty="0" err="1"/>
              <a:t>GlassFish</a:t>
            </a:r>
            <a:r>
              <a:rPr lang="en-US" altLang="en-US" dirty="0"/>
              <a:t> and WebLogic have web applications that generate forms to call SOAP operations.</a:t>
            </a:r>
          </a:p>
          <a:p>
            <a:pPr lvl="1"/>
            <a:r>
              <a:rPr lang="en-US" altLang="en-US" dirty="0"/>
              <a:t>Command-line clients like </a:t>
            </a:r>
            <a:r>
              <a:rPr lang="en-US" altLang="en-US" dirty="0" err="1"/>
              <a:t>cURL</a:t>
            </a:r>
            <a:r>
              <a:rPr lang="en-US" altLang="en-US" dirty="0"/>
              <a:t> are great for testing and also allow shell scripts to function as web service clients.</a:t>
            </a:r>
          </a:p>
          <a:p>
            <a:pPr lvl="1"/>
            <a:r>
              <a:rPr lang="en-US" altLang="en-US" dirty="0"/>
              <a:t>Because web browsers have extensive support for HTTP, they can not only function a basic testing tools but also commonly have extensions that provide greater HTTP control to the end user.</a:t>
            </a:r>
          </a:p>
        </p:txBody>
      </p:sp>
    </p:spTree>
    <p:extLst>
      <p:ext uri="{BB962C8B-B14F-4D97-AF65-F5344CB8AC3E}">
        <p14:creationId xmlns:p14="http://schemas.microsoft.com/office/powerpoint/2010/main" val="18922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Extensible Markup Language</a:t>
            </a:r>
          </a:p>
        </p:txBody>
      </p:sp>
      <p:sp>
        <p:nvSpPr>
          <p:cNvPr id="5123" name="Rectangle 3"/>
          <p:cNvSpPr>
            <a:spLocks noGrp="1" noChangeArrowheads="1"/>
          </p:cNvSpPr>
          <p:nvPr>
            <p:ph idx="1"/>
          </p:nvPr>
        </p:nvSpPr>
        <p:spPr/>
        <p:txBody>
          <a:bodyPr/>
          <a:lstStyle/>
          <a:p>
            <a:pPr>
              <a:buFont typeface="Arial" charset="0"/>
              <a:buNone/>
            </a:pPr>
            <a:r>
              <a:rPr lang="en-US" altLang="en-US">
                <a:latin typeface="Arial" charset="0"/>
              </a:rPr>
              <a:t>Extensible Markup Language (XML) describes data objects called XML documents that are composed of markup and data.</a:t>
            </a:r>
          </a:p>
        </p:txBody>
      </p:sp>
      <p:pic>
        <p:nvPicPr>
          <p:cNvPr id="5124" name="Picture 4" descr="D:\Bkup\Project\ifs\9i_ifs\9iFS_Dev\images\26_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90600" y="4191000"/>
            <a:ext cx="1679575"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C:\Documents and Settings\gstokol\My Documents\My Pictures\markup-docum04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22450" y="2286000"/>
            <a:ext cx="8445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1471613" y="3654425"/>
            <a:ext cx="179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Markup and data</a:t>
            </a:r>
          </a:p>
        </p:txBody>
      </p:sp>
      <p:sp>
        <p:nvSpPr>
          <p:cNvPr id="5127" name="Text Box 7"/>
          <p:cNvSpPr txBox="1">
            <a:spLocks noChangeArrowheads="1"/>
          </p:cNvSpPr>
          <p:nvPr/>
        </p:nvSpPr>
        <p:spPr bwMode="auto">
          <a:xfrm>
            <a:off x="1600200" y="5835650"/>
            <a:ext cx="1414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Custom tags</a:t>
            </a:r>
          </a:p>
        </p:txBody>
      </p:sp>
      <p:pic>
        <p:nvPicPr>
          <p:cNvPr id="5128" name="Picture 8" descr="C:\Documents and Settings\gstokol\My Documents\My Pictures\xmlfi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191000" y="2971800"/>
            <a:ext cx="765175"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9"/>
          <p:cNvSpPr txBox="1">
            <a:spLocks noChangeArrowheads="1"/>
          </p:cNvSpPr>
          <p:nvPr/>
        </p:nvSpPr>
        <p:spPr bwMode="auto">
          <a:xfrm>
            <a:off x="3770313" y="4572000"/>
            <a:ext cx="1639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XML document</a:t>
            </a:r>
          </a:p>
        </p:txBody>
      </p:sp>
      <p:pic>
        <p:nvPicPr>
          <p:cNvPr id="5130" name="Picture 10" descr="C:\Documents and Settings\gstokol\My Documents\My Pictures\conce045-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77050" y="2143125"/>
            <a:ext cx="10493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1"/>
          <p:cNvSpPr txBox="1">
            <a:spLocks noChangeArrowheads="1"/>
          </p:cNvSpPr>
          <p:nvPr/>
        </p:nvSpPr>
        <p:spPr bwMode="auto">
          <a:xfrm>
            <a:off x="6781800" y="3397250"/>
            <a:ext cx="108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Web data</a:t>
            </a:r>
          </a:p>
        </p:txBody>
      </p:sp>
      <p:pic>
        <p:nvPicPr>
          <p:cNvPr id="5132" name="Picture 12" descr="C:\Documents and Settings\gstokol\My Documents\My Pictures\cogsinbox.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994525" y="4667250"/>
            <a:ext cx="81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Text Box 13"/>
          <p:cNvSpPr txBox="1">
            <a:spLocks noChangeArrowheads="1"/>
          </p:cNvSpPr>
          <p:nvPr/>
        </p:nvSpPr>
        <p:spPr bwMode="auto">
          <a:xfrm>
            <a:off x="6518275" y="5835650"/>
            <a:ext cx="1763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XML processors</a:t>
            </a:r>
          </a:p>
        </p:txBody>
      </p:sp>
      <p:sp>
        <p:nvSpPr>
          <p:cNvPr id="5134" name="Line 18"/>
          <p:cNvSpPr>
            <a:spLocks noChangeShapeType="1"/>
          </p:cNvSpPr>
          <p:nvPr/>
        </p:nvSpPr>
        <p:spPr bwMode="auto">
          <a:xfrm>
            <a:off x="5105400" y="34290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5" name="Line 19"/>
          <p:cNvSpPr>
            <a:spLocks noChangeShapeType="1"/>
          </p:cNvSpPr>
          <p:nvPr/>
        </p:nvSpPr>
        <p:spPr bwMode="auto">
          <a:xfrm>
            <a:off x="5092700" y="4406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6" name="Line 20"/>
          <p:cNvSpPr>
            <a:spLocks noChangeShapeType="1"/>
          </p:cNvSpPr>
          <p:nvPr/>
        </p:nvSpPr>
        <p:spPr bwMode="auto">
          <a:xfrm flipV="1">
            <a:off x="5791200" y="2743200"/>
            <a:ext cx="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7" name="Line 21"/>
          <p:cNvSpPr>
            <a:spLocks noChangeShapeType="1"/>
          </p:cNvSpPr>
          <p:nvPr/>
        </p:nvSpPr>
        <p:spPr bwMode="auto">
          <a:xfrm flipV="1">
            <a:off x="5791200" y="4398963"/>
            <a:ext cx="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8" name="Line 22"/>
          <p:cNvSpPr>
            <a:spLocks noChangeShapeType="1"/>
          </p:cNvSpPr>
          <p:nvPr/>
        </p:nvSpPr>
        <p:spPr bwMode="auto">
          <a:xfrm>
            <a:off x="5791200" y="2743200"/>
            <a:ext cx="1066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9" name="Line 23"/>
          <p:cNvSpPr>
            <a:spLocks noChangeShapeType="1"/>
          </p:cNvSpPr>
          <p:nvPr/>
        </p:nvSpPr>
        <p:spPr bwMode="auto">
          <a:xfrm>
            <a:off x="5791200" y="5075238"/>
            <a:ext cx="1066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0" name="Freeform 25"/>
          <p:cNvSpPr>
            <a:spLocks/>
          </p:cNvSpPr>
          <p:nvPr/>
        </p:nvSpPr>
        <p:spPr bwMode="auto">
          <a:xfrm>
            <a:off x="2667000" y="2590800"/>
            <a:ext cx="1752600" cy="609600"/>
          </a:xfrm>
          <a:custGeom>
            <a:avLst/>
            <a:gdLst>
              <a:gd name="T0" fmla="*/ 0 w 1104"/>
              <a:gd name="T1" fmla="*/ 0 h 384"/>
              <a:gd name="T2" fmla="*/ 2147483647 w 1104"/>
              <a:gd name="T3" fmla="*/ 0 h 384"/>
              <a:gd name="T4" fmla="*/ 2147483647 w 1104"/>
              <a:gd name="T5" fmla="*/ 2147483647 h 384"/>
              <a:gd name="T6" fmla="*/ 0 60000 65536"/>
              <a:gd name="T7" fmla="*/ 0 60000 65536"/>
              <a:gd name="T8" fmla="*/ 0 60000 65536"/>
              <a:gd name="T9" fmla="*/ 0 w 1104"/>
              <a:gd name="T10" fmla="*/ 0 h 384"/>
              <a:gd name="T11" fmla="*/ 1104 w 1104"/>
              <a:gd name="T12" fmla="*/ 384 h 384"/>
            </a:gdLst>
            <a:ahLst/>
            <a:cxnLst>
              <a:cxn ang="T6">
                <a:pos x="T0" y="T1"/>
              </a:cxn>
              <a:cxn ang="T7">
                <a:pos x="T2" y="T3"/>
              </a:cxn>
              <a:cxn ang="T8">
                <a:pos x="T4" y="T5"/>
              </a:cxn>
            </a:cxnLst>
            <a:rect l="T9" t="T10" r="T11" b="T12"/>
            <a:pathLst>
              <a:path w="1104" h="384">
                <a:moveTo>
                  <a:pt x="0" y="0"/>
                </a:moveTo>
                <a:lnTo>
                  <a:pt x="1104" y="0"/>
                </a:lnTo>
                <a:lnTo>
                  <a:pt x="1104" y="384"/>
                </a:ln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p>
        </p:txBody>
      </p:sp>
      <p:sp>
        <p:nvSpPr>
          <p:cNvPr id="5141" name="Freeform 26"/>
          <p:cNvSpPr>
            <a:spLocks/>
          </p:cNvSpPr>
          <p:nvPr/>
        </p:nvSpPr>
        <p:spPr bwMode="auto">
          <a:xfrm flipV="1">
            <a:off x="2667000" y="4953000"/>
            <a:ext cx="1752600" cy="609600"/>
          </a:xfrm>
          <a:custGeom>
            <a:avLst/>
            <a:gdLst>
              <a:gd name="T0" fmla="*/ 0 w 1104"/>
              <a:gd name="T1" fmla="*/ 0 h 384"/>
              <a:gd name="T2" fmla="*/ 2147483647 w 1104"/>
              <a:gd name="T3" fmla="*/ 0 h 384"/>
              <a:gd name="T4" fmla="*/ 2147483647 w 1104"/>
              <a:gd name="T5" fmla="*/ 2147483647 h 384"/>
              <a:gd name="T6" fmla="*/ 0 60000 65536"/>
              <a:gd name="T7" fmla="*/ 0 60000 65536"/>
              <a:gd name="T8" fmla="*/ 0 60000 65536"/>
              <a:gd name="T9" fmla="*/ 0 w 1104"/>
              <a:gd name="T10" fmla="*/ 0 h 384"/>
              <a:gd name="T11" fmla="*/ 1104 w 1104"/>
              <a:gd name="T12" fmla="*/ 384 h 384"/>
            </a:gdLst>
            <a:ahLst/>
            <a:cxnLst>
              <a:cxn ang="T6">
                <a:pos x="T0" y="T1"/>
              </a:cxn>
              <a:cxn ang="T7">
                <a:pos x="T2" y="T3"/>
              </a:cxn>
              <a:cxn ang="T8">
                <a:pos x="T4" y="T5"/>
              </a:cxn>
            </a:cxnLst>
            <a:rect l="T9" t="T10" r="T11" b="T12"/>
            <a:pathLst>
              <a:path w="1104" h="384">
                <a:moveTo>
                  <a:pt x="0" y="0"/>
                </a:moveTo>
                <a:lnTo>
                  <a:pt x="1104" y="0"/>
                </a:lnTo>
                <a:lnTo>
                  <a:pt x="1104" y="384"/>
                </a:ln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p>
        </p:txBody>
      </p:sp>
    </p:spTree>
    <p:extLst>
      <p:ext uri="{BB962C8B-B14F-4D97-AF65-F5344CB8AC3E}">
        <p14:creationId xmlns:p14="http://schemas.microsoft.com/office/powerpoint/2010/main" val="13223388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Advantages of Using XML</a:t>
            </a:r>
          </a:p>
        </p:txBody>
      </p:sp>
      <p:sp>
        <p:nvSpPr>
          <p:cNvPr id="6147" name="Rectangle 3"/>
          <p:cNvSpPr>
            <a:spLocks noGrp="1" noChangeArrowheads="1"/>
          </p:cNvSpPr>
          <p:nvPr>
            <p:ph type="body" idx="1"/>
          </p:nvPr>
        </p:nvSpPr>
        <p:spPr>
          <a:xfrm>
            <a:off x="609600" y="1447800"/>
            <a:ext cx="7918450" cy="2801938"/>
          </a:xfrm>
        </p:spPr>
        <p:txBody>
          <a:bodyPr/>
          <a:lstStyle/>
          <a:p>
            <a:pPr>
              <a:buFont typeface="Arial" charset="0"/>
              <a:buNone/>
            </a:pPr>
            <a:r>
              <a:rPr lang="en-US" altLang="en-US" dirty="0">
                <a:latin typeface="Arial" charset="0"/>
              </a:rPr>
              <a:t>XML enables:</a:t>
            </a:r>
          </a:p>
          <a:p>
            <a:pPr lvl="1"/>
            <a:r>
              <a:rPr lang="en-US" altLang="en-US" dirty="0"/>
              <a:t>A simple and extensible way to describe data</a:t>
            </a:r>
          </a:p>
          <a:p>
            <a:pPr lvl="1"/>
            <a:r>
              <a:rPr lang="en-US" altLang="en-US" dirty="0"/>
              <a:t>The ability to interchange data</a:t>
            </a:r>
          </a:p>
          <a:p>
            <a:pPr lvl="1"/>
            <a:r>
              <a:rPr lang="en-US" altLang="en-US" dirty="0"/>
              <a:t>Simplified business-to-business communication</a:t>
            </a:r>
          </a:p>
          <a:p>
            <a:pPr lvl="1"/>
            <a:r>
              <a:rPr lang="en-US" altLang="en-US" dirty="0"/>
              <a:t>Writing of smart agents</a:t>
            </a:r>
          </a:p>
          <a:p>
            <a:pPr lvl="1"/>
            <a:r>
              <a:rPr lang="en-US" altLang="en-US" dirty="0"/>
              <a:t>The ability to perform smart searches</a:t>
            </a:r>
          </a:p>
          <a:p>
            <a:pPr>
              <a:buFont typeface="Arial" charset="0"/>
              <a:buNone/>
            </a:pPr>
            <a:endParaRPr lang="en-US" altLang="en-US" dirty="0">
              <a:latin typeface="Arial" charset="0"/>
            </a:endParaRPr>
          </a:p>
          <a:p>
            <a:pPr>
              <a:buFont typeface="Arial" charset="0"/>
              <a:buNone/>
            </a:pPr>
            <a:r>
              <a:rPr lang="en-US" altLang="en-US" dirty="0">
                <a:latin typeface="Arial" charset="0"/>
              </a:rPr>
              <a:t>Sample XML document:</a:t>
            </a:r>
          </a:p>
        </p:txBody>
      </p:sp>
      <p:sp>
        <p:nvSpPr>
          <p:cNvPr id="6148" name="Rectangle 5"/>
          <p:cNvSpPr>
            <a:spLocks noChangeArrowheads="1"/>
          </p:cNvSpPr>
          <p:nvPr/>
        </p:nvSpPr>
        <p:spPr bwMode="auto">
          <a:xfrm>
            <a:off x="609600" y="4267200"/>
            <a:ext cx="7924800" cy="1752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&lt;?xml version="1.0"?&gt;</a:t>
            </a:r>
          </a:p>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&lt;books&gt;</a:t>
            </a:r>
          </a:p>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  &lt;title&gt;Building Oracle XML Applications&lt;/title&gt;</a:t>
            </a:r>
          </a:p>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  &lt;title&gt;Oracle XML Handbook&lt;/title&gt;</a:t>
            </a:r>
          </a:p>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  &lt;title&gt;Beginning XML Second Edition&lt;/title&gt;</a:t>
            </a:r>
          </a:p>
          <a:p>
            <a:pPr eaLnBrk="1" hangingPunct="1">
              <a:lnSpc>
                <a:spcPct val="85000"/>
              </a:lnSpc>
              <a:buSzPct val="100000"/>
              <a:buFont typeface="Times New Roman" pitchFamily="18" charset="0"/>
              <a:buNone/>
            </a:pPr>
            <a:r>
              <a:rPr lang="en-US" altLang="en-US" sz="1600">
                <a:solidFill>
                  <a:srgbClr val="000000"/>
                </a:solidFill>
                <a:latin typeface="Courier New" pitchFamily="49" charset="0"/>
              </a:rPr>
              <a:t>&lt;/books&gt;</a:t>
            </a:r>
            <a:endParaRPr lang="en-US" altLang="en-US" sz="1600"/>
          </a:p>
        </p:txBody>
      </p:sp>
    </p:spTree>
    <p:extLst>
      <p:ext uri="{BB962C8B-B14F-4D97-AF65-F5344CB8AC3E}">
        <p14:creationId xmlns:p14="http://schemas.microsoft.com/office/powerpoint/2010/main" val="41767091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Importance of XML in Web Services</a:t>
            </a:r>
          </a:p>
        </p:txBody>
      </p:sp>
      <p:sp>
        <p:nvSpPr>
          <p:cNvPr id="8195" name="Rectangle 3"/>
          <p:cNvSpPr>
            <a:spLocks noGrp="1" noChangeArrowheads="1"/>
          </p:cNvSpPr>
          <p:nvPr>
            <p:ph type="body" idx="1"/>
          </p:nvPr>
        </p:nvSpPr>
        <p:spPr/>
        <p:txBody>
          <a:bodyPr/>
          <a:lstStyle/>
          <a:p>
            <a:pPr lvl="1"/>
            <a:r>
              <a:rPr lang="en-US" altLang="en-US" dirty="0"/>
              <a:t>Web services standards such as SOAP, WSDL are XML based.</a:t>
            </a:r>
          </a:p>
          <a:p>
            <a:pPr marL="169862" lvl="1" indent="0">
              <a:buNone/>
            </a:pPr>
            <a:endParaRPr lang="en-US" altLang="en-US" dirty="0"/>
          </a:p>
        </p:txBody>
      </p:sp>
      <p:grpSp>
        <p:nvGrpSpPr>
          <p:cNvPr id="8196" name="Group 7"/>
          <p:cNvGrpSpPr>
            <a:grpSpLocks/>
          </p:cNvGrpSpPr>
          <p:nvPr/>
        </p:nvGrpSpPr>
        <p:grpSpPr bwMode="auto">
          <a:xfrm>
            <a:off x="2362200" y="2628900"/>
            <a:ext cx="4724400" cy="1400175"/>
            <a:chOff x="2209800" y="4419600"/>
            <a:chExt cx="4724400" cy="1600200"/>
          </a:xfrm>
        </p:grpSpPr>
        <p:sp>
          <p:nvSpPr>
            <p:cNvPr id="8198" name="Text Box 5"/>
            <p:cNvSpPr txBox="1">
              <a:spLocks noChangeArrowheads="1"/>
            </p:cNvSpPr>
            <p:nvPr/>
          </p:nvSpPr>
          <p:spPr bwMode="blackWhite">
            <a:xfrm>
              <a:off x="2209800" y="4419600"/>
              <a:ext cx="4724400" cy="533400"/>
            </a:xfrm>
            <a:prstGeom prst="rect">
              <a:avLst/>
            </a:prstGeom>
            <a:solidFill>
              <a:srgbClr val="CCCCFF"/>
            </a:solidFill>
            <a:ln w="28575">
              <a:solidFill>
                <a:srgbClr val="000000"/>
              </a:solidFill>
              <a:miter lim="800000"/>
              <a:headEnd type="none" w="sm" len="sm"/>
              <a:tailEnd type="none" w="sm" len="sm"/>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r>
                <a:rPr lang="en-US" altLang="en-US" sz="1400" dirty="0"/>
                <a:t>Service Description:</a:t>
              </a:r>
            </a:p>
            <a:p>
              <a:r>
                <a:rPr lang="en-US" altLang="en-US" sz="1400" dirty="0"/>
                <a:t>Web Services Description Language (WSDL)</a:t>
              </a:r>
            </a:p>
          </p:txBody>
        </p:sp>
        <p:sp>
          <p:nvSpPr>
            <p:cNvPr id="8199" name="Text Box 6"/>
            <p:cNvSpPr txBox="1">
              <a:spLocks noChangeArrowheads="1"/>
            </p:cNvSpPr>
            <p:nvPr/>
          </p:nvSpPr>
          <p:spPr bwMode="blackWhite">
            <a:xfrm>
              <a:off x="2209800" y="4953000"/>
              <a:ext cx="4724400" cy="533400"/>
            </a:xfrm>
            <a:prstGeom prst="rect">
              <a:avLst/>
            </a:prstGeom>
            <a:solidFill>
              <a:srgbClr val="CCCCFF"/>
            </a:solidFill>
            <a:ln w="28575">
              <a:solidFill>
                <a:srgbClr val="000000"/>
              </a:solidFill>
              <a:miter lim="800000"/>
              <a:headEnd type="none" w="sm" len="sm"/>
              <a:tailEnd type="none" w="sm" len="sm"/>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r>
                <a:rPr lang="en-US" altLang="en-US" sz="1400"/>
                <a:t>Messaging:</a:t>
              </a:r>
            </a:p>
            <a:p>
              <a:r>
                <a:rPr lang="en-US" altLang="en-US" sz="1400"/>
                <a:t>SOAP</a:t>
              </a:r>
            </a:p>
          </p:txBody>
        </p:sp>
        <p:sp>
          <p:nvSpPr>
            <p:cNvPr id="8200" name="Text Box 7"/>
            <p:cNvSpPr txBox="1">
              <a:spLocks noChangeArrowheads="1"/>
            </p:cNvSpPr>
            <p:nvPr/>
          </p:nvSpPr>
          <p:spPr bwMode="blackWhite">
            <a:xfrm>
              <a:off x="2590800" y="5486400"/>
              <a:ext cx="3962400" cy="533400"/>
            </a:xfrm>
            <a:prstGeom prst="rect">
              <a:avLst/>
            </a:prstGeom>
            <a:solidFill>
              <a:srgbClr val="33CCCC"/>
            </a:solidFill>
            <a:ln w="28575">
              <a:solidFill>
                <a:srgbClr val="000000"/>
              </a:solidFill>
              <a:miter lim="800000"/>
              <a:headEnd type="none" w="sm" len="sm"/>
              <a:tailEnd type="none" w="sm" len="sm"/>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r>
                <a:rPr lang="en-US" altLang="en-US" sz="1400"/>
                <a:t>Representation:</a:t>
              </a:r>
            </a:p>
            <a:p>
              <a:r>
                <a:rPr lang="en-US" altLang="en-US" sz="1400"/>
                <a:t>XML is the universal representation language.</a:t>
              </a:r>
            </a:p>
          </p:txBody>
        </p:sp>
      </p:grpSp>
    </p:spTree>
    <p:extLst>
      <p:ext uri="{BB962C8B-B14F-4D97-AF65-F5344CB8AC3E}">
        <p14:creationId xmlns:p14="http://schemas.microsoft.com/office/powerpoint/2010/main" val="380803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XML Elements</a:t>
            </a:r>
          </a:p>
        </p:txBody>
      </p:sp>
      <p:sp>
        <p:nvSpPr>
          <p:cNvPr id="12291" name="Rectangle 3"/>
          <p:cNvSpPr>
            <a:spLocks noGrp="1" noChangeArrowheads="1"/>
          </p:cNvSpPr>
          <p:nvPr>
            <p:ph idx="1"/>
          </p:nvPr>
        </p:nvSpPr>
        <p:spPr/>
        <p:txBody>
          <a:bodyPr/>
          <a:lstStyle/>
          <a:p>
            <a:pPr lvl="1"/>
            <a:r>
              <a:rPr lang="en-US" altLang="en-US" dirty="0"/>
              <a:t>An XML element has a start tag, an end tag, and optional data content.</a:t>
            </a:r>
          </a:p>
          <a:p>
            <a:pPr lvl="1"/>
            <a:r>
              <a:rPr lang="en-US" altLang="en-US" dirty="0"/>
              <a:t>Tag names are case-sensitive (must be identical).</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Empty elements:</a:t>
            </a:r>
          </a:p>
          <a:p>
            <a:pPr lvl="2"/>
            <a:r>
              <a:rPr lang="en-US" altLang="en-US" dirty="0"/>
              <a:t>Contain no data</a:t>
            </a:r>
          </a:p>
          <a:p>
            <a:pPr lvl="2"/>
            <a:r>
              <a:rPr lang="en-US" altLang="en-US" dirty="0"/>
              <a:t>May appear as a single tag</a:t>
            </a:r>
          </a:p>
        </p:txBody>
      </p:sp>
      <p:grpSp>
        <p:nvGrpSpPr>
          <p:cNvPr id="12292" name="Group 4"/>
          <p:cNvGrpSpPr>
            <a:grpSpLocks/>
          </p:cNvGrpSpPr>
          <p:nvPr/>
        </p:nvGrpSpPr>
        <p:grpSpPr bwMode="auto">
          <a:xfrm>
            <a:off x="3374088" y="4670064"/>
            <a:ext cx="2257425" cy="841375"/>
            <a:chOff x="3357" y="3406"/>
            <a:chExt cx="1422" cy="530"/>
          </a:xfrm>
        </p:grpSpPr>
        <p:sp>
          <p:nvSpPr>
            <p:cNvPr id="12312" name="Text Box 5"/>
            <p:cNvSpPr txBox="1">
              <a:spLocks noChangeArrowheads="1"/>
            </p:cNvSpPr>
            <p:nvPr/>
          </p:nvSpPr>
          <p:spPr bwMode="blackGray">
            <a:xfrm>
              <a:off x="3357" y="3406"/>
              <a:ext cx="1422" cy="249"/>
            </a:xfrm>
            <a:prstGeom prst="rect">
              <a:avLst/>
            </a:prstGeom>
            <a:solidFill>
              <a:schemeClr val="accent1"/>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&lt;initials&gt;&lt;/initials&gt;</a:t>
              </a:r>
            </a:p>
          </p:txBody>
        </p:sp>
        <p:sp>
          <p:nvSpPr>
            <p:cNvPr id="12313" name="Text Box 6"/>
            <p:cNvSpPr txBox="1">
              <a:spLocks noChangeArrowheads="1"/>
            </p:cNvSpPr>
            <p:nvPr/>
          </p:nvSpPr>
          <p:spPr bwMode="blackGray">
            <a:xfrm>
              <a:off x="3357" y="3687"/>
              <a:ext cx="798" cy="249"/>
            </a:xfrm>
            <a:prstGeom prst="rect">
              <a:avLst/>
            </a:prstGeom>
            <a:solidFill>
              <a:schemeClr val="accent1"/>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&lt;initials/&gt;</a:t>
              </a:r>
            </a:p>
          </p:txBody>
        </p:sp>
      </p:grpSp>
      <p:grpSp>
        <p:nvGrpSpPr>
          <p:cNvPr id="12293" name="Group 24"/>
          <p:cNvGrpSpPr>
            <a:grpSpLocks/>
          </p:cNvGrpSpPr>
          <p:nvPr/>
        </p:nvGrpSpPr>
        <p:grpSpPr bwMode="auto">
          <a:xfrm>
            <a:off x="1063280" y="2043112"/>
            <a:ext cx="6861175" cy="2105025"/>
            <a:chOff x="1066800" y="2619375"/>
            <a:chExt cx="6861881" cy="2105025"/>
          </a:xfrm>
        </p:grpSpPr>
        <p:sp>
          <p:nvSpPr>
            <p:cNvPr id="12294" name="Rectangle 7"/>
            <p:cNvSpPr>
              <a:spLocks noChangeArrowheads="1"/>
            </p:cNvSpPr>
            <p:nvPr/>
          </p:nvSpPr>
          <p:spPr bwMode="blackWhite">
            <a:xfrm>
              <a:off x="2743200" y="2667000"/>
              <a:ext cx="4038600" cy="2057400"/>
            </a:xfrm>
            <a:prstGeom prst="rect">
              <a:avLst/>
            </a:prstGeom>
            <a:solidFill>
              <a:srgbClr val="CCECFF"/>
            </a:solidFill>
            <a:ln w="28575">
              <a:solidFill>
                <a:schemeClr val="tx1"/>
              </a:solidFill>
              <a:miter lim="800000"/>
              <a:headEnd type="none" w="sm" len="sm"/>
              <a:tailEnd type="none" w="sm" len="sm"/>
            </a:ln>
          </p:spPr>
          <p:txBody>
            <a:bodyPr wrap="none" lIns="90000" tIns="46800" rIns="90000" bIns="468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295" name="Text Box 8"/>
            <p:cNvSpPr txBox="1">
              <a:spLocks noChangeArrowheads="1"/>
            </p:cNvSpPr>
            <p:nvPr/>
          </p:nvSpPr>
          <p:spPr bwMode="auto">
            <a:xfrm>
              <a:off x="2895600" y="3027363"/>
              <a:ext cx="1720850" cy="425450"/>
            </a:xfrm>
            <a:prstGeom prst="rect">
              <a:avLst/>
            </a:prstGeom>
            <a:solidFill>
              <a:schemeClr val="accent1"/>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t>&lt;employee&gt;</a:t>
              </a:r>
            </a:p>
          </p:txBody>
        </p:sp>
        <p:sp>
          <p:nvSpPr>
            <p:cNvPr id="12296" name="Text Box 9"/>
            <p:cNvSpPr txBox="1">
              <a:spLocks noChangeArrowheads="1"/>
            </p:cNvSpPr>
            <p:nvPr/>
          </p:nvSpPr>
          <p:spPr bwMode="auto">
            <a:xfrm>
              <a:off x="2895600" y="3962400"/>
              <a:ext cx="1720850" cy="425450"/>
            </a:xfrm>
            <a:prstGeom prst="rect">
              <a:avLst/>
            </a:prstGeom>
            <a:solidFill>
              <a:schemeClr val="accent1"/>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t>&lt;/employee&gt;</a:t>
              </a:r>
            </a:p>
          </p:txBody>
        </p:sp>
        <p:sp>
          <p:nvSpPr>
            <p:cNvPr id="12297" name="Text Box 10"/>
            <p:cNvSpPr txBox="1">
              <a:spLocks noChangeArrowheads="1"/>
            </p:cNvSpPr>
            <p:nvPr/>
          </p:nvSpPr>
          <p:spPr bwMode="auto">
            <a:xfrm>
              <a:off x="3079750" y="3509963"/>
              <a:ext cx="3429000" cy="395287"/>
            </a:xfrm>
            <a:prstGeom prst="rect">
              <a:avLst/>
            </a:prstGeom>
            <a:solidFill>
              <a:srgbClr val="FFCC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&lt;name&gt;Steven King&lt;/name&gt;</a:t>
              </a:r>
            </a:p>
          </p:txBody>
        </p:sp>
        <p:sp>
          <p:nvSpPr>
            <p:cNvPr id="12298" name="Text Box 11"/>
            <p:cNvSpPr txBox="1">
              <a:spLocks noChangeArrowheads="1"/>
            </p:cNvSpPr>
            <p:nvPr/>
          </p:nvSpPr>
          <p:spPr bwMode="auto">
            <a:xfrm>
              <a:off x="5218290" y="306705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Start tag</a:t>
              </a:r>
            </a:p>
          </p:txBody>
        </p:sp>
        <p:sp>
          <p:nvSpPr>
            <p:cNvPr id="12299" name="Line 12"/>
            <p:cNvSpPr>
              <a:spLocks noChangeShapeType="1"/>
            </p:cNvSpPr>
            <p:nvPr/>
          </p:nvSpPr>
          <p:spPr bwMode="auto">
            <a:xfrm flipH="1">
              <a:off x="4603750" y="3249613"/>
              <a:ext cx="685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Text Box 13"/>
            <p:cNvSpPr txBox="1">
              <a:spLocks noChangeArrowheads="1"/>
            </p:cNvSpPr>
            <p:nvPr/>
          </p:nvSpPr>
          <p:spPr bwMode="auto">
            <a:xfrm>
              <a:off x="5218290" y="4002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End tag</a:t>
              </a:r>
            </a:p>
          </p:txBody>
        </p:sp>
        <p:sp>
          <p:nvSpPr>
            <p:cNvPr id="12301" name="Line 14"/>
            <p:cNvSpPr>
              <a:spLocks noChangeShapeType="1"/>
            </p:cNvSpPr>
            <p:nvPr/>
          </p:nvSpPr>
          <p:spPr bwMode="auto">
            <a:xfrm flipH="1">
              <a:off x="4603750" y="4184650"/>
              <a:ext cx="685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Text Box 15"/>
            <p:cNvSpPr txBox="1">
              <a:spLocks noChangeArrowheads="1"/>
            </p:cNvSpPr>
            <p:nvPr/>
          </p:nvSpPr>
          <p:spPr bwMode="auto">
            <a:xfrm>
              <a:off x="6750756" y="3367088"/>
              <a:ext cx="1177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0000" tIns="46800" rIns="90000" bIns="46800">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Data content</a:t>
              </a:r>
            </a:p>
          </p:txBody>
        </p:sp>
        <p:sp>
          <p:nvSpPr>
            <p:cNvPr id="12303" name="Line 16"/>
            <p:cNvSpPr>
              <a:spLocks noChangeShapeType="1"/>
            </p:cNvSpPr>
            <p:nvPr/>
          </p:nvSpPr>
          <p:spPr bwMode="auto">
            <a:xfrm flipH="1">
              <a:off x="6538913" y="3708400"/>
              <a:ext cx="3810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7"/>
            <p:cNvSpPr>
              <a:spLocks noChangeShapeType="1"/>
            </p:cNvSpPr>
            <p:nvPr/>
          </p:nvSpPr>
          <p:spPr bwMode="auto">
            <a:xfrm>
              <a:off x="2209800" y="3703638"/>
              <a:ext cx="5334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2305" name="Text Box 18"/>
            <p:cNvSpPr txBox="1">
              <a:spLocks noChangeArrowheads="1"/>
            </p:cNvSpPr>
            <p:nvPr/>
          </p:nvSpPr>
          <p:spPr bwMode="auto">
            <a:xfrm>
              <a:off x="1066800" y="3505200"/>
              <a:ext cx="116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90000" tIns="46800" rIns="90000" bIns="46800">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t>Element</a:t>
              </a:r>
            </a:p>
          </p:txBody>
        </p:sp>
        <p:sp>
          <p:nvSpPr>
            <p:cNvPr id="12306" name="Rectangle 19"/>
            <p:cNvSpPr>
              <a:spLocks noChangeArrowheads="1"/>
            </p:cNvSpPr>
            <p:nvPr/>
          </p:nvSpPr>
          <p:spPr bwMode="gray">
            <a:xfrm>
              <a:off x="3141663" y="3095625"/>
              <a:ext cx="1223962"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307" name="Freeform 20"/>
            <p:cNvSpPr>
              <a:spLocks/>
            </p:cNvSpPr>
            <p:nvPr/>
          </p:nvSpPr>
          <p:spPr bwMode="auto">
            <a:xfrm>
              <a:off x="4035425" y="4351338"/>
              <a:ext cx="1298575" cy="228600"/>
            </a:xfrm>
            <a:custGeom>
              <a:avLst/>
              <a:gdLst>
                <a:gd name="T0" fmla="*/ 2147483647 w 432"/>
                <a:gd name="T1" fmla="*/ 2147483647 h 192"/>
                <a:gd name="T2" fmla="*/ 0 w 432"/>
                <a:gd name="T3" fmla="*/ 2147483647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0" y="192"/>
                  </a:lnTo>
                  <a:lnTo>
                    <a:pt x="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p>
          </p:txBody>
        </p:sp>
        <p:sp>
          <p:nvSpPr>
            <p:cNvPr id="12308" name="Text Box 21"/>
            <p:cNvSpPr txBox="1">
              <a:spLocks noChangeArrowheads="1"/>
            </p:cNvSpPr>
            <p:nvPr/>
          </p:nvSpPr>
          <p:spPr bwMode="auto">
            <a:xfrm>
              <a:off x="5218290" y="2619375"/>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0000" tIns="46800" rIns="90000" bIns="46800">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Tag name</a:t>
              </a:r>
            </a:p>
          </p:txBody>
        </p:sp>
        <p:sp>
          <p:nvSpPr>
            <p:cNvPr id="12309" name="Freeform 22"/>
            <p:cNvSpPr>
              <a:spLocks/>
            </p:cNvSpPr>
            <p:nvPr/>
          </p:nvSpPr>
          <p:spPr bwMode="auto">
            <a:xfrm flipV="1">
              <a:off x="4073525" y="2819400"/>
              <a:ext cx="1184275" cy="276225"/>
            </a:xfrm>
            <a:custGeom>
              <a:avLst/>
              <a:gdLst>
                <a:gd name="T0" fmla="*/ 2147483647 w 432"/>
                <a:gd name="T1" fmla="*/ 2147483647 h 192"/>
                <a:gd name="T2" fmla="*/ 0 w 432"/>
                <a:gd name="T3" fmla="*/ 2147483647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0" y="192"/>
                  </a:lnTo>
                  <a:lnTo>
                    <a:pt x="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p>
          </p:txBody>
        </p:sp>
        <p:sp>
          <p:nvSpPr>
            <p:cNvPr id="12310" name="Rectangle 23"/>
            <p:cNvSpPr>
              <a:spLocks noChangeArrowheads="1"/>
            </p:cNvSpPr>
            <p:nvPr/>
          </p:nvSpPr>
          <p:spPr bwMode="gray">
            <a:xfrm>
              <a:off x="3222625" y="4038600"/>
              <a:ext cx="1195388"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311" name="Text Box 24"/>
            <p:cNvSpPr txBox="1">
              <a:spLocks noChangeArrowheads="1"/>
            </p:cNvSpPr>
            <p:nvPr/>
          </p:nvSpPr>
          <p:spPr bwMode="auto">
            <a:xfrm>
              <a:off x="5218290" y="43576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0000" tIns="46800" rIns="90000" bIns="46800">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Tag name</a:t>
              </a:r>
            </a:p>
          </p:txBody>
        </p:sp>
      </p:grpSp>
    </p:spTree>
    <p:extLst>
      <p:ext uri="{BB962C8B-B14F-4D97-AF65-F5344CB8AC3E}">
        <p14:creationId xmlns:p14="http://schemas.microsoft.com/office/powerpoint/2010/main" val="384121831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Markup Rules for Elements</a:t>
            </a:r>
          </a:p>
        </p:txBody>
      </p:sp>
      <p:sp>
        <p:nvSpPr>
          <p:cNvPr id="13315" name="Rectangle 3"/>
          <p:cNvSpPr>
            <a:spLocks noGrp="1" noChangeArrowheads="1"/>
          </p:cNvSpPr>
          <p:nvPr>
            <p:ph idx="1"/>
          </p:nvPr>
        </p:nvSpPr>
        <p:spPr/>
        <p:txBody>
          <a:bodyPr/>
          <a:lstStyle/>
          <a:p>
            <a:pPr lvl="1"/>
            <a:r>
              <a:rPr lang="en-US" altLang="en-US"/>
              <a:t>There is one root element, which is sometimes called the top-level or document element.</a:t>
            </a:r>
          </a:p>
          <a:p>
            <a:pPr lvl="1"/>
            <a:r>
              <a:rPr lang="en-US" altLang="en-US"/>
              <a:t>All elements:</a:t>
            </a:r>
          </a:p>
          <a:p>
            <a:pPr lvl="2"/>
            <a:r>
              <a:rPr lang="en-US" altLang="en-US"/>
              <a:t>Must have matching start and end tags, or be a self-closing tag (an empty element)</a:t>
            </a:r>
          </a:p>
          <a:p>
            <a:pPr lvl="2"/>
            <a:r>
              <a:rPr lang="en-US" altLang="en-US"/>
              <a:t>Can contain nested elements so that their tags do not overlap</a:t>
            </a:r>
          </a:p>
          <a:p>
            <a:pPr lvl="2"/>
            <a:r>
              <a:rPr lang="en-US" altLang="en-US"/>
              <a:t>Have case-sensitive tag names that are subject to naming conventions (starting with a letter, no spaces, and not starting with the letters xml)</a:t>
            </a:r>
          </a:p>
          <a:p>
            <a:pPr lvl="2"/>
            <a:r>
              <a:rPr lang="en-US" altLang="en-US"/>
              <a:t>May contain white space (spaces, tabs, new lines, and combinations of them) that is considered part of the element data content</a:t>
            </a:r>
          </a:p>
        </p:txBody>
      </p:sp>
    </p:spTree>
    <p:extLst>
      <p:ext uri="{BB962C8B-B14F-4D97-AF65-F5344CB8AC3E}">
        <p14:creationId xmlns:p14="http://schemas.microsoft.com/office/powerpoint/2010/main" val="147733863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Naming Convention Rules </a:t>
            </a:r>
            <a:br>
              <a:rPr lang="en-US" altLang="en-US"/>
            </a:br>
            <a:r>
              <a:rPr lang="en-US" altLang="en-US"/>
              <a:t>for Elements and Attributes</a:t>
            </a:r>
          </a:p>
        </p:txBody>
      </p:sp>
      <p:sp>
        <p:nvSpPr>
          <p:cNvPr id="15363" name="Rectangle 3"/>
          <p:cNvSpPr>
            <a:spLocks noGrp="1" noChangeArrowheads="1"/>
          </p:cNvSpPr>
          <p:nvPr>
            <p:ph idx="1"/>
          </p:nvPr>
        </p:nvSpPr>
        <p:spPr>
          <a:xfrm>
            <a:off x="609600" y="1447800"/>
            <a:ext cx="7918450" cy="3546475"/>
          </a:xfrm>
        </p:spPr>
        <p:txBody>
          <a:bodyPr/>
          <a:lstStyle/>
          <a:p>
            <a:pPr>
              <a:buFont typeface="Arial" charset="0"/>
              <a:buNone/>
            </a:pPr>
            <a:r>
              <a:rPr lang="en-US" altLang="en-US">
                <a:latin typeface="Arial" charset="0"/>
              </a:rPr>
              <a:t>Element and attribute names: </a:t>
            </a:r>
          </a:p>
          <a:p>
            <a:pPr lvl="1"/>
            <a:r>
              <a:rPr lang="en-US" altLang="en-US"/>
              <a:t>Can contain letters </a:t>
            </a:r>
            <a:r>
              <a:rPr lang="en-US" altLang="en-US">
                <a:latin typeface="Courier New" pitchFamily="49" charset="0"/>
                <a:cs typeface="Courier New" pitchFamily="49" charset="0"/>
              </a:rPr>
              <a:t>A</a:t>
            </a:r>
            <a:r>
              <a:rPr lang="en-US" altLang="en-US"/>
              <a:t>–</a:t>
            </a:r>
            <a:r>
              <a:rPr lang="en-US" altLang="en-US">
                <a:latin typeface="Courier New" pitchFamily="49" charset="0"/>
                <a:cs typeface="Courier New" pitchFamily="49" charset="0"/>
              </a:rPr>
              <a:t>Z</a:t>
            </a:r>
            <a:r>
              <a:rPr lang="en-US" altLang="en-US"/>
              <a:t> and </a:t>
            </a:r>
            <a:r>
              <a:rPr lang="en-US" altLang="en-US">
                <a:latin typeface="Courier New" pitchFamily="49" charset="0"/>
                <a:cs typeface="Courier New" pitchFamily="49" charset="0"/>
              </a:rPr>
              <a:t>a</a:t>
            </a:r>
            <a:r>
              <a:rPr lang="en-US" altLang="en-US"/>
              <a:t>–</a:t>
            </a:r>
            <a:r>
              <a:rPr lang="en-US" altLang="en-US">
                <a:latin typeface="Courier New" pitchFamily="49" charset="0"/>
                <a:cs typeface="Courier New" pitchFamily="49" charset="0"/>
              </a:rPr>
              <a:t>z</a:t>
            </a:r>
          </a:p>
          <a:p>
            <a:pPr lvl="1"/>
            <a:r>
              <a:rPr lang="en-US" altLang="en-US"/>
              <a:t>Can contain numbers </a:t>
            </a:r>
            <a:r>
              <a:rPr lang="en-US" altLang="en-US">
                <a:latin typeface="Courier New" pitchFamily="49" charset="0"/>
                <a:cs typeface="Courier New" pitchFamily="49" charset="0"/>
              </a:rPr>
              <a:t>0</a:t>
            </a:r>
            <a:r>
              <a:rPr lang="en-US" altLang="en-US"/>
              <a:t>–</a:t>
            </a:r>
            <a:r>
              <a:rPr lang="en-US" altLang="en-US">
                <a:latin typeface="Courier New" pitchFamily="49" charset="0"/>
                <a:cs typeface="Courier New" pitchFamily="49" charset="0"/>
              </a:rPr>
              <a:t>9</a:t>
            </a:r>
          </a:p>
          <a:p>
            <a:pPr lvl="1"/>
            <a:r>
              <a:rPr lang="en-US" altLang="en-US"/>
              <a:t>Can contain an </a:t>
            </a:r>
            <a:r>
              <a:rPr lang="en-US" altLang="en-US">
                <a:latin typeface="Courier New" pitchFamily="49" charset="0"/>
                <a:cs typeface="Courier New" pitchFamily="49" charset="0"/>
              </a:rPr>
              <a:t>_</a:t>
            </a:r>
            <a:r>
              <a:rPr lang="en-US" altLang="en-US"/>
              <a:t> (underscore), </a:t>
            </a:r>
            <a:r>
              <a:rPr lang="en-US" altLang="en-US">
                <a:latin typeface="Courier New" pitchFamily="49" charset="0"/>
                <a:cs typeface="Courier New" pitchFamily="49" charset="0"/>
              </a:rPr>
              <a:t>-</a:t>
            </a:r>
            <a:r>
              <a:rPr lang="en-US" altLang="en-US"/>
              <a:t> (dash), and </a:t>
            </a:r>
            <a:r>
              <a:rPr lang="en-US" altLang="en-US">
                <a:latin typeface="Courier New" pitchFamily="49" charset="0"/>
                <a:cs typeface="Courier New" pitchFamily="49" charset="0"/>
              </a:rPr>
              <a:t>.</a:t>
            </a:r>
            <a:r>
              <a:rPr lang="en-US" altLang="en-US"/>
              <a:t> (period)</a:t>
            </a:r>
          </a:p>
          <a:p>
            <a:pPr lvl="1"/>
            <a:r>
              <a:rPr lang="en-US" altLang="en-US"/>
              <a:t>Must start with letters or an “</a:t>
            </a:r>
            <a:r>
              <a:rPr lang="en-US" altLang="en-US">
                <a:latin typeface="Courier New" pitchFamily="49" charset="0"/>
                <a:cs typeface="Courier New" pitchFamily="49" charset="0"/>
              </a:rPr>
              <a:t>_</a:t>
            </a:r>
            <a:r>
              <a:rPr lang="en-US" altLang="en-US"/>
              <a:t>”</a:t>
            </a:r>
          </a:p>
          <a:p>
            <a:pPr lvl="1"/>
            <a:r>
              <a:rPr lang="en-US" altLang="en-US"/>
              <a:t>Cannot start with a number, punctuation character, or the letters xml (or XML, Xml, and so on)</a:t>
            </a:r>
          </a:p>
          <a:p>
            <a:pPr lvl="1"/>
            <a:r>
              <a:rPr lang="en-US" altLang="en-US"/>
              <a:t>Cannot contain spaces</a:t>
            </a:r>
          </a:p>
          <a:p>
            <a:pPr lvl="1"/>
            <a:r>
              <a:rPr lang="en-US" altLang="en-US"/>
              <a:t>Can use any name; no words are reserved</a:t>
            </a:r>
          </a:p>
        </p:txBody>
      </p:sp>
    </p:spTree>
    <p:extLst>
      <p:ext uri="{BB962C8B-B14F-4D97-AF65-F5344CB8AC3E}">
        <p14:creationId xmlns:p14="http://schemas.microsoft.com/office/powerpoint/2010/main" val="212813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XML Namespaces</a:t>
            </a:r>
          </a:p>
        </p:txBody>
      </p:sp>
      <p:sp>
        <p:nvSpPr>
          <p:cNvPr id="21507" name="Content Placeholder 2"/>
          <p:cNvSpPr>
            <a:spLocks noGrp="1"/>
          </p:cNvSpPr>
          <p:nvPr>
            <p:ph idx="1"/>
          </p:nvPr>
        </p:nvSpPr>
        <p:spPr>
          <a:xfrm>
            <a:off x="609600" y="1447800"/>
            <a:ext cx="7918450" cy="5238750"/>
          </a:xfrm>
        </p:spPr>
        <p:txBody>
          <a:bodyPr/>
          <a:lstStyle/>
          <a:p>
            <a:pPr>
              <a:buFont typeface="Arial" charset="0"/>
              <a:buNone/>
            </a:pPr>
            <a:r>
              <a:rPr lang="en-US" altLang="en-US">
                <a:latin typeface="Arial" charset="0"/>
              </a:rPr>
              <a:t>To successfully combine XML vocabularies with no confusion there must be a way to uniquely identify each element.</a:t>
            </a:r>
          </a:p>
          <a:p>
            <a:pPr lvl="1"/>
            <a:r>
              <a:rPr lang="en-US" altLang="en-US"/>
              <a:t>Java classes like </a:t>
            </a:r>
            <a:r>
              <a:rPr lang="en-US" altLang="en-US">
                <a:latin typeface="Courier New" pitchFamily="49" charset="0"/>
              </a:rPr>
              <a:t>Person</a:t>
            </a:r>
            <a:r>
              <a:rPr lang="en-US" altLang="en-US"/>
              <a:t> are placed in packages.</a:t>
            </a:r>
          </a:p>
          <a:p>
            <a:pPr lvl="1"/>
            <a:r>
              <a:rPr lang="en-US" altLang="en-US"/>
              <a:t>Java packages are used to create namespaces.</a:t>
            </a:r>
          </a:p>
          <a:p>
            <a:pPr lvl="1"/>
            <a:r>
              <a:rPr lang="en-US" altLang="en-US"/>
              <a:t>XML did not originally support namespaces.</a:t>
            </a:r>
          </a:p>
          <a:p>
            <a:pPr lvl="1"/>
            <a:r>
              <a:rPr lang="en-US" altLang="en-US"/>
              <a:t>XML Namespaces became a W3C recommendation in 1999.</a:t>
            </a:r>
          </a:p>
          <a:p>
            <a:pPr lvl="1"/>
            <a:r>
              <a:rPr lang="en-US" altLang="en-US"/>
              <a:t>URIs are assigned to XML components to uniquely qualify them. The concept can be show like so: </a:t>
            </a:r>
            <a:r>
              <a:rPr lang="en-US" altLang="en-US">
                <a:latin typeface="Courier New" pitchFamily="49" charset="0"/>
              </a:rPr>
              <a:t>&lt;{http://example.com/vocab1}person&gt;</a:t>
            </a:r>
          </a:p>
          <a:p>
            <a:pPr lvl="1"/>
            <a:r>
              <a:rPr lang="en-US" altLang="en-US"/>
              <a:t>URIs can contain characters that are not allowed in element names. Aliases (known as prefixes) to URIs are used: </a:t>
            </a:r>
            <a:r>
              <a:rPr lang="en-US" altLang="en-US">
                <a:latin typeface="Courier New" pitchFamily="49" charset="0"/>
              </a:rPr>
              <a:t>&lt;exvocab:person&gt;</a:t>
            </a:r>
          </a:p>
          <a:p>
            <a:pPr lvl="1"/>
            <a:endParaRPr lang="en-US" altLang="en-US"/>
          </a:p>
        </p:txBody>
      </p:sp>
    </p:spTree>
    <p:extLst>
      <p:ext uri="{BB962C8B-B14F-4D97-AF65-F5344CB8AC3E}">
        <p14:creationId xmlns:p14="http://schemas.microsoft.com/office/powerpoint/2010/main" val="27590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7"/>
          <p:cNvSpPr>
            <a:spLocks noChangeArrowheads="1"/>
          </p:cNvSpPr>
          <p:nvPr/>
        </p:nvSpPr>
        <p:spPr bwMode="auto">
          <a:xfrm>
            <a:off x="609600" y="3810000"/>
            <a:ext cx="78486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buSzPct val="100000"/>
            </a:pPr>
            <a:endParaRPr lang="en-US" altLang="en-US" sz="1600"/>
          </a:p>
        </p:txBody>
      </p:sp>
      <p:sp>
        <p:nvSpPr>
          <p:cNvPr id="22531" name="Rectangle 17"/>
          <p:cNvSpPr>
            <a:spLocks noChangeArrowheads="1"/>
          </p:cNvSpPr>
          <p:nvPr/>
        </p:nvSpPr>
        <p:spPr bwMode="auto">
          <a:xfrm>
            <a:off x="609600" y="2133600"/>
            <a:ext cx="78486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buSzPct val="100000"/>
            </a:pPr>
            <a:endParaRPr lang="en-US" altLang="en-US" sz="1600"/>
          </a:p>
        </p:txBody>
      </p:sp>
      <p:sp>
        <p:nvSpPr>
          <p:cNvPr id="22532" name="Title 1"/>
          <p:cNvSpPr>
            <a:spLocks noGrp="1"/>
          </p:cNvSpPr>
          <p:nvPr>
            <p:ph type="title"/>
          </p:nvPr>
        </p:nvSpPr>
        <p:spPr/>
        <p:txBody>
          <a:bodyPr/>
          <a:lstStyle/>
          <a:p>
            <a:r>
              <a:rPr lang="en-US" altLang="en-US"/>
              <a:t>Using XML Namespaces</a:t>
            </a:r>
          </a:p>
        </p:txBody>
      </p:sp>
      <p:sp>
        <p:nvSpPr>
          <p:cNvPr id="22533" name="Content Placeholder 2"/>
          <p:cNvSpPr>
            <a:spLocks noGrp="1"/>
          </p:cNvSpPr>
          <p:nvPr>
            <p:ph idx="1"/>
          </p:nvPr>
        </p:nvSpPr>
        <p:spPr>
          <a:xfrm>
            <a:off x="609600" y="1447800"/>
            <a:ext cx="7918450" cy="4525963"/>
          </a:xfrm>
        </p:spPr>
        <p:txBody>
          <a:bodyPr/>
          <a:lstStyle/>
          <a:p>
            <a:pPr>
              <a:buFont typeface="Arial" charset="0"/>
              <a:buNone/>
            </a:pPr>
            <a:r>
              <a:rPr lang="en-US" altLang="en-US">
                <a:latin typeface="Arial" charset="0"/>
              </a:rPr>
              <a:t>The </a:t>
            </a:r>
            <a:r>
              <a:rPr lang="en-US" altLang="en-US">
                <a:latin typeface="Courier New" pitchFamily="49" charset="0"/>
              </a:rPr>
              <a:t>xmlns:</a:t>
            </a:r>
            <a:r>
              <a:rPr lang="en-US" altLang="en-US" i="1">
                <a:latin typeface="Courier New" pitchFamily="49" charset="0"/>
              </a:rPr>
              <a:t>prefix</a:t>
            </a:r>
            <a:r>
              <a:rPr lang="en-US" altLang="en-US">
                <a:latin typeface="Courier New" pitchFamily="49" charset="0"/>
              </a:rPr>
              <a:t>="</a:t>
            </a:r>
            <a:r>
              <a:rPr lang="en-US" altLang="en-US" i="1">
                <a:latin typeface="Courier New" pitchFamily="49" charset="0"/>
              </a:rPr>
              <a:t>URI</a:t>
            </a:r>
            <a:r>
              <a:rPr lang="en-US" altLang="en-US">
                <a:latin typeface="Courier New" pitchFamily="49" charset="0"/>
              </a:rPr>
              <a:t>"</a:t>
            </a:r>
            <a:r>
              <a:rPr lang="en-US" altLang="en-US">
                <a:latin typeface="Arial" charset="0"/>
              </a:rPr>
              <a:t> attribute is used to create a namespace declaration.</a:t>
            </a:r>
          </a:p>
          <a:p>
            <a:pPr>
              <a:buFont typeface="Arial" charset="0"/>
              <a:buNone/>
            </a:pPr>
            <a:r>
              <a:rPr lang="en-US" altLang="en-US" sz="1600">
                <a:latin typeface="Courier New" pitchFamily="49" charset="0"/>
              </a:rPr>
              <a:t>&lt;exvocab:person xmlns:exvocab="http://example.com/vocab1"&gt;</a:t>
            </a:r>
          </a:p>
          <a:p>
            <a:pPr>
              <a:buFont typeface="Arial" charset="0"/>
              <a:buNone/>
            </a:pPr>
            <a:r>
              <a:rPr lang="en-US" altLang="en-US" sz="1600">
                <a:latin typeface="Courier New" pitchFamily="49" charset="0"/>
              </a:rPr>
              <a:t>&lt;/exvocab:person&gt;</a:t>
            </a:r>
          </a:p>
          <a:p>
            <a:pPr lvl="1"/>
            <a:r>
              <a:rPr lang="en-US" altLang="en-US"/>
              <a:t>A namespace declaration may appear on the starting tag where the prefix is used or on an enclosing (ancestor) element.</a:t>
            </a:r>
          </a:p>
          <a:p>
            <a:pPr lvl="1"/>
            <a:r>
              <a:rPr lang="en-US" altLang="en-US"/>
              <a:t>It is common to declare multiple namespaces at the root element of a document.</a:t>
            </a:r>
          </a:p>
          <a:p>
            <a:pPr lvl="1"/>
            <a:r>
              <a:rPr lang="en-US" altLang="en-US"/>
              <a:t>A default namespace may be declared with no prefix.</a:t>
            </a:r>
          </a:p>
          <a:p>
            <a:pPr>
              <a:buFont typeface="Arial" charset="0"/>
              <a:buNone/>
            </a:pPr>
            <a:r>
              <a:rPr lang="en-US" altLang="en-US" sz="1600">
                <a:latin typeface="Courier New" pitchFamily="49" charset="0"/>
              </a:rPr>
              <a:t>&lt;person xmlns="http://example.com/vocab1"&gt;</a:t>
            </a:r>
          </a:p>
          <a:p>
            <a:pPr>
              <a:buFont typeface="Arial" charset="0"/>
              <a:buNone/>
            </a:pPr>
            <a:r>
              <a:rPr lang="en-US" altLang="en-US" sz="1600">
                <a:latin typeface="Courier New" pitchFamily="49" charset="0"/>
              </a:rPr>
              <a:t>&lt;/person&gt;</a:t>
            </a:r>
          </a:p>
          <a:p>
            <a:pPr lvl="1">
              <a:buFont typeface="Arial" charset="0"/>
              <a:buNone/>
            </a:pPr>
            <a:endParaRPr lang="en-US" altLang="en-US"/>
          </a:p>
        </p:txBody>
      </p:sp>
    </p:spTree>
    <p:extLst>
      <p:ext uri="{BB962C8B-B14F-4D97-AF65-F5344CB8AC3E}">
        <p14:creationId xmlns:p14="http://schemas.microsoft.com/office/powerpoint/2010/main" val="1016608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XML Schema Document: Example</a:t>
            </a:r>
          </a:p>
        </p:txBody>
      </p:sp>
      <p:sp>
        <p:nvSpPr>
          <p:cNvPr id="24579" name="Rectangle 3"/>
          <p:cNvSpPr>
            <a:spLocks noGrp="1" noChangeArrowheads="1"/>
          </p:cNvSpPr>
          <p:nvPr>
            <p:ph type="body" idx="1"/>
          </p:nvPr>
        </p:nvSpPr>
        <p:spPr>
          <a:xfrm>
            <a:off x="609600" y="1447800"/>
            <a:ext cx="7918450" cy="3811588"/>
          </a:xfrm>
        </p:spPr>
        <p:txBody>
          <a:bodyPr/>
          <a:lstStyle/>
          <a:p>
            <a:pPr lvl="1"/>
            <a:r>
              <a:rPr lang="en-US" altLang="en-US" dirty="0"/>
              <a:t>A simple XML Schema uses:</a:t>
            </a:r>
          </a:p>
          <a:p>
            <a:pPr lvl="2"/>
            <a:r>
              <a:rPr lang="en-US" altLang="en-US" dirty="0"/>
              <a:t>A required XML Namespace string, with an </a:t>
            </a:r>
            <a:r>
              <a:rPr lang="en-US" altLang="en-US" dirty="0" err="1">
                <a:latin typeface="Courier New" pitchFamily="49" charset="0"/>
                <a:cs typeface="Courier New" pitchFamily="49" charset="0"/>
              </a:rPr>
              <a:t>xs</a:t>
            </a:r>
            <a:r>
              <a:rPr lang="en-US" altLang="en-US" dirty="0"/>
              <a:t> prefix, http://www.w3.org/2001/XMLSchema </a:t>
            </a:r>
          </a:p>
          <a:p>
            <a:pPr lvl="2"/>
            <a:r>
              <a:rPr lang="en-US" altLang="en-US" dirty="0"/>
              <a:t>The </a:t>
            </a:r>
            <a:r>
              <a:rPr lang="en-US" altLang="en-US" dirty="0">
                <a:latin typeface="Courier New" pitchFamily="49" charset="0"/>
                <a:cs typeface="Courier New" pitchFamily="49" charset="0"/>
              </a:rPr>
              <a:t>&lt;schema&gt;</a:t>
            </a:r>
            <a:r>
              <a:rPr lang="en-US" altLang="en-US" dirty="0"/>
              <a:t> element as its document root</a:t>
            </a:r>
          </a:p>
          <a:p>
            <a:pPr lvl="2"/>
            <a:r>
              <a:rPr lang="en-US" altLang="en-US" dirty="0"/>
              <a:t>The </a:t>
            </a:r>
            <a:r>
              <a:rPr lang="en-US" altLang="en-US" dirty="0">
                <a:latin typeface="Courier New" pitchFamily="49" charset="0"/>
                <a:cs typeface="Courier New" pitchFamily="49" charset="0"/>
              </a:rPr>
              <a:t>&lt;element&gt;</a:t>
            </a:r>
            <a:r>
              <a:rPr lang="en-US" altLang="en-US" dirty="0"/>
              <a:t> element to declare an element</a:t>
            </a:r>
          </a:p>
          <a:p>
            <a:pPr lvl="1"/>
            <a:endParaRPr lang="en-US" altLang="en-US" dirty="0"/>
          </a:p>
          <a:p>
            <a:pPr lvl="1"/>
            <a:endParaRPr lang="en-US" altLang="en-US" dirty="0"/>
          </a:p>
          <a:p>
            <a:pPr lvl="1"/>
            <a:endParaRPr lang="en-US" altLang="en-US" dirty="0"/>
          </a:p>
          <a:p>
            <a:pPr lvl="1">
              <a:spcBef>
                <a:spcPct val="0"/>
              </a:spcBef>
            </a:pPr>
            <a:endParaRPr lang="en-US" altLang="en-US" dirty="0"/>
          </a:p>
          <a:p>
            <a:pPr lvl="1">
              <a:spcBef>
                <a:spcPct val="0"/>
              </a:spcBef>
            </a:pPr>
            <a:endParaRPr lang="en-US" altLang="en-US" dirty="0"/>
          </a:p>
          <a:p>
            <a:pPr lvl="1">
              <a:spcBef>
                <a:spcPct val="0"/>
              </a:spcBef>
            </a:pPr>
            <a:endParaRPr lang="en-US" altLang="en-US" dirty="0"/>
          </a:p>
          <a:p>
            <a:pPr lvl="1">
              <a:spcBef>
                <a:spcPct val="0"/>
              </a:spcBef>
            </a:pPr>
            <a:endParaRPr lang="en-US" altLang="en-US" dirty="0"/>
          </a:p>
          <a:p>
            <a:pPr lvl="1">
              <a:spcBef>
                <a:spcPct val="0"/>
              </a:spcBef>
            </a:pPr>
            <a:r>
              <a:rPr lang="en-US" altLang="en-US" dirty="0"/>
              <a:t>A valid XML instance document:</a:t>
            </a:r>
          </a:p>
          <a:p>
            <a:pPr>
              <a:buFont typeface="Arial" charset="0"/>
              <a:buNone/>
            </a:pPr>
            <a:endParaRPr lang="en-US" altLang="en-US" dirty="0">
              <a:latin typeface="Arial" charset="0"/>
            </a:endParaRPr>
          </a:p>
        </p:txBody>
      </p:sp>
      <p:grpSp>
        <p:nvGrpSpPr>
          <p:cNvPr id="24580" name="Group 7"/>
          <p:cNvGrpSpPr>
            <a:grpSpLocks/>
          </p:cNvGrpSpPr>
          <p:nvPr/>
        </p:nvGrpSpPr>
        <p:grpSpPr bwMode="auto">
          <a:xfrm>
            <a:off x="914400" y="3048000"/>
            <a:ext cx="7296150" cy="2625725"/>
            <a:chOff x="609600" y="3200400"/>
            <a:chExt cx="7296150" cy="2625725"/>
          </a:xfrm>
        </p:grpSpPr>
        <p:sp>
          <p:nvSpPr>
            <p:cNvPr id="24581" name="Rectangle 6"/>
            <p:cNvSpPr>
              <a:spLocks noChangeArrowheads="1"/>
            </p:cNvSpPr>
            <p:nvPr/>
          </p:nvSpPr>
          <p:spPr bwMode="auto">
            <a:xfrm>
              <a:off x="609600" y="3200400"/>
              <a:ext cx="6553200" cy="10668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0000"/>
                </a:lnSpc>
                <a:buSzPct val="100000"/>
                <a:buFont typeface="Times New Roman" pitchFamily="18" charset="0"/>
                <a:buNone/>
              </a:pPr>
              <a:r>
                <a:rPr lang="en-US" altLang="en-US" sz="1400" dirty="0">
                  <a:latin typeface="Courier New" pitchFamily="49" charset="0"/>
                </a:rPr>
                <a:t>&lt;?xml version="1.0"?&gt;</a:t>
              </a:r>
            </a:p>
            <a:p>
              <a:pPr eaLnBrk="1" hangingPunct="1">
                <a:lnSpc>
                  <a:spcPct val="80000"/>
                </a:lnSpc>
                <a:buSzPct val="100000"/>
                <a:buFont typeface="Times New Roman" pitchFamily="18" charset="0"/>
                <a:buNone/>
              </a:pPr>
              <a:r>
                <a:rPr lang="en-US" altLang="en-US" sz="1400" dirty="0">
                  <a:latin typeface="Courier New" pitchFamily="49" charset="0"/>
                </a:rPr>
                <a:t>&lt;</a:t>
              </a:r>
              <a:r>
                <a:rPr lang="en-US" altLang="en-US" sz="1400" dirty="0" err="1">
                  <a:latin typeface="Courier New" pitchFamily="49" charset="0"/>
                </a:rPr>
                <a:t>xs:schema</a:t>
              </a:r>
              <a:br>
                <a:rPr lang="en-US" altLang="en-US" sz="1400" dirty="0">
                  <a:latin typeface="Courier New" pitchFamily="49" charset="0"/>
                </a:rPr>
              </a:br>
              <a:r>
                <a:rPr lang="en-US" altLang="en-US" sz="1400" dirty="0">
                  <a:latin typeface="Courier New" pitchFamily="49" charset="0"/>
                </a:rPr>
                <a:t>  </a:t>
              </a:r>
              <a:r>
                <a:rPr lang="en-US" altLang="en-US" sz="1400" dirty="0" err="1">
                  <a:latin typeface="Courier New" pitchFamily="49" charset="0"/>
                </a:rPr>
                <a:t>xmlns:xs</a:t>
              </a:r>
              <a:r>
                <a:rPr lang="en-US" altLang="en-US" sz="1400" dirty="0">
                  <a:latin typeface="Courier New" pitchFamily="49" charset="0"/>
                </a:rPr>
                <a:t>="http://www.w3.org/2001/XMLSchema"&gt;</a:t>
              </a:r>
            </a:p>
            <a:p>
              <a:pPr eaLnBrk="1" hangingPunct="1">
                <a:lnSpc>
                  <a:spcPct val="80000"/>
                </a:lnSpc>
                <a:buSzPct val="100000"/>
                <a:buFont typeface="Times New Roman" pitchFamily="18" charset="0"/>
                <a:buNone/>
              </a:pPr>
              <a:r>
                <a:rPr lang="en-US" altLang="en-US" sz="1400" dirty="0">
                  <a:latin typeface="Courier New" pitchFamily="49" charset="0"/>
                </a:rPr>
                <a:t> &lt;</a:t>
              </a:r>
              <a:r>
                <a:rPr lang="en-US" altLang="en-US" sz="1400" dirty="0" err="1">
                  <a:latin typeface="Courier New" pitchFamily="49" charset="0"/>
                </a:rPr>
                <a:t>xs:element</a:t>
              </a:r>
              <a:r>
                <a:rPr lang="en-US" altLang="en-US" sz="1400" dirty="0">
                  <a:latin typeface="Courier New" pitchFamily="49" charset="0"/>
                </a:rPr>
                <a:t> name="departments" type="</a:t>
              </a:r>
              <a:r>
                <a:rPr lang="en-US" altLang="en-US" sz="1400" dirty="0" err="1">
                  <a:latin typeface="Courier New" pitchFamily="49" charset="0"/>
                </a:rPr>
                <a:t>xs:string</a:t>
              </a:r>
              <a:r>
                <a:rPr lang="en-US" altLang="en-US" sz="1400" dirty="0">
                  <a:latin typeface="Courier New" pitchFamily="49" charset="0"/>
                </a:rPr>
                <a:t>"/&gt;</a:t>
              </a:r>
            </a:p>
            <a:p>
              <a:pPr eaLnBrk="1" hangingPunct="1">
                <a:lnSpc>
                  <a:spcPct val="80000"/>
                </a:lnSpc>
                <a:buSzPct val="100000"/>
                <a:buFont typeface="Times New Roman" pitchFamily="18" charset="0"/>
                <a:buNone/>
              </a:pPr>
              <a:r>
                <a:rPr lang="en-US" altLang="en-US" sz="1400" dirty="0">
                  <a:latin typeface="Courier New" pitchFamily="49" charset="0"/>
                </a:rPr>
                <a:t>&lt;/</a:t>
              </a:r>
              <a:r>
                <a:rPr lang="en-US" altLang="en-US" sz="1400" dirty="0" err="1">
                  <a:latin typeface="Courier New" pitchFamily="49" charset="0"/>
                </a:rPr>
                <a:t>xs:schema</a:t>
              </a:r>
              <a:r>
                <a:rPr lang="en-US" altLang="en-US" sz="1400" dirty="0">
                  <a:latin typeface="Courier New" pitchFamily="49" charset="0"/>
                </a:rPr>
                <a:t>&gt;</a:t>
              </a:r>
              <a:endParaRPr lang="en-US" altLang="en-US" sz="1400" dirty="0"/>
            </a:p>
          </p:txBody>
        </p:sp>
        <p:sp>
          <p:nvSpPr>
            <p:cNvPr id="24582" name="Rectangle 7"/>
            <p:cNvSpPr>
              <a:spLocks noChangeArrowheads="1"/>
            </p:cNvSpPr>
            <p:nvPr/>
          </p:nvSpPr>
          <p:spPr bwMode="auto">
            <a:xfrm>
              <a:off x="609600" y="4791075"/>
              <a:ext cx="6553200" cy="103505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0000"/>
                </a:lnSpc>
                <a:buSzPct val="100000"/>
                <a:buFont typeface="Times New Roman" pitchFamily="18" charset="0"/>
                <a:buNone/>
              </a:pPr>
              <a:r>
                <a:rPr lang="en-US" altLang="en-US" sz="1400">
                  <a:solidFill>
                    <a:srgbClr val="000000"/>
                  </a:solidFill>
                  <a:latin typeface="Courier New" pitchFamily="49" charset="0"/>
                </a:rPr>
                <a:t>&lt;?xml version="1.0"?&gt;</a:t>
              </a:r>
            </a:p>
            <a:p>
              <a:pPr eaLnBrk="1" hangingPunct="1">
                <a:lnSpc>
                  <a:spcPct val="80000"/>
                </a:lnSpc>
                <a:buSzPct val="100000"/>
                <a:buFont typeface="Times New Roman" pitchFamily="18" charset="0"/>
                <a:buNone/>
              </a:pPr>
              <a:r>
                <a:rPr lang="en-US" altLang="en-US" sz="1400">
                  <a:solidFill>
                    <a:srgbClr val="000000"/>
                  </a:solidFill>
                  <a:latin typeface="Courier New" pitchFamily="49" charset="0"/>
                </a:rPr>
                <a:t>&lt;!-- The element cannot contain child elements --&gt;</a:t>
              </a:r>
            </a:p>
            <a:p>
              <a:pPr eaLnBrk="1" hangingPunct="1">
                <a:lnSpc>
                  <a:spcPct val="80000"/>
                </a:lnSpc>
                <a:buSzPct val="100000"/>
                <a:buFont typeface="Times New Roman" pitchFamily="18" charset="0"/>
                <a:buNone/>
              </a:pPr>
              <a:r>
                <a:rPr lang="en-US" altLang="en-US" sz="1400">
                  <a:solidFill>
                    <a:srgbClr val="000000"/>
                  </a:solidFill>
                  <a:latin typeface="Courier New" pitchFamily="49" charset="0"/>
                </a:rPr>
                <a:t>&lt;departments&gt;</a:t>
              </a:r>
            </a:p>
            <a:p>
              <a:pPr eaLnBrk="1" hangingPunct="1">
                <a:lnSpc>
                  <a:spcPct val="80000"/>
                </a:lnSpc>
                <a:buSzPct val="100000"/>
                <a:buFont typeface="Times New Roman" pitchFamily="18" charset="0"/>
                <a:buNone/>
              </a:pPr>
              <a:r>
                <a:rPr lang="en-US" altLang="en-US" sz="1400">
                  <a:solidFill>
                    <a:srgbClr val="000000"/>
                  </a:solidFill>
                  <a:latin typeface="Courier New" pitchFamily="49" charset="0"/>
                </a:rPr>
                <a:t>Finance</a:t>
              </a:r>
            </a:p>
            <a:p>
              <a:pPr eaLnBrk="1" hangingPunct="1">
                <a:lnSpc>
                  <a:spcPct val="80000"/>
                </a:lnSpc>
                <a:buSzPct val="100000"/>
                <a:buFont typeface="Times New Roman" pitchFamily="18" charset="0"/>
                <a:buNone/>
              </a:pPr>
              <a:r>
                <a:rPr lang="en-US" altLang="en-US" sz="1400">
                  <a:solidFill>
                    <a:srgbClr val="000000"/>
                  </a:solidFill>
                  <a:latin typeface="Courier New" pitchFamily="49" charset="0"/>
                </a:rPr>
                <a:t>&lt;/departments&gt;</a:t>
              </a:r>
            </a:p>
          </p:txBody>
        </p:sp>
        <p:sp>
          <p:nvSpPr>
            <p:cNvPr id="24583" name="Text Box 8"/>
            <p:cNvSpPr txBox="1">
              <a:spLocks noChangeArrowheads="1"/>
            </p:cNvSpPr>
            <p:nvPr/>
          </p:nvSpPr>
          <p:spPr bwMode="auto">
            <a:xfrm>
              <a:off x="7245350" y="34655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schemeClr val="accent2"/>
                  </a:solidFill>
                </a:rPr>
                <a:t>XSD</a:t>
              </a:r>
            </a:p>
          </p:txBody>
        </p:sp>
        <p:sp>
          <p:nvSpPr>
            <p:cNvPr id="24584" name="Text Box 9"/>
            <p:cNvSpPr txBox="1">
              <a:spLocks noChangeArrowheads="1"/>
            </p:cNvSpPr>
            <p:nvPr/>
          </p:nvSpPr>
          <p:spPr bwMode="auto">
            <a:xfrm>
              <a:off x="7239000" y="516255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schemeClr val="accent2"/>
                  </a:solidFill>
                </a:rPr>
                <a:t>XML</a:t>
              </a:r>
            </a:p>
          </p:txBody>
        </p:sp>
      </p:grpSp>
    </p:spTree>
    <p:extLst>
      <p:ext uri="{BB962C8B-B14F-4D97-AF65-F5344CB8AC3E}">
        <p14:creationId xmlns:p14="http://schemas.microsoft.com/office/powerpoint/2010/main" val="342390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Objectives</a:t>
            </a:r>
          </a:p>
        </p:txBody>
      </p:sp>
      <p:sp>
        <p:nvSpPr>
          <p:cNvPr id="4099" name="Content Placeholder 2"/>
          <p:cNvSpPr>
            <a:spLocks noGrp="1"/>
          </p:cNvSpPr>
          <p:nvPr>
            <p:ph idx="1"/>
          </p:nvPr>
        </p:nvSpPr>
        <p:spPr/>
        <p:txBody>
          <a:bodyPr>
            <a:normAutofit/>
          </a:bodyPr>
          <a:lstStyle/>
          <a:p>
            <a:r>
              <a:rPr lang="en-US" altLang="en-US" dirty="0">
                <a:latin typeface="Arial" charset="0"/>
              </a:rPr>
              <a:t>After completing this lesson, you should be able to do the following:</a:t>
            </a:r>
          </a:p>
          <a:p>
            <a:pPr lvl="1"/>
            <a:r>
              <a:rPr lang="en-US" altLang="en-US" dirty="0"/>
              <a:t>Explain the need for web services</a:t>
            </a:r>
          </a:p>
          <a:p>
            <a:pPr lvl="1"/>
            <a:r>
              <a:rPr lang="en-US" altLang="en-US" dirty="0"/>
              <a:t>Define web services</a:t>
            </a:r>
          </a:p>
          <a:p>
            <a:pPr lvl="1"/>
            <a:r>
              <a:rPr lang="en-US" altLang="en-US" dirty="0"/>
              <a:t>Describe  XML</a:t>
            </a:r>
          </a:p>
          <a:p>
            <a:pPr lvl="1"/>
            <a:r>
              <a:rPr lang="en-US" altLang="en-US" dirty="0"/>
              <a:t>List the different Java XML APIs</a:t>
            </a:r>
          </a:p>
          <a:p>
            <a:pPr lvl="1"/>
            <a:r>
              <a:rPr lang="en-US" altLang="en-US" dirty="0"/>
              <a:t>Create a web service</a:t>
            </a:r>
          </a:p>
          <a:p>
            <a:pPr lvl="1"/>
            <a:r>
              <a:rPr lang="en-US" altLang="en-US" dirty="0"/>
              <a:t>Create a web service client</a:t>
            </a:r>
          </a:p>
          <a:p>
            <a:pPr lvl="1"/>
            <a:endParaRPr lang="en-US" altLang="en-US" dirty="0"/>
          </a:p>
        </p:txBody>
      </p:sp>
    </p:spTree>
    <p:extLst>
      <p:ext uri="{BB962C8B-B14F-4D97-AF65-F5344CB8AC3E}">
        <p14:creationId xmlns:p14="http://schemas.microsoft.com/office/powerpoint/2010/main" val="185727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Java XML APIs</a:t>
            </a:r>
          </a:p>
        </p:txBody>
      </p:sp>
      <p:sp>
        <p:nvSpPr>
          <p:cNvPr id="5123" name="Content Placeholder 2"/>
          <p:cNvSpPr>
            <a:spLocks noGrp="1"/>
          </p:cNvSpPr>
          <p:nvPr>
            <p:ph idx="1"/>
          </p:nvPr>
        </p:nvSpPr>
        <p:spPr>
          <a:xfrm>
            <a:off x="609600" y="1447800"/>
            <a:ext cx="7918450" cy="4260850"/>
          </a:xfrm>
        </p:spPr>
        <p:txBody>
          <a:bodyPr/>
          <a:lstStyle/>
          <a:p>
            <a:r>
              <a:rPr lang="en-US" altLang="en-US" dirty="0">
                <a:latin typeface="Arial" charset="0"/>
              </a:rPr>
              <a:t>There are several ways to process XML in Java.</a:t>
            </a:r>
          </a:p>
          <a:p>
            <a:pPr lvl="1"/>
            <a:r>
              <a:rPr lang="en-US" altLang="en-US" dirty="0"/>
              <a:t>Java API for XML Processing (JAXP):</a:t>
            </a:r>
          </a:p>
          <a:p>
            <a:pPr lvl="2"/>
            <a:r>
              <a:rPr lang="en-US" altLang="en-US" dirty="0"/>
              <a:t>SAX – An event-based parser framework. Developers create event handlers that fire when reading a document.</a:t>
            </a:r>
          </a:p>
          <a:p>
            <a:pPr lvl="2"/>
            <a:r>
              <a:rPr lang="en-US" altLang="en-US" dirty="0"/>
              <a:t>DOM – An object model. An XML document is converted into a tree of objects comprised of types such as org.w3c.dom.Element.</a:t>
            </a:r>
          </a:p>
          <a:p>
            <a:pPr lvl="1"/>
            <a:r>
              <a:rPr lang="en-US" altLang="en-US" dirty="0"/>
              <a:t>Java Architecture for XML Binding (JAXB): Binds an XML document to a tree of objects similar to DOM. Unlike DOM, the object types are custom types.</a:t>
            </a:r>
          </a:p>
        </p:txBody>
      </p:sp>
    </p:spTree>
    <p:extLst>
      <p:ext uri="{BB962C8B-B14F-4D97-AF65-F5344CB8AC3E}">
        <p14:creationId xmlns:p14="http://schemas.microsoft.com/office/powerpoint/2010/main" val="316132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JAXB: Overview</a:t>
            </a:r>
          </a:p>
        </p:txBody>
      </p:sp>
      <p:sp>
        <p:nvSpPr>
          <p:cNvPr id="6147" name="Content Placeholder 2"/>
          <p:cNvSpPr>
            <a:spLocks noGrp="1"/>
          </p:cNvSpPr>
          <p:nvPr>
            <p:ph idx="1"/>
          </p:nvPr>
        </p:nvSpPr>
        <p:spPr/>
        <p:txBody>
          <a:bodyPr/>
          <a:lstStyle/>
          <a:p>
            <a:pPr lvl="1"/>
            <a:r>
              <a:rPr lang="en-US" altLang="en-US"/>
              <a:t>Allows reading and writing of XML documents</a:t>
            </a:r>
          </a:p>
          <a:p>
            <a:pPr lvl="1"/>
            <a:r>
              <a:rPr lang="en-US" altLang="en-US"/>
              <a:t>Is an object-based model of XML document structure similar to DOM</a:t>
            </a:r>
          </a:p>
          <a:p>
            <a:pPr lvl="1"/>
            <a:r>
              <a:rPr lang="en-US" altLang="en-US"/>
              <a:t>Binds developer-supplied object types to XML with no need to read XML into memory and then insert the data into domain objects</a:t>
            </a:r>
          </a:p>
          <a:p>
            <a:pPr lvl="1"/>
            <a:r>
              <a:rPr lang="en-US" altLang="en-US"/>
              <a:t>Is an annotation-based configuration of Java to XML mapping</a:t>
            </a:r>
          </a:p>
          <a:p>
            <a:pPr lvl="1"/>
            <a:r>
              <a:rPr lang="en-US" altLang="en-US"/>
              <a:t>Supports XML Schema to Java class generation and Java class to XML Schema generation</a:t>
            </a:r>
          </a:p>
          <a:p>
            <a:pPr lvl="1"/>
            <a:r>
              <a:rPr lang="en-US" altLang="en-US"/>
              <a:t>Is used by JAX-WS and JAX-RS</a:t>
            </a:r>
          </a:p>
          <a:p>
            <a:pPr lvl="2"/>
            <a:r>
              <a:rPr lang="en-US" altLang="en-US"/>
              <a:t>Return values and method parameters that are JAXB-annotated class types are automatically converted for you.</a:t>
            </a:r>
          </a:p>
        </p:txBody>
      </p:sp>
    </p:spTree>
    <p:extLst>
      <p:ext uri="{BB962C8B-B14F-4D97-AF65-F5344CB8AC3E}">
        <p14:creationId xmlns:p14="http://schemas.microsoft.com/office/powerpoint/2010/main" val="6711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ChangeArrowheads="1"/>
          </p:cNvSpPr>
          <p:nvPr/>
        </p:nvSpPr>
        <p:spPr bwMode="auto">
          <a:xfrm>
            <a:off x="609600" y="1828800"/>
            <a:ext cx="7924800" cy="1600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171" name="Rectangle 2050"/>
          <p:cNvSpPr>
            <a:spLocks noChangeArrowheads="1"/>
          </p:cNvSpPr>
          <p:nvPr/>
        </p:nvSpPr>
        <p:spPr bwMode="auto">
          <a:xfrm>
            <a:off x="609600" y="3886200"/>
            <a:ext cx="7924800" cy="2362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172" name="Title 1"/>
          <p:cNvSpPr>
            <a:spLocks noGrp="1"/>
          </p:cNvSpPr>
          <p:nvPr>
            <p:ph type="title"/>
          </p:nvPr>
        </p:nvSpPr>
        <p:spPr/>
        <p:txBody>
          <a:bodyPr/>
          <a:lstStyle/>
          <a:p>
            <a:r>
              <a:rPr lang="en-US" altLang="en-US"/>
              <a:t>XML and Java Class Comparison</a:t>
            </a:r>
          </a:p>
        </p:txBody>
      </p:sp>
      <p:sp>
        <p:nvSpPr>
          <p:cNvPr id="7173" name="Content Placeholder 2"/>
          <p:cNvSpPr>
            <a:spLocks noGrp="1"/>
          </p:cNvSpPr>
          <p:nvPr>
            <p:ph idx="1"/>
          </p:nvPr>
        </p:nvSpPr>
        <p:spPr>
          <a:xfrm>
            <a:off x="615950" y="1524000"/>
            <a:ext cx="7918450" cy="4832350"/>
          </a:xfrm>
        </p:spPr>
        <p:txBody>
          <a:bodyPr>
            <a:normAutofit/>
          </a:bodyPr>
          <a:lstStyle/>
          <a:p>
            <a:pPr marL="0" indent="0">
              <a:buNone/>
            </a:pPr>
            <a:r>
              <a:rPr lang="en-US" altLang="en-US" dirty="0">
                <a:latin typeface="Arial" charset="0"/>
              </a:rPr>
              <a:t>Given the following XML document:</a:t>
            </a:r>
          </a:p>
          <a:p>
            <a:pPr marL="0" indent="0">
              <a:buNone/>
            </a:pPr>
            <a:r>
              <a:rPr lang="en-US" altLang="en-US" dirty="0">
                <a:latin typeface="Courier New" pitchFamily="49" charset="0"/>
              </a:rPr>
              <a:t>&lt;?xml version="1.0" encoding="UTF-8"?&gt;</a:t>
            </a:r>
          </a:p>
          <a:p>
            <a:pPr marL="0" indent="0">
              <a:buNone/>
            </a:pPr>
            <a:r>
              <a:rPr lang="en-US" altLang="en-US" dirty="0">
                <a:latin typeface="Courier New" pitchFamily="49" charset="0"/>
              </a:rPr>
              <a:t>&lt;person&gt;</a:t>
            </a:r>
          </a:p>
          <a:p>
            <a:pPr marL="0" indent="0">
              <a:buNone/>
            </a:pPr>
            <a:r>
              <a:rPr lang="en-US" altLang="en-US" dirty="0">
                <a:latin typeface="Courier New" pitchFamily="49" charset="0"/>
              </a:rPr>
              <a:t>    &lt;name&gt;Matt&lt;/name&gt;</a:t>
            </a:r>
          </a:p>
          <a:p>
            <a:pPr marL="0" indent="0">
              <a:buNone/>
            </a:pPr>
            <a:r>
              <a:rPr lang="en-US" altLang="en-US" dirty="0">
                <a:latin typeface="Courier New" pitchFamily="49" charset="0"/>
              </a:rPr>
              <a:t>&lt;/person&gt;</a:t>
            </a:r>
          </a:p>
          <a:p>
            <a:endParaRPr lang="en-US" altLang="en-US" dirty="0">
              <a:latin typeface="Arial" charset="0"/>
            </a:endParaRPr>
          </a:p>
          <a:p>
            <a:pPr marL="0" indent="0">
              <a:buNone/>
            </a:pPr>
            <a:r>
              <a:rPr lang="en-US" altLang="en-US" dirty="0">
                <a:latin typeface="Arial" charset="0"/>
              </a:rPr>
              <a:t>An equivalent Java class is:</a:t>
            </a:r>
          </a:p>
          <a:p>
            <a:pPr marL="0" indent="0">
              <a:buNone/>
            </a:pPr>
            <a:r>
              <a:rPr lang="en-US" altLang="en-US" dirty="0">
                <a:latin typeface="Courier New" pitchFamily="49" charset="0"/>
              </a:rPr>
              <a:t>@</a:t>
            </a:r>
            <a:r>
              <a:rPr lang="en-US" altLang="en-US" dirty="0" err="1">
                <a:latin typeface="Courier New" pitchFamily="49" charset="0"/>
              </a:rPr>
              <a:t>XmlRootElement</a:t>
            </a:r>
            <a:endParaRPr lang="en-US" altLang="en-US" dirty="0">
              <a:latin typeface="Courier New" pitchFamily="49" charset="0"/>
            </a:endParaRPr>
          </a:p>
          <a:p>
            <a:pPr marL="0" indent="0">
              <a:buNone/>
            </a:pPr>
            <a:r>
              <a:rPr lang="en-US" altLang="en-US" dirty="0">
                <a:latin typeface="Courier New" pitchFamily="49" charset="0"/>
              </a:rPr>
              <a:t>public class Person {</a:t>
            </a:r>
          </a:p>
          <a:p>
            <a:pPr marL="0" indent="0">
              <a:buNone/>
            </a:pPr>
            <a:r>
              <a:rPr lang="en-US" altLang="en-US" dirty="0">
                <a:latin typeface="Courier New" pitchFamily="49" charset="0"/>
              </a:rPr>
              <a:t>    private String name;</a:t>
            </a:r>
          </a:p>
          <a:p>
            <a:pPr marL="0" indent="0">
              <a:buNone/>
            </a:pPr>
            <a:r>
              <a:rPr lang="en-US" altLang="en-US" dirty="0">
                <a:latin typeface="Courier New" pitchFamily="49" charset="0"/>
              </a:rPr>
              <a:t>    public String </a:t>
            </a:r>
            <a:r>
              <a:rPr lang="en-US" altLang="en-US" dirty="0" err="1">
                <a:latin typeface="Courier New" pitchFamily="49" charset="0"/>
              </a:rPr>
              <a:t>getName</a:t>
            </a:r>
            <a:r>
              <a:rPr lang="en-US" altLang="en-US" dirty="0">
                <a:latin typeface="Courier New" pitchFamily="49" charset="0"/>
              </a:rPr>
              <a:t>() {/*…*/}</a:t>
            </a:r>
          </a:p>
          <a:p>
            <a:pPr marL="0" indent="0">
              <a:buNone/>
            </a:pPr>
            <a:r>
              <a:rPr lang="en-US" altLang="en-US" dirty="0">
                <a:latin typeface="Courier New" pitchFamily="49" charset="0"/>
              </a:rPr>
              <a:t>    public void </a:t>
            </a:r>
            <a:r>
              <a:rPr lang="en-US" altLang="en-US" dirty="0" err="1">
                <a:latin typeface="Courier New" pitchFamily="49" charset="0"/>
              </a:rPr>
              <a:t>setName</a:t>
            </a:r>
            <a:r>
              <a:rPr lang="en-US" altLang="en-US" dirty="0">
                <a:latin typeface="Courier New" pitchFamily="49" charset="0"/>
              </a:rPr>
              <a:t>(String name) {/*…*/}</a:t>
            </a:r>
          </a:p>
          <a:p>
            <a:pPr marL="0" indent="0">
              <a:buNone/>
            </a:pPr>
            <a:r>
              <a:rPr lang="en-US" altLang="en-US" dirty="0">
                <a:latin typeface="Courier New" pitchFamily="49" charset="0"/>
              </a:rPr>
              <a:t>}</a:t>
            </a:r>
          </a:p>
        </p:txBody>
      </p:sp>
    </p:spTree>
    <p:extLst>
      <p:ext uri="{BB962C8B-B14F-4D97-AF65-F5344CB8AC3E}">
        <p14:creationId xmlns:p14="http://schemas.microsoft.com/office/powerpoint/2010/main" val="55566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ChangeArrowheads="1"/>
          </p:cNvSpPr>
          <p:nvPr/>
        </p:nvSpPr>
        <p:spPr bwMode="auto">
          <a:xfrm>
            <a:off x="609600" y="2209800"/>
            <a:ext cx="7924800" cy="39624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195" name="Title 1"/>
          <p:cNvSpPr>
            <a:spLocks noGrp="1"/>
          </p:cNvSpPr>
          <p:nvPr>
            <p:ph type="title"/>
          </p:nvPr>
        </p:nvSpPr>
        <p:spPr/>
        <p:txBody>
          <a:bodyPr/>
          <a:lstStyle/>
          <a:p>
            <a:r>
              <a:rPr lang="en-US" altLang="en-US"/>
              <a:t>Reading XML with JAXB</a:t>
            </a:r>
          </a:p>
        </p:txBody>
      </p:sp>
      <p:sp>
        <p:nvSpPr>
          <p:cNvPr id="8196" name="Content Placeholder 2"/>
          <p:cNvSpPr>
            <a:spLocks noGrp="1"/>
          </p:cNvSpPr>
          <p:nvPr>
            <p:ph idx="1"/>
          </p:nvPr>
        </p:nvSpPr>
        <p:spPr>
          <a:xfrm>
            <a:off x="609600" y="1447800"/>
            <a:ext cx="7918450" cy="4765675"/>
          </a:xfrm>
        </p:spPr>
        <p:txBody>
          <a:bodyPr/>
          <a:lstStyle/>
          <a:p>
            <a:pPr marL="0" indent="0">
              <a:buNone/>
            </a:pPr>
            <a:r>
              <a:rPr lang="en-US" altLang="en-US" dirty="0">
                <a:latin typeface="Arial" charset="0"/>
              </a:rPr>
              <a:t>Reading XML is accomplished by using a </a:t>
            </a:r>
            <a:r>
              <a:rPr lang="en-US" altLang="en-US" dirty="0" err="1">
                <a:latin typeface="Arial" charset="0"/>
              </a:rPr>
              <a:t>JAXBContext</a:t>
            </a:r>
            <a:r>
              <a:rPr lang="en-US" altLang="en-US" dirty="0">
                <a:latin typeface="Arial" charset="0"/>
              </a:rPr>
              <a:t>, one or more JAXB annotated classes, and an </a:t>
            </a:r>
            <a:r>
              <a:rPr lang="en-US" altLang="en-US" dirty="0" err="1">
                <a:latin typeface="Arial" charset="0"/>
              </a:rPr>
              <a:t>Unmarshaller</a:t>
            </a:r>
            <a:r>
              <a:rPr lang="en-US" altLang="en-US" dirty="0">
                <a:latin typeface="Arial" charset="0"/>
              </a:rPr>
              <a:t>.</a:t>
            </a:r>
          </a:p>
          <a:p>
            <a:pPr marL="0" indent="0">
              <a:buNone/>
            </a:pPr>
            <a:endParaRPr lang="en-US" altLang="en-US" dirty="0">
              <a:latin typeface="Courier New" pitchFamily="49" charset="0"/>
            </a:endParaRPr>
          </a:p>
          <a:p>
            <a:pPr marL="0" indent="0">
              <a:buNone/>
            </a:pPr>
            <a:r>
              <a:rPr lang="en-US" altLang="en-US" b="0" dirty="0">
                <a:latin typeface="Courier New" pitchFamily="49" charset="0"/>
              </a:rPr>
              <a:t>try {</a:t>
            </a:r>
          </a:p>
          <a:p>
            <a:pPr marL="0" indent="0">
              <a:buNone/>
            </a:pPr>
            <a:r>
              <a:rPr lang="en-US" altLang="en-US" b="0" dirty="0">
                <a:latin typeface="Courier New" pitchFamily="49" charset="0"/>
              </a:rPr>
              <a:t>    </a:t>
            </a:r>
            <a:r>
              <a:rPr lang="en-US" altLang="en-US" b="0" dirty="0" err="1">
                <a:latin typeface="Courier New" pitchFamily="49" charset="0"/>
              </a:rPr>
              <a:t>JAXBContext</a:t>
            </a:r>
            <a:r>
              <a:rPr lang="en-US" altLang="en-US" b="0" dirty="0">
                <a:latin typeface="Courier New" pitchFamily="49" charset="0"/>
              </a:rPr>
              <a:t> </a:t>
            </a:r>
            <a:r>
              <a:rPr lang="en-US" altLang="en-US" b="0" dirty="0" err="1">
                <a:latin typeface="Courier New" pitchFamily="49" charset="0"/>
              </a:rPr>
              <a:t>jc</a:t>
            </a:r>
            <a:r>
              <a:rPr lang="en-US" altLang="en-US" b="0" dirty="0">
                <a:latin typeface="Courier New" pitchFamily="49" charset="0"/>
              </a:rPr>
              <a:t> = </a:t>
            </a:r>
          </a:p>
          <a:p>
            <a:pPr marL="0" indent="0">
              <a:buNone/>
            </a:pPr>
            <a:r>
              <a:rPr lang="en-US" altLang="en-US" b="0" dirty="0">
                <a:latin typeface="Courier New" pitchFamily="49" charset="0"/>
              </a:rPr>
              <a:t>        </a:t>
            </a:r>
            <a:r>
              <a:rPr lang="en-US" altLang="en-US" b="0" dirty="0" err="1">
                <a:latin typeface="Courier New" pitchFamily="49" charset="0"/>
              </a:rPr>
              <a:t>JAXBContext.newInstance</a:t>
            </a:r>
            <a:r>
              <a:rPr lang="en-US" altLang="en-US" b="0" dirty="0">
                <a:latin typeface="Courier New" pitchFamily="49" charset="0"/>
              </a:rPr>
              <a:t>(</a:t>
            </a:r>
            <a:r>
              <a:rPr lang="en-US" altLang="en-US" b="0" dirty="0" err="1">
                <a:latin typeface="Courier New" pitchFamily="49" charset="0"/>
              </a:rPr>
              <a:t>Person.class</a:t>
            </a:r>
            <a:r>
              <a:rPr lang="en-US" altLang="en-US" b="0" dirty="0">
                <a:latin typeface="Courier New" pitchFamily="49" charset="0"/>
              </a:rPr>
              <a:t>);</a:t>
            </a:r>
          </a:p>
          <a:p>
            <a:pPr marL="0" indent="0">
              <a:buNone/>
            </a:pPr>
            <a:r>
              <a:rPr lang="en-US" altLang="en-US" b="0" dirty="0">
                <a:latin typeface="Courier New" pitchFamily="49" charset="0"/>
              </a:rPr>
              <a:t>    </a:t>
            </a:r>
            <a:r>
              <a:rPr lang="en-US" altLang="en-US" b="0" dirty="0" err="1">
                <a:latin typeface="Courier New" pitchFamily="49" charset="0"/>
              </a:rPr>
              <a:t>Unmarshaller</a:t>
            </a:r>
            <a:r>
              <a:rPr lang="en-US" altLang="en-US" b="0" dirty="0">
                <a:latin typeface="Courier New" pitchFamily="49" charset="0"/>
              </a:rPr>
              <a:t> u = </a:t>
            </a:r>
            <a:r>
              <a:rPr lang="en-US" altLang="en-US" b="0" dirty="0" err="1">
                <a:latin typeface="Courier New" pitchFamily="49" charset="0"/>
              </a:rPr>
              <a:t>jc.createUnmarshaller</a:t>
            </a:r>
            <a:r>
              <a:rPr lang="en-US" altLang="en-US" b="0" dirty="0">
                <a:latin typeface="Courier New" pitchFamily="49" charset="0"/>
              </a:rPr>
              <a:t>();</a:t>
            </a:r>
          </a:p>
          <a:p>
            <a:pPr marL="0" indent="0">
              <a:buNone/>
            </a:pPr>
            <a:r>
              <a:rPr lang="en-US" altLang="en-US" b="0" dirty="0">
                <a:latin typeface="Courier New" pitchFamily="49" charset="0"/>
              </a:rPr>
              <a:t>    </a:t>
            </a:r>
            <a:r>
              <a:rPr lang="en-US" altLang="en-US" b="0" dirty="0" err="1">
                <a:latin typeface="Courier New" pitchFamily="49" charset="0"/>
              </a:rPr>
              <a:t>InputStream</a:t>
            </a:r>
            <a:r>
              <a:rPr lang="en-US" altLang="en-US" b="0" dirty="0">
                <a:latin typeface="Courier New" pitchFamily="49" charset="0"/>
              </a:rPr>
              <a:t> in =</a:t>
            </a:r>
          </a:p>
          <a:p>
            <a:pPr marL="0" indent="0">
              <a:buNone/>
            </a:pPr>
            <a:r>
              <a:rPr lang="en-US" altLang="en-US" b="0" dirty="0">
                <a:latin typeface="Courier New" pitchFamily="49" charset="0"/>
              </a:rPr>
              <a:t>        new </a:t>
            </a:r>
            <a:r>
              <a:rPr lang="en-US" altLang="en-US" b="0" dirty="0" err="1">
                <a:latin typeface="Courier New" pitchFamily="49" charset="0"/>
              </a:rPr>
              <a:t>FileInputStream</a:t>
            </a:r>
            <a:r>
              <a:rPr lang="en-US" altLang="en-US" b="0" dirty="0">
                <a:latin typeface="Courier New" pitchFamily="49" charset="0"/>
              </a:rPr>
              <a:t>("</a:t>
            </a:r>
            <a:r>
              <a:rPr lang="en-US" altLang="en-US" b="0" dirty="0" err="1">
                <a:latin typeface="Courier New" pitchFamily="49" charset="0"/>
              </a:rPr>
              <a:t>src</a:t>
            </a:r>
            <a:r>
              <a:rPr lang="en-US" altLang="en-US" b="0" dirty="0">
                <a:latin typeface="Courier New" pitchFamily="49" charset="0"/>
              </a:rPr>
              <a:t>/simple-read.xml");</a:t>
            </a:r>
          </a:p>
          <a:p>
            <a:pPr marL="0" indent="0">
              <a:buNone/>
            </a:pPr>
            <a:r>
              <a:rPr lang="en-US" altLang="en-US" b="0" dirty="0">
                <a:latin typeface="Courier New" pitchFamily="49" charset="0"/>
              </a:rPr>
              <a:t>    Person p = (Person)</a:t>
            </a:r>
            <a:r>
              <a:rPr lang="en-US" altLang="en-US" b="0" dirty="0" err="1">
                <a:latin typeface="Courier New" pitchFamily="49" charset="0"/>
              </a:rPr>
              <a:t>u.unmarshal</a:t>
            </a:r>
            <a:r>
              <a:rPr lang="en-US" altLang="en-US" b="0" dirty="0">
                <a:latin typeface="Courier New" pitchFamily="49" charset="0"/>
              </a:rPr>
              <a:t>(in);</a:t>
            </a:r>
          </a:p>
          <a:p>
            <a:pPr marL="0" indent="0">
              <a:buNone/>
            </a:pPr>
            <a:r>
              <a:rPr lang="en-US" altLang="en-US" b="0" dirty="0">
                <a:latin typeface="Courier New" pitchFamily="49" charset="0"/>
              </a:rPr>
              <a:t>    </a:t>
            </a:r>
            <a:r>
              <a:rPr lang="en-US" altLang="en-US" b="0" dirty="0" err="1">
                <a:latin typeface="Courier New" pitchFamily="49" charset="0"/>
              </a:rPr>
              <a:t>System.out.println</a:t>
            </a:r>
            <a:r>
              <a:rPr lang="en-US" altLang="en-US" b="0" dirty="0">
                <a:latin typeface="Courier New" pitchFamily="49" charset="0"/>
              </a:rPr>
              <a:t>("Name: " + </a:t>
            </a:r>
            <a:r>
              <a:rPr lang="en-US" altLang="en-US" b="0" dirty="0" err="1">
                <a:latin typeface="Courier New" pitchFamily="49" charset="0"/>
              </a:rPr>
              <a:t>p.getName</a:t>
            </a:r>
            <a:r>
              <a:rPr lang="en-US" altLang="en-US" b="0" dirty="0">
                <a:latin typeface="Courier New" pitchFamily="49" charset="0"/>
              </a:rPr>
              <a:t>());</a:t>
            </a:r>
          </a:p>
          <a:p>
            <a:pPr marL="0" indent="0">
              <a:buNone/>
            </a:pPr>
            <a:r>
              <a:rPr lang="en-US" altLang="en-US" b="0" dirty="0">
                <a:latin typeface="Courier New" pitchFamily="49" charset="0"/>
              </a:rPr>
              <a:t>} catch (</a:t>
            </a:r>
            <a:r>
              <a:rPr lang="en-US" altLang="en-US" b="0" dirty="0" err="1">
                <a:latin typeface="Courier New" pitchFamily="49" charset="0"/>
              </a:rPr>
              <a:t>JAXBException</a:t>
            </a:r>
            <a:r>
              <a:rPr lang="en-US" altLang="en-US" b="0" dirty="0">
                <a:latin typeface="Courier New" pitchFamily="49" charset="0"/>
              </a:rPr>
              <a:t> | </a:t>
            </a:r>
            <a:r>
              <a:rPr lang="en-US" altLang="en-US" b="0" dirty="0" err="1">
                <a:latin typeface="Courier New" pitchFamily="49" charset="0"/>
              </a:rPr>
              <a:t>IOException</a:t>
            </a:r>
            <a:r>
              <a:rPr lang="en-US" altLang="en-US" b="0" dirty="0">
                <a:latin typeface="Courier New" pitchFamily="49" charset="0"/>
              </a:rPr>
              <a:t> ex) {</a:t>
            </a:r>
          </a:p>
          <a:p>
            <a:pPr marL="0" indent="0">
              <a:buNone/>
            </a:pPr>
            <a:r>
              <a:rPr lang="en-US" altLang="en-US" b="0" dirty="0">
                <a:latin typeface="Courier New" pitchFamily="49" charset="0"/>
              </a:rPr>
              <a:t>    </a:t>
            </a:r>
            <a:r>
              <a:rPr lang="en-US" altLang="en-US" b="0" dirty="0" err="1">
                <a:latin typeface="Courier New" pitchFamily="49" charset="0"/>
              </a:rPr>
              <a:t>ex.printStackTrace</a:t>
            </a:r>
            <a:r>
              <a:rPr lang="en-US" altLang="en-US" b="0" dirty="0">
                <a:latin typeface="Courier New" pitchFamily="49" charset="0"/>
              </a:rPr>
              <a:t>();</a:t>
            </a:r>
          </a:p>
          <a:p>
            <a:pPr marL="0" indent="0">
              <a:buNone/>
            </a:pPr>
            <a:r>
              <a:rPr lang="en-US" altLang="en-US" b="0" dirty="0">
                <a:latin typeface="Courier New" pitchFamily="49" charset="0"/>
              </a:rPr>
              <a:t>}</a:t>
            </a:r>
            <a:endParaRPr lang="en-US" altLang="en-US" sz="2000" b="0" dirty="0">
              <a:latin typeface="Courier New" pitchFamily="49" charset="0"/>
            </a:endParaRPr>
          </a:p>
        </p:txBody>
      </p:sp>
    </p:spTree>
    <p:extLst>
      <p:ext uri="{BB962C8B-B14F-4D97-AF65-F5344CB8AC3E}">
        <p14:creationId xmlns:p14="http://schemas.microsoft.com/office/powerpoint/2010/main" val="1746375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ChangeArrowheads="1"/>
          </p:cNvSpPr>
          <p:nvPr/>
        </p:nvSpPr>
        <p:spPr bwMode="auto">
          <a:xfrm>
            <a:off x="609600" y="2209800"/>
            <a:ext cx="7924800" cy="39624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9219" name="Title 1"/>
          <p:cNvSpPr>
            <a:spLocks noGrp="1"/>
          </p:cNvSpPr>
          <p:nvPr>
            <p:ph type="title"/>
          </p:nvPr>
        </p:nvSpPr>
        <p:spPr/>
        <p:txBody>
          <a:bodyPr/>
          <a:lstStyle/>
          <a:p>
            <a:r>
              <a:rPr lang="en-US" altLang="en-US"/>
              <a:t>Writing XML with JAXB</a:t>
            </a:r>
          </a:p>
        </p:txBody>
      </p:sp>
      <p:sp>
        <p:nvSpPr>
          <p:cNvPr id="9220" name="Content Placeholder 2"/>
          <p:cNvSpPr>
            <a:spLocks noGrp="1"/>
          </p:cNvSpPr>
          <p:nvPr>
            <p:ph idx="1"/>
          </p:nvPr>
        </p:nvSpPr>
        <p:spPr>
          <a:xfrm>
            <a:off x="609600" y="1447800"/>
            <a:ext cx="7918450" cy="4765675"/>
          </a:xfrm>
        </p:spPr>
        <p:txBody>
          <a:bodyPr/>
          <a:lstStyle/>
          <a:p>
            <a:pPr marL="0" indent="0">
              <a:buNone/>
            </a:pPr>
            <a:r>
              <a:rPr lang="en-US" altLang="en-US" dirty="0">
                <a:latin typeface="Arial" charset="0"/>
              </a:rPr>
              <a:t>Writing XML is accomplished by using a </a:t>
            </a:r>
            <a:r>
              <a:rPr lang="en-US" altLang="en-US" dirty="0" err="1">
                <a:latin typeface="Arial" charset="0"/>
              </a:rPr>
              <a:t>JAXBContext</a:t>
            </a:r>
            <a:r>
              <a:rPr lang="en-US" altLang="en-US" dirty="0">
                <a:latin typeface="Arial" charset="0"/>
              </a:rPr>
              <a:t>, one or more JAXB annotated classes, and a </a:t>
            </a:r>
            <a:r>
              <a:rPr lang="en-US" altLang="en-US" dirty="0" err="1">
                <a:latin typeface="Arial" charset="0"/>
              </a:rPr>
              <a:t>Marshaller</a:t>
            </a:r>
            <a:r>
              <a:rPr lang="en-US" altLang="en-US" dirty="0">
                <a:latin typeface="Arial" charset="0"/>
              </a:rPr>
              <a:t>.</a:t>
            </a:r>
          </a:p>
          <a:p>
            <a:pPr marL="0" indent="0">
              <a:buNone/>
            </a:pPr>
            <a:endParaRPr lang="en-US" altLang="en-US" b="0" dirty="0">
              <a:latin typeface="Courier New" pitchFamily="49" charset="0"/>
            </a:endParaRPr>
          </a:p>
          <a:p>
            <a:pPr marL="0" indent="0">
              <a:buNone/>
            </a:pPr>
            <a:r>
              <a:rPr lang="en-US" altLang="en-US" b="0" dirty="0">
                <a:latin typeface="Courier New" pitchFamily="49" charset="0"/>
              </a:rPr>
              <a:t>try {</a:t>
            </a:r>
          </a:p>
          <a:p>
            <a:pPr marL="0" indent="0">
              <a:buNone/>
            </a:pPr>
            <a:r>
              <a:rPr lang="en-US" altLang="en-US" b="0" dirty="0">
                <a:latin typeface="Courier New" pitchFamily="49" charset="0"/>
              </a:rPr>
              <a:t>    Person p = new Person();</a:t>
            </a:r>
          </a:p>
          <a:p>
            <a:pPr marL="0" indent="0">
              <a:buNone/>
            </a:pPr>
            <a:r>
              <a:rPr lang="en-US" altLang="en-US" b="0" dirty="0">
                <a:latin typeface="Courier New" pitchFamily="49" charset="0"/>
              </a:rPr>
              <a:t>    </a:t>
            </a:r>
            <a:r>
              <a:rPr lang="en-US" altLang="en-US" b="0" dirty="0" err="1">
                <a:latin typeface="Courier New" pitchFamily="49" charset="0"/>
              </a:rPr>
              <a:t>p.setName</a:t>
            </a:r>
            <a:r>
              <a:rPr lang="en-US" altLang="en-US" b="0" dirty="0">
                <a:latin typeface="Courier New" pitchFamily="49" charset="0"/>
              </a:rPr>
              <a:t>("tom");</a:t>
            </a:r>
          </a:p>
          <a:p>
            <a:pPr marL="0" indent="0">
              <a:buNone/>
            </a:pPr>
            <a:r>
              <a:rPr lang="en-US" altLang="en-US" b="0" dirty="0">
                <a:latin typeface="Courier New" pitchFamily="49" charset="0"/>
              </a:rPr>
              <a:t>    </a:t>
            </a:r>
            <a:r>
              <a:rPr lang="en-US" altLang="en-US" b="0" dirty="0" err="1">
                <a:latin typeface="Courier New" pitchFamily="49" charset="0"/>
              </a:rPr>
              <a:t>JAXBContext</a:t>
            </a:r>
            <a:r>
              <a:rPr lang="en-US" altLang="en-US" b="0" dirty="0">
                <a:latin typeface="Courier New" pitchFamily="49" charset="0"/>
              </a:rPr>
              <a:t> </a:t>
            </a:r>
            <a:r>
              <a:rPr lang="en-US" altLang="en-US" b="0" dirty="0" err="1">
                <a:latin typeface="Courier New" pitchFamily="49" charset="0"/>
              </a:rPr>
              <a:t>jc</a:t>
            </a:r>
            <a:r>
              <a:rPr lang="en-US" altLang="en-US" b="0" dirty="0">
                <a:latin typeface="Courier New" pitchFamily="49" charset="0"/>
              </a:rPr>
              <a:t> = </a:t>
            </a:r>
          </a:p>
          <a:p>
            <a:pPr marL="0" indent="0">
              <a:buNone/>
            </a:pPr>
            <a:r>
              <a:rPr lang="en-US" altLang="en-US" b="0" dirty="0">
                <a:latin typeface="Courier New" pitchFamily="49" charset="0"/>
              </a:rPr>
              <a:t>        </a:t>
            </a:r>
            <a:r>
              <a:rPr lang="en-US" altLang="en-US" b="0" dirty="0" err="1">
                <a:latin typeface="Courier New" pitchFamily="49" charset="0"/>
              </a:rPr>
              <a:t>JAXBContext.newInstance</a:t>
            </a:r>
            <a:r>
              <a:rPr lang="en-US" altLang="en-US" b="0" dirty="0">
                <a:latin typeface="Courier New" pitchFamily="49" charset="0"/>
              </a:rPr>
              <a:t>(</a:t>
            </a:r>
            <a:r>
              <a:rPr lang="en-US" altLang="en-US" b="0" dirty="0" err="1">
                <a:latin typeface="Courier New" pitchFamily="49" charset="0"/>
              </a:rPr>
              <a:t>Person.class</a:t>
            </a:r>
            <a:r>
              <a:rPr lang="en-US" altLang="en-US" b="0" dirty="0">
                <a:latin typeface="Courier New" pitchFamily="49" charset="0"/>
              </a:rPr>
              <a:t>);</a:t>
            </a:r>
          </a:p>
          <a:p>
            <a:pPr marL="0" indent="0">
              <a:buNone/>
            </a:pPr>
            <a:r>
              <a:rPr lang="en-US" altLang="en-US" b="0" dirty="0">
                <a:latin typeface="Courier New" pitchFamily="49" charset="0"/>
              </a:rPr>
              <a:t>    </a:t>
            </a:r>
            <a:r>
              <a:rPr lang="en-US" altLang="en-US" b="0" dirty="0" err="1">
                <a:latin typeface="Courier New" pitchFamily="49" charset="0"/>
              </a:rPr>
              <a:t>Marshaller</a:t>
            </a:r>
            <a:r>
              <a:rPr lang="en-US" altLang="en-US" b="0" dirty="0">
                <a:latin typeface="Courier New" pitchFamily="49" charset="0"/>
              </a:rPr>
              <a:t> m = </a:t>
            </a:r>
            <a:r>
              <a:rPr lang="en-US" altLang="en-US" b="0" dirty="0" err="1">
                <a:latin typeface="Courier New" pitchFamily="49" charset="0"/>
              </a:rPr>
              <a:t>jc.createMarshaller</a:t>
            </a:r>
            <a:r>
              <a:rPr lang="en-US" altLang="en-US" b="0" dirty="0">
                <a:latin typeface="Courier New" pitchFamily="49" charset="0"/>
              </a:rPr>
              <a:t>();</a:t>
            </a:r>
          </a:p>
          <a:p>
            <a:pPr marL="0" indent="0">
              <a:buNone/>
            </a:pPr>
            <a:r>
              <a:rPr lang="en-US" altLang="en-US" b="0" dirty="0">
                <a:latin typeface="Courier New" pitchFamily="49" charset="0"/>
              </a:rPr>
              <a:t>    </a:t>
            </a:r>
            <a:r>
              <a:rPr lang="en-US" altLang="en-US" b="0" dirty="0" err="1">
                <a:latin typeface="Courier New" pitchFamily="49" charset="0"/>
              </a:rPr>
              <a:t>OutputStream</a:t>
            </a:r>
            <a:r>
              <a:rPr lang="en-US" altLang="en-US" b="0" dirty="0">
                <a:latin typeface="Courier New" pitchFamily="49" charset="0"/>
              </a:rPr>
              <a:t> out = </a:t>
            </a:r>
          </a:p>
          <a:p>
            <a:pPr marL="0" indent="0">
              <a:buNone/>
            </a:pPr>
            <a:r>
              <a:rPr lang="en-US" altLang="en-US" b="0" dirty="0">
                <a:latin typeface="Courier New" pitchFamily="49" charset="0"/>
              </a:rPr>
              <a:t>      new </a:t>
            </a:r>
            <a:r>
              <a:rPr lang="en-US" altLang="en-US" b="0" dirty="0" err="1">
                <a:latin typeface="Courier New" pitchFamily="49" charset="0"/>
              </a:rPr>
              <a:t>FileOutputStream</a:t>
            </a:r>
            <a:r>
              <a:rPr lang="en-US" altLang="en-US" b="0" dirty="0">
                <a:latin typeface="Courier New" pitchFamily="49" charset="0"/>
              </a:rPr>
              <a:t>("</a:t>
            </a:r>
            <a:r>
              <a:rPr lang="en-US" altLang="en-US" b="0" dirty="0" err="1">
                <a:latin typeface="Courier New" pitchFamily="49" charset="0"/>
              </a:rPr>
              <a:t>src</a:t>
            </a:r>
            <a:r>
              <a:rPr lang="en-US" altLang="en-US" b="0" dirty="0">
                <a:latin typeface="Courier New" pitchFamily="49" charset="0"/>
              </a:rPr>
              <a:t>/simple-write.xml");</a:t>
            </a:r>
          </a:p>
          <a:p>
            <a:pPr marL="0" indent="0">
              <a:buNone/>
            </a:pPr>
            <a:r>
              <a:rPr lang="en-US" altLang="en-US" b="0" dirty="0">
                <a:latin typeface="Courier New" pitchFamily="49" charset="0"/>
              </a:rPr>
              <a:t>    </a:t>
            </a:r>
            <a:r>
              <a:rPr lang="en-US" altLang="en-US" b="0" dirty="0" err="1">
                <a:latin typeface="Courier New" pitchFamily="49" charset="0"/>
              </a:rPr>
              <a:t>m.marshal</a:t>
            </a:r>
            <a:r>
              <a:rPr lang="en-US" altLang="en-US" b="0" dirty="0">
                <a:latin typeface="Courier New" pitchFamily="49" charset="0"/>
              </a:rPr>
              <a:t>(p, out);</a:t>
            </a:r>
          </a:p>
          <a:p>
            <a:pPr marL="0" indent="0">
              <a:buNone/>
            </a:pPr>
            <a:r>
              <a:rPr lang="en-US" altLang="en-US" b="0" dirty="0">
                <a:latin typeface="Courier New" pitchFamily="49" charset="0"/>
              </a:rPr>
              <a:t>} catch (</a:t>
            </a:r>
            <a:r>
              <a:rPr lang="en-US" altLang="en-US" b="0" dirty="0" err="1">
                <a:latin typeface="Courier New" pitchFamily="49" charset="0"/>
              </a:rPr>
              <a:t>JAXBException</a:t>
            </a:r>
            <a:r>
              <a:rPr lang="en-US" altLang="en-US" b="0" dirty="0">
                <a:latin typeface="Courier New" pitchFamily="49" charset="0"/>
              </a:rPr>
              <a:t> | </a:t>
            </a:r>
            <a:r>
              <a:rPr lang="en-US" altLang="en-US" b="0" dirty="0" err="1">
                <a:latin typeface="Courier New" pitchFamily="49" charset="0"/>
              </a:rPr>
              <a:t>IOException</a:t>
            </a:r>
            <a:r>
              <a:rPr lang="en-US" altLang="en-US" b="0" dirty="0">
                <a:latin typeface="Courier New" pitchFamily="49" charset="0"/>
              </a:rPr>
              <a:t> ex) {</a:t>
            </a:r>
          </a:p>
          <a:p>
            <a:pPr marL="0" indent="0">
              <a:buNone/>
            </a:pPr>
            <a:r>
              <a:rPr lang="en-US" altLang="en-US" b="0" dirty="0">
                <a:latin typeface="Courier New" pitchFamily="49" charset="0"/>
              </a:rPr>
              <a:t>    </a:t>
            </a:r>
            <a:r>
              <a:rPr lang="en-US" altLang="en-US" b="0" dirty="0" err="1">
                <a:latin typeface="Courier New" pitchFamily="49" charset="0"/>
              </a:rPr>
              <a:t>ex.printStackTrace</a:t>
            </a:r>
            <a:r>
              <a:rPr lang="en-US" altLang="en-US" b="0" dirty="0">
                <a:latin typeface="Courier New" pitchFamily="49" charset="0"/>
              </a:rPr>
              <a:t>(); }</a:t>
            </a:r>
          </a:p>
        </p:txBody>
      </p:sp>
    </p:spTree>
    <p:extLst>
      <p:ext uri="{BB962C8B-B14F-4D97-AF65-F5344CB8AC3E}">
        <p14:creationId xmlns:p14="http://schemas.microsoft.com/office/powerpoint/2010/main" val="77955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ChangeArrowheads="1"/>
          </p:cNvSpPr>
          <p:nvPr/>
        </p:nvSpPr>
        <p:spPr bwMode="auto">
          <a:xfrm>
            <a:off x="2286000" y="3429000"/>
            <a:ext cx="3962400" cy="1752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0243" name="Rectangle 2050"/>
          <p:cNvSpPr>
            <a:spLocks noChangeArrowheads="1"/>
          </p:cNvSpPr>
          <p:nvPr/>
        </p:nvSpPr>
        <p:spPr bwMode="auto">
          <a:xfrm>
            <a:off x="609600" y="2438400"/>
            <a:ext cx="79248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0244" name="Title 1"/>
          <p:cNvSpPr>
            <a:spLocks noGrp="1"/>
          </p:cNvSpPr>
          <p:nvPr>
            <p:ph type="title"/>
          </p:nvPr>
        </p:nvSpPr>
        <p:spPr/>
        <p:txBody>
          <a:bodyPr/>
          <a:lstStyle/>
          <a:p>
            <a:r>
              <a:rPr lang="en-US" altLang="en-US">
                <a:latin typeface="Courier New" pitchFamily="49" charset="0"/>
                <a:cs typeface="Courier New" pitchFamily="49" charset="0"/>
              </a:rPr>
              <a:t>xjc</a:t>
            </a:r>
          </a:p>
        </p:txBody>
      </p:sp>
      <p:sp>
        <p:nvSpPr>
          <p:cNvPr id="10245" name="Content Placeholder 2"/>
          <p:cNvSpPr>
            <a:spLocks noGrp="1"/>
          </p:cNvSpPr>
          <p:nvPr>
            <p:ph idx="1"/>
          </p:nvPr>
        </p:nvSpPr>
        <p:spPr>
          <a:xfrm>
            <a:off x="609600" y="1447800"/>
            <a:ext cx="7918450" cy="2327275"/>
          </a:xfrm>
        </p:spPr>
        <p:txBody>
          <a:bodyPr/>
          <a:lstStyle/>
          <a:p>
            <a:r>
              <a:rPr lang="en-US" altLang="en-US">
                <a:latin typeface="Courier New" pitchFamily="49" charset="0"/>
                <a:cs typeface="Courier New" pitchFamily="49" charset="0"/>
              </a:rPr>
              <a:t>xjc</a:t>
            </a:r>
            <a:r>
              <a:rPr lang="en-US" altLang="en-US">
                <a:latin typeface="Arial" charset="0"/>
              </a:rPr>
              <a:t> is the JAXB Binding Compiler. </a:t>
            </a:r>
            <a:r>
              <a:rPr lang="en-US" altLang="en-US">
                <a:latin typeface="Courier New" pitchFamily="49" charset="0"/>
                <a:cs typeface="Courier New" pitchFamily="49" charset="0"/>
              </a:rPr>
              <a:t>xjc</a:t>
            </a:r>
            <a:r>
              <a:rPr lang="en-US" altLang="en-US">
                <a:latin typeface="Arial" charset="0"/>
              </a:rPr>
              <a:t> takes XML Schema input and produces a Java package containing Java classes.</a:t>
            </a:r>
          </a:p>
          <a:p>
            <a:endParaRPr lang="en-US" altLang="en-US">
              <a:latin typeface="Arial" charset="0"/>
            </a:endParaRPr>
          </a:p>
          <a:p>
            <a:r>
              <a:rPr lang="en-US" altLang="en-US">
                <a:latin typeface="Courier New" pitchFamily="49" charset="0"/>
                <a:cs typeface="Courier New" pitchFamily="49" charset="0"/>
              </a:rPr>
              <a:t> xjc -p ou.xjc person.xsd</a:t>
            </a:r>
          </a:p>
          <a:p>
            <a:endParaRPr lang="en-US" altLang="en-US">
              <a:latin typeface="Arial" charset="0"/>
            </a:endParaRPr>
          </a:p>
          <a:p>
            <a:r>
              <a:rPr lang="en-US" altLang="en-US">
                <a:latin typeface="Arial" charset="0"/>
              </a:rPr>
              <a:t>Produces:</a:t>
            </a:r>
          </a:p>
        </p:txBody>
      </p:sp>
      <p:sp>
        <p:nvSpPr>
          <p:cNvPr id="10246" name="TextBox 3"/>
          <p:cNvSpPr txBox="1">
            <a:spLocks noChangeArrowheads="1"/>
          </p:cNvSpPr>
          <p:nvPr/>
        </p:nvSpPr>
        <p:spPr bwMode="auto">
          <a:xfrm>
            <a:off x="2286000" y="3429000"/>
            <a:ext cx="39227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200">
                <a:latin typeface="Courier New" pitchFamily="49" charset="0"/>
                <a:cs typeface="Courier New" pitchFamily="49" charset="0"/>
              </a:rPr>
              <a:t>ou/</a:t>
            </a:r>
          </a:p>
          <a:p>
            <a:pPr eaLnBrk="1" hangingPunct="1"/>
            <a:r>
              <a:rPr lang="en-US" altLang="en-US" sz="2200">
                <a:latin typeface="Courier New" pitchFamily="49" charset="0"/>
                <a:cs typeface="Courier New" pitchFamily="49" charset="0"/>
              </a:rPr>
              <a:t>  xjc/</a:t>
            </a:r>
          </a:p>
          <a:p>
            <a:pPr eaLnBrk="1" hangingPunct="1"/>
            <a:r>
              <a:rPr lang="en-US" altLang="en-US" sz="2200">
                <a:latin typeface="Courier New" pitchFamily="49" charset="0"/>
                <a:cs typeface="Courier New" pitchFamily="49" charset="0"/>
              </a:rPr>
              <a:t>    ObjectFactory.java</a:t>
            </a:r>
          </a:p>
          <a:p>
            <a:pPr eaLnBrk="1" hangingPunct="1"/>
            <a:r>
              <a:rPr lang="en-US" altLang="en-US" sz="2200">
                <a:latin typeface="Courier New" pitchFamily="49" charset="0"/>
                <a:cs typeface="Courier New" pitchFamily="49" charset="0"/>
              </a:rPr>
              <a:t>    package-info.java</a:t>
            </a:r>
          </a:p>
          <a:p>
            <a:pPr eaLnBrk="1" hangingPunct="1"/>
            <a:r>
              <a:rPr lang="en-US" altLang="en-US" sz="2200">
                <a:latin typeface="Courier New" pitchFamily="49" charset="0"/>
                <a:cs typeface="Courier New" pitchFamily="49" charset="0"/>
              </a:rPr>
              <a:t>    Person.java</a:t>
            </a:r>
          </a:p>
        </p:txBody>
      </p:sp>
      <p:sp>
        <p:nvSpPr>
          <p:cNvPr id="10247" name="AutoShape 39"/>
          <p:cNvSpPr>
            <a:spLocks noChangeArrowheads="1"/>
          </p:cNvSpPr>
          <p:nvPr/>
        </p:nvSpPr>
        <p:spPr bwMode="auto">
          <a:xfrm>
            <a:off x="838200" y="4114800"/>
            <a:ext cx="1549400" cy="307975"/>
          </a:xfrm>
          <a:prstGeom prst="wedgeRectCallout">
            <a:avLst>
              <a:gd name="adj1" fmla="val 61653"/>
              <a:gd name="adj2" fmla="val -125935"/>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00"/>
              <a:t>Java Package</a:t>
            </a:r>
          </a:p>
        </p:txBody>
      </p:sp>
      <p:sp>
        <p:nvSpPr>
          <p:cNvPr id="10248" name="AutoShape 39"/>
          <p:cNvSpPr>
            <a:spLocks noChangeArrowheads="1"/>
          </p:cNvSpPr>
          <p:nvPr/>
        </p:nvSpPr>
        <p:spPr bwMode="auto">
          <a:xfrm>
            <a:off x="6553200" y="3201988"/>
            <a:ext cx="1930400" cy="523875"/>
          </a:xfrm>
          <a:prstGeom prst="wedgeRectCallout">
            <a:avLst>
              <a:gd name="adj1" fmla="val -72287"/>
              <a:gd name="adj2" fmla="val 11753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00"/>
              <a:t>Factory methods JAXB bound classes</a:t>
            </a:r>
          </a:p>
        </p:txBody>
      </p:sp>
      <p:sp>
        <p:nvSpPr>
          <p:cNvPr id="10249" name="AutoShape 39"/>
          <p:cNvSpPr>
            <a:spLocks noChangeArrowheads="1"/>
          </p:cNvSpPr>
          <p:nvPr/>
        </p:nvSpPr>
        <p:spPr bwMode="auto">
          <a:xfrm>
            <a:off x="6553200" y="5029200"/>
            <a:ext cx="2006600" cy="738188"/>
          </a:xfrm>
          <a:prstGeom prst="wedgeRectCallout">
            <a:avLst>
              <a:gd name="adj1" fmla="val -77958"/>
              <a:gd name="adj2" fmla="val -10079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00"/>
              <a:t>A place for annotations that apply to all classes in a package</a:t>
            </a:r>
          </a:p>
        </p:txBody>
      </p:sp>
      <p:sp>
        <p:nvSpPr>
          <p:cNvPr id="10250" name="AutoShape 39"/>
          <p:cNvSpPr>
            <a:spLocks noChangeArrowheads="1"/>
          </p:cNvSpPr>
          <p:nvPr/>
        </p:nvSpPr>
        <p:spPr bwMode="auto">
          <a:xfrm>
            <a:off x="762000" y="5334000"/>
            <a:ext cx="1930400" cy="523875"/>
          </a:xfrm>
          <a:prstGeom prst="wedgeRectCallout">
            <a:avLst>
              <a:gd name="adj1" fmla="val 61315"/>
              <a:gd name="adj2" fmla="val -116148"/>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00"/>
              <a:t>A Java class for each complex type</a:t>
            </a:r>
          </a:p>
        </p:txBody>
      </p:sp>
    </p:spTree>
    <p:extLst>
      <p:ext uri="{BB962C8B-B14F-4D97-AF65-F5344CB8AC3E}">
        <p14:creationId xmlns:p14="http://schemas.microsoft.com/office/powerpoint/2010/main" val="250563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ChangeArrowheads="1"/>
          </p:cNvSpPr>
          <p:nvPr/>
        </p:nvSpPr>
        <p:spPr bwMode="auto">
          <a:xfrm>
            <a:off x="609600" y="2819400"/>
            <a:ext cx="79248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1267" name="Title 1"/>
          <p:cNvSpPr>
            <a:spLocks noGrp="1"/>
          </p:cNvSpPr>
          <p:nvPr>
            <p:ph type="title"/>
          </p:nvPr>
        </p:nvSpPr>
        <p:spPr/>
        <p:txBody>
          <a:bodyPr/>
          <a:lstStyle/>
          <a:p>
            <a:r>
              <a:rPr lang="en-US" altLang="en-US">
                <a:latin typeface="Courier New" pitchFamily="49" charset="0"/>
                <a:cs typeface="Courier New" pitchFamily="49" charset="0"/>
              </a:rPr>
              <a:t>schemagen</a:t>
            </a:r>
          </a:p>
        </p:txBody>
      </p:sp>
      <p:sp>
        <p:nvSpPr>
          <p:cNvPr id="11268" name="Content Placeholder 2"/>
          <p:cNvSpPr>
            <a:spLocks noGrp="1"/>
          </p:cNvSpPr>
          <p:nvPr>
            <p:ph idx="1"/>
          </p:nvPr>
        </p:nvSpPr>
        <p:spPr>
          <a:xfrm>
            <a:off x="609600" y="1447800"/>
            <a:ext cx="7918450" cy="2667000"/>
          </a:xfrm>
        </p:spPr>
        <p:txBody>
          <a:bodyPr/>
          <a:lstStyle/>
          <a:p>
            <a:r>
              <a:rPr lang="en-US" altLang="en-US">
                <a:latin typeface="Courier New" pitchFamily="49" charset="0"/>
                <a:cs typeface="Courier New" pitchFamily="49" charset="0"/>
              </a:rPr>
              <a:t>schemagen</a:t>
            </a:r>
            <a:r>
              <a:rPr lang="en-US" altLang="en-US">
                <a:latin typeface="Arial" charset="0"/>
              </a:rPr>
              <a:t> is the JAXB Java to XML Schema generator. </a:t>
            </a:r>
            <a:r>
              <a:rPr lang="en-US" altLang="en-US">
                <a:latin typeface="Courier New" pitchFamily="49" charset="0"/>
                <a:cs typeface="Courier New" pitchFamily="49" charset="0"/>
              </a:rPr>
              <a:t>schemagen</a:t>
            </a:r>
            <a:r>
              <a:rPr lang="en-US" altLang="en-US">
                <a:latin typeface="Arial" charset="0"/>
              </a:rPr>
              <a:t> takes one or more Java files as input and produces XML Schemas.</a:t>
            </a:r>
          </a:p>
          <a:p>
            <a:endParaRPr lang="en-US" altLang="en-US">
              <a:latin typeface="Arial" charset="0"/>
            </a:endParaRPr>
          </a:p>
          <a:p>
            <a:r>
              <a:rPr lang="en-US" altLang="en-US">
                <a:latin typeface="Courier New" pitchFamily="49" charset="0"/>
              </a:rPr>
              <a:t> schemagen ou\simple\Person.java</a:t>
            </a:r>
          </a:p>
          <a:p>
            <a:endParaRPr lang="en-US" altLang="en-US">
              <a:latin typeface="Courier New" pitchFamily="49" charset="0"/>
            </a:endParaRPr>
          </a:p>
          <a:p>
            <a:r>
              <a:rPr lang="en-US" altLang="en-US">
                <a:latin typeface="Arial" charset="0"/>
              </a:rPr>
              <a:t>Produces </a:t>
            </a:r>
            <a:r>
              <a:rPr lang="en-US" altLang="en-US">
                <a:latin typeface="Courier New" pitchFamily="49" charset="0"/>
              </a:rPr>
              <a:t>schema1.xsd</a:t>
            </a:r>
            <a:r>
              <a:rPr lang="en-US" altLang="en-US">
                <a:latin typeface="Arial" charset="0"/>
              </a:rPr>
              <a:t> and </a:t>
            </a:r>
            <a:r>
              <a:rPr lang="en-US" altLang="en-US">
                <a:latin typeface="Courier New" pitchFamily="49" charset="0"/>
              </a:rPr>
              <a:t>ou\simple\Person.class</a:t>
            </a:r>
          </a:p>
        </p:txBody>
      </p:sp>
    </p:spTree>
    <p:extLst>
      <p:ext uri="{BB962C8B-B14F-4D97-AF65-F5344CB8AC3E}">
        <p14:creationId xmlns:p14="http://schemas.microsoft.com/office/powerpoint/2010/main" val="346984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28073" y="4191000"/>
            <a:ext cx="79248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291" name="Rectangle 2050"/>
          <p:cNvSpPr>
            <a:spLocks noChangeArrowheads="1"/>
          </p:cNvSpPr>
          <p:nvPr/>
        </p:nvSpPr>
        <p:spPr bwMode="auto">
          <a:xfrm>
            <a:off x="628073" y="2944019"/>
            <a:ext cx="79248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292" name="Title 1"/>
          <p:cNvSpPr>
            <a:spLocks noGrp="1"/>
          </p:cNvSpPr>
          <p:nvPr>
            <p:ph type="title"/>
          </p:nvPr>
        </p:nvSpPr>
        <p:spPr/>
        <p:txBody>
          <a:bodyPr/>
          <a:lstStyle/>
          <a:p>
            <a:r>
              <a:rPr lang="en-US" altLang="en-US">
                <a:latin typeface="Courier New" pitchFamily="49" charset="0"/>
                <a:cs typeface="Courier New" pitchFamily="49" charset="0"/>
              </a:rPr>
              <a:t>JAXBContext</a:t>
            </a:r>
          </a:p>
        </p:txBody>
      </p:sp>
      <p:sp>
        <p:nvSpPr>
          <p:cNvPr id="12293" name="Content Placeholder 2"/>
          <p:cNvSpPr>
            <a:spLocks noGrp="1"/>
          </p:cNvSpPr>
          <p:nvPr>
            <p:ph idx="1"/>
          </p:nvPr>
        </p:nvSpPr>
        <p:spPr>
          <a:xfrm>
            <a:off x="621146" y="1447800"/>
            <a:ext cx="7918450" cy="4211638"/>
          </a:xfrm>
        </p:spPr>
        <p:txBody>
          <a:bodyPr/>
          <a:lstStyle/>
          <a:p>
            <a:r>
              <a:rPr lang="en-US" altLang="en-US" dirty="0">
                <a:latin typeface="Arial" charset="0"/>
              </a:rPr>
              <a:t>The </a:t>
            </a:r>
            <a:r>
              <a:rPr lang="en-US" altLang="en-US" dirty="0" err="1">
                <a:latin typeface="Courier New" pitchFamily="49" charset="0"/>
                <a:cs typeface="Courier New" pitchFamily="49" charset="0"/>
              </a:rPr>
              <a:t>JAXBContext</a:t>
            </a:r>
            <a:r>
              <a:rPr lang="en-US" altLang="en-US" dirty="0">
                <a:latin typeface="Arial" charset="0"/>
              </a:rPr>
              <a:t> class is the entry point into the JAXB API. It is used to obtain:</a:t>
            </a:r>
          </a:p>
          <a:p>
            <a:pPr lvl="1"/>
            <a:r>
              <a:rPr lang="en-US" altLang="en-US" dirty="0"/>
              <a:t>An </a:t>
            </a:r>
            <a:r>
              <a:rPr lang="en-US" altLang="en-US" dirty="0" err="1"/>
              <a:t>Unmarshaller</a:t>
            </a:r>
            <a:r>
              <a:rPr lang="en-US" altLang="en-US" dirty="0"/>
              <a:t> that can read XML</a:t>
            </a:r>
          </a:p>
          <a:p>
            <a:pPr lvl="1"/>
            <a:r>
              <a:rPr lang="en-US" altLang="en-US" dirty="0"/>
              <a:t>A </a:t>
            </a:r>
            <a:r>
              <a:rPr lang="en-US" altLang="en-US" dirty="0" err="1"/>
              <a:t>Marshaller</a:t>
            </a:r>
            <a:r>
              <a:rPr lang="en-US" altLang="en-US" dirty="0"/>
              <a:t> that can write XML</a:t>
            </a:r>
          </a:p>
          <a:p>
            <a:pPr lvl="1"/>
            <a:endParaRPr lang="en-US" altLang="en-US" dirty="0"/>
          </a:p>
          <a:p>
            <a:pPr lvl="1">
              <a:buFont typeface="Arial" charset="0"/>
              <a:buNone/>
            </a:pPr>
            <a:r>
              <a:rPr lang="en-US" altLang="en-US" dirty="0" err="1">
                <a:latin typeface="Courier New" pitchFamily="49" charset="0"/>
                <a:cs typeface="Courier New" pitchFamily="49" charset="0"/>
              </a:rPr>
              <a:t>JAXBContext</a:t>
            </a:r>
            <a:r>
              <a:rPr lang="en-US" altLang="en-US" dirty="0"/>
              <a:t> can be passed a </a:t>
            </a:r>
            <a:r>
              <a:rPr lang="en-US" altLang="en-US" dirty="0" err="1">
                <a:latin typeface="Courier New" pitchFamily="49" charset="0"/>
                <a:cs typeface="Courier New" pitchFamily="49" charset="0"/>
              </a:rPr>
              <a:t>var-args</a:t>
            </a:r>
            <a:r>
              <a:rPr lang="en-US" altLang="en-US" dirty="0"/>
              <a:t> class listing.</a:t>
            </a:r>
          </a:p>
          <a:p>
            <a:pPr lvl="1">
              <a:buFont typeface="Arial" charset="0"/>
              <a:buNone/>
            </a:pPr>
            <a:r>
              <a:rPr lang="en-US" altLang="en-US" sz="1800" dirty="0" err="1">
                <a:latin typeface="Courier New" pitchFamily="49" charset="0"/>
                <a:cs typeface="Courier New" pitchFamily="49" charset="0"/>
              </a:rPr>
              <a:t>JAXBContext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jc</a:t>
            </a:r>
            <a:r>
              <a:rPr lang="en-US" altLang="en-US" sz="1800" dirty="0">
                <a:latin typeface="Courier New" pitchFamily="49" charset="0"/>
                <a:cs typeface="Courier New" pitchFamily="49" charset="0"/>
              </a:rPr>
              <a:t> = </a:t>
            </a:r>
            <a:r>
              <a:rPr lang="en-US" altLang="en-US" sz="1800" dirty="0" err="1">
                <a:latin typeface="Courier New" pitchFamily="49" charset="0"/>
                <a:cs typeface="Courier New" pitchFamily="49" charset="0"/>
              </a:rPr>
              <a:t>JAXBContext.newInstance</a:t>
            </a: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Person.class</a:t>
            </a:r>
            <a:r>
              <a:rPr lang="en-US" altLang="en-US" sz="1800" dirty="0">
                <a:latin typeface="Courier New" pitchFamily="49" charset="0"/>
                <a:cs typeface="Courier New" pitchFamily="49" charset="0"/>
              </a:rPr>
              <a:t>);</a:t>
            </a:r>
          </a:p>
          <a:p>
            <a:pPr lvl="1">
              <a:buFont typeface="Arial" charset="0"/>
              <a:buNone/>
            </a:pPr>
            <a:endParaRPr lang="en-US" altLang="en-US" dirty="0"/>
          </a:p>
          <a:p>
            <a:pPr lvl="1">
              <a:buFont typeface="Arial" charset="0"/>
              <a:buNone/>
            </a:pPr>
            <a:endParaRPr lang="en-US" altLang="en-US" dirty="0">
              <a:latin typeface="Courier New" pitchFamily="49" charset="0"/>
              <a:cs typeface="Courier New" pitchFamily="49" charset="0"/>
            </a:endParaRPr>
          </a:p>
          <a:p>
            <a:pPr lvl="1">
              <a:buFont typeface="Arial" charset="0"/>
              <a:buNone/>
            </a:pPr>
            <a:r>
              <a:rPr lang="en-US" altLang="en-US" dirty="0" err="1">
                <a:latin typeface="Courier New" pitchFamily="49" charset="0"/>
                <a:cs typeface="Courier New" pitchFamily="49" charset="0"/>
              </a:rPr>
              <a:t>JAXBContext</a:t>
            </a:r>
            <a:r>
              <a:rPr lang="en-US" altLang="en-US" dirty="0"/>
              <a:t> can be passed a string of packages names.</a:t>
            </a:r>
          </a:p>
          <a:p>
            <a:pPr lvl="1">
              <a:buFont typeface="Arial" charset="0"/>
              <a:buNone/>
            </a:pPr>
            <a:r>
              <a:rPr lang="en-US" altLang="en-US" sz="1800" dirty="0" err="1">
                <a:latin typeface="Courier New" pitchFamily="49" charset="0"/>
                <a:cs typeface="Courier New" pitchFamily="49" charset="0"/>
              </a:rPr>
              <a:t>JAXBContext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jc</a:t>
            </a:r>
            <a:r>
              <a:rPr lang="en-US" altLang="en-US" sz="1800" dirty="0">
                <a:latin typeface="Courier New" pitchFamily="49" charset="0"/>
                <a:cs typeface="Courier New" pitchFamily="49" charset="0"/>
              </a:rPr>
              <a:t> = </a:t>
            </a:r>
            <a:r>
              <a:rPr lang="en-US" altLang="en-US" sz="1800" dirty="0" err="1">
                <a:latin typeface="Courier New" pitchFamily="49" charset="0"/>
                <a:cs typeface="Courier New" pitchFamily="49" charset="0"/>
              </a:rPr>
              <a:t>JAXBContext.newInstance</a:t>
            </a: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ou.schema</a:t>
            </a:r>
            <a:r>
              <a:rPr lang="en-US" altLang="en-US" sz="1800" dirty="0">
                <a:latin typeface="Courier New" pitchFamily="49" charset="0"/>
                <a:cs typeface="Courier New" pitchFamily="49" charset="0"/>
              </a:rPr>
              <a:t>");</a:t>
            </a:r>
          </a:p>
        </p:txBody>
      </p:sp>
    </p:spTree>
    <p:extLst>
      <p:ext uri="{BB962C8B-B14F-4D97-AF65-F5344CB8AC3E}">
        <p14:creationId xmlns:p14="http://schemas.microsoft.com/office/powerpoint/2010/main" val="417780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39618" y="3733800"/>
            <a:ext cx="7924800" cy="1600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3315" name="Title 1"/>
          <p:cNvSpPr>
            <a:spLocks noGrp="1"/>
          </p:cNvSpPr>
          <p:nvPr>
            <p:ph type="title"/>
          </p:nvPr>
        </p:nvSpPr>
        <p:spPr/>
        <p:txBody>
          <a:bodyPr/>
          <a:lstStyle/>
          <a:p>
            <a:r>
              <a:rPr lang="en-US" altLang="en-US"/>
              <a:t>Errors and Validation</a:t>
            </a:r>
          </a:p>
        </p:txBody>
      </p:sp>
      <p:sp>
        <p:nvSpPr>
          <p:cNvPr id="13316" name="Content Placeholder 2"/>
          <p:cNvSpPr>
            <a:spLocks noGrp="1"/>
          </p:cNvSpPr>
          <p:nvPr>
            <p:ph idx="1"/>
          </p:nvPr>
        </p:nvSpPr>
        <p:spPr>
          <a:xfrm>
            <a:off x="533400" y="1143000"/>
            <a:ext cx="7918450" cy="4562475"/>
          </a:xfrm>
        </p:spPr>
        <p:txBody>
          <a:bodyPr/>
          <a:lstStyle/>
          <a:p>
            <a:r>
              <a:rPr lang="en-US" altLang="en-US" dirty="0">
                <a:latin typeface="Arial" charset="0"/>
              </a:rPr>
              <a:t>JAXB does not perform strict validation checking by default.</a:t>
            </a:r>
          </a:p>
          <a:p>
            <a:pPr lvl="1"/>
            <a:r>
              <a:rPr lang="en-US" altLang="en-US" dirty="0"/>
              <a:t>When reading XML, unexpected elements and attributes that are not mapped to Java elements are ignored.</a:t>
            </a:r>
          </a:p>
          <a:p>
            <a:pPr lvl="1"/>
            <a:r>
              <a:rPr lang="en-US" altLang="en-US" dirty="0"/>
              <a:t>When reading XML, malformed XML will cause a </a:t>
            </a:r>
            <a:r>
              <a:rPr lang="en-US" altLang="en-US" dirty="0" err="1">
                <a:latin typeface="Courier New" pitchFamily="49" charset="0"/>
                <a:cs typeface="Courier New" pitchFamily="49" charset="0"/>
              </a:rPr>
              <a:t>javax.xml.bind.UnmarshalException</a:t>
            </a:r>
            <a:r>
              <a:rPr lang="en-US" altLang="en-US" dirty="0"/>
              <a:t> when calling </a:t>
            </a:r>
            <a:r>
              <a:rPr lang="en-US" altLang="en-US" dirty="0" err="1"/>
              <a:t>unmarshall</a:t>
            </a:r>
            <a:r>
              <a:rPr lang="en-US" altLang="en-US" dirty="0"/>
              <a:t>.</a:t>
            </a:r>
          </a:p>
          <a:p>
            <a:pPr lvl="1"/>
            <a:r>
              <a:rPr lang="en-US" altLang="en-US" dirty="0"/>
              <a:t>If you want to keep track of validation failures, you can attach a </a:t>
            </a:r>
            <a:r>
              <a:rPr lang="en-US" altLang="en-US" dirty="0" err="1"/>
              <a:t>ValidationEventHandler</a:t>
            </a:r>
            <a:r>
              <a:rPr lang="en-US" altLang="en-US" dirty="0"/>
              <a:t> to the </a:t>
            </a:r>
            <a:r>
              <a:rPr lang="en-US" altLang="en-US" dirty="0" err="1"/>
              <a:t>Unmarshaller</a:t>
            </a:r>
            <a:r>
              <a:rPr lang="en-US" altLang="en-US" dirty="0"/>
              <a:t>.</a:t>
            </a:r>
          </a:p>
          <a:p>
            <a:pPr lvl="1">
              <a:buFont typeface="Arial" charset="0"/>
              <a:buNone/>
            </a:pPr>
            <a:endParaRPr lang="en-US" altLang="en-US" dirty="0">
              <a:latin typeface="Courier New" pitchFamily="49" charset="0"/>
            </a:endParaRPr>
          </a:p>
          <a:p>
            <a:pPr lvl="1">
              <a:buFont typeface="Arial" charset="0"/>
              <a:buNone/>
            </a:pPr>
            <a:endParaRPr lang="en-US" altLang="en-US" dirty="0">
              <a:latin typeface="Courier New" pitchFamily="49" charset="0"/>
            </a:endParaRPr>
          </a:p>
          <a:p>
            <a:pPr lvl="1">
              <a:buFont typeface="Arial" charset="0"/>
              <a:buNone/>
            </a:pPr>
            <a:endParaRPr lang="en-US" altLang="en-US" dirty="0">
              <a:latin typeface="Courier New" pitchFamily="49" charset="0"/>
            </a:endParaRPr>
          </a:p>
          <a:p>
            <a:pPr lvl="1">
              <a:buFont typeface="Arial" charset="0"/>
              <a:buNone/>
            </a:pPr>
            <a:r>
              <a:rPr lang="en-US" altLang="en-US" dirty="0" err="1">
                <a:latin typeface="Courier New" pitchFamily="49" charset="0"/>
              </a:rPr>
              <a:t>Unmarshaller</a:t>
            </a:r>
            <a:r>
              <a:rPr lang="en-US" altLang="en-US" dirty="0">
                <a:latin typeface="Courier New" pitchFamily="49" charset="0"/>
              </a:rPr>
              <a:t> u = </a:t>
            </a:r>
            <a:r>
              <a:rPr lang="en-US" altLang="en-US" dirty="0" err="1">
                <a:latin typeface="Courier New" pitchFamily="49" charset="0"/>
              </a:rPr>
              <a:t>jc.createUnmarshaller</a:t>
            </a:r>
            <a:r>
              <a:rPr lang="en-US" altLang="en-US" dirty="0">
                <a:latin typeface="Courier New" pitchFamily="49" charset="0"/>
              </a:rPr>
              <a:t>();</a:t>
            </a:r>
          </a:p>
          <a:p>
            <a:pPr lvl="1">
              <a:buFont typeface="Arial" charset="0"/>
              <a:buNone/>
            </a:pPr>
            <a:r>
              <a:rPr lang="en-US" altLang="en-US" dirty="0" err="1">
                <a:latin typeface="Courier New" pitchFamily="49" charset="0"/>
              </a:rPr>
              <a:t>ValidationEventCollector</a:t>
            </a:r>
            <a:r>
              <a:rPr lang="en-US" altLang="en-US" dirty="0">
                <a:latin typeface="Courier New" pitchFamily="49" charset="0"/>
              </a:rPr>
              <a:t> </a:t>
            </a:r>
            <a:r>
              <a:rPr lang="en-US" altLang="en-US" dirty="0" err="1">
                <a:latin typeface="Courier New" pitchFamily="49" charset="0"/>
              </a:rPr>
              <a:t>vec</a:t>
            </a:r>
            <a:r>
              <a:rPr lang="en-US" altLang="en-US" dirty="0">
                <a:latin typeface="Courier New" pitchFamily="49" charset="0"/>
              </a:rPr>
              <a:t> = </a:t>
            </a:r>
          </a:p>
          <a:p>
            <a:pPr lvl="1">
              <a:buFont typeface="Arial" charset="0"/>
              <a:buNone/>
            </a:pPr>
            <a:r>
              <a:rPr lang="en-US" altLang="en-US" dirty="0">
                <a:latin typeface="Courier New" pitchFamily="49" charset="0"/>
              </a:rPr>
              <a:t>    new </a:t>
            </a:r>
            <a:r>
              <a:rPr lang="en-US" altLang="en-US" dirty="0" err="1">
                <a:latin typeface="Courier New" pitchFamily="49" charset="0"/>
              </a:rPr>
              <a:t>ValidationEventCollector</a:t>
            </a:r>
            <a:r>
              <a:rPr lang="en-US" altLang="en-US" dirty="0">
                <a:latin typeface="Courier New" pitchFamily="49" charset="0"/>
              </a:rPr>
              <a:t>();</a:t>
            </a:r>
          </a:p>
          <a:p>
            <a:pPr lvl="1">
              <a:buFont typeface="Arial" charset="0"/>
              <a:buNone/>
            </a:pPr>
            <a:r>
              <a:rPr lang="en-US" altLang="en-US" dirty="0" err="1">
                <a:latin typeface="Courier New" pitchFamily="49" charset="0"/>
              </a:rPr>
              <a:t>u.setEventHandler</a:t>
            </a:r>
            <a:r>
              <a:rPr lang="en-US" altLang="en-US" dirty="0">
                <a:latin typeface="Courier New" pitchFamily="49" charset="0"/>
              </a:rPr>
              <a:t>(</a:t>
            </a:r>
            <a:r>
              <a:rPr lang="en-US" altLang="en-US" dirty="0" err="1">
                <a:latin typeface="Courier New" pitchFamily="49" charset="0"/>
              </a:rPr>
              <a:t>vec</a:t>
            </a:r>
            <a:r>
              <a:rPr lang="en-US" altLang="en-US" dirty="0">
                <a:latin typeface="Courier New" pitchFamily="49" charset="0"/>
              </a:rPr>
              <a:t>);</a:t>
            </a:r>
          </a:p>
        </p:txBody>
      </p:sp>
    </p:spTree>
    <p:extLst>
      <p:ext uri="{BB962C8B-B14F-4D97-AF65-F5344CB8AC3E}">
        <p14:creationId xmlns:p14="http://schemas.microsoft.com/office/powerpoint/2010/main" val="2963830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4572000"/>
            <a:ext cx="7924800" cy="16764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4339" name="Rectangle 2050"/>
          <p:cNvSpPr>
            <a:spLocks noChangeArrowheads="1"/>
          </p:cNvSpPr>
          <p:nvPr/>
        </p:nvSpPr>
        <p:spPr bwMode="auto">
          <a:xfrm>
            <a:off x="609600" y="2514600"/>
            <a:ext cx="7924800" cy="990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4340" name="Title 1"/>
          <p:cNvSpPr>
            <a:spLocks noGrp="1"/>
          </p:cNvSpPr>
          <p:nvPr>
            <p:ph type="title"/>
          </p:nvPr>
        </p:nvSpPr>
        <p:spPr/>
        <p:txBody>
          <a:bodyPr/>
          <a:lstStyle/>
          <a:p>
            <a:r>
              <a:rPr lang="en-US" altLang="en-US">
                <a:latin typeface="Courier New" pitchFamily="49" charset="0"/>
                <a:cs typeface="Courier New" pitchFamily="49" charset="0"/>
              </a:rPr>
              <a:t>XmlRootElement</a:t>
            </a:r>
          </a:p>
        </p:txBody>
      </p:sp>
      <p:sp>
        <p:nvSpPr>
          <p:cNvPr id="14341" name="Content Placeholder 2"/>
          <p:cNvSpPr>
            <a:spLocks noGrp="1"/>
          </p:cNvSpPr>
          <p:nvPr>
            <p:ph idx="1"/>
          </p:nvPr>
        </p:nvSpPr>
        <p:spPr>
          <a:xfrm>
            <a:off x="609600" y="1447800"/>
            <a:ext cx="7918450" cy="4765675"/>
          </a:xfrm>
        </p:spPr>
        <p:txBody>
          <a:bodyPr/>
          <a:lstStyle/>
          <a:p>
            <a:pPr marL="0" indent="0">
              <a:buNone/>
            </a:pPr>
            <a:r>
              <a:rPr lang="en-US" altLang="en-US" dirty="0">
                <a:latin typeface="Arial" charset="0"/>
              </a:rPr>
              <a:t>The </a:t>
            </a:r>
            <a:r>
              <a:rPr lang="en-US" altLang="en-US" dirty="0">
                <a:latin typeface="Courier New" pitchFamily="49" charset="0"/>
                <a:cs typeface="Courier New" pitchFamily="49" charset="0"/>
              </a:rPr>
              <a:t>@</a:t>
            </a:r>
            <a:r>
              <a:rPr lang="en-US" altLang="en-US" dirty="0" err="1">
                <a:latin typeface="Courier New" pitchFamily="49" charset="0"/>
                <a:cs typeface="Courier New" pitchFamily="49" charset="0"/>
              </a:rPr>
              <a:t>XmlRootElement</a:t>
            </a:r>
            <a:r>
              <a:rPr lang="en-US" altLang="en-US" dirty="0">
                <a:latin typeface="Arial" charset="0"/>
              </a:rPr>
              <a:t> annotation is used to indicate that a class is used as a global (root) XML element.</a:t>
            </a:r>
          </a:p>
          <a:p>
            <a:pPr marL="0" indent="0">
              <a:buNone/>
            </a:pPr>
            <a:endParaRPr lang="en-US" altLang="en-US" dirty="0">
              <a:latin typeface="Arial" charset="0"/>
            </a:endParaRPr>
          </a:p>
          <a:p>
            <a:pPr marL="0" indent="0">
              <a:buNone/>
            </a:pPr>
            <a:endParaRPr lang="en-US" altLang="en-US" dirty="0">
              <a:latin typeface="Courier New" pitchFamily="49" charset="0"/>
            </a:endParaRPr>
          </a:p>
          <a:p>
            <a:pPr marL="0" indent="0">
              <a:buNone/>
            </a:pPr>
            <a:r>
              <a:rPr lang="en-US" altLang="en-US" dirty="0">
                <a:latin typeface="Courier New" pitchFamily="49" charset="0"/>
              </a:rPr>
              <a:t>@</a:t>
            </a:r>
            <a:r>
              <a:rPr lang="en-US" altLang="en-US" dirty="0" err="1">
                <a:latin typeface="Courier New" pitchFamily="49" charset="0"/>
              </a:rPr>
              <a:t>XmlRootElement</a:t>
            </a:r>
            <a:r>
              <a:rPr lang="en-US" altLang="en-US" dirty="0">
                <a:latin typeface="Courier New" pitchFamily="49" charset="0"/>
              </a:rPr>
              <a:t>(name="human")</a:t>
            </a:r>
          </a:p>
          <a:p>
            <a:pPr marL="0" indent="0">
              <a:buNone/>
            </a:pPr>
            <a:r>
              <a:rPr lang="en-US" altLang="en-US" dirty="0">
                <a:latin typeface="Courier New" pitchFamily="49" charset="0"/>
              </a:rPr>
              <a:t>public class Person { /* … */</a:t>
            </a:r>
          </a:p>
          <a:p>
            <a:pPr marL="0" indent="0">
              <a:buNone/>
            </a:pPr>
            <a:endParaRPr lang="en-US" altLang="en-US" dirty="0">
              <a:latin typeface="Arial" charset="0"/>
            </a:endParaRPr>
          </a:p>
          <a:p>
            <a:pPr marL="0" indent="0">
              <a:buNone/>
            </a:pPr>
            <a:r>
              <a:rPr lang="en-US" altLang="en-US" dirty="0">
                <a:latin typeface="Arial" charset="0"/>
              </a:rPr>
              <a:t>Corresponds to an XML Schema of:</a:t>
            </a:r>
          </a:p>
          <a:p>
            <a:pPr marL="0" indent="0">
              <a:buNone/>
            </a:pPr>
            <a:endParaRPr lang="en-US" altLang="en-US" dirty="0">
              <a:latin typeface="Arial" charset="0"/>
            </a:endParaRPr>
          </a:p>
          <a:p>
            <a:pPr marL="0" indent="0">
              <a:buNone/>
            </a:pPr>
            <a:endParaRPr lang="en-US" altLang="en-US" dirty="0">
              <a:latin typeface="Courier New" pitchFamily="49" charset="0"/>
            </a:endParaRPr>
          </a:p>
          <a:p>
            <a:pPr marL="0" indent="0">
              <a:buNone/>
            </a:pPr>
            <a:r>
              <a:rPr lang="en-US" altLang="en-US" dirty="0">
                <a:latin typeface="Courier New" pitchFamily="49" charset="0"/>
              </a:rPr>
              <a:t>&lt;</a:t>
            </a:r>
            <a:r>
              <a:rPr lang="en-US" altLang="en-US" dirty="0" err="1">
                <a:latin typeface="Courier New" pitchFamily="49" charset="0"/>
              </a:rPr>
              <a:t>xs:element</a:t>
            </a:r>
            <a:r>
              <a:rPr lang="en-US" altLang="en-US" dirty="0">
                <a:latin typeface="Courier New" pitchFamily="49" charset="0"/>
              </a:rPr>
              <a:t> name="human" type="person"/&gt;</a:t>
            </a:r>
          </a:p>
          <a:p>
            <a:pPr marL="0" indent="0">
              <a:buNone/>
            </a:pPr>
            <a:r>
              <a:rPr lang="en-US" altLang="en-US" dirty="0">
                <a:latin typeface="Courier New" pitchFamily="49" charset="0"/>
              </a:rPr>
              <a:t>&lt;</a:t>
            </a:r>
            <a:r>
              <a:rPr lang="en-US" altLang="en-US" dirty="0" err="1">
                <a:latin typeface="Courier New" pitchFamily="49" charset="0"/>
              </a:rPr>
              <a:t>xs:complexType</a:t>
            </a:r>
            <a:r>
              <a:rPr lang="en-US" altLang="en-US" dirty="0">
                <a:latin typeface="Courier New" pitchFamily="49" charset="0"/>
              </a:rPr>
              <a:t> name="person"&gt;</a:t>
            </a:r>
          </a:p>
          <a:p>
            <a:pPr marL="0" indent="0">
              <a:buNone/>
            </a:pPr>
            <a:r>
              <a:rPr lang="en-US" altLang="en-US" dirty="0">
                <a:latin typeface="Courier New" pitchFamily="49" charset="0"/>
              </a:rPr>
              <a:t>  &lt;!-- ... --&gt;</a:t>
            </a:r>
          </a:p>
          <a:p>
            <a:pPr marL="0" indent="0">
              <a:buNone/>
            </a:pPr>
            <a:r>
              <a:rPr lang="en-US" altLang="en-US" dirty="0">
                <a:latin typeface="Courier New" pitchFamily="49" charset="0"/>
              </a:rPr>
              <a:t>&lt;/</a:t>
            </a:r>
            <a:r>
              <a:rPr lang="en-US" altLang="en-US" dirty="0" err="1">
                <a:latin typeface="Courier New" pitchFamily="49" charset="0"/>
              </a:rPr>
              <a:t>xs:complexType</a:t>
            </a:r>
            <a:r>
              <a:rPr lang="en-US" altLang="en-US" dirty="0">
                <a:latin typeface="Courier New" pitchFamily="49" charset="0"/>
              </a:rPr>
              <a:t>&gt;</a:t>
            </a:r>
          </a:p>
        </p:txBody>
      </p:sp>
    </p:spTree>
    <p:extLst>
      <p:ext uri="{BB962C8B-B14F-4D97-AF65-F5344CB8AC3E}">
        <p14:creationId xmlns:p14="http://schemas.microsoft.com/office/powerpoint/2010/main" val="246510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Web Service: Definition</a:t>
            </a:r>
          </a:p>
        </p:txBody>
      </p:sp>
      <p:sp>
        <p:nvSpPr>
          <p:cNvPr id="13315" name="Content Placeholder 2"/>
          <p:cNvSpPr>
            <a:spLocks noGrp="1"/>
          </p:cNvSpPr>
          <p:nvPr>
            <p:ph idx="1"/>
          </p:nvPr>
        </p:nvSpPr>
        <p:spPr>
          <a:xfrm>
            <a:off x="609600" y="1447800"/>
            <a:ext cx="7918450" cy="3884613"/>
          </a:xfrm>
        </p:spPr>
        <p:txBody>
          <a:bodyPr>
            <a:normAutofit/>
          </a:bodyPr>
          <a:lstStyle/>
          <a:p>
            <a:r>
              <a:rPr lang="en-US" altLang="en-US">
                <a:latin typeface="Arial" charset="0"/>
              </a:rPr>
              <a:t>The World Wide Web Consortium (W3C) defines a web service as follows:</a:t>
            </a:r>
          </a:p>
          <a:p>
            <a:r>
              <a:rPr lang="en-US" altLang="en-US">
                <a:latin typeface="Arial" charset="0"/>
              </a:rPr>
              <a:t>“A web service is a software system designed to support interoperable machine-to-machine interaction over a network. It has an interface described in a machine-processable format (specifically WSDL). Other systems interact with the web service in a manner prescribed by its description using SOAP messages, typically conveyed using HTTP with an XML serialization in conjunction with other web-related standards.”</a:t>
            </a:r>
          </a:p>
          <a:p>
            <a:r>
              <a:rPr lang="en-US" altLang="en-US" b="1">
                <a:latin typeface="Arial" charset="0"/>
              </a:rPr>
              <a:t>Note: </a:t>
            </a:r>
            <a:r>
              <a:rPr lang="en-US" altLang="en-US">
                <a:latin typeface="Arial" charset="0"/>
              </a:rPr>
              <a:t>Over the years, web services have evolved beyond this definition.</a:t>
            </a:r>
          </a:p>
        </p:txBody>
      </p:sp>
    </p:spTree>
    <p:extLst>
      <p:ext uri="{BB962C8B-B14F-4D97-AF65-F5344CB8AC3E}">
        <p14:creationId xmlns:p14="http://schemas.microsoft.com/office/powerpoint/2010/main" val="358154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r>
              <a:rPr lang="en-US" altLang="en-US"/>
              <a:t>SOAP Over HTTP</a:t>
            </a:r>
          </a:p>
        </p:txBody>
      </p:sp>
      <p:grpSp>
        <p:nvGrpSpPr>
          <p:cNvPr id="7171" name="Group 8"/>
          <p:cNvGrpSpPr>
            <a:grpSpLocks/>
          </p:cNvGrpSpPr>
          <p:nvPr/>
        </p:nvGrpSpPr>
        <p:grpSpPr bwMode="auto">
          <a:xfrm>
            <a:off x="1647825" y="933450"/>
            <a:ext cx="5848350" cy="5391150"/>
            <a:chOff x="1647825" y="933450"/>
            <a:chExt cx="5848350" cy="539115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933450"/>
              <a:ext cx="584835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cxnSp>
          <p:nvCxnSpPr>
            <p:cNvPr id="7173" name="Straight Arrow Connector 4"/>
            <p:cNvCxnSpPr>
              <a:cxnSpLocks noChangeShapeType="1"/>
            </p:cNvCxnSpPr>
            <p:nvPr/>
          </p:nvCxnSpPr>
          <p:spPr bwMode="auto">
            <a:xfrm>
              <a:off x="2813050" y="2095500"/>
              <a:ext cx="36576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74" name="Straight Arrow Connector 5"/>
            <p:cNvCxnSpPr>
              <a:cxnSpLocks noChangeShapeType="1"/>
            </p:cNvCxnSpPr>
            <p:nvPr/>
          </p:nvCxnSpPr>
          <p:spPr bwMode="auto">
            <a:xfrm>
              <a:off x="2819400" y="3429000"/>
              <a:ext cx="36576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75" name="Straight Arrow Connector 6"/>
            <p:cNvCxnSpPr>
              <a:cxnSpLocks noChangeShapeType="1"/>
            </p:cNvCxnSpPr>
            <p:nvPr/>
          </p:nvCxnSpPr>
          <p:spPr bwMode="auto">
            <a:xfrm>
              <a:off x="2819400" y="4362450"/>
              <a:ext cx="6858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76" name="Straight Arrow Connector 7"/>
            <p:cNvCxnSpPr>
              <a:cxnSpLocks noChangeShapeType="1"/>
            </p:cNvCxnSpPr>
            <p:nvPr/>
          </p:nvCxnSpPr>
          <p:spPr bwMode="auto">
            <a:xfrm>
              <a:off x="2787650" y="5467350"/>
              <a:ext cx="6858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79385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a:t>Reasons for Using SOAP</a:t>
            </a:r>
          </a:p>
        </p:txBody>
      </p:sp>
      <p:sp>
        <p:nvSpPr>
          <p:cNvPr id="5123" name="Content Placeholder 4"/>
          <p:cNvSpPr>
            <a:spLocks noGrp="1"/>
          </p:cNvSpPr>
          <p:nvPr>
            <p:ph idx="1"/>
          </p:nvPr>
        </p:nvSpPr>
        <p:spPr/>
        <p:txBody>
          <a:bodyPr/>
          <a:lstStyle/>
          <a:p>
            <a:r>
              <a:rPr lang="en-US" altLang="en-US">
                <a:latin typeface="Arial" charset="0"/>
              </a:rPr>
              <a:t>The SOAP web services specification sets out to define an interoperable, platform-independent means for component interaction. SOAP web service requirements include:</a:t>
            </a:r>
          </a:p>
          <a:p>
            <a:pPr lvl="1"/>
            <a:r>
              <a:rPr lang="en-US" altLang="en-US"/>
              <a:t>Decouple message representation from transport mechanisms</a:t>
            </a:r>
          </a:p>
          <a:p>
            <a:pPr lvl="1"/>
            <a:r>
              <a:rPr lang="en-US" altLang="en-US"/>
              <a:t>Support extensible frameworks</a:t>
            </a:r>
          </a:p>
        </p:txBody>
      </p:sp>
    </p:spTree>
    <p:extLst>
      <p:ext uri="{BB962C8B-B14F-4D97-AF65-F5344CB8AC3E}">
        <p14:creationId xmlns:p14="http://schemas.microsoft.com/office/powerpoint/2010/main" val="360401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ltLang="en-US"/>
              <a:t>Extensible Message Representation</a:t>
            </a:r>
            <a:br>
              <a:rPr lang="en-US" altLang="en-US"/>
            </a:br>
            <a:r>
              <a:rPr lang="en-US" altLang="en-US" sz="2400">
                <a:solidFill>
                  <a:srgbClr val="FF0000"/>
                </a:solidFill>
              </a:rPr>
              <a:t>Simple Object Access Protocol</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588" y="1476375"/>
            <a:ext cx="279082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70924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a:xfrm>
            <a:off x="428596" y="1613402"/>
            <a:ext cx="8229600" cy="4525963"/>
          </a:xfrm>
        </p:spPr>
        <p:txBody>
          <a:bodyPr>
            <a:normAutofit/>
          </a:bodyPr>
          <a:lstStyle/>
          <a:p>
            <a:r>
              <a:rPr lang="en-IN" dirty="0"/>
              <a:t>SOAP is acronym for Simple Object Access Protocol</a:t>
            </a:r>
          </a:p>
          <a:p>
            <a:r>
              <a:rPr lang="en-IN" dirty="0"/>
              <a:t>SOAP is a communication protocol</a:t>
            </a:r>
          </a:p>
          <a:p>
            <a:r>
              <a:rPr lang="en-IN" dirty="0"/>
              <a:t>SOAP provides data transport for Web services</a:t>
            </a:r>
          </a:p>
          <a:p>
            <a:r>
              <a:rPr lang="en-IN" dirty="0"/>
              <a:t>SOAP can exchange complete documents or call a remote procedure</a:t>
            </a:r>
          </a:p>
          <a:p>
            <a:r>
              <a:rPr lang="en-IN" dirty="0"/>
              <a:t>SOAP can be used for broadcasting a message</a:t>
            </a:r>
          </a:p>
          <a:p>
            <a:r>
              <a:rPr lang="en-IN" dirty="0"/>
              <a:t>SOAP is platform and language independent</a:t>
            </a:r>
          </a:p>
          <a:p>
            <a:r>
              <a:rPr lang="en-IN" dirty="0"/>
              <a:t>SOAP is the XML way of defining what information gets sent and how</a:t>
            </a:r>
          </a:p>
          <a:p>
            <a:endParaRPr lang="en-IN" dirty="0"/>
          </a:p>
          <a:p>
            <a:endParaRPr lang="en-US" dirty="0"/>
          </a:p>
        </p:txBody>
      </p:sp>
    </p:spTree>
    <p:extLst>
      <p:ext uri="{BB962C8B-B14F-4D97-AF65-F5344CB8AC3E}">
        <p14:creationId xmlns:p14="http://schemas.microsoft.com/office/powerpoint/2010/main" val="3571861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0" y="190252"/>
            <a:ext cx="82296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IN" dirty="0"/>
              <a:t>SOAP Building Blocks</a:t>
            </a:r>
            <a:endParaRPr lang="en-US" dirty="0"/>
          </a:p>
        </p:txBody>
      </p:sp>
      <p:sp>
        <p:nvSpPr>
          <p:cNvPr id="5" name="Content Placeholder 4"/>
          <p:cNvSpPr>
            <a:spLocks noGrp="1"/>
          </p:cNvSpPr>
          <p:nvPr>
            <p:ph idx="1"/>
          </p:nvPr>
        </p:nvSpPr>
        <p:spPr>
          <a:xfrm>
            <a:off x="395536" y="1700808"/>
            <a:ext cx="8229600" cy="4525963"/>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IN" dirty="0"/>
              <a:t>A SOAP message is an ordinary XML document containing the following elements:</a:t>
            </a:r>
          </a:p>
          <a:p>
            <a:endParaRPr lang="en-IN" dirty="0"/>
          </a:p>
          <a:p>
            <a:r>
              <a:rPr lang="en-IN" dirty="0"/>
              <a:t>An Envelope element that identifies the XML document as a SOAP message</a:t>
            </a:r>
          </a:p>
          <a:p>
            <a:endParaRPr lang="en-IN" dirty="0"/>
          </a:p>
          <a:p>
            <a:r>
              <a:rPr lang="en-IN" dirty="0"/>
              <a:t>A Header element that contains header information</a:t>
            </a:r>
          </a:p>
          <a:p>
            <a:endParaRPr lang="en-IN" dirty="0"/>
          </a:p>
          <a:p>
            <a:r>
              <a:rPr lang="en-IN" dirty="0"/>
              <a:t>A Body element that contains call and response information</a:t>
            </a:r>
          </a:p>
          <a:p>
            <a:endParaRPr lang="en-IN" dirty="0"/>
          </a:p>
          <a:p>
            <a:r>
              <a:rPr lang="en-IN" dirty="0"/>
              <a:t>A Fault element containing errors and status information</a:t>
            </a:r>
          </a:p>
          <a:p>
            <a:endParaRPr lang="en-US" dirty="0"/>
          </a:p>
        </p:txBody>
      </p:sp>
    </p:spTree>
    <p:extLst>
      <p:ext uri="{BB962C8B-B14F-4D97-AF65-F5344CB8AC3E}">
        <p14:creationId xmlns:p14="http://schemas.microsoft.com/office/powerpoint/2010/main" val="910418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1859340"/>
            <a:ext cx="7858180" cy="2585323"/>
          </a:xfrm>
          <a:prstGeom prst="rect">
            <a:avLst/>
          </a:prstGeom>
        </p:spPr>
        <p:txBody>
          <a:bodyPr wrap="square">
            <a:spAutoFit/>
          </a:bodyPr>
          <a:lstStyle/>
          <a:p>
            <a:r>
              <a:rPr lang="en-IN" dirty="0"/>
              <a:t> &lt;?xml version="1.0" encoding="UTF-8"?&gt;</a:t>
            </a:r>
          </a:p>
          <a:p>
            <a:r>
              <a:rPr lang="en-IN" dirty="0"/>
              <a:t>&lt;S:Envelope </a:t>
            </a:r>
            <a:r>
              <a:rPr lang="en-IN" dirty="0" err="1"/>
              <a:t>xmlns:S</a:t>
            </a:r>
            <a:r>
              <a:rPr lang="en-IN" dirty="0"/>
              <a:t>="http://schemas.xmlsoap.org/soap/envelope/"&gt;</a:t>
            </a:r>
          </a:p>
          <a:p>
            <a:r>
              <a:rPr lang="en-IN" dirty="0"/>
              <a:t>    &lt;S:Header/&gt;</a:t>
            </a:r>
          </a:p>
          <a:p>
            <a:r>
              <a:rPr lang="en-IN" dirty="0"/>
              <a:t>    &lt;S:Body&gt;</a:t>
            </a:r>
          </a:p>
          <a:p>
            <a:r>
              <a:rPr lang="en-IN" dirty="0"/>
              <a:t>        &lt;ns2:hello xmlns:ns2="http://service/"&gt;</a:t>
            </a:r>
          </a:p>
          <a:p>
            <a:r>
              <a:rPr lang="en-IN" dirty="0"/>
              <a:t>            &lt;name&gt;a&lt;/name&gt;</a:t>
            </a:r>
          </a:p>
          <a:p>
            <a:r>
              <a:rPr lang="en-IN" dirty="0"/>
              <a:t>        &lt;/ns2:hello&gt;</a:t>
            </a:r>
          </a:p>
          <a:p>
            <a:r>
              <a:rPr lang="en-IN" dirty="0"/>
              <a:t>    &lt;/S:Body&gt;</a:t>
            </a:r>
          </a:p>
          <a:p>
            <a:r>
              <a:rPr lang="en-IN" dirty="0"/>
              <a:t>&lt;/S:Envelope&gt;</a:t>
            </a:r>
          </a:p>
        </p:txBody>
      </p:sp>
      <p:sp>
        <p:nvSpPr>
          <p:cNvPr id="4" name="Rectangle 3"/>
          <p:cNvSpPr/>
          <p:nvPr/>
        </p:nvSpPr>
        <p:spPr>
          <a:xfrm>
            <a:off x="457200" y="500042"/>
            <a:ext cx="3904071" cy="5232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defTabSz="457200" fontAlgn="base">
              <a:spcBef>
                <a:spcPct val="0"/>
              </a:spcBef>
              <a:spcAft>
                <a:spcPct val="0"/>
              </a:spcAft>
            </a:pPr>
            <a:r>
              <a:rPr lang="en-US" sz="2800" b="1" dirty="0">
                <a:solidFill>
                  <a:srgbClr val="007E80"/>
                </a:solidFill>
                <a:latin typeface="+mj-lt"/>
                <a:ea typeface="+mj-ea"/>
                <a:cs typeface="Arial"/>
              </a:rPr>
              <a:t>SOAP Request</a:t>
            </a:r>
          </a:p>
        </p:txBody>
      </p:sp>
    </p:spTree>
    <p:extLst>
      <p:ext uri="{BB962C8B-B14F-4D97-AF65-F5344CB8AC3E}">
        <p14:creationId xmlns:p14="http://schemas.microsoft.com/office/powerpoint/2010/main" val="785353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859340"/>
            <a:ext cx="8643998" cy="2308324"/>
          </a:xfrm>
          <a:prstGeom prst="rect">
            <a:avLst/>
          </a:prstGeom>
        </p:spPr>
        <p:txBody>
          <a:bodyPr wrap="square">
            <a:spAutoFit/>
          </a:bodyPr>
          <a:lstStyle/>
          <a:p>
            <a:r>
              <a:rPr lang="en-IN" dirty="0"/>
              <a:t> &lt;?xml version="1.0" encoding="UTF-8"?&gt;</a:t>
            </a:r>
          </a:p>
          <a:p>
            <a:r>
              <a:rPr lang="en-IN" dirty="0"/>
              <a:t>&lt;S:Envelope </a:t>
            </a:r>
            <a:r>
              <a:rPr lang="en-IN" dirty="0" err="1"/>
              <a:t>xmlns:S</a:t>
            </a:r>
            <a:r>
              <a:rPr lang="en-IN" dirty="0"/>
              <a:t>="http://schemas.xmlsoap.org/soap/envelope/"&gt;</a:t>
            </a:r>
          </a:p>
          <a:p>
            <a:r>
              <a:rPr lang="en-IN" dirty="0"/>
              <a:t>    &lt;S:Body&gt;</a:t>
            </a:r>
          </a:p>
          <a:p>
            <a:r>
              <a:rPr lang="en-IN" dirty="0"/>
              <a:t>        &lt;ns2:helloResponse xmlns:ns2="http://service/"&gt;</a:t>
            </a:r>
          </a:p>
          <a:p>
            <a:r>
              <a:rPr lang="en-IN" dirty="0"/>
              <a:t>            &lt;return&gt;Hello a !&lt;/return&gt;</a:t>
            </a:r>
          </a:p>
          <a:p>
            <a:r>
              <a:rPr lang="en-IN" dirty="0"/>
              <a:t>        &lt;/ns2:helloResponse&gt;</a:t>
            </a:r>
          </a:p>
          <a:p>
            <a:r>
              <a:rPr lang="en-IN" dirty="0"/>
              <a:t>    &lt;/S:Body&gt;</a:t>
            </a:r>
          </a:p>
          <a:p>
            <a:r>
              <a:rPr lang="en-IN" dirty="0"/>
              <a:t>&lt;/S:Envelope&gt;</a:t>
            </a:r>
          </a:p>
        </p:txBody>
      </p:sp>
      <p:sp>
        <p:nvSpPr>
          <p:cNvPr id="3" name="Rectangle 2"/>
          <p:cNvSpPr/>
          <p:nvPr/>
        </p:nvSpPr>
        <p:spPr>
          <a:xfrm>
            <a:off x="457200" y="428604"/>
            <a:ext cx="4118104" cy="5232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defTabSz="457200" fontAlgn="base">
              <a:spcBef>
                <a:spcPct val="0"/>
              </a:spcBef>
              <a:spcAft>
                <a:spcPct val="0"/>
              </a:spcAft>
            </a:pPr>
            <a:r>
              <a:rPr lang="en-US" sz="2800" b="1" dirty="0">
                <a:solidFill>
                  <a:srgbClr val="007E80"/>
                </a:solidFill>
                <a:latin typeface="+mj-lt"/>
                <a:ea typeface="+mj-ea"/>
                <a:cs typeface="Arial"/>
              </a:rPr>
              <a:t>SOAP Response</a:t>
            </a:r>
          </a:p>
        </p:txBody>
      </p:sp>
    </p:spTree>
    <p:extLst>
      <p:ext uri="{BB962C8B-B14F-4D97-AF65-F5344CB8AC3E}">
        <p14:creationId xmlns:p14="http://schemas.microsoft.com/office/powerpoint/2010/main" val="882386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428736"/>
            <a:ext cx="8286808" cy="2308324"/>
          </a:xfrm>
          <a:prstGeom prst="rect">
            <a:avLst/>
          </a:prstGeom>
        </p:spPr>
        <p:txBody>
          <a:bodyPr wrap="square">
            <a:spAutoFit/>
          </a:bodyPr>
          <a:lstStyle/>
          <a:p>
            <a:pPr>
              <a:buFont typeface="Arial" pitchFamily="34" charset="0"/>
              <a:buChar char="•"/>
            </a:pPr>
            <a:r>
              <a:rPr lang="en-IN" dirty="0"/>
              <a:t>WSDL stands for Web Services Description Language</a:t>
            </a:r>
          </a:p>
          <a:p>
            <a:pPr>
              <a:buFont typeface="Arial" pitchFamily="34" charset="0"/>
              <a:buChar char="•"/>
            </a:pPr>
            <a:r>
              <a:rPr lang="en-IN" dirty="0"/>
              <a:t>WSDL is written in XML</a:t>
            </a:r>
          </a:p>
          <a:p>
            <a:pPr>
              <a:buFont typeface="Arial" pitchFamily="34" charset="0"/>
              <a:buChar char="•"/>
            </a:pPr>
            <a:r>
              <a:rPr lang="en-IN" dirty="0"/>
              <a:t>WSDL is an XML document</a:t>
            </a:r>
          </a:p>
          <a:p>
            <a:pPr>
              <a:buFont typeface="Arial" pitchFamily="34" charset="0"/>
              <a:buChar char="•"/>
            </a:pPr>
            <a:r>
              <a:rPr lang="en-IN" dirty="0"/>
              <a:t>WSDL is used to describe Web services</a:t>
            </a:r>
          </a:p>
          <a:p>
            <a:pPr>
              <a:buFont typeface="Arial" pitchFamily="34" charset="0"/>
              <a:buChar char="•"/>
            </a:pPr>
            <a:r>
              <a:rPr lang="en-IN" dirty="0"/>
              <a:t>WSDL is also used to locate Web services</a:t>
            </a:r>
          </a:p>
          <a:p>
            <a:pPr>
              <a:buFont typeface="Arial" pitchFamily="34" charset="0"/>
              <a:buChar char="•"/>
            </a:pPr>
            <a:r>
              <a:rPr lang="en-IN" dirty="0"/>
              <a:t>WSDL is a W3C recommendation</a:t>
            </a:r>
          </a:p>
          <a:p>
            <a:br>
              <a:rPr lang="en-IN" dirty="0"/>
            </a:br>
            <a:endParaRPr lang="en-IN" dirty="0"/>
          </a:p>
        </p:txBody>
      </p:sp>
      <p:sp>
        <p:nvSpPr>
          <p:cNvPr id="6" name="Rectangle 5"/>
          <p:cNvSpPr/>
          <p:nvPr/>
        </p:nvSpPr>
        <p:spPr>
          <a:xfrm>
            <a:off x="3048948" y="285728"/>
            <a:ext cx="2023118"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WSDL</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710889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r>
              <a:rPr lang="en-US" altLang="en-US"/>
              <a:t>Structure of a WSDL File</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238250"/>
            <a:ext cx="803751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27345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643050"/>
            <a:ext cx="8858280" cy="3693319"/>
          </a:xfrm>
          <a:prstGeom prst="rect">
            <a:avLst/>
          </a:prstGeom>
        </p:spPr>
        <p:txBody>
          <a:bodyPr wrap="square">
            <a:spAutoFit/>
          </a:bodyPr>
          <a:lstStyle/>
          <a:p>
            <a:endParaRPr lang="en-IN" dirty="0"/>
          </a:p>
          <a:p>
            <a:r>
              <a:rPr lang="en-IN" b="1" dirty="0"/>
              <a:t>Definition:</a:t>
            </a:r>
            <a:r>
              <a:rPr lang="en-IN" dirty="0"/>
              <a:t> element must be the root element of all WSDL documents. It defines the name of the web service, declares multiple namespaces used throughout the remainder of the document, and contains all the service elements described here.</a:t>
            </a:r>
          </a:p>
          <a:p>
            <a:endParaRPr lang="en-IN" dirty="0"/>
          </a:p>
          <a:p>
            <a:r>
              <a:rPr lang="en-IN" b="1" dirty="0"/>
              <a:t>Data types:</a:t>
            </a:r>
            <a:r>
              <a:rPr lang="en-IN" dirty="0"/>
              <a:t> the data types - in the form of XML schemas or possibly some other mechanism - to be used in the messages</a:t>
            </a:r>
          </a:p>
          <a:p>
            <a:endParaRPr lang="en-IN" dirty="0"/>
          </a:p>
          <a:p>
            <a:r>
              <a:rPr lang="en-IN" b="1" dirty="0"/>
              <a:t>Message:</a:t>
            </a:r>
            <a:r>
              <a:rPr lang="en-IN" dirty="0"/>
              <a:t> an abstract definition of the data, in the form of a message presented either as an entire document or as arguments to be mapped to a method invocation.</a:t>
            </a:r>
          </a:p>
          <a:p>
            <a:endParaRPr lang="en-IN" dirty="0"/>
          </a:p>
          <a:p>
            <a:r>
              <a:rPr lang="en-IN" b="1" dirty="0"/>
              <a:t>Operation:</a:t>
            </a:r>
            <a:r>
              <a:rPr lang="en-IN" dirty="0"/>
              <a:t> the abstract definition of the operation for a message, such as naming a method, message queue, or business process, that will accept and process the message</a:t>
            </a:r>
          </a:p>
        </p:txBody>
      </p:sp>
      <p:sp>
        <p:nvSpPr>
          <p:cNvPr id="3" name="Rectangle 2"/>
          <p:cNvSpPr/>
          <p:nvPr/>
        </p:nvSpPr>
        <p:spPr>
          <a:xfrm>
            <a:off x="2214546" y="500042"/>
            <a:ext cx="4671279"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WSDL Elements</a:t>
            </a:r>
          </a:p>
        </p:txBody>
      </p:sp>
    </p:spTree>
    <p:extLst>
      <p:ext uri="{BB962C8B-B14F-4D97-AF65-F5344CB8AC3E}">
        <p14:creationId xmlns:p14="http://schemas.microsoft.com/office/powerpoint/2010/main" val="277786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Characteristics of Web Services</a:t>
            </a:r>
          </a:p>
        </p:txBody>
      </p:sp>
      <p:sp>
        <p:nvSpPr>
          <p:cNvPr id="14339" name="Content Placeholder 2"/>
          <p:cNvSpPr>
            <a:spLocks noGrp="1"/>
          </p:cNvSpPr>
          <p:nvPr>
            <p:ph idx="1"/>
          </p:nvPr>
        </p:nvSpPr>
        <p:spPr/>
        <p:txBody>
          <a:bodyPr>
            <a:normAutofit/>
          </a:bodyPr>
          <a:lstStyle/>
          <a:p>
            <a:pPr lvl="1"/>
            <a:r>
              <a:rPr lang="en-US" altLang="en-US" dirty="0"/>
              <a:t>Platform neutral (both CPU architecture and programming language independent)</a:t>
            </a:r>
          </a:p>
          <a:p>
            <a:pPr lvl="2"/>
            <a:r>
              <a:rPr lang="en-US" altLang="en-US" dirty="0"/>
              <a:t>A platform-neutral data-interchange format is needed (text instead of binary).</a:t>
            </a:r>
          </a:p>
          <a:p>
            <a:pPr lvl="1"/>
            <a:r>
              <a:rPr lang="en-US" altLang="en-US" dirty="0"/>
              <a:t>Client-server architecture</a:t>
            </a:r>
          </a:p>
          <a:p>
            <a:pPr lvl="2"/>
            <a:r>
              <a:rPr lang="en-US" altLang="en-US" dirty="0"/>
              <a:t>A server has a set of available operations.</a:t>
            </a:r>
          </a:p>
          <a:p>
            <a:pPr lvl="2"/>
            <a:r>
              <a:rPr lang="en-US" altLang="en-US" dirty="0"/>
              <a:t>A client can request the execution of an operation on a server.</a:t>
            </a:r>
          </a:p>
          <a:p>
            <a:pPr lvl="1"/>
            <a:r>
              <a:rPr lang="en-US" altLang="en-US" dirty="0"/>
              <a:t>“Web” services are most likely to use HTTP as a transport protocol.</a:t>
            </a:r>
          </a:p>
          <a:p>
            <a:pPr lvl="2"/>
            <a:r>
              <a:rPr lang="en-US" altLang="en-US" dirty="0"/>
              <a:t>In theory, SOAP services are not tied to HTTP. In practice, you almost always use HTTP.</a:t>
            </a:r>
          </a:p>
        </p:txBody>
      </p:sp>
    </p:spTree>
    <p:extLst>
      <p:ext uri="{BB962C8B-B14F-4D97-AF65-F5344CB8AC3E}">
        <p14:creationId xmlns:p14="http://schemas.microsoft.com/office/powerpoint/2010/main" val="2349246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28343"/>
            <a:ext cx="7500990" cy="4247317"/>
          </a:xfrm>
          <a:prstGeom prst="rect">
            <a:avLst/>
          </a:prstGeom>
        </p:spPr>
        <p:txBody>
          <a:bodyPr wrap="square">
            <a:spAutoFit/>
          </a:bodyPr>
          <a:lstStyle/>
          <a:p>
            <a:endParaRPr lang="en-IN" b="1" dirty="0"/>
          </a:p>
          <a:p>
            <a:r>
              <a:rPr lang="en-IN" b="1" dirty="0"/>
              <a:t>Port type :</a:t>
            </a:r>
            <a:r>
              <a:rPr lang="en-IN" dirty="0"/>
              <a:t> an abstract set of operations mapped to one or more end points, defining the collection of operations for a binding; the collection of operations, because it is abstract, can be mapped to multiple transports through various bindings.</a:t>
            </a:r>
          </a:p>
          <a:p>
            <a:endParaRPr lang="en-IN" dirty="0"/>
          </a:p>
          <a:p>
            <a:r>
              <a:rPr lang="en-IN" b="1" dirty="0"/>
              <a:t>Binding: </a:t>
            </a:r>
            <a:r>
              <a:rPr lang="en-IN" dirty="0"/>
              <a:t>the concrete protocol and data formats for the operations and messages defined for a particular port type.</a:t>
            </a:r>
          </a:p>
          <a:p>
            <a:endParaRPr lang="en-IN" b="1" dirty="0"/>
          </a:p>
          <a:p>
            <a:r>
              <a:rPr lang="en-IN" b="1" dirty="0"/>
              <a:t>Port:</a:t>
            </a:r>
            <a:r>
              <a:rPr lang="en-IN" dirty="0"/>
              <a:t> a combination of a binding and a network address, providing the target address of the service communication.</a:t>
            </a:r>
          </a:p>
          <a:p>
            <a:endParaRPr lang="en-IN" b="1" dirty="0"/>
          </a:p>
          <a:p>
            <a:r>
              <a:rPr lang="en-IN" b="1" dirty="0"/>
              <a:t>Service: </a:t>
            </a:r>
            <a:r>
              <a:rPr lang="en-IN" dirty="0"/>
              <a:t>a collection of related end points encompassing the service definitions in the file; the services map the binding to the port and include any extensibility definitions.</a:t>
            </a:r>
          </a:p>
        </p:txBody>
      </p:sp>
    </p:spTree>
    <p:extLst>
      <p:ext uri="{BB962C8B-B14F-4D97-AF65-F5344CB8AC3E}">
        <p14:creationId xmlns:p14="http://schemas.microsoft.com/office/powerpoint/2010/main" val="4121175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ltLang="en-US" dirty="0"/>
              <a:t>Bottom-Up Approach</a:t>
            </a:r>
          </a:p>
        </p:txBody>
      </p:sp>
      <p:sp>
        <p:nvSpPr>
          <p:cNvPr id="6147" name="Content Placeholder 4"/>
          <p:cNvSpPr>
            <a:spLocks noGrp="1"/>
          </p:cNvSpPr>
          <p:nvPr>
            <p:ph idx="1"/>
          </p:nvPr>
        </p:nvSpPr>
        <p:spPr>
          <a:xfrm>
            <a:off x="609600" y="1447800"/>
            <a:ext cx="7918450" cy="3343275"/>
          </a:xfrm>
        </p:spPr>
        <p:txBody>
          <a:bodyPr/>
          <a:lstStyle/>
          <a:p>
            <a:r>
              <a:rPr lang="en-US" altLang="en-US">
                <a:latin typeface="Arial" charset="0"/>
              </a:rPr>
              <a:t>When you provide a web service interface to an existing enterprise application, you should work from Java code:</a:t>
            </a:r>
          </a:p>
          <a:p>
            <a:pPr lvl="1"/>
            <a:r>
              <a:rPr lang="en-US" altLang="en-US"/>
              <a:t>You can use the quickest development path.</a:t>
            </a:r>
          </a:p>
          <a:p>
            <a:pPr lvl="1"/>
            <a:r>
              <a:rPr lang="en-US" altLang="en-US"/>
              <a:t>It is a natural approach, especially when business logic has already been implemented.</a:t>
            </a:r>
          </a:p>
          <a:p>
            <a:pPr lvl="1"/>
            <a:r>
              <a:rPr lang="en-US" altLang="en-US"/>
              <a:t>You can map existing domain models directly to WSDL with little effort.</a:t>
            </a:r>
          </a:p>
          <a:p>
            <a:pPr lvl="1"/>
            <a:r>
              <a:rPr lang="en-US" altLang="en-US"/>
              <a:t>You can re-use a service facade as a mediator to the domain logic for other types of applications and clients.</a:t>
            </a:r>
          </a:p>
        </p:txBody>
      </p:sp>
    </p:spTree>
    <p:extLst>
      <p:ext uri="{BB962C8B-B14F-4D97-AF65-F5344CB8AC3E}">
        <p14:creationId xmlns:p14="http://schemas.microsoft.com/office/powerpoint/2010/main" val="72626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a:t>Starting from a Java Class</a:t>
            </a:r>
          </a:p>
        </p:txBody>
      </p:sp>
      <p:grpSp>
        <p:nvGrpSpPr>
          <p:cNvPr id="7171" name="Group 30"/>
          <p:cNvGrpSpPr>
            <a:grpSpLocks/>
          </p:cNvGrpSpPr>
          <p:nvPr/>
        </p:nvGrpSpPr>
        <p:grpSpPr bwMode="auto">
          <a:xfrm>
            <a:off x="1343025" y="1905000"/>
            <a:ext cx="6450013" cy="3810000"/>
            <a:chOff x="1244945" y="2362200"/>
            <a:chExt cx="6450000" cy="3810000"/>
          </a:xfrm>
        </p:grpSpPr>
        <p:grpSp>
          <p:nvGrpSpPr>
            <p:cNvPr id="7172" name="Group 3"/>
            <p:cNvGrpSpPr>
              <a:grpSpLocks/>
            </p:cNvGrpSpPr>
            <p:nvPr/>
          </p:nvGrpSpPr>
          <p:grpSpPr bwMode="auto">
            <a:xfrm>
              <a:off x="1244945" y="2362200"/>
              <a:ext cx="6450000" cy="3124200"/>
              <a:chOff x="3321204" y="2362200"/>
              <a:chExt cx="6450000" cy="3124200"/>
            </a:xfrm>
          </p:grpSpPr>
          <p:sp>
            <p:nvSpPr>
              <p:cNvPr id="7176" name="Rounded Rectangle 5"/>
              <p:cNvSpPr>
                <a:spLocks noChangeArrowheads="1"/>
              </p:cNvSpPr>
              <p:nvPr/>
            </p:nvSpPr>
            <p:spPr bwMode="auto">
              <a:xfrm>
                <a:off x="3321204" y="2743200"/>
                <a:ext cx="1371600" cy="304800"/>
              </a:xfrm>
              <a:prstGeom prst="roundRect">
                <a:avLst>
                  <a:gd name="adj" fmla="val 16667"/>
                </a:avLst>
              </a:prstGeom>
              <a:solidFill>
                <a:srgbClr val="BCCE52"/>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200" b="1"/>
              </a:p>
            </p:txBody>
          </p:sp>
          <p:cxnSp>
            <p:nvCxnSpPr>
              <p:cNvPr id="7177" name="Straight Arrow Connector 8"/>
              <p:cNvCxnSpPr>
                <a:cxnSpLocks noChangeShapeType="1"/>
                <a:stCxn id="7181" idx="0"/>
              </p:cNvCxnSpPr>
              <p:nvPr/>
            </p:nvCxnSpPr>
            <p:spPr bwMode="auto">
              <a:xfrm flipV="1">
                <a:off x="4007004" y="3242310"/>
                <a:ext cx="0" cy="83058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7178" name="Rectangle 10"/>
              <p:cNvSpPr>
                <a:spLocks noChangeArrowheads="1"/>
              </p:cNvSpPr>
              <p:nvPr/>
            </p:nvSpPr>
            <p:spPr bwMode="auto">
              <a:xfrm>
                <a:off x="3410079" y="2362200"/>
                <a:ext cx="123412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solidFill>
                      <a:srgbClr val="000000"/>
                    </a:solidFill>
                  </a:rPr>
                  <a:t>You develop</a:t>
                </a:r>
              </a:p>
            </p:txBody>
          </p:sp>
          <p:sp>
            <p:nvSpPr>
              <p:cNvPr id="7179" name="Rounded Rectangle 11"/>
              <p:cNvSpPr>
                <a:spLocks noChangeArrowheads="1"/>
              </p:cNvSpPr>
              <p:nvPr/>
            </p:nvSpPr>
            <p:spPr bwMode="auto">
              <a:xfrm>
                <a:off x="3429000" y="2838450"/>
                <a:ext cx="1371600" cy="304800"/>
              </a:xfrm>
              <a:prstGeom prst="roundRect">
                <a:avLst>
                  <a:gd name="adj" fmla="val 16667"/>
                </a:avLst>
              </a:prstGeom>
              <a:solidFill>
                <a:srgbClr val="BCCE52"/>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200" b="1"/>
              </a:p>
            </p:txBody>
          </p:sp>
          <p:sp>
            <p:nvSpPr>
              <p:cNvPr id="7180" name="Rounded Rectangle 12"/>
              <p:cNvSpPr>
                <a:spLocks noChangeArrowheads="1"/>
              </p:cNvSpPr>
              <p:nvPr/>
            </p:nvSpPr>
            <p:spPr bwMode="auto">
              <a:xfrm>
                <a:off x="3505200" y="2937510"/>
                <a:ext cx="1371600" cy="304800"/>
              </a:xfrm>
              <a:prstGeom prst="roundRect">
                <a:avLst>
                  <a:gd name="adj" fmla="val 16667"/>
                </a:avLst>
              </a:prstGeom>
              <a:solidFill>
                <a:srgbClr val="BCCE52"/>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200" b="1"/>
              </a:p>
            </p:txBody>
          </p:sp>
          <p:sp>
            <p:nvSpPr>
              <p:cNvPr id="7181" name="Rounded Rectangle 13"/>
              <p:cNvSpPr>
                <a:spLocks noChangeArrowheads="1"/>
              </p:cNvSpPr>
              <p:nvPr/>
            </p:nvSpPr>
            <p:spPr bwMode="auto">
              <a:xfrm>
                <a:off x="3321204" y="4072890"/>
                <a:ext cx="1371600" cy="304800"/>
              </a:xfrm>
              <a:prstGeom prst="roundRect">
                <a:avLst>
                  <a:gd name="adj" fmla="val 16667"/>
                </a:avLst>
              </a:prstGeom>
              <a:solidFill>
                <a:srgbClr val="92D050"/>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200" b="1"/>
              </a:p>
            </p:txBody>
          </p:sp>
          <p:sp>
            <p:nvSpPr>
              <p:cNvPr id="7182" name="Rounded Rectangle 14"/>
              <p:cNvSpPr>
                <a:spLocks noChangeArrowheads="1"/>
              </p:cNvSpPr>
              <p:nvPr/>
            </p:nvSpPr>
            <p:spPr bwMode="auto">
              <a:xfrm>
                <a:off x="3429000" y="4168140"/>
                <a:ext cx="1371600" cy="304800"/>
              </a:xfrm>
              <a:prstGeom prst="roundRect">
                <a:avLst>
                  <a:gd name="adj" fmla="val 16667"/>
                </a:avLst>
              </a:prstGeom>
              <a:solidFill>
                <a:srgbClr val="92D050"/>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200" b="1"/>
              </a:p>
            </p:txBody>
          </p:sp>
          <p:sp>
            <p:nvSpPr>
              <p:cNvPr id="7183" name="Rounded Rectangle 15"/>
              <p:cNvSpPr>
                <a:spLocks noChangeArrowheads="1"/>
              </p:cNvSpPr>
              <p:nvPr/>
            </p:nvSpPr>
            <p:spPr bwMode="auto">
              <a:xfrm>
                <a:off x="3505200" y="4267200"/>
                <a:ext cx="1371600" cy="304800"/>
              </a:xfrm>
              <a:prstGeom prst="roundRect">
                <a:avLst>
                  <a:gd name="adj" fmla="val 16667"/>
                </a:avLst>
              </a:prstGeom>
              <a:solidFill>
                <a:srgbClr val="92D050"/>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b="1">
                    <a:solidFill>
                      <a:srgbClr val="000000"/>
                    </a:solidFill>
                  </a:rPr>
                  <a:t>War or ear</a:t>
                </a:r>
              </a:p>
            </p:txBody>
          </p:sp>
          <p:sp>
            <p:nvSpPr>
              <p:cNvPr id="7184" name="Oval 16"/>
              <p:cNvSpPr>
                <a:spLocks noChangeArrowheads="1"/>
              </p:cNvSpPr>
              <p:nvPr/>
            </p:nvSpPr>
            <p:spPr bwMode="auto">
              <a:xfrm>
                <a:off x="3371659" y="5029200"/>
                <a:ext cx="1257682" cy="457200"/>
              </a:xfrm>
              <a:prstGeom prst="ellipse">
                <a:avLst/>
              </a:prstGeom>
              <a:solidFill>
                <a:srgbClr val="FFFF00"/>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b="1"/>
                  <a:t>Deployment</a:t>
                </a:r>
              </a:p>
            </p:txBody>
          </p:sp>
          <p:cxnSp>
            <p:nvCxnSpPr>
              <p:cNvPr id="7185" name="Straight Arrow Connector 17"/>
              <p:cNvCxnSpPr>
                <a:cxnSpLocks noChangeShapeType="1"/>
              </p:cNvCxnSpPr>
              <p:nvPr/>
            </p:nvCxnSpPr>
            <p:spPr bwMode="auto">
              <a:xfrm flipV="1">
                <a:off x="4007004" y="4572000"/>
                <a:ext cx="0" cy="45720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7186" name="Rectangle 18"/>
              <p:cNvSpPr>
                <a:spLocks noChangeArrowheads="1"/>
              </p:cNvSpPr>
              <p:nvPr/>
            </p:nvSpPr>
            <p:spPr bwMode="auto">
              <a:xfrm>
                <a:off x="4964247" y="2362200"/>
                <a:ext cx="2606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solidFill>
                      <a:srgbClr val="FF0000"/>
                    </a:solidFill>
                  </a:rPr>
                  <a:t>@WebService SEI Interface_</a:t>
                </a:r>
              </a:p>
            </p:txBody>
          </p:sp>
          <p:sp>
            <p:nvSpPr>
              <p:cNvPr id="7187" name="Rectangle 19"/>
              <p:cNvSpPr>
                <a:spLocks noChangeArrowheads="1"/>
              </p:cNvSpPr>
              <p:nvPr/>
            </p:nvSpPr>
            <p:spPr bwMode="auto">
              <a:xfrm>
                <a:off x="4971859" y="2743200"/>
                <a:ext cx="360707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solidFill>
                      <a:srgbClr val="FF0000"/>
                    </a:solidFill>
                  </a:rPr>
                  <a:t>POJO Implementation </a:t>
                </a:r>
                <a:r>
                  <a:rPr lang="en-US" altLang="en-US" sz="1400" b="1">
                    <a:solidFill>
                      <a:srgbClr val="000000"/>
                    </a:solidFill>
                  </a:rPr>
                  <a:t>Class</a:t>
                </a:r>
              </a:p>
              <a:p>
                <a:pPr eaLnBrk="1" hangingPunct="1"/>
                <a:r>
                  <a:rPr lang="en-US" altLang="en-US" sz="1400" b="1">
                    <a:solidFill>
                      <a:srgbClr val="000000"/>
                    </a:solidFill>
                  </a:rPr>
                  <a:t>Servlet-based or Stateless Session EJB </a:t>
                </a:r>
              </a:p>
              <a:p>
                <a:pPr eaLnBrk="1" hangingPunct="1"/>
                <a:r>
                  <a:rPr lang="en-US" altLang="en-US" sz="1400" b="1">
                    <a:solidFill>
                      <a:srgbClr val="000000"/>
                    </a:solidFill>
                  </a:rPr>
                  <a:t>Optional handler classes</a:t>
                </a:r>
              </a:p>
            </p:txBody>
          </p:sp>
          <p:sp>
            <p:nvSpPr>
              <p:cNvPr id="7188" name="Rectangle 20"/>
              <p:cNvSpPr>
                <a:spLocks noChangeArrowheads="1"/>
              </p:cNvSpPr>
              <p:nvPr/>
            </p:nvSpPr>
            <p:spPr bwMode="auto">
              <a:xfrm>
                <a:off x="5029200" y="4191000"/>
                <a:ext cx="31165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solidFill>
                      <a:srgbClr val="FF0000"/>
                    </a:solidFill>
                  </a:rPr>
                  <a:t>Packaged</a:t>
                </a:r>
                <a:r>
                  <a:rPr lang="en-US" altLang="en-US" sz="1400" b="1">
                    <a:solidFill>
                      <a:srgbClr val="000000"/>
                    </a:solidFill>
                  </a:rPr>
                  <a:t> application (war/ear file)</a:t>
                </a:r>
              </a:p>
            </p:txBody>
          </p:sp>
          <p:sp>
            <p:nvSpPr>
              <p:cNvPr id="7189" name="Rectangle 23"/>
              <p:cNvSpPr>
                <a:spLocks noChangeArrowheads="1"/>
              </p:cNvSpPr>
              <p:nvPr/>
            </p:nvSpPr>
            <p:spPr bwMode="auto">
              <a:xfrm>
                <a:off x="5029200" y="5158740"/>
                <a:ext cx="47420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solidFill>
                      <a:srgbClr val="000000"/>
                    </a:solidFill>
                  </a:rPr>
                  <a:t>Create JAXB and JAX-WS files needed for the service</a:t>
                </a:r>
              </a:p>
            </p:txBody>
          </p:sp>
        </p:grpSp>
        <p:sp>
          <p:nvSpPr>
            <p:cNvPr id="7173" name="Folded Corner 24"/>
            <p:cNvSpPr>
              <a:spLocks noChangeArrowheads="1"/>
            </p:cNvSpPr>
            <p:nvPr/>
          </p:nvSpPr>
          <p:spPr bwMode="auto">
            <a:xfrm flipV="1">
              <a:off x="3602541" y="5486400"/>
              <a:ext cx="722000" cy="685800"/>
            </a:xfrm>
            <a:prstGeom prst="foldedCorner">
              <a:avLst>
                <a:gd name="adj" fmla="val 34551"/>
              </a:avLst>
            </a:prstGeom>
            <a:solidFill>
              <a:srgbClr val="66CCFF"/>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174" name="Rectangle 25"/>
            <p:cNvSpPr>
              <a:spLocks noChangeArrowheads="1"/>
            </p:cNvSpPr>
            <p:nvPr/>
          </p:nvSpPr>
          <p:spPr bwMode="auto">
            <a:xfrm>
              <a:off x="3543491" y="5760720"/>
              <a:ext cx="2647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b="1">
                  <a:solidFill>
                    <a:srgbClr val="000000"/>
                  </a:solidFill>
                </a:rPr>
                <a:t>WSDL</a:t>
              </a:r>
              <a:r>
                <a:rPr lang="en-US" altLang="en-US" sz="1200" b="1">
                  <a:solidFill>
                    <a:srgbClr val="000000"/>
                  </a:solidFill>
                </a:rPr>
                <a:t>   </a:t>
              </a:r>
              <a:r>
                <a:rPr lang="en-US" altLang="en-US" sz="1600" b="1">
                  <a:solidFill>
                    <a:srgbClr val="000000"/>
                  </a:solidFill>
                </a:rPr>
                <a:t>Service Contract</a:t>
              </a:r>
            </a:p>
          </p:txBody>
        </p:sp>
        <p:cxnSp>
          <p:nvCxnSpPr>
            <p:cNvPr id="7175" name="Shape 27"/>
            <p:cNvCxnSpPr>
              <a:cxnSpLocks noChangeShapeType="1"/>
              <a:stCxn id="7184" idx="4"/>
              <a:endCxn id="7173" idx="1"/>
            </p:cNvCxnSpPr>
            <p:nvPr/>
          </p:nvCxnSpPr>
          <p:spPr bwMode="auto">
            <a:xfrm rot="16200000" flipH="1">
              <a:off x="2591941" y="4818700"/>
              <a:ext cx="342900" cy="1678300"/>
            </a:xfrm>
            <a:prstGeom prst="bentConnector2">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82684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US" altLang="en-US"/>
              <a:t>JAX-WS:</a:t>
            </a:r>
            <a:br>
              <a:rPr lang="en-US" altLang="en-US"/>
            </a:br>
            <a:r>
              <a:rPr lang="en-US" altLang="en-US" sz="2400">
                <a:solidFill>
                  <a:srgbClr val="FF0000"/>
                </a:solidFill>
              </a:rPr>
              <a:t>Java to WSDL</a:t>
            </a:r>
          </a:p>
        </p:txBody>
      </p:sp>
      <p:grpSp>
        <p:nvGrpSpPr>
          <p:cNvPr id="8195" name="Group 45"/>
          <p:cNvGrpSpPr>
            <a:grpSpLocks/>
          </p:cNvGrpSpPr>
          <p:nvPr/>
        </p:nvGrpSpPr>
        <p:grpSpPr bwMode="auto">
          <a:xfrm>
            <a:off x="1622425" y="1938338"/>
            <a:ext cx="6149975" cy="3090862"/>
            <a:chOff x="1622234" y="1938051"/>
            <a:chExt cx="6150166" cy="3091149"/>
          </a:xfrm>
        </p:grpSpPr>
        <p:sp>
          <p:nvSpPr>
            <p:cNvPr id="8196" name="Rectangle 3"/>
            <p:cNvSpPr>
              <a:spLocks noChangeArrowheads="1"/>
            </p:cNvSpPr>
            <p:nvPr/>
          </p:nvSpPr>
          <p:spPr bwMode="auto">
            <a:xfrm>
              <a:off x="1676400" y="2286000"/>
              <a:ext cx="2438400" cy="26670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types</a:t>
              </a:r>
            </a:p>
            <a:p>
              <a:pPr eaLnBrk="1" hangingPunct="1"/>
              <a:endParaRPr lang="en-US" altLang="en-US"/>
            </a:p>
            <a:p>
              <a:pPr eaLnBrk="1" hangingPunct="1"/>
              <a:endParaRPr lang="en-US" altLang="en-US"/>
            </a:p>
            <a:p>
              <a:pPr eaLnBrk="1" hangingPunct="1"/>
              <a:r>
                <a:rPr lang="en-US" altLang="en-US"/>
                <a:t>portType</a:t>
              </a:r>
            </a:p>
          </p:txBody>
        </p:sp>
        <p:sp>
          <p:nvSpPr>
            <p:cNvPr id="8197" name="Rectangle 4"/>
            <p:cNvSpPr>
              <a:spLocks noChangeArrowheads="1"/>
            </p:cNvSpPr>
            <p:nvPr/>
          </p:nvSpPr>
          <p:spPr bwMode="auto">
            <a:xfrm>
              <a:off x="1828800" y="2667000"/>
              <a:ext cx="2133600" cy="4572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198" name="Rectangle 5"/>
            <p:cNvSpPr>
              <a:spLocks noChangeArrowheads="1"/>
            </p:cNvSpPr>
            <p:nvPr/>
          </p:nvSpPr>
          <p:spPr bwMode="auto">
            <a:xfrm>
              <a:off x="2044260" y="2774730"/>
              <a:ext cx="304800" cy="228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199" name="Rectangle 6"/>
            <p:cNvSpPr>
              <a:spLocks noChangeArrowheads="1"/>
            </p:cNvSpPr>
            <p:nvPr/>
          </p:nvSpPr>
          <p:spPr bwMode="auto">
            <a:xfrm>
              <a:off x="2425260" y="2774730"/>
              <a:ext cx="304800" cy="228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200" name="Rectangle 7"/>
            <p:cNvSpPr>
              <a:spLocks noChangeArrowheads="1"/>
            </p:cNvSpPr>
            <p:nvPr/>
          </p:nvSpPr>
          <p:spPr bwMode="auto">
            <a:xfrm>
              <a:off x="3352800" y="2774730"/>
              <a:ext cx="304800" cy="228600"/>
            </a:xfrm>
            <a:prstGeom prst="rect">
              <a:avLst/>
            </a:prstGeom>
            <a:solidFill>
              <a:srgbClr val="FFFF99"/>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solidFill>
                  <a:srgbClr val="000000"/>
                </a:solidFill>
              </a:endParaRPr>
            </a:p>
          </p:txBody>
        </p:sp>
        <p:sp>
          <p:nvSpPr>
            <p:cNvPr id="8201" name="Rectangle 8"/>
            <p:cNvSpPr>
              <a:spLocks noChangeArrowheads="1"/>
            </p:cNvSpPr>
            <p:nvPr/>
          </p:nvSpPr>
          <p:spPr bwMode="auto">
            <a:xfrm>
              <a:off x="1828800" y="3657600"/>
              <a:ext cx="2133600" cy="11430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operation</a:t>
              </a:r>
            </a:p>
          </p:txBody>
        </p:sp>
        <p:sp>
          <p:nvSpPr>
            <p:cNvPr id="8202" name="Rectangle 9"/>
            <p:cNvSpPr>
              <a:spLocks noChangeArrowheads="1"/>
            </p:cNvSpPr>
            <p:nvPr/>
          </p:nvSpPr>
          <p:spPr bwMode="auto">
            <a:xfrm>
              <a:off x="1981200" y="3962400"/>
              <a:ext cx="1752600" cy="4572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nvGrpSpPr>
            <p:cNvPr id="8203" name="Group 33"/>
            <p:cNvGrpSpPr>
              <a:grpSpLocks/>
            </p:cNvGrpSpPr>
            <p:nvPr/>
          </p:nvGrpSpPr>
          <p:grpSpPr bwMode="auto">
            <a:xfrm>
              <a:off x="5334000" y="3657600"/>
              <a:ext cx="1447800" cy="1371600"/>
              <a:chOff x="7086600" y="3657600"/>
              <a:chExt cx="1447800" cy="1371600"/>
            </a:xfrm>
          </p:grpSpPr>
          <p:sp>
            <p:nvSpPr>
              <p:cNvPr id="8225" name="Rectangle 10"/>
              <p:cNvSpPr>
                <a:spLocks noChangeArrowheads="1"/>
              </p:cNvSpPr>
              <p:nvPr/>
            </p:nvSpPr>
            <p:spPr bwMode="auto">
              <a:xfrm>
                <a:off x="7086600" y="3657600"/>
                <a:ext cx="1447800" cy="1371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a:p>
                <a:pPr eaLnBrk="1" hangingPunct="1"/>
                <a:endParaRPr lang="en-US" altLang="en-US" sz="1600"/>
              </a:p>
              <a:p>
                <a:pPr eaLnBrk="1" hangingPunct="1"/>
                <a:r>
                  <a:rPr lang="en-US" altLang="en-US" sz="1600"/>
                  <a:t>+ method (…)</a:t>
                </a:r>
              </a:p>
            </p:txBody>
          </p:sp>
          <p:sp>
            <p:nvSpPr>
              <p:cNvPr id="8226" name="Rectangle 11"/>
              <p:cNvSpPr>
                <a:spLocks noChangeArrowheads="1"/>
              </p:cNvSpPr>
              <p:nvPr/>
            </p:nvSpPr>
            <p:spPr bwMode="auto">
              <a:xfrm>
                <a:off x="7086600" y="3657600"/>
                <a:ext cx="1447800" cy="3048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grpSp>
        <p:grpSp>
          <p:nvGrpSpPr>
            <p:cNvPr id="8204" name="Group 24"/>
            <p:cNvGrpSpPr>
              <a:grpSpLocks/>
            </p:cNvGrpSpPr>
            <p:nvPr/>
          </p:nvGrpSpPr>
          <p:grpSpPr bwMode="auto">
            <a:xfrm>
              <a:off x="5334000" y="2286000"/>
              <a:ext cx="2438400" cy="533400"/>
              <a:chOff x="7086600" y="1676400"/>
              <a:chExt cx="2438400" cy="533400"/>
            </a:xfrm>
          </p:grpSpPr>
          <p:grpSp>
            <p:nvGrpSpPr>
              <p:cNvPr id="8216" name="Group 14"/>
              <p:cNvGrpSpPr>
                <a:grpSpLocks/>
              </p:cNvGrpSpPr>
              <p:nvPr/>
            </p:nvGrpSpPr>
            <p:grpSpPr bwMode="auto">
              <a:xfrm>
                <a:off x="7086600" y="1676400"/>
                <a:ext cx="563033" cy="533400"/>
                <a:chOff x="7086600" y="838200"/>
                <a:chExt cx="1447800" cy="1371600"/>
              </a:xfrm>
            </p:grpSpPr>
            <p:sp>
              <p:nvSpPr>
                <p:cNvPr id="8223" name="Rectangle 12"/>
                <p:cNvSpPr>
                  <a:spLocks noChangeArrowheads="1"/>
                </p:cNvSpPr>
                <p:nvPr/>
              </p:nvSpPr>
              <p:spPr bwMode="auto">
                <a:xfrm>
                  <a:off x="7086600" y="838200"/>
                  <a:ext cx="1447800" cy="1371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sp>
              <p:nvSpPr>
                <p:cNvPr id="8224" name="Rectangle 13"/>
                <p:cNvSpPr>
                  <a:spLocks noChangeArrowheads="1"/>
                </p:cNvSpPr>
                <p:nvPr/>
              </p:nvSpPr>
              <p:spPr bwMode="auto">
                <a:xfrm>
                  <a:off x="7086600" y="838200"/>
                  <a:ext cx="1447800" cy="3048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grpSp>
          <p:grpSp>
            <p:nvGrpSpPr>
              <p:cNvPr id="8217" name="Group 15"/>
              <p:cNvGrpSpPr>
                <a:grpSpLocks/>
              </p:cNvGrpSpPr>
              <p:nvPr/>
            </p:nvGrpSpPr>
            <p:grpSpPr bwMode="auto">
              <a:xfrm>
                <a:off x="7772400" y="1676400"/>
                <a:ext cx="563033" cy="533400"/>
                <a:chOff x="7086600" y="838200"/>
                <a:chExt cx="1447800" cy="1371600"/>
              </a:xfrm>
            </p:grpSpPr>
            <p:sp>
              <p:nvSpPr>
                <p:cNvPr id="8221" name="Rectangle 16"/>
                <p:cNvSpPr>
                  <a:spLocks noChangeArrowheads="1"/>
                </p:cNvSpPr>
                <p:nvPr/>
              </p:nvSpPr>
              <p:spPr bwMode="auto">
                <a:xfrm>
                  <a:off x="7086600" y="838200"/>
                  <a:ext cx="1447800" cy="1371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sp>
              <p:nvSpPr>
                <p:cNvPr id="8222" name="Rectangle 17"/>
                <p:cNvSpPr>
                  <a:spLocks noChangeArrowheads="1"/>
                </p:cNvSpPr>
                <p:nvPr/>
              </p:nvSpPr>
              <p:spPr bwMode="auto">
                <a:xfrm>
                  <a:off x="7086600" y="838200"/>
                  <a:ext cx="1447800" cy="3048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grpSp>
          <p:grpSp>
            <p:nvGrpSpPr>
              <p:cNvPr id="8218" name="Group 21"/>
              <p:cNvGrpSpPr>
                <a:grpSpLocks/>
              </p:cNvGrpSpPr>
              <p:nvPr/>
            </p:nvGrpSpPr>
            <p:grpSpPr bwMode="auto">
              <a:xfrm>
                <a:off x="8961967" y="1676400"/>
                <a:ext cx="563033" cy="533400"/>
                <a:chOff x="8382002" y="838200"/>
                <a:chExt cx="1447800" cy="1371600"/>
              </a:xfrm>
            </p:grpSpPr>
            <p:sp>
              <p:nvSpPr>
                <p:cNvPr id="8219" name="Rectangle 22"/>
                <p:cNvSpPr>
                  <a:spLocks noChangeArrowheads="1"/>
                </p:cNvSpPr>
                <p:nvPr/>
              </p:nvSpPr>
              <p:spPr bwMode="auto">
                <a:xfrm>
                  <a:off x="8382002" y="838200"/>
                  <a:ext cx="1447800" cy="13716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sp>
              <p:nvSpPr>
                <p:cNvPr id="8220" name="Rectangle 23"/>
                <p:cNvSpPr>
                  <a:spLocks noChangeArrowheads="1"/>
                </p:cNvSpPr>
                <p:nvPr/>
              </p:nvSpPr>
              <p:spPr bwMode="auto">
                <a:xfrm>
                  <a:off x="8382002" y="838200"/>
                  <a:ext cx="1447800" cy="304799"/>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1600"/>
                </a:p>
              </p:txBody>
            </p:sp>
          </p:grpSp>
        </p:grpSp>
        <p:sp>
          <p:nvSpPr>
            <p:cNvPr id="8205" name="TextBox 25"/>
            <p:cNvSpPr txBox="1">
              <a:spLocks noChangeArrowheads="1"/>
            </p:cNvSpPr>
            <p:nvPr/>
          </p:nvSpPr>
          <p:spPr bwMode="auto">
            <a:xfrm>
              <a:off x="5334000" y="2971800"/>
              <a:ext cx="22860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Service Endpoint</a:t>
              </a:r>
            </a:p>
            <a:p>
              <a:pPr eaLnBrk="1" hangingPunct="1"/>
              <a:r>
                <a:rPr lang="en-US" altLang="en-US" sz="1600"/>
                <a:t>Implementation (SEI)</a:t>
              </a:r>
            </a:p>
          </p:txBody>
        </p:sp>
        <p:sp>
          <p:nvSpPr>
            <p:cNvPr id="8206" name="TextBox 26"/>
            <p:cNvSpPr txBox="1">
              <a:spLocks noChangeArrowheads="1"/>
            </p:cNvSpPr>
            <p:nvPr/>
          </p:nvSpPr>
          <p:spPr bwMode="auto">
            <a:xfrm>
              <a:off x="1622234" y="1938051"/>
              <a:ext cx="22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WSDL</a:t>
              </a:r>
            </a:p>
          </p:txBody>
        </p:sp>
        <p:sp>
          <p:nvSpPr>
            <p:cNvPr id="8207" name="TextBox 27"/>
            <p:cNvSpPr txBox="1">
              <a:spLocks noChangeArrowheads="1"/>
            </p:cNvSpPr>
            <p:nvPr/>
          </p:nvSpPr>
          <p:spPr bwMode="auto">
            <a:xfrm>
              <a:off x="4305300" y="2438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JAXB</a:t>
              </a:r>
            </a:p>
          </p:txBody>
        </p:sp>
        <p:sp>
          <p:nvSpPr>
            <p:cNvPr id="8208" name="TextBox 28"/>
            <p:cNvSpPr txBox="1">
              <a:spLocks noChangeArrowheads="1"/>
            </p:cNvSpPr>
            <p:nvPr/>
          </p:nvSpPr>
          <p:spPr bwMode="auto">
            <a:xfrm>
              <a:off x="4267200" y="3352800"/>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a:t>JAX-WS</a:t>
              </a:r>
            </a:p>
          </p:txBody>
        </p:sp>
        <p:grpSp>
          <p:nvGrpSpPr>
            <p:cNvPr id="8209" name="Group 32"/>
            <p:cNvGrpSpPr>
              <a:grpSpLocks/>
            </p:cNvGrpSpPr>
            <p:nvPr/>
          </p:nvGrpSpPr>
          <p:grpSpPr bwMode="auto">
            <a:xfrm>
              <a:off x="6706519" y="2579783"/>
              <a:ext cx="381000" cy="76200"/>
              <a:chOff x="7772400" y="3124200"/>
              <a:chExt cx="381000" cy="76200"/>
            </a:xfrm>
          </p:grpSpPr>
          <p:sp>
            <p:nvSpPr>
              <p:cNvPr id="8213" name="Oval 29"/>
              <p:cNvSpPr>
                <a:spLocks noChangeArrowheads="1"/>
              </p:cNvSpPr>
              <p:nvPr/>
            </p:nvSpPr>
            <p:spPr bwMode="auto">
              <a:xfrm>
                <a:off x="7772400" y="3124200"/>
                <a:ext cx="76200" cy="76200"/>
              </a:xfrm>
              <a:prstGeom prst="ellipse">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214" name="Oval 30"/>
              <p:cNvSpPr>
                <a:spLocks noChangeArrowheads="1"/>
              </p:cNvSpPr>
              <p:nvPr/>
            </p:nvSpPr>
            <p:spPr bwMode="auto">
              <a:xfrm>
                <a:off x="7924800" y="3124200"/>
                <a:ext cx="76200" cy="76200"/>
              </a:xfrm>
              <a:prstGeom prst="ellipse">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215" name="Oval 31"/>
              <p:cNvSpPr>
                <a:spLocks noChangeArrowheads="1"/>
              </p:cNvSpPr>
              <p:nvPr/>
            </p:nvSpPr>
            <p:spPr bwMode="auto">
              <a:xfrm>
                <a:off x="8077200" y="3124200"/>
                <a:ext cx="76200" cy="76200"/>
              </a:xfrm>
              <a:prstGeom prst="ellipse">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cxnSp>
          <p:nvCxnSpPr>
            <p:cNvPr id="8210" name="Elbow Connector 37"/>
            <p:cNvCxnSpPr>
              <a:cxnSpLocks noChangeShapeType="1"/>
            </p:cNvCxnSpPr>
            <p:nvPr/>
          </p:nvCxnSpPr>
          <p:spPr bwMode="auto">
            <a:xfrm rot="10800000" flipV="1">
              <a:off x="2743044" y="3124023"/>
              <a:ext cx="2514678" cy="152414"/>
            </a:xfrm>
            <a:prstGeom prst="bentConnector3">
              <a:avLst>
                <a:gd name="adj1" fmla="val 38542"/>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1" name="Elbow Connector 39"/>
            <p:cNvCxnSpPr>
              <a:cxnSpLocks noChangeShapeType="1"/>
            </p:cNvCxnSpPr>
            <p:nvPr/>
          </p:nvCxnSpPr>
          <p:spPr bwMode="auto">
            <a:xfrm rot="10800000">
              <a:off x="2971651" y="3809887"/>
              <a:ext cx="2209869" cy="533450"/>
            </a:xfrm>
            <a:prstGeom prst="bentConnector3">
              <a:avLst>
                <a:gd name="adj1" fmla="val 40366"/>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2" name="Straight Arrow Connector 44"/>
            <p:cNvCxnSpPr>
              <a:cxnSpLocks noChangeShapeType="1"/>
            </p:cNvCxnSpPr>
            <p:nvPr/>
          </p:nvCxnSpPr>
          <p:spPr bwMode="auto">
            <a:xfrm flipH="1">
              <a:off x="2666841" y="2438159"/>
              <a:ext cx="251467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64394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altLang="en-US"/>
              <a:t>JAX-WS:</a:t>
            </a:r>
            <a:br>
              <a:rPr lang="en-US" altLang="en-US"/>
            </a:br>
            <a:r>
              <a:rPr lang="en-US" altLang="en-US" sz="2400">
                <a:solidFill>
                  <a:srgbClr val="FF0000"/>
                </a:solidFill>
              </a:rPr>
              <a:t>SOAP to Java</a:t>
            </a:r>
          </a:p>
        </p:txBody>
      </p:sp>
      <p:grpSp>
        <p:nvGrpSpPr>
          <p:cNvPr id="9219" name="Group 31"/>
          <p:cNvGrpSpPr>
            <a:grpSpLocks/>
          </p:cNvGrpSpPr>
          <p:nvPr/>
        </p:nvGrpSpPr>
        <p:grpSpPr bwMode="auto">
          <a:xfrm>
            <a:off x="685800" y="1600200"/>
            <a:ext cx="7772400" cy="3873500"/>
            <a:chOff x="914400" y="1219200"/>
            <a:chExt cx="7772400" cy="3873500"/>
          </a:xfrm>
        </p:grpSpPr>
        <p:grpSp>
          <p:nvGrpSpPr>
            <p:cNvPr id="9220" name="Group 15"/>
            <p:cNvGrpSpPr>
              <a:grpSpLocks/>
            </p:cNvGrpSpPr>
            <p:nvPr/>
          </p:nvGrpSpPr>
          <p:grpSpPr bwMode="auto">
            <a:xfrm>
              <a:off x="5029200" y="4178300"/>
              <a:ext cx="1905000" cy="914400"/>
              <a:chOff x="6629400" y="4343400"/>
              <a:chExt cx="1905000" cy="914400"/>
            </a:xfrm>
          </p:grpSpPr>
          <p:sp>
            <p:nvSpPr>
              <p:cNvPr id="9231" name="Rectangle 7"/>
              <p:cNvSpPr>
                <a:spLocks noChangeArrowheads="1"/>
              </p:cNvSpPr>
              <p:nvPr/>
            </p:nvSpPr>
            <p:spPr bwMode="auto">
              <a:xfrm>
                <a:off x="6629400" y="4343400"/>
                <a:ext cx="1905000" cy="9144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a:p>
                <a:pPr eaLnBrk="1" hangingPunct="1"/>
                <a:endParaRPr lang="en-US" altLang="en-US"/>
              </a:p>
            </p:txBody>
          </p:sp>
          <p:sp>
            <p:nvSpPr>
              <p:cNvPr id="9232" name="Rectangle 8"/>
              <p:cNvSpPr>
                <a:spLocks noChangeArrowheads="1"/>
              </p:cNvSpPr>
              <p:nvPr/>
            </p:nvSpPr>
            <p:spPr bwMode="auto">
              <a:xfrm>
                <a:off x="6629400" y="4343400"/>
                <a:ext cx="1905000" cy="3810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srgbClr val="000000"/>
                    </a:solidFill>
                  </a:rPr>
                  <a:t>Order</a:t>
                </a:r>
                <a:endParaRPr lang="en-US" altLang="en-US"/>
              </a:p>
            </p:txBody>
          </p:sp>
        </p:grpSp>
        <p:sp>
          <p:nvSpPr>
            <p:cNvPr id="9221" name="Rectangle 3"/>
            <p:cNvSpPr>
              <a:spLocks noChangeArrowheads="1"/>
            </p:cNvSpPr>
            <p:nvPr/>
          </p:nvSpPr>
          <p:spPr bwMode="auto">
            <a:xfrm>
              <a:off x="914400" y="1676400"/>
              <a:ext cx="3200400" cy="32004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b="1"/>
                <a:t>&lt;env:Envelope..&gt;</a:t>
              </a:r>
            </a:p>
            <a:p>
              <a:pPr eaLnBrk="1" hangingPunct="1"/>
              <a:r>
                <a:rPr lang="en-US" altLang="en-US" sz="1400" b="1"/>
                <a:t>&lt;env:Head.../&gt;</a:t>
              </a:r>
            </a:p>
            <a:p>
              <a:pPr eaLnBrk="1" hangingPunct="1"/>
              <a:r>
                <a:rPr lang="en-US" altLang="en-US" sz="1400" b="1"/>
                <a:t>&lt;env:Body…&gt;</a:t>
              </a:r>
            </a:p>
            <a:p>
              <a:pPr eaLnBrk="1" hangingPunct="1"/>
              <a:r>
                <a:rPr lang="en-US" altLang="en-US" sz="1400" b="1">
                  <a:solidFill>
                    <a:srgbClr val="FF0000"/>
                  </a:solidFill>
                </a:rPr>
                <a:t> &lt;submitOrder&gt;</a:t>
              </a:r>
            </a:p>
            <a:p>
              <a:pPr eaLnBrk="1" hangingPunct="1"/>
              <a:r>
                <a:rPr lang="en-US" altLang="en-US" sz="1400" b="1"/>
                <a:t>  &lt;order…&gt;</a:t>
              </a:r>
            </a:p>
            <a:p>
              <a:pPr eaLnBrk="1" hangingPunct="1"/>
              <a:r>
                <a:rPr lang="en-US" altLang="en-US" sz="1400" b="1"/>
                <a:t>    &lt;date&gt;20080507&lt;/date&gt;</a:t>
              </a:r>
            </a:p>
            <a:p>
              <a:pPr eaLnBrk="1" hangingPunct="1"/>
              <a:r>
                <a:rPr lang="en-US" altLang="en-US" sz="1400" b="1"/>
                <a:t>    &lt;itemNum&gt;DW0-88&lt;/itemNum&gt;</a:t>
              </a:r>
            </a:p>
            <a:p>
              <a:pPr eaLnBrk="1" hangingPunct="1"/>
              <a:r>
                <a:rPr lang="en-US" altLang="en-US" sz="1400" b="1"/>
                <a:t>    …</a:t>
              </a:r>
            </a:p>
            <a:p>
              <a:pPr eaLnBrk="1" hangingPunct="1"/>
              <a:r>
                <a:rPr lang="en-US" altLang="en-US" sz="1400" b="1"/>
                <a:t>  &lt;/order&gt;</a:t>
              </a:r>
            </a:p>
            <a:p>
              <a:pPr eaLnBrk="1" hangingPunct="1"/>
              <a:r>
                <a:rPr lang="en-US" altLang="en-US" sz="1400" b="1"/>
                <a:t>&lt;/submitOrder&gt;</a:t>
              </a:r>
            </a:p>
            <a:p>
              <a:pPr eaLnBrk="1" hangingPunct="1"/>
              <a:r>
                <a:rPr lang="en-US" altLang="en-US" sz="1400" b="1"/>
                <a:t>&lt;/env.Body&gt;</a:t>
              </a:r>
            </a:p>
            <a:p>
              <a:pPr eaLnBrk="1" hangingPunct="1"/>
              <a:r>
                <a:rPr lang="en-US" altLang="en-US" sz="1400" b="1"/>
                <a:t>&lt;env:Envelope&gt;</a:t>
              </a:r>
            </a:p>
          </p:txBody>
        </p:sp>
        <p:grpSp>
          <p:nvGrpSpPr>
            <p:cNvPr id="9222" name="Group 14"/>
            <p:cNvGrpSpPr>
              <a:grpSpLocks/>
            </p:cNvGrpSpPr>
            <p:nvPr/>
          </p:nvGrpSpPr>
          <p:grpSpPr bwMode="auto">
            <a:xfrm>
              <a:off x="5029200" y="1676400"/>
              <a:ext cx="3657600" cy="2286000"/>
              <a:chOff x="8382000" y="1905000"/>
              <a:chExt cx="3657600" cy="2286000"/>
            </a:xfrm>
          </p:grpSpPr>
          <p:sp>
            <p:nvSpPr>
              <p:cNvPr id="9229" name="Rectangle 5"/>
              <p:cNvSpPr>
                <a:spLocks noChangeArrowheads="1"/>
              </p:cNvSpPr>
              <p:nvPr/>
            </p:nvSpPr>
            <p:spPr bwMode="auto">
              <a:xfrm>
                <a:off x="8382000" y="1905000"/>
                <a:ext cx="3657600" cy="2286000"/>
              </a:xfrm>
              <a:prstGeom prst="rect">
                <a:avLst/>
              </a:prstGeom>
              <a:solidFill>
                <a:srgbClr val="FFFF99"/>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b="1"/>
              </a:p>
              <a:p>
                <a:pPr eaLnBrk="1" hangingPunct="1"/>
                <a:endParaRPr lang="en-US" altLang="en-US" b="1"/>
              </a:p>
              <a:p>
                <a:pPr eaLnBrk="1" hangingPunct="1"/>
                <a:r>
                  <a:rPr lang="en-US" altLang="en-US" sz="1400" b="1">
                    <a:solidFill>
                      <a:srgbClr val="FF0000"/>
                    </a:solidFill>
                  </a:rPr>
                  <a:t>@WebService</a:t>
                </a:r>
              </a:p>
              <a:p>
                <a:pPr eaLnBrk="1" hangingPunct="1"/>
                <a:r>
                  <a:rPr lang="en-US" altLang="en-US" sz="1400" b="1"/>
                  <a:t>public class OrderManager{ </a:t>
                </a:r>
              </a:p>
              <a:p>
                <a:pPr eaLnBrk="1" hangingPunct="1"/>
                <a:r>
                  <a:rPr lang="en-US" altLang="en-US" sz="1400" b="1"/>
                  <a:t>…}</a:t>
                </a:r>
              </a:p>
              <a:p>
                <a:pPr eaLnBrk="1" hangingPunct="1"/>
                <a:r>
                  <a:rPr lang="en-US" altLang="en-US" sz="1400" b="1"/>
                  <a:t>   public void </a:t>
                </a:r>
                <a:r>
                  <a:rPr lang="en-US" altLang="en-US" sz="1400" b="1">
                    <a:solidFill>
                      <a:srgbClr val="FF0000"/>
                    </a:solidFill>
                  </a:rPr>
                  <a:t>submitOrder</a:t>
                </a:r>
                <a:r>
                  <a:rPr lang="en-US" altLang="en-US" sz="1400" b="1"/>
                  <a:t>(Order ord){ </a:t>
                </a:r>
              </a:p>
              <a:p>
                <a:pPr eaLnBrk="1" hangingPunct="1"/>
                <a:r>
                  <a:rPr lang="en-US" altLang="en-US" sz="1400" b="1"/>
                  <a:t>   …}</a:t>
                </a:r>
              </a:p>
              <a:p>
                <a:pPr eaLnBrk="1" hangingPunct="1"/>
                <a:r>
                  <a:rPr lang="en-US" altLang="en-US" sz="1400" b="1"/>
                  <a:t>}</a:t>
                </a:r>
              </a:p>
              <a:p>
                <a:pPr eaLnBrk="1" hangingPunct="1"/>
                <a:endParaRPr lang="en-US" altLang="en-US" sz="1400" b="1"/>
              </a:p>
            </p:txBody>
          </p:sp>
          <p:sp>
            <p:nvSpPr>
              <p:cNvPr id="9230" name="Rectangle 6"/>
              <p:cNvSpPr>
                <a:spLocks noChangeArrowheads="1"/>
              </p:cNvSpPr>
              <p:nvPr/>
            </p:nvSpPr>
            <p:spPr bwMode="auto">
              <a:xfrm>
                <a:off x="8382000" y="1905000"/>
                <a:ext cx="3657600" cy="381000"/>
              </a:xfrm>
              <a:prstGeom prst="rect">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solidFill>
                      <a:srgbClr val="000000"/>
                    </a:solidFill>
                  </a:rPr>
                  <a:t>OrderManager</a:t>
                </a:r>
              </a:p>
              <a:p>
                <a:pPr eaLnBrk="1" hangingPunct="1"/>
                <a:endParaRPr lang="en-US" altLang="en-US"/>
              </a:p>
            </p:txBody>
          </p:sp>
        </p:grpSp>
        <p:cxnSp>
          <p:nvCxnSpPr>
            <p:cNvPr id="9223" name="Elbow Connector 17"/>
            <p:cNvCxnSpPr>
              <a:cxnSpLocks noChangeShapeType="1"/>
            </p:cNvCxnSpPr>
            <p:nvPr/>
          </p:nvCxnSpPr>
          <p:spPr bwMode="auto">
            <a:xfrm>
              <a:off x="3352800" y="2667000"/>
              <a:ext cx="3505200" cy="457200"/>
            </a:xfrm>
            <a:prstGeom prst="bentConnector3">
              <a:avLst>
                <a:gd name="adj1" fmla="val 43477"/>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4" name="TextBox 10"/>
            <p:cNvSpPr txBox="1">
              <a:spLocks noChangeArrowheads="1"/>
            </p:cNvSpPr>
            <p:nvPr/>
          </p:nvSpPr>
          <p:spPr bwMode="auto">
            <a:xfrm>
              <a:off x="914400" y="121920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SOAP</a:t>
              </a:r>
            </a:p>
          </p:txBody>
        </p:sp>
        <p:sp>
          <p:nvSpPr>
            <p:cNvPr id="9225" name="TextBox 10"/>
            <p:cNvSpPr txBox="1">
              <a:spLocks noChangeArrowheads="1"/>
            </p:cNvSpPr>
            <p:nvPr/>
          </p:nvSpPr>
          <p:spPr bwMode="auto">
            <a:xfrm>
              <a:off x="5029200" y="121920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Java</a:t>
              </a:r>
            </a:p>
          </p:txBody>
        </p:sp>
        <p:sp>
          <p:nvSpPr>
            <p:cNvPr id="9226" name="TextBox 26"/>
            <p:cNvSpPr txBox="1">
              <a:spLocks noChangeArrowheads="1"/>
            </p:cNvSpPr>
            <p:nvPr/>
          </p:nvSpPr>
          <p:spPr bwMode="auto">
            <a:xfrm>
              <a:off x="4114800" y="40386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a:t>JAXB</a:t>
              </a:r>
            </a:p>
          </p:txBody>
        </p:sp>
        <p:sp>
          <p:nvSpPr>
            <p:cNvPr id="9227" name="TextBox 27"/>
            <p:cNvSpPr txBox="1">
              <a:spLocks noChangeArrowheads="1"/>
            </p:cNvSpPr>
            <p:nvPr/>
          </p:nvSpPr>
          <p:spPr bwMode="auto">
            <a:xfrm>
              <a:off x="4114800" y="2209800"/>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a:t>JAX-WS</a:t>
              </a:r>
            </a:p>
          </p:txBody>
        </p:sp>
        <p:cxnSp>
          <p:nvCxnSpPr>
            <p:cNvPr id="9228" name="Elbow Connector 29"/>
            <p:cNvCxnSpPr>
              <a:cxnSpLocks noChangeShapeType="1"/>
              <a:endCxn id="9232" idx="1"/>
            </p:cNvCxnSpPr>
            <p:nvPr/>
          </p:nvCxnSpPr>
          <p:spPr bwMode="auto">
            <a:xfrm>
              <a:off x="3352800" y="2819400"/>
              <a:ext cx="1676400" cy="15494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5065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381000" y="1066800"/>
            <a:ext cx="8305800" cy="838200"/>
          </a:xfrm>
        </p:spPr>
        <p:txBody>
          <a:bodyPr/>
          <a:lstStyle/>
          <a:p>
            <a:r>
              <a:rPr lang="en-US" altLang="en-US" dirty="0"/>
              <a:t>JAX-WS Requirements:</a:t>
            </a:r>
            <a:br>
              <a:rPr lang="en-US" altLang="en-US" dirty="0"/>
            </a:br>
            <a:br>
              <a:rPr lang="en-US" altLang="en-US" dirty="0"/>
            </a:br>
            <a:br>
              <a:rPr lang="en-US" altLang="en-US" dirty="0"/>
            </a:br>
            <a:r>
              <a:rPr lang="en-US" altLang="en-US" sz="2400" dirty="0">
                <a:solidFill>
                  <a:srgbClr val="FF0000"/>
                </a:solidFill>
              </a:rPr>
              <a:t>Requirements on the Java Class</a:t>
            </a:r>
            <a:br>
              <a:rPr lang="en-US" altLang="en-US" dirty="0"/>
            </a:br>
            <a:endParaRPr lang="en-US" altLang="en-US" dirty="0"/>
          </a:p>
        </p:txBody>
      </p:sp>
      <p:sp>
        <p:nvSpPr>
          <p:cNvPr id="13315" name="Content Placeholder 5"/>
          <p:cNvSpPr>
            <a:spLocks noGrp="1"/>
          </p:cNvSpPr>
          <p:nvPr>
            <p:ph idx="1"/>
          </p:nvPr>
        </p:nvSpPr>
        <p:spPr>
          <a:xfrm>
            <a:off x="609600" y="2278062"/>
            <a:ext cx="7918450" cy="1989138"/>
          </a:xfrm>
        </p:spPr>
        <p:txBody>
          <a:bodyPr/>
          <a:lstStyle/>
          <a:p>
            <a:pPr lvl="1"/>
            <a:r>
              <a:rPr lang="en-US" altLang="en-US" dirty="0"/>
              <a:t>Must be annotated with </a:t>
            </a:r>
            <a:r>
              <a:rPr lang="en-US" altLang="en-US" dirty="0" err="1">
                <a:latin typeface="Courier New" pitchFamily="49" charset="0"/>
                <a:cs typeface="Courier New" pitchFamily="49" charset="0"/>
              </a:rPr>
              <a:t>javax.ws.WebService</a:t>
            </a:r>
            <a:endParaRPr lang="en-US" altLang="en-US" dirty="0">
              <a:latin typeface="Courier New" pitchFamily="49" charset="0"/>
              <a:cs typeface="Courier New" pitchFamily="49" charset="0"/>
            </a:endParaRPr>
          </a:p>
          <a:p>
            <a:pPr lvl="1"/>
            <a:r>
              <a:rPr lang="en-US" altLang="en-US" dirty="0"/>
              <a:t>Must not be declared </a:t>
            </a:r>
            <a:r>
              <a:rPr lang="en-US" altLang="en-US" dirty="0">
                <a:latin typeface="Courier New" pitchFamily="49" charset="0"/>
                <a:cs typeface="Courier New" pitchFamily="49" charset="0"/>
              </a:rPr>
              <a:t>final</a:t>
            </a:r>
          </a:p>
          <a:p>
            <a:pPr lvl="1"/>
            <a:r>
              <a:rPr lang="en-US" altLang="en-US" dirty="0"/>
              <a:t>Must not be </a:t>
            </a:r>
            <a:r>
              <a:rPr lang="en-US" altLang="en-US" dirty="0">
                <a:latin typeface="Courier New" pitchFamily="49" charset="0"/>
                <a:cs typeface="Courier New" pitchFamily="49" charset="0"/>
              </a:rPr>
              <a:t>abstract</a:t>
            </a:r>
          </a:p>
          <a:p>
            <a:pPr lvl="1"/>
            <a:r>
              <a:rPr lang="en-US" altLang="en-US" dirty="0"/>
              <a:t>Must have a default public no-</a:t>
            </a:r>
            <a:r>
              <a:rPr lang="en-US" altLang="en-US" dirty="0" err="1"/>
              <a:t>arg</a:t>
            </a:r>
            <a:r>
              <a:rPr lang="en-US" altLang="en-US" dirty="0"/>
              <a:t> constructor</a:t>
            </a:r>
          </a:p>
          <a:p>
            <a:pPr lvl="1"/>
            <a:r>
              <a:rPr lang="en-US" altLang="en-US" dirty="0"/>
              <a:t>Must not have a </a:t>
            </a:r>
            <a:r>
              <a:rPr lang="en-US" altLang="en-US" dirty="0">
                <a:latin typeface="Courier New" pitchFamily="49" charset="0"/>
                <a:cs typeface="Courier New" pitchFamily="49" charset="0"/>
              </a:rPr>
              <a:t>finalize</a:t>
            </a:r>
            <a:r>
              <a:rPr lang="en-US" altLang="en-US" dirty="0"/>
              <a:t> method</a:t>
            </a:r>
          </a:p>
        </p:txBody>
      </p:sp>
    </p:spTree>
    <p:extLst>
      <p:ext uri="{BB962C8B-B14F-4D97-AF65-F5344CB8AC3E}">
        <p14:creationId xmlns:p14="http://schemas.microsoft.com/office/powerpoint/2010/main" val="3618146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381000" y="914400"/>
            <a:ext cx="8305800" cy="838200"/>
          </a:xfrm>
        </p:spPr>
        <p:txBody>
          <a:bodyPr/>
          <a:lstStyle/>
          <a:p>
            <a:r>
              <a:rPr lang="en-US" altLang="en-US" dirty="0"/>
              <a:t>JAX-WS Requirements:</a:t>
            </a:r>
            <a:br>
              <a:rPr lang="en-US" altLang="en-US" dirty="0"/>
            </a:br>
            <a:br>
              <a:rPr lang="en-US" altLang="en-US" dirty="0"/>
            </a:br>
            <a:br>
              <a:rPr lang="en-US" altLang="en-US" dirty="0"/>
            </a:br>
            <a:r>
              <a:rPr lang="en-US" altLang="en-US" sz="2400" dirty="0">
                <a:solidFill>
                  <a:srgbClr val="FF0000"/>
                </a:solidFill>
              </a:rPr>
              <a:t>Requirements on Web Service Methods</a:t>
            </a:r>
            <a:endParaRPr lang="en-US" altLang="en-US" sz="2400" dirty="0"/>
          </a:p>
        </p:txBody>
      </p:sp>
      <p:sp>
        <p:nvSpPr>
          <p:cNvPr id="15363" name="Content Placeholder 4"/>
          <p:cNvSpPr>
            <a:spLocks noGrp="1"/>
          </p:cNvSpPr>
          <p:nvPr>
            <p:ph idx="1"/>
          </p:nvPr>
        </p:nvSpPr>
        <p:spPr>
          <a:xfrm>
            <a:off x="609600" y="2438400"/>
            <a:ext cx="7918450" cy="3275013"/>
          </a:xfrm>
        </p:spPr>
        <p:txBody>
          <a:bodyPr/>
          <a:lstStyle/>
          <a:p>
            <a:pPr lvl="1"/>
            <a:r>
              <a:rPr lang="en-US" altLang="en-US" dirty="0"/>
              <a:t>Must be </a:t>
            </a:r>
            <a:r>
              <a:rPr lang="en-US" altLang="en-US" dirty="0">
                <a:latin typeface="Courier New" pitchFamily="49" charset="0"/>
                <a:cs typeface="Courier New" pitchFamily="49" charset="0"/>
              </a:rPr>
              <a:t>public</a:t>
            </a:r>
            <a:br>
              <a:rPr lang="en-US" altLang="en-US" dirty="0"/>
            </a:br>
            <a:r>
              <a:rPr lang="en-US" altLang="en-US" dirty="0"/>
              <a:t>By default, every public method in the class will be part of the web service.</a:t>
            </a:r>
          </a:p>
          <a:p>
            <a:pPr lvl="1"/>
            <a:r>
              <a:rPr lang="en-US" altLang="en-US" dirty="0"/>
              <a:t>Methods can be excluded as web service methods using </a:t>
            </a:r>
            <a:r>
              <a:rPr lang="en-US" altLang="en-US" dirty="0">
                <a:latin typeface="Courier New" pitchFamily="49" charset="0"/>
                <a:cs typeface="Courier New" pitchFamily="49" charset="0"/>
              </a:rPr>
              <a:t>@</a:t>
            </a:r>
            <a:r>
              <a:rPr lang="en-US" altLang="en-US" dirty="0" err="1">
                <a:latin typeface="Courier New" pitchFamily="49" charset="0"/>
                <a:cs typeface="Courier New" pitchFamily="49" charset="0"/>
              </a:rPr>
              <a:t>WebMethod</a:t>
            </a:r>
            <a:r>
              <a:rPr lang="en-US" altLang="en-US" dirty="0">
                <a:latin typeface="Courier New" pitchFamily="49" charset="0"/>
                <a:cs typeface="Courier New" pitchFamily="49" charset="0"/>
              </a:rPr>
              <a:t>(exclude=true)</a:t>
            </a:r>
            <a:r>
              <a:rPr lang="en-US" altLang="en-US" dirty="0"/>
              <a:t>.</a:t>
            </a:r>
            <a:endParaRPr lang="en-US" altLang="en-US" dirty="0">
              <a:latin typeface="Courier New" pitchFamily="49" charset="0"/>
              <a:cs typeface="Courier New" pitchFamily="49" charset="0"/>
            </a:endParaRPr>
          </a:p>
          <a:p>
            <a:pPr lvl="1"/>
            <a:r>
              <a:rPr lang="en-US" altLang="en-US" dirty="0"/>
              <a:t>Must not be </a:t>
            </a:r>
            <a:r>
              <a:rPr lang="en-US" altLang="en-US" dirty="0">
                <a:latin typeface="Courier New" pitchFamily="49" charset="0"/>
                <a:cs typeface="Courier New" pitchFamily="49" charset="0"/>
              </a:rPr>
              <a:t>static</a:t>
            </a:r>
            <a:r>
              <a:rPr lang="en-US" altLang="en-US" dirty="0"/>
              <a:t> or </a:t>
            </a:r>
            <a:r>
              <a:rPr lang="en-US" altLang="en-US" dirty="0">
                <a:latin typeface="Courier New" pitchFamily="49" charset="0"/>
                <a:cs typeface="Courier New" pitchFamily="49" charset="0"/>
              </a:rPr>
              <a:t>final</a:t>
            </a:r>
          </a:p>
          <a:p>
            <a:pPr lvl="1"/>
            <a:r>
              <a:rPr lang="en-US" altLang="en-US" dirty="0"/>
              <a:t>Must have JAXB-compatible parameters and return types</a:t>
            </a:r>
          </a:p>
          <a:p>
            <a:pPr lvl="2"/>
            <a:r>
              <a:rPr lang="en-US" altLang="en-US" dirty="0"/>
              <a:t>Parameters and return types must not implement the </a:t>
            </a:r>
            <a:r>
              <a:rPr lang="en-US" altLang="en-US" dirty="0" err="1">
                <a:latin typeface="Courier New" pitchFamily="49" charset="0"/>
                <a:cs typeface="Courier New" pitchFamily="49" charset="0"/>
              </a:rPr>
              <a:t>java.rmi.Remote</a:t>
            </a:r>
            <a:r>
              <a:rPr lang="en-US" altLang="en-US" dirty="0"/>
              <a:t> interface.</a:t>
            </a:r>
          </a:p>
        </p:txBody>
      </p:sp>
    </p:spTree>
    <p:extLst>
      <p:ext uri="{BB962C8B-B14F-4D97-AF65-F5344CB8AC3E}">
        <p14:creationId xmlns:p14="http://schemas.microsoft.com/office/powerpoint/2010/main" val="857220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Web Service Errors</a:t>
            </a:r>
          </a:p>
        </p:txBody>
      </p:sp>
      <p:sp>
        <p:nvSpPr>
          <p:cNvPr id="5123" name="Content Placeholder 2"/>
          <p:cNvSpPr>
            <a:spLocks noGrp="1"/>
          </p:cNvSpPr>
          <p:nvPr>
            <p:ph idx="1"/>
          </p:nvPr>
        </p:nvSpPr>
        <p:spPr>
          <a:xfrm>
            <a:off x="609600" y="1447800"/>
            <a:ext cx="7918450" cy="3208338"/>
          </a:xfrm>
        </p:spPr>
        <p:txBody>
          <a:bodyPr/>
          <a:lstStyle/>
          <a:p>
            <a:r>
              <a:rPr lang="en-US" altLang="en-US" dirty="0">
                <a:latin typeface="Arial" charset="0"/>
              </a:rPr>
              <a:t>Web Services can experience errors in two places:</a:t>
            </a:r>
          </a:p>
          <a:p>
            <a:pPr lvl="1"/>
            <a:r>
              <a:rPr lang="en-US" altLang="en-US" dirty="0"/>
              <a:t>On the server</a:t>
            </a:r>
          </a:p>
          <a:p>
            <a:pPr lvl="2"/>
            <a:r>
              <a:rPr lang="en-US" altLang="en-US" dirty="0"/>
              <a:t>In your web service an exception is thrown. How you convey that to a client depends on the type of web service (SOAP or REST)</a:t>
            </a:r>
          </a:p>
          <a:p>
            <a:pPr lvl="1"/>
            <a:r>
              <a:rPr lang="en-US" altLang="en-US" dirty="0"/>
              <a:t>On the client</a:t>
            </a:r>
          </a:p>
          <a:p>
            <a:pPr lvl="2"/>
            <a:r>
              <a:rPr lang="en-US" altLang="en-US" dirty="0"/>
              <a:t>Clients receive the errors produced by a web service.</a:t>
            </a:r>
          </a:p>
          <a:p>
            <a:pPr lvl="2"/>
            <a:r>
              <a:rPr lang="en-US" altLang="en-US" dirty="0"/>
              <a:t>Clients experience error without there being any error produced by a server (networking problems, for example).</a:t>
            </a:r>
          </a:p>
        </p:txBody>
      </p:sp>
    </p:spTree>
    <p:extLst>
      <p:ext uri="{BB962C8B-B14F-4D97-AF65-F5344CB8AC3E}">
        <p14:creationId xmlns:p14="http://schemas.microsoft.com/office/powerpoint/2010/main" val="157657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SOAP Faults</a:t>
            </a:r>
          </a:p>
        </p:txBody>
      </p:sp>
      <p:sp>
        <p:nvSpPr>
          <p:cNvPr id="6147" name="Content Placeholder 2"/>
          <p:cNvSpPr>
            <a:spLocks noGrp="1"/>
          </p:cNvSpPr>
          <p:nvPr>
            <p:ph idx="1"/>
          </p:nvPr>
        </p:nvSpPr>
        <p:spPr>
          <a:xfrm>
            <a:off x="609600" y="1447800"/>
            <a:ext cx="7918450" cy="3730625"/>
          </a:xfrm>
        </p:spPr>
        <p:txBody>
          <a:bodyPr/>
          <a:lstStyle/>
          <a:p>
            <a:r>
              <a:rPr lang="en-US" altLang="en-US">
                <a:latin typeface="Arial" charset="0"/>
              </a:rPr>
              <a:t>The equivalent of an exception in a SOAP web service is called a "fault."</a:t>
            </a:r>
          </a:p>
          <a:p>
            <a:pPr lvl="1"/>
            <a:r>
              <a:rPr lang="en-US" altLang="en-US"/>
              <a:t>Application faults must be listed in the service's WSDL.</a:t>
            </a:r>
          </a:p>
          <a:p>
            <a:pPr lvl="2"/>
            <a:r>
              <a:rPr lang="en-US" altLang="en-US"/>
              <a:t>Similar to methods declaring they throw a checked exception</a:t>
            </a:r>
          </a:p>
          <a:p>
            <a:pPr lvl="2"/>
            <a:r>
              <a:rPr lang="en-US" altLang="en-US"/>
              <a:t>Known as modeled exceptions</a:t>
            </a:r>
          </a:p>
          <a:p>
            <a:pPr lvl="2"/>
            <a:r>
              <a:rPr lang="en-US" altLang="en-US"/>
              <a:t>Mapped to custom classes</a:t>
            </a:r>
          </a:p>
          <a:p>
            <a:pPr lvl="1"/>
            <a:r>
              <a:rPr lang="en-US" altLang="en-US"/>
              <a:t>Faults can occur without being in the WSDL.</a:t>
            </a:r>
          </a:p>
          <a:p>
            <a:pPr lvl="2"/>
            <a:r>
              <a:rPr lang="en-US" altLang="en-US"/>
              <a:t>Similar to runtime exceptions, things that shouldn't happen</a:t>
            </a:r>
          </a:p>
          <a:p>
            <a:pPr lvl="2"/>
            <a:r>
              <a:rPr lang="en-US" altLang="en-US"/>
              <a:t>Known as unmodeled exceptions</a:t>
            </a:r>
          </a:p>
          <a:p>
            <a:pPr lvl="2"/>
            <a:r>
              <a:rPr lang="en-US" altLang="en-US"/>
              <a:t>Uses </a:t>
            </a:r>
            <a:r>
              <a:rPr lang="en-US" altLang="en-US">
                <a:latin typeface="Courier New" pitchFamily="49" charset="0"/>
                <a:cs typeface="Courier New" pitchFamily="49" charset="0"/>
              </a:rPr>
              <a:t>javax.xml.ws.soap.SOAPFaultException</a:t>
            </a:r>
          </a:p>
        </p:txBody>
      </p:sp>
    </p:spTree>
    <p:custDataLst>
      <p:tags r:id="rId1"/>
    </p:custDataLst>
    <p:extLst>
      <p:ext uri="{BB962C8B-B14F-4D97-AF65-F5344CB8AC3E}">
        <p14:creationId xmlns:p14="http://schemas.microsoft.com/office/powerpoint/2010/main" val="369544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30" name="Picture 6" descr="http://slidespeech.com/s/hSE24X0Yen/slide_6.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38"/>
          <a:stretch/>
        </p:blipFill>
        <p:spPr bwMode="auto">
          <a:xfrm>
            <a:off x="0" y="15380"/>
            <a:ext cx="9144000" cy="61421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0948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Service Descriptions</a:t>
            </a:r>
          </a:p>
        </p:txBody>
      </p:sp>
      <p:sp>
        <p:nvSpPr>
          <p:cNvPr id="15363" name="Content Placeholder 2"/>
          <p:cNvSpPr>
            <a:spLocks noGrp="1"/>
          </p:cNvSpPr>
          <p:nvPr>
            <p:ph idx="1"/>
          </p:nvPr>
        </p:nvSpPr>
        <p:spPr>
          <a:xfrm>
            <a:off x="609600" y="1447800"/>
            <a:ext cx="7918450" cy="5087938"/>
          </a:xfrm>
        </p:spPr>
        <p:txBody>
          <a:bodyPr>
            <a:normAutofit/>
          </a:bodyPr>
          <a:lstStyle/>
          <a:p>
            <a:r>
              <a:rPr lang="en-US" altLang="en-US" dirty="0">
                <a:latin typeface="Arial" charset="0"/>
              </a:rPr>
              <a:t>Web service clients are coded to call operations present on a remote server. The available operations must be discovered in order for the client to call them.</a:t>
            </a:r>
          </a:p>
          <a:p>
            <a:endParaRPr lang="en-US" altLang="en-US" dirty="0">
              <a:latin typeface="Arial" charset="0"/>
            </a:endParaRPr>
          </a:p>
          <a:p>
            <a:pPr lvl="1">
              <a:spcBef>
                <a:spcPts val="300"/>
              </a:spcBef>
            </a:pPr>
            <a:r>
              <a:rPr lang="en-US" altLang="en-US" dirty="0"/>
              <a:t>Web Services Description Language (WSDL): Similar to a Java interface. A list of all operations, parameters, and return types.</a:t>
            </a:r>
          </a:p>
          <a:p>
            <a:pPr lvl="2">
              <a:spcBef>
                <a:spcPts val="300"/>
              </a:spcBef>
            </a:pPr>
            <a:r>
              <a:rPr lang="en-US" altLang="en-US" dirty="0"/>
              <a:t>Primarily for SOAP services</a:t>
            </a:r>
          </a:p>
        </p:txBody>
      </p:sp>
    </p:spTree>
    <p:extLst>
      <p:ext uri="{BB962C8B-B14F-4D97-AF65-F5344CB8AC3E}">
        <p14:creationId xmlns:p14="http://schemas.microsoft.com/office/powerpoint/2010/main" val="295386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XML in Web Services</a:t>
            </a:r>
          </a:p>
        </p:txBody>
      </p:sp>
      <p:sp>
        <p:nvSpPr>
          <p:cNvPr id="16387" name="Content Placeholder 2"/>
          <p:cNvSpPr>
            <a:spLocks noGrp="1"/>
          </p:cNvSpPr>
          <p:nvPr>
            <p:ph idx="1"/>
          </p:nvPr>
        </p:nvSpPr>
        <p:spPr>
          <a:xfrm>
            <a:off x="609600" y="1447800"/>
            <a:ext cx="7918450" cy="4954588"/>
          </a:xfrm>
        </p:spPr>
        <p:txBody>
          <a:bodyPr>
            <a:normAutofit/>
          </a:bodyPr>
          <a:lstStyle/>
          <a:p>
            <a:r>
              <a:rPr lang="en-US" altLang="en-US" dirty="0">
                <a:latin typeface="Arial" charset="0"/>
              </a:rPr>
              <a:t>To facilitate a platform-neutral exchange of data, a general purpose data-interchange format is needed.</a:t>
            </a:r>
          </a:p>
          <a:p>
            <a:endParaRPr lang="en-US" altLang="en-US" dirty="0">
              <a:latin typeface="Arial" charset="0"/>
            </a:endParaRPr>
          </a:p>
          <a:p>
            <a:pPr lvl="1"/>
            <a:r>
              <a:rPr lang="en-US" altLang="en-US" dirty="0"/>
              <a:t>Extensible Markup Language (XML): Used by SOAP services</a:t>
            </a:r>
          </a:p>
          <a:p>
            <a:pPr lvl="2">
              <a:spcBef>
                <a:spcPts val="300"/>
              </a:spcBef>
            </a:pPr>
            <a:r>
              <a:rPr lang="en-US" altLang="en-US" dirty="0"/>
              <a:t>A large number of processing libraries exist to support XML in almost every language.</a:t>
            </a:r>
          </a:p>
          <a:p>
            <a:pPr lvl="2">
              <a:spcBef>
                <a:spcPts val="300"/>
              </a:spcBef>
            </a:pPr>
            <a:r>
              <a:rPr lang="en-US" altLang="en-US" dirty="0"/>
              <a:t>Java developers can use SAX, DOM, JAXB.</a:t>
            </a:r>
          </a:p>
          <a:p>
            <a:pPr lvl="2">
              <a:spcBef>
                <a:spcPts val="300"/>
              </a:spcBef>
            </a:pPr>
            <a:r>
              <a:rPr lang="en-US" altLang="en-US" dirty="0"/>
              <a:t>SOAP web service rely on XML but libraries hide a large portion of the XML work.</a:t>
            </a:r>
          </a:p>
        </p:txBody>
      </p:sp>
    </p:spTree>
    <p:extLst>
      <p:ext uri="{BB962C8B-B14F-4D97-AF65-F5344CB8AC3E}">
        <p14:creationId xmlns:p14="http://schemas.microsoft.com/office/powerpoint/2010/main" val="18335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altLang="en-US"/>
              <a:t>Approaches to Developing Web Services</a:t>
            </a:r>
          </a:p>
        </p:txBody>
      </p:sp>
      <p:sp>
        <p:nvSpPr>
          <p:cNvPr id="17411" name="Content Placeholder 2"/>
          <p:cNvSpPr>
            <a:spLocks noGrp="1"/>
          </p:cNvSpPr>
          <p:nvPr>
            <p:ph idx="1"/>
          </p:nvPr>
        </p:nvSpPr>
        <p:spPr>
          <a:xfrm>
            <a:off x="609600" y="1447800"/>
            <a:ext cx="7918450" cy="4929188"/>
          </a:xfrm>
        </p:spPr>
        <p:txBody>
          <a:bodyPr>
            <a:normAutofit/>
          </a:bodyPr>
          <a:lstStyle/>
          <a:p>
            <a:r>
              <a:rPr lang="en-US" altLang="en-US">
                <a:latin typeface="Arial" charset="0"/>
              </a:rPr>
              <a:t>There are two main types of web services:</a:t>
            </a:r>
          </a:p>
          <a:p>
            <a:pPr lvl="1">
              <a:spcBef>
                <a:spcPts val="400"/>
              </a:spcBef>
            </a:pPr>
            <a:r>
              <a:rPr lang="en-US" altLang="en-US"/>
              <a:t>SOAP: Heavily standards based, evolved over the years</a:t>
            </a:r>
          </a:p>
          <a:p>
            <a:pPr lvl="2">
              <a:spcBef>
                <a:spcPts val="400"/>
              </a:spcBef>
            </a:pPr>
            <a:r>
              <a:rPr lang="en-US" altLang="en-US"/>
              <a:t>XML data is transmitted across HTTP using a POST request.</a:t>
            </a:r>
          </a:p>
          <a:p>
            <a:pPr lvl="2">
              <a:spcBef>
                <a:spcPts val="400"/>
              </a:spcBef>
            </a:pPr>
            <a:r>
              <a:rPr lang="en-US" altLang="en-US"/>
              <a:t>The XML data lists the method and parameters to call.</a:t>
            </a:r>
          </a:p>
          <a:p>
            <a:pPr lvl="2">
              <a:spcBef>
                <a:spcPts val="400"/>
              </a:spcBef>
            </a:pPr>
            <a:r>
              <a:rPr lang="en-US" altLang="en-US"/>
              <a:t>An XML response is generated containing the method return data.</a:t>
            </a:r>
          </a:p>
          <a:p>
            <a:pPr lvl="2">
              <a:spcBef>
                <a:spcPts val="400"/>
              </a:spcBef>
            </a:pPr>
            <a:r>
              <a:rPr lang="en-US" altLang="en-US"/>
              <a:t>It is closely tied to formal interface definitions (WSDL).</a:t>
            </a:r>
          </a:p>
          <a:p>
            <a:pPr lvl="3">
              <a:spcBef>
                <a:spcPts val="400"/>
              </a:spcBef>
            </a:pPr>
            <a:r>
              <a:rPr lang="en-US" altLang="en-US"/>
              <a:t>WSDL &gt; Code (top-down development)</a:t>
            </a:r>
          </a:p>
          <a:p>
            <a:pPr lvl="3">
              <a:spcBef>
                <a:spcPts val="400"/>
              </a:spcBef>
            </a:pPr>
            <a:r>
              <a:rPr lang="en-US" altLang="en-US"/>
              <a:t>Code &gt; WSDL (bottom-up development)</a:t>
            </a:r>
          </a:p>
          <a:p>
            <a:pPr lvl="1">
              <a:spcBef>
                <a:spcPts val="400"/>
              </a:spcBef>
            </a:pPr>
            <a:r>
              <a:rPr lang="en-US" altLang="en-US"/>
              <a:t>REST: Lightweight, less formal approach</a:t>
            </a:r>
          </a:p>
          <a:p>
            <a:pPr lvl="2">
              <a:spcBef>
                <a:spcPts val="400"/>
              </a:spcBef>
            </a:pPr>
            <a:r>
              <a:rPr lang="en-US" altLang="en-US"/>
              <a:t>Uses HTTP operations as method names (GET, POST, and so on)</a:t>
            </a:r>
          </a:p>
          <a:p>
            <a:pPr lvl="2">
              <a:spcBef>
                <a:spcPts val="400"/>
              </a:spcBef>
            </a:pPr>
            <a:r>
              <a:rPr lang="en-US" altLang="en-US"/>
              <a:t>Different URLs for different “resources” (similar to objects)</a:t>
            </a:r>
          </a:p>
          <a:p>
            <a:pPr lvl="2">
              <a:spcBef>
                <a:spcPts val="400"/>
              </a:spcBef>
            </a:pPr>
            <a:r>
              <a:rPr lang="en-US" altLang="en-US"/>
              <a:t>Parameters and return data in either XML or JSON</a:t>
            </a:r>
          </a:p>
        </p:txBody>
      </p:sp>
    </p:spTree>
    <p:extLst>
      <p:ext uri="{BB962C8B-B14F-4D97-AF65-F5344CB8AC3E}">
        <p14:creationId xmlns:p14="http://schemas.microsoft.com/office/powerpoint/2010/main" val="244521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Web Services Implementations </a:t>
            </a:r>
          </a:p>
        </p:txBody>
      </p:sp>
      <p:sp>
        <p:nvSpPr>
          <p:cNvPr id="18435" name="Content Placeholder 2"/>
          <p:cNvSpPr>
            <a:spLocks noGrp="1"/>
          </p:cNvSpPr>
          <p:nvPr>
            <p:ph idx="1"/>
          </p:nvPr>
        </p:nvSpPr>
        <p:spPr/>
        <p:txBody>
          <a:bodyPr>
            <a:normAutofit/>
          </a:bodyPr>
          <a:lstStyle/>
          <a:p>
            <a:pPr lvl="1"/>
            <a:r>
              <a:rPr lang="en-US" altLang="en-US" dirty="0"/>
              <a:t>SOAP web services are supported by JAX-WS.</a:t>
            </a:r>
          </a:p>
          <a:p>
            <a:pPr lvl="2"/>
            <a:r>
              <a:rPr lang="en-US" altLang="en-US" dirty="0"/>
              <a:t>JAX-WS is part of Java SE, but a production-grade HTTP server is not.</a:t>
            </a:r>
          </a:p>
          <a:p>
            <a:pPr lvl="2"/>
            <a:r>
              <a:rPr lang="en-US" altLang="en-US" dirty="0"/>
              <a:t> The Metro project is a popular “complete” JAX-WS implementation that is a </a:t>
            </a:r>
            <a:r>
              <a:rPr lang="en-US" altLang="en-US" dirty="0" err="1"/>
              <a:t>GlassFish</a:t>
            </a:r>
            <a:r>
              <a:rPr lang="en-US" altLang="en-US" dirty="0"/>
              <a:t> project.</a:t>
            </a:r>
          </a:p>
          <a:p>
            <a:pPr lvl="2"/>
            <a:r>
              <a:rPr lang="en-US" altLang="en-US" dirty="0"/>
              <a:t>WebLogic Web Services Stack is now based on Metro.</a:t>
            </a:r>
          </a:p>
        </p:txBody>
      </p:sp>
    </p:spTree>
    <p:extLst>
      <p:ext uri="{BB962C8B-B14F-4D97-AF65-F5344CB8AC3E}">
        <p14:creationId xmlns:p14="http://schemas.microsoft.com/office/powerpoint/2010/main" val="69158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altLang="en-US"/>
              <a:t>Web Services Within Java EE Containers</a:t>
            </a:r>
          </a:p>
        </p:txBody>
      </p:sp>
      <p:sp>
        <p:nvSpPr>
          <p:cNvPr id="19459" name="Content Placeholder 2"/>
          <p:cNvSpPr>
            <a:spLocks noGrp="1"/>
          </p:cNvSpPr>
          <p:nvPr>
            <p:ph idx="1"/>
          </p:nvPr>
        </p:nvSpPr>
        <p:spPr>
          <a:xfrm>
            <a:off x="609600" y="1447800"/>
            <a:ext cx="7918450" cy="4975225"/>
          </a:xfrm>
        </p:spPr>
        <p:txBody>
          <a:bodyPr>
            <a:normAutofit/>
          </a:bodyPr>
          <a:lstStyle/>
          <a:p>
            <a:r>
              <a:rPr lang="en-US" altLang="en-US" dirty="0">
                <a:latin typeface="Arial" charset="0"/>
              </a:rPr>
              <a:t>Web services rely on HTTP communication and therefore need production-grade HTTP connection handling—a web container.</a:t>
            </a:r>
          </a:p>
          <a:p>
            <a:pPr lvl="1"/>
            <a:endParaRPr lang="en-US" altLang="en-US" dirty="0"/>
          </a:p>
          <a:p>
            <a:pPr lvl="1"/>
            <a:r>
              <a:rPr lang="en-US" altLang="en-US" dirty="0"/>
              <a:t>Tomcat, </a:t>
            </a:r>
            <a:r>
              <a:rPr lang="en-US" altLang="en-US" dirty="0" err="1"/>
              <a:t>GlassFish</a:t>
            </a:r>
            <a:r>
              <a:rPr lang="en-US" altLang="en-US" dirty="0"/>
              <a:t>, and WebLogic are all examples of web containers.</a:t>
            </a:r>
          </a:p>
          <a:p>
            <a:pPr lvl="1"/>
            <a:r>
              <a:rPr lang="en-US" altLang="en-US" dirty="0"/>
              <a:t>Metro can be added to a basic web container like Tomcat. </a:t>
            </a:r>
          </a:p>
          <a:p>
            <a:pPr lvl="1"/>
            <a:r>
              <a:rPr lang="en-US" altLang="en-US" dirty="0"/>
              <a:t>Web services simply provide a platform-neutral wrapper around business logic.</a:t>
            </a:r>
          </a:p>
          <a:p>
            <a:pPr lvl="2"/>
            <a:r>
              <a:rPr lang="en-US" altLang="en-US" dirty="0"/>
              <a:t>If your logic needs transactions, security, or any of the other features provided by a Java EE application server, then you will most likely end up creating web service classes, which delegate to EJBs that use JPA.</a:t>
            </a:r>
          </a:p>
        </p:txBody>
      </p:sp>
    </p:spTree>
    <p:extLst>
      <p:ext uri="{BB962C8B-B14F-4D97-AF65-F5344CB8AC3E}">
        <p14:creationId xmlns:p14="http://schemas.microsoft.com/office/powerpoint/2010/main" val="1699475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IS Theme">
  <a:themeElements>
    <a:clrScheme name="FIS COLORS 1">
      <a:dk1>
        <a:sysClr val="windowText" lastClr="000000"/>
      </a:dk1>
      <a:lt1>
        <a:sysClr val="window" lastClr="FFFFFF"/>
      </a:lt1>
      <a:dk2>
        <a:srgbClr val="72246C"/>
      </a:dk2>
      <a:lt2>
        <a:srgbClr val="FFFFFF"/>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j-lt"/>
            <a:cs typeface="Arial"/>
          </a:defRPr>
        </a:defPPr>
      </a:lstStyle>
    </a:txDef>
  </a:objectDefaults>
  <a:extraClrSchemeLst/>
</a:theme>
</file>

<file path=ppt/theme/theme2.xml><?xml version="1.0" encoding="utf-8"?>
<a:theme xmlns:a="http://schemas.openxmlformats.org/drawingml/2006/main" name="1_Office Theme">
  <a:themeElements>
    <a:clrScheme name="1_Office Theme 1">
      <a:dk1>
        <a:srgbClr val="262626"/>
      </a:dk1>
      <a:lt1>
        <a:srgbClr val="FFFFFF"/>
      </a:lt1>
      <a:dk2>
        <a:srgbClr val="6E6F70"/>
      </a:dk2>
      <a:lt2>
        <a:srgbClr val="EEECE1"/>
      </a:lt2>
      <a:accent1>
        <a:srgbClr val="3F5D12"/>
      </a:accent1>
      <a:accent2>
        <a:srgbClr val="7BBE30"/>
      </a:accent2>
      <a:accent3>
        <a:srgbClr val="FFFFFF"/>
      </a:accent3>
      <a:accent4>
        <a:srgbClr val="1F1F1F"/>
      </a:accent4>
      <a:accent5>
        <a:srgbClr val="AFB6AA"/>
      </a:accent5>
      <a:accent6>
        <a:srgbClr val="6FAC2A"/>
      </a:accent6>
      <a:hlink>
        <a:srgbClr val="6D6E72"/>
      </a:hlink>
      <a:folHlink>
        <a:srgbClr val="ADAD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sz="3200" dirty="0" smtClean="0">
            <a:solidFill>
              <a:srgbClr val="007D8A"/>
            </a:solidFill>
            <a:latin typeface="+mj-lt"/>
          </a:defRPr>
        </a:defPPr>
      </a:lstStyle>
    </a:txDef>
  </a:objectDefaults>
  <a:extraClrSchemeLst>
    <a:extraClrScheme>
      <a:clrScheme name="1_Office Theme 1">
        <a:dk1>
          <a:srgbClr val="262626"/>
        </a:dk1>
        <a:lt1>
          <a:srgbClr val="FFFFFF"/>
        </a:lt1>
        <a:dk2>
          <a:srgbClr val="6E6F70"/>
        </a:dk2>
        <a:lt2>
          <a:srgbClr val="EEECE1"/>
        </a:lt2>
        <a:accent1>
          <a:srgbClr val="3F5D12"/>
        </a:accent1>
        <a:accent2>
          <a:srgbClr val="7BBE30"/>
        </a:accent2>
        <a:accent3>
          <a:srgbClr val="FFFFFF"/>
        </a:accent3>
        <a:accent4>
          <a:srgbClr val="1F1F1F"/>
        </a:accent4>
        <a:accent5>
          <a:srgbClr val="AFB6AA"/>
        </a:accent5>
        <a:accent6>
          <a:srgbClr val="6FAC2A"/>
        </a:accent6>
        <a:hlink>
          <a:srgbClr val="6D6E72"/>
        </a:hlink>
        <a:folHlink>
          <a:srgbClr val="ADADA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FIS Theme</Template>
  <TotalTime>3468</TotalTime>
  <Words>5335</Words>
  <Application>Microsoft Office PowerPoint</Application>
  <PresentationFormat>On-screen Show (4:3)</PresentationFormat>
  <Paragraphs>570</Paragraphs>
  <Slides>49</Slides>
  <Notes>42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Courier New</vt:lpstr>
      <vt:lpstr>Times New Roman</vt:lpstr>
      <vt:lpstr>FIS Theme</vt:lpstr>
      <vt:lpstr>1_Office Theme</vt:lpstr>
      <vt:lpstr>Introduction to Web Services</vt:lpstr>
      <vt:lpstr>Objectives</vt:lpstr>
      <vt:lpstr>Web Service: Definition</vt:lpstr>
      <vt:lpstr>Characteristics of Web Services</vt:lpstr>
      <vt:lpstr>Service Descriptions</vt:lpstr>
      <vt:lpstr>XML in Web Services</vt:lpstr>
      <vt:lpstr>Approaches to Developing Web Services</vt:lpstr>
      <vt:lpstr>Web Services Implementations </vt:lpstr>
      <vt:lpstr>Web Services Within Java EE Containers</vt:lpstr>
      <vt:lpstr>Web Service Tools</vt:lpstr>
      <vt:lpstr>Extensible Markup Language</vt:lpstr>
      <vt:lpstr>Advantages of Using XML</vt:lpstr>
      <vt:lpstr>Importance of XML in Web Services</vt:lpstr>
      <vt:lpstr>XML Elements</vt:lpstr>
      <vt:lpstr>Markup Rules for Elements</vt:lpstr>
      <vt:lpstr>Naming Convention Rules  for Elements and Attributes</vt:lpstr>
      <vt:lpstr>XML Namespaces</vt:lpstr>
      <vt:lpstr>Using XML Namespaces</vt:lpstr>
      <vt:lpstr>XML Schema Document: Example</vt:lpstr>
      <vt:lpstr>Java XML APIs</vt:lpstr>
      <vt:lpstr>JAXB: Overview</vt:lpstr>
      <vt:lpstr>XML and Java Class Comparison</vt:lpstr>
      <vt:lpstr>Reading XML with JAXB</vt:lpstr>
      <vt:lpstr>Writing XML with JAXB</vt:lpstr>
      <vt:lpstr>xjc</vt:lpstr>
      <vt:lpstr>schemagen</vt:lpstr>
      <vt:lpstr>JAXBContext</vt:lpstr>
      <vt:lpstr>Errors and Validation</vt:lpstr>
      <vt:lpstr>XmlRootElement</vt:lpstr>
      <vt:lpstr>SOAP Over HTTP</vt:lpstr>
      <vt:lpstr>Reasons for Using SOAP</vt:lpstr>
      <vt:lpstr>Extensible Message Representation Simple Object Access Protocol</vt:lpstr>
      <vt:lpstr>SOAP</vt:lpstr>
      <vt:lpstr>SOAP Building Blocks</vt:lpstr>
      <vt:lpstr>PowerPoint Presentation</vt:lpstr>
      <vt:lpstr>PowerPoint Presentation</vt:lpstr>
      <vt:lpstr>PowerPoint Presentation</vt:lpstr>
      <vt:lpstr>Structure of a WSDL File</vt:lpstr>
      <vt:lpstr>PowerPoint Presentation</vt:lpstr>
      <vt:lpstr>PowerPoint Presentation</vt:lpstr>
      <vt:lpstr>Bottom-Up Approach</vt:lpstr>
      <vt:lpstr>Starting from a Java Class</vt:lpstr>
      <vt:lpstr>JAX-WS: Java to WSDL</vt:lpstr>
      <vt:lpstr>JAX-WS: SOAP to Java</vt:lpstr>
      <vt:lpstr>JAX-WS Requirements:   Requirements on the Java Class </vt:lpstr>
      <vt:lpstr>JAX-WS Requirements:   Requirements on Web Service Methods</vt:lpstr>
      <vt:lpstr>Web Service Errors</vt:lpstr>
      <vt:lpstr>SOAP Faults</vt:lpstr>
      <vt:lpstr>PowerPoint Presentation</vt:lpstr>
    </vt:vector>
  </TitlesOfParts>
  <Company>FIS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Services</dc:title>
  <dc:creator>Gupta, Priyanka</dc:creator>
  <cp:lastModifiedBy>Gupta, Priyanka</cp:lastModifiedBy>
  <cp:revision>32</cp:revision>
  <dcterms:created xsi:type="dcterms:W3CDTF">2015-05-25T09:38:00Z</dcterms:created>
  <dcterms:modified xsi:type="dcterms:W3CDTF">2018-03-20T15:06:14Z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483A7BCF-D080-49D1-9C98-64699EA5D4C2</vt:lpwstr>
  </property>
  <property fmtid="{D5CDD505-2E9C-101B-9397-08002B2CF9AE}" pid="3" name="ArticulatePath">
    <vt:lpwstr>Introduction to Web Services</vt:lpwstr>
  </property>
</Properties>
</file>