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74" y="6283803"/>
            <a:ext cx="2949299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639" y="296544"/>
            <a:ext cx="98247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074" y="1367472"/>
            <a:ext cx="11499850" cy="405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60" y="3850004"/>
            <a:ext cx="10420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" dirty="0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sz="3600" b="1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36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Engine Relevance</a:t>
            </a:r>
            <a:r>
              <a:rPr sz="3600" b="1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for Video</a:t>
            </a:r>
            <a:r>
              <a:rPr sz="3600" b="1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spc="10" dirty="0">
                <a:solidFill>
                  <a:srgbClr val="0D0D0D"/>
                </a:solidFill>
                <a:latin typeface="Calibri"/>
                <a:cs typeface="Calibri"/>
              </a:rPr>
              <a:t>Subtitles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4794" y="5413438"/>
            <a:ext cx="2350770" cy="7505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90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sz="1550" b="1" spc="5" dirty="0">
                <a:latin typeface="Arial"/>
                <a:cs typeface="Arial"/>
              </a:rPr>
              <a:t>Ganji Bhaskar</a:t>
            </a:r>
            <a:endParaRPr sz="155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995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sz="1550" b="1" spc="15" dirty="0">
                <a:latin typeface="Arial"/>
                <a:cs typeface="Arial"/>
              </a:rPr>
              <a:t>Laxman </a:t>
            </a:r>
            <a:r>
              <a:rPr lang="en-IN" sz="1550" b="1" spc="15" dirty="0" err="1">
                <a:latin typeface="Arial"/>
                <a:cs typeface="Arial"/>
              </a:rPr>
              <a:t>Madasu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229" y="4614862"/>
            <a:ext cx="77457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Leveraging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Natural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Language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Processing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412" y="5633402"/>
            <a:ext cx="20091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Calibri"/>
                <a:cs typeface="Calibri"/>
              </a:rPr>
              <a:t>Team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en-IN" sz="1800" b="1" spc="-30" dirty="0">
                <a:latin typeface="Calibri"/>
                <a:cs typeface="Calibri"/>
              </a:rPr>
              <a:t>T211133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2009775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596" y="3071812"/>
            <a:ext cx="36741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4400" spc="80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sz="4400" spc="5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4400" spc="5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4400" spc="15" dirty="0">
                <a:solidFill>
                  <a:srgbClr val="C00000"/>
                </a:solidFill>
                <a:latin typeface="Tahoma"/>
                <a:cs typeface="Tahoma"/>
              </a:rPr>
              <a:t>K</a:t>
            </a:r>
            <a:r>
              <a:rPr sz="4400" spc="-3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400" spc="80" dirty="0">
                <a:solidFill>
                  <a:srgbClr val="C00000"/>
                </a:solidFill>
                <a:latin typeface="Tahoma"/>
                <a:cs typeface="Tahoma"/>
              </a:rPr>
              <a:t>Y</a:t>
            </a:r>
            <a:r>
              <a:rPr sz="4400" spc="10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4400" spc="50" dirty="0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sz="4400" spc="-3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400" spc="-245" dirty="0">
                <a:solidFill>
                  <a:srgbClr val="C00000"/>
                </a:solidFill>
                <a:latin typeface="Tahoma"/>
                <a:cs typeface="Tahoma"/>
              </a:rPr>
              <a:t>!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228343"/>
            <a:ext cx="1131443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Scenario: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Imagine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frustration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searching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a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movie and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it.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That's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challenge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we're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tackling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head-on.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trying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where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protagonist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proposes,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all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get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irrelevant</a:t>
            </a:r>
            <a:r>
              <a:rPr sz="24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160655">
              <a:lnSpc>
                <a:spcPts val="2850"/>
              </a:lnSpc>
              <a:spcBef>
                <a:spcPts val="170"/>
              </a:spcBef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believe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effective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bridge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valuable</a:t>
            </a:r>
            <a:r>
              <a:rPr sz="24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content</a:t>
            </a:r>
            <a:r>
              <a:rPr sz="2400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today's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digital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7863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Background</a:t>
            </a:r>
            <a:r>
              <a:rPr spc="114" dirty="0"/>
              <a:t> </a:t>
            </a:r>
            <a:r>
              <a:rPr spc="5"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182687"/>
            <a:ext cx="1134046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Purpose: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goal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build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that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understands</a:t>
            </a:r>
            <a:r>
              <a:rPr sz="24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just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keywords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context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meaning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behind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every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644525">
              <a:lnSpc>
                <a:spcPts val="2850"/>
              </a:lnSpc>
              <a:spcBef>
                <a:spcPts val="110"/>
              </a:spcBef>
            </a:pP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"heartwarming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moments"</a:t>
            </a:r>
            <a:r>
              <a:rPr sz="2400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instantly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touching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scenes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your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favorite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films.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340360">
              <a:lnSpc>
                <a:spcPts val="2860"/>
              </a:lnSpc>
              <a:spcBef>
                <a:spcPts val="160"/>
              </a:spcBef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harnessing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AI,</a:t>
            </a:r>
            <a:r>
              <a:rPr sz="24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aim</a:t>
            </a:r>
            <a:r>
              <a:rPr sz="24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accuracy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relevance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new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heights.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1672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</a:t>
            </a:r>
            <a:r>
              <a:rPr spc="-10" dirty="0"/>
              <a:t>b</a:t>
            </a:r>
            <a:r>
              <a:rPr spc="35" dirty="0"/>
              <a:t>j</a:t>
            </a:r>
            <a:r>
              <a:rPr spc="30" dirty="0"/>
              <a:t>e</a:t>
            </a:r>
            <a:r>
              <a:rPr spc="-5" dirty="0"/>
              <a:t>c</a:t>
            </a:r>
            <a:r>
              <a:rPr spc="-20" dirty="0"/>
              <a:t>t</a:t>
            </a:r>
            <a:r>
              <a:rPr spc="10" dirty="0"/>
              <a:t>iv</a:t>
            </a:r>
            <a:r>
              <a:rPr spc="25" dirty="0"/>
              <a:t>e</a:t>
            </a:r>
            <a:r>
              <a:rPr spc="5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367472"/>
            <a:ext cx="1111250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Comparison: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Let's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contrast</a:t>
            </a:r>
            <a:r>
              <a:rPr sz="2400" spc="-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traditional</a:t>
            </a:r>
            <a:r>
              <a:rPr sz="24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keyword-based</a:t>
            </a:r>
            <a:r>
              <a:rPr sz="24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modern semantic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ones.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keyword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searching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"fast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cars"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might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yield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generic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results,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while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semantic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understands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looking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thrilling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racing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Semantic</a:t>
            </a:r>
            <a:r>
              <a:rPr sz="24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nuanced</a:t>
            </a:r>
            <a:r>
              <a:rPr sz="24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relevant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results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grasping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deeper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meaning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behind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9288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Keyword</a:t>
            </a:r>
            <a:r>
              <a:rPr spc="35" dirty="0"/>
              <a:t> </a:t>
            </a:r>
            <a:r>
              <a:rPr spc="15" dirty="0"/>
              <a:t>Based</a:t>
            </a:r>
            <a:r>
              <a:rPr spc="40" dirty="0"/>
              <a:t> </a:t>
            </a:r>
            <a:r>
              <a:rPr spc="10" dirty="0"/>
              <a:t>vs</a:t>
            </a:r>
            <a:r>
              <a:rPr spc="60" dirty="0"/>
              <a:t> </a:t>
            </a:r>
            <a:r>
              <a:rPr dirty="0"/>
              <a:t>Semantic</a:t>
            </a:r>
            <a:r>
              <a:rPr spc="140" dirty="0"/>
              <a:t> </a:t>
            </a:r>
            <a:r>
              <a:rPr spc="10" dirty="0"/>
              <a:t>Search</a:t>
            </a:r>
            <a:r>
              <a:rPr spc="40" dirty="0"/>
              <a:t> </a:t>
            </a:r>
            <a:r>
              <a:rPr spc="5" dirty="0"/>
              <a:t>Engines: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182687"/>
            <a:ext cx="1125156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sz="2400" b="1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Overview: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follow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meticulous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sz="24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cleaning,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organizing,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comparing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accurate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retrieval.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10"/>
              </a:spcBef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clean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up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files,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remove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timestamps,</a:t>
            </a:r>
            <a:r>
              <a:rPr sz="2400" spc="-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compare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sz="24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query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vectors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subtitle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vectors.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556260">
              <a:lnSpc>
                <a:spcPts val="2860"/>
              </a:lnSpc>
              <a:spcBef>
                <a:spcPts val="16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preprocessing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cosine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similarity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calculations,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guarantee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precise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24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tailored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user.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3183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Core</a:t>
            </a:r>
            <a:r>
              <a:rPr spc="-50" dirty="0"/>
              <a:t> </a:t>
            </a:r>
            <a:r>
              <a:rPr spc="5" dirty="0"/>
              <a:t>Logic: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387792"/>
            <a:ext cx="1133475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Document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Ingestion: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start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decoding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 cleaning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data,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preparing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for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Extracting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files,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removing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unnecessary</a:t>
            </a:r>
            <a:r>
              <a:rPr sz="2400" spc="-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noise,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organizing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data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efficient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processing.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sz="24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sz="24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vectorization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techniques</a:t>
            </a:r>
            <a:r>
              <a:rPr sz="240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optimize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77824"/>
            <a:ext cx="61487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Step</a:t>
            </a:r>
            <a:r>
              <a:rPr spc="35" dirty="0"/>
              <a:t> </a:t>
            </a:r>
            <a:r>
              <a:rPr spc="-5" dirty="0"/>
              <a:t>by</a:t>
            </a:r>
            <a:r>
              <a:rPr spc="65" dirty="0"/>
              <a:t> </a:t>
            </a:r>
            <a:r>
              <a:rPr spc="5" dirty="0"/>
              <a:t>Step</a:t>
            </a:r>
            <a:r>
              <a:rPr spc="40" dirty="0"/>
              <a:t> </a:t>
            </a:r>
            <a:r>
              <a:rPr spc="15" dirty="0"/>
              <a:t>Process</a:t>
            </a:r>
            <a:r>
              <a:rPr spc="5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5" dirty="0"/>
              <a:t>Part</a:t>
            </a:r>
            <a:r>
              <a:rPr spc="114" dirty="0"/>
              <a:t> </a:t>
            </a:r>
            <a:r>
              <a:rPr spc="10" dirty="0"/>
              <a:t>1: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8967" y="296544"/>
            <a:ext cx="5147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95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-5" dirty="0">
                <a:solidFill>
                  <a:srgbClr val="FF0000"/>
                </a:solidFill>
                <a:latin typeface="Calibri"/>
                <a:cs typeface="Calibri"/>
              </a:rPr>
              <a:t>Engine</a:t>
            </a:r>
            <a:r>
              <a:rPr sz="395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2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39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1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3779F-B487-4CCE-5AA9-CF7B572B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03" y="1530252"/>
            <a:ext cx="8617393" cy="3797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5495C-5867-EEEE-905C-3EE726F0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6800"/>
            <a:ext cx="8846005" cy="5092962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C50EE3F-A0BD-D751-8686-F5A21061240F}"/>
              </a:ext>
            </a:extLst>
          </p:cNvPr>
          <p:cNvSpPr txBox="1"/>
          <p:nvPr/>
        </p:nvSpPr>
        <p:spPr>
          <a:xfrm>
            <a:off x="628967" y="296544"/>
            <a:ext cx="5147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950" b="1" spc="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lang="en-IN" sz="395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3950" b="1" spc="-5" dirty="0">
                <a:solidFill>
                  <a:srgbClr val="FF0000"/>
                </a:solidFill>
                <a:latin typeface="Calibri"/>
                <a:cs typeface="Calibri"/>
              </a:rPr>
              <a:t>Engine</a:t>
            </a:r>
            <a:r>
              <a:rPr lang="en-IN" sz="395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3950" b="1" spc="20" dirty="0">
                <a:solidFill>
                  <a:srgbClr val="FF0000"/>
                </a:solidFill>
                <a:latin typeface="Calibri"/>
                <a:cs typeface="Calibri"/>
              </a:rPr>
              <a:t>Results</a:t>
            </a:r>
            <a:endParaRPr lang="en-IN"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65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>
              <a:lnSpc>
                <a:spcPts val="2865"/>
              </a:lnSpc>
              <a:spcBef>
                <a:spcPts val="100"/>
              </a:spcBef>
            </a:pPr>
            <a:r>
              <a:rPr spc="-15" dirty="0"/>
              <a:t>Document</a:t>
            </a:r>
            <a:r>
              <a:rPr spc="-20" dirty="0"/>
              <a:t> </a:t>
            </a:r>
            <a:r>
              <a:rPr spc="-5" dirty="0"/>
              <a:t>Retrieval:</a:t>
            </a:r>
          </a:p>
          <a:p>
            <a:pPr marL="173355">
              <a:lnSpc>
                <a:spcPts val="2865"/>
              </a:lnSpc>
            </a:pPr>
            <a:r>
              <a:rPr b="0" spc="-5" dirty="0">
                <a:latin typeface="Calibri"/>
                <a:cs typeface="Calibri"/>
              </a:rPr>
              <a:t>Here, </a:t>
            </a:r>
            <a:r>
              <a:rPr b="0" dirty="0">
                <a:latin typeface="Calibri"/>
                <a:cs typeface="Calibri"/>
              </a:rPr>
              <a:t>we </a:t>
            </a:r>
            <a:r>
              <a:rPr b="0" spc="-10" dirty="0">
                <a:latin typeface="Calibri"/>
                <a:cs typeface="Calibri"/>
              </a:rPr>
              <a:t>explain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how</a:t>
            </a:r>
            <a:r>
              <a:rPr b="0" dirty="0">
                <a:latin typeface="Calibri"/>
                <a:cs typeface="Calibri"/>
              </a:rPr>
              <a:t> we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query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embeddings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calculate </a:t>
            </a:r>
            <a:r>
              <a:rPr b="0" spc="5" dirty="0">
                <a:latin typeface="Calibri"/>
                <a:cs typeface="Calibri"/>
              </a:rPr>
              <a:t>cosine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similarity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scores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to</a:t>
            </a:r>
          </a:p>
          <a:p>
            <a:pPr marL="173355">
              <a:lnSpc>
                <a:spcPct val="100000"/>
              </a:lnSpc>
              <a:spcBef>
                <a:spcPts val="50"/>
              </a:spcBef>
            </a:pP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20" dirty="0">
                <a:latin typeface="Calibri"/>
                <a:cs typeface="Calibri"/>
              </a:rPr>
              <a:t>t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spc="-30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t</a:t>
            </a:r>
            <a:r>
              <a:rPr b="0" spc="10" dirty="0">
                <a:latin typeface="Calibri"/>
                <a:cs typeface="Calibri"/>
              </a:rPr>
              <a:t>h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25" dirty="0">
                <a:latin typeface="Calibri"/>
                <a:cs typeface="Calibri"/>
              </a:rPr>
              <a:t>m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spc="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5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25" dirty="0">
                <a:latin typeface="Calibri"/>
                <a:cs typeface="Calibri"/>
              </a:rPr>
              <a:t>l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v</a:t>
            </a:r>
            <a:r>
              <a:rPr b="0" spc="-25" dirty="0">
                <a:latin typeface="Calibri"/>
                <a:cs typeface="Calibri"/>
              </a:rPr>
              <a:t>a</a:t>
            </a:r>
            <a:r>
              <a:rPr b="0" spc="1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spc="30" dirty="0">
                <a:latin typeface="Calibri"/>
                <a:cs typeface="Calibri"/>
              </a:rPr>
              <a:t>c</a:t>
            </a:r>
            <a:r>
              <a:rPr b="0" spc="10" dirty="0">
                <a:latin typeface="Calibri"/>
                <a:cs typeface="Calibri"/>
              </a:rPr>
              <a:t>u</a:t>
            </a:r>
            <a:r>
              <a:rPr b="0" spc="2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15" dirty="0">
                <a:latin typeface="Calibri"/>
                <a:cs typeface="Calibri"/>
              </a:rPr>
              <a:t>nt</a:t>
            </a:r>
            <a:r>
              <a:rPr b="0" spc="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.</a:t>
            </a:r>
          </a:p>
          <a:p>
            <a:pPr marL="160655"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73355">
              <a:lnSpc>
                <a:spcPts val="2865"/>
              </a:lnSpc>
            </a:pPr>
            <a:r>
              <a:rPr spc="5" dirty="0"/>
              <a:t>Example:</a:t>
            </a:r>
          </a:p>
          <a:p>
            <a:pPr marL="173355" marR="478790">
              <a:lnSpc>
                <a:spcPts val="2860"/>
              </a:lnSpc>
              <a:spcBef>
                <a:spcPts val="100"/>
              </a:spcBef>
            </a:pPr>
            <a:r>
              <a:rPr b="0" spc="10" dirty="0">
                <a:latin typeface="Calibri"/>
                <a:cs typeface="Calibri"/>
              </a:rPr>
              <a:t>You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search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for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"best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comedy</a:t>
            </a:r>
            <a:r>
              <a:rPr b="0" spc="-12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moments,"</a:t>
            </a:r>
            <a:r>
              <a:rPr b="0" spc="-15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 </a:t>
            </a:r>
            <a:r>
              <a:rPr b="0" spc="5" dirty="0">
                <a:latin typeface="Calibri"/>
                <a:cs typeface="Calibri"/>
              </a:rPr>
              <a:t>our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engine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fetches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hilarious</a:t>
            </a:r>
            <a:r>
              <a:rPr b="0" spc="9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scenes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 </a:t>
            </a:r>
            <a:r>
              <a:rPr b="0" spc="-53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variety</a:t>
            </a:r>
            <a:r>
              <a:rPr b="0" spc="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films.</a:t>
            </a:r>
          </a:p>
          <a:p>
            <a:pPr marL="160655"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73355">
              <a:lnSpc>
                <a:spcPct val="100000"/>
              </a:lnSpc>
            </a:pPr>
            <a:r>
              <a:rPr dirty="0"/>
              <a:t>Insight:</a:t>
            </a:r>
          </a:p>
          <a:p>
            <a:pPr marL="173355">
              <a:lnSpc>
                <a:spcPts val="2865"/>
              </a:lnSpc>
              <a:spcBef>
                <a:spcPts val="45"/>
              </a:spcBef>
            </a:pPr>
            <a:r>
              <a:rPr b="0" spc="-15" dirty="0">
                <a:latin typeface="Calibri"/>
                <a:cs typeface="Calibri"/>
              </a:rPr>
              <a:t>By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leveraging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advanced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AI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techniques,</a:t>
            </a:r>
            <a:r>
              <a:rPr b="0" spc="-17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we</a:t>
            </a:r>
            <a:r>
              <a:rPr b="0" spc="-10" dirty="0">
                <a:latin typeface="Calibri"/>
                <a:cs typeface="Calibri"/>
              </a:rPr>
              <a:t> deliver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personalized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accurate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search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results,</a:t>
            </a:r>
          </a:p>
          <a:p>
            <a:pPr marL="173355">
              <a:lnSpc>
                <a:spcPts val="2865"/>
              </a:lnSpc>
            </a:pPr>
            <a:r>
              <a:rPr b="0" dirty="0">
                <a:latin typeface="Calibri"/>
                <a:cs typeface="Calibri"/>
              </a:rPr>
              <a:t>enriching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user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experience.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77824"/>
            <a:ext cx="61487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Step</a:t>
            </a:r>
            <a:r>
              <a:rPr spc="35" dirty="0"/>
              <a:t> </a:t>
            </a:r>
            <a:r>
              <a:rPr spc="-5" dirty="0"/>
              <a:t>by</a:t>
            </a:r>
            <a:r>
              <a:rPr spc="65" dirty="0"/>
              <a:t> </a:t>
            </a:r>
            <a:r>
              <a:rPr spc="5" dirty="0"/>
              <a:t>Step</a:t>
            </a:r>
            <a:r>
              <a:rPr spc="40" dirty="0"/>
              <a:t> </a:t>
            </a:r>
            <a:r>
              <a:rPr spc="15" dirty="0"/>
              <a:t>Process</a:t>
            </a:r>
            <a:r>
              <a:rPr spc="5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5" dirty="0"/>
              <a:t>Part</a:t>
            </a:r>
            <a:r>
              <a:rPr spc="114" dirty="0"/>
              <a:t> </a:t>
            </a:r>
            <a:r>
              <a:rPr spc="10" dirty="0"/>
              <a:t>2: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435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Office Theme</vt:lpstr>
      <vt:lpstr>PowerPoint Presentation</vt:lpstr>
      <vt:lpstr>Background :</vt:lpstr>
      <vt:lpstr>Objective:</vt:lpstr>
      <vt:lpstr>Keyword Based vs Semantic Search Engines:</vt:lpstr>
      <vt:lpstr>Core Logic:</vt:lpstr>
      <vt:lpstr>Step by Step Process - Part 1:</vt:lpstr>
      <vt:lpstr>PowerPoint Presentation</vt:lpstr>
      <vt:lpstr>PowerPoint Presentation</vt:lpstr>
      <vt:lpstr>Step by Step Process - Part 2: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Ganji Bhaskar</dc:creator>
  <cp:lastModifiedBy>Ganji Bhaskar</cp:lastModifiedBy>
  <cp:revision>2</cp:revision>
  <dcterms:created xsi:type="dcterms:W3CDTF">2024-04-26T07:35:30Z</dcterms:created>
  <dcterms:modified xsi:type="dcterms:W3CDTF">2024-04-26T08:22:18Z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LastSaved">
    <vt:filetime>2024-04-26T00:00:00Z</vt:filetime>
  </property>
</Properties>
</file>