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38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3174" y="6283803"/>
            <a:ext cx="2949299" cy="44659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3175" y="6283803"/>
            <a:ext cx="2949299" cy="4465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639" y="296544"/>
            <a:ext cx="982472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6074" y="1367472"/>
            <a:ext cx="11499850" cy="405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460" y="3850004"/>
            <a:ext cx="104209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5" dirty="0">
                <a:solidFill>
                  <a:srgbClr val="0D0D0D"/>
                </a:solidFill>
                <a:latin typeface="Calibri"/>
                <a:cs typeface="Calibri"/>
              </a:rPr>
              <a:t>Enhancing</a:t>
            </a:r>
            <a:r>
              <a:rPr sz="3600" b="1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3600" b="1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D0D0D"/>
                </a:solidFill>
                <a:latin typeface="Calibri"/>
                <a:cs typeface="Calibri"/>
              </a:rPr>
              <a:t>Engine Relevance</a:t>
            </a:r>
            <a:r>
              <a:rPr sz="3600" b="1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D0D0D"/>
                </a:solidFill>
                <a:latin typeface="Calibri"/>
                <a:cs typeface="Calibri"/>
              </a:rPr>
              <a:t>for Video</a:t>
            </a:r>
            <a:r>
              <a:rPr sz="3600" b="1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600" b="1" spc="10" dirty="0">
                <a:solidFill>
                  <a:srgbClr val="0D0D0D"/>
                </a:solidFill>
                <a:latin typeface="Calibri"/>
                <a:cs typeface="Calibri"/>
              </a:rPr>
              <a:t>Subtitles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4794" y="5413438"/>
            <a:ext cx="2350770" cy="7505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90"/>
              </a:spcBef>
              <a:buFont typeface="Wingdings"/>
              <a:buChar char=""/>
              <a:tabLst>
                <a:tab pos="299085" algn="l"/>
              </a:tabLst>
            </a:pPr>
            <a:r>
              <a:rPr lang="en-IN" sz="1550" b="1" spc="5" dirty="0">
                <a:latin typeface="Arial"/>
                <a:cs typeface="Arial"/>
              </a:rPr>
              <a:t>Ganji Bhaskar</a:t>
            </a:r>
            <a:endParaRPr sz="155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995"/>
              </a:spcBef>
              <a:buFont typeface="Wingdings"/>
              <a:buChar char=""/>
              <a:tabLst>
                <a:tab pos="299085" algn="l"/>
              </a:tabLst>
            </a:pPr>
            <a:r>
              <a:rPr lang="en-IN" sz="1550" b="1" spc="15" dirty="0">
                <a:latin typeface="Arial"/>
                <a:cs typeface="Arial"/>
              </a:rPr>
              <a:t>Laxman </a:t>
            </a:r>
            <a:r>
              <a:rPr lang="en-IN" sz="1550" b="1" spc="15" dirty="0" err="1">
                <a:latin typeface="Arial"/>
                <a:cs typeface="Arial"/>
              </a:rPr>
              <a:t>Madasu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1229" y="4614862"/>
            <a:ext cx="77457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Leveraging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Natural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Language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Processing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Machine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Learning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Techniques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412" y="5633402"/>
            <a:ext cx="20091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085" algn="l"/>
              </a:tabLst>
            </a:pPr>
            <a:r>
              <a:rPr sz="1800" b="1" dirty="0">
                <a:latin typeface="Calibri"/>
                <a:cs typeface="Calibri"/>
              </a:rPr>
              <a:t>Team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lang="en-IN" sz="1800" b="1" spc="-30" dirty="0">
                <a:latin typeface="Calibri"/>
                <a:cs typeface="Calibri"/>
              </a:rPr>
              <a:t>T211133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730" y="1228343"/>
            <a:ext cx="11314430" cy="4055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Scenario: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Imagine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frustration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of searching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specific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scene</a:t>
            </a:r>
            <a:r>
              <a:rPr sz="24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a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movie and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not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finding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it.</a:t>
            </a:r>
            <a:r>
              <a:rPr sz="24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That's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challenge</a:t>
            </a:r>
            <a:r>
              <a:rPr sz="24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we're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tackling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head-on.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You're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trying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find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scene</a:t>
            </a:r>
            <a:r>
              <a:rPr sz="24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where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protagonist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proposes,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but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all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get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irrelevant</a:t>
            </a:r>
            <a:r>
              <a:rPr sz="24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results.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Insight:</a:t>
            </a:r>
            <a:endParaRPr sz="2400">
              <a:latin typeface="Calibri"/>
              <a:cs typeface="Calibri"/>
            </a:endParaRPr>
          </a:p>
          <a:p>
            <a:pPr marL="12700" marR="160655">
              <a:lnSpc>
                <a:spcPts val="2850"/>
              </a:lnSpc>
              <a:spcBef>
                <a:spcPts val="170"/>
              </a:spcBef>
            </a:pP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sz="24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believe</a:t>
            </a:r>
            <a:r>
              <a:rPr sz="24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effective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engines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bridge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between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valuable</a:t>
            </a:r>
            <a:r>
              <a:rPr sz="2400" spc="1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content</a:t>
            </a:r>
            <a:r>
              <a:rPr sz="2400" spc="-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in </a:t>
            </a:r>
            <a:r>
              <a:rPr sz="2400" spc="-5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today's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digital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world.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30" y="392493"/>
            <a:ext cx="27863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Background</a:t>
            </a:r>
            <a:r>
              <a:rPr spc="114" dirty="0"/>
              <a:t> </a:t>
            </a:r>
            <a:r>
              <a:rPr spc="5" dirty="0"/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730" y="1182687"/>
            <a:ext cx="11340465" cy="405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Purpose: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sz="24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goal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4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build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engine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that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understands</a:t>
            </a:r>
            <a:r>
              <a:rPr sz="2400" spc="-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not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just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keywords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but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context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meaning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behind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every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query.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 marR="644525">
              <a:lnSpc>
                <a:spcPts val="2850"/>
              </a:lnSpc>
              <a:spcBef>
                <a:spcPts val="110"/>
              </a:spcBef>
            </a:pP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"heartwarming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moments"</a:t>
            </a:r>
            <a:r>
              <a:rPr sz="2400" spc="-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instantly</a:t>
            </a:r>
            <a:r>
              <a:rPr sz="24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touching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scenes</a:t>
            </a:r>
            <a:r>
              <a:rPr sz="24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from</a:t>
            </a:r>
            <a:r>
              <a:rPr sz="24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your </a:t>
            </a:r>
            <a:r>
              <a:rPr sz="2400" spc="-5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favorite</a:t>
            </a:r>
            <a:r>
              <a:rPr sz="24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films.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Insight:</a:t>
            </a:r>
            <a:endParaRPr sz="2400">
              <a:latin typeface="Calibri"/>
              <a:cs typeface="Calibri"/>
            </a:endParaRPr>
          </a:p>
          <a:p>
            <a:pPr marL="12700" marR="340360">
              <a:lnSpc>
                <a:spcPts val="2860"/>
              </a:lnSpc>
              <a:spcBef>
                <a:spcPts val="160"/>
              </a:spcBef>
            </a:pP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By</a:t>
            </a:r>
            <a:r>
              <a:rPr sz="24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harnessing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power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AI,</a:t>
            </a:r>
            <a:r>
              <a:rPr sz="2400" spc="-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aim</a:t>
            </a:r>
            <a:r>
              <a:rPr sz="24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accuracy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relevance</a:t>
            </a:r>
            <a:r>
              <a:rPr sz="24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new </a:t>
            </a:r>
            <a:r>
              <a:rPr sz="2400" spc="-5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heights.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30" y="392493"/>
            <a:ext cx="21672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O</a:t>
            </a:r>
            <a:r>
              <a:rPr spc="-10" dirty="0"/>
              <a:t>b</a:t>
            </a:r>
            <a:r>
              <a:rPr spc="35" dirty="0"/>
              <a:t>j</a:t>
            </a:r>
            <a:r>
              <a:rPr spc="30" dirty="0"/>
              <a:t>e</a:t>
            </a:r>
            <a:r>
              <a:rPr spc="-5" dirty="0"/>
              <a:t>c</a:t>
            </a:r>
            <a:r>
              <a:rPr spc="-20" dirty="0"/>
              <a:t>t</a:t>
            </a:r>
            <a:r>
              <a:rPr spc="10" dirty="0"/>
              <a:t>iv</a:t>
            </a:r>
            <a:r>
              <a:rPr spc="25" dirty="0"/>
              <a:t>e</a:t>
            </a:r>
            <a:r>
              <a:rPr spc="5" dirty="0"/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730" y="1367472"/>
            <a:ext cx="11112500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Comparison: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Let's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contrast</a:t>
            </a:r>
            <a:r>
              <a:rPr sz="2400" spc="-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traditional</a:t>
            </a:r>
            <a:r>
              <a:rPr sz="24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keyword-based</a:t>
            </a:r>
            <a:r>
              <a:rPr sz="24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engines</a:t>
            </a:r>
            <a:r>
              <a:rPr sz="24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modern semantic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ones.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45"/>
              </a:spcBef>
            </a:pP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keyword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engine,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searching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"fast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cars"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might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yield</a:t>
            </a:r>
            <a:r>
              <a:rPr sz="24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generic</a:t>
            </a:r>
            <a:r>
              <a:rPr sz="24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results,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while</a:t>
            </a:r>
            <a:r>
              <a:rPr sz="24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semantic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engine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understands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you're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looking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thrilling</a:t>
            </a:r>
            <a:r>
              <a:rPr sz="24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racing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scenes.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Insight: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Semantic</a:t>
            </a:r>
            <a:r>
              <a:rPr sz="24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engines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provide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more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nuanced</a:t>
            </a:r>
            <a:r>
              <a:rPr sz="24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relevant</a:t>
            </a:r>
            <a:r>
              <a:rPr sz="24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results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by</a:t>
            </a:r>
            <a:r>
              <a:rPr sz="24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grasping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deeper</a:t>
            </a:r>
            <a:r>
              <a:rPr sz="24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meaning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behind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queries.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30" y="392493"/>
            <a:ext cx="92887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Keyword</a:t>
            </a:r>
            <a:r>
              <a:rPr spc="35" dirty="0"/>
              <a:t> </a:t>
            </a:r>
            <a:r>
              <a:rPr spc="15" dirty="0"/>
              <a:t>Based</a:t>
            </a:r>
            <a:r>
              <a:rPr spc="40" dirty="0"/>
              <a:t> </a:t>
            </a:r>
            <a:r>
              <a:rPr spc="10" dirty="0"/>
              <a:t>vs</a:t>
            </a:r>
            <a:r>
              <a:rPr spc="60" dirty="0"/>
              <a:t> </a:t>
            </a:r>
            <a:r>
              <a:rPr dirty="0"/>
              <a:t>Semantic</a:t>
            </a:r>
            <a:r>
              <a:rPr spc="140" dirty="0"/>
              <a:t> </a:t>
            </a:r>
            <a:r>
              <a:rPr spc="10" dirty="0"/>
              <a:t>Search</a:t>
            </a:r>
            <a:r>
              <a:rPr spc="40" dirty="0"/>
              <a:t> </a:t>
            </a:r>
            <a:r>
              <a:rPr spc="5" dirty="0"/>
              <a:t>Engines: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730" y="1182687"/>
            <a:ext cx="11251565" cy="405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D0D0D"/>
                </a:solidFill>
                <a:latin typeface="Calibri"/>
                <a:cs typeface="Calibri"/>
              </a:rPr>
              <a:t>Process</a:t>
            </a:r>
            <a:r>
              <a:rPr sz="2400" b="1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Calibri"/>
                <a:cs typeface="Calibri"/>
              </a:rPr>
              <a:t>Overview: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sz="24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follow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meticulous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process</a:t>
            </a:r>
            <a:r>
              <a:rPr sz="2400" spc="-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cleaning,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organizing,</a:t>
            </a:r>
            <a:r>
              <a:rPr sz="24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comparing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subtitle</a:t>
            </a:r>
            <a:r>
              <a:rPr sz="24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24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ensure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accurate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retrieval.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50"/>
              </a:lnSpc>
              <a:spcBef>
                <a:spcPts val="110"/>
              </a:spcBef>
            </a:pP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sz="24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clean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up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subtitle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files,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remove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timestamps,</a:t>
            </a:r>
            <a:r>
              <a:rPr sz="2400" spc="-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compare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user</a:t>
            </a:r>
            <a:r>
              <a:rPr sz="2400" spc="-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query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vectors</a:t>
            </a:r>
            <a:r>
              <a:rPr sz="24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subtitle </a:t>
            </a:r>
            <a:r>
              <a:rPr sz="2400" spc="-5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vectors.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Insight:</a:t>
            </a:r>
            <a:endParaRPr sz="2400">
              <a:latin typeface="Calibri"/>
              <a:cs typeface="Calibri"/>
            </a:endParaRPr>
          </a:p>
          <a:p>
            <a:pPr marL="12700" marR="556260">
              <a:lnSpc>
                <a:spcPts val="2860"/>
              </a:lnSpc>
              <a:spcBef>
                <a:spcPts val="160"/>
              </a:spcBef>
            </a:pP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Through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preprocessing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cosine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similarity</a:t>
            </a:r>
            <a:r>
              <a:rPr sz="24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calculations,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guarantee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precise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 </a:t>
            </a:r>
            <a:r>
              <a:rPr sz="2400" spc="-5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results</a:t>
            </a:r>
            <a:r>
              <a:rPr sz="24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tailored</a:t>
            </a:r>
            <a:r>
              <a:rPr sz="24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each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user.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30" y="392493"/>
            <a:ext cx="23183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Core</a:t>
            </a:r>
            <a:r>
              <a:rPr spc="-50" dirty="0"/>
              <a:t> </a:t>
            </a:r>
            <a:r>
              <a:rPr spc="5" dirty="0"/>
              <a:t>Logic: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730" y="1387792"/>
            <a:ext cx="11334750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D0D0D"/>
                </a:solidFill>
                <a:latin typeface="Calibri"/>
                <a:cs typeface="Calibri"/>
              </a:rPr>
              <a:t>Document</a:t>
            </a: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Calibri"/>
                <a:cs typeface="Calibri"/>
              </a:rPr>
              <a:t>Ingestion: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sz="24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start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by</a:t>
            </a:r>
            <a:r>
              <a:rPr sz="24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decoding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and cleaning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subtitle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data,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preparing</a:t>
            </a:r>
            <a:r>
              <a:rPr sz="24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for</a:t>
            </a:r>
            <a:r>
              <a:rPr sz="24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analysis.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5" dirty="0">
                <a:solidFill>
                  <a:srgbClr val="0D0D0D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Extracting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text</a:t>
            </a:r>
            <a:r>
              <a:rPr sz="24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from</a:t>
            </a:r>
            <a:r>
              <a:rPr sz="24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subtitle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files,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removing</a:t>
            </a:r>
            <a:r>
              <a:rPr sz="24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unnecessary</a:t>
            </a:r>
            <a:r>
              <a:rPr sz="2400" spc="-1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noise,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and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organizing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data</a:t>
            </a:r>
            <a:r>
              <a:rPr sz="24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efficient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processing.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Insight: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We</a:t>
            </a:r>
            <a:r>
              <a:rPr sz="24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experiment</a:t>
            </a:r>
            <a:r>
              <a:rPr sz="24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various</a:t>
            </a:r>
            <a:r>
              <a:rPr sz="24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text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vectorization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 techniques</a:t>
            </a:r>
            <a:r>
              <a:rPr sz="2400" spc="-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optimize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4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performance.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30" y="377824"/>
            <a:ext cx="61487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Step</a:t>
            </a:r>
            <a:r>
              <a:rPr spc="35" dirty="0"/>
              <a:t> </a:t>
            </a:r>
            <a:r>
              <a:rPr spc="-5" dirty="0"/>
              <a:t>by</a:t>
            </a:r>
            <a:r>
              <a:rPr spc="65" dirty="0"/>
              <a:t> </a:t>
            </a:r>
            <a:r>
              <a:rPr spc="5" dirty="0"/>
              <a:t>Step</a:t>
            </a:r>
            <a:r>
              <a:rPr spc="40" dirty="0"/>
              <a:t> </a:t>
            </a:r>
            <a:r>
              <a:rPr spc="15" dirty="0"/>
              <a:t>Process</a:t>
            </a:r>
            <a:r>
              <a:rPr spc="55" dirty="0"/>
              <a:t> </a:t>
            </a:r>
            <a:r>
              <a:rPr spc="5" dirty="0"/>
              <a:t>-</a:t>
            </a:r>
            <a:r>
              <a:rPr spc="-15" dirty="0"/>
              <a:t> </a:t>
            </a:r>
            <a:r>
              <a:rPr spc="5" dirty="0"/>
              <a:t>Part</a:t>
            </a:r>
            <a:r>
              <a:rPr spc="114" dirty="0"/>
              <a:t> </a:t>
            </a:r>
            <a:r>
              <a:rPr spc="10" dirty="0"/>
              <a:t>1: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6755" y="1600200"/>
            <a:ext cx="7776845" cy="4191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8967" y="296544"/>
            <a:ext cx="51479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r>
              <a:rPr sz="395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50" b="1" spc="-5" dirty="0">
                <a:solidFill>
                  <a:srgbClr val="FF0000"/>
                </a:solidFill>
                <a:latin typeface="Calibri"/>
                <a:cs typeface="Calibri"/>
              </a:rPr>
              <a:t>Engine</a:t>
            </a:r>
            <a:r>
              <a:rPr sz="3950" b="1" spc="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50" b="1" spc="20" dirty="0">
                <a:solidFill>
                  <a:srgbClr val="FF0000"/>
                </a:solidFill>
                <a:latin typeface="Calibri"/>
                <a:cs typeface="Calibri"/>
              </a:rPr>
              <a:t>over</a:t>
            </a:r>
            <a:r>
              <a:rPr sz="395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950" b="1" spc="10" dirty="0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endParaRPr sz="3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355">
              <a:lnSpc>
                <a:spcPts val="2865"/>
              </a:lnSpc>
              <a:spcBef>
                <a:spcPts val="100"/>
              </a:spcBef>
            </a:pPr>
            <a:r>
              <a:rPr spc="-15" dirty="0"/>
              <a:t>Document</a:t>
            </a:r>
            <a:r>
              <a:rPr spc="-20" dirty="0"/>
              <a:t> </a:t>
            </a:r>
            <a:r>
              <a:rPr spc="-5" dirty="0"/>
              <a:t>Retrieval:</a:t>
            </a:r>
          </a:p>
          <a:p>
            <a:pPr marL="173355">
              <a:lnSpc>
                <a:spcPts val="2865"/>
              </a:lnSpc>
            </a:pPr>
            <a:r>
              <a:rPr b="0" spc="-5" dirty="0">
                <a:latin typeface="Calibri"/>
                <a:cs typeface="Calibri"/>
              </a:rPr>
              <a:t>Here, </a:t>
            </a:r>
            <a:r>
              <a:rPr b="0" dirty="0">
                <a:latin typeface="Calibri"/>
                <a:cs typeface="Calibri"/>
              </a:rPr>
              <a:t>we </a:t>
            </a:r>
            <a:r>
              <a:rPr b="0" spc="-10" dirty="0">
                <a:latin typeface="Calibri"/>
                <a:cs typeface="Calibri"/>
              </a:rPr>
              <a:t>explain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how</a:t>
            </a:r>
            <a:r>
              <a:rPr b="0" dirty="0">
                <a:latin typeface="Calibri"/>
                <a:cs typeface="Calibri"/>
              </a:rPr>
              <a:t> we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create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query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embeddings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and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calculate </a:t>
            </a:r>
            <a:r>
              <a:rPr b="0" spc="5" dirty="0">
                <a:latin typeface="Calibri"/>
                <a:cs typeface="Calibri"/>
              </a:rPr>
              <a:t>cosine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similarity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scores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to</a:t>
            </a:r>
          </a:p>
          <a:p>
            <a:pPr marL="173355">
              <a:lnSpc>
                <a:spcPct val="100000"/>
              </a:lnSpc>
              <a:spcBef>
                <a:spcPts val="50"/>
              </a:spcBef>
            </a:pPr>
            <a:r>
              <a:rPr b="0" spc="-15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20" dirty="0">
                <a:latin typeface="Calibri"/>
                <a:cs typeface="Calibri"/>
              </a:rPr>
              <a:t>t</a:t>
            </a:r>
            <a:r>
              <a:rPr b="0" spc="-15" dirty="0">
                <a:latin typeface="Calibri"/>
                <a:cs typeface="Calibri"/>
              </a:rPr>
              <a:t>r</a:t>
            </a:r>
            <a:r>
              <a:rPr b="0" spc="-30" dirty="0">
                <a:latin typeface="Calibri"/>
                <a:cs typeface="Calibri"/>
              </a:rPr>
              <a:t>i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30" dirty="0">
                <a:latin typeface="Calibri"/>
                <a:cs typeface="Calibri"/>
              </a:rPr>
              <a:t>v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6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t</a:t>
            </a:r>
            <a:r>
              <a:rPr b="0" spc="10" dirty="0">
                <a:latin typeface="Calibri"/>
                <a:cs typeface="Calibri"/>
              </a:rPr>
              <a:t>h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25" dirty="0">
                <a:latin typeface="Calibri"/>
                <a:cs typeface="Calibri"/>
              </a:rPr>
              <a:t>m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spc="30" dirty="0">
                <a:latin typeface="Calibri"/>
                <a:cs typeface="Calibri"/>
              </a:rPr>
              <a:t>s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-15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25" dirty="0">
                <a:latin typeface="Calibri"/>
                <a:cs typeface="Calibri"/>
              </a:rPr>
              <a:t>l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30" dirty="0">
                <a:latin typeface="Calibri"/>
                <a:cs typeface="Calibri"/>
              </a:rPr>
              <a:t>v</a:t>
            </a:r>
            <a:r>
              <a:rPr b="0" spc="-25" dirty="0">
                <a:latin typeface="Calibri"/>
                <a:cs typeface="Calibri"/>
              </a:rPr>
              <a:t>a</a:t>
            </a:r>
            <a:r>
              <a:rPr b="0" spc="10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t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d</a:t>
            </a:r>
            <a:r>
              <a:rPr b="0" spc="5" dirty="0">
                <a:latin typeface="Calibri"/>
                <a:cs typeface="Calibri"/>
              </a:rPr>
              <a:t>o</a:t>
            </a:r>
            <a:r>
              <a:rPr b="0" spc="30" dirty="0">
                <a:latin typeface="Calibri"/>
                <a:cs typeface="Calibri"/>
              </a:rPr>
              <a:t>c</a:t>
            </a:r>
            <a:r>
              <a:rPr b="0" spc="10" dirty="0">
                <a:latin typeface="Calibri"/>
                <a:cs typeface="Calibri"/>
              </a:rPr>
              <a:t>u</a:t>
            </a:r>
            <a:r>
              <a:rPr b="0" spc="25" dirty="0">
                <a:latin typeface="Calibri"/>
                <a:cs typeface="Calibri"/>
              </a:rPr>
              <a:t>m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15" dirty="0">
                <a:latin typeface="Calibri"/>
                <a:cs typeface="Calibri"/>
              </a:rPr>
              <a:t>nt</a:t>
            </a:r>
            <a:r>
              <a:rPr b="0" spc="30" dirty="0">
                <a:latin typeface="Calibri"/>
                <a:cs typeface="Calibri"/>
              </a:rPr>
              <a:t>s</a:t>
            </a:r>
            <a:r>
              <a:rPr b="0" dirty="0">
                <a:latin typeface="Calibri"/>
                <a:cs typeface="Calibri"/>
              </a:rPr>
              <a:t>.</a:t>
            </a:r>
          </a:p>
          <a:p>
            <a:pPr marL="160655">
              <a:lnSpc>
                <a:spcPct val="100000"/>
              </a:lnSpc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173355">
              <a:lnSpc>
                <a:spcPts val="2865"/>
              </a:lnSpc>
            </a:pPr>
            <a:r>
              <a:rPr spc="5" dirty="0"/>
              <a:t>Example:</a:t>
            </a:r>
          </a:p>
          <a:p>
            <a:pPr marL="173355" marR="478790">
              <a:lnSpc>
                <a:spcPts val="2860"/>
              </a:lnSpc>
              <a:spcBef>
                <a:spcPts val="100"/>
              </a:spcBef>
            </a:pPr>
            <a:r>
              <a:rPr b="0" spc="10" dirty="0">
                <a:latin typeface="Calibri"/>
                <a:cs typeface="Calibri"/>
              </a:rPr>
              <a:t>You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search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for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"best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comedy</a:t>
            </a:r>
            <a:r>
              <a:rPr b="0" spc="-125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moments,"</a:t>
            </a:r>
            <a:r>
              <a:rPr b="0" spc="-15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and </a:t>
            </a:r>
            <a:r>
              <a:rPr b="0" spc="5" dirty="0">
                <a:latin typeface="Calibri"/>
                <a:cs typeface="Calibri"/>
              </a:rPr>
              <a:t>our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engine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fetches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hilarious</a:t>
            </a:r>
            <a:r>
              <a:rPr b="0" spc="9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scenes</a:t>
            </a:r>
            <a:r>
              <a:rPr b="0" spc="-1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from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 </a:t>
            </a:r>
            <a:r>
              <a:rPr b="0" spc="-53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variety</a:t>
            </a:r>
            <a:r>
              <a:rPr b="0" spc="9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films.</a:t>
            </a:r>
          </a:p>
          <a:p>
            <a:pPr marL="160655"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173355">
              <a:lnSpc>
                <a:spcPct val="100000"/>
              </a:lnSpc>
            </a:pPr>
            <a:r>
              <a:rPr dirty="0"/>
              <a:t>Insight:</a:t>
            </a:r>
          </a:p>
          <a:p>
            <a:pPr marL="173355">
              <a:lnSpc>
                <a:spcPts val="2865"/>
              </a:lnSpc>
              <a:spcBef>
                <a:spcPts val="45"/>
              </a:spcBef>
            </a:pPr>
            <a:r>
              <a:rPr b="0" spc="-15" dirty="0">
                <a:latin typeface="Calibri"/>
                <a:cs typeface="Calibri"/>
              </a:rPr>
              <a:t>By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leveraging</a:t>
            </a:r>
            <a:r>
              <a:rPr b="0" spc="12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advanced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AI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techniques,</a:t>
            </a:r>
            <a:r>
              <a:rPr b="0" spc="-17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we</a:t>
            </a:r>
            <a:r>
              <a:rPr b="0" spc="-10" dirty="0">
                <a:latin typeface="Calibri"/>
                <a:cs typeface="Calibri"/>
              </a:rPr>
              <a:t> deliver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personalized </a:t>
            </a:r>
            <a:r>
              <a:rPr b="0" spc="-5" dirty="0">
                <a:latin typeface="Calibri"/>
                <a:cs typeface="Calibri"/>
              </a:rPr>
              <a:t>and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accurate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search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results,</a:t>
            </a:r>
          </a:p>
          <a:p>
            <a:pPr marL="173355">
              <a:lnSpc>
                <a:spcPts val="2865"/>
              </a:lnSpc>
            </a:pPr>
            <a:r>
              <a:rPr b="0" dirty="0">
                <a:latin typeface="Calibri"/>
                <a:cs typeface="Calibri"/>
              </a:rPr>
              <a:t>enriching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the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user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experience.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30" y="377824"/>
            <a:ext cx="61487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Step</a:t>
            </a:r>
            <a:r>
              <a:rPr spc="35" dirty="0"/>
              <a:t> </a:t>
            </a:r>
            <a:r>
              <a:rPr spc="-5" dirty="0"/>
              <a:t>by</a:t>
            </a:r>
            <a:r>
              <a:rPr spc="65" dirty="0"/>
              <a:t> </a:t>
            </a:r>
            <a:r>
              <a:rPr spc="5" dirty="0"/>
              <a:t>Step</a:t>
            </a:r>
            <a:r>
              <a:rPr spc="40" dirty="0"/>
              <a:t> </a:t>
            </a:r>
            <a:r>
              <a:rPr spc="15" dirty="0"/>
              <a:t>Process</a:t>
            </a:r>
            <a:r>
              <a:rPr spc="55" dirty="0"/>
              <a:t> </a:t>
            </a:r>
            <a:r>
              <a:rPr spc="5" dirty="0"/>
              <a:t>-</a:t>
            </a:r>
            <a:r>
              <a:rPr spc="-15" dirty="0"/>
              <a:t> </a:t>
            </a:r>
            <a:r>
              <a:rPr spc="5" dirty="0"/>
              <a:t>Part</a:t>
            </a:r>
            <a:r>
              <a:rPr spc="114" dirty="0"/>
              <a:t> </a:t>
            </a:r>
            <a:r>
              <a:rPr spc="10" dirty="0"/>
              <a:t>2: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475" y="2009775"/>
            <a:ext cx="4467225" cy="2838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9596" y="3071812"/>
            <a:ext cx="36741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4400" spc="80" dirty="0">
                <a:solidFill>
                  <a:srgbClr val="C00000"/>
                </a:solidFill>
                <a:latin typeface="Tahoma"/>
                <a:cs typeface="Tahoma"/>
              </a:rPr>
              <a:t>H</a:t>
            </a:r>
            <a:r>
              <a:rPr sz="4400" spc="55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4400" spc="50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4400" spc="15" dirty="0">
                <a:solidFill>
                  <a:srgbClr val="C00000"/>
                </a:solidFill>
                <a:latin typeface="Tahoma"/>
                <a:cs typeface="Tahoma"/>
              </a:rPr>
              <a:t>K</a:t>
            </a:r>
            <a:r>
              <a:rPr sz="4400" spc="-39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4400" spc="80" dirty="0">
                <a:solidFill>
                  <a:srgbClr val="C00000"/>
                </a:solidFill>
                <a:latin typeface="Tahoma"/>
                <a:cs typeface="Tahoma"/>
              </a:rPr>
              <a:t>Y</a:t>
            </a:r>
            <a:r>
              <a:rPr sz="4400" spc="100" dirty="0">
                <a:solidFill>
                  <a:srgbClr val="C00000"/>
                </a:solidFill>
                <a:latin typeface="Tahoma"/>
                <a:cs typeface="Tahoma"/>
              </a:rPr>
              <a:t>O</a:t>
            </a:r>
            <a:r>
              <a:rPr sz="4400" spc="50" dirty="0">
                <a:solidFill>
                  <a:srgbClr val="C00000"/>
                </a:solidFill>
                <a:latin typeface="Tahoma"/>
                <a:cs typeface="Tahoma"/>
              </a:rPr>
              <a:t>U</a:t>
            </a:r>
            <a:r>
              <a:rPr sz="4400" spc="-3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4400" spc="-245" dirty="0">
                <a:solidFill>
                  <a:srgbClr val="C00000"/>
                </a:solidFill>
                <a:latin typeface="Tahoma"/>
                <a:cs typeface="Tahoma"/>
              </a:rPr>
              <a:t>!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432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Office Theme</vt:lpstr>
      <vt:lpstr>PowerPoint Presentation</vt:lpstr>
      <vt:lpstr>Background :</vt:lpstr>
      <vt:lpstr>Objective:</vt:lpstr>
      <vt:lpstr>Keyword Based vs Semantic Search Engines:</vt:lpstr>
      <vt:lpstr>Core Logic:</vt:lpstr>
      <vt:lpstr>Step by Step Process - Part 1:</vt:lpstr>
      <vt:lpstr>PowerPoint Presentation</vt:lpstr>
      <vt:lpstr>Step by Step Process - Part 2: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Ganji Bhaskar</dc:creator>
  <cp:lastModifiedBy>Ganji Bhaskar</cp:lastModifiedBy>
  <cp:revision>1</cp:revision>
  <dcterms:created xsi:type="dcterms:W3CDTF">2024-04-26T07:35:30Z</dcterms:created>
  <dcterms:modified xsi:type="dcterms:W3CDTF">2024-04-26T08:03:13Z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2024-04-25T00:00:00Z</vt:filetime>
  </property>
  <property fmtid="{D5CDD505-2E9C-101B-9397-08002B2CF9AE}" pid="3" name="LastSaved">
    <vt:filetime>2024-04-26T00:00:00Z</vt:filetime>
  </property>
</Properties>
</file>