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2"/>
  </p:notesMasterIdLst>
  <p:handoutMasterIdLst>
    <p:handoutMasterId r:id="rId13"/>
  </p:handoutMasterIdLst>
  <p:sldIdLst>
    <p:sldId id="256" r:id="rId4"/>
    <p:sldId id="257" r:id="rId5"/>
    <p:sldId id="265" r:id="rId6"/>
    <p:sldId id="258" r:id="rId7"/>
    <p:sldId id="262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1AEA7-BDE3-4933-ABF6-F40A6642C2BA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96731-9C38-48D9-9447-44D84C92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13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23876-049D-4529-81E4-B0DA7F95CC9A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545D6-431F-430E-BE68-C9E074B6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3573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03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3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18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48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13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4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5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7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4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5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5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6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5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3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9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77D07-8B73-47AA-BA22-D3F09B3009A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7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Orbit Propagation to Determine Satellite’s Demise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Bailey</a:t>
            </a:r>
          </a:p>
          <a:p>
            <a:r>
              <a:rPr lang="en-US" dirty="0" smtClean="0"/>
              <a:t>Gus Lee</a:t>
            </a:r>
          </a:p>
          <a:p>
            <a:r>
              <a:rPr lang="en-US" dirty="0" smtClean="0"/>
              <a:t>Michael </a:t>
            </a:r>
            <a:r>
              <a:rPr lang="en-US" dirty="0" err="1" smtClean="0"/>
              <a:t>Lesnewski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9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4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Statement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688"/>
            <a:ext cx="1105762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Objective:</a:t>
            </a:r>
          </a:p>
          <a:p>
            <a:pPr lvl="1"/>
            <a:r>
              <a:rPr lang="en-US" dirty="0" smtClean="0"/>
              <a:t>Propagate the orbit of the </a:t>
            </a:r>
            <a:r>
              <a:rPr lang="en-US" dirty="0" err="1" smtClean="0"/>
              <a:t>Tiangong</a:t>
            </a:r>
            <a:r>
              <a:rPr lang="en-US" dirty="0" smtClean="0"/>
              <a:t> 1 Chinese space station and estimate the lifetime of the space station using both numerical integration of the </a:t>
            </a:r>
            <a:r>
              <a:rPr lang="en-US" dirty="0" smtClean="0"/>
              <a:t>perturbed </a:t>
            </a:r>
            <a:r>
              <a:rPr lang="en-US" dirty="0" err="1" smtClean="0"/>
              <a:t>Keplarian</a:t>
            </a:r>
            <a:r>
              <a:rPr lang="en-US" dirty="0" smtClean="0"/>
              <a:t> </a:t>
            </a:r>
            <a:r>
              <a:rPr lang="en-US" dirty="0" smtClean="0"/>
              <a:t>equations of </a:t>
            </a:r>
            <a:r>
              <a:rPr lang="en-US" dirty="0" smtClean="0"/>
              <a:t>motion and </a:t>
            </a:r>
            <a:r>
              <a:rPr lang="en-US" dirty="0" smtClean="0"/>
              <a:t>the averaged Gauss </a:t>
            </a:r>
            <a:r>
              <a:rPr lang="en-US" dirty="0" err="1" smtClean="0"/>
              <a:t>variational</a:t>
            </a:r>
            <a:r>
              <a:rPr lang="en-US" dirty="0" smtClean="0"/>
              <a:t> equations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Tiangong</a:t>
            </a:r>
            <a:r>
              <a:rPr lang="en-US" sz="2400" dirty="0" smtClean="0"/>
              <a:t> 1 re-entered the Earth’s atmosphere on April (1-2) 2018.</a:t>
            </a:r>
          </a:p>
          <a:p>
            <a:endParaRPr lang="en-US" sz="2400" dirty="0" smtClean="0"/>
          </a:p>
        </p:txBody>
      </p:sp>
      <p:pic>
        <p:nvPicPr>
          <p:cNvPr id="1026" name="Picture 2" descr="https://e3.365dm.com/18/03/1096x616/skynews-tiangong-china-chinese_4264895.jpg?bypass-service-worker&amp;201803251617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121" y="3825625"/>
            <a:ext cx="4904118" cy="275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67013" y="6611779"/>
            <a:ext cx="5952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Source: https</a:t>
            </a:r>
            <a:r>
              <a:rPr lang="en-US" sz="1000" dirty="0"/>
              <a:t>://news.sky.com/story/chinese-space-lab-tiangong-1-re-enters-earths-atmosphere-11313548</a:t>
            </a:r>
          </a:p>
        </p:txBody>
      </p:sp>
    </p:spTree>
    <p:extLst>
      <p:ext uri="{BB962C8B-B14F-4D97-AF65-F5344CB8AC3E}">
        <p14:creationId xmlns:p14="http://schemas.microsoft.com/office/powerpoint/2010/main" val="158021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Initial Conditions for Orbit Propagation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657.391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.002594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42.7480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45.3258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124.4125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287.3948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  <m:mr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  <m:mr>
                                  <m:e/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Epoch Time:</a:t>
                </a:r>
              </a:p>
              <a:p>
                <a:pPr lvl="1"/>
                <a:r>
                  <a:rPr lang="en-US" dirty="0" smtClean="0"/>
                  <a:t>JD = </a:t>
                </a:r>
                <a:r>
                  <a:rPr lang="en-US" dirty="0" smtClean="0"/>
                  <a:t>2458130.58298365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 lifetime of the space station will be determined when the magnitude of the orbital position vector is less than the equatorial radius of the Earth.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5322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94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Orbit Propagation using Numerical Integration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The perturbed </a:t>
                </a:r>
                <a:r>
                  <a:rPr lang="en-US" dirty="0" err="1" smtClean="0"/>
                  <a:t>Keplerian</a:t>
                </a:r>
                <a:r>
                  <a:rPr lang="en-US" dirty="0" smtClean="0"/>
                  <a:t> equations of motion are numerically integrated using the </a:t>
                </a:r>
                <a:r>
                  <a:rPr lang="en-US" dirty="0" err="1" smtClean="0"/>
                  <a:t>Runge-Kutta</a:t>
                </a:r>
                <a:r>
                  <a:rPr lang="en-US" dirty="0" smtClean="0"/>
                  <a:t> method (RK4).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Equations of Motion: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3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3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𝑑𝑟𝑎𝑔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300" dirty="0"/>
              </a:p>
              <a:p>
                <a:endParaRPr 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3−</m:t>
                                  </m:r>
                                  <m:f>
                                    <m:f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𝑑𝑟𝑎𝑔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endParaRPr lang="en-US" sz="23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02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Results: Numerical Integration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Orbit Propagation using Gauss </a:t>
            </a:r>
            <a:r>
              <a:rPr lang="en-US" sz="3600" dirty="0" err="1" smtClean="0"/>
              <a:t>Variational</a:t>
            </a:r>
            <a:r>
              <a:rPr lang="en-US" sz="3600" dirty="0" smtClean="0"/>
              <a:t> Equations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err="1" smtClean="0"/>
                  <a:t>Asd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Equations of Motion: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acc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</m:d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acc>
                  </m:oMath>
                </a14:m>
                <a:endParaRPr lang="en-US" sz="21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</m:acc>
                    <m:r>
                      <a:rPr lang="en-US" sz="21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𝑛𝑎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US" sz="21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e>
                    </m:acc>
                    <m:r>
                      <a:rPr lang="en-US" sz="21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</m:oMath>
                </a14:m>
                <a:endParaRPr lang="en-US" sz="21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acc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5</m:t>
                        </m:r>
                        <m:func>
                          <m:func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func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90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Gauss </a:t>
            </a:r>
            <a:r>
              <a:rPr lang="en-US" dirty="0" err="1" smtClean="0"/>
              <a:t>Variational</a:t>
            </a:r>
            <a:r>
              <a:rPr lang="en-US" dirty="0" smtClean="0"/>
              <a:t>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6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5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cde53ac1-bf5f-4aae-9cf1-07509e23a4b0" origin="userSelected"/>
</file>

<file path=customXml/item2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VU1x6MTA4OTgyOTwvVXNlck5hbWU+PERhdGVUaW1lPjEwLzI5LzIwMTggMjowNDo1NyBQTTwvRGF0ZVRpbWU+PExhYmVsU3RyaW5nPlRoaXMgYXJ0aWZhY3QgaGFzIG5vIGNsYXNzaWZpY2F0aW9uLjwvTGFiZWxTdHJpbmc+PC9pdGVtPjwvbGFiZWxIaXN0b3J5Pg==</Value>
</WrappedLabelHistory>
</file>

<file path=customXml/itemProps1.xml><?xml version="1.0" encoding="utf-8"?>
<ds:datastoreItem xmlns:ds="http://schemas.openxmlformats.org/officeDocument/2006/customXml" ds:itemID="{AF6E7334-B74F-4269-96F9-7C22409C9EA6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8F3D67F1-45F6-45F4-924E-C40296E44607}">
  <ds:schemaRefs>
    <ds:schemaRef ds:uri="http://www.w3.org/2001/XMLSchema"/>
    <ds:schemaRef ds:uri="http://www.boldonjames.com/2016/02/Classifier/internal/wrappedLabelHistor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7587</TotalTime>
  <Words>130</Words>
  <Application>Microsoft Office PowerPoint</Application>
  <PresentationFormat>Widescreen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Orbit Propagation to Determine Satellite’s Demise</vt:lpstr>
      <vt:lpstr>Problem Statement</vt:lpstr>
      <vt:lpstr>Initial Conditions for Orbit Propagation</vt:lpstr>
      <vt:lpstr>Orbit Propagation using Numerical Integration</vt:lpstr>
      <vt:lpstr>Results: Numerical Integration</vt:lpstr>
      <vt:lpstr>Orbit Propagation using Gauss Variational Equations</vt:lpstr>
      <vt:lpstr>Results: Gauss Variational Equations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 Propagation using Two Methods</dc:title>
  <dc:subject>[rtnipcontrolcode:rtnipcontrolcodenone||rtnexportcontrolcountry:rtnexportcontrolcountrynone|rtnexportcontrolcode:rtnexportcontrolcodenone||]</dc:subject>
  <dc:creator>Michael Lesnewski</dc:creator>
  <cp:lastModifiedBy>Michael Lesnewski</cp:lastModifiedBy>
  <cp:revision>21</cp:revision>
  <dcterms:created xsi:type="dcterms:W3CDTF">2018-10-28T14:12:34Z</dcterms:created>
  <dcterms:modified xsi:type="dcterms:W3CDTF">2018-11-04T13:51:12Z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b8625829-82df-4d92-bc3b-bafed429e2ee</vt:lpwstr>
  </property>
  <property fmtid="{D5CDD505-2E9C-101B-9397-08002B2CF9AE}" pid="3" name="bjDocumentSecurityLabel">
    <vt:lpwstr>This artifact has no classification.</vt:lpwstr>
  </property>
  <property fmtid="{D5CDD505-2E9C-101B-9397-08002B2CF9AE}" pid="4" name="bjSaver">
    <vt:lpwstr>1/JfSawd5pbhmslro7M6hQ9wsKsYUGu/</vt:lpwstr>
  </property>
  <property fmtid="{D5CDD505-2E9C-101B-9397-08002B2CF9AE}" pid="5" name="rtnexportcontrolcode">
    <vt:lpwstr>rtnexportcontrolcodenone</vt:lpwstr>
  </property>
  <property fmtid="{D5CDD505-2E9C-101B-9397-08002B2CF9AE}" pid="6" name="rtnexportcontrolcountry">
    <vt:lpwstr>rtnexportcontrolcountrynone</vt:lpwstr>
  </property>
  <property fmtid="{D5CDD505-2E9C-101B-9397-08002B2CF9AE}" pid="7" name="rtnipcontrolcode">
    <vt:lpwstr>rtnipcontrolcodenone</vt:lpwstr>
  </property>
  <property fmtid="{D5CDD505-2E9C-101B-9397-08002B2CF9AE}" pid="8" name="bjLabelHistoryID">
    <vt:lpwstr>{8F3D67F1-45F6-45F4-924E-C40296E44607}</vt:lpwstr>
  </property>
</Properties>
</file>