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65" r:id="rId6"/>
    <p:sldId id="258" r:id="rId7"/>
    <p:sldId id="262" r:id="rId8"/>
    <p:sldId id="266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EA7-BDE3-4933-ABF6-F40A6642C2B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6731-9C38-48D9-9447-44D84C92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3876-049D-4529-81E4-B0DA7F95CC9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D6-431F-430E-BE68-C9E074B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573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1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72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3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CD77D07-8B73-47AA-BA22-D3F09B3009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0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Orbit Propagation to Determine Satellite’s Demise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Bailey</a:t>
            </a:r>
          </a:p>
          <a:p>
            <a:r>
              <a:rPr lang="en-US" dirty="0"/>
              <a:t>Gus Lee</a:t>
            </a:r>
          </a:p>
          <a:p>
            <a:r>
              <a:rPr lang="en-US" dirty="0"/>
              <a:t>Michael </a:t>
            </a:r>
            <a:r>
              <a:rPr lang="en-US" dirty="0" err="1"/>
              <a:t>Lesnewski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4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944" y="1454688"/>
            <a:ext cx="6778881" cy="5202590"/>
          </a:xfrm>
        </p:spPr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The Chinese space station </a:t>
            </a:r>
            <a:r>
              <a:rPr lang="en-US" dirty="0" err="1"/>
              <a:t>Tiangong</a:t>
            </a:r>
            <a:r>
              <a:rPr lang="en-US" dirty="0"/>
              <a:t> 1 re-entered the Earth’s atmosphere and fell to its demise on April 2, 2018 over the South Pacific Ocean at 24.5°S 151.1°W. </a:t>
            </a:r>
          </a:p>
          <a:p>
            <a:endParaRPr lang="en-US" dirty="0"/>
          </a:p>
          <a:p>
            <a:r>
              <a:rPr lang="en-US" dirty="0"/>
              <a:t>Project Objective:</a:t>
            </a:r>
          </a:p>
          <a:p>
            <a:pPr lvl="1"/>
            <a:r>
              <a:rPr lang="en-US" dirty="0"/>
              <a:t>Propagate the orbit of the </a:t>
            </a:r>
            <a:r>
              <a:rPr lang="en-US" dirty="0" err="1"/>
              <a:t>Tiangong</a:t>
            </a:r>
            <a:r>
              <a:rPr lang="en-US" dirty="0"/>
              <a:t> 1 space station and estimate the lifetime of the space station using both numerical integration of the perturbed </a:t>
            </a:r>
            <a:r>
              <a:rPr lang="en-US" dirty="0" err="1"/>
              <a:t>Keplarian</a:t>
            </a:r>
            <a:r>
              <a:rPr lang="en-US" dirty="0"/>
              <a:t> equations of motion and the averaged Gauss’ variational equations.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1818" y="4442906"/>
            <a:ext cx="5163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https://news.sky.com/story/chinese-space-lab-tiangong-1-re-enters-earths-atmosphere-11313548</a:t>
            </a:r>
          </a:p>
        </p:txBody>
      </p:sp>
      <p:pic>
        <p:nvPicPr>
          <p:cNvPr id="6" name="Picture 2" descr="https://e3.365dm.com/18/03/1096x616/skynews-tiangong-china-chinese_4264895.jpg?bypass-service-worker&amp;201803251617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20" y="1826610"/>
            <a:ext cx="4654967" cy="26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Conditions for Orbit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initial conditions used for the numerical integration are based on an epoch Julian date of 2458130.58298365 or January 12, 2018.</a:t>
                </a:r>
              </a:p>
              <a:p>
                <a:endParaRPr lang="en-US" dirty="0"/>
              </a:p>
              <a:p>
                <a:r>
                  <a:rPr lang="en-US" dirty="0"/>
                  <a:t>Orbital Elements at epoch time: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657.391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.002594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42.7480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45.3258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124.4125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287.3948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.13071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Ballistic Coefficient = 1/12.741621/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kg/m²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lifetime of the space station will be determined when the magnitude of the orbital position vector is less than the equatorial radius of the Earth.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8"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4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Orbit Propagation using </a:t>
            </a:r>
            <a:r>
              <a:rPr lang="en-US" sz="3600" dirty="0" err="1"/>
              <a:t>Keplerian</a:t>
            </a:r>
            <a:r>
              <a:rPr lang="en-US" sz="3600" dirty="0"/>
              <a:t> Equations of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perturbed Keplerian equations of motion were numerically integrated in Python™ using the Runge-</a:t>
                </a:r>
                <a:r>
                  <a:rPr lang="en-US" dirty="0" err="1"/>
                  <a:t>Kutta</a:t>
                </a:r>
                <a:r>
                  <a:rPr lang="en-US" dirty="0"/>
                  <a:t> method (RK4).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200" b="1" dirty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3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6" t="-216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02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8" y="559678"/>
            <a:ext cx="6599763" cy="5997239"/>
          </a:xfrm>
        </p:spPr>
        <p:txBody>
          <a:bodyPr>
            <a:normAutofit/>
          </a:bodyPr>
          <a:lstStyle/>
          <a:p>
            <a:r>
              <a:rPr lang="en-US" dirty="0"/>
              <a:t>Time of a demise: 153 days after the observation epoch or June 14, 2018.</a:t>
            </a:r>
          </a:p>
          <a:p>
            <a:pPr lvl="1"/>
            <a:r>
              <a:rPr lang="en-US" dirty="0"/>
              <a:t>73 day difference from actual re-entry date.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puts the calculated crash site to be in the North Pacific, about 100 miles northwest of Hawaii.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95314"/>
              </p:ext>
            </p:extLst>
          </p:nvPr>
        </p:nvGraphicFramePr>
        <p:xfrm>
          <a:off x="4981983" y="3793748"/>
          <a:ext cx="37319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47">
                  <a:extLst>
                    <a:ext uri="{9D8B030D-6E8A-4147-A177-3AD203B41FA5}">
                      <a16:colId xmlns:a16="http://schemas.microsoft.com/office/drawing/2014/main" val="1785865632"/>
                    </a:ext>
                  </a:extLst>
                </a:gridCol>
                <a:gridCol w="1221013">
                  <a:extLst>
                    <a:ext uri="{9D8B030D-6E8A-4147-A177-3AD203B41FA5}">
                      <a16:colId xmlns:a16="http://schemas.microsoft.com/office/drawing/2014/main" val="2288258724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298833627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Calculated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Crash Site 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3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Altitude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9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-176.056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7186.99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982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80525"/>
              </p:ext>
            </p:extLst>
          </p:nvPr>
        </p:nvGraphicFramePr>
        <p:xfrm>
          <a:off x="4981983" y="2019300"/>
          <a:ext cx="2717800" cy="14097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36229941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993598617"/>
                    </a:ext>
                  </a:extLst>
                </a:gridCol>
              </a:tblGrid>
              <a:tr h="37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Position (m)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Velocity (m/s)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62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-3762391.12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59.76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971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3577671.24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-57.18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669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3704724.90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-59.06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53185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56842" y="559678"/>
            <a:ext cx="3939064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Results: Numerical Integration of  </a:t>
            </a:r>
            <a:r>
              <a:rPr lang="en-US" sz="3600" dirty="0" err="1"/>
              <a:t>Keplerian</a:t>
            </a:r>
            <a:r>
              <a:rPr lang="en-US" sz="3600" dirty="0"/>
              <a:t> Equations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A05FB-D769-4390-8663-6BD0FD77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304" y="2810611"/>
            <a:ext cx="3062277" cy="21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61661"/>
          </a:xfrm>
        </p:spPr>
        <p:txBody>
          <a:bodyPr>
            <a:normAutofit/>
          </a:bodyPr>
          <a:lstStyle/>
          <a:p>
            <a:r>
              <a:rPr lang="en-US" sz="3600" dirty="0"/>
              <a:t>Plots: Numerical Integration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1234435"/>
            <a:ext cx="5852172" cy="4389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2" y="1234435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DBB70-37E5-4B32-B7B5-69DC46837F12}"/>
              </a:ext>
            </a:extLst>
          </p:cNvPr>
          <p:cNvSpPr txBox="1"/>
          <p:nvPr/>
        </p:nvSpPr>
        <p:spPr>
          <a:xfrm>
            <a:off x="2422956" y="5989134"/>
            <a:ext cx="7241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Altitude and Specific Energy decay as expected due to the presence of drag</a:t>
            </a:r>
          </a:p>
        </p:txBody>
      </p:sp>
    </p:spTree>
    <p:extLst>
      <p:ext uri="{BB962C8B-B14F-4D97-AF65-F5344CB8AC3E}">
        <p14:creationId xmlns:p14="http://schemas.microsoft.com/office/powerpoint/2010/main" val="176023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averaged Gauss variational equations  are numerically integrated using </a:t>
                </a:r>
                <a:r>
                  <a:rPr lang="en-US" dirty="0" err="1"/>
                  <a:t>Matlab’s</a:t>
                </a:r>
                <a:r>
                  <a:rPr lang="en-US" dirty="0"/>
                  <a:t> ODE45 function.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400" b="1" dirty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ac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ac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5</m:t>
                        </m:r>
                        <m:func>
                          <m:func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6"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Orbit Propagation using Gauss’ Variational Equations</a:t>
            </a:r>
          </a:p>
        </p:txBody>
      </p:sp>
    </p:spTree>
    <p:extLst>
      <p:ext uri="{BB962C8B-B14F-4D97-AF65-F5344CB8AC3E}">
        <p14:creationId xmlns:p14="http://schemas.microsoft.com/office/powerpoint/2010/main" val="63290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98" y="569066"/>
            <a:ext cx="3833906" cy="4952492"/>
          </a:xfrm>
        </p:spPr>
        <p:txBody>
          <a:bodyPr/>
          <a:lstStyle/>
          <a:p>
            <a:r>
              <a:rPr lang="en-US" dirty="0"/>
              <a:t>Results: Gauss </a:t>
            </a:r>
            <a:r>
              <a:rPr lang="en-US" dirty="0" err="1"/>
              <a:t>Variational</a:t>
            </a:r>
            <a:r>
              <a:rPr lang="en-US" dirty="0"/>
              <a:t>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of a demise: 165 days after the observation epoch or June 27, 2018.</a:t>
            </a:r>
          </a:p>
          <a:p>
            <a:pPr lvl="1"/>
            <a:r>
              <a:rPr lang="en-US" dirty="0"/>
              <a:t>86 day difference from actual re-entry date.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8E0DC-2BFF-4FC2-9BC5-E76166540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6" y="1895831"/>
            <a:ext cx="3033100" cy="227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2CB2A-E986-4A28-9262-E0A05A9623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/>
          <a:stretch/>
        </p:blipFill>
        <p:spPr>
          <a:xfrm>
            <a:off x="4605142" y="4314283"/>
            <a:ext cx="3033101" cy="2333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CE77F-3117-4495-A790-4FA702328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34" y="1933664"/>
            <a:ext cx="2930468" cy="2199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CF447-3F59-4ADE-8B1D-DA89A1EB7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34" y="4260690"/>
            <a:ext cx="3033101" cy="22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Both of propagation methods show consistency with one another in regards to the predicted date of re-entry of the </a:t>
                </a:r>
                <a:r>
                  <a:rPr lang="en-US" sz="1800" dirty="0" err="1"/>
                  <a:t>Tiangong</a:t>
                </a:r>
                <a:r>
                  <a:rPr lang="en-US" sz="1800" dirty="0"/>
                  <a:t> 1 (within 2 weeks of each other).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However, the predicted re-entry dates vary from the actual date of re-entry  by almost 3 months.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It appears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drag term reported in the TLE data was significantly underestimating the true drag experienced by the spacecraft. 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5" t="-216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9EF91C-3989-4D00-9022-4E9D09955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89658"/>
              </p:ext>
            </p:extLst>
          </p:nvPr>
        </p:nvGraphicFramePr>
        <p:xfrm>
          <a:off x="5514515" y="1653931"/>
          <a:ext cx="4479231" cy="112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849">
                  <a:extLst>
                    <a:ext uri="{9D8B030D-6E8A-4147-A177-3AD203B41FA5}">
                      <a16:colId xmlns:a16="http://schemas.microsoft.com/office/drawing/2014/main" val="4129622057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2548912819"/>
                    </a:ext>
                  </a:extLst>
                </a:gridCol>
              </a:tblGrid>
              <a:tr h="374458">
                <a:tc>
                  <a:txBody>
                    <a:bodyPr/>
                    <a:lstStyle/>
                    <a:p>
                      <a:r>
                        <a:rPr lang="en-US" dirty="0"/>
                        <a:t>Propagation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Re-entry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04390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r>
                        <a:rPr lang="en-US" dirty="0"/>
                        <a:t>Perturbed Keplerian </a:t>
                      </a:r>
                      <a:r>
                        <a:rPr lang="en-US" dirty="0" err="1"/>
                        <a:t>Eqs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14,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60792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r>
                        <a:rPr lang="en-US" dirty="0"/>
                        <a:t>Gauss’ Variational </a:t>
                      </a:r>
                      <a:r>
                        <a:rPr lang="en-US" dirty="0" err="1"/>
                        <a:t>Eqs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2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5505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6MTA4OTgyOTwvVXNlck5hbWU+PERhdGVUaW1lPjEwLzI5LzIwMTggMjowNDo1NyBQTTwvRGF0ZVRpbWU+PExhYmVsU3RyaW5nPlRoaXMgYXJ0aWZhY3QgaGFzIG5vIGNsYXNzaWZpY2F0aW9uLjwvTGFiZWxTdHJpbmc+PC9pdGVtPjwvbGFiZWxIaXN0b3J5Pg==</Value>
</WrappedLabelHistory>
</file>

<file path=customXml/itemProps1.xml><?xml version="1.0" encoding="utf-8"?>
<ds:datastoreItem xmlns:ds="http://schemas.openxmlformats.org/officeDocument/2006/customXml" ds:itemID="{CB5D6AA1-B7AF-4B5A-9A13-8D0C90707472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8F3D67F1-45F6-45F4-924E-C40296E44607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9166</TotalTime>
  <Words>512</Words>
  <Application>Microsoft Office PowerPoint</Application>
  <PresentationFormat>Widescreen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Schoolbook</vt:lpstr>
      <vt:lpstr>Corbel</vt:lpstr>
      <vt:lpstr>Headlines</vt:lpstr>
      <vt:lpstr>Orbit Propagation to Determine Satellite’s Demise</vt:lpstr>
      <vt:lpstr>Introduction</vt:lpstr>
      <vt:lpstr>Initial Conditions for Orbit Propagation</vt:lpstr>
      <vt:lpstr>Orbit Propagation using Keplerian Equations of Motion</vt:lpstr>
      <vt:lpstr>PowerPoint Presentation</vt:lpstr>
      <vt:lpstr>Plots: Numerical Integration</vt:lpstr>
      <vt:lpstr>PowerPoint Presentation</vt:lpstr>
      <vt:lpstr>Results: Gauss Variational Equations</vt:lpstr>
      <vt:lpstr>Project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Propagation using Two Methods</dc:title>
  <dc:subject>[rtnipcontrolcode:rtnipcontrolcodenone||rtnexportcontrolcountry:rtnexportcontrolcountrynone|rtnexportcontrolcode:rtnexportcontrolcodenone||]</dc:subject>
  <dc:creator>Michael Lesnewski</dc:creator>
  <cp:lastModifiedBy>Michael Lesnewski</cp:lastModifiedBy>
  <cp:revision>47</cp:revision>
  <dcterms:created xsi:type="dcterms:W3CDTF">2018-10-28T14:12:34Z</dcterms:created>
  <dcterms:modified xsi:type="dcterms:W3CDTF">2018-11-07T00:43:06Z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b8625829-82df-4d92-bc3b-bafed429e2ee</vt:lpwstr>
  </property>
  <property fmtid="{D5CDD505-2E9C-101B-9397-08002B2CF9AE}" pid="3" name="bjDocumentSecurityLabel">
    <vt:lpwstr>This artifact has no classification.</vt:lpwstr>
  </property>
  <property fmtid="{D5CDD505-2E9C-101B-9397-08002B2CF9AE}" pid="4" name="bjSaver">
    <vt:lpwstr>1/JfSawd5pbhmslro7M6hQ9wsKsYUGu/</vt:lpwstr>
  </property>
  <property fmtid="{D5CDD505-2E9C-101B-9397-08002B2CF9AE}" pid="5" name="rtnexportcontrolcode">
    <vt:lpwstr>rtnexportcontrolcodenone</vt:lpwstr>
  </property>
  <property fmtid="{D5CDD505-2E9C-101B-9397-08002B2CF9AE}" pid="6" name="rtnexportcontrolcountry">
    <vt:lpwstr>rtnexportcontrolcountrynone</vt:lpwstr>
  </property>
  <property fmtid="{D5CDD505-2E9C-101B-9397-08002B2CF9AE}" pid="7" name="rtnipcontrolcode">
    <vt:lpwstr>rtnipcontrolcodenone</vt:lpwstr>
  </property>
  <property fmtid="{D5CDD505-2E9C-101B-9397-08002B2CF9AE}" pid="8" name="bjLabelHistoryID">
    <vt:lpwstr>{8F3D67F1-45F6-45F4-924E-C40296E44607}</vt:lpwstr>
  </property>
</Properties>
</file>