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65" r:id="rId6"/>
    <p:sldId id="258" r:id="rId7"/>
    <p:sldId id="262" r:id="rId8"/>
    <p:sldId id="266" r:id="rId9"/>
    <p:sldId id="260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1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72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CD77D07-8B73-47AA-BA22-D3F09B3009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Orbit Propagation to Determine Satellite’s Demise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Jacob Bailey</a:t>
            </a:r>
          </a:p>
          <a:p>
            <a:r>
              <a:rPr lang="en-US" dirty="0" smtClean="0"/>
              <a:t>Gus Lee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Both of propagation methods shows consistency with one another in regards to the predicted date of re-entry of the </a:t>
                </a:r>
                <a:r>
                  <a:rPr lang="en-US" dirty="0" err="1" smtClean="0"/>
                  <a:t>Tiangong</a:t>
                </a:r>
                <a:r>
                  <a:rPr lang="en-US" dirty="0" smtClean="0"/>
                  <a:t> 1 (within 2 weeks of each other).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the predicted re-entry dates vary from the actual date of re-entry  by al most 3 months. </a:t>
                </a:r>
              </a:p>
              <a:p>
                <a:endParaRPr lang="en-US" dirty="0"/>
              </a:p>
              <a:p>
                <a:r>
                  <a:rPr lang="en-US" dirty="0" smtClean="0"/>
                  <a:t>It appears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drag term reported in the TLE data was significantly underestimating the true drag experienced by the spacecraft.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8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944" y="1454688"/>
            <a:ext cx="6778881" cy="520259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The Chinese space station </a:t>
            </a:r>
            <a:r>
              <a:rPr lang="en-US" dirty="0" err="1" smtClean="0"/>
              <a:t>Tiangong</a:t>
            </a:r>
            <a:r>
              <a:rPr lang="en-US" dirty="0" smtClean="0"/>
              <a:t> 1 re-entered the Earths’ atmosphere and fell to its demise on April 2, 2018 over the South Pacific Ocean at 24.5°S 151.1°W.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Objective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Propagate the orbit of the </a:t>
            </a:r>
            <a:r>
              <a:rPr lang="en-US" dirty="0" err="1" smtClean="0"/>
              <a:t>Tiangong</a:t>
            </a:r>
            <a:r>
              <a:rPr lang="en-US" dirty="0" smtClean="0"/>
              <a:t> 1 </a:t>
            </a:r>
            <a:r>
              <a:rPr lang="en-US" dirty="0" smtClean="0"/>
              <a:t>space </a:t>
            </a:r>
            <a:r>
              <a:rPr lang="en-US" dirty="0" smtClean="0"/>
              <a:t>station and estimate the lifetime of the space station using both numerical integration of the perturbed </a:t>
            </a:r>
            <a:r>
              <a:rPr lang="en-US" dirty="0" err="1" smtClean="0"/>
              <a:t>Keplarian</a:t>
            </a:r>
            <a:r>
              <a:rPr lang="en-US" dirty="0" smtClean="0"/>
              <a:t> equations of motion and the averaged </a:t>
            </a:r>
            <a:r>
              <a:rPr lang="en-US" dirty="0" smtClean="0"/>
              <a:t>Gauss’ </a:t>
            </a:r>
            <a:r>
              <a:rPr lang="en-US" dirty="0" err="1" smtClean="0"/>
              <a:t>variational</a:t>
            </a:r>
            <a:r>
              <a:rPr lang="en-US" dirty="0" smtClean="0"/>
              <a:t> equations.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1818" y="4442906"/>
            <a:ext cx="516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https</a:t>
            </a:r>
            <a:r>
              <a:rPr lang="en-US" sz="800" dirty="0"/>
              <a:t>://news.sky.com/story/chinese-space-lab-tiangong-1-re-enters-earths-atmosphere-11313548</a:t>
            </a:r>
          </a:p>
        </p:txBody>
      </p:sp>
      <p:pic>
        <p:nvPicPr>
          <p:cNvPr id="6" name="Picture 2" descr="https://e3.365dm.com/18/03/1096x616/skynews-tiangong-china-chinese_4264895.jpg?bypass-service-worker&amp;201803251617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0" y="1826610"/>
            <a:ext cx="4654967" cy="26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Conditions for Orbit Propagation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initial conditions used for the numerical integration are based on an epoch Julian date of 2458130.58298365 or January 12, 2018.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.13071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Ballistic Coefficient = 1/12.741621/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kg/m²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/>
                  <a:t>The lifetime of the space station will be determined when the magnitude of the orbital position vector is less than the equatorial radius of the Earth.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3" t="-970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</a:t>
            </a:r>
            <a:r>
              <a:rPr lang="en-US" sz="3600" dirty="0" err="1" smtClean="0"/>
              <a:t>Keplerian</a:t>
            </a:r>
            <a:r>
              <a:rPr lang="en-US" sz="3600" dirty="0" smtClean="0"/>
              <a:t> Equations of Motion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perturbed </a:t>
                </a:r>
                <a:r>
                  <a:rPr lang="en-US" dirty="0" err="1" smtClean="0"/>
                  <a:t>Keplerian</a:t>
                </a:r>
                <a:r>
                  <a:rPr lang="en-US" dirty="0" smtClean="0"/>
                  <a:t> equations of motion are numerically </a:t>
                </a:r>
                <a:r>
                  <a:rPr lang="en-US" dirty="0" smtClean="0"/>
                  <a:t>integrated in Python™ </a:t>
                </a:r>
                <a:r>
                  <a:rPr lang="en-US" dirty="0" smtClean="0"/>
                  <a:t>using the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(RK4).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b="1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216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8" y="559678"/>
            <a:ext cx="6599763" cy="5997239"/>
          </a:xfrm>
        </p:spPr>
        <p:txBody>
          <a:bodyPr>
            <a:normAutofit/>
          </a:bodyPr>
          <a:lstStyle/>
          <a:p>
            <a:r>
              <a:rPr lang="en-US" dirty="0" smtClean="0"/>
              <a:t>Time of a demise: 153 days after the observation epoch or June 14, 2018.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puts the calculated crash site to be in the North Pacific, about 100 miles northwest of Hawaii. 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5334"/>
              </p:ext>
            </p:extLst>
          </p:nvPr>
        </p:nvGraphicFramePr>
        <p:xfrm>
          <a:off x="4981983" y="3305468"/>
          <a:ext cx="535615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076">
                  <a:extLst>
                    <a:ext uri="{9D8B030D-6E8A-4147-A177-3AD203B41FA5}">
                      <a16:colId xmlns:a16="http://schemas.microsoft.com/office/drawing/2014/main" val="1785865632"/>
                    </a:ext>
                  </a:extLst>
                </a:gridCol>
                <a:gridCol w="1761892">
                  <a:extLst>
                    <a:ext uri="{9D8B030D-6E8A-4147-A177-3AD203B41FA5}">
                      <a16:colId xmlns:a16="http://schemas.microsoft.com/office/drawing/2014/main" val="2288258724"/>
                    </a:ext>
                  </a:extLst>
                </a:gridCol>
                <a:gridCol w="2152186">
                  <a:extLst>
                    <a:ext uri="{9D8B030D-6E8A-4147-A177-3AD203B41FA5}">
                      <a16:colId xmlns:a16="http://schemas.microsoft.com/office/drawing/2014/main" val="29883362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Crash Site Location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Altitude (km)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9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35.617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-176.056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7186.99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82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0089"/>
              </p:ext>
            </p:extLst>
          </p:nvPr>
        </p:nvGraphicFramePr>
        <p:xfrm>
          <a:off x="4981983" y="1400911"/>
          <a:ext cx="2717800" cy="14097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6229941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93598617"/>
                    </a:ext>
                  </a:extLst>
                </a:gridCol>
              </a:tblGrid>
              <a:tr h="37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Position (m)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Velocity (m/s)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2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-3762391.12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3577671.24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6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3704724.90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3185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56842" y="559678"/>
            <a:ext cx="3939064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Results: Numerical Integration of  </a:t>
            </a:r>
            <a:r>
              <a:rPr lang="en-US" sz="3600" dirty="0" err="1" smtClean="0"/>
              <a:t>Keplerian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16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Plots: </a:t>
            </a:r>
            <a:r>
              <a:rPr lang="en-US" sz="3600" dirty="0" smtClean="0"/>
              <a:t>Numerical Integration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2" y="1483816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14838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averaged form of Gauss’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equations  are numerically integrated using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ODE45 function.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Orbit Propagation using Gauss’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a demise: </a:t>
            </a:r>
            <a:r>
              <a:rPr lang="en-US" dirty="0" smtClean="0"/>
              <a:t>165 days </a:t>
            </a:r>
            <a:r>
              <a:rPr lang="en-US" dirty="0"/>
              <a:t>after the observation epoch or June </a:t>
            </a:r>
            <a:r>
              <a:rPr lang="en-US" dirty="0" smtClean="0"/>
              <a:t>27, </a:t>
            </a:r>
            <a:r>
              <a:rPr lang="en-US" dirty="0"/>
              <a:t>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16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Plots: Gauss’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74" y="1096492"/>
            <a:ext cx="3637685" cy="2728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/>
          <a:stretch/>
        </p:blipFill>
        <p:spPr>
          <a:xfrm>
            <a:off x="1976581" y="3824756"/>
            <a:ext cx="3664977" cy="281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49" y="1096492"/>
            <a:ext cx="3635525" cy="2728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57" y="3824756"/>
            <a:ext cx="3662317" cy="27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CB5D6AA1-B7AF-4B5A-9A13-8D0C9070747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9028</TotalTime>
  <Words>346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Corbel</vt:lpstr>
      <vt:lpstr>Headlines</vt:lpstr>
      <vt:lpstr>Orbit Propagation to Determine Satellite’s Demise</vt:lpstr>
      <vt:lpstr>Introduction</vt:lpstr>
      <vt:lpstr>Initial Conditions for Orbit Propagation</vt:lpstr>
      <vt:lpstr>Orbit Propagation using Keplerian Equations of Motion</vt:lpstr>
      <vt:lpstr>PowerPoint Presentation</vt:lpstr>
      <vt:lpstr>Plots: Numerical Integration</vt:lpstr>
      <vt:lpstr>PowerPoint Presentation</vt:lpstr>
      <vt:lpstr>Results: Gauss Variational Equations</vt:lpstr>
      <vt:lpstr>Plots: Gauss’ Variational Equations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42</cp:revision>
  <dcterms:created xsi:type="dcterms:W3CDTF">2018-10-28T14:12:34Z</dcterms:created>
  <dcterms:modified xsi:type="dcterms:W3CDTF">2018-11-06T21:17:11Z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