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5"/>
  </p:notesMasterIdLst>
  <p:handoutMasterIdLst>
    <p:handoutMasterId r:id="rId6"/>
  </p:handoutMasterIdLst>
  <p:sldIdLst>
    <p:sldId id="256" r:id="rId4"/>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p:cViewPr>
        <p:scale>
          <a:sx n="66" d="100"/>
          <a:sy n="66" d="100"/>
        </p:scale>
        <p:origin x="-4518" y="-1536"/>
      </p:cViewPr>
      <p:guideLst>
        <p:guide orient="horz" pos="518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7E5ED-7BB7-480E-9ABA-42FB907A65D9}" type="datetimeFigureOut">
              <a:rPr lang="en-US" smtClean="0"/>
              <a:t>12/7/2018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207C24-E59E-4BDA-B571-A01CAE888284}" type="slidenum">
              <a:rPr lang="en-US" smtClean="0"/>
              <a:t>‹#›</a:t>
            </a:fld>
            <a:endParaRPr lang="en-US"/>
          </a:p>
        </p:txBody>
      </p:sp>
    </p:spTree>
    <p:extLst>
      <p:ext uri="{BB962C8B-B14F-4D97-AF65-F5344CB8AC3E}">
        <p14:creationId xmlns:p14="http://schemas.microsoft.com/office/powerpoint/2010/main" val="6608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8E66E-B2C5-4F64-9E97-0389691D7007}" type="datetimeFigureOut">
              <a:rPr lang="en-US" smtClean="0"/>
              <a:t>12/7/2018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1E134-EFEF-462D-912F-1BFABB8E75A2}" type="slidenum">
              <a:rPr lang="en-US" smtClean="0"/>
              <a:t>‹#›</a:t>
            </a:fld>
            <a:endParaRPr lang="en-US"/>
          </a:p>
        </p:txBody>
      </p:sp>
    </p:spTree>
    <p:extLst>
      <p:ext uri="{BB962C8B-B14F-4D97-AF65-F5344CB8AC3E}">
        <p14:creationId xmlns:p14="http://schemas.microsoft.com/office/powerpoint/2010/main" val="1638046820"/>
      </p:ext>
    </p:extLst>
  </p:cSld>
  <p:clrMap bg1="lt1" tx1="dk1" bg2="lt2" tx2="dk2" accent1="accent1" accent2="accent2" accent3="accent3" accent4="accent4" accent5="accent5" accent6="accent6" hlink="hlink" folHlink="folHlink"/>
  <p:hf dt="0"/>
  <p:notesStyle>
    <a:lvl1pPr marL="0" algn="l" defTabSz="2369822" rtl="0" eaLnBrk="1" latinLnBrk="0" hangingPunct="1">
      <a:defRPr sz="3109" kern="1200">
        <a:solidFill>
          <a:schemeClr val="tx1"/>
        </a:solidFill>
        <a:latin typeface="+mn-lt"/>
        <a:ea typeface="+mn-ea"/>
        <a:cs typeface="+mn-cs"/>
      </a:defRPr>
    </a:lvl1pPr>
    <a:lvl2pPr marL="1184911" algn="l" defTabSz="2369822" rtl="0" eaLnBrk="1" latinLnBrk="0" hangingPunct="1">
      <a:defRPr sz="3109" kern="1200">
        <a:solidFill>
          <a:schemeClr val="tx1"/>
        </a:solidFill>
        <a:latin typeface="+mn-lt"/>
        <a:ea typeface="+mn-ea"/>
        <a:cs typeface="+mn-cs"/>
      </a:defRPr>
    </a:lvl2pPr>
    <a:lvl3pPr marL="2369822" algn="l" defTabSz="2369822" rtl="0" eaLnBrk="1" latinLnBrk="0" hangingPunct="1">
      <a:defRPr sz="3109" kern="1200">
        <a:solidFill>
          <a:schemeClr val="tx1"/>
        </a:solidFill>
        <a:latin typeface="+mn-lt"/>
        <a:ea typeface="+mn-ea"/>
        <a:cs typeface="+mn-cs"/>
      </a:defRPr>
    </a:lvl3pPr>
    <a:lvl4pPr marL="3554732" algn="l" defTabSz="2369822" rtl="0" eaLnBrk="1" latinLnBrk="0" hangingPunct="1">
      <a:defRPr sz="3109" kern="1200">
        <a:solidFill>
          <a:schemeClr val="tx1"/>
        </a:solidFill>
        <a:latin typeface="+mn-lt"/>
        <a:ea typeface="+mn-ea"/>
        <a:cs typeface="+mn-cs"/>
      </a:defRPr>
    </a:lvl4pPr>
    <a:lvl5pPr marL="4739644" algn="l" defTabSz="2369822" rtl="0" eaLnBrk="1" latinLnBrk="0" hangingPunct="1">
      <a:defRPr sz="3109" kern="1200">
        <a:solidFill>
          <a:schemeClr val="tx1"/>
        </a:solidFill>
        <a:latin typeface="+mn-lt"/>
        <a:ea typeface="+mn-ea"/>
        <a:cs typeface="+mn-cs"/>
      </a:defRPr>
    </a:lvl5pPr>
    <a:lvl6pPr marL="5924555" algn="l" defTabSz="2369822" rtl="0" eaLnBrk="1" latinLnBrk="0" hangingPunct="1">
      <a:defRPr sz="3109" kern="1200">
        <a:solidFill>
          <a:schemeClr val="tx1"/>
        </a:solidFill>
        <a:latin typeface="+mn-lt"/>
        <a:ea typeface="+mn-ea"/>
        <a:cs typeface="+mn-cs"/>
      </a:defRPr>
    </a:lvl6pPr>
    <a:lvl7pPr marL="7109465" algn="l" defTabSz="2369822" rtl="0" eaLnBrk="1" latinLnBrk="0" hangingPunct="1">
      <a:defRPr sz="3109" kern="1200">
        <a:solidFill>
          <a:schemeClr val="tx1"/>
        </a:solidFill>
        <a:latin typeface="+mn-lt"/>
        <a:ea typeface="+mn-ea"/>
        <a:cs typeface="+mn-cs"/>
      </a:defRPr>
    </a:lvl7pPr>
    <a:lvl8pPr marL="8294377" algn="l" defTabSz="2369822" rtl="0" eaLnBrk="1" latinLnBrk="0" hangingPunct="1">
      <a:defRPr sz="3109" kern="1200">
        <a:solidFill>
          <a:schemeClr val="tx1"/>
        </a:solidFill>
        <a:latin typeface="+mn-lt"/>
        <a:ea typeface="+mn-ea"/>
        <a:cs typeface="+mn-cs"/>
      </a:defRPr>
    </a:lvl8pPr>
    <a:lvl9pPr marL="9479287" algn="l" defTabSz="2369822" rtl="0" eaLnBrk="1" latinLnBrk="0" hangingPunct="1">
      <a:defRPr sz="31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1E134-EFEF-462D-912F-1BFABB8E75A2}" type="slidenum">
              <a:rPr lang="en-US" smtClean="0"/>
              <a:t>1</a:t>
            </a:fld>
            <a:endParaRPr lang="en-US"/>
          </a:p>
        </p:txBody>
      </p:sp>
    </p:spTree>
    <p:extLst>
      <p:ext uri="{BB962C8B-B14F-4D97-AF65-F5344CB8AC3E}">
        <p14:creationId xmlns:p14="http://schemas.microsoft.com/office/powerpoint/2010/main" val="144901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2"/>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94" indent="0" algn="ctr">
              <a:buNone/>
              <a:defRPr sz="4800"/>
            </a:lvl2pPr>
            <a:lvl3pPr marL="2194587" indent="0" algn="ctr">
              <a:buNone/>
              <a:defRPr sz="4320"/>
            </a:lvl3pPr>
            <a:lvl4pPr marL="3291882" indent="0" algn="ctr">
              <a:buNone/>
              <a:defRPr sz="3840"/>
            </a:lvl4pPr>
            <a:lvl5pPr marL="4389175" indent="0" algn="ctr">
              <a:buNone/>
              <a:defRPr sz="3840"/>
            </a:lvl5pPr>
            <a:lvl6pPr marL="5486469" indent="0" algn="ctr">
              <a:buNone/>
              <a:defRPr sz="3840"/>
            </a:lvl6pPr>
            <a:lvl7pPr marL="6583762" indent="0" algn="ctr">
              <a:buNone/>
              <a:defRPr sz="3840"/>
            </a:lvl7pPr>
            <a:lvl8pPr marL="7681056" indent="0" algn="ctr">
              <a:buNone/>
              <a:defRPr sz="3840"/>
            </a:lvl8pPr>
            <a:lvl9pPr marL="877835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8423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407488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1"/>
            <a:ext cx="7098030" cy="139484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1"/>
            <a:ext cx="20882610" cy="13948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8226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59051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3"/>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4"/>
            <a:ext cx="28392120" cy="3600449"/>
          </a:xfrm>
        </p:spPr>
        <p:txBody>
          <a:bodyPr/>
          <a:lstStyle>
            <a:lvl1pPr marL="0" indent="0">
              <a:buNone/>
              <a:defRPr sz="5760">
                <a:solidFill>
                  <a:schemeClr val="tx1">
                    <a:tint val="75000"/>
                  </a:schemeClr>
                </a:solidFill>
              </a:defRPr>
            </a:lvl1pPr>
            <a:lvl2pPr marL="1097294" indent="0">
              <a:buNone/>
              <a:defRPr sz="4800">
                <a:solidFill>
                  <a:schemeClr val="tx1">
                    <a:tint val="75000"/>
                  </a:schemeClr>
                </a:solidFill>
              </a:defRPr>
            </a:lvl2pPr>
            <a:lvl3pPr marL="2194587" indent="0">
              <a:buNone/>
              <a:defRPr sz="4320">
                <a:solidFill>
                  <a:schemeClr val="tx1">
                    <a:tint val="75000"/>
                  </a:schemeClr>
                </a:solidFill>
              </a:defRPr>
            </a:lvl3pPr>
            <a:lvl4pPr marL="3291882" indent="0">
              <a:buNone/>
              <a:defRPr sz="3840">
                <a:solidFill>
                  <a:schemeClr val="tx1">
                    <a:tint val="75000"/>
                  </a:schemeClr>
                </a:solidFill>
              </a:defRPr>
            </a:lvl4pPr>
            <a:lvl5pPr marL="4389175" indent="0">
              <a:buNone/>
              <a:defRPr sz="3840">
                <a:solidFill>
                  <a:schemeClr val="tx1">
                    <a:tint val="75000"/>
                  </a:schemeClr>
                </a:solidFill>
              </a:defRPr>
            </a:lvl5pPr>
            <a:lvl6pPr marL="5486469" indent="0">
              <a:buNone/>
              <a:defRPr sz="3840">
                <a:solidFill>
                  <a:schemeClr val="tx1">
                    <a:tint val="75000"/>
                  </a:schemeClr>
                </a:solidFill>
              </a:defRPr>
            </a:lvl6pPr>
            <a:lvl7pPr marL="6583762" indent="0">
              <a:buNone/>
              <a:defRPr sz="3840">
                <a:solidFill>
                  <a:schemeClr val="tx1">
                    <a:tint val="75000"/>
                  </a:schemeClr>
                </a:solidFill>
              </a:defRPr>
            </a:lvl7pPr>
            <a:lvl8pPr marL="7681056" indent="0">
              <a:buNone/>
              <a:defRPr sz="3840">
                <a:solidFill>
                  <a:schemeClr val="tx1">
                    <a:tint val="75000"/>
                  </a:schemeClr>
                </a:solidFill>
              </a:defRPr>
            </a:lvl8pPr>
            <a:lvl9pPr marL="877835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A8B2B-5BE1-4832-9D7D-1F1925BEBBFE}"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0025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A8B2B-5BE1-4832-9D7D-1F1925BEBBFE}"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43039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4034792"/>
            <a:ext cx="13926025" cy="1977389"/>
          </a:xfrm>
        </p:spPr>
        <p:txBody>
          <a:bodyPr anchor="b"/>
          <a:lstStyle>
            <a:lvl1pPr marL="0" indent="0">
              <a:buNone/>
              <a:defRPr sz="5760" b="1"/>
            </a:lvl1pPr>
            <a:lvl2pPr marL="1097294" indent="0">
              <a:buNone/>
              <a:defRPr sz="4800" b="1"/>
            </a:lvl2pPr>
            <a:lvl3pPr marL="2194587" indent="0">
              <a:buNone/>
              <a:defRPr sz="4320" b="1"/>
            </a:lvl3pPr>
            <a:lvl4pPr marL="3291882" indent="0">
              <a:buNone/>
              <a:defRPr sz="3840" b="1"/>
            </a:lvl4pPr>
            <a:lvl5pPr marL="4389175" indent="0">
              <a:buNone/>
              <a:defRPr sz="3840" b="1"/>
            </a:lvl5pPr>
            <a:lvl6pPr marL="5486469" indent="0">
              <a:buNone/>
              <a:defRPr sz="3840" b="1"/>
            </a:lvl6pPr>
            <a:lvl7pPr marL="6583762" indent="0">
              <a:buNone/>
              <a:defRPr sz="3840" b="1"/>
            </a:lvl7pPr>
            <a:lvl8pPr marL="7681056" indent="0">
              <a:buNone/>
              <a:defRPr sz="3840" b="1"/>
            </a:lvl8pPr>
            <a:lvl9pPr marL="8778350" indent="0">
              <a:buNone/>
              <a:defRPr sz="3840" b="1"/>
            </a:lvl9pPr>
          </a:lstStyle>
          <a:p>
            <a:pPr lvl="0"/>
            <a:r>
              <a:rPr lang="en-US"/>
              <a:t>Edit Master text styles</a:t>
            </a:r>
          </a:p>
        </p:txBody>
      </p:sp>
      <p:sp>
        <p:nvSpPr>
          <p:cNvPr id="4" name="Content Placeholder 3"/>
          <p:cNvSpPr>
            <a:spLocks noGrp="1"/>
          </p:cNvSpPr>
          <p:nvPr>
            <p:ph sz="half" idx="2"/>
          </p:nvPr>
        </p:nvSpPr>
        <p:spPr>
          <a:xfrm>
            <a:off x="2267431" y="6012181"/>
            <a:ext cx="13926025"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2"/>
            <a:ext cx="13994608" cy="1977389"/>
          </a:xfrm>
        </p:spPr>
        <p:txBody>
          <a:bodyPr anchor="b"/>
          <a:lstStyle>
            <a:lvl1pPr marL="0" indent="0">
              <a:buNone/>
              <a:defRPr sz="5760" b="1"/>
            </a:lvl1pPr>
            <a:lvl2pPr marL="1097294" indent="0">
              <a:buNone/>
              <a:defRPr sz="4800" b="1"/>
            </a:lvl2pPr>
            <a:lvl3pPr marL="2194587" indent="0">
              <a:buNone/>
              <a:defRPr sz="4320" b="1"/>
            </a:lvl3pPr>
            <a:lvl4pPr marL="3291882" indent="0">
              <a:buNone/>
              <a:defRPr sz="3840" b="1"/>
            </a:lvl4pPr>
            <a:lvl5pPr marL="4389175" indent="0">
              <a:buNone/>
              <a:defRPr sz="3840" b="1"/>
            </a:lvl5pPr>
            <a:lvl6pPr marL="5486469" indent="0">
              <a:buNone/>
              <a:defRPr sz="3840" b="1"/>
            </a:lvl6pPr>
            <a:lvl7pPr marL="6583762" indent="0">
              <a:buNone/>
              <a:defRPr sz="3840" b="1"/>
            </a:lvl7pPr>
            <a:lvl8pPr marL="7681056" indent="0">
              <a:buNone/>
              <a:defRPr sz="3840" b="1"/>
            </a:lvl8pPr>
            <a:lvl9pPr marL="8778350" indent="0">
              <a:buNone/>
              <a:defRPr sz="3840" b="1"/>
            </a:lvl9pPr>
          </a:lstStyle>
          <a:p>
            <a:pPr lvl="0"/>
            <a:r>
              <a:rPr lang="en-US"/>
              <a:t>Edit Master text styles</a:t>
            </a:r>
          </a:p>
        </p:txBody>
      </p:sp>
      <p:sp>
        <p:nvSpPr>
          <p:cNvPr id="6" name="Content Placeholder 5"/>
          <p:cNvSpPr>
            <a:spLocks noGrp="1"/>
          </p:cNvSpPr>
          <p:nvPr>
            <p:ph sz="quarter" idx="4"/>
          </p:nvPr>
        </p:nvSpPr>
        <p:spPr>
          <a:xfrm>
            <a:off x="16664940" y="6012181"/>
            <a:ext cx="13994608"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A8B2B-5BE1-4832-9D7D-1F1925BEBBFE}"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6626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A8B2B-5BE1-4832-9D7D-1F1925BEBBFE}"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1052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8B2B-5BE1-4832-9D7D-1F1925BEBBFE}"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30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2"/>
          </a:xfrm>
        </p:spPr>
        <p:txBody>
          <a:bodyPr/>
          <a:lstStyle>
            <a:lvl1pPr marL="0" indent="0">
              <a:buNone/>
              <a:defRPr sz="3840"/>
            </a:lvl1pPr>
            <a:lvl2pPr marL="1097294" indent="0">
              <a:buNone/>
              <a:defRPr sz="3360"/>
            </a:lvl2pPr>
            <a:lvl3pPr marL="2194587" indent="0">
              <a:buNone/>
              <a:defRPr sz="2880"/>
            </a:lvl3pPr>
            <a:lvl4pPr marL="3291882" indent="0">
              <a:buNone/>
              <a:defRPr sz="2400"/>
            </a:lvl4pPr>
            <a:lvl5pPr marL="4389175" indent="0">
              <a:buNone/>
              <a:defRPr sz="2400"/>
            </a:lvl5pPr>
            <a:lvl6pPr marL="5486469" indent="0">
              <a:buNone/>
              <a:defRPr sz="2400"/>
            </a:lvl6pPr>
            <a:lvl7pPr marL="6583762" indent="0">
              <a:buNone/>
              <a:defRPr sz="2400"/>
            </a:lvl7pPr>
            <a:lvl8pPr marL="7681056" indent="0">
              <a:buNone/>
              <a:defRPr sz="2400"/>
            </a:lvl8pPr>
            <a:lvl9pPr marL="877835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1140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94" indent="0">
              <a:buNone/>
              <a:defRPr sz="6720"/>
            </a:lvl2pPr>
            <a:lvl3pPr marL="2194587" indent="0">
              <a:buNone/>
              <a:defRPr sz="5760"/>
            </a:lvl3pPr>
            <a:lvl4pPr marL="3291882" indent="0">
              <a:buNone/>
              <a:defRPr sz="4800"/>
            </a:lvl4pPr>
            <a:lvl5pPr marL="4389175" indent="0">
              <a:buNone/>
              <a:defRPr sz="4800"/>
            </a:lvl5pPr>
            <a:lvl6pPr marL="5486469" indent="0">
              <a:buNone/>
              <a:defRPr sz="4800"/>
            </a:lvl6pPr>
            <a:lvl7pPr marL="6583762" indent="0">
              <a:buNone/>
              <a:defRPr sz="4800"/>
            </a:lvl7pPr>
            <a:lvl8pPr marL="7681056" indent="0">
              <a:buNone/>
              <a:defRPr sz="4800"/>
            </a:lvl8pPr>
            <a:lvl9pPr marL="877835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0"/>
            <a:ext cx="10617040" cy="9147812"/>
          </a:xfrm>
        </p:spPr>
        <p:txBody>
          <a:bodyPr/>
          <a:lstStyle>
            <a:lvl1pPr marL="0" indent="0">
              <a:buNone/>
              <a:defRPr sz="3840"/>
            </a:lvl1pPr>
            <a:lvl2pPr marL="1097294" indent="0">
              <a:buNone/>
              <a:defRPr sz="3360"/>
            </a:lvl2pPr>
            <a:lvl3pPr marL="2194587" indent="0">
              <a:buNone/>
              <a:defRPr sz="2880"/>
            </a:lvl3pPr>
            <a:lvl4pPr marL="3291882" indent="0">
              <a:buNone/>
              <a:defRPr sz="2400"/>
            </a:lvl4pPr>
            <a:lvl5pPr marL="4389175" indent="0">
              <a:buNone/>
              <a:defRPr sz="2400"/>
            </a:lvl5pPr>
            <a:lvl6pPr marL="5486469" indent="0">
              <a:buNone/>
              <a:defRPr sz="2400"/>
            </a:lvl6pPr>
            <a:lvl7pPr marL="6583762" indent="0">
              <a:buNone/>
              <a:defRPr sz="2400"/>
            </a:lvl7pPr>
            <a:lvl8pPr marL="7681056" indent="0">
              <a:buNone/>
              <a:defRPr sz="2400"/>
            </a:lvl8pPr>
            <a:lvl9pPr marL="877835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9685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C21A8B2B-5BE1-4832-9D7D-1F1925BEBBFE}" type="datetimeFigureOut">
              <a:rPr lang="en-US" smtClean="0"/>
              <a:t>12/7/2018</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54AFC52-547C-42AB-96D0-EF9802E05FD9}" type="slidenum">
              <a:rPr lang="en-US" smtClean="0"/>
              <a:t>‹#›</a:t>
            </a:fld>
            <a:endParaRPr lang="en-US"/>
          </a:p>
        </p:txBody>
      </p:sp>
    </p:spTree>
    <p:extLst>
      <p:ext uri="{BB962C8B-B14F-4D97-AF65-F5344CB8AC3E}">
        <p14:creationId xmlns:p14="http://schemas.microsoft.com/office/powerpoint/2010/main" val="3533621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87"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7" indent="-548647" algn="l" defTabSz="2194587"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40" indent="-548647" algn="l" defTabSz="2194587"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34" indent="-548647" algn="l" defTabSz="2194587"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528"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822"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115"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409"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702"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997" indent="-548647" algn="l" defTabSz="2194587"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87" rtl="0" eaLnBrk="1" latinLnBrk="0" hangingPunct="1">
        <a:defRPr sz="4320" kern="1200">
          <a:solidFill>
            <a:schemeClr val="tx1"/>
          </a:solidFill>
          <a:latin typeface="+mn-lt"/>
          <a:ea typeface="+mn-ea"/>
          <a:cs typeface="+mn-cs"/>
        </a:defRPr>
      </a:lvl1pPr>
      <a:lvl2pPr marL="1097294" algn="l" defTabSz="2194587" rtl="0" eaLnBrk="1" latinLnBrk="0" hangingPunct="1">
        <a:defRPr sz="4320" kern="1200">
          <a:solidFill>
            <a:schemeClr val="tx1"/>
          </a:solidFill>
          <a:latin typeface="+mn-lt"/>
          <a:ea typeface="+mn-ea"/>
          <a:cs typeface="+mn-cs"/>
        </a:defRPr>
      </a:lvl2pPr>
      <a:lvl3pPr marL="2194587" algn="l" defTabSz="2194587" rtl="0" eaLnBrk="1" latinLnBrk="0" hangingPunct="1">
        <a:defRPr sz="4320" kern="1200">
          <a:solidFill>
            <a:schemeClr val="tx1"/>
          </a:solidFill>
          <a:latin typeface="+mn-lt"/>
          <a:ea typeface="+mn-ea"/>
          <a:cs typeface="+mn-cs"/>
        </a:defRPr>
      </a:lvl3pPr>
      <a:lvl4pPr marL="3291882" algn="l" defTabSz="2194587" rtl="0" eaLnBrk="1" latinLnBrk="0" hangingPunct="1">
        <a:defRPr sz="4320" kern="1200">
          <a:solidFill>
            <a:schemeClr val="tx1"/>
          </a:solidFill>
          <a:latin typeface="+mn-lt"/>
          <a:ea typeface="+mn-ea"/>
          <a:cs typeface="+mn-cs"/>
        </a:defRPr>
      </a:lvl4pPr>
      <a:lvl5pPr marL="4389175" algn="l" defTabSz="2194587" rtl="0" eaLnBrk="1" latinLnBrk="0" hangingPunct="1">
        <a:defRPr sz="4320" kern="1200">
          <a:solidFill>
            <a:schemeClr val="tx1"/>
          </a:solidFill>
          <a:latin typeface="+mn-lt"/>
          <a:ea typeface="+mn-ea"/>
          <a:cs typeface="+mn-cs"/>
        </a:defRPr>
      </a:lvl5pPr>
      <a:lvl6pPr marL="5486469" algn="l" defTabSz="2194587" rtl="0" eaLnBrk="1" latinLnBrk="0" hangingPunct="1">
        <a:defRPr sz="4320" kern="1200">
          <a:solidFill>
            <a:schemeClr val="tx1"/>
          </a:solidFill>
          <a:latin typeface="+mn-lt"/>
          <a:ea typeface="+mn-ea"/>
          <a:cs typeface="+mn-cs"/>
        </a:defRPr>
      </a:lvl6pPr>
      <a:lvl7pPr marL="6583762" algn="l" defTabSz="2194587" rtl="0" eaLnBrk="1" latinLnBrk="0" hangingPunct="1">
        <a:defRPr sz="4320" kern="1200">
          <a:solidFill>
            <a:schemeClr val="tx1"/>
          </a:solidFill>
          <a:latin typeface="+mn-lt"/>
          <a:ea typeface="+mn-ea"/>
          <a:cs typeface="+mn-cs"/>
        </a:defRPr>
      </a:lvl7pPr>
      <a:lvl8pPr marL="7681056" algn="l" defTabSz="2194587" rtl="0" eaLnBrk="1" latinLnBrk="0" hangingPunct="1">
        <a:defRPr sz="4320" kern="1200">
          <a:solidFill>
            <a:schemeClr val="tx1"/>
          </a:solidFill>
          <a:latin typeface="+mn-lt"/>
          <a:ea typeface="+mn-ea"/>
          <a:cs typeface="+mn-cs"/>
        </a:defRPr>
      </a:lvl8pPr>
      <a:lvl9pPr marL="8778350" algn="l" defTabSz="2194587"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grpSp>
        <p:nvGrpSpPr>
          <p:cNvPr id="4" name="Group 3"/>
          <p:cNvGrpSpPr/>
          <p:nvPr/>
        </p:nvGrpSpPr>
        <p:grpSpPr>
          <a:xfrm>
            <a:off x="-31955" y="0"/>
            <a:ext cx="32950355" cy="3313181"/>
            <a:chOff x="-31955" y="0"/>
            <a:chExt cx="32950355" cy="5170980"/>
          </a:xfrm>
        </p:grpSpPr>
        <p:grpSp>
          <p:nvGrpSpPr>
            <p:cNvPr id="2" name="Group 1"/>
            <p:cNvGrpSpPr/>
            <p:nvPr/>
          </p:nvGrpSpPr>
          <p:grpSpPr>
            <a:xfrm>
              <a:off x="0" y="0"/>
              <a:ext cx="32918400" cy="5170980"/>
              <a:chOff x="0" y="0"/>
              <a:chExt cx="32918400" cy="5170980"/>
            </a:xfrm>
          </p:grpSpPr>
          <p:sp>
            <p:nvSpPr>
              <p:cNvPr id="6" name="Rectangle 5"/>
              <p:cNvSpPr/>
              <p:nvPr/>
            </p:nvSpPr>
            <p:spPr>
              <a:xfrm>
                <a:off x="0" y="0"/>
                <a:ext cx="32918400" cy="4442706"/>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39400" y="127242"/>
                <a:ext cx="12039600" cy="5043738"/>
              </a:xfrm>
              <a:prstGeom prst="rect">
                <a:avLst/>
              </a:prstGeom>
              <a:noFill/>
              <a:ln>
                <a:noFill/>
              </a:ln>
            </p:spPr>
            <p:txBody>
              <a:bodyPr wrap="square" rtlCol="0">
                <a:spAutoFit/>
              </a:bodyPr>
              <a:lstStyle/>
              <a:p>
                <a:pPr algn="ctr"/>
                <a:r>
                  <a:rPr lang="en-US" sz="5400" dirty="0">
                    <a:solidFill>
                      <a:schemeClr val="bg1"/>
                    </a:solidFill>
                  </a:rPr>
                  <a:t>Recovery of the Tiangong 1 Spacecraft</a:t>
                </a:r>
              </a:p>
              <a:p>
                <a:pPr algn="ctr"/>
                <a:r>
                  <a:rPr lang="en-US" sz="3200" dirty="0">
                    <a:solidFill>
                      <a:schemeClr val="bg1"/>
                    </a:solidFill>
                  </a:rPr>
                  <a:t>Jacob Bailey</a:t>
                </a:r>
              </a:p>
              <a:p>
                <a:pPr algn="ctr"/>
                <a:r>
                  <a:rPr lang="en-US" sz="3200" dirty="0">
                    <a:solidFill>
                      <a:schemeClr val="bg1"/>
                    </a:solidFill>
                  </a:rPr>
                  <a:t>Gus Lee</a:t>
                </a:r>
              </a:p>
              <a:p>
                <a:pPr algn="ctr"/>
                <a:r>
                  <a:rPr lang="en-US" sz="3200" dirty="0">
                    <a:solidFill>
                      <a:schemeClr val="bg1"/>
                    </a:solidFill>
                  </a:rPr>
                  <a:t>Michael Lesnewski</a:t>
                </a:r>
              </a:p>
              <a:p>
                <a:endParaRPr lang="en-US" sz="5400" dirty="0">
                  <a:solidFill>
                    <a:schemeClr val="bg1"/>
                  </a:solidFill>
                </a:endParaRPr>
              </a:p>
            </p:txBody>
          </p:sp>
        </p:grpSp>
        <p:sp>
          <p:nvSpPr>
            <p:cNvPr id="3" name="Rectangle 2"/>
            <p:cNvSpPr/>
            <p:nvPr/>
          </p:nvSpPr>
          <p:spPr>
            <a:xfrm>
              <a:off x="-31955" y="4405403"/>
              <a:ext cx="32918400" cy="863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14401" y="3639940"/>
            <a:ext cx="6934200" cy="5969609"/>
            <a:chOff x="914400" y="3145536"/>
            <a:chExt cx="6934200" cy="6477000"/>
          </a:xfrm>
        </p:grpSpPr>
        <p:grpSp>
          <p:nvGrpSpPr>
            <p:cNvPr id="9" name="Group 8"/>
            <p:cNvGrpSpPr/>
            <p:nvPr/>
          </p:nvGrpSpPr>
          <p:grpSpPr>
            <a:xfrm>
              <a:off x="914400" y="3145536"/>
              <a:ext cx="6934200" cy="6477000"/>
              <a:chOff x="1447800" y="3352800"/>
              <a:chExt cx="6934200" cy="6477000"/>
            </a:xfrm>
          </p:grpSpPr>
          <p:sp>
            <p:nvSpPr>
              <p:cNvPr id="7" name="Rectangle 6"/>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207514" y="3303509"/>
              <a:ext cx="4724400" cy="646331"/>
            </a:xfrm>
            <a:prstGeom prst="rect">
              <a:avLst/>
            </a:prstGeom>
            <a:noFill/>
          </p:spPr>
          <p:txBody>
            <a:bodyPr wrap="square" rtlCol="0">
              <a:spAutoFit/>
            </a:bodyPr>
            <a:lstStyle/>
            <a:p>
              <a:pPr algn="ctr"/>
              <a:r>
                <a:rPr lang="en-US" sz="3600" dirty="0">
                  <a:solidFill>
                    <a:schemeClr val="bg1"/>
                  </a:solidFill>
                </a:rPr>
                <a:t>INTRODUCTION</a:t>
              </a:r>
            </a:p>
          </p:txBody>
        </p:sp>
      </p:grpSp>
      <p:grpSp>
        <p:nvGrpSpPr>
          <p:cNvPr id="33" name="Group 32"/>
          <p:cNvGrpSpPr/>
          <p:nvPr/>
        </p:nvGrpSpPr>
        <p:grpSpPr>
          <a:xfrm>
            <a:off x="914401" y="9609549"/>
            <a:ext cx="6934200" cy="6058727"/>
            <a:chOff x="914400" y="3145536"/>
            <a:chExt cx="6934200" cy="6477000"/>
          </a:xfrm>
        </p:grpSpPr>
        <p:grpSp>
          <p:nvGrpSpPr>
            <p:cNvPr id="34" name="Group 33"/>
            <p:cNvGrpSpPr/>
            <p:nvPr/>
          </p:nvGrpSpPr>
          <p:grpSpPr>
            <a:xfrm>
              <a:off x="914400" y="3145536"/>
              <a:ext cx="6934200" cy="6477000"/>
              <a:chOff x="1447800" y="3352800"/>
              <a:chExt cx="6934200" cy="6477000"/>
            </a:xfrm>
          </p:grpSpPr>
          <p:sp>
            <p:nvSpPr>
              <p:cNvPr id="36" name="Rectangle 3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207514" y="3303509"/>
              <a:ext cx="4724400" cy="763749"/>
            </a:xfrm>
            <a:prstGeom prst="rect">
              <a:avLst/>
            </a:prstGeom>
            <a:noFill/>
          </p:spPr>
          <p:txBody>
            <a:bodyPr wrap="square" rtlCol="0">
              <a:spAutoFit/>
            </a:bodyPr>
            <a:lstStyle/>
            <a:p>
              <a:pPr algn="ctr"/>
              <a:r>
                <a:rPr lang="en-US" sz="3600" dirty="0">
                  <a:solidFill>
                    <a:schemeClr val="bg1"/>
                  </a:solidFill>
                </a:rPr>
                <a:t>Initial Conditions</a:t>
              </a:r>
            </a:p>
          </p:txBody>
        </p:sp>
      </p:grpSp>
      <p:sp>
        <p:nvSpPr>
          <p:cNvPr id="41" name="Rectangle 40"/>
          <p:cNvSpPr/>
          <p:nvPr/>
        </p:nvSpPr>
        <p:spPr>
          <a:xfrm>
            <a:off x="9075421" y="3639942"/>
            <a:ext cx="6934200" cy="6636614"/>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075421" y="3639941"/>
            <a:ext cx="6934200" cy="9144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0368536" y="3846434"/>
            <a:ext cx="4724400" cy="646331"/>
          </a:xfrm>
          <a:prstGeom prst="rect">
            <a:avLst/>
          </a:prstGeom>
          <a:noFill/>
        </p:spPr>
        <p:txBody>
          <a:bodyPr wrap="square" rtlCol="0">
            <a:spAutoFit/>
          </a:bodyPr>
          <a:lstStyle/>
          <a:p>
            <a:pPr algn="ctr"/>
            <a:r>
              <a:rPr lang="en-US" sz="3600" dirty="0">
                <a:solidFill>
                  <a:schemeClr val="bg1"/>
                </a:solidFill>
              </a:rPr>
              <a:t>Maneuver Methodology </a:t>
            </a:r>
          </a:p>
        </p:txBody>
      </p:sp>
      <p:grpSp>
        <p:nvGrpSpPr>
          <p:cNvPr id="43" name="Group 42"/>
          <p:cNvGrpSpPr/>
          <p:nvPr/>
        </p:nvGrpSpPr>
        <p:grpSpPr>
          <a:xfrm>
            <a:off x="9075421" y="10276556"/>
            <a:ext cx="6934200" cy="5391721"/>
            <a:chOff x="914400" y="3145536"/>
            <a:chExt cx="6934200" cy="6477000"/>
          </a:xfrm>
        </p:grpSpPr>
        <p:grpSp>
          <p:nvGrpSpPr>
            <p:cNvPr id="44" name="Group 43"/>
            <p:cNvGrpSpPr/>
            <p:nvPr/>
          </p:nvGrpSpPr>
          <p:grpSpPr>
            <a:xfrm>
              <a:off x="914400" y="3145536"/>
              <a:ext cx="6934200" cy="6477000"/>
              <a:chOff x="1447800" y="3352800"/>
              <a:chExt cx="6934200" cy="6477000"/>
            </a:xfrm>
          </p:grpSpPr>
          <p:sp>
            <p:nvSpPr>
              <p:cNvPr id="46" name="Rectangle 4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207514" y="3303508"/>
              <a:ext cx="4724400" cy="928009"/>
            </a:xfrm>
            <a:prstGeom prst="rect">
              <a:avLst/>
            </a:prstGeom>
            <a:noFill/>
          </p:spPr>
          <p:txBody>
            <a:bodyPr wrap="square" rtlCol="0">
              <a:spAutoFit/>
            </a:bodyPr>
            <a:lstStyle/>
            <a:p>
              <a:pPr algn="ctr"/>
              <a:r>
                <a:rPr lang="en-US" sz="3600" dirty="0">
                  <a:solidFill>
                    <a:schemeClr val="bg1"/>
                  </a:solidFill>
                </a:rPr>
                <a:t>Software: How-to</a:t>
              </a:r>
            </a:p>
          </p:txBody>
        </p:sp>
      </p:grpSp>
      <p:sp>
        <p:nvSpPr>
          <p:cNvPr id="51" name="Rectangle 50"/>
          <p:cNvSpPr/>
          <p:nvPr/>
        </p:nvSpPr>
        <p:spPr>
          <a:xfrm>
            <a:off x="16908782" y="3630796"/>
            <a:ext cx="6934200" cy="5248656"/>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6908782" y="3630796"/>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8201895" y="3788769"/>
            <a:ext cx="4724400" cy="646331"/>
          </a:xfrm>
          <a:prstGeom prst="rect">
            <a:avLst/>
          </a:prstGeom>
          <a:noFill/>
        </p:spPr>
        <p:txBody>
          <a:bodyPr wrap="square" rtlCol="0">
            <a:spAutoFit/>
          </a:bodyPr>
          <a:lstStyle/>
          <a:p>
            <a:pPr algn="ctr"/>
            <a:r>
              <a:rPr lang="en-US" sz="3600" dirty="0">
                <a:solidFill>
                  <a:schemeClr val="bg1"/>
                </a:solidFill>
              </a:rPr>
              <a:t>Results </a:t>
            </a:r>
          </a:p>
        </p:txBody>
      </p:sp>
      <p:sp>
        <p:nvSpPr>
          <p:cNvPr id="56" name="Rectangle 55"/>
          <p:cNvSpPr/>
          <p:nvPr/>
        </p:nvSpPr>
        <p:spPr>
          <a:xfrm>
            <a:off x="16908782" y="8958699"/>
            <a:ext cx="6934200" cy="6709577"/>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908782" y="8958700"/>
            <a:ext cx="6934200" cy="9472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201895" y="9106860"/>
            <a:ext cx="4724400" cy="646331"/>
          </a:xfrm>
          <a:prstGeom prst="rect">
            <a:avLst/>
          </a:prstGeom>
          <a:noFill/>
        </p:spPr>
        <p:txBody>
          <a:bodyPr wrap="square" rtlCol="0">
            <a:spAutoFit/>
          </a:bodyPr>
          <a:lstStyle/>
          <a:p>
            <a:pPr algn="ctr"/>
            <a:r>
              <a:rPr lang="en-US" sz="3600" dirty="0">
                <a:solidFill>
                  <a:schemeClr val="bg1"/>
                </a:solidFill>
              </a:rPr>
              <a:t>Plots</a:t>
            </a:r>
          </a:p>
        </p:txBody>
      </p:sp>
      <p:sp>
        <p:nvSpPr>
          <p:cNvPr id="66" name="Rectangle 65"/>
          <p:cNvSpPr/>
          <p:nvPr/>
        </p:nvSpPr>
        <p:spPr>
          <a:xfrm>
            <a:off x="25093424" y="12286282"/>
            <a:ext cx="6934200" cy="3297578"/>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5088854" y="12254828"/>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25941" y="12361282"/>
            <a:ext cx="4724400" cy="646331"/>
          </a:xfrm>
          <a:prstGeom prst="rect">
            <a:avLst/>
          </a:prstGeom>
          <a:noFill/>
        </p:spPr>
        <p:txBody>
          <a:bodyPr wrap="square" rtlCol="0">
            <a:spAutoFit/>
          </a:bodyPr>
          <a:lstStyle/>
          <a:p>
            <a:pPr algn="ctr"/>
            <a:r>
              <a:rPr lang="en-US" sz="3600" dirty="0">
                <a:solidFill>
                  <a:schemeClr val="bg1"/>
                </a:solidFill>
              </a:rPr>
              <a:t>Conclusions</a:t>
            </a: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1" y="400182"/>
            <a:ext cx="2152648" cy="1989451"/>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3076" y="364297"/>
            <a:ext cx="2152648" cy="198945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E258EF7-A164-4991-A4EA-E1DC06145F56}"/>
                  </a:ext>
                </a:extLst>
              </p:cNvPr>
              <p:cNvSpPr txBox="1"/>
              <p:nvPr/>
            </p:nvSpPr>
            <p:spPr>
              <a:xfrm>
                <a:off x="1066801" y="4572000"/>
                <a:ext cx="6629400" cy="5355312"/>
              </a:xfrm>
              <a:prstGeom prst="rect">
                <a:avLst/>
              </a:prstGeom>
              <a:noFill/>
            </p:spPr>
            <p:txBody>
              <a:bodyPr wrap="square" rtlCol="0">
                <a:spAutoFit/>
              </a:bodyPr>
              <a:lstStyle/>
              <a:p>
                <a:pPr marL="285753" indent="-285753">
                  <a:buFont typeface="Arial" panose="020B0604020202020204" pitchFamily="34" charset="0"/>
                  <a:buChar char="•"/>
                </a:pPr>
                <a:r>
                  <a:rPr lang="en-US" dirty="0"/>
                  <a:t>Background</a:t>
                </a:r>
              </a:p>
              <a:p>
                <a:pPr marL="742959" lvl="1" indent="-285753">
                  <a:buFont typeface="Arial" panose="020B0604020202020204" pitchFamily="34" charset="0"/>
                  <a:buChar char="•"/>
                </a:pPr>
                <a:r>
                  <a:rPr lang="en-US" dirty="0"/>
                  <a:t>The Chinese space station Tiangong 1 re-entered the Earth’s atmosphere and fell to its demise on April 2</a:t>
                </a:r>
                <a:r>
                  <a:rPr lang="en-US" baseline="30000" dirty="0"/>
                  <a:t>nd</a:t>
                </a:r>
                <a:r>
                  <a:rPr lang="en-US" dirty="0"/>
                  <a:t>, 2018 over the South Pacific Ocean.</a:t>
                </a:r>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742959" lvl="1"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a:t>Project Objective:</a:t>
                </a:r>
              </a:p>
              <a:p>
                <a:pPr marL="742959" lvl="1" indent="-285753">
                  <a:buFont typeface="Arial" panose="020B0604020202020204" pitchFamily="34" charset="0"/>
                  <a:buChar char="•"/>
                </a:pPr>
                <a:r>
                  <a:rPr lang="en-US" dirty="0"/>
                  <a:t>Based on set of initial conditions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r>
                      <a:rPr lang="en-US">
                        <a:latin typeface="Cambria Math" panose="02040503050406030204" pitchFamily="18" charset="0"/>
                      </a:rPr>
                      <m:t>,</m:t>
                    </m:r>
                  </m:oMath>
                </a14:m>
                <a:r>
                  <a:rPr lang="en-US" dirty="0"/>
                  <a:t> the space station’s orbit is to be propagated at least 30 days into the future. At which time an optimal maneuver is to be initiated in order to place the station back to its initial orbit and saving it from its demise.</a:t>
                </a:r>
              </a:p>
              <a:p>
                <a:pPr marL="285753" indent="-285753">
                  <a:buFont typeface="Arial" panose="020B0604020202020204" pitchFamily="34" charset="0"/>
                  <a:buChar char="•"/>
                </a:pPr>
                <a:endParaRPr lang="en-US" dirty="0"/>
              </a:p>
            </p:txBody>
          </p:sp>
        </mc:Choice>
        <mc:Fallback>
          <p:sp>
            <p:nvSpPr>
              <p:cNvPr id="10" name="TextBox 9">
                <a:extLst>
                  <a:ext uri="{FF2B5EF4-FFF2-40B4-BE49-F238E27FC236}">
                    <a16:creationId xmlns:a16="http://schemas.microsoft.com/office/drawing/2014/main" id="{9E258EF7-A164-4991-A4EA-E1DC06145F56}"/>
                  </a:ext>
                </a:extLst>
              </p:cNvPr>
              <p:cNvSpPr txBox="1">
                <a:spLocks noRot="1" noChangeAspect="1" noMove="1" noResize="1" noEditPoints="1" noAdjustHandles="1" noChangeArrowheads="1" noChangeShapeType="1" noTextEdit="1"/>
              </p:cNvSpPr>
              <p:nvPr/>
            </p:nvSpPr>
            <p:spPr>
              <a:xfrm>
                <a:off x="1066801" y="4572000"/>
                <a:ext cx="6629400" cy="5355312"/>
              </a:xfrm>
              <a:prstGeom prst="rect">
                <a:avLst/>
              </a:prstGeom>
              <a:blipFill>
                <a:blip r:embed="rId4"/>
                <a:stretch>
                  <a:fillRect l="-551" t="-569" r="-827"/>
                </a:stretch>
              </a:blipFill>
            </p:spPr>
            <p:txBody>
              <a:bodyPr/>
              <a:lstStyle/>
              <a:p>
                <a:r>
                  <a:rPr lang="en-US">
                    <a:noFill/>
                  </a:rPr>
                  <a:t> </a:t>
                </a:r>
              </a:p>
            </p:txBody>
          </p:sp>
        </mc:Fallback>
      </mc:AlternateContent>
      <p:pic>
        <p:nvPicPr>
          <p:cNvPr id="58" name="Picture 2" descr="https://e3.365dm.com/18/03/1096x616/skynews-tiangong-china-chinese_4264895.jpg?bypass-service-worker&amp;20180325161729">
            <a:extLst>
              <a:ext uri="{FF2B5EF4-FFF2-40B4-BE49-F238E27FC236}">
                <a16:creationId xmlns:a16="http://schemas.microsoft.com/office/drawing/2014/main" id="{BDB3761E-B3CC-4D24-8C84-BD8D216B08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231" y="5813783"/>
            <a:ext cx="3429000" cy="19272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267FBF5-8145-4ECA-876B-917612680778}"/>
                  </a:ext>
                </a:extLst>
              </p:cNvPr>
              <p:cNvSpPr txBox="1"/>
              <p:nvPr/>
            </p:nvSpPr>
            <p:spPr>
              <a:xfrm>
                <a:off x="1143002" y="10432835"/>
                <a:ext cx="6553200" cy="5340565"/>
              </a:xfrm>
              <a:prstGeom prst="rect">
                <a:avLst/>
              </a:prstGeom>
              <a:noFill/>
            </p:spPr>
            <p:txBody>
              <a:bodyPr wrap="square" rtlCol="0">
                <a:spAutoFit/>
              </a:bodyPr>
              <a:lstStyle/>
              <a:p>
                <a:pPr marL="285753" indent="-285753">
                  <a:buFont typeface="Arial" panose="020B0604020202020204" pitchFamily="34" charset="0"/>
                  <a:buChar char="•"/>
                </a:pPr>
                <a:r>
                  <a:rPr lang="en-US" dirty="0"/>
                  <a:t>Keplerian Elements at epoch:</a:t>
                </a:r>
              </a:p>
              <a:p>
                <a:pPr marL="742959" lvl="1" indent="-285753">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657.39</m:t>
                                    </m:r>
                                    <m:r>
                                      <a:rPr lang="en-US" b="0" i="1" smtClean="0">
                                        <a:latin typeface="Cambria Math" panose="02040503050406030204" pitchFamily="18" charset="0"/>
                                      </a:rPr>
                                      <m:t>2</m:t>
                                    </m:r>
                                  </m:e>
                                </m:mr>
                                <m:mr>
                                  <m:e>
                                    <m:r>
                                      <a:rPr lang="en-US" i="1">
                                        <a:latin typeface="Cambria Math" panose="02040503050406030204" pitchFamily="18" charset="0"/>
                                      </a:rPr>
                                      <m:t>.00259</m:t>
                                    </m:r>
                                    <m:r>
                                      <a:rPr lang="en-US" b="0" i="1" smtClean="0">
                                        <a:latin typeface="Cambria Math" panose="02040503050406030204" pitchFamily="18" charset="0"/>
                                      </a:rPr>
                                      <m:t>5</m:t>
                                    </m:r>
                                  </m:e>
                                </m:mr>
                                <m:mr>
                                  <m:e>
                                    <m:r>
                                      <a:rPr lang="en-US" i="1">
                                        <a:latin typeface="Cambria Math" panose="02040503050406030204" pitchFamily="18" charset="0"/>
                                      </a:rPr>
                                      <m:t>42.7480</m:t>
                                    </m:r>
                                  </m:e>
                                </m:mr>
                              </m:m>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45.325</m:t>
                                    </m:r>
                                    <m:r>
                                      <a:rPr lang="en-US" b="0" i="1" smtClean="0">
                                        <a:latin typeface="Cambria Math" panose="02040503050406030204" pitchFamily="18" charset="0"/>
                                      </a:rPr>
                                      <m:t>9</m:t>
                                    </m:r>
                                  </m:e>
                                </m:mr>
                                <m:mr>
                                  <m:e>
                                    <m:r>
                                      <a:rPr lang="en-US" i="1">
                                        <a:latin typeface="Cambria Math" panose="02040503050406030204" pitchFamily="18" charset="0"/>
                                      </a:rPr>
                                      <m:t>124.412</m:t>
                                    </m:r>
                                    <m:r>
                                      <a:rPr lang="en-US" b="0" i="1" smtClean="0">
                                        <a:latin typeface="Cambria Math" panose="02040503050406030204" pitchFamily="18" charset="0"/>
                                      </a:rPr>
                                      <m:t>6</m:t>
                                    </m:r>
                                  </m:e>
                                </m:mr>
                                <m:mr>
                                  <m:e>
                                    <m:r>
                                      <a:rPr lang="en-US" i="1">
                                        <a:latin typeface="Cambria Math" panose="02040503050406030204" pitchFamily="18" charset="0"/>
                                      </a:rPr>
                                      <m:t>287.</m:t>
                                    </m:r>
                                    <m:r>
                                      <a:rPr lang="en-US" b="0" i="1" smtClean="0">
                                        <a:latin typeface="Cambria Math" panose="02040503050406030204" pitchFamily="18" charset="0"/>
                                      </a:rPr>
                                      <m:t>7186</m:t>
                                    </m:r>
                                  </m:e>
                                </m:mr>
                              </m:m>
                            </m:e>
                          </m:mr>
                        </m:m>
                      </m:e>
                    </m:d>
                  </m:oMath>
                </a14:m>
                <a:endParaRPr lang="en-US" dirty="0"/>
              </a:p>
              <a:p>
                <a:pPr marL="742959" lvl="1" indent="-285753">
                  <a:buFont typeface="Arial" panose="020B0604020202020204" pitchFamily="34" charset="0"/>
                  <a:buChar char="•"/>
                </a:pPr>
                <a:endParaRPr lang="en-US" dirty="0"/>
              </a:p>
              <a:p>
                <a:pPr marL="285753" indent="-285753">
                  <a:buFont typeface="Arial" panose="020B0604020202020204" pitchFamily="34" charset="0"/>
                  <a:buChar char="•"/>
                </a:pPr>
                <a:r>
                  <a:rPr lang="en-US" dirty="0"/>
                  <a:t>Keplerian Elements after 55 days of decay:</a:t>
                </a:r>
              </a:p>
              <a:p>
                <a:pPr marL="742959" lvl="1" indent="-285753">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64</m:t>
                                    </m:r>
                                    <m:r>
                                      <a:rPr lang="en-US" b="0" i="1" smtClean="0">
                                        <a:latin typeface="Cambria Math" panose="02040503050406030204" pitchFamily="18" charset="0"/>
                                      </a:rPr>
                                      <m:t>6</m:t>
                                    </m:r>
                                    <m:r>
                                      <a:rPr lang="en-US" i="1">
                                        <a:latin typeface="Cambria Math" panose="02040503050406030204" pitchFamily="18" charset="0"/>
                                      </a:rPr>
                                      <m:t>.8</m:t>
                                    </m:r>
                                    <m:r>
                                      <a:rPr lang="en-US" b="0" i="1" smtClean="0">
                                        <a:latin typeface="Cambria Math" panose="02040503050406030204" pitchFamily="18" charset="0"/>
                                      </a:rPr>
                                      <m:t>08</m:t>
                                    </m:r>
                                  </m:e>
                                </m:mr>
                                <m:mr>
                                  <m:e>
                                    <m:r>
                                      <a:rPr lang="en-US" i="1">
                                        <a:latin typeface="Cambria Math" panose="02040503050406030204" pitchFamily="18" charset="0"/>
                                      </a:rPr>
                                      <m:t>.000</m:t>
                                    </m:r>
                                    <m:r>
                                      <a:rPr lang="en-US" b="0" i="1" smtClean="0">
                                        <a:latin typeface="Cambria Math" panose="02040503050406030204" pitchFamily="18" charset="0"/>
                                      </a:rPr>
                                      <m:t>887</m:t>
                                    </m:r>
                                  </m:e>
                                </m:mr>
                                <m:mr>
                                  <m:e>
                                    <m:r>
                                      <a:rPr lang="en-US" i="1">
                                        <a:latin typeface="Cambria Math" panose="02040503050406030204" pitchFamily="18" charset="0"/>
                                      </a:rPr>
                                      <m:t>42.7</m:t>
                                    </m:r>
                                    <m:r>
                                      <a:rPr lang="en-US" b="0" i="1" smtClean="0">
                                        <a:latin typeface="Cambria Math" panose="02040503050406030204" pitchFamily="18" charset="0"/>
                                      </a:rPr>
                                      <m:t>75</m:t>
                                    </m:r>
                                  </m:e>
                                </m:mr>
                              </m:m>
                            </m:e>
                          </m:mr>
                          <m:m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0344</m:t>
                                    </m:r>
                                  </m:e>
                                </m:mr>
                                <m:mr>
                                  <m:e>
                                    <m:r>
                                      <a:rPr lang="en-US" b="0" i="1" smtClean="0">
                                        <a:latin typeface="Cambria Math" panose="02040503050406030204" pitchFamily="18" charset="0"/>
                                      </a:rPr>
                                      <m:t>0</m:t>
                                    </m:r>
                                  </m:e>
                                </m:mr>
                                <m:mr>
                                  <m:e>
                                    <m:r>
                                      <a:rPr lang="en-US" b="0" i="1" smtClean="0">
                                        <a:latin typeface="Cambria Math" panose="02040503050406030204" pitchFamily="18" charset="0"/>
                                      </a:rPr>
                                      <m:t>2.3239</m:t>
                                    </m:r>
                                  </m:e>
                                </m:mr>
                              </m:m>
                            </m:e>
                          </m:mr>
                        </m:m>
                      </m:e>
                    </m:d>
                  </m:oMath>
                </a14:m>
                <a:endParaRPr lang="en-US" dirty="0"/>
              </a:p>
              <a:p>
                <a:pPr marL="742959" lvl="1" indent="-285753">
                  <a:buFont typeface="Arial" panose="020B0604020202020204" pitchFamily="34" charset="0"/>
                  <a:buChar char="•"/>
                </a:pPr>
                <a:endParaRPr lang="en-US" sz="1200" dirty="0"/>
              </a:p>
              <a:p>
                <a:pPr marL="742959" lvl="1" indent="-285753">
                  <a:buFont typeface="Arial" panose="020B0604020202020204" pitchFamily="34" charset="0"/>
                  <a:buChar char="•"/>
                </a:pPr>
                <a:r>
                  <a:rPr lang="en-US" dirty="0"/>
                  <a:t>The 55 day decay period was chosen to allow the Earth’s oblateness perturbations to naturally align the space station closer to our final desired orbit, particularly with regards to </a:t>
                </a:r>
                <a14:m>
                  <m:oMath xmlns:m="http://schemas.openxmlformats.org/officeDocument/2006/math">
                    <m:r>
                      <m:rPr>
                        <m:sty m:val="p"/>
                        <m:brk m:alnAt="7"/>
                      </m:rPr>
                      <a:rPr lang="el-GR" i="1">
                        <a:latin typeface="Cambria Math" panose="02040503050406030204" pitchFamily="18" charset="0"/>
                        <a:ea typeface="Cambria Math" panose="02040503050406030204" pitchFamily="18" charset="0"/>
                      </a:rPr>
                      <m:t>Ω</m:t>
                    </m:r>
                  </m:oMath>
                </a14:m>
                <a:r>
                  <a:rPr lang="en-US" dirty="0"/>
                  <a:t>, which can necessitate a costly maneuver.</a:t>
                </a:r>
              </a:p>
            </p:txBody>
          </p:sp>
        </mc:Choice>
        <mc:Fallback>
          <p:sp>
            <p:nvSpPr>
              <p:cNvPr id="11" name="TextBox 10">
                <a:extLst>
                  <a:ext uri="{FF2B5EF4-FFF2-40B4-BE49-F238E27FC236}">
                    <a16:creationId xmlns:a16="http://schemas.microsoft.com/office/drawing/2014/main" id="{2267FBF5-8145-4ECA-876B-917612680778}"/>
                  </a:ext>
                </a:extLst>
              </p:cNvPr>
              <p:cNvSpPr txBox="1">
                <a:spLocks noRot="1" noChangeAspect="1" noMove="1" noResize="1" noEditPoints="1" noAdjustHandles="1" noChangeArrowheads="1" noChangeShapeType="1" noTextEdit="1"/>
              </p:cNvSpPr>
              <p:nvPr/>
            </p:nvSpPr>
            <p:spPr>
              <a:xfrm>
                <a:off x="1143002" y="10432835"/>
                <a:ext cx="6553200" cy="5340565"/>
              </a:xfrm>
              <a:prstGeom prst="rect">
                <a:avLst/>
              </a:prstGeom>
              <a:blipFill>
                <a:blip r:embed="rId6"/>
                <a:stretch>
                  <a:fillRect l="-651" t="-570" r="-83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D07BB07-B91B-4E7B-A663-7AD78F686F1A}"/>
              </a:ext>
            </a:extLst>
          </p:cNvPr>
          <p:cNvSpPr txBox="1"/>
          <p:nvPr/>
        </p:nvSpPr>
        <p:spPr>
          <a:xfrm>
            <a:off x="9226442" y="11049000"/>
            <a:ext cx="6699358" cy="4524315"/>
          </a:xfrm>
          <a:prstGeom prst="rect">
            <a:avLst/>
          </a:prstGeom>
          <a:noFill/>
        </p:spPr>
        <p:txBody>
          <a:bodyPr wrap="square" rtlCol="0">
            <a:spAutoFit/>
          </a:bodyPr>
          <a:lstStyle/>
          <a:p>
            <a:pPr marL="285753" indent="-285753">
              <a:buFont typeface="Arial" panose="020B0604020202020204" pitchFamily="34" charset="0"/>
              <a:buChar char="•"/>
            </a:pPr>
            <a:r>
              <a:rPr lang="en-US" dirty="0"/>
              <a:t>Inputs:</a:t>
            </a:r>
          </a:p>
          <a:p>
            <a:pPr marL="742959" lvl="1" indent="-285753">
              <a:buFont typeface="Arial" panose="020B0604020202020204" pitchFamily="34" charset="0"/>
              <a:buChar char="•"/>
            </a:pPr>
            <a:r>
              <a:rPr lang="en-US" dirty="0"/>
              <a:t>Tiangong 1’s orbital elements and position/velocity after the decay period – this is the starting orbit</a:t>
            </a:r>
          </a:p>
          <a:p>
            <a:pPr marL="742959" lvl="1" indent="-285753">
              <a:buFont typeface="Arial" panose="020B0604020202020204" pitchFamily="34" charset="0"/>
              <a:buChar char="•"/>
            </a:pPr>
            <a:r>
              <a:rPr lang="en-US" dirty="0"/>
              <a:t>Tiangong 1’s original orbital elements before any decay – this is the desired final orbit</a:t>
            </a:r>
          </a:p>
          <a:p>
            <a:pPr marL="285753" indent="-285753">
              <a:buFont typeface="Arial" panose="020B0604020202020204" pitchFamily="34" charset="0"/>
              <a:buChar char="•"/>
            </a:pPr>
            <a:r>
              <a:rPr lang="en-US" dirty="0"/>
              <a:t>Outputs:</a:t>
            </a:r>
          </a:p>
          <a:p>
            <a:pPr marL="742959" lvl="1" indent="-285753">
              <a:buFont typeface="Arial" panose="020B0604020202020204" pitchFamily="34" charset="0"/>
              <a:buChar char="•"/>
            </a:pPr>
            <a:r>
              <a:rPr lang="en-US" dirty="0"/>
              <a:t>Total cost of the maneuvers (total </a:t>
            </a:r>
            <a:r>
              <a:rPr lang="el-GR" dirty="0"/>
              <a:t>Δ</a:t>
            </a:r>
            <a:r>
              <a:rPr lang="en-US" dirty="0"/>
              <a:t>V)</a:t>
            </a:r>
          </a:p>
          <a:p>
            <a:pPr marL="285753" indent="-285753">
              <a:buFont typeface="Arial" panose="020B0604020202020204" pitchFamily="34" charset="0"/>
              <a:buChar char="•"/>
            </a:pPr>
            <a:r>
              <a:rPr lang="en-US" dirty="0"/>
              <a:t>Steps to use the software:</a:t>
            </a:r>
          </a:p>
          <a:p>
            <a:pPr marL="800100" lvl="1" indent="-342900">
              <a:buAutoNum type="arabicPeriod"/>
            </a:pPr>
            <a:r>
              <a:rPr lang="en-US" dirty="0"/>
              <a:t>Run </a:t>
            </a:r>
            <a:r>
              <a:rPr lang="en-US" b="1" dirty="0"/>
              <a:t>NumericalIntegration.py </a:t>
            </a:r>
            <a:r>
              <a:rPr lang="en-US" dirty="0"/>
              <a:t>for the desired decay period to generate the Tiangong 1’s decayed orbital elements and position/velocity vectors.</a:t>
            </a:r>
          </a:p>
          <a:p>
            <a:pPr marL="800100" lvl="1" indent="-342900">
              <a:buAutoNum type="arabicPeriod"/>
            </a:pPr>
            <a:r>
              <a:rPr lang="en-US" dirty="0"/>
              <a:t>The outputs generated from 1 and the satellite’s original orbital elements (our desired final condition) are used as inputs to </a:t>
            </a:r>
            <a:r>
              <a:rPr lang="en-US" b="1" dirty="0"/>
              <a:t>Project3.m</a:t>
            </a:r>
            <a:r>
              <a:rPr lang="en-US" dirty="0"/>
              <a:t>.</a:t>
            </a:r>
          </a:p>
          <a:p>
            <a:pPr marL="800100" lvl="1" indent="-342900">
              <a:buAutoNum type="arabicPeriod"/>
            </a:pPr>
            <a:r>
              <a:rPr lang="en-US" b="1" dirty="0"/>
              <a:t>Project3.m</a:t>
            </a:r>
            <a:r>
              <a:rPr lang="en-US" dirty="0"/>
              <a:t> uses these inputs to calculate the </a:t>
            </a:r>
            <a:r>
              <a:rPr lang="el-GR" dirty="0"/>
              <a:t>Δ</a:t>
            </a:r>
            <a:r>
              <a:rPr lang="en-US" dirty="0"/>
              <a:t>V’s using the methodology described above.</a:t>
            </a:r>
          </a:p>
        </p:txBody>
      </p:sp>
      <mc:AlternateContent xmlns:mc="http://schemas.openxmlformats.org/markup-compatibility/2006">
        <mc:Choice xmlns:a14="http://schemas.microsoft.com/office/drawing/2010/main" Requires="a14">
          <p:sp>
            <p:nvSpPr>
              <p:cNvPr id="13" name="TextBox 12"/>
              <p:cNvSpPr txBox="1"/>
              <p:nvPr/>
            </p:nvSpPr>
            <p:spPr>
              <a:xfrm>
                <a:off x="9227821" y="4610133"/>
                <a:ext cx="6629400" cy="5666423"/>
              </a:xfrm>
              <a:prstGeom prst="rect">
                <a:avLst/>
              </a:prstGeom>
              <a:noFill/>
            </p:spPr>
            <p:txBody>
              <a:bodyPr wrap="square" rtlCol="0">
                <a:spAutoFit/>
              </a:bodyPr>
              <a:lstStyle/>
              <a:p>
                <a:pPr marL="285753" indent="-285753">
                  <a:buFont typeface="Arial" panose="020B0604020202020204" pitchFamily="34" charset="0"/>
                  <a:buChar char="•"/>
                </a:pPr>
                <a:r>
                  <a:rPr lang="en-US" dirty="0"/>
                  <a:t>The decayed and desired orbits were propagated for orbit each.</a:t>
                </a:r>
              </a:p>
              <a:p>
                <a:pPr marL="742959" lvl="1" indent="-285753">
                  <a:buFont typeface="Arial" panose="020B0604020202020204" pitchFamily="34" charset="0"/>
                  <a:buChar char="•"/>
                </a:pPr>
                <a:r>
                  <a:rPr lang="en-US" dirty="0"/>
                  <a:t>The true anomaly of the starting and end points were varied over the range of 0 to 2</a:t>
                </a:r>
                <a:r>
                  <a:rPr lang="el-GR" dirty="0"/>
                  <a:t>π</a:t>
                </a:r>
                <a:r>
                  <a:rPr lang="en-US" dirty="0"/>
                  <a:t>.</a:t>
                </a:r>
              </a:p>
              <a:p>
                <a:pPr marL="285753" indent="-285753">
                  <a:buFont typeface="Arial" panose="020B0604020202020204" pitchFamily="34" charset="0"/>
                  <a:buChar char="•"/>
                </a:pPr>
                <a:r>
                  <a:rPr lang="en-US" dirty="0"/>
                  <a:t>The time of flight (TOF) between the points was varied over roughly 0 to 3 orbital periods (1.5 to 4.5 hours).</a:t>
                </a:r>
              </a:p>
              <a:p>
                <a:pPr marL="285753" indent="-285753">
                  <a:buFont typeface="Arial" panose="020B0604020202020204" pitchFamily="34" charset="0"/>
                  <a:buChar char="•"/>
                </a:pPr>
                <a:r>
                  <a:rPr lang="en-US" dirty="0"/>
                  <a:t>At each point in space, a set of initial and final position vectors are generated.</a:t>
                </a:r>
              </a:p>
              <a:p>
                <a:pPr marL="742959" lvl="1" indent="-285753">
                  <a:buFont typeface="Arial" panose="020B0604020202020204" pitchFamily="34" charset="0"/>
                  <a:buChar char="•"/>
                </a:pPr>
                <a:r>
                  <a:rPr lang="en-US" dirty="0"/>
                  <a:t>These vectors along with the time of flight are fed into a Lambert Solver (via </a:t>
                </a:r>
                <a:r>
                  <a:rPr lang="en-US" dirty="0" err="1"/>
                  <a:t>Izzo</a:t>
                </a:r>
                <a:r>
                  <a:rPr lang="en-US" dirty="0"/>
                  <a:t> and Lancaster, Blanchard &amp; Gooding) to find the corresponding velocities to the arc between them.</a:t>
                </a:r>
              </a:p>
              <a:p>
                <a:pPr marL="285753" indent="-285753">
                  <a:buFont typeface="Arial" panose="020B0604020202020204" pitchFamily="34" charset="0"/>
                  <a:buChar char="•"/>
                </a:pPr>
                <a:r>
                  <a:rPr lang="en-US" dirty="0"/>
                  <a:t>The resulting velocities were subtracted from the orbital velocity at the corresponding point in the orbit:</a:t>
                </a:r>
              </a:p>
              <a:p>
                <a:pPr marL="742959" lvl="1" indent="-285753">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𝑑𝑉</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r>
                          <a:rPr lang="en-US" i="1">
                            <a:latin typeface="Cambria Math" panose="02040503050406030204" pitchFamily="18" charset="0"/>
                          </a:rPr>
                          <m:t>𝐿𝑎𝑚𝑏𝑒𝑟𝑡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𝐷𝑒𝑐𝑎𝑦𝑒𝑑</m:t>
                        </m:r>
                      </m:sub>
                    </m:sSub>
                  </m:oMath>
                </a14:m>
                <a:endParaRPr lang="en-US" dirty="0"/>
              </a:p>
              <a:p>
                <a:pPr marL="742959" lvl="1" indent="-285753">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𝑑𝑉</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r>
                          <a:rPr lang="en-US" i="1">
                            <a:latin typeface="Cambria Math" panose="02040503050406030204" pitchFamily="18" charset="0"/>
                          </a:rPr>
                          <m:t>𝐿𝑎𝑚𝑏𝑒𝑟𝑡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𝐷𝑒𝑠𝑖𝑟𝑒𝑑</m:t>
                        </m:r>
                      </m:sub>
                    </m:sSub>
                  </m:oMath>
                </a14:m>
                <a:endParaRPr lang="en-US" dirty="0"/>
              </a:p>
              <a:p>
                <a:pPr marL="285753" indent="-285753">
                  <a:buFont typeface="Arial" panose="020B0604020202020204" pitchFamily="34" charset="0"/>
                  <a:buChar char="•"/>
                </a:pPr>
                <a:r>
                  <a:rPr lang="en-US" dirty="0"/>
                  <a:t>These impulsive delta velocities were stored, and the combination of their magnitudes were used as a cost function. </a:t>
                </a:r>
              </a:p>
              <a:p>
                <a:pPr marL="285753" indent="-285753">
                  <a:buFont typeface="Arial" panose="020B0604020202020204" pitchFamily="34" charset="0"/>
                  <a:buChar char="•"/>
                </a:pPr>
                <a:r>
                  <a:rPr lang="en-US" dirty="0"/>
                  <a:t>After searching over the entire design space, the search mesh was refined iteratively to enclose a smaller region of design space, until a suitable convergence was reached. </a:t>
                </a:r>
              </a:p>
            </p:txBody>
          </p:sp>
        </mc:Choice>
        <mc:Fallback>
          <p:sp>
            <p:nvSpPr>
              <p:cNvPr id="13" name="TextBox 12"/>
              <p:cNvSpPr txBox="1">
                <a:spLocks noRot="1" noChangeAspect="1" noMove="1" noResize="1" noEditPoints="1" noAdjustHandles="1" noChangeArrowheads="1" noChangeShapeType="1" noTextEdit="1"/>
              </p:cNvSpPr>
              <p:nvPr/>
            </p:nvSpPr>
            <p:spPr>
              <a:xfrm>
                <a:off x="9227821" y="4610133"/>
                <a:ext cx="6629400" cy="5666423"/>
              </a:xfrm>
              <a:prstGeom prst="rect">
                <a:avLst/>
              </a:prstGeom>
              <a:blipFill>
                <a:blip r:embed="rId7"/>
                <a:stretch>
                  <a:fillRect l="-644" t="-538" r="-1380" b="-753"/>
                </a:stretch>
              </a:blipFill>
            </p:spPr>
            <p:txBody>
              <a:bodyPr/>
              <a:lstStyle/>
              <a:p>
                <a:r>
                  <a:rPr lang="en-US">
                    <a:noFill/>
                  </a:rPr>
                  <a:t> </a:t>
                </a:r>
              </a:p>
            </p:txBody>
          </p:sp>
        </mc:Fallback>
      </mc:AlternateContent>
      <p:sp>
        <p:nvSpPr>
          <p:cNvPr id="17" name="TextBox 16"/>
          <p:cNvSpPr txBox="1"/>
          <p:nvPr/>
        </p:nvSpPr>
        <p:spPr>
          <a:xfrm>
            <a:off x="17072611" y="4624445"/>
            <a:ext cx="6633210" cy="3693319"/>
          </a:xfrm>
          <a:prstGeom prst="rect">
            <a:avLst/>
          </a:prstGeom>
          <a:noFill/>
        </p:spPr>
        <p:txBody>
          <a:bodyPr wrap="square" rtlCol="0">
            <a:spAutoFit/>
          </a:bodyPr>
          <a:lstStyle/>
          <a:p>
            <a:r>
              <a:rPr lang="en-US" dirty="0"/>
              <a:t>Minimum Burn Cost: </a:t>
            </a:r>
            <a:r>
              <a:rPr lang="en-US" b="1" dirty="0"/>
              <a:t>1.5639 km/s</a:t>
            </a:r>
          </a:p>
          <a:p>
            <a:endParaRPr lang="en-US" b="1" dirty="0"/>
          </a:p>
          <a:p>
            <a:r>
              <a:rPr lang="en-US" dirty="0"/>
              <a:t>Position for Burn One: 164.2874 4881.3597 4507.9203 km, ECI</a:t>
            </a:r>
          </a:p>
          <a:p>
            <a:r>
              <a:rPr lang="en-US" dirty="0"/>
              <a:t>Delta Velocity, Burn One: 1.3877 km/s</a:t>
            </a:r>
          </a:p>
          <a:p>
            <a:endParaRPr lang="en-US" dirty="0"/>
          </a:p>
          <a:p>
            <a:r>
              <a:rPr lang="en-US" dirty="0"/>
              <a:t>Position for Burn Two: -3659.0625 -3701.1149 -4166.2349 km, ECI</a:t>
            </a:r>
          </a:p>
          <a:p>
            <a:r>
              <a:rPr lang="en-US" dirty="0"/>
              <a:t>Delta Velocity, Burn Two: 0.1762 km/s</a:t>
            </a:r>
          </a:p>
          <a:p>
            <a:endParaRPr lang="en-US" dirty="0"/>
          </a:p>
          <a:p>
            <a:r>
              <a:rPr lang="en-US" dirty="0"/>
              <a:t>Time of Flight: 7622.0408 seconds</a:t>
            </a:r>
          </a:p>
          <a:p>
            <a:r>
              <a:rPr lang="en-US" dirty="0"/>
              <a:t>True Anomaly of First Burn: 1.5200 rad</a:t>
            </a:r>
          </a:p>
          <a:p>
            <a:r>
              <a:rPr lang="en-US" dirty="0"/>
              <a:t>True Anomaly of Second Burn: 2.1400 rad</a:t>
            </a:r>
          </a:p>
          <a:p>
            <a:r>
              <a:rPr lang="en-US" dirty="0"/>
              <a:t>Burn 1: 0.07323 0.88478 -1.06655 km/s, ECI</a:t>
            </a:r>
          </a:p>
          <a:p>
            <a:r>
              <a:rPr lang="en-US" dirty="0"/>
              <a:t>Burn 2: 0.00494 0.07557 -0.15914 km/s, ECI</a:t>
            </a:r>
          </a:p>
        </p:txBody>
      </p:sp>
      <p:sp>
        <p:nvSpPr>
          <p:cNvPr id="18" name="TextBox 17"/>
          <p:cNvSpPr txBox="1"/>
          <p:nvPr/>
        </p:nvSpPr>
        <p:spPr>
          <a:xfrm>
            <a:off x="25222202" y="13236476"/>
            <a:ext cx="6629400" cy="2308324"/>
          </a:xfrm>
          <a:prstGeom prst="rect">
            <a:avLst/>
          </a:prstGeom>
          <a:noFill/>
        </p:spPr>
        <p:txBody>
          <a:bodyPr wrap="square" rtlCol="0">
            <a:spAutoFit/>
          </a:bodyPr>
          <a:lstStyle/>
          <a:p>
            <a:pPr marL="285753" indent="-285753">
              <a:buFont typeface="Arial" panose="020B0604020202020204" pitchFamily="34" charset="0"/>
              <a:buChar char="•"/>
            </a:pPr>
            <a:r>
              <a:rPr lang="en-US" dirty="0"/>
              <a:t>An optimal recovery maneuver for the Chinese space station Tiangong 1 was investigated.  Even though, recovery could have been initiated at the 30-day mark, it was found that waiting until the angle of ascending nodes aligned closer with our final desired orbit drastically reduced the required </a:t>
            </a:r>
            <a:r>
              <a:rPr lang="el-GR" dirty="0"/>
              <a:t>Δ</a:t>
            </a:r>
            <a:r>
              <a:rPr lang="en-US" dirty="0"/>
              <a:t>V.  Therefore, a decay period of 55 days was chosen. The optimal recovery maneuver had a burn cost of 1.5639 km/s.  This is a significant improvement over the </a:t>
            </a:r>
            <a:r>
              <a:rPr lang="el-GR" dirty="0"/>
              <a:t>Δ</a:t>
            </a:r>
            <a:r>
              <a:rPr lang="en-US" dirty="0"/>
              <a:t>V required at the 30-day mark, which was11.3130 km/s.</a:t>
            </a:r>
          </a:p>
        </p:txBody>
      </p:sp>
      <p:sp>
        <p:nvSpPr>
          <p:cNvPr id="53" name="Rectangle 52"/>
          <p:cNvSpPr/>
          <p:nvPr/>
        </p:nvSpPr>
        <p:spPr>
          <a:xfrm>
            <a:off x="25093425" y="3630795"/>
            <a:ext cx="6934200" cy="8624033"/>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5097995" y="3636062"/>
            <a:ext cx="6934200" cy="9472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391110" y="3784222"/>
            <a:ext cx="4724400" cy="646331"/>
          </a:xfrm>
          <a:prstGeom prst="rect">
            <a:avLst/>
          </a:prstGeom>
          <a:noFill/>
        </p:spPr>
        <p:txBody>
          <a:bodyPr wrap="square" rtlCol="0">
            <a:spAutoFit/>
          </a:bodyPr>
          <a:lstStyle/>
          <a:p>
            <a:pPr algn="ctr"/>
            <a:r>
              <a:rPr lang="en-US" sz="3600" dirty="0">
                <a:solidFill>
                  <a:schemeClr val="bg1"/>
                </a:solidFill>
              </a:rPr>
              <a:t>Plots Continued</a:t>
            </a:r>
          </a:p>
        </p:txBody>
      </p:sp>
      <p:sp>
        <p:nvSpPr>
          <p:cNvPr id="19" name="TextBox 18"/>
          <p:cNvSpPr txBox="1"/>
          <p:nvPr/>
        </p:nvSpPr>
        <p:spPr>
          <a:xfrm>
            <a:off x="17157128" y="10054094"/>
            <a:ext cx="6548693" cy="923330"/>
          </a:xfrm>
          <a:prstGeom prst="rect">
            <a:avLst/>
          </a:prstGeom>
          <a:noFill/>
        </p:spPr>
        <p:txBody>
          <a:bodyPr wrap="square" rtlCol="0">
            <a:spAutoFit/>
          </a:bodyPr>
          <a:lstStyle/>
          <a:p>
            <a:pPr marL="285753" indent="-285753">
              <a:buFont typeface="Arial" panose="020B0604020202020204" pitchFamily="34" charset="0"/>
              <a:buChar char="•"/>
            </a:pPr>
            <a:r>
              <a:rPr lang="en-US" dirty="0"/>
              <a:t>The following plots show at which true anomaly of the starting point, ending point and time of flight the impulsive maneuver is at a minimum. </a:t>
            </a:r>
          </a:p>
        </p:txBody>
      </p:sp>
      <p:pic>
        <p:nvPicPr>
          <p:cNvPr id="20" name="Picture 19">
            <a:extLst>
              <a:ext uri="{FF2B5EF4-FFF2-40B4-BE49-F238E27FC236}">
                <a16:creationId xmlns:a16="http://schemas.microsoft.com/office/drawing/2014/main" id="{9FDD5E8B-C6A1-4651-8740-740E624FC658}"/>
              </a:ext>
            </a:extLst>
          </p:cNvPr>
          <p:cNvPicPr>
            <a:picLocks noChangeAspect="1"/>
          </p:cNvPicPr>
          <p:nvPr/>
        </p:nvPicPr>
        <p:blipFill>
          <a:blip r:embed="rId8"/>
          <a:stretch>
            <a:fillRect/>
          </a:stretch>
        </p:blipFill>
        <p:spPr>
          <a:xfrm>
            <a:off x="25975859" y="4578713"/>
            <a:ext cx="5122085" cy="3847868"/>
          </a:xfrm>
          <a:prstGeom prst="rect">
            <a:avLst/>
          </a:prstGeom>
        </p:spPr>
      </p:pic>
      <p:pic>
        <p:nvPicPr>
          <p:cNvPr id="21" name="Picture 20">
            <a:extLst>
              <a:ext uri="{FF2B5EF4-FFF2-40B4-BE49-F238E27FC236}">
                <a16:creationId xmlns:a16="http://schemas.microsoft.com/office/drawing/2014/main" id="{F55B16C8-9713-4C50-8D0B-BF14BF5D31FF}"/>
              </a:ext>
            </a:extLst>
          </p:cNvPr>
          <p:cNvPicPr>
            <a:picLocks noChangeAspect="1"/>
          </p:cNvPicPr>
          <p:nvPr/>
        </p:nvPicPr>
        <p:blipFill>
          <a:blip r:embed="rId9"/>
          <a:stretch>
            <a:fillRect/>
          </a:stretch>
        </p:blipFill>
        <p:spPr>
          <a:xfrm>
            <a:off x="26004052" y="8291732"/>
            <a:ext cx="5122085" cy="3847868"/>
          </a:xfrm>
          <a:prstGeom prst="rect">
            <a:avLst/>
          </a:prstGeom>
        </p:spPr>
      </p:pic>
      <p:pic>
        <p:nvPicPr>
          <p:cNvPr id="22" name="Picture 21">
            <a:extLst>
              <a:ext uri="{FF2B5EF4-FFF2-40B4-BE49-F238E27FC236}">
                <a16:creationId xmlns:a16="http://schemas.microsoft.com/office/drawing/2014/main" id="{3F20DE59-65D9-4FE4-994B-2A11C76A1B1E}"/>
              </a:ext>
            </a:extLst>
          </p:cNvPr>
          <p:cNvPicPr>
            <a:picLocks noChangeAspect="1"/>
          </p:cNvPicPr>
          <p:nvPr/>
        </p:nvPicPr>
        <p:blipFill>
          <a:blip r:embed="rId10"/>
          <a:stretch>
            <a:fillRect/>
          </a:stretch>
        </p:blipFill>
        <p:spPr>
          <a:xfrm>
            <a:off x="17302735" y="10994574"/>
            <a:ext cx="6143730" cy="4483804"/>
          </a:xfrm>
          <a:prstGeom prst="rect">
            <a:avLst/>
          </a:prstGeom>
        </p:spPr>
      </p:pic>
    </p:spTree>
    <p:extLst>
      <p:ext uri="{BB962C8B-B14F-4D97-AF65-F5344CB8AC3E}">
        <p14:creationId xmlns:p14="http://schemas.microsoft.com/office/powerpoint/2010/main" val="2500754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ejEwODk4Mjk8L1VzZXJOYW1lPjxEYXRlVGltZT4xMS8yOC8yMDE4IDI6MTY6MTkgUE08L0RhdGVUaW1lPjxMYWJlbFN0cmluZz5PcmlnaW4gSnVyaXNkaWN0aW9uOiBVUyA8L0xhYmVsU3RyaW5nPjwvaXRlbT48L2xhYmVsSGlzdG9yeT4=</Value>
</WrappedLabelHistory>
</file>

<file path=customXml/item2.xml><?xml version="1.0" encoding="utf-8"?>
<sisl xmlns:xsi="http://www.w3.org/2001/XMLSchema-instance" xmlns:xsd="http://www.w3.org/2001/XMLSchema" xmlns="http://www.boldonjames.com/2008/01/sie/internal/label" sislVersion="0" policy="cde53ac1-bf5f-4aae-9cf1-07509e23a4b0" origin="defaultValue">
  <element uid="bba94c65-ac3d-4f34-b2e1-8de11ef6f01c" value=""/>
</sisl>
</file>

<file path=customXml/itemProps1.xml><?xml version="1.0" encoding="utf-8"?>
<ds:datastoreItem xmlns:ds="http://schemas.openxmlformats.org/officeDocument/2006/customXml" ds:itemID="{71421722-5443-4C69-B004-1FBA66B7B2A8}">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A1EDEAAA-5A8E-4EAC-AACA-6B19275ABF77}">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3456</TotalTime>
  <Words>697</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[rtnipcontrolcode:rtnipcontrolcodenone||rtnexportcontrolcountry:usa|rtnexportcontrolcode:rtnexportcontrolcodenone||]</dc:subject>
  <dc:creator>MICHAEL LESNEWSKI</dc:creator>
  <cp:lastModifiedBy>glee</cp:lastModifiedBy>
  <cp:revision>36</cp:revision>
  <dcterms:created xsi:type="dcterms:W3CDTF">2018-11-27T18:19:22Z</dcterms:created>
  <dcterms:modified xsi:type="dcterms:W3CDTF">2018-12-07T23:26:30Z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74c4953d-0961-43f9-8f70-e2a2e8636adc</vt:lpwstr>
  </property>
  <property fmtid="{D5CDD505-2E9C-101B-9397-08002B2CF9AE}" pid="3" name="bjDocumentLabelXML">
    <vt:lpwstr>&lt;?xml version="1.0" encoding="us-ascii"?&gt;&lt;sisl xmlns:xsi="http://www.w3.org/2001/XMLSchema-instance" xmlns:xsd="http://www.w3.org/2001/XMLSchema" sislVersion="0" policy="cde53ac1-bf5f-4aae-9cf1-07509e23a4b0" origin="defaultValue" xmlns="http://www.boldonj</vt:lpwstr>
  </property>
  <property fmtid="{D5CDD505-2E9C-101B-9397-08002B2CF9AE}" pid="4" name="bjDocumentLabelXML-0">
    <vt:lpwstr>ames.com/2008/01/sie/internal/label"&gt;&lt;element uid="bba94c65-ac3d-4f34-b2e1-8de11ef6f01c" value="" /&gt;&lt;/sisl&gt;</vt:lpwstr>
  </property>
  <property fmtid="{D5CDD505-2E9C-101B-9397-08002B2CF9AE}" pid="5" name="bjDocumentSecurityLabel">
    <vt:lpwstr>Origin Jurisdiction: US </vt:lpwstr>
  </property>
  <property fmtid="{D5CDD505-2E9C-101B-9397-08002B2CF9AE}" pid="6" name="rtnipcontrolcode">
    <vt:lpwstr>rtnipcontrolcodenone</vt:lpwstr>
  </property>
  <property fmtid="{D5CDD505-2E9C-101B-9397-08002B2CF9AE}" pid="7" name="rtnexportcontrolcountry">
    <vt:lpwstr>usa</vt:lpwstr>
  </property>
  <property fmtid="{D5CDD505-2E9C-101B-9397-08002B2CF9AE}" pid="8" name="rtnexportcontrolcode">
    <vt:lpwstr>rtnexportcontrolcodenone</vt:lpwstr>
  </property>
  <property fmtid="{D5CDD505-2E9C-101B-9397-08002B2CF9AE}" pid="9" name="bjSaver">
    <vt:lpwstr>1/JfSawd5pbhmslro7M6hQ9wsKsYUGu/</vt:lpwstr>
  </property>
  <property fmtid="{D5CDD505-2E9C-101B-9397-08002B2CF9AE}" pid="10" name="bjLabelHistoryID">
    <vt:lpwstr>{71421722-5443-4C69-B004-1FBA66B7B2A8}</vt:lpwstr>
  </property>
</Properties>
</file>