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5"/>
  </p:notesMasterIdLst>
  <p:handoutMasterIdLst>
    <p:handoutMasterId r:id="rId6"/>
  </p:handoutMasterIdLst>
  <p:sldIdLst>
    <p:sldId id="256" r:id="rId4"/>
  </p:sldIdLst>
  <p:sldSz cx="32918400" cy="16459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184"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p:cViewPr varScale="1">
        <p:scale>
          <a:sx n="42" d="100"/>
          <a:sy n="42" d="100"/>
        </p:scale>
        <p:origin x="144" y="702"/>
      </p:cViewPr>
      <p:guideLst>
        <p:guide orient="horz" pos="5184"/>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1.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B47E5ED-7BB7-480E-9ABA-42FB907A65D9}" type="datetimeFigureOut">
              <a:rPr lang="en-US" smtClean="0"/>
              <a:t>12/6/2018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F207C24-E59E-4BDA-B571-A01CAE888284}" type="slidenum">
              <a:rPr lang="en-US" smtClean="0"/>
              <a:t>‹#›</a:t>
            </a:fld>
            <a:endParaRPr lang="en-US"/>
          </a:p>
        </p:txBody>
      </p:sp>
    </p:spTree>
    <p:extLst>
      <p:ext uri="{BB962C8B-B14F-4D97-AF65-F5344CB8AC3E}">
        <p14:creationId xmlns:p14="http://schemas.microsoft.com/office/powerpoint/2010/main" val="660806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28E66E-B2C5-4F64-9E97-0389691D7007}" type="datetimeFigureOut">
              <a:rPr lang="en-US" smtClean="0"/>
              <a:t>12/6/2018</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1E134-EFEF-462D-912F-1BFABB8E75A2}" type="slidenum">
              <a:rPr lang="en-US" smtClean="0"/>
              <a:t>‹#›</a:t>
            </a:fld>
            <a:endParaRPr lang="en-US"/>
          </a:p>
        </p:txBody>
      </p:sp>
    </p:spTree>
    <p:extLst>
      <p:ext uri="{BB962C8B-B14F-4D97-AF65-F5344CB8AC3E}">
        <p14:creationId xmlns:p14="http://schemas.microsoft.com/office/powerpoint/2010/main" val="1638046820"/>
      </p:ext>
    </p:extLst>
  </p:cSld>
  <p:clrMap bg1="lt1" tx1="dk1" bg2="lt2" tx2="dk2" accent1="accent1" accent2="accent2" accent3="accent3" accent4="accent4" accent5="accent5" accent6="accent6" hlink="hlink" folHlink="folHlink"/>
  <p:hf dt="0"/>
  <p:notesStyle>
    <a:lvl1pPr marL="0" algn="l" defTabSz="2369822" rtl="0" eaLnBrk="1" latinLnBrk="0" hangingPunct="1">
      <a:defRPr sz="3109" kern="1200">
        <a:solidFill>
          <a:schemeClr val="tx1"/>
        </a:solidFill>
        <a:latin typeface="+mn-lt"/>
        <a:ea typeface="+mn-ea"/>
        <a:cs typeface="+mn-cs"/>
      </a:defRPr>
    </a:lvl1pPr>
    <a:lvl2pPr marL="1184911" algn="l" defTabSz="2369822" rtl="0" eaLnBrk="1" latinLnBrk="0" hangingPunct="1">
      <a:defRPr sz="3109" kern="1200">
        <a:solidFill>
          <a:schemeClr val="tx1"/>
        </a:solidFill>
        <a:latin typeface="+mn-lt"/>
        <a:ea typeface="+mn-ea"/>
        <a:cs typeface="+mn-cs"/>
      </a:defRPr>
    </a:lvl2pPr>
    <a:lvl3pPr marL="2369822" algn="l" defTabSz="2369822" rtl="0" eaLnBrk="1" latinLnBrk="0" hangingPunct="1">
      <a:defRPr sz="3109" kern="1200">
        <a:solidFill>
          <a:schemeClr val="tx1"/>
        </a:solidFill>
        <a:latin typeface="+mn-lt"/>
        <a:ea typeface="+mn-ea"/>
        <a:cs typeface="+mn-cs"/>
      </a:defRPr>
    </a:lvl3pPr>
    <a:lvl4pPr marL="3554732" algn="l" defTabSz="2369822" rtl="0" eaLnBrk="1" latinLnBrk="0" hangingPunct="1">
      <a:defRPr sz="3109" kern="1200">
        <a:solidFill>
          <a:schemeClr val="tx1"/>
        </a:solidFill>
        <a:latin typeface="+mn-lt"/>
        <a:ea typeface="+mn-ea"/>
        <a:cs typeface="+mn-cs"/>
      </a:defRPr>
    </a:lvl4pPr>
    <a:lvl5pPr marL="4739644" algn="l" defTabSz="2369822" rtl="0" eaLnBrk="1" latinLnBrk="0" hangingPunct="1">
      <a:defRPr sz="3109" kern="1200">
        <a:solidFill>
          <a:schemeClr val="tx1"/>
        </a:solidFill>
        <a:latin typeface="+mn-lt"/>
        <a:ea typeface="+mn-ea"/>
        <a:cs typeface="+mn-cs"/>
      </a:defRPr>
    </a:lvl5pPr>
    <a:lvl6pPr marL="5924555" algn="l" defTabSz="2369822" rtl="0" eaLnBrk="1" latinLnBrk="0" hangingPunct="1">
      <a:defRPr sz="3109" kern="1200">
        <a:solidFill>
          <a:schemeClr val="tx1"/>
        </a:solidFill>
        <a:latin typeface="+mn-lt"/>
        <a:ea typeface="+mn-ea"/>
        <a:cs typeface="+mn-cs"/>
      </a:defRPr>
    </a:lvl6pPr>
    <a:lvl7pPr marL="7109465" algn="l" defTabSz="2369822" rtl="0" eaLnBrk="1" latinLnBrk="0" hangingPunct="1">
      <a:defRPr sz="3109" kern="1200">
        <a:solidFill>
          <a:schemeClr val="tx1"/>
        </a:solidFill>
        <a:latin typeface="+mn-lt"/>
        <a:ea typeface="+mn-ea"/>
        <a:cs typeface="+mn-cs"/>
      </a:defRPr>
    </a:lvl7pPr>
    <a:lvl8pPr marL="8294377" algn="l" defTabSz="2369822" rtl="0" eaLnBrk="1" latinLnBrk="0" hangingPunct="1">
      <a:defRPr sz="3109" kern="1200">
        <a:solidFill>
          <a:schemeClr val="tx1"/>
        </a:solidFill>
        <a:latin typeface="+mn-lt"/>
        <a:ea typeface="+mn-ea"/>
        <a:cs typeface="+mn-cs"/>
      </a:defRPr>
    </a:lvl8pPr>
    <a:lvl9pPr marL="9479287" algn="l" defTabSz="2369822" rtl="0" eaLnBrk="1" latinLnBrk="0" hangingPunct="1">
      <a:defRPr sz="310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51E134-EFEF-462D-912F-1BFABB8E75A2}" type="slidenum">
              <a:rPr lang="en-US" smtClean="0"/>
              <a:t>1</a:t>
            </a:fld>
            <a:endParaRPr lang="en-US"/>
          </a:p>
        </p:txBody>
      </p:sp>
    </p:spTree>
    <p:extLst>
      <p:ext uri="{BB962C8B-B14F-4D97-AF65-F5344CB8AC3E}">
        <p14:creationId xmlns:p14="http://schemas.microsoft.com/office/powerpoint/2010/main" val="144901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0" y="2693671"/>
            <a:ext cx="24688800" cy="5730240"/>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4114800" y="8644891"/>
            <a:ext cx="24688800" cy="3973829"/>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84237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4074886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0" y="876300"/>
            <a:ext cx="7098030" cy="139484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0" y="876300"/>
            <a:ext cx="20882610" cy="139484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82260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1A8B2B-5BE1-4832-9D7D-1F1925BEBBF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59051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5" y="4103372"/>
            <a:ext cx="28392120" cy="6846569"/>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2245995" y="11014712"/>
            <a:ext cx="28392120" cy="3600449"/>
          </a:xfrm>
        </p:spPr>
        <p:txBody>
          <a:bodyPr/>
          <a:lstStyle>
            <a:lvl1pPr marL="0" indent="0">
              <a:buNone/>
              <a:defRPr sz="5760">
                <a:solidFill>
                  <a:schemeClr val="tx1">
                    <a:tint val="75000"/>
                  </a:schemeClr>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1A8B2B-5BE1-4832-9D7D-1F1925BEBBFE}" type="datetimeFigureOut">
              <a:rPr lang="en-US" smtClean="0"/>
              <a:t>12/6/2018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002514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4381500"/>
            <a:ext cx="13990320" cy="104432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1A8B2B-5BE1-4832-9D7D-1F1925BEBBF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243039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876301"/>
            <a:ext cx="28392120" cy="318135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29" y="4034791"/>
            <a:ext cx="13926025"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2267429" y="6012180"/>
            <a:ext cx="13926025"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0" y="4034791"/>
            <a:ext cx="13994608" cy="1977389"/>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6664940" y="6012180"/>
            <a:ext cx="13994608" cy="88430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1A8B2B-5BE1-4832-9D7D-1F1925BEBBFE}" type="datetimeFigureOut">
              <a:rPr lang="en-US" smtClean="0"/>
              <a:t>12/6/2018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662635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1A8B2B-5BE1-4832-9D7D-1F1925BEBBFE}" type="datetimeFigureOut">
              <a:rPr lang="en-US" smtClean="0"/>
              <a:t>12/6/2018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10527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A8B2B-5BE1-4832-9D7D-1F1925BEBBFE}" type="datetimeFigureOut">
              <a:rPr lang="en-US" smtClean="0"/>
              <a:t>12/6/2018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143033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13994608" y="2369821"/>
            <a:ext cx="16664940" cy="11696700"/>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31140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9" y="1097280"/>
            <a:ext cx="10617040" cy="384048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2369821"/>
            <a:ext cx="16664940" cy="11696700"/>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267429" y="4937760"/>
            <a:ext cx="10617040" cy="9147811"/>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21A8B2B-5BE1-4832-9D7D-1F1925BEBBFE}" type="datetimeFigureOut">
              <a:rPr lang="en-US" smtClean="0"/>
              <a:t>12/6/2018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4AFC52-547C-42AB-96D0-EF9802E05FD9}" type="slidenum">
              <a:rPr lang="en-US" smtClean="0"/>
              <a:t>‹#›</a:t>
            </a:fld>
            <a:endParaRPr lang="en-US"/>
          </a:p>
        </p:txBody>
      </p:sp>
    </p:spTree>
    <p:extLst>
      <p:ext uri="{BB962C8B-B14F-4D97-AF65-F5344CB8AC3E}">
        <p14:creationId xmlns:p14="http://schemas.microsoft.com/office/powerpoint/2010/main" val="968502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876301"/>
            <a:ext cx="28392120" cy="3181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4381500"/>
            <a:ext cx="28392120" cy="1044321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15255241"/>
            <a:ext cx="7406640" cy="876300"/>
          </a:xfrm>
          <a:prstGeom prst="rect">
            <a:avLst/>
          </a:prstGeom>
        </p:spPr>
        <p:txBody>
          <a:bodyPr vert="horz" lIns="91440" tIns="45720" rIns="91440" bIns="45720" rtlCol="0" anchor="ctr"/>
          <a:lstStyle>
            <a:lvl1pPr algn="l">
              <a:defRPr sz="2880">
                <a:solidFill>
                  <a:schemeClr val="tx1">
                    <a:tint val="75000"/>
                  </a:schemeClr>
                </a:solidFill>
              </a:defRPr>
            </a:lvl1pPr>
          </a:lstStyle>
          <a:p>
            <a:fld id="{C21A8B2B-5BE1-4832-9D7D-1F1925BEBBFE}" type="datetimeFigureOut">
              <a:rPr lang="en-US" smtClean="0"/>
              <a:t>12/6/2018</a:t>
            </a:fld>
            <a:endParaRPr lang="en-US"/>
          </a:p>
        </p:txBody>
      </p:sp>
      <p:sp>
        <p:nvSpPr>
          <p:cNvPr id="5" name="Footer Placeholder 4"/>
          <p:cNvSpPr>
            <a:spLocks noGrp="1"/>
          </p:cNvSpPr>
          <p:nvPr>
            <p:ph type="ftr" sz="quarter" idx="3"/>
          </p:nvPr>
        </p:nvSpPr>
        <p:spPr>
          <a:xfrm>
            <a:off x="10904220" y="15255241"/>
            <a:ext cx="11109960" cy="876300"/>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15255241"/>
            <a:ext cx="7406640" cy="876300"/>
          </a:xfrm>
          <a:prstGeom prst="rect">
            <a:avLst/>
          </a:prstGeom>
        </p:spPr>
        <p:txBody>
          <a:bodyPr vert="horz" lIns="91440" tIns="45720" rIns="91440" bIns="45720" rtlCol="0" anchor="ctr"/>
          <a:lstStyle>
            <a:lvl1pPr algn="r">
              <a:defRPr sz="2880">
                <a:solidFill>
                  <a:schemeClr val="tx1">
                    <a:tint val="75000"/>
                  </a:schemeClr>
                </a:solidFill>
              </a:defRPr>
            </a:lvl1pPr>
          </a:lstStyle>
          <a:p>
            <a:fld id="{254AFC52-547C-42AB-96D0-EF9802E05FD9}" type="slidenum">
              <a:rPr lang="en-US" smtClean="0"/>
              <a:t>‹#›</a:t>
            </a:fld>
            <a:endParaRPr lang="en-US"/>
          </a:p>
        </p:txBody>
      </p:sp>
    </p:spTree>
    <p:extLst>
      <p:ext uri="{BB962C8B-B14F-4D97-AF65-F5344CB8AC3E}">
        <p14:creationId xmlns:p14="http://schemas.microsoft.com/office/powerpoint/2010/main" val="353362138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
        <p:cNvGrpSpPr/>
        <p:nvPr/>
      </p:nvGrpSpPr>
      <p:grpSpPr>
        <a:xfrm>
          <a:off x="0" y="0"/>
          <a:ext cx="0" cy="0"/>
          <a:chOff x="0" y="0"/>
          <a:chExt cx="0" cy="0"/>
        </a:xfrm>
      </p:grpSpPr>
      <p:grpSp>
        <p:nvGrpSpPr>
          <p:cNvPr id="4" name="Group 3"/>
          <p:cNvGrpSpPr/>
          <p:nvPr/>
        </p:nvGrpSpPr>
        <p:grpSpPr>
          <a:xfrm>
            <a:off x="0" y="0"/>
            <a:ext cx="32918400" cy="3358896"/>
            <a:chOff x="0" y="0"/>
            <a:chExt cx="32918400" cy="3358896"/>
          </a:xfrm>
        </p:grpSpPr>
        <p:grpSp>
          <p:nvGrpSpPr>
            <p:cNvPr id="2" name="Group 1"/>
            <p:cNvGrpSpPr/>
            <p:nvPr/>
          </p:nvGrpSpPr>
          <p:grpSpPr>
            <a:xfrm>
              <a:off x="0" y="0"/>
              <a:ext cx="32918400" cy="3358896"/>
              <a:chOff x="0" y="0"/>
              <a:chExt cx="32918400" cy="3358896"/>
            </a:xfrm>
          </p:grpSpPr>
          <p:sp>
            <p:nvSpPr>
              <p:cNvPr id="6" name="Rectangle 5"/>
              <p:cNvSpPr/>
              <p:nvPr/>
            </p:nvSpPr>
            <p:spPr>
              <a:xfrm>
                <a:off x="0" y="0"/>
                <a:ext cx="32918400" cy="2743200"/>
              </a:xfrm>
              <a:prstGeom prst="rect">
                <a:avLst/>
              </a:prstGeom>
              <a:solidFill>
                <a:schemeClr val="accent1">
                  <a:lumMod val="5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0439400" y="127242"/>
                <a:ext cx="12039600" cy="3231654"/>
              </a:xfrm>
              <a:prstGeom prst="rect">
                <a:avLst/>
              </a:prstGeom>
              <a:noFill/>
              <a:ln>
                <a:noFill/>
              </a:ln>
            </p:spPr>
            <p:txBody>
              <a:bodyPr wrap="square" rtlCol="0">
                <a:spAutoFit/>
              </a:bodyPr>
              <a:lstStyle/>
              <a:p>
                <a:pPr algn="ctr"/>
                <a:r>
                  <a:rPr lang="en-US" sz="5400" dirty="0">
                    <a:solidFill>
                      <a:schemeClr val="bg1"/>
                    </a:solidFill>
                  </a:rPr>
                  <a:t>Recovery of the Tiangong 1 Spacecraft</a:t>
                </a:r>
              </a:p>
              <a:p>
                <a:pPr algn="ctr"/>
                <a:r>
                  <a:rPr lang="en-US" sz="3200" dirty="0">
                    <a:solidFill>
                      <a:schemeClr val="bg1"/>
                    </a:solidFill>
                  </a:rPr>
                  <a:t>Jacob Bailey</a:t>
                </a:r>
              </a:p>
              <a:p>
                <a:pPr algn="ctr"/>
                <a:r>
                  <a:rPr lang="en-US" sz="3200" dirty="0">
                    <a:solidFill>
                      <a:schemeClr val="bg1"/>
                    </a:solidFill>
                  </a:rPr>
                  <a:t>Gus Lee</a:t>
                </a:r>
              </a:p>
              <a:p>
                <a:pPr algn="ctr"/>
                <a:r>
                  <a:rPr lang="en-US" sz="3200" dirty="0">
                    <a:solidFill>
                      <a:schemeClr val="bg1"/>
                    </a:solidFill>
                  </a:rPr>
                  <a:t>Michael Lesnewski</a:t>
                </a:r>
              </a:p>
              <a:p>
                <a:endParaRPr lang="en-US" sz="5400" dirty="0">
                  <a:solidFill>
                    <a:schemeClr val="bg1"/>
                  </a:solidFill>
                </a:endParaRPr>
              </a:p>
            </p:txBody>
          </p:sp>
        </p:grpSp>
        <p:sp>
          <p:nvSpPr>
            <p:cNvPr id="3" name="Rectangle 2"/>
            <p:cNvSpPr/>
            <p:nvPr/>
          </p:nvSpPr>
          <p:spPr>
            <a:xfrm>
              <a:off x="0" y="2703421"/>
              <a:ext cx="32918400" cy="863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914400" y="3145536"/>
            <a:ext cx="6934200" cy="6477000"/>
            <a:chOff x="914400" y="3145536"/>
            <a:chExt cx="6934200" cy="6477000"/>
          </a:xfrm>
        </p:grpSpPr>
        <p:grpSp>
          <p:nvGrpSpPr>
            <p:cNvPr id="9" name="Group 8"/>
            <p:cNvGrpSpPr/>
            <p:nvPr/>
          </p:nvGrpSpPr>
          <p:grpSpPr>
            <a:xfrm>
              <a:off x="914400" y="3145536"/>
              <a:ext cx="6934200" cy="6477000"/>
              <a:chOff x="1447800" y="3352800"/>
              <a:chExt cx="6934200" cy="6477000"/>
            </a:xfrm>
          </p:grpSpPr>
          <p:sp>
            <p:nvSpPr>
              <p:cNvPr id="7" name="Rectangle 6"/>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INTRODUCTION</a:t>
              </a:r>
            </a:p>
          </p:txBody>
        </p:sp>
      </p:grpSp>
      <p:grpSp>
        <p:nvGrpSpPr>
          <p:cNvPr id="33" name="Group 32"/>
          <p:cNvGrpSpPr/>
          <p:nvPr/>
        </p:nvGrpSpPr>
        <p:grpSpPr>
          <a:xfrm>
            <a:off x="914400" y="9692640"/>
            <a:ext cx="6934200" cy="5481232"/>
            <a:chOff x="914400" y="3145536"/>
            <a:chExt cx="6934200" cy="6477000"/>
          </a:xfrm>
        </p:grpSpPr>
        <p:grpSp>
          <p:nvGrpSpPr>
            <p:cNvPr id="34" name="Group 33"/>
            <p:cNvGrpSpPr/>
            <p:nvPr/>
          </p:nvGrpSpPr>
          <p:grpSpPr>
            <a:xfrm>
              <a:off x="914400" y="3145536"/>
              <a:ext cx="6934200" cy="6477000"/>
              <a:chOff x="1447800" y="3352800"/>
              <a:chExt cx="6934200" cy="6477000"/>
            </a:xfrm>
          </p:grpSpPr>
          <p:sp>
            <p:nvSpPr>
              <p:cNvPr id="36" name="Rectangle 3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Initial Conditions</a:t>
              </a:r>
            </a:p>
          </p:txBody>
        </p:sp>
      </p:grpSp>
      <p:sp>
        <p:nvSpPr>
          <p:cNvPr id="41" name="Rectangle 40"/>
          <p:cNvSpPr/>
          <p:nvPr/>
        </p:nvSpPr>
        <p:spPr>
          <a:xfrm>
            <a:off x="9075420" y="3145535"/>
            <a:ext cx="6934200" cy="7461505"/>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9075420" y="3145535"/>
            <a:ext cx="6934200" cy="914401"/>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10368534" y="3352029"/>
            <a:ext cx="4724400" cy="844856"/>
          </a:xfrm>
          <a:prstGeom prst="rect">
            <a:avLst/>
          </a:prstGeom>
          <a:noFill/>
        </p:spPr>
        <p:txBody>
          <a:bodyPr wrap="square" rtlCol="0">
            <a:spAutoFit/>
          </a:bodyPr>
          <a:lstStyle/>
          <a:p>
            <a:pPr algn="ctr"/>
            <a:r>
              <a:rPr lang="en-US" sz="3600" dirty="0" smtClean="0">
                <a:solidFill>
                  <a:schemeClr val="bg1"/>
                </a:solidFill>
              </a:rPr>
              <a:t>Maneuver Methodology </a:t>
            </a:r>
            <a:endParaRPr lang="en-US" sz="3600" dirty="0">
              <a:solidFill>
                <a:schemeClr val="bg1"/>
              </a:solidFill>
            </a:endParaRPr>
          </a:p>
        </p:txBody>
      </p:sp>
      <p:grpSp>
        <p:nvGrpSpPr>
          <p:cNvPr id="43" name="Group 42"/>
          <p:cNvGrpSpPr/>
          <p:nvPr/>
        </p:nvGrpSpPr>
        <p:grpSpPr>
          <a:xfrm>
            <a:off x="9075420" y="10662832"/>
            <a:ext cx="6934200" cy="4511040"/>
            <a:chOff x="914400" y="3145536"/>
            <a:chExt cx="6934200" cy="6477000"/>
          </a:xfrm>
        </p:grpSpPr>
        <p:grpSp>
          <p:nvGrpSpPr>
            <p:cNvPr id="44" name="Group 43"/>
            <p:cNvGrpSpPr/>
            <p:nvPr/>
          </p:nvGrpSpPr>
          <p:grpSpPr>
            <a:xfrm>
              <a:off x="914400" y="3145536"/>
              <a:ext cx="6934200" cy="6477000"/>
              <a:chOff x="1447800" y="3352800"/>
              <a:chExt cx="6934200" cy="6477000"/>
            </a:xfrm>
          </p:grpSpPr>
          <p:sp>
            <p:nvSpPr>
              <p:cNvPr id="46" name="Rectangle 4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TextBox 4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Software: How-to</a:t>
              </a:r>
            </a:p>
          </p:txBody>
        </p:sp>
      </p:grpSp>
      <p:sp>
        <p:nvSpPr>
          <p:cNvPr id="51" name="Rectangle 50"/>
          <p:cNvSpPr/>
          <p:nvPr/>
        </p:nvSpPr>
        <p:spPr>
          <a:xfrm>
            <a:off x="16908780" y="3136392"/>
            <a:ext cx="6934200" cy="5248656"/>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6908780" y="3136392"/>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18201894" y="3294364"/>
            <a:ext cx="4724400" cy="646331"/>
          </a:xfrm>
          <a:prstGeom prst="rect">
            <a:avLst/>
          </a:prstGeom>
          <a:noFill/>
        </p:spPr>
        <p:txBody>
          <a:bodyPr wrap="square" rtlCol="0">
            <a:spAutoFit/>
          </a:bodyPr>
          <a:lstStyle/>
          <a:p>
            <a:pPr algn="ctr"/>
            <a:r>
              <a:rPr lang="en-US" sz="3600" dirty="0">
                <a:solidFill>
                  <a:schemeClr val="bg1"/>
                </a:solidFill>
              </a:rPr>
              <a:t>Results </a:t>
            </a:r>
          </a:p>
        </p:txBody>
      </p:sp>
      <p:sp>
        <p:nvSpPr>
          <p:cNvPr id="56" name="Rectangle 55"/>
          <p:cNvSpPr/>
          <p:nvPr/>
        </p:nvSpPr>
        <p:spPr>
          <a:xfrm>
            <a:off x="16908780" y="8464296"/>
            <a:ext cx="6934200" cy="6709576"/>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16908780" y="8464295"/>
            <a:ext cx="6934200" cy="947235"/>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18201894" y="8612455"/>
            <a:ext cx="4724400" cy="606182"/>
          </a:xfrm>
          <a:prstGeom prst="rect">
            <a:avLst/>
          </a:prstGeom>
          <a:noFill/>
        </p:spPr>
        <p:txBody>
          <a:bodyPr wrap="square" rtlCol="0">
            <a:spAutoFit/>
          </a:bodyPr>
          <a:lstStyle/>
          <a:p>
            <a:pPr algn="ctr"/>
            <a:r>
              <a:rPr lang="en-US" sz="3600" dirty="0">
                <a:solidFill>
                  <a:schemeClr val="bg1"/>
                </a:solidFill>
              </a:rPr>
              <a:t>Plots</a:t>
            </a:r>
          </a:p>
        </p:txBody>
      </p:sp>
      <p:grpSp>
        <p:nvGrpSpPr>
          <p:cNvPr id="63" name="Group 62"/>
          <p:cNvGrpSpPr/>
          <p:nvPr/>
        </p:nvGrpSpPr>
        <p:grpSpPr>
          <a:xfrm>
            <a:off x="25069800" y="3150108"/>
            <a:ext cx="6934200" cy="6477000"/>
            <a:chOff x="914400" y="3145536"/>
            <a:chExt cx="6934200" cy="6477000"/>
          </a:xfrm>
        </p:grpSpPr>
        <p:grpSp>
          <p:nvGrpSpPr>
            <p:cNvPr id="64" name="Group 63"/>
            <p:cNvGrpSpPr/>
            <p:nvPr/>
          </p:nvGrpSpPr>
          <p:grpSpPr>
            <a:xfrm>
              <a:off x="914400" y="3145536"/>
              <a:ext cx="6934200" cy="6477000"/>
              <a:chOff x="1447800" y="3352800"/>
              <a:chExt cx="6934200" cy="6477000"/>
            </a:xfrm>
          </p:grpSpPr>
          <p:sp>
            <p:nvSpPr>
              <p:cNvPr id="66" name="Rectangle 65"/>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TextBox 64"/>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Conclusions</a:t>
              </a:r>
            </a:p>
          </p:txBody>
        </p:sp>
      </p:grpSp>
      <p:grpSp>
        <p:nvGrpSpPr>
          <p:cNvPr id="68" name="Group 67"/>
          <p:cNvGrpSpPr/>
          <p:nvPr/>
        </p:nvGrpSpPr>
        <p:grpSpPr>
          <a:xfrm>
            <a:off x="25069800" y="9692640"/>
            <a:ext cx="6934200" cy="6080760"/>
            <a:chOff x="914400" y="3145536"/>
            <a:chExt cx="6934200" cy="6477000"/>
          </a:xfrm>
        </p:grpSpPr>
        <p:grpSp>
          <p:nvGrpSpPr>
            <p:cNvPr id="69" name="Group 68"/>
            <p:cNvGrpSpPr/>
            <p:nvPr/>
          </p:nvGrpSpPr>
          <p:grpSpPr>
            <a:xfrm>
              <a:off x="914400" y="3145536"/>
              <a:ext cx="6934200" cy="6477000"/>
              <a:chOff x="1447800" y="3352800"/>
              <a:chExt cx="6934200" cy="6477000"/>
            </a:xfrm>
          </p:grpSpPr>
          <p:sp>
            <p:nvSpPr>
              <p:cNvPr id="71" name="Rectangle 70"/>
              <p:cNvSpPr/>
              <p:nvPr/>
            </p:nvSpPr>
            <p:spPr>
              <a:xfrm>
                <a:off x="1447800" y="3352800"/>
                <a:ext cx="6934200" cy="6477000"/>
              </a:xfrm>
              <a:prstGeom prst="rect">
                <a:avLst/>
              </a:prstGeom>
              <a:solidFill>
                <a:schemeClr val="bg1"/>
              </a:solid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1447800" y="3352800"/>
                <a:ext cx="6934200" cy="9144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TextBox 69"/>
            <p:cNvSpPr txBox="1"/>
            <p:nvPr/>
          </p:nvSpPr>
          <p:spPr>
            <a:xfrm>
              <a:off x="2207514" y="3303508"/>
              <a:ext cx="4724400" cy="646331"/>
            </a:xfrm>
            <a:prstGeom prst="rect">
              <a:avLst/>
            </a:prstGeom>
            <a:noFill/>
          </p:spPr>
          <p:txBody>
            <a:bodyPr wrap="square" rtlCol="0">
              <a:spAutoFit/>
            </a:bodyPr>
            <a:lstStyle/>
            <a:p>
              <a:pPr algn="ctr"/>
              <a:r>
                <a:rPr lang="en-US" sz="3600" dirty="0">
                  <a:solidFill>
                    <a:schemeClr val="bg1"/>
                  </a:solidFill>
                </a:rPr>
                <a:t>References</a:t>
              </a:r>
            </a:p>
          </p:txBody>
        </p:sp>
      </p:grpSp>
      <p:pic>
        <p:nvPicPr>
          <p:cNvPr id="75" name="Picture 7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400181"/>
            <a:ext cx="2152648" cy="1989451"/>
          </a:xfrm>
          <a:prstGeom prst="rect">
            <a:avLst/>
          </a:prstGeom>
        </p:spPr>
      </p:pic>
      <p:pic>
        <p:nvPicPr>
          <p:cNvPr id="76" name="Picture 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913075" y="364296"/>
            <a:ext cx="2152648" cy="198945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E258EF7-A164-4991-A4EA-E1DC06145F56}"/>
                  </a:ext>
                </a:extLst>
              </p:cNvPr>
              <p:cNvSpPr txBox="1"/>
              <p:nvPr/>
            </p:nvSpPr>
            <p:spPr>
              <a:xfrm>
                <a:off x="1066800" y="4267200"/>
                <a:ext cx="662940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Background</a:t>
                </a:r>
              </a:p>
              <a:p>
                <a:pPr marL="742950" lvl="1" indent="-285750">
                  <a:buFont typeface="Arial" panose="020B0604020202020204" pitchFamily="34" charset="0"/>
                  <a:buChar char="•"/>
                </a:pPr>
                <a:r>
                  <a:rPr lang="en-US" dirty="0"/>
                  <a:t>The Chinese space station </a:t>
                </a:r>
                <a:r>
                  <a:rPr lang="en-US" dirty="0" err="1"/>
                  <a:t>Tiangong</a:t>
                </a:r>
                <a:r>
                  <a:rPr lang="en-US" dirty="0"/>
                  <a:t> 1 re-entered the Earth’s atmosphere and fell to its demise on April 2, 2018 over the South Pacific Ocean.</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Project Objective:</a:t>
                </a:r>
              </a:p>
              <a:p>
                <a:pPr marL="742950" lvl="1" indent="-285750">
                  <a:buFont typeface="Arial" panose="020B0604020202020204" pitchFamily="34" charset="0"/>
                  <a:buChar char="•"/>
                </a:pPr>
                <a:r>
                  <a:rPr lang="en-US" dirty="0"/>
                  <a:t>Based on set of initial conditions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0" smtClean="0">
                        <a:latin typeface="Cambria Math" panose="02040503050406030204" pitchFamily="18" charset="0"/>
                      </a:rPr>
                      <m:t>,</m:t>
                    </m:r>
                  </m:oMath>
                </a14:m>
                <a:r>
                  <a:rPr lang="en-US" dirty="0"/>
                  <a:t> the space station’s orbit is to be propagated at least 30 days into the future. At which time an optimal maneuver is to be initiated in order to be the station back to initial orbit and saving it from its demise.</a:t>
                </a:r>
              </a:p>
              <a:p>
                <a:pPr marL="285750" indent="-285750">
                  <a:buFont typeface="Arial" panose="020B0604020202020204" pitchFamily="34" charset="0"/>
                  <a:buChar char="•"/>
                </a:pPr>
                <a:endParaRPr lang="en-US" dirty="0"/>
              </a:p>
            </p:txBody>
          </p:sp>
        </mc:Choice>
        <mc:Fallback xmlns="">
          <p:sp>
            <p:nvSpPr>
              <p:cNvPr id="10" name="TextBox 9">
                <a:extLst>
                  <a:ext uri="{FF2B5EF4-FFF2-40B4-BE49-F238E27FC236}">
                    <a16:creationId xmlns:a16="http://schemas.microsoft.com/office/drawing/2014/main" id="{9E258EF7-A164-4991-A4EA-E1DC06145F56}"/>
                  </a:ext>
                </a:extLst>
              </p:cNvPr>
              <p:cNvSpPr txBox="1">
                <a:spLocks noRot="1" noChangeAspect="1" noMove="1" noResize="1" noEditPoints="1" noAdjustHandles="1" noChangeArrowheads="1" noChangeShapeType="1" noTextEdit="1"/>
              </p:cNvSpPr>
              <p:nvPr/>
            </p:nvSpPr>
            <p:spPr>
              <a:xfrm>
                <a:off x="1066800" y="4267200"/>
                <a:ext cx="6629400" cy="5355312"/>
              </a:xfrm>
              <a:prstGeom prst="rect">
                <a:avLst/>
              </a:prstGeom>
              <a:blipFill>
                <a:blip r:embed="rId4"/>
                <a:stretch>
                  <a:fillRect l="-551" t="-569" r="-827"/>
                </a:stretch>
              </a:blipFill>
            </p:spPr>
            <p:txBody>
              <a:bodyPr/>
              <a:lstStyle/>
              <a:p>
                <a:r>
                  <a:rPr lang="en-US">
                    <a:noFill/>
                  </a:rPr>
                  <a:t> </a:t>
                </a:r>
              </a:p>
            </p:txBody>
          </p:sp>
        </mc:Fallback>
      </mc:AlternateContent>
      <p:pic>
        <p:nvPicPr>
          <p:cNvPr id="58" name="Picture 2" descr="https://e3.365dm.com/18/03/1096x616/skynews-tiangong-china-chinese_4264895.jpg?bypass-service-worker&amp;20180325161729">
            <a:extLst>
              <a:ext uri="{FF2B5EF4-FFF2-40B4-BE49-F238E27FC236}">
                <a16:creationId xmlns:a16="http://schemas.microsoft.com/office/drawing/2014/main" id="{BDB3761E-B3CC-4D24-8C84-BD8D216B08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26230" y="5319379"/>
            <a:ext cx="3429000" cy="1927249"/>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267FBF5-8145-4ECA-876B-917612680778}"/>
                  </a:ext>
                </a:extLst>
              </p:cNvPr>
              <p:cNvSpPr txBox="1"/>
              <p:nvPr/>
            </p:nvSpPr>
            <p:spPr>
              <a:xfrm>
                <a:off x="1143000" y="10744200"/>
                <a:ext cx="6553200" cy="427924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Keplerian Elements at epoch:</a:t>
                </a:r>
              </a:p>
              <a:p>
                <a:pPr marL="742950" lvl="1" indent="-285750">
                  <a:buFont typeface="Arial" panose="020B0604020202020204" pitchFamily="34" charset="0"/>
                  <a:buChar char="•"/>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mr>
                                <m:mr>
                                  <m:e>
                                    <m:r>
                                      <a:rPr lang="en-US" i="1">
                                        <a:latin typeface="Cambria Math" panose="02040503050406030204" pitchFamily="18" charset="0"/>
                                      </a:rPr>
                                      <m:t>𝑒</m:t>
                                    </m:r>
                                  </m:e>
                                </m:mr>
                                <m:mr>
                                  <m:e>
                                    <m:r>
                                      <a:rPr lang="en-US" i="1">
                                        <a:latin typeface="Cambria Math" panose="02040503050406030204" pitchFamily="18" charset="0"/>
                                      </a:rPr>
                                      <m:t>𝑖</m:t>
                                    </m:r>
                                  </m:e>
                                </m:mr>
                              </m:m>
                            </m:e>
                          </m:mr>
                          <m:mr>
                            <m:e>
                              <m:m>
                                <m:mPr>
                                  <m:mcs>
                                    <m:mc>
                                      <m:mcPr>
                                        <m:count m:val="1"/>
                                        <m:mcJc m:val="center"/>
                                      </m:mcPr>
                                    </m:mc>
                                  </m:mcs>
                                  <m:ctrlPr>
                                    <a:rPr lang="en-US" i="1">
                                      <a:latin typeface="Cambria Math" panose="02040503050406030204" pitchFamily="18" charset="0"/>
                                    </a:rPr>
                                  </m:ctrlPr>
                                </m:mPr>
                                <m:mr>
                                  <m:e>
                                    <m:r>
                                      <m:rPr>
                                        <m:sty m:val="p"/>
                                        <m:brk m:alnAt="7"/>
                                      </m:rPr>
                                      <a:rPr lang="el-GR" i="1">
                                        <a:latin typeface="Cambria Math" panose="02040503050406030204" pitchFamily="18" charset="0"/>
                                        <a:ea typeface="Cambria Math" panose="02040503050406030204" pitchFamily="18" charset="0"/>
                                      </a:rPr>
                                      <m:t>Ω</m:t>
                                    </m:r>
                                  </m:e>
                                </m:mr>
                                <m:mr>
                                  <m:e>
                                    <m:r>
                                      <a:rPr lang="en-US" i="1">
                                        <a:latin typeface="Cambria Math" panose="02040503050406030204" pitchFamily="18" charset="0"/>
                                        <a:ea typeface="Cambria Math" panose="02040503050406030204" pitchFamily="18" charset="0"/>
                                      </a:rPr>
                                      <m:t>𝜔</m:t>
                                    </m:r>
                                  </m:e>
                                </m:mr>
                                <m:mr>
                                  <m:e>
                                    <m:r>
                                      <a:rPr lang="en-US" i="1">
                                        <a:latin typeface="Cambria Math" panose="02040503050406030204" pitchFamily="18" charset="0"/>
                                      </a:rPr>
                                      <m:t>𝑓</m:t>
                                    </m:r>
                                  </m:e>
                                </m:mr>
                              </m:m>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6</m:t>
                                    </m:r>
                                    <m:r>
                                      <a:rPr lang="en-US" i="1">
                                        <a:latin typeface="Cambria Math" panose="02040503050406030204" pitchFamily="18" charset="0"/>
                                      </a:rPr>
                                      <m:t>657.391</m:t>
                                    </m:r>
                                  </m:e>
                                </m:mr>
                                <m:mr>
                                  <m:e>
                                    <m:r>
                                      <a:rPr lang="en-US" i="1">
                                        <a:latin typeface="Cambria Math" panose="02040503050406030204" pitchFamily="18" charset="0"/>
                                      </a:rPr>
                                      <m:t>.002594</m:t>
                                    </m:r>
                                  </m:e>
                                </m:mr>
                                <m:mr>
                                  <m:e>
                                    <m:r>
                                      <a:rPr lang="en-US" i="1">
                                        <a:latin typeface="Cambria Math" panose="02040503050406030204" pitchFamily="18" charset="0"/>
                                      </a:rPr>
                                      <m:t>42.7480</m:t>
                                    </m:r>
                                  </m:e>
                                </m:mr>
                              </m:m>
                            </m:e>
                          </m:m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3</m:t>
                                    </m:r>
                                    <m:r>
                                      <a:rPr lang="en-US" i="1">
                                        <a:latin typeface="Cambria Math" panose="02040503050406030204" pitchFamily="18" charset="0"/>
                                      </a:rPr>
                                      <m:t>45.3258</m:t>
                                    </m:r>
                                  </m:e>
                                </m:mr>
                                <m:mr>
                                  <m:e>
                                    <m:r>
                                      <a:rPr lang="en-US" i="1">
                                        <a:latin typeface="Cambria Math" panose="02040503050406030204" pitchFamily="18" charset="0"/>
                                      </a:rPr>
                                      <m:t>124.4125</m:t>
                                    </m:r>
                                  </m:e>
                                </m:mr>
                                <m:mr>
                                  <m:e>
                                    <m:r>
                                      <a:rPr lang="en-US" i="1">
                                        <a:latin typeface="Cambria Math" panose="02040503050406030204" pitchFamily="18" charset="0"/>
                                      </a:rPr>
                                      <m:t>287.3948</m:t>
                                    </m:r>
                                  </m:e>
                                </m:mr>
                              </m:m>
                            </m:e>
                          </m:mr>
                        </m:m>
                      </m:e>
                    </m:d>
                  </m:oMath>
                </a14:m>
                <a:endParaRPr lang="en-US" dirty="0" smtClean="0"/>
              </a:p>
              <a:p>
                <a:pPr marL="742950" lvl="1" indent="-285750">
                  <a:buFont typeface="Arial" panose="020B0604020202020204" pitchFamily="34" charset="0"/>
                  <a:buChar char="•"/>
                </a:pPr>
                <a:endParaRPr lang="en-US" dirty="0" smtClean="0"/>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smtClean="0"/>
                  <a:t>Keplerian</a:t>
                </a:r>
                <a:r>
                  <a:rPr lang="en-US" dirty="0" smtClean="0"/>
                  <a:t> Elements after 30 days of decay:</a:t>
                </a:r>
              </a:p>
              <a:p>
                <a:pPr marL="742950" lvl="1" indent="-285750">
                  <a:buFont typeface="Arial" panose="020B0604020202020204" pitchFamily="34" charset="0"/>
                  <a:buChar char="•"/>
                </a:pPr>
                <a14:m>
                  <m:oMath xmlns:m="http://schemas.openxmlformats.org/officeDocument/2006/math">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𝑎</m:t>
                                    </m:r>
                                  </m:e>
                                </m:mr>
                                <m:mr>
                                  <m:e>
                                    <m:r>
                                      <a:rPr lang="en-US" i="1">
                                        <a:latin typeface="Cambria Math" panose="02040503050406030204" pitchFamily="18" charset="0"/>
                                      </a:rPr>
                                      <m:t>𝑒</m:t>
                                    </m:r>
                                  </m:e>
                                </m:mr>
                                <m:mr>
                                  <m:e>
                                    <m:r>
                                      <a:rPr lang="en-US" i="1">
                                        <a:latin typeface="Cambria Math" panose="02040503050406030204" pitchFamily="18" charset="0"/>
                                      </a:rPr>
                                      <m:t>𝑖</m:t>
                                    </m:r>
                                  </m:e>
                                </m:mr>
                              </m:m>
                            </m:e>
                          </m:mr>
                          <m:mr>
                            <m:e>
                              <m:m>
                                <m:mPr>
                                  <m:mcs>
                                    <m:mc>
                                      <m:mcPr>
                                        <m:count m:val="1"/>
                                        <m:mcJc m:val="center"/>
                                      </m:mcPr>
                                    </m:mc>
                                  </m:mcs>
                                  <m:ctrlPr>
                                    <a:rPr lang="en-US" i="1">
                                      <a:latin typeface="Cambria Math" panose="02040503050406030204" pitchFamily="18" charset="0"/>
                                    </a:rPr>
                                  </m:ctrlPr>
                                </m:mPr>
                                <m:mr>
                                  <m:e>
                                    <m:r>
                                      <m:rPr>
                                        <m:sty m:val="p"/>
                                        <m:brk m:alnAt="7"/>
                                      </m:rPr>
                                      <a:rPr lang="el-GR" i="1">
                                        <a:latin typeface="Cambria Math" panose="02040503050406030204" pitchFamily="18" charset="0"/>
                                        <a:ea typeface="Cambria Math" panose="02040503050406030204" pitchFamily="18" charset="0"/>
                                      </a:rPr>
                                      <m:t>Ω</m:t>
                                    </m:r>
                                  </m:e>
                                </m:mr>
                                <m:mr>
                                  <m:e>
                                    <m:r>
                                      <a:rPr lang="en-US" i="1">
                                        <a:latin typeface="Cambria Math" panose="02040503050406030204" pitchFamily="18" charset="0"/>
                                        <a:ea typeface="Cambria Math" panose="02040503050406030204" pitchFamily="18" charset="0"/>
                                      </a:rPr>
                                      <m:t>𝜔</m:t>
                                    </m:r>
                                  </m:e>
                                </m:mr>
                                <m:mr>
                                  <m:e>
                                    <m:r>
                                      <a:rPr lang="en-US" i="1">
                                        <a:latin typeface="Cambria Math" panose="02040503050406030204" pitchFamily="18" charset="0"/>
                                      </a:rPr>
                                      <m:t>𝑓</m:t>
                                    </m:r>
                                  </m:e>
                                </m:mr>
                              </m:m>
                            </m:e>
                          </m:mr>
                        </m:m>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6</m:t>
                                    </m:r>
                                    <m:r>
                                      <a:rPr lang="en-US" i="1">
                                        <a:latin typeface="Cambria Math" panose="02040503050406030204" pitchFamily="18" charset="0"/>
                                      </a:rPr>
                                      <m:t>6</m:t>
                                    </m:r>
                                    <m:r>
                                      <a:rPr lang="en-US" b="0" i="1" smtClean="0">
                                        <a:latin typeface="Cambria Math" panose="02040503050406030204" pitchFamily="18" charset="0"/>
                                      </a:rPr>
                                      <m:t>45</m:t>
                                    </m:r>
                                    <m:r>
                                      <a:rPr lang="en-US" i="1">
                                        <a:latin typeface="Cambria Math" panose="02040503050406030204" pitchFamily="18" charset="0"/>
                                      </a:rPr>
                                      <m:t>.</m:t>
                                    </m:r>
                                    <m:r>
                                      <a:rPr lang="en-US" b="0" i="1" smtClean="0">
                                        <a:latin typeface="Cambria Math" panose="02040503050406030204" pitchFamily="18" charset="0"/>
                                      </a:rPr>
                                      <m:t>829</m:t>
                                    </m:r>
                                  </m:e>
                                </m:mr>
                                <m:mr>
                                  <m:e>
                                    <m:r>
                                      <a:rPr lang="en-US" i="1">
                                        <a:latin typeface="Cambria Math" panose="02040503050406030204" pitchFamily="18" charset="0"/>
                                      </a:rPr>
                                      <m:t>.002</m:t>
                                    </m:r>
                                    <m:r>
                                      <a:rPr lang="en-US" b="0" i="1" smtClean="0">
                                        <a:latin typeface="Cambria Math" panose="02040503050406030204" pitchFamily="18" charset="0"/>
                                      </a:rPr>
                                      <m:t>069</m:t>
                                    </m:r>
                                  </m:e>
                                </m:mr>
                                <m:mr>
                                  <m:e>
                                    <m:r>
                                      <a:rPr lang="en-US" i="1">
                                        <a:latin typeface="Cambria Math" panose="02040503050406030204" pitchFamily="18" charset="0"/>
                                      </a:rPr>
                                      <m:t>42.7</m:t>
                                    </m:r>
                                    <m:r>
                                      <a:rPr lang="en-US" b="0" i="1" smtClean="0">
                                        <a:latin typeface="Cambria Math" panose="02040503050406030204" pitchFamily="18" charset="0"/>
                                      </a:rPr>
                                      <m:t>32</m:t>
                                    </m:r>
                                  </m:e>
                                </m:mr>
                              </m:m>
                            </m:e>
                          </m:mr>
                          <m:mr>
                            <m:e>
                              <m:m>
                                <m:mPr>
                                  <m:mcs>
                                    <m:mc>
                                      <m:mcPr>
                                        <m:count m:val="1"/>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156.2116</m:t>
                                    </m:r>
                                  </m:e>
                                </m:mr>
                                <m:mr>
                                  <m:e>
                                    <m:r>
                                      <a:rPr lang="en-US" b="0" i="1" smtClean="0">
                                        <a:latin typeface="Cambria Math" panose="02040503050406030204" pitchFamily="18" charset="0"/>
                                      </a:rPr>
                                      <m:t>8.1985</m:t>
                                    </m:r>
                                  </m:e>
                                </m:mr>
                                <m:mr>
                                  <m:e>
                                    <m:r>
                                      <a:rPr lang="en-US" b="0" i="1" smtClean="0">
                                        <a:latin typeface="Cambria Math" panose="02040503050406030204" pitchFamily="18" charset="0"/>
                                      </a:rPr>
                                      <m:t>80.7678</m:t>
                                    </m:r>
                                  </m:e>
                                </m:mr>
                              </m:m>
                            </m:e>
                          </m:mr>
                        </m:m>
                      </m:e>
                    </m:d>
                  </m:oMath>
                </a14:m>
                <a:endParaRPr lang="en-US" dirty="0"/>
              </a:p>
            </p:txBody>
          </p:sp>
        </mc:Choice>
        <mc:Fallback>
          <p:sp>
            <p:nvSpPr>
              <p:cNvPr id="11" name="TextBox 10">
                <a:extLst>
                  <a:ext uri="{FF2B5EF4-FFF2-40B4-BE49-F238E27FC236}">
                    <a16:creationId xmlns:a16="http://schemas.microsoft.com/office/drawing/2014/main" id="{2267FBF5-8145-4ECA-876B-917612680778}"/>
                  </a:ext>
                </a:extLst>
              </p:cNvPr>
              <p:cNvSpPr txBox="1">
                <a:spLocks noRot="1" noChangeAspect="1" noMove="1" noResize="1" noEditPoints="1" noAdjustHandles="1" noChangeArrowheads="1" noChangeShapeType="1" noTextEdit="1"/>
              </p:cNvSpPr>
              <p:nvPr/>
            </p:nvSpPr>
            <p:spPr>
              <a:xfrm>
                <a:off x="1143000" y="10744200"/>
                <a:ext cx="6553200" cy="4279248"/>
              </a:xfrm>
              <a:prstGeom prst="rect">
                <a:avLst/>
              </a:prstGeom>
              <a:blipFill>
                <a:blip r:embed="rId6"/>
                <a:stretch>
                  <a:fillRect l="-651" t="-85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D07BB07-B91B-4E7B-A663-7AD78F686F1A}"/>
              </a:ext>
            </a:extLst>
          </p:cNvPr>
          <p:cNvSpPr txBox="1"/>
          <p:nvPr/>
        </p:nvSpPr>
        <p:spPr>
          <a:xfrm>
            <a:off x="9236710" y="11409708"/>
            <a:ext cx="630936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Inputs:</a:t>
            </a:r>
          </a:p>
          <a:p>
            <a:pPr marL="742950" lvl="1" indent="-285750">
              <a:buFont typeface="Arial" panose="020B0604020202020204" pitchFamily="34" charset="0"/>
              <a:buChar char="•"/>
            </a:pPr>
            <a:r>
              <a:rPr lang="en-US" dirty="0" err="1"/>
              <a:t>Tiangong</a:t>
            </a:r>
            <a:r>
              <a:rPr lang="en-US" dirty="0"/>
              <a:t> 1’s initial position and velocity vectors at epoch</a:t>
            </a:r>
          </a:p>
          <a:p>
            <a:pPr marL="742950" lvl="1" indent="-285750">
              <a:buFont typeface="Arial" panose="020B0604020202020204" pitchFamily="34" charset="0"/>
              <a:buChar char="•"/>
            </a:pPr>
            <a:r>
              <a:rPr lang="en-US" dirty="0"/>
              <a:t>Additional inputs???</a:t>
            </a:r>
          </a:p>
          <a:p>
            <a:pPr lvl="1"/>
            <a:endParaRPr lang="en-US" dirty="0"/>
          </a:p>
          <a:p>
            <a:pPr marL="285750" indent="-285750">
              <a:buFont typeface="Arial" panose="020B0604020202020204" pitchFamily="34" charset="0"/>
              <a:buChar char="•"/>
            </a:pPr>
            <a:r>
              <a:rPr lang="en-US" dirty="0"/>
              <a:t>Outputs:</a:t>
            </a:r>
          </a:p>
          <a:p>
            <a:pPr marL="742950" lvl="1" indent="-285750">
              <a:buFont typeface="Arial" panose="020B0604020202020204" pitchFamily="34" charset="0"/>
              <a:buChar char="•"/>
            </a:pPr>
            <a:r>
              <a:rPr lang="en-US" dirty="0"/>
              <a:t>Total cost of the maneuvers (total </a:t>
            </a:r>
            <a:r>
              <a:rPr lang="el-GR" dirty="0"/>
              <a:t>Δ</a:t>
            </a:r>
            <a:r>
              <a:rPr lang="en-US" dirty="0"/>
              <a:t>V)</a:t>
            </a:r>
          </a:p>
          <a:p>
            <a:pPr marL="742950" lvl="1" indent="-285750">
              <a:buFont typeface="Arial" panose="020B0604020202020204" pitchFamily="34" charset="0"/>
              <a:buChar char="•"/>
            </a:pPr>
            <a:r>
              <a:rPr lang="en-US" dirty="0"/>
              <a:t>Additional outputs???</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Describe how to use our code…..</a:t>
            </a:r>
          </a:p>
        </p:txBody>
      </p:sp>
      <mc:AlternateContent xmlns:mc="http://schemas.openxmlformats.org/markup-compatibility/2006">
        <mc:Choice xmlns:a14="http://schemas.microsoft.com/office/drawing/2010/main" Requires="a14">
          <p:sp>
            <p:nvSpPr>
              <p:cNvPr id="13" name="TextBox 12"/>
              <p:cNvSpPr txBox="1"/>
              <p:nvPr/>
            </p:nvSpPr>
            <p:spPr>
              <a:xfrm>
                <a:off x="9227820" y="4115728"/>
                <a:ext cx="6629400" cy="62204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decayed and desired orbits were propagated for orbit each.</a:t>
                </a:r>
              </a:p>
              <a:p>
                <a:pPr marL="742950" lvl="1" indent="-285750">
                  <a:buFont typeface="Arial" panose="020B0604020202020204" pitchFamily="34" charset="0"/>
                  <a:buChar char="•"/>
                </a:pPr>
                <a:r>
                  <a:rPr lang="en-US" dirty="0" smtClean="0"/>
                  <a:t>The true anomaly of the starting and end points were varied over the range of 0 to 2</a:t>
                </a:r>
                <a:r>
                  <a:rPr lang="el-GR" dirty="0" smtClean="0"/>
                  <a:t>π</a:t>
                </a:r>
                <a:r>
                  <a:rPr lang="en-US" dirty="0" smtClean="0"/>
                  <a:t>.</a:t>
                </a:r>
              </a:p>
              <a:p>
                <a:pPr marL="285750" indent="-285750">
                  <a:buFont typeface="Arial" panose="020B0604020202020204" pitchFamily="34" charset="0"/>
                  <a:buChar char="•"/>
                </a:pPr>
                <a:r>
                  <a:rPr lang="en-US" dirty="0" smtClean="0"/>
                  <a:t>The time of flight (TOF) between the points was varied over roughly 0 to 3 orbital periods (1.5 to 4.5 hours).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At each point in space, a set of initial and final position vectors are generated.</a:t>
                </a:r>
              </a:p>
              <a:p>
                <a:pPr marL="742950" lvl="1" indent="-285750">
                  <a:buFont typeface="Arial" panose="020B0604020202020204" pitchFamily="34" charset="0"/>
                  <a:buChar char="•"/>
                </a:pPr>
                <a:r>
                  <a:rPr lang="en-US" dirty="0" smtClean="0"/>
                  <a:t>These vectors along with the time of flight are fed into a Lambert Solver (via </a:t>
                </a:r>
                <a:r>
                  <a:rPr lang="en-US" dirty="0" err="1" smtClean="0"/>
                  <a:t>Izzo</a:t>
                </a:r>
                <a:r>
                  <a:rPr lang="en-US" dirty="0" smtClean="0"/>
                  <a:t> and Lancaster, Blanchard &amp; Gooding) to find the corresponding velocities to the arc between them.</a:t>
                </a:r>
              </a:p>
              <a:p>
                <a:pPr marL="285750" indent="-285750">
                  <a:buFont typeface="Arial" panose="020B0604020202020204" pitchFamily="34" charset="0"/>
                  <a:buChar char="•"/>
                </a:pPr>
                <a:r>
                  <a:rPr lang="en-US" dirty="0" smtClean="0"/>
                  <a:t>The resulting velocities were subtracted from the orbital velocity at the corresponding point in the orbit:</a:t>
                </a:r>
              </a:p>
              <a:p>
                <a:pPr marL="742950" lvl="1" indent="-285750">
                  <a:buFont typeface="Arial" panose="020B0604020202020204" pitchFamily="34" charset="0"/>
                  <a:buChar char="•"/>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𝑑𝑉</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r>
                          <a:rPr lang="en-US" b="0" i="1" smtClean="0">
                            <a:latin typeface="Cambria Math" panose="02040503050406030204" pitchFamily="18" charset="0"/>
                          </a:rPr>
                          <m:t>𝐿𝑎𝑚𝑏𝑒𝑟𝑡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𝐷𝑒𝑐𝑎𝑦𝑒𝑑</m:t>
                        </m:r>
                      </m:sub>
                    </m:sSub>
                  </m:oMath>
                </a14:m>
                <a:endParaRPr lang="en-US" b="0" dirty="0" smtClean="0"/>
              </a:p>
              <a:p>
                <a:pPr marL="742950" lvl="1"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𝑑𝑉</m:t>
                        </m:r>
                      </m:e>
                      <m:sub>
                        <m:r>
                          <a:rPr lang="en-US" b="0" i="1" smtClean="0">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2</m:t>
                        </m:r>
                        <m:r>
                          <a:rPr lang="en-US" i="1">
                            <a:latin typeface="Cambria Math" panose="02040503050406030204" pitchFamily="18" charset="0"/>
                          </a:rPr>
                          <m:t>,</m:t>
                        </m:r>
                        <m:r>
                          <a:rPr lang="en-US" i="1">
                            <a:latin typeface="Cambria Math" panose="02040503050406030204" pitchFamily="18" charset="0"/>
                          </a:rPr>
                          <m:t>𝐿𝑎𝑚𝑏𝑒𝑟𝑡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𝐷𝑒𝑠𝑖𝑟𝑒𝑑</m:t>
                        </m:r>
                      </m:sub>
                    </m:sSub>
                  </m:oMath>
                </a14:m>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These impulsive delta velocities were stored, and the combination of their magnitudes were used as a cost function. </a:t>
                </a:r>
              </a:p>
              <a:p>
                <a:pPr marL="285750" indent="-285750">
                  <a:buFont typeface="Arial" panose="020B0604020202020204" pitchFamily="34" charset="0"/>
                  <a:buChar char="•"/>
                </a:pPr>
                <a:r>
                  <a:rPr lang="en-US" dirty="0" smtClean="0"/>
                  <a:t>After searching over the entire design space, the search mesh was refined iteratively to enclose a smaller region of design space, until a suitable convergence was reached. </a:t>
                </a:r>
                <a:endParaRPr lang="en-US" dirty="0"/>
              </a:p>
            </p:txBody>
          </p:sp>
        </mc:Choice>
        <mc:Fallback>
          <p:sp>
            <p:nvSpPr>
              <p:cNvPr id="13" name="TextBox 12"/>
              <p:cNvSpPr txBox="1">
                <a:spLocks noRot="1" noChangeAspect="1" noMove="1" noResize="1" noEditPoints="1" noAdjustHandles="1" noChangeArrowheads="1" noChangeShapeType="1" noTextEdit="1"/>
              </p:cNvSpPr>
              <p:nvPr/>
            </p:nvSpPr>
            <p:spPr>
              <a:xfrm>
                <a:off x="9227820" y="4115728"/>
                <a:ext cx="6629400" cy="6220421"/>
              </a:xfrm>
              <a:prstGeom prst="rect">
                <a:avLst/>
              </a:prstGeom>
              <a:blipFill>
                <a:blip r:embed="rId7"/>
                <a:stretch>
                  <a:fillRect l="-644" t="-490" r="-1380" b="-588"/>
                </a:stretch>
              </a:blipFill>
            </p:spPr>
            <p:txBody>
              <a:bodyPr/>
              <a:lstStyle/>
              <a:p>
                <a:r>
                  <a:rPr lang="en-US">
                    <a:noFill/>
                  </a:rPr>
                  <a:t> </a:t>
                </a:r>
              </a:p>
            </p:txBody>
          </p:sp>
        </mc:Fallback>
      </mc:AlternateContent>
      <p:sp>
        <p:nvSpPr>
          <p:cNvPr id="17" name="TextBox 16"/>
          <p:cNvSpPr txBox="1"/>
          <p:nvPr/>
        </p:nvSpPr>
        <p:spPr>
          <a:xfrm>
            <a:off x="17072610" y="4130040"/>
            <a:ext cx="6633210" cy="3693319"/>
          </a:xfrm>
          <a:prstGeom prst="rect">
            <a:avLst/>
          </a:prstGeom>
          <a:noFill/>
        </p:spPr>
        <p:txBody>
          <a:bodyPr wrap="square" rtlCol="0">
            <a:spAutoFit/>
          </a:bodyPr>
          <a:lstStyle/>
          <a:p>
            <a:r>
              <a:rPr lang="en-US" dirty="0" smtClean="0"/>
              <a:t>Minimum </a:t>
            </a:r>
            <a:r>
              <a:rPr lang="en-US" dirty="0"/>
              <a:t>Burn Cost: 11.3130 km/s </a:t>
            </a:r>
            <a:endParaRPr lang="en-US" dirty="0" smtClean="0"/>
          </a:p>
          <a:p>
            <a:endParaRPr lang="en-US" dirty="0"/>
          </a:p>
          <a:p>
            <a:r>
              <a:rPr lang="en-US" dirty="0" smtClean="0"/>
              <a:t>Position </a:t>
            </a:r>
            <a:r>
              <a:rPr lang="en-US" dirty="0"/>
              <a:t>for Burn One: 6263.6924 -2214.1144 -462.3803 km, ECI </a:t>
            </a:r>
          </a:p>
          <a:p>
            <a:r>
              <a:rPr lang="en-US" dirty="0" smtClean="0"/>
              <a:t>Delta </a:t>
            </a:r>
            <a:r>
              <a:rPr lang="en-US" dirty="0"/>
              <a:t>Velocity, Burn One: 10.6062 km/s </a:t>
            </a:r>
            <a:endParaRPr lang="en-US" dirty="0" smtClean="0"/>
          </a:p>
          <a:p>
            <a:endParaRPr lang="en-US" dirty="0"/>
          </a:p>
          <a:p>
            <a:r>
              <a:rPr lang="en-US" dirty="0" smtClean="0"/>
              <a:t>Position </a:t>
            </a:r>
            <a:r>
              <a:rPr lang="en-US" dirty="0"/>
              <a:t>for Burn Two: -4969.7293 3798.6345 2232.9881 km, ECI </a:t>
            </a:r>
          </a:p>
          <a:p>
            <a:r>
              <a:rPr lang="en-US" dirty="0" smtClean="0"/>
              <a:t>Delta </a:t>
            </a:r>
            <a:r>
              <a:rPr lang="en-US" dirty="0"/>
              <a:t>Velocity, Burn Two: 0.7068 km/s </a:t>
            </a:r>
            <a:endParaRPr lang="en-US" dirty="0" smtClean="0"/>
          </a:p>
          <a:p>
            <a:endParaRPr lang="en-US" dirty="0"/>
          </a:p>
          <a:p>
            <a:r>
              <a:rPr lang="en-US" dirty="0" smtClean="0"/>
              <a:t>Time </a:t>
            </a:r>
            <a:r>
              <a:rPr lang="en-US" dirty="0"/>
              <a:t>of Flight: 7750.0334 seconds </a:t>
            </a:r>
          </a:p>
          <a:p>
            <a:r>
              <a:rPr lang="en-US" dirty="0" smtClean="0"/>
              <a:t>True </a:t>
            </a:r>
            <a:r>
              <a:rPr lang="en-US" dirty="0"/>
              <a:t>Anomaly of First Burn: 3.1010 rad </a:t>
            </a:r>
          </a:p>
          <a:p>
            <a:r>
              <a:rPr lang="en-US" dirty="0" smtClean="0"/>
              <a:t>True </a:t>
            </a:r>
            <a:r>
              <a:rPr lang="en-US" dirty="0"/>
              <a:t>Anomaly of Second Burn: 0.4520 rad </a:t>
            </a:r>
          </a:p>
          <a:p>
            <a:r>
              <a:rPr lang="en-US" dirty="0" smtClean="0"/>
              <a:t>Burn </a:t>
            </a:r>
            <a:r>
              <a:rPr lang="en-US" dirty="0"/>
              <a:t>1: 0.02281 -0.01937 10.60612 km/s, ECI </a:t>
            </a:r>
          </a:p>
          <a:p>
            <a:r>
              <a:rPr lang="en-US" dirty="0" smtClean="0"/>
              <a:t>Burn </a:t>
            </a:r>
            <a:r>
              <a:rPr lang="en-US" dirty="0"/>
              <a:t>2: -0.54520 0.43561 0.11204 km/s, ECI </a:t>
            </a:r>
          </a:p>
        </p:txBody>
      </p:sp>
      <p:sp>
        <p:nvSpPr>
          <p:cNvPr id="18" name="TextBox 17"/>
          <p:cNvSpPr txBox="1"/>
          <p:nvPr/>
        </p:nvSpPr>
        <p:spPr>
          <a:xfrm>
            <a:off x="25222200" y="4196885"/>
            <a:ext cx="662940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recovery maneuver had a burn cost of 11.313 km/s and required two different burn events.</a:t>
            </a:r>
            <a:endParaRPr lang="en-US" dirty="0"/>
          </a:p>
        </p:txBody>
      </p:sp>
    </p:spTree>
    <p:extLst>
      <p:ext uri="{BB962C8B-B14F-4D97-AF65-F5344CB8AC3E}">
        <p14:creationId xmlns:p14="http://schemas.microsoft.com/office/powerpoint/2010/main" val="25007543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VVNcejEwODk4Mjk8L1VzZXJOYW1lPjxEYXRlVGltZT4xMS8yOC8yMDE4IDI6MTY6MTkgUE08L0RhdGVUaW1lPjxMYWJlbFN0cmluZz5PcmlnaW4gSnVyaXNkaWN0aW9uOiBVUyA8L0xhYmVsU3RyaW5nPjwvaXRlbT48L2xhYmVsSGlzdG9yeT4=</Value>
</WrappedLabelHistory>
</file>

<file path=customXml/item2.xml><?xml version="1.0" encoding="utf-8"?>
<sisl xmlns:xsi="http://www.w3.org/2001/XMLSchema-instance" xmlns:xsd="http://www.w3.org/2001/XMLSchema" xmlns="http://www.boldonjames.com/2008/01/sie/internal/label" sislVersion="0" policy="cde53ac1-bf5f-4aae-9cf1-07509e23a4b0" origin="defaultValue">
  <element uid="bba94c65-ac3d-4f34-b2e1-8de11ef6f01c" value=""/>
</sisl>
</file>

<file path=customXml/itemProps1.xml><?xml version="1.0" encoding="utf-8"?>
<ds:datastoreItem xmlns:ds="http://schemas.openxmlformats.org/officeDocument/2006/customXml" ds:itemID="{71421722-5443-4C69-B004-1FBA66B7B2A8}">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A1EDEAAA-5A8E-4EAC-AACA-6B19275ABF77}">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Office Theme</Template>
  <TotalTime>3045</TotalTime>
  <Words>336</Words>
  <Application>Microsoft Office PowerPoint</Application>
  <PresentationFormat>Custom</PresentationFormat>
  <Paragraphs>66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Office Theme</vt:lpstr>
      <vt:lpstr>PowerPoint Presentation</vt:lpstr>
    </vt:vector>
  </TitlesOfParts>
  <Company>Raytheon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[rtnipcontrolcode:rtnipcontrolcodenone||rtnexportcontrolcountry:usa|rtnexportcontrolcode:rtnexportcontrolcodenone||]</dc:subject>
  <dc:creator>MICHAEL LESNEWSKI</dc:creator>
  <cp:lastModifiedBy>MICHAEL LESNEWSKI</cp:lastModifiedBy>
  <cp:revision>22</cp:revision>
  <dcterms:created xsi:type="dcterms:W3CDTF">2018-11-27T18:19:22Z</dcterms:created>
  <dcterms:modified xsi:type="dcterms:W3CDTF">2018-12-06T21:31:02Z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74c4953d-0961-43f9-8f70-e2a2e8636adc</vt:lpwstr>
  </property>
  <property fmtid="{D5CDD505-2E9C-101B-9397-08002B2CF9AE}" pid="3" name="bjDocumentLabelXML">
    <vt:lpwstr>&lt;?xml version="1.0" encoding="us-ascii"?&gt;&lt;sisl xmlns:xsi="http://www.w3.org/2001/XMLSchema-instance" xmlns:xsd="http://www.w3.org/2001/XMLSchema" sislVersion="0" policy="cde53ac1-bf5f-4aae-9cf1-07509e23a4b0" origin="defaultValue" xmlns="http://www.boldonj</vt:lpwstr>
  </property>
  <property fmtid="{D5CDD505-2E9C-101B-9397-08002B2CF9AE}" pid="4" name="bjDocumentLabelXML-0">
    <vt:lpwstr>ames.com/2008/01/sie/internal/label"&gt;&lt;element uid="bba94c65-ac3d-4f34-b2e1-8de11ef6f01c" value="" /&gt;&lt;/sisl&gt;</vt:lpwstr>
  </property>
  <property fmtid="{D5CDD505-2E9C-101B-9397-08002B2CF9AE}" pid="5" name="bjDocumentSecurityLabel">
    <vt:lpwstr>Origin Jurisdiction: US </vt:lpwstr>
  </property>
  <property fmtid="{D5CDD505-2E9C-101B-9397-08002B2CF9AE}" pid="6" name="rtnipcontrolcode">
    <vt:lpwstr>rtnipcontrolcodenone</vt:lpwstr>
  </property>
  <property fmtid="{D5CDD505-2E9C-101B-9397-08002B2CF9AE}" pid="7" name="rtnexportcontrolcountry">
    <vt:lpwstr>usa</vt:lpwstr>
  </property>
  <property fmtid="{D5CDD505-2E9C-101B-9397-08002B2CF9AE}" pid="8" name="rtnexportcontrolcode">
    <vt:lpwstr>rtnexportcontrolcodenone</vt:lpwstr>
  </property>
  <property fmtid="{D5CDD505-2E9C-101B-9397-08002B2CF9AE}" pid="9" name="bjSaver">
    <vt:lpwstr>1/JfSawd5pbhmslro7M6hQ9wsKsYUGu/</vt:lpwstr>
  </property>
  <property fmtid="{D5CDD505-2E9C-101B-9397-08002B2CF9AE}" pid="10" name="bjLabelHistoryID">
    <vt:lpwstr>{71421722-5443-4C69-B004-1FBA66B7B2A8}</vt:lpwstr>
  </property>
</Properties>
</file>