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517" r:id="rId3"/>
    <p:sldId id="609" r:id="rId5"/>
    <p:sldId id="627" r:id="rId6"/>
    <p:sldId id="628" r:id="rId7"/>
    <p:sldId id="629" r:id="rId8"/>
    <p:sldId id="630" r:id="rId9"/>
    <p:sldId id="631" r:id="rId10"/>
    <p:sldId id="632" r:id="rId11"/>
    <p:sldId id="634" r:id="rId12"/>
    <p:sldId id="633" r:id="rId13"/>
    <p:sldId id="635" r:id="rId14"/>
    <p:sldId id="636" r:id="rId15"/>
    <p:sldId id="655" r:id="rId16"/>
    <p:sldId id="656" r:id="rId17"/>
    <p:sldId id="657" r:id="rId18"/>
    <p:sldId id="626" r:id="rId19"/>
    <p:sldId id="658" r:id="rId20"/>
    <p:sldId id="659" r:id="rId21"/>
    <p:sldId id="677" r:id="rId22"/>
    <p:sldId id="678" r:id="rId23"/>
    <p:sldId id="679" r:id="rId24"/>
    <p:sldId id="680" r:id="rId25"/>
    <p:sldId id="681" r:id="rId26"/>
    <p:sldId id="682" r:id="rId27"/>
    <p:sldId id="683" r:id="rId28"/>
    <p:sldId id="700" r:id="rId29"/>
    <p:sldId id="701" r:id="rId30"/>
    <p:sldId id="702" r:id="rId31"/>
    <p:sldId id="704" r:id="rId32"/>
    <p:sldId id="703" r:id="rId33"/>
    <p:sldId id="705" r:id="rId34"/>
    <p:sldId id="569" r:id="rId35"/>
    <p:sldId id="706" r:id="rId36"/>
    <p:sldId id="707" r:id="rId37"/>
    <p:sldId id="482" r:id="rId38"/>
    <p:sldId id="358" r:id="rId3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0A"/>
    <a:srgbClr val="F44F56"/>
    <a:srgbClr val="FB7E3A"/>
    <a:srgbClr val="E94D04"/>
    <a:srgbClr val="E64204"/>
    <a:srgbClr val="75A0A2"/>
    <a:srgbClr val="1F9E23"/>
    <a:srgbClr val="D22344"/>
    <a:srgbClr val="1C2D37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72" autoAdjust="0"/>
    <p:restoredTop sz="81734" autoAdjust="0"/>
  </p:normalViewPr>
  <p:slideViewPr>
    <p:cSldViewPr>
      <p:cViewPr>
        <p:scale>
          <a:sx n="75" d="100"/>
          <a:sy n="75" d="100"/>
        </p:scale>
        <p:origin x="-990" y="-114"/>
      </p:cViewPr>
      <p:guideLst>
        <p:guide orient="horz" pos="3218"/>
        <p:guide pos="357"/>
        <p:guide pos="54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BD8B8-9130-49C0-8062-2923F7F0D9DC}" type="datetimeFigureOut">
              <a:rPr lang="zh-CN" altLang="en-US" smtClean="0">
                <a:ea typeface="微软雅黑" panose="020B0503020204020204" charset="-122"/>
              </a:rPr>
            </a:fld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1FE02-28CE-48A1-A45C-80C6AE01401C}" type="slidenum">
              <a:rPr lang="zh-CN" altLang="en-US" smtClean="0">
                <a:ea typeface="微软雅黑" panose="020B0503020204020204" charset="-122"/>
              </a:rPr>
            </a:fld>
            <a:endParaRPr lang="zh-CN" altLang="en-US" dirty="0"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charset="-122"/>
              </a:defRPr>
            </a:lvl1pPr>
          </a:lstStyle>
          <a:p>
            <a:fld id="{A6029CCF-7A8E-4094-89A7-644CF77A9FE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charset="-122"/>
              </a:defRPr>
            </a:lvl1pPr>
          </a:lstStyle>
          <a:p>
            <a:fld id="{6BAAA420-FA87-4128-9B51-B593E9F011F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AA420-FA87-4128-9B51-B593E9F01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BAAA420-FA87-4128-9B51-B593E9F011F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启动类是因为实现了</a:t>
            </a:r>
            <a:r>
              <a:rPr lang="zh-CN" altLang="en-US" kern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WebApplicationInitializer，WebApplicationInitializer是</a:t>
            </a:r>
            <a:r>
              <a:rPr lang="zh-CN" altLang="en-US" kern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SpringServletContainerInitializer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zh-CN" altLang="en-US"/>
              <a:t>的</a:t>
            </a:r>
            <a:r>
              <a:rPr lang="en-US" altLang="zh-CN"/>
              <a:t>HandleType</a:t>
            </a:r>
            <a:r>
              <a:rPr lang="zh-CN" altLang="en-US"/>
              <a:t>组件，并且</a:t>
            </a:r>
            <a:r>
              <a:rPr lang="zh-CN" altLang="en-US" kern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SpringServletContainerInitializer</a:t>
            </a:r>
            <a:r>
              <a:rPr lang="zh-CN" altLang="en-US"/>
              <a:t>是</a:t>
            </a:r>
            <a:r>
              <a:rPr lang="zh-CN" altLang="en-US" kern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ServletContainerInitializer的实现类。</a:t>
            </a:r>
            <a:endParaRPr lang="zh-CN" altLang="en-US" kern="0" noProof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charset="-122"/>
              <a:sym typeface="+mn-ea"/>
            </a:endParaRPr>
          </a:p>
          <a:p>
            <a:r>
              <a:rPr lang="en-US" altLang="zh-CN" kern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2. AbstractContextLoaderInitializer </a:t>
            </a:r>
            <a:r>
              <a:rPr lang="zh-CN" altLang="en-US" kern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注册了registerContextLoaderListener，和</a:t>
            </a:r>
            <a:r>
              <a:rPr lang="en-US" altLang="zh-CN" kern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web.xml</a:t>
            </a:r>
            <a:r>
              <a:rPr lang="zh-CN" altLang="en-US" kern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中定义的</a:t>
            </a:r>
            <a:r>
              <a:rPr lang="en-US" altLang="zh-CN" kern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contextListener</a:t>
            </a:r>
            <a:r>
              <a:rPr lang="zh-CN" altLang="en-US" kern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一个作用。</a:t>
            </a:r>
            <a:endParaRPr lang="zh-CN" altLang="en-US" kern="0" noProof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charset="-122"/>
              <a:sym typeface="+mn-ea"/>
            </a:endParaRPr>
          </a:p>
          <a:p>
            <a:r>
              <a:rPr lang="en-US" altLang="zh-CN" kern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3. AbstractDispatcherServletInitializer </a:t>
            </a:r>
            <a:r>
              <a:rPr lang="zh-CN" altLang="en-US" kern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注册了registerDispatcherServlet ，绑定了</a:t>
            </a:r>
            <a:r>
              <a:rPr lang="en-US" altLang="zh-CN" kern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Spring</a:t>
            </a:r>
            <a:r>
              <a:rPr lang="zh-CN" altLang="en-US" kern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的全局</a:t>
            </a:r>
            <a:r>
              <a:rPr lang="en-US" altLang="zh-CN" kern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Servlet</a:t>
            </a:r>
            <a:endParaRPr lang="en-US" altLang="zh-CN" kern="0" noProof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BAAA420-FA87-4128-9B51-B593E9F011F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BAAA420-FA87-4128-9B51-B593E9F011F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BAAA420-FA87-4128-9B51-B593E9F011F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@ControllerAdvice，被声明了这个标签的方法就可以进行全局的</a:t>
            </a:r>
            <a:r>
              <a:rPr lang="en-US" altLang="zh-CN"/>
              <a:t>Controller</a:t>
            </a:r>
            <a:r>
              <a:rPr lang="zh-CN" altLang="en-US"/>
              <a:t>处理，可以进行的处理为</a:t>
            </a:r>
            <a:endParaRPr lang="zh-CN" altLang="en-US"/>
          </a:p>
          <a:p>
            <a:r>
              <a:rPr lang="zh-CN" altLang="en-US"/>
              <a:t>@ExceptionHandler：异常处理</a:t>
            </a:r>
            <a:endParaRPr lang="zh-CN" altLang="en-US"/>
          </a:p>
          <a:p>
            <a:r>
              <a:rPr lang="zh-CN" altLang="en-US"/>
              <a:t>@ModelAttribute：提前设置属性</a:t>
            </a:r>
            <a:endParaRPr lang="zh-CN" altLang="en-US"/>
          </a:p>
          <a:p>
            <a:r>
              <a:rPr lang="zh-CN" altLang="en-US"/>
              <a:t>@InitBinder 设置绑定属性的参数和设置内容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BAAA420-FA87-4128-9B51-B593E9F011F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AA420-FA87-4128-9B51-B593E9F01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这样我们就自定义了一个</a:t>
            </a:r>
            <a:r>
              <a:rPr lang="en-US" altLang="zh-CN"/>
              <a:t>web</a:t>
            </a:r>
            <a:r>
              <a:rPr lang="zh-CN" altLang="en-US"/>
              <a:t>启动组件。</a:t>
            </a:r>
            <a:r>
              <a:rPr lang="en-US" altLang="zh-CN"/>
              <a:t>WebApplicationInitializer</a:t>
            </a:r>
            <a:r>
              <a:rPr lang="zh-CN" altLang="en-US"/>
              <a:t>组件，所有这个接口的实现类，都可以在项目启动的时候执行。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BAAA420-FA87-4128-9B51-B593E9F011F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这样我们就自定义了一个</a:t>
            </a:r>
            <a:r>
              <a:rPr lang="en-US" altLang="zh-CN"/>
              <a:t>web</a:t>
            </a:r>
            <a:r>
              <a:rPr lang="zh-CN" altLang="en-US"/>
              <a:t>启动组件。</a:t>
            </a:r>
            <a:r>
              <a:rPr lang="en-US" altLang="zh-CN"/>
              <a:t>WebApplicationInitializer</a:t>
            </a:r>
            <a:r>
              <a:rPr lang="zh-CN" altLang="en-US"/>
              <a:t>组件，所有这个接口的实现类，都可以在项目启动的时候执行。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这些</a:t>
            </a:r>
            <a:r>
              <a:rPr lang="zh-CN" altLang="en-US">
                <a:sym typeface="+mn-ea"/>
              </a:rPr>
              <a:t>讲解的都是基于</a:t>
            </a:r>
            <a:r>
              <a:rPr lang="en-US" altLang="zh-CN">
                <a:sym typeface="+mn-ea"/>
              </a:rPr>
              <a:t>Servlet3.0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3.1</a:t>
            </a:r>
            <a:r>
              <a:rPr lang="zh-CN" altLang="en-US">
                <a:sym typeface="+mn-ea"/>
              </a:rPr>
              <a:t>）的注解和</a:t>
            </a:r>
            <a:r>
              <a:rPr lang="en-US" altLang="zh-CN">
                <a:sym typeface="+mn-ea"/>
              </a:rPr>
              <a:t>xml</a:t>
            </a:r>
            <a:r>
              <a:rPr lang="zh-CN" altLang="en-US">
                <a:sym typeface="+mn-ea"/>
              </a:rPr>
              <a:t>配置的应用和一些新特性，我们接下来要讲解的是</a:t>
            </a:r>
            <a:r>
              <a:rPr lang="en-US" altLang="zh-CN">
                <a:sym typeface="+mn-ea"/>
              </a:rPr>
              <a:t>JavaConfig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spring</a:t>
            </a:r>
            <a:r>
              <a:rPr lang="zh-CN" altLang="en-US">
                <a:sym typeface="+mn-ea"/>
              </a:rPr>
              <a:t>应用。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BAAA420-FA87-4128-9B51-B593E9F011F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BAAA420-FA87-4128-9B51-B593E9F011F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BAAA420-FA87-4128-9B51-B593E9F011F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重点代码可以参照例子的BeanConfigTest 和 BeanXmlTest 的例子进行区分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BAAA420-FA87-4128-9B51-B593E9F011F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这样我们就自定义了一个</a:t>
            </a:r>
            <a:r>
              <a:rPr lang="en-US" altLang="zh-CN"/>
              <a:t>web</a:t>
            </a:r>
            <a:r>
              <a:rPr lang="zh-CN" altLang="en-US"/>
              <a:t>启动组件。</a:t>
            </a:r>
            <a:r>
              <a:rPr lang="en-US" altLang="zh-CN"/>
              <a:t>WebApplicationInitializer</a:t>
            </a:r>
            <a:r>
              <a:rPr lang="zh-CN" altLang="en-US"/>
              <a:t>组件，所有这个接口的实现类，都可以在项目启动的时候执行。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这些</a:t>
            </a:r>
            <a:r>
              <a:rPr lang="zh-CN" altLang="en-US">
                <a:sym typeface="+mn-ea"/>
              </a:rPr>
              <a:t>讲解的都是基于</a:t>
            </a:r>
            <a:r>
              <a:rPr lang="en-US" altLang="zh-CN">
                <a:sym typeface="+mn-ea"/>
              </a:rPr>
              <a:t>Servlet3.0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3.1</a:t>
            </a:r>
            <a:r>
              <a:rPr lang="zh-CN" altLang="en-US">
                <a:sym typeface="+mn-ea"/>
              </a:rPr>
              <a:t>）的注解和</a:t>
            </a:r>
            <a:r>
              <a:rPr lang="en-US" altLang="zh-CN">
                <a:sym typeface="+mn-ea"/>
              </a:rPr>
              <a:t>xml</a:t>
            </a:r>
            <a:r>
              <a:rPr lang="zh-CN" altLang="en-US">
                <a:sym typeface="+mn-ea"/>
              </a:rPr>
              <a:t>配置的应用和一些新特性，我们接下来要讲解的是</a:t>
            </a:r>
            <a:r>
              <a:rPr lang="en-US" altLang="zh-CN">
                <a:sym typeface="+mn-ea"/>
              </a:rPr>
              <a:t>JavaConfig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spring</a:t>
            </a:r>
            <a:r>
              <a:rPr lang="zh-CN" altLang="en-US">
                <a:sym typeface="+mn-ea"/>
              </a:rPr>
              <a:t>应用。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BAAA420-FA87-4128-9B51-B593E9F011F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BAAA420-FA87-4128-9B51-B593E9F011F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BAAA420-FA87-4128-9B51-B593E9F011F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9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cxnSp>
        <p:nvCxnSpPr>
          <p:cNvPr id="19" name="直接连接符 18"/>
          <p:cNvCxnSpPr/>
          <p:nvPr userDrawn="1"/>
        </p:nvCxnSpPr>
        <p:spPr>
          <a:xfrm>
            <a:off x="8964240" y="843558"/>
            <a:ext cx="10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8892000" y="394055"/>
            <a:ext cx="251520" cy="661800"/>
            <a:chOff x="8892480" y="411510"/>
            <a:chExt cx="251520" cy="661800"/>
          </a:xfrm>
        </p:grpSpPr>
        <p:sp>
          <p:nvSpPr>
            <p:cNvPr id="21" name="矩形 20"/>
            <p:cNvSpPr/>
            <p:nvPr/>
          </p:nvSpPr>
          <p:spPr>
            <a:xfrm>
              <a:off x="8892480" y="411510"/>
              <a:ext cx="251520" cy="661800"/>
            </a:xfrm>
            <a:prstGeom prst="rect">
              <a:avLst/>
            </a:prstGeom>
            <a:solidFill>
              <a:srgbClr val="394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2" name="文本框 19"/>
            <p:cNvSpPr txBox="1"/>
            <p:nvPr/>
          </p:nvSpPr>
          <p:spPr>
            <a:xfrm rot="5400000">
              <a:off x="8688849" y="634418"/>
              <a:ext cx="658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charset="-122"/>
                </a:rPr>
                <a:t>PAGE    </a:t>
              </a:r>
              <a:endParaRPr lang="zh-CN" altLang="en-US" sz="8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964240" y="818664"/>
              <a:ext cx="108000" cy="8629"/>
              <a:chOff x="8953171" y="847239"/>
              <a:chExt cx="130138" cy="8629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8953171" y="855868"/>
                <a:ext cx="130138" cy="0"/>
              </a:xfrm>
              <a:prstGeom prst="line">
                <a:avLst/>
              </a:prstGeom>
              <a:ln w="3175">
                <a:solidFill>
                  <a:srgbClr val="2833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8954083" y="847239"/>
                <a:ext cx="10844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/>
          <p:cNvSpPr txBox="1"/>
          <p:nvPr userDrawn="1"/>
        </p:nvSpPr>
        <p:spPr>
          <a:xfrm>
            <a:off x="8912690" y="771550"/>
            <a:ext cx="195814" cy="270030"/>
          </a:xfrm>
          <a:prstGeom prst="rect">
            <a:avLst/>
          </a:prstGeom>
          <a:noFill/>
        </p:spPr>
        <p:txBody>
          <a:bodyPr vert="eaVert" wrap="square" lIns="36000" tIns="36000" rIns="36000" bIns="36000" rtlCol="0">
            <a:spAutoFit/>
          </a:bodyPr>
          <a:lstStyle/>
          <a:p>
            <a:pPr algn="ctr"/>
            <a:fld id="{D8E1EE77-55BD-4FAC-B49F-C637E9295D18}" type="slidenum">
              <a:rPr lang="zh-CN" altLang="en-US" sz="80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charset="-122"/>
              </a:rPr>
            </a:fld>
            <a:endParaRPr lang="zh-CN" altLang="en-US" sz="8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CF13-C00E-4543-AEEF-80482142B01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9B60-2A37-48F1-BEC6-56F96539418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 userDrawn="1"/>
        </p:nvCxnSpPr>
        <p:spPr>
          <a:xfrm>
            <a:off x="8964240" y="843558"/>
            <a:ext cx="10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8892000" y="394055"/>
            <a:ext cx="251520" cy="661800"/>
            <a:chOff x="8892480" y="411510"/>
            <a:chExt cx="251520" cy="661800"/>
          </a:xfrm>
        </p:grpSpPr>
        <p:sp>
          <p:nvSpPr>
            <p:cNvPr id="15" name="矩形 14"/>
            <p:cNvSpPr/>
            <p:nvPr/>
          </p:nvSpPr>
          <p:spPr>
            <a:xfrm>
              <a:off x="8892480" y="411510"/>
              <a:ext cx="251520" cy="661800"/>
            </a:xfrm>
            <a:prstGeom prst="rect">
              <a:avLst/>
            </a:prstGeom>
            <a:solidFill>
              <a:srgbClr val="394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6" name="文本框 19"/>
            <p:cNvSpPr txBox="1"/>
            <p:nvPr/>
          </p:nvSpPr>
          <p:spPr>
            <a:xfrm rot="5400000">
              <a:off x="8688849" y="634418"/>
              <a:ext cx="658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charset="-122"/>
                </a:rPr>
                <a:t>PAGE    </a:t>
              </a:r>
              <a:endParaRPr lang="zh-CN" altLang="en-US" sz="8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8964240" y="818664"/>
              <a:ext cx="108000" cy="8629"/>
              <a:chOff x="8953171" y="847239"/>
              <a:chExt cx="130138" cy="8629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8953171" y="855868"/>
                <a:ext cx="130138" cy="0"/>
              </a:xfrm>
              <a:prstGeom prst="line">
                <a:avLst/>
              </a:prstGeom>
              <a:ln w="3175">
                <a:solidFill>
                  <a:srgbClr val="2833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8954083" y="847239"/>
                <a:ext cx="10844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 userDrawn="1"/>
        </p:nvSpPr>
        <p:spPr>
          <a:xfrm>
            <a:off x="8912690" y="771550"/>
            <a:ext cx="195814" cy="270030"/>
          </a:xfrm>
          <a:prstGeom prst="rect">
            <a:avLst/>
          </a:prstGeom>
          <a:noFill/>
        </p:spPr>
        <p:txBody>
          <a:bodyPr vert="eaVert" wrap="square" lIns="36000" tIns="36000" rIns="36000" bIns="36000" rtlCol="0">
            <a:spAutoFit/>
          </a:bodyPr>
          <a:lstStyle/>
          <a:p>
            <a:pPr algn="ctr"/>
            <a:fld id="{D8E1EE77-55BD-4FAC-B49F-C637E9295D18}" type="slidenum">
              <a:rPr lang="zh-CN" altLang="en-US" sz="80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charset="-122"/>
              </a:rPr>
            </a:fld>
            <a:endParaRPr lang="zh-CN" altLang="en-US" sz="8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07E4-3BC4-461B-8D1D-283108A1926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3761-7190-4306-9E56-4D2DBF8B61C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731-9E2B-436C-B931-E64C6B5166E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1B11-76F5-4817-98C5-3185F0EF513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7967-A4E2-4CA7-92EA-A8FD882D687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4FA9-D7AE-4AE1-97A2-E21B5A115CD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E2C-A14E-4058-A22E-F32466ADD37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C3F23091-B249-4491-A62D-8382BCF5083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7094843-CA14-4A61-ACDA-9737E9EBD0B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.tiff"/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jpe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.tiff"/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image" Target="../media/image4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18"/>
            <a:ext cx="9144000" cy="514350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2087724" y="1599642"/>
            <a:ext cx="652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研发部门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596336" y="4029483"/>
            <a:ext cx="1011624" cy="1011624"/>
          </a:xfrm>
          <a:prstGeom prst="rect">
            <a:avLst/>
          </a:prstGeom>
        </p:spPr>
      </p:pic>
      <p:grpSp>
        <p:nvGrpSpPr>
          <p:cNvPr id="6" name="组 5"/>
          <p:cNvGrpSpPr/>
          <p:nvPr/>
        </p:nvGrpSpPr>
        <p:grpSpPr>
          <a:xfrm>
            <a:off x="575556" y="-20538"/>
            <a:ext cx="1044426" cy="956522"/>
            <a:chOff x="503238" y="-20538"/>
            <a:chExt cx="1725299" cy="1580090"/>
          </a:xfrm>
        </p:grpSpPr>
        <p:grpSp>
          <p:nvGrpSpPr>
            <p:cNvPr id="2" name="组合 1"/>
            <p:cNvGrpSpPr/>
            <p:nvPr/>
          </p:nvGrpSpPr>
          <p:grpSpPr>
            <a:xfrm>
              <a:off x="503238" y="-20538"/>
              <a:ext cx="1725299" cy="1563154"/>
              <a:chOff x="503238" y="0"/>
              <a:chExt cx="1725299" cy="1563154"/>
            </a:xfrm>
            <a:solidFill>
              <a:srgbClr val="FF540A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503238" y="0"/>
                <a:ext cx="1725299" cy="1563154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charset="-122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1942818" y="586610"/>
                <a:ext cx="285707" cy="290675"/>
                <a:chOff x="9363075" y="5065713"/>
                <a:chExt cx="365125" cy="371475"/>
              </a:xfrm>
              <a:grpFill/>
            </p:grpSpPr>
            <p:sp>
              <p:nvSpPr>
                <p:cNvPr id="21" name="Freeform 22"/>
                <p:cNvSpPr/>
                <p:nvPr/>
              </p:nvSpPr>
              <p:spPr bwMode="auto">
                <a:xfrm>
                  <a:off x="9371013" y="5280025"/>
                  <a:ext cx="158750" cy="150813"/>
                </a:xfrm>
                <a:custGeom>
                  <a:avLst/>
                  <a:gdLst>
                    <a:gd name="T0" fmla="*/ 14 w 100"/>
                    <a:gd name="T1" fmla="*/ 95 h 95"/>
                    <a:gd name="T2" fmla="*/ 0 w 100"/>
                    <a:gd name="T3" fmla="*/ 80 h 95"/>
                    <a:gd name="T4" fmla="*/ 85 w 100"/>
                    <a:gd name="T5" fmla="*/ 0 h 95"/>
                    <a:gd name="T6" fmla="*/ 100 w 100"/>
                    <a:gd name="T7" fmla="*/ 14 h 95"/>
                    <a:gd name="T8" fmla="*/ 14 w 100"/>
                    <a:gd name="T9" fmla="*/ 9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95">
                      <a:moveTo>
                        <a:pt x="14" y="95"/>
                      </a:moveTo>
                      <a:lnTo>
                        <a:pt x="0" y="80"/>
                      </a:lnTo>
                      <a:lnTo>
                        <a:pt x="85" y="0"/>
                      </a:lnTo>
                      <a:lnTo>
                        <a:pt x="100" y="14"/>
                      </a:lnTo>
                      <a:lnTo>
                        <a:pt x="14" y="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微软雅黑" panose="020B0503020204020204" charset="-122"/>
                  </a:endParaRPr>
                </a:p>
              </p:txBody>
            </p:sp>
            <p:sp>
              <p:nvSpPr>
                <p:cNvPr id="22" name="Freeform 23"/>
                <p:cNvSpPr>
                  <a:spLocks noEditPoints="1"/>
                </p:cNvSpPr>
                <p:nvPr/>
              </p:nvSpPr>
              <p:spPr bwMode="auto">
                <a:xfrm>
                  <a:off x="9486900" y="5200650"/>
                  <a:ext cx="120650" cy="120650"/>
                </a:xfrm>
                <a:custGeom>
                  <a:avLst/>
                  <a:gdLst>
                    <a:gd name="T0" fmla="*/ 16 w 32"/>
                    <a:gd name="T1" fmla="*/ 32 h 32"/>
                    <a:gd name="T2" fmla="*/ 0 w 32"/>
                    <a:gd name="T3" fmla="*/ 16 h 32"/>
                    <a:gd name="T4" fmla="*/ 16 w 32"/>
                    <a:gd name="T5" fmla="*/ 0 h 32"/>
                    <a:gd name="T6" fmla="*/ 32 w 32"/>
                    <a:gd name="T7" fmla="*/ 16 h 32"/>
                    <a:gd name="T8" fmla="*/ 16 w 32"/>
                    <a:gd name="T9" fmla="*/ 32 h 32"/>
                    <a:gd name="T10" fmla="*/ 16 w 32"/>
                    <a:gd name="T11" fmla="*/ 8 h 32"/>
                    <a:gd name="T12" fmla="*/ 8 w 32"/>
                    <a:gd name="T13" fmla="*/ 16 h 32"/>
                    <a:gd name="T14" fmla="*/ 16 w 32"/>
                    <a:gd name="T15" fmla="*/ 24 h 32"/>
                    <a:gd name="T16" fmla="*/ 24 w 32"/>
                    <a:gd name="T17" fmla="*/ 16 h 32"/>
                    <a:gd name="T18" fmla="*/ 16 w 32"/>
                    <a:gd name="T19" fmla="*/ 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32"/>
                      </a:moveTo>
                      <a:cubicBezTo>
                        <a:pt x="7" y="32"/>
                        <a:pt x="0" y="25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5" y="0"/>
                        <a:pt x="32" y="7"/>
                        <a:pt x="32" y="16"/>
                      </a:cubicBezTo>
                      <a:cubicBezTo>
                        <a:pt x="32" y="25"/>
                        <a:pt x="25" y="32"/>
                        <a:pt x="16" y="32"/>
                      </a:cubicBezTo>
                      <a:moveTo>
                        <a:pt x="16" y="8"/>
                      </a:moveTo>
                      <a:cubicBezTo>
                        <a:pt x="12" y="8"/>
                        <a:pt x="8" y="12"/>
                        <a:pt x="8" y="16"/>
                      </a:cubicBezTo>
                      <a:cubicBezTo>
                        <a:pt x="8" y="20"/>
                        <a:pt x="12" y="24"/>
                        <a:pt x="16" y="24"/>
                      </a:cubicBezTo>
                      <a:cubicBezTo>
                        <a:pt x="20" y="24"/>
                        <a:pt x="24" y="20"/>
                        <a:pt x="24" y="16"/>
                      </a:cubicBezTo>
                      <a:cubicBezTo>
                        <a:pt x="24" y="12"/>
                        <a:pt x="20" y="8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微软雅黑" panose="020B0503020204020204" charset="-122"/>
                  </a:endParaRPr>
                </a:p>
              </p:txBody>
            </p:sp>
            <p:sp>
              <p:nvSpPr>
                <p:cNvPr id="24" name="Freeform 25"/>
                <p:cNvSpPr/>
                <p:nvPr/>
              </p:nvSpPr>
              <p:spPr bwMode="auto">
                <a:xfrm>
                  <a:off x="9363075" y="5065713"/>
                  <a:ext cx="365125" cy="371475"/>
                </a:xfrm>
                <a:custGeom>
                  <a:avLst/>
                  <a:gdLst>
                    <a:gd name="T0" fmla="*/ 0 w 230"/>
                    <a:gd name="T1" fmla="*/ 234 h 234"/>
                    <a:gd name="T2" fmla="*/ 22 w 230"/>
                    <a:gd name="T3" fmla="*/ 49 h 234"/>
                    <a:gd name="T4" fmla="*/ 112 w 230"/>
                    <a:gd name="T5" fmla="*/ 0 h 234"/>
                    <a:gd name="T6" fmla="*/ 121 w 230"/>
                    <a:gd name="T7" fmla="*/ 16 h 234"/>
                    <a:gd name="T8" fmla="*/ 41 w 230"/>
                    <a:gd name="T9" fmla="*/ 61 h 234"/>
                    <a:gd name="T10" fmla="*/ 24 w 230"/>
                    <a:gd name="T11" fmla="*/ 211 h 234"/>
                    <a:gd name="T12" fmla="*/ 185 w 230"/>
                    <a:gd name="T13" fmla="*/ 180 h 234"/>
                    <a:gd name="T14" fmla="*/ 211 w 230"/>
                    <a:gd name="T15" fmla="*/ 111 h 234"/>
                    <a:gd name="T16" fmla="*/ 230 w 230"/>
                    <a:gd name="T17" fmla="*/ 116 h 234"/>
                    <a:gd name="T18" fmla="*/ 199 w 230"/>
                    <a:gd name="T19" fmla="*/ 199 h 234"/>
                    <a:gd name="T20" fmla="*/ 0 w 230"/>
                    <a:gd name="T21" fmla="*/ 23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30" h="234">
                      <a:moveTo>
                        <a:pt x="0" y="234"/>
                      </a:moveTo>
                      <a:lnTo>
                        <a:pt x="22" y="49"/>
                      </a:lnTo>
                      <a:lnTo>
                        <a:pt x="112" y="0"/>
                      </a:lnTo>
                      <a:lnTo>
                        <a:pt x="121" y="16"/>
                      </a:lnTo>
                      <a:lnTo>
                        <a:pt x="41" y="61"/>
                      </a:lnTo>
                      <a:lnTo>
                        <a:pt x="24" y="211"/>
                      </a:lnTo>
                      <a:lnTo>
                        <a:pt x="185" y="180"/>
                      </a:lnTo>
                      <a:lnTo>
                        <a:pt x="211" y="111"/>
                      </a:lnTo>
                      <a:lnTo>
                        <a:pt x="230" y="116"/>
                      </a:lnTo>
                      <a:lnTo>
                        <a:pt x="199" y="199"/>
                      </a:lnTo>
                      <a:lnTo>
                        <a:pt x="0" y="2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微软雅黑" panose="020B0503020204020204" charset="-122"/>
                  </a:endParaRPr>
                </a:p>
              </p:txBody>
            </p:sp>
          </p:grp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928928" y="156079"/>
              <a:ext cx="914540" cy="902065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503238" y="1101974"/>
              <a:ext cx="1725287" cy="457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伴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行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·3618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</a:fld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087724" y="2042723"/>
            <a:ext cx="6732748" cy="613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springmvc的xml配置和javaconfig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713175" y="-21381"/>
            <a:ext cx="986617" cy="94711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2087724" y="2679762"/>
            <a:ext cx="2304256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刘文杰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/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研发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部门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20072" y="-28391"/>
            <a:ext cx="3906792" cy="3693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用科技的力量诠释关爱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·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教育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·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成长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87724" y="2929758"/>
            <a:ext cx="1872208" cy="307777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fld id="{D2455B03-1673-44E2-8DF3-53F1D4BBA66E}" type="datetime4">
              <a:rPr lang="en-US" altLang="zh-CN" sz="105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</a:fld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endParaRPr lang="en-US" altLang="zh-CN" sz="10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87724" y="3181786"/>
            <a:ext cx="1872208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zh-CN" sz="1050" dirty="0" smtClean="0">
                <a:solidFill>
                  <a:schemeClr val="bg1"/>
                </a:solidFill>
                <a:latin typeface="+mj-lt"/>
                <a:ea typeface="微软雅黑" panose="020B0503020204020204" charset="-122"/>
                <a:cs typeface="Arial" panose="020B0604020202020204" pitchFamily="34" charset="0"/>
              </a:rPr>
              <a:t>www.i3618.com.cn</a:t>
            </a:r>
            <a:endParaRPr lang="en-US" altLang="zh-CN" sz="1050" dirty="0">
              <a:solidFill>
                <a:schemeClr val="bg1"/>
              </a:solidFill>
              <a:latin typeface="+mj-lt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9569" y="4810092"/>
            <a:ext cx="1872208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zh-CN" sz="1050" dirty="0" smtClean="0">
                <a:solidFill>
                  <a:schemeClr val="bg1"/>
                </a:solidFill>
                <a:latin typeface="+mj-lt"/>
                <a:ea typeface="微软雅黑" panose="020B0503020204020204" charset="-122"/>
                <a:cs typeface="Arial" panose="020B0604020202020204" pitchFamily="34" charset="0"/>
              </a:rPr>
              <a:t>Version</a:t>
            </a:r>
            <a:r>
              <a:rPr lang="zh-CN" altLang="en-US" sz="1050" dirty="0" smtClean="0">
                <a:solidFill>
                  <a:schemeClr val="bg1"/>
                </a:solidFill>
                <a:latin typeface="+mj-lt"/>
                <a:ea typeface="微软雅黑" panose="020B0503020204020204" charset="-122"/>
                <a:cs typeface="Arial" panose="020B0604020202020204" pitchFamily="34" charset="0"/>
              </a:rPr>
              <a:t>：</a:t>
            </a:r>
            <a:r>
              <a:rPr lang="en-US" altLang="zh-CN" sz="1050" dirty="0" smtClean="0">
                <a:solidFill>
                  <a:schemeClr val="bg1"/>
                </a:solidFill>
                <a:latin typeface="+mj-lt"/>
                <a:ea typeface="微软雅黑" panose="020B0503020204020204" charset="-122"/>
                <a:cs typeface="Arial" panose="020B0604020202020204" pitchFamily="34" charset="0"/>
              </a:rPr>
              <a:t>1.0</a:t>
            </a:r>
            <a:endParaRPr lang="en-US" altLang="zh-CN" sz="1050" dirty="0">
              <a:solidFill>
                <a:schemeClr val="bg1"/>
              </a:solidFill>
              <a:latin typeface="+mj-lt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412490" y="524010"/>
            <a:ext cx="3554095" cy="48323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运行一个</a:t>
            </a:r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helloworld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endParaRPr lang="zh-CN" altLang="en-US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4550" y="1311275"/>
            <a:ext cx="4095750" cy="28460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77765" y="1628775"/>
            <a:ext cx="325183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在两个项目中分别创建一个</a:t>
            </a:r>
            <a:r>
              <a:rPr lang="en-US" altLang="zh-CN"/>
              <a:t>index.html</a:t>
            </a:r>
            <a:r>
              <a:rPr lang="zh-CN" altLang="en-US"/>
              <a:t>的页面代码，代码中只输出一个</a:t>
            </a:r>
            <a:r>
              <a:rPr lang="en-US" altLang="zh-CN"/>
              <a:t>helloworld</a:t>
            </a:r>
            <a:r>
              <a:rPr lang="zh-CN" altLang="en-US"/>
              <a:t>，这样使用</a:t>
            </a:r>
            <a:r>
              <a:rPr lang="en-US" altLang="zh-CN"/>
              <a:t>tomcat7</a:t>
            </a:r>
            <a:r>
              <a:rPr lang="zh-CN" altLang="en-US"/>
              <a:t>运行这两个</a:t>
            </a:r>
            <a:r>
              <a:rPr lang="en-US" altLang="zh-CN"/>
              <a:t>web</a:t>
            </a:r>
            <a:r>
              <a:rPr lang="zh-CN" altLang="en-US"/>
              <a:t>项目，这两个项目都可以正常的进行执行，唯一的区别是，</a:t>
            </a:r>
            <a:r>
              <a:rPr lang="en-US" altLang="zh-CN"/>
              <a:t>xml</a:t>
            </a:r>
            <a:r>
              <a:rPr lang="zh-CN" altLang="en-US"/>
              <a:t>的</a:t>
            </a:r>
            <a:r>
              <a:rPr lang="en-US" altLang="zh-CN"/>
              <a:t>web</a:t>
            </a:r>
            <a:r>
              <a:rPr lang="zh-CN" altLang="en-US"/>
              <a:t>项目中存在一个空的</a:t>
            </a:r>
            <a:r>
              <a:rPr lang="en-US" altLang="zh-CN"/>
              <a:t>web.xml</a:t>
            </a:r>
            <a:r>
              <a:rPr lang="zh-CN" altLang="en-US"/>
              <a:t>配置文件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2275840"/>
            <a:ext cx="2009775" cy="876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" y="1269365"/>
            <a:ext cx="2200275" cy="933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" y="3444875"/>
            <a:ext cx="359029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0" y="2315845"/>
            <a:ext cx="5600065" cy="246697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12490" y="524010"/>
            <a:ext cx="5265420" cy="48323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使用两种方式添加一个</a:t>
            </a:r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Servlet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Filter</a:t>
            </a:r>
            <a:endParaRPr lang="en-US" altLang="zh-CN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4550" y="1311275"/>
            <a:ext cx="4095750" cy="2427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77765" y="1628775"/>
            <a:ext cx="325183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我们在两个项目中分别创建一个</a:t>
            </a:r>
            <a:r>
              <a:rPr lang="en-US" altLang="zh-CN"/>
              <a:t>Servlet</a:t>
            </a:r>
            <a:r>
              <a:rPr lang="zh-CN" altLang="en-US"/>
              <a:t>和</a:t>
            </a:r>
            <a:r>
              <a:rPr lang="en-US" altLang="zh-CN"/>
              <a:t>Filter</a:t>
            </a:r>
            <a:r>
              <a:rPr lang="zh-CN" altLang="en-US"/>
              <a:t>，</a:t>
            </a:r>
            <a:r>
              <a:rPr lang="en-US" altLang="zh-CN"/>
              <a:t>javaconfig</a:t>
            </a:r>
            <a:r>
              <a:rPr lang="zh-CN" altLang="en-US"/>
              <a:t>的项目我们使用</a:t>
            </a:r>
            <a:r>
              <a:rPr lang="en-US" altLang="zh-CN"/>
              <a:t>WebServlet</a:t>
            </a:r>
            <a:r>
              <a:rPr lang="zh-CN" altLang="en-US"/>
              <a:t>和</a:t>
            </a:r>
            <a:r>
              <a:rPr lang="en-US" altLang="zh-CN"/>
              <a:t>WebFilter</a:t>
            </a:r>
            <a:r>
              <a:rPr lang="zh-CN" altLang="en-US"/>
              <a:t>注解来实现，</a:t>
            </a:r>
            <a:r>
              <a:rPr lang="en-US" altLang="zh-CN"/>
              <a:t>xml</a:t>
            </a:r>
            <a:r>
              <a:rPr lang="zh-CN" altLang="en-US"/>
              <a:t>的项目我们在</a:t>
            </a:r>
            <a:r>
              <a:rPr lang="en-US" altLang="zh-CN"/>
              <a:t>web.xml</a:t>
            </a:r>
            <a:r>
              <a:rPr lang="zh-CN" altLang="en-US"/>
              <a:t>的注解中增加配置的方式实现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311275"/>
            <a:ext cx="3237865" cy="361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912620"/>
            <a:ext cx="2952115" cy="2762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654550" y="4170680"/>
            <a:ext cx="4208780" cy="5327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注：使用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web.xml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配置的也可以使用注解来发布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Servlet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Filter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，这里只是为了分开演示</a:t>
            </a:r>
            <a:endParaRPr lang="zh-CN" altLang="en-US" sz="14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412490" y="524010"/>
            <a:ext cx="2618105" cy="48323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组件化的</a:t>
            </a:r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</a:t>
            </a:r>
            <a:endParaRPr lang="zh-CN" altLang="en-US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809625" y="1449070"/>
            <a:ext cx="7524750" cy="2412365"/>
          </a:xfrm>
          <a:prstGeom prst="flowChartAlternateProcess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935355" y="1556385"/>
            <a:ext cx="1689100" cy="2044700"/>
          </a:xfrm>
          <a:prstGeom prst="triangle">
            <a:avLst>
              <a:gd name="adj" fmla="val 500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16685" y="1908175"/>
            <a:ext cx="722630" cy="15671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9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</a:t>
            </a:r>
            <a:endParaRPr lang="en-US" altLang="zh-CN" sz="9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10840" y="1668780"/>
            <a:ext cx="4846320" cy="19329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425190" y="1775460"/>
            <a:ext cx="382206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我们讨论各种方法的目的都是为了提高我们的开发效率，而目前</a:t>
            </a:r>
            <a:r>
              <a:rPr lang="en-US" altLang="zh-CN"/>
              <a:t>JavaWeb</a:t>
            </a:r>
            <a:r>
              <a:rPr lang="zh-CN" altLang="en-US"/>
              <a:t>开发中，将</a:t>
            </a:r>
            <a:r>
              <a:rPr lang="en-US" altLang="zh-CN"/>
              <a:t>web</a:t>
            </a:r>
            <a:r>
              <a:rPr lang="zh-CN" altLang="en-US"/>
              <a:t>组件甚至是页面进行组件化开发越来越成为趋势，那么我们看看两种方式的</a:t>
            </a:r>
            <a:r>
              <a:rPr lang="en-US" altLang="zh-CN"/>
              <a:t>web</a:t>
            </a:r>
            <a:r>
              <a:rPr lang="zh-CN" altLang="en-US"/>
              <a:t>组件化开发的示例。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95" y="3649980"/>
            <a:ext cx="6200140" cy="141922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12490" y="524010"/>
            <a:ext cx="3626485" cy="48323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以组件的形式声明</a:t>
            </a:r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Servlet</a:t>
            </a:r>
            <a:endParaRPr lang="zh-CN" altLang="en-US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36745" y="1153160"/>
            <a:ext cx="4117975" cy="29660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69815" y="1374775"/>
            <a:ext cx="3251835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我们新增两个项目，</a:t>
            </a:r>
            <a:r>
              <a:rPr lang="en-US" altLang="zh-CN"/>
              <a:t>javaconfig-jar</a:t>
            </a:r>
            <a:r>
              <a:rPr lang="zh-CN" altLang="en-US"/>
              <a:t>和</a:t>
            </a:r>
            <a:r>
              <a:rPr lang="en-US" altLang="zh-CN"/>
              <a:t>xml-jar</a:t>
            </a:r>
            <a:r>
              <a:rPr lang="zh-CN" altLang="en-US"/>
              <a:t>项目，每个项目中新建一个</a:t>
            </a:r>
            <a:r>
              <a:rPr lang="en-US" altLang="zh-CN"/>
              <a:t>Servlet</a:t>
            </a:r>
            <a:r>
              <a:rPr lang="zh-CN" altLang="en-US"/>
              <a:t>，</a:t>
            </a:r>
            <a:r>
              <a:rPr lang="en-US" altLang="zh-CN"/>
              <a:t>javaconfig</a:t>
            </a:r>
            <a:r>
              <a:rPr lang="zh-CN" altLang="en-US"/>
              <a:t>项目使用注解，</a:t>
            </a:r>
            <a:r>
              <a:rPr lang="en-US" altLang="zh-CN"/>
              <a:t>xml</a:t>
            </a:r>
            <a:r>
              <a:rPr lang="zh-CN" altLang="en-US"/>
              <a:t>项目在</a:t>
            </a:r>
            <a:r>
              <a:rPr lang="en-US" altLang="zh-CN"/>
              <a:t>META-INF</a:t>
            </a:r>
            <a:r>
              <a:rPr lang="zh-CN" altLang="en-US"/>
              <a:t>目录下增加一个</a:t>
            </a:r>
            <a:r>
              <a:rPr lang="en-US" altLang="zh-CN"/>
              <a:t>web-fragment.xml</a:t>
            </a:r>
            <a:r>
              <a:rPr lang="zh-CN" altLang="en-US"/>
              <a:t>片段发布</a:t>
            </a:r>
            <a:r>
              <a:rPr lang="en-US" altLang="zh-CN"/>
              <a:t>Servlet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551045" y="3235325"/>
            <a:ext cx="4003675" cy="74612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eclipse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运行使用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的项目时可能无法访问，将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war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包拷贝到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tomcat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目录下或者将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xml-jar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close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掉运行都可以得到运行结果。</a:t>
            </a:r>
            <a:endParaRPr lang="zh-CN" altLang="en-US" sz="14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" y="1153160"/>
            <a:ext cx="2000250" cy="933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" y="2100580"/>
            <a:ext cx="3275965" cy="285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95" y="2400300"/>
            <a:ext cx="3466465" cy="257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" y="2671445"/>
            <a:ext cx="2038350" cy="94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412490" y="524010"/>
            <a:ext cx="2618105" cy="48323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组件化的</a:t>
            </a:r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</a:t>
            </a:r>
            <a:endParaRPr lang="zh-CN" altLang="en-US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809625" y="1449070"/>
            <a:ext cx="7524750" cy="2412365"/>
          </a:xfrm>
          <a:prstGeom prst="flowChartAlternateProcess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935355" y="1556385"/>
            <a:ext cx="1689100" cy="2044700"/>
          </a:xfrm>
          <a:prstGeom prst="triangle">
            <a:avLst>
              <a:gd name="adj" fmla="val 500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16685" y="1908175"/>
            <a:ext cx="722630" cy="15671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9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</a:t>
            </a:r>
            <a:endParaRPr lang="en-US" altLang="zh-CN" sz="9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10840" y="1668780"/>
            <a:ext cx="4846320" cy="19329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389630" y="1811020"/>
            <a:ext cx="3822065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现在我们基本了解了</a:t>
            </a:r>
            <a:r>
              <a:rPr lang="en-US" altLang="zh-CN"/>
              <a:t>web</a:t>
            </a:r>
            <a:r>
              <a:rPr lang="zh-CN" altLang="en-US"/>
              <a:t>组件开发的方式，但是我们考虑一个问题，所有的方式都存在一个问题。</a:t>
            </a:r>
            <a:endParaRPr lang="zh-CN" altLang="en-US"/>
          </a:p>
          <a:p>
            <a:r>
              <a:rPr lang="zh-CN" altLang="en-US"/>
              <a:t>组件的访问路径和配置是写死在</a:t>
            </a:r>
            <a:r>
              <a:rPr lang="en-US" altLang="zh-CN"/>
              <a:t>jar</a:t>
            </a:r>
            <a:r>
              <a:rPr lang="zh-CN" altLang="en-US"/>
              <a:t>包组件中的，这个是很难被接受的。所以我们引入一下几个内容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1007110"/>
            <a:ext cx="7428865" cy="203835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12490" y="524010"/>
            <a:ext cx="3937000" cy="48323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ServletContainerInitializer</a:t>
            </a:r>
            <a:endParaRPr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0835" y="2739390"/>
            <a:ext cx="8543925" cy="2279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12115" y="2793365"/>
            <a:ext cx="8462645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Tomcat容器的ServletContainerInitializer机制的实现，主要交由Context容器和ContextConfig监听器共同实现，ContextConfig监听器负责在容器启动时读取每个web应用的WEB-INF/lib目录下包含的jar包的META-INF/services/javax.servlet.ServletContainerInitializer，以及web根目录下的META-INF/services/javax.servlet.ServletContainerInitializer，通过反射完成这些ServletContainerInitializer的实例化，然后再设置到Context容器中，最后Context容器启动时就会分别调用每个ServletContainerInitializer的onStartup方法，并将感兴趣的类作为参数传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文本1"/>
          <p:cNvGrpSpPr/>
          <p:nvPr/>
        </p:nvGrpSpPr>
        <p:grpSpPr>
          <a:xfrm>
            <a:off x="1358265" y="1652414"/>
            <a:ext cx="6361113" cy="1030288"/>
            <a:chOff x="1393825" y="1474614"/>
            <a:chExt cx="6361113" cy="1030288"/>
          </a:xfrm>
        </p:grpSpPr>
        <p:sp>
          <p:nvSpPr>
            <p:cNvPr id="3" name="AutoShape 45"/>
            <p:cNvSpPr>
              <a:spLocks noChangeArrowheads="1"/>
            </p:cNvSpPr>
            <p:nvPr/>
          </p:nvSpPr>
          <p:spPr bwMode="gray">
            <a:xfrm>
              <a:off x="1393825" y="1474614"/>
              <a:ext cx="6361113" cy="1030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9F9F9"/>
                </a:gs>
                <a:gs pos="100000">
                  <a:srgbClr val="EAEAEA"/>
                </a:gs>
              </a:gsLst>
              <a:lin ang="5400000" scaled="1"/>
            </a:gradFill>
            <a:ln w="19050">
              <a:solidFill>
                <a:srgbClr val="EAEAEA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Text Box 64"/>
            <p:cNvSpPr txBox="1">
              <a:spLocks noChangeArrowheads="1"/>
            </p:cNvSpPr>
            <p:nvPr/>
          </p:nvSpPr>
          <p:spPr bwMode="black">
            <a:xfrm>
              <a:off x="1452563" y="1749252"/>
              <a:ext cx="6215781" cy="639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rgbClr val="95C583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引用在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jar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包的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META-INF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文件夹下的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services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文件夹</a:t>
              </a: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可以自定义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HandleType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对象，自动引用不需要声明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深色1"/>
          <p:cNvGrpSpPr/>
          <p:nvPr/>
        </p:nvGrpSpPr>
        <p:grpSpPr>
          <a:xfrm>
            <a:off x="2190115" y="1430164"/>
            <a:ext cx="4686300" cy="463550"/>
            <a:chOff x="2225675" y="1524000"/>
            <a:chExt cx="4686300" cy="463550"/>
          </a:xfrm>
        </p:grpSpPr>
        <p:sp>
          <p:nvSpPr>
            <p:cNvPr id="6" name="AutoShape 57"/>
            <p:cNvSpPr>
              <a:spLocks noChangeArrowheads="1"/>
            </p:cNvSpPr>
            <p:nvPr/>
          </p:nvSpPr>
          <p:spPr bwMode="gray">
            <a:xfrm>
              <a:off x="2225675" y="1524000"/>
              <a:ext cx="4686300" cy="463550"/>
            </a:xfrm>
            <a:prstGeom prst="roundRect">
              <a:avLst>
                <a:gd name="adj" fmla="val 24658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2339751" y="1530342"/>
              <a:ext cx="4464497" cy="22543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2676FF">
                    <a:lumMod val="20000"/>
                    <a:lumOff val="80000"/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Rectangle 61"/>
            <p:cNvSpPr>
              <a:spLocks noChangeArrowheads="1"/>
            </p:cNvSpPr>
            <p:nvPr/>
          </p:nvSpPr>
          <p:spPr bwMode="gray">
            <a:xfrm>
              <a:off x="3733492" y="1568450"/>
              <a:ext cx="1667510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F3F5F"/>
                </a:buClr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jar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包中使用方式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文本2"/>
          <p:cNvGrpSpPr/>
          <p:nvPr/>
        </p:nvGrpSpPr>
        <p:grpSpPr>
          <a:xfrm>
            <a:off x="1358265" y="3202781"/>
            <a:ext cx="6361430" cy="1558290"/>
            <a:chOff x="1393825" y="3024981"/>
            <a:chExt cx="6361430" cy="1558290"/>
          </a:xfrm>
        </p:grpSpPr>
        <p:sp>
          <p:nvSpPr>
            <p:cNvPr id="10" name="AutoShape 45"/>
            <p:cNvSpPr>
              <a:spLocks noChangeArrowheads="1"/>
            </p:cNvSpPr>
            <p:nvPr/>
          </p:nvSpPr>
          <p:spPr bwMode="gray">
            <a:xfrm>
              <a:off x="1393825" y="3024981"/>
              <a:ext cx="6361430" cy="15582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9F9F9"/>
                </a:gs>
                <a:gs pos="100000">
                  <a:srgbClr val="EAEAEA"/>
                </a:gs>
              </a:gsLst>
              <a:lin ang="5400000" scaled="1"/>
            </a:gradFill>
            <a:ln w="19050">
              <a:solidFill>
                <a:srgbClr val="EAEAEA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64"/>
            <p:cNvSpPr txBox="1">
              <a:spLocks noChangeArrowheads="1"/>
            </p:cNvSpPr>
            <p:nvPr/>
          </p:nvSpPr>
          <p:spPr bwMode="black">
            <a:xfrm>
              <a:off x="1452563" y="3299619"/>
              <a:ext cx="6215781" cy="1172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rgbClr val="95C583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要在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webapp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的根目录下的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Services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文件夹引用</a:t>
              </a: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可以自定义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HandleType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对象，自动引用，不需要声明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重要的是，我在</a:t>
              </a: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tomcat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和</a:t>
              </a: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jetty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中进行试验都无法证实这种调用方式，还需要后续观察是否支持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深色2"/>
          <p:cNvGrpSpPr/>
          <p:nvPr/>
        </p:nvGrpSpPr>
        <p:grpSpPr>
          <a:xfrm>
            <a:off x="2190115" y="2980531"/>
            <a:ext cx="4686300" cy="463550"/>
            <a:chOff x="2225675" y="1524000"/>
            <a:chExt cx="4686300" cy="463550"/>
          </a:xfrm>
          <a:solidFill>
            <a:schemeClr val="accent6">
              <a:lumMod val="75000"/>
            </a:schemeClr>
          </a:solidFill>
        </p:grpSpPr>
        <p:sp>
          <p:nvSpPr>
            <p:cNvPr id="13" name="AutoShape 57"/>
            <p:cNvSpPr>
              <a:spLocks noChangeArrowheads="1"/>
            </p:cNvSpPr>
            <p:nvPr/>
          </p:nvSpPr>
          <p:spPr bwMode="gray">
            <a:xfrm>
              <a:off x="2225675" y="1524000"/>
              <a:ext cx="4686300" cy="463550"/>
            </a:xfrm>
            <a:prstGeom prst="roundRect">
              <a:avLst>
                <a:gd name="adj" fmla="val 24658"/>
              </a:avLst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2339751" y="1530342"/>
              <a:ext cx="4464497" cy="22543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Rectangle 61"/>
            <p:cNvSpPr>
              <a:spLocks noChangeArrowheads="1"/>
            </p:cNvSpPr>
            <p:nvPr/>
          </p:nvSpPr>
          <p:spPr bwMode="gray">
            <a:xfrm>
              <a:off x="3576006" y="1568450"/>
              <a:ext cx="1982470" cy="35242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F3F5F"/>
                </a:buClr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war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包中的使用方式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12490" y="524010"/>
            <a:ext cx="3937000" cy="48323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ServletContainerInitializer</a:t>
            </a:r>
            <a:endParaRPr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535" y="1007110"/>
            <a:ext cx="7105015" cy="257111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12490" y="524010"/>
            <a:ext cx="5217160" cy="48323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jar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包中的</a:t>
            </a:r>
            <a:r>
              <a:rPr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ServletContainerInitializer</a:t>
            </a:r>
            <a:endParaRPr lang="zh-CN" altLang="en-US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7055" y="3308985"/>
            <a:ext cx="7869555" cy="1602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6935" y="3446145"/>
            <a:ext cx="719836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我们创建一个类，实现ServletContainerInitializer，方法只是先打印一下参数，并创建一个javax.servlet.ServletContainerInitializer文件放到指定的文件内容就是实现类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07415" y="4469130"/>
            <a:ext cx="7651115" cy="3194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注：这个方法的使用和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javaconfig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关系不大，我们只在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javaconfig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项目中进行演示。</a:t>
            </a:r>
            <a:endParaRPr lang="zh-CN" altLang="en-US" sz="14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412490" y="524010"/>
            <a:ext cx="5217160" cy="48323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jar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包中的</a:t>
            </a:r>
            <a:r>
              <a:rPr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ServletContainerInitializer</a:t>
            </a:r>
            <a:endParaRPr lang="zh-CN" altLang="en-US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809625" y="1449070"/>
            <a:ext cx="7524750" cy="2412365"/>
          </a:xfrm>
          <a:prstGeom prst="flowChartAlternateProcess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935355" y="1556385"/>
            <a:ext cx="1689100" cy="2044700"/>
          </a:xfrm>
          <a:prstGeom prst="triangle">
            <a:avLst>
              <a:gd name="adj" fmla="val 500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16685" y="1908175"/>
            <a:ext cx="722630" cy="15671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9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</a:t>
            </a:r>
            <a:endParaRPr lang="en-US" altLang="zh-CN" sz="9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10840" y="2107565"/>
            <a:ext cx="4823460" cy="14941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395345" y="2108835"/>
            <a:ext cx="382206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从打印出来的信息看，方法被初始化，从打印的参数来看，方法的参数获得了</a:t>
            </a:r>
            <a:r>
              <a:rPr lang="en-US" altLang="zh-CN"/>
              <a:t>HandleType</a:t>
            </a:r>
            <a:r>
              <a:rPr lang="zh-CN" altLang="en-US"/>
              <a:t>指明的对象所有实例，</a:t>
            </a:r>
            <a:r>
              <a:rPr lang="en-US" altLang="zh-CN"/>
              <a:t>HandleType</a:t>
            </a:r>
            <a:r>
              <a:rPr lang="zh-CN" altLang="en-US"/>
              <a:t>还可以声明为</a:t>
            </a:r>
            <a:r>
              <a:rPr lang="en-US" altLang="zh-CN"/>
              <a:t>Filter</a:t>
            </a:r>
            <a:r>
              <a:rPr lang="zh-CN" altLang="en-US"/>
              <a:t>和</a:t>
            </a:r>
            <a:r>
              <a:rPr lang="en-US" altLang="zh-CN"/>
              <a:t>Servlet</a:t>
            </a:r>
            <a:r>
              <a:rPr lang="zh-CN" altLang="en-US"/>
              <a:t>等内容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0840" y="1668780"/>
            <a:ext cx="5323840" cy="43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931545"/>
            <a:ext cx="7723505" cy="364744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12490" y="524010"/>
            <a:ext cx="4851400" cy="48323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ServletContainerInitializer</a:t>
            </a:r>
            <a:r>
              <a:rPr 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的应用</a:t>
            </a:r>
            <a:endParaRPr lang="zh-CN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7055" y="3308985"/>
            <a:ext cx="7869555" cy="1602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6935" y="3446145"/>
            <a:ext cx="719836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我们将在启动的时候，初始化所有的自定义类WebApplicationInitializer，并执行对应的实例的</a:t>
            </a:r>
            <a:r>
              <a:rPr lang="en-US" altLang="zh-CN"/>
              <a:t>startup</a:t>
            </a:r>
            <a:r>
              <a:rPr lang="zh-CN" altLang="en-US"/>
              <a:t>方法，这样我们就可以在任何地方自定义我们要实例化的对象内容了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07415" y="4469130"/>
            <a:ext cx="7651115" cy="3194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注：这个是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javaconfig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项目的核心理念</a:t>
            </a:r>
            <a:endParaRPr lang="zh-CN" altLang="en-US" sz="14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2490" y="52401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</a:t>
            </a:r>
            <a:endParaRPr lang="en-US" altLang="zh-CN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3" name="Picture 7" descr="C:\Users\liuwenjie\Desktop\{DCBFCD00-34BA-4211-AA58-AC185DEDA235}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33" y="3759573"/>
            <a:ext cx="2105025" cy="125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云形标注 33"/>
          <p:cNvSpPr/>
          <p:nvPr/>
        </p:nvSpPr>
        <p:spPr>
          <a:xfrm>
            <a:off x="1035050" y="523875"/>
            <a:ext cx="7650480" cy="2893060"/>
          </a:xfrm>
          <a:prstGeom prst="cloudCallout">
            <a:avLst>
              <a:gd name="adj1" fmla="val -43657"/>
              <a:gd name="adj2" fmla="val 779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75656" y="1096165"/>
            <a:ext cx="6768752" cy="17957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为什么会存在</a:t>
            </a:r>
            <a:r>
              <a:rPr lang="en-US" altLang="zh-CN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JavaConfig</a:t>
            </a:r>
            <a:r>
              <a:rPr lang="zh-CN" alt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0" y="3192780"/>
            <a:ext cx="3142615" cy="97155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12490" y="524010"/>
            <a:ext cx="4851400" cy="48323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ServletContainerInitializer</a:t>
            </a:r>
            <a:r>
              <a:rPr 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的应用</a:t>
            </a:r>
            <a:endParaRPr lang="zh-CN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7055" y="3308985"/>
            <a:ext cx="7869555" cy="1602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6935" y="3446145"/>
            <a:ext cx="719836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我们新建一个</a:t>
            </a:r>
            <a:r>
              <a:rPr lang="en-US" altLang="zh-CN"/>
              <a:t>BaseWebApplicationInitializer</a:t>
            </a:r>
            <a:r>
              <a:rPr lang="zh-CN" altLang="en-US"/>
              <a:t>，实现</a:t>
            </a:r>
            <a:r>
              <a:rPr lang="en-US" altLang="zh-CN"/>
              <a:t>onStartup</a:t>
            </a:r>
            <a:r>
              <a:rPr lang="zh-CN" altLang="en-US"/>
              <a:t>方法，然后在实现中注入一个</a:t>
            </a:r>
            <a:r>
              <a:rPr lang="en-US" altLang="zh-CN"/>
              <a:t>Servlet</a:t>
            </a:r>
            <a:r>
              <a:rPr lang="zh-CN" altLang="en-US"/>
              <a:t>组件，并配置</a:t>
            </a:r>
            <a:r>
              <a:rPr lang="en-US" altLang="zh-CN"/>
              <a:t>Mapping</a:t>
            </a:r>
            <a:r>
              <a:rPr lang="zh-CN" altLang="en-US"/>
              <a:t>路径，然后运行，这样我们也能得到一个组件化的</a:t>
            </a:r>
            <a:r>
              <a:rPr lang="en-US" altLang="zh-CN"/>
              <a:t>Servlet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07415" y="4362450"/>
            <a:ext cx="7651115" cy="5327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注：这个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Servlet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的路径是代码编写的，这就有了可配置空间，比如使用配置文件或提供获取的子方法来定义</a:t>
            </a:r>
            <a:endParaRPr lang="zh-CN" altLang="en-US" sz="14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125855"/>
            <a:ext cx="6857365" cy="18669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873" y="1946172"/>
            <a:ext cx="9139127" cy="8416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</a:rPr>
              <a:t>准备</a:t>
            </a:r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</a:rPr>
              <a:t>篇 II：</a:t>
            </a:r>
            <a:r>
              <a:rPr lang="en-US" altLang="zh-CN" sz="4000" b="1" dirty="0" smtClean="0">
                <a:latin typeface="微软雅黑" panose="020B0503020204020204" charset="-122"/>
                <a:ea typeface="微软雅黑" panose="020B0503020204020204" charset="-122"/>
              </a:rPr>
              <a:t>JavaConfig</a:t>
            </a:r>
            <a:endParaRPr lang="en-US" altLang="zh-CN" sz="4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412490" y="524010"/>
            <a:ext cx="3280410" cy="48323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JavaConfig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的演示说明</a:t>
            </a:r>
            <a:endParaRPr lang="zh-CN" altLang="en-US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809625" y="1449070"/>
            <a:ext cx="7524750" cy="2412365"/>
          </a:xfrm>
          <a:prstGeom prst="flowChartAlternateProcess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935355" y="1556385"/>
            <a:ext cx="1689100" cy="2044700"/>
          </a:xfrm>
          <a:prstGeom prst="triangle">
            <a:avLst>
              <a:gd name="adj" fmla="val 500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16685" y="1908175"/>
            <a:ext cx="722630" cy="15671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9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</a:t>
            </a:r>
            <a:endParaRPr lang="en-US" altLang="zh-CN" sz="9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10840" y="1668780"/>
            <a:ext cx="4846320" cy="19329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425190" y="1775460"/>
            <a:ext cx="407797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接下来我们在</a:t>
            </a:r>
            <a:r>
              <a:rPr lang="en-US" altLang="zh-CN"/>
              <a:t>JavaConfig-jar</a:t>
            </a:r>
            <a:r>
              <a:rPr lang="zh-CN" altLang="en-US"/>
              <a:t>项目中演示关于</a:t>
            </a:r>
            <a:r>
              <a:rPr lang="en-US" altLang="zh-CN"/>
              <a:t>spring</a:t>
            </a:r>
            <a:r>
              <a:rPr lang="zh-CN" altLang="en-US"/>
              <a:t>配置的两种等价形式，</a:t>
            </a:r>
            <a:r>
              <a:rPr lang="en-US" altLang="zh-CN"/>
              <a:t>JavaConfig</a:t>
            </a:r>
            <a:r>
              <a:rPr lang="zh-CN" altLang="en-US"/>
              <a:t>和</a:t>
            </a:r>
            <a:r>
              <a:rPr lang="en-US" altLang="zh-CN"/>
              <a:t>Xml</a:t>
            </a:r>
            <a:r>
              <a:rPr lang="zh-CN" altLang="en-US"/>
              <a:t>的形式，代码在 org.bana.test.springmvcjavaconfig.config包中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0" y="1136650"/>
            <a:ext cx="3429635" cy="3474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385" y="1136650"/>
            <a:ext cx="5313680" cy="295529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12490" y="524010"/>
            <a:ext cx="4000500" cy="48323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Bean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JavaConfig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配置方式</a:t>
            </a:r>
            <a:endParaRPr lang="zh-CN" altLang="en-US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7055" y="3308985"/>
            <a:ext cx="7869555" cy="1602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6935" y="3446145"/>
            <a:ext cx="719836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JavaConfig</a:t>
            </a:r>
            <a:r>
              <a:rPr lang="zh-CN" altLang="en-US"/>
              <a:t>声明配置时，首先要增加</a:t>
            </a:r>
            <a:r>
              <a:rPr lang="en-US" altLang="zh-CN"/>
              <a:t>@configuration</a:t>
            </a:r>
            <a:r>
              <a:rPr lang="zh-CN" altLang="en-US"/>
              <a:t>的注解，来声明当前类是一个配置类，使用</a:t>
            </a:r>
            <a:r>
              <a:rPr lang="en-US" altLang="zh-CN"/>
              <a:t>@Bean</a:t>
            </a:r>
            <a:r>
              <a:rPr lang="zh-CN" altLang="en-US"/>
              <a:t>注解声明的方法就是一个</a:t>
            </a:r>
            <a:r>
              <a:rPr lang="en-US" altLang="zh-CN"/>
              <a:t>Bean</a:t>
            </a:r>
            <a:r>
              <a:rPr lang="zh-CN" altLang="en-US"/>
              <a:t>的配置。</a:t>
            </a:r>
            <a:r>
              <a:rPr lang="en-US" altLang="zh-CN"/>
              <a:t>BeanConfig</a:t>
            </a:r>
            <a:r>
              <a:rPr lang="zh-CN" altLang="en-US"/>
              <a:t>类</a:t>
            </a:r>
            <a:r>
              <a:rPr lang="en-US" altLang="zh-CN"/>
              <a:t>(</a:t>
            </a:r>
            <a:r>
              <a:rPr lang="zh-CN" altLang="en-US"/>
              <a:t>左图</a:t>
            </a:r>
            <a:r>
              <a:rPr lang="en-US" altLang="zh-CN"/>
              <a:t>)</a:t>
            </a:r>
            <a:r>
              <a:rPr lang="zh-CN" altLang="en-US"/>
              <a:t>和</a:t>
            </a:r>
            <a:r>
              <a:rPr lang="en-US" altLang="zh-CN"/>
              <a:t>spring-bean.xml(</a:t>
            </a:r>
            <a:r>
              <a:rPr lang="zh-CN" altLang="en-US"/>
              <a:t>有图</a:t>
            </a:r>
            <a:r>
              <a:rPr lang="en-US" altLang="zh-CN"/>
              <a:t>)</a:t>
            </a:r>
            <a:r>
              <a:rPr lang="zh-CN" altLang="en-US"/>
              <a:t>是等同的配置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07415" y="4362450"/>
            <a:ext cx="7651115" cy="3194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注：在跨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BeanConfig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Bean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声明中，方法名不能重复，与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不能重复是一个概念</a:t>
            </a:r>
            <a:endParaRPr lang="zh-CN" altLang="en-US" sz="14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412490" y="524010"/>
            <a:ext cx="4415790" cy="48323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Poperty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JavaConfig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配置方式</a:t>
            </a:r>
            <a:endParaRPr lang="zh-CN" altLang="en-US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7055" y="3308985"/>
            <a:ext cx="7869555" cy="1602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6935" y="3446145"/>
            <a:ext cx="7198360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JavaConfig</a:t>
            </a:r>
            <a:r>
              <a:rPr lang="zh-CN" altLang="en-US"/>
              <a:t>读取配置文件时，首先要增加</a:t>
            </a:r>
            <a:r>
              <a:rPr lang="en-US" altLang="zh-CN"/>
              <a:t>PropertySource</a:t>
            </a:r>
            <a:r>
              <a:rPr lang="zh-CN" altLang="en-US"/>
              <a:t>注解，这样在配置中就可以引用</a:t>
            </a:r>
            <a:r>
              <a:rPr lang="en-US" altLang="zh-CN"/>
              <a:t>Enviroment</a:t>
            </a:r>
            <a:r>
              <a:rPr lang="zh-CN" altLang="en-US"/>
              <a:t>，从中获取配置，也可以获取系统配置，另外增加</a:t>
            </a:r>
            <a:r>
              <a:rPr lang="en-US" altLang="zh-CN"/>
              <a:t>PropertySourcePlaceHolderConfigurer</a:t>
            </a:r>
            <a:r>
              <a:rPr lang="zh-CN" altLang="en-US"/>
              <a:t>类声明，就可以使用</a:t>
            </a:r>
            <a:r>
              <a:rPr lang="en-US" altLang="zh-CN"/>
              <a:t>${}</a:t>
            </a:r>
            <a:r>
              <a:rPr lang="zh-CN" altLang="en-US"/>
              <a:t>替换变量的方式注入属性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6935" y="4592320"/>
            <a:ext cx="7651115" cy="3194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注：右侧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的配置和这种方式是一致的。</a:t>
            </a:r>
            <a:endParaRPr lang="zh-CN" altLang="en-US" sz="14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0" y="1158240"/>
            <a:ext cx="3532505" cy="21507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515" y="1344930"/>
            <a:ext cx="4209415" cy="12452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873" y="1946172"/>
            <a:ext cx="9139127" cy="8416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</a:rPr>
              <a:t>应用篇：</a:t>
            </a:r>
            <a:r>
              <a:rPr lang="en-US" altLang="zh-CN" sz="4000" b="1" dirty="0" smtClean="0">
                <a:latin typeface="微软雅黑" panose="020B0503020204020204" charset="-122"/>
                <a:ea typeface="微软雅黑" panose="020B0503020204020204" charset="-122"/>
              </a:rPr>
              <a:t>springMVC</a:t>
            </a:r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4000" b="1" dirty="0" smtClean="0">
                <a:latin typeface="微软雅黑" panose="020B0503020204020204" charset="-122"/>
                <a:ea typeface="微软雅黑" panose="020B0503020204020204" charset="-122"/>
              </a:rPr>
              <a:t>JavaConfig</a:t>
            </a:r>
            <a:endParaRPr lang="en-US" altLang="zh-CN" sz="4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0" y="2522220"/>
            <a:ext cx="2914015" cy="2209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40" y="2842895"/>
            <a:ext cx="2381250" cy="136207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12490" y="524010"/>
            <a:ext cx="6379845" cy="48323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</a:t>
            </a:r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helloworld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SpringMVC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Xml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配置实现</a:t>
            </a:r>
            <a:endParaRPr lang="zh-CN" altLang="en-US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7055" y="3308985"/>
            <a:ext cx="7869555" cy="1602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6935" y="3446145"/>
            <a:ext cx="7198360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在</a:t>
            </a:r>
            <a:r>
              <a:rPr lang="en-US" altLang="zh-CN"/>
              <a:t>web.xml</a:t>
            </a:r>
            <a:r>
              <a:rPr lang="zh-CN" altLang="en-US"/>
              <a:t>中增加</a:t>
            </a:r>
            <a:r>
              <a:rPr lang="en-US" altLang="zh-CN"/>
              <a:t>springServlet</a:t>
            </a:r>
            <a:r>
              <a:rPr lang="zh-CN" altLang="en-US"/>
              <a:t>的配置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创建</a:t>
            </a:r>
            <a:r>
              <a:rPr lang="en-US" altLang="zh-CN"/>
              <a:t>spring-web.xml,</a:t>
            </a:r>
            <a:r>
              <a:rPr lang="zh-CN" altLang="en-US"/>
              <a:t>并声明视图解析器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创建</a:t>
            </a:r>
            <a:r>
              <a:rPr lang="en-US" altLang="zh-CN"/>
              <a:t>helloWorld</a:t>
            </a:r>
            <a:r>
              <a:rPr lang="zh-CN" altLang="en-US"/>
              <a:t>的</a:t>
            </a:r>
            <a:r>
              <a:rPr lang="en-US" altLang="zh-CN"/>
              <a:t>Controller</a:t>
            </a:r>
            <a:r>
              <a:rPr lang="zh-CN" altLang="en-US"/>
              <a:t>，并创建对应的视图</a:t>
            </a:r>
            <a:r>
              <a:rPr lang="en-US" altLang="zh-CN"/>
              <a:t>helloworld.jsp</a:t>
            </a:r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访问</a:t>
            </a:r>
            <a:r>
              <a:rPr lang="en-US" altLang="zh-CN"/>
              <a:t>${rootURL}/springmvc/helloworld </a:t>
            </a:r>
            <a:r>
              <a:rPr lang="zh-CN" altLang="en-US"/>
              <a:t>即可的到页面内容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" y="1007110"/>
            <a:ext cx="3891280" cy="1301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007110"/>
            <a:ext cx="3636645" cy="13023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" y="1095375"/>
            <a:ext cx="3850640" cy="15341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645" y="1095375"/>
            <a:ext cx="3934460" cy="15233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10" y="3034665"/>
            <a:ext cx="5819140" cy="20193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12490" y="524010"/>
            <a:ext cx="7389495" cy="48323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</a:t>
            </a:r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helloworld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SpringMVC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JavaConfig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配置实现</a:t>
            </a:r>
            <a:endParaRPr lang="zh-CN" altLang="en-US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7055" y="1007745"/>
            <a:ext cx="7892415" cy="2019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6935" y="1170305"/>
            <a:ext cx="719836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增加</a:t>
            </a:r>
            <a:r>
              <a:rPr lang="en-US" altLang="zh-CN"/>
              <a:t>MVCWebAppllicationInitilalizer</a:t>
            </a:r>
            <a:r>
              <a:rPr lang="zh-CN" altLang="en-US"/>
              <a:t>，配置内容相当于</a:t>
            </a:r>
            <a:r>
              <a:rPr lang="en-US" altLang="zh-CN"/>
              <a:t>Web.xml</a:t>
            </a:r>
            <a:r>
              <a:rPr lang="zh-CN" altLang="en-US"/>
              <a:t>中的内容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增加</a:t>
            </a:r>
            <a:r>
              <a:rPr lang="en-US" altLang="zh-CN">
                <a:sym typeface="+mn-ea"/>
              </a:rPr>
              <a:t>MVCRootConfig</a:t>
            </a:r>
            <a:r>
              <a:rPr lang="zh-CN" altLang="en-US">
                <a:sym typeface="+mn-ea"/>
              </a:rPr>
              <a:t>类，配置内容相当与</a:t>
            </a:r>
            <a:r>
              <a:rPr lang="en-US" altLang="zh-CN">
                <a:sym typeface="+mn-ea"/>
              </a:rPr>
              <a:t>spring-web.xml</a:t>
            </a:r>
            <a:r>
              <a:rPr lang="zh-CN" altLang="en-US">
                <a:sym typeface="+mn-ea"/>
              </a:rPr>
              <a:t>中的配置</a:t>
            </a:r>
            <a:endParaRPr lang="zh-CN" altLang="en-US">
              <a:sym typeface="+mn-ea"/>
            </a:endParaRPr>
          </a:p>
          <a:p>
            <a:r>
              <a:rPr lang="en-US" altLang="zh-CN"/>
              <a:t>3. @EnableWebMvc</a:t>
            </a:r>
            <a:r>
              <a:rPr lang="zh-CN" altLang="en-US"/>
              <a:t>相当于&lt;mvc:annotation-driven/&gt;</a:t>
            </a:r>
            <a:endParaRPr lang="zh-CN" altLang="en-US"/>
          </a:p>
          <a:p>
            <a:r>
              <a:rPr lang="en-US" altLang="zh-CN"/>
              <a:t>4. ComponentScan </a:t>
            </a:r>
            <a:r>
              <a:rPr lang="zh-CN" altLang="en-US"/>
              <a:t>相当于</a:t>
            </a:r>
            <a:r>
              <a:rPr lang="en-US" altLang="zh-CN"/>
              <a:t>&lt;</a:t>
            </a:r>
            <a:r>
              <a:rPr lang="zh-CN" altLang="en-US"/>
              <a:t>context:component-scan</a:t>
            </a:r>
            <a:r>
              <a:rPr lang="en-US" altLang="zh-CN"/>
              <a:t>/&gt;</a:t>
            </a:r>
            <a:endParaRPr lang="en-US" altLang="zh-CN"/>
          </a:p>
          <a:p>
            <a:r>
              <a:rPr lang="en-US" altLang="zh-CN"/>
              <a:t>5. jspViewResolver</a:t>
            </a:r>
            <a:r>
              <a:rPr lang="zh-CN" altLang="en-US"/>
              <a:t>的</a:t>
            </a:r>
            <a:r>
              <a:rPr lang="en-US" altLang="zh-CN"/>
              <a:t>Bean</a:t>
            </a:r>
            <a:r>
              <a:rPr lang="zh-CN" altLang="en-US"/>
              <a:t>声明相当于</a:t>
            </a:r>
            <a:r>
              <a:rPr lang="en-US" altLang="zh-CN"/>
              <a:t>xml</a:t>
            </a:r>
            <a:r>
              <a:rPr lang="zh-CN" altLang="en-US"/>
              <a:t>中声明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412490" y="524010"/>
            <a:ext cx="5542280" cy="48323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SpringMVC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JavaConfig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配置实现原理</a:t>
            </a:r>
            <a:endParaRPr lang="en-US" altLang="zh-CN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690" y="1562418"/>
            <a:ext cx="2897505" cy="563245"/>
            <a:chOff x="95250" y="1989138"/>
            <a:chExt cx="2897505" cy="563245"/>
          </a:xfrm>
        </p:grpSpPr>
        <p:sp>
          <p:nvSpPr>
            <p:cNvPr id="6" name="五边形 5"/>
            <p:cNvSpPr/>
            <p:nvPr/>
          </p:nvSpPr>
          <p:spPr>
            <a:xfrm>
              <a:off x="463550" y="1989138"/>
              <a:ext cx="2529205" cy="563245"/>
            </a:xfrm>
            <a:prstGeom prst="homePlat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AbstractAnnotationConfigDispatcherServletInitializer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" name="TextBox 13"/>
            <p:cNvSpPr txBox="1">
              <a:spLocks noChangeArrowheads="1"/>
            </p:cNvSpPr>
            <p:nvPr/>
          </p:nvSpPr>
          <p:spPr bwMode="auto">
            <a:xfrm>
              <a:off x="95250" y="2098675"/>
              <a:ext cx="273050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1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37260" y="2185035"/>
            <a:ext cx="2319655" cy="563245"/>
            <a:chOff x="1201738" y="2611438"/>
            <a:chExt cx="2090737" cy="563562"/>
          </a:xfrm>
        </p:grpSpPr>
        <p:sp>
          <p:nvSpPr>
            <p:cNvPr id="11" name="五边形 10"/>
            <p:cNvSpPr/>
            <p:nvPr/>
          </p:nvSpPr>
          <p:spPr>
            <a:xfrm>
              <a:off x="1492250" y="2611438"/>
              <a:ext cx="1800225" cy="563562"/>
            </a:xfrm>
            <a:prstGeom prst="homePlat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AbstractDispatcherServletInitializer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TextBox 17"/>
            <p:cNvSpPr txBox="1">
              <a:spLocks noChangeArrowheads="1"/>
            </p:cNvSpPr>
            <p:nvPr/>
          </p:nvSpPr>
          <p:spPr bwMode="auto">
            <a:xfrm>
              <a:off x="1201738" y="2733675"/>
              <a:ext cx="300037" cy="3685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2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57195" y="2202815"/>
            <a:ext cx="2649855" cy="563245"/>
            <a:chOff x="2992438" y="3233738"/>
            <a:chExt cx="2100262" cy="563562"/>
          </a:xfrm>
        </p:grpSpPr>
        <p:sp>
          <p:nvSpPr>
            <p:cNvPr id="14" name="五边形 13"/>
            <p:cNvSpPr/>
            <p:nvPr/>
          </p:nvSpPr>
          <p:spPr>
            <a:xfrm>
              <a:off x="3292475" y="3233738"/>
              <a:ext cx="1800225" cy="563562"/>
            </a:xfrm>
            <a:prstGeom prst="homePlate">
              <a:avLst/>
            </a:prstGeom>
            <a:gradFill>
              <a:gsLst>
                <a:gs pos="33000">
                  <a:srgbClr val="2676FF">
                    <a:lumMod val="20000"/>
                    <a:lumOff val="80000"/>
                  </a:srgbClr>
                </a:gs>
                <a:gs pos="100000">
                  <a:srgbClr val="2676FF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AbstractContextLoaderInitializer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2992438" y="3355975"/>
              <a:ext cx="306387" cy="3685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3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36620" y="2825115"/>
            <a:ext cx="2670175" cy="565150"/>
            <a:chOff x="4049713" y="3856038"/>
            <a:chExt cx="2092325" cy="565150"/>
          </a:xfrm>
        </p:grpSpPr>
        <p:sp>
          <p:nvSpPr>
            <p:cNvPr id="17" name="五边形 16"/>
            <p:cNvSpPr/>
            <p:nvPr/>
          </p:nvSpPr>
          <p:spPr>
            <a:xfrm>
              <a:off x="4341813" y="3856038"/>
              <a:ext cx="1800225" cy="565150"/>
            </a:xfrm>
            <a:prstGeom prst="homePlate">
              <a:avLst/>
            </a:prstGeom>
            <a:gradFill>
              <a:gsLst>
                <a:gs pos="33000">
                  <a:srgbClr val="2676FF">
                    <a:lumMod val="20000"/>
                    <a:lumOff val="80000"/>
                  </a:srgbClr>
                </a:gs>
                <a:gs pos="100000">
                  <a:srgbClr val="2676FF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WebApplicationInitializer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TextBox 19"/>
            <p:cNvSpPr txBox="1">
              <a:spLocks noChangeArrowheads="1"/>
            </p:cNvSpPr>
            <p:nvPr/>
          </p:nvSpPr>
          <p:spPr bwMode="auto">
            <a:xfrm>
              <a:off x="4049713" y="3975100"/>
              <a:ext cx="300037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4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49345" y="3507105"/>
            <a:ext cx="2607310" cy="680085"/>
            <a:chOff x="5842000" y="4491990"/>
            <a:chExt cx="2100263" cy="563563"/>
          </a:xfrm>
        </p:grpSpPr>
        <p:sp>
          <p:nvSpPr>
            <p:cNvPr id="20" name="五边形 19"/>
            <p:cNvSpPr/>
            <p:nvPr/>
          </p:nvSpPr>
          <p:spPr>
            <a:xfrm>
              <a:off x="6142038" y="4491990"/>
              <a:ext cx="1800225" cy="563563"/>
            </a:xfrm>
            <a:prstGeom prst="homePlate">
              <a:avLst/>
            </a:pr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9F9F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@HandlesTypes，SpringServletContainerInitializer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5842000" y="4589463"/>
              <a:ext cx="307975" cy="3051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5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41745" y="3507105"/>
            <a:ext cx="2520315" cy="563880"/>
            <a:chOff x="6927850" y="5102225"/>
            <a:chExt cx="2520315" cy="563880"/>
          </a:xfrm>
        </p:grpSpPr>
        <p:sp>
          <p:nvSpPr>
            <p:cNvPr id="23" name="五边形 22"/>
            <p:cNvSpPr/>
            <p:nvPr/>
          </p:nvSpPr>
          <p:spPr>
            <a:xfrm>
              <a:off x="7235825" y="5102225"/>
              <a:ext cx="2212340" cy="563880"/>
            </a:xfrm>
            <a:prstGeom prst="homePlate">
              <a:avLst/>
            </a:pr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9F9F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ServletContainerInitializer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TextBox 21"/>
            <p:cNvSpPr txBox="1">
              <a:spLocks noChangeArrowheads="1"/>
            </p:cNvSpPr>
            <p:nvPr/>
          </p:nvSpPr>
          <p:spPr bwMode="auto">
            <a:xfrm>
              <a:off x="6927850" y="5211763"/>
              <a:ext cx="309563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6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</p:grp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427990" y="1075055"/>
            <a:ext cx="2200275" cy="384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4D4D4D"/>
                </a:solidFill>
                <a:latin typeface="微软雅黑" panose="020B0503020204020204" charset="-122"/>
                <a:ea typeface="微软雅黑" panose="020B0503020204020204" charset="-122"/>
              </a:rPr>
              <a:t>spring-webmvc.jar</a:t>
            </a:r>
            <a:endParaRPr lang="zh-CN" altLang="en-US" dirty="0">
              <a:solidFill>
                <a:srgbClr val="4D4D4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96215" y="1078230"/>
            <a:ext cx="8804275" cy="3302635"/>
            <a:chOff x="231775" y="1504950"/>
            <a:chExt cx="8804275" cy="4300538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6142038" y="1504950"/>
              <a:ext cx="0" cy="4300538"/>
            </a:xfrm>
            <a:prstGeom prst="line">
              <a:avLst/>
            </a:prstGeom>
            <a:noFill/>
            <a:ln w="19050" cap="flat" cmpd="sng" algn="ctr">
              <a:solidFill>
                <a:srgbClr val="D7D7D7"/>
              </a:solidFill>
              <a:prstDash val="soli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>
              <a:off x="3292475" y="1504950"/>
              <a:ext cx="0" cy="4300538"/>
            </a:xfrm>
            <a:prstGeom prst="line">
              <a:avLst/>
            </a:prstGeom>
            <a:noFill/>
            <a:ln w="19050" cap="flat" cmpd="sng" algn="ctr">
              <a:solidFill>
                <a:srgbClr val="D7D7D7"/>
              </a:solidFill>
              <a:prstDash val="soli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>
            <a:xfrm>
              <a:off x="231775" y="5805488"/>
              <a:ext cx="8804275" cy="0"/>
            </a:xfrm>
            <a:prstGeom prst="line">
              <a:avLst/>
            </a:prstGeom>
            <a:noFill/>
            <a:ln w="19050" cap="flat" cmpd="sng" algn="ctr">
              <a:solidFill>
                <a:srgbClr val="D7D7D7"/>
              </a:solidFill>
              <a:prstDash val="solid"/>
            </a:ln>
            <a:effectLst/>
          </p:spPr>
        </p:cxnSp>
      </p:grpSp>
      <p:sp>
        <p:nvSpPr>
          <p:cNvPr id="31" name="TextBox 25"/>
          <p:cNvSpPr txBox="1">
            <a:spLocks noChangeArrowheads="1"/>
          </p:cNvSpPr>
          <p:nvPr/>
        </p:nvSpPr>
        <p:spPr bwMode="auto">
          <a:xfrm>
            <a:off x="3436303" y="1075055"/>
            <a:ext cx="1753235" cy="384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4D4D4D"/>
                </a:solidFill>
                <a:latin typeface="微软雅黑" panose="020B0503020204020204" charset="-122"/>
                <a:ea typeface="微软雅黑" panose="020B0503020204020204" charset="-122"/>
              </a:rPr>
              <a:t>spring-web.jar</a:t>
            </a:r>
            <a:endParaRPr lang="en-US" altLang="zh-CN" dirty="0">
              <a:solidFill>
                <a:srgbClr val="4D4D4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26"/>
          <p:cNvSpPr txBox="1">
            <a:spLocks noChangeArrowheads="1"/>
          </p:cNvSpPr>
          <p:nvPr/>
        </p:nvSpPr>
        <p:spPr bwMode="auto">
          <a:xfrm>
            <a:off x="6265228" y="1075055"/>
            <a:ext cx="1329055" cy="384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en-US" altLang="zh-CN">
                <a:solidFill>
                  <a:srgbClr val="4D4D4D"/>
                </a:solidFill>
                <a:latin typeface="微软雅黑" panose="020B0503020204020204" charset="-122"/>
                <a:ea typeface="微软雅黑" panose="020B0503020204020204" charset="-122"/>
              </a:rPr>
              <a:t>servlet-api</a:t>
            </a:r>
            <a:endParaRPr lang="en-US" altLang="zh-CN">
              <a:solidFill>
                <a:srgbClr val="4D4D4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6215" y="4575810"/>
            <a:ext cx="7651115" cy="3194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注：查看源码，注意各层方法的作用。另外这里也存在一个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MVC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的父子上下文的概念</a:t>
            </a:r>
            <a:endParaRPr lang="zh-CN" altLang="en-US" sz="14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  <p:bldP spid="32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412490" y="524010"/>
            <a:ext cx="4798695" cy="48323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WebMvcConfigurerAdapter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</a:t>
            </a:r>
            <a:endParaRPr lang="zh-CN" altLang="en-US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809625" y="1449070"/>
            <a:ext cx="7524750" cy="2412365"/>
          </a:xfrm>
          <a:prstGeom prst="flowChartAlternateProcess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935355" y="1556385"/>
            <a:ext cx="1689100" cy="2044700"/>
          </a:xfrm>
          <a:prstGeom prst="triangle">
            <a:avLst>
              <a:gd name="adj" fmla="val 500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16685" y="1908175"/>
            <a:ext cx="722630" cy="15671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9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</a:t>
            </a:r>
            <a:endParaRPr lang="en-US" altLang="zh-CN" sz="9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10840" y="1668780"/>
            <a:ext cx="4846320" cy="19329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425190" y="1775460"/>
            <a:ext cx="407797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WebMvcConfigurerAdapter</a:t>
            </a:r>
            <a:r>
              <a:rPr lang="zh-CN" altLang="en-US">
                <a:sym typeface="+mn-ea"/>
              </a:rPr>
              <a:t>实现了WebMvcConfigurer，而所有WebMvcConfigurer的实现类配置会被全局装在，并执行对应的方法，所以我们可以利用这个接口来提供一些简化的配置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文本2"/>
          <p:cNvGrpSpPr/>
          <p:nvPr/>
        </p:nvGrpSpPr>
        <p:grpSpPr>
          <a:xfrm>
            <a:off x="3203847" y="1209407"/>
            <a:ext cx="3024335" cy="733226"/>
            <a:chOff x="3149540" y="2263169"/>
            <a:chExt cx="3622139" cy="733226"/>
          </a:xfrm>
        </p:grpSpPr>
        <p:sp>
          <p:nvSpPr>
            <p:cNvPr id="3" name="任意多边形 2"/>
            <p:cNvSpPr/>
            <p:nvPr/>
          </p:nvSpPr>
          <p:spPr>
            <a:xfrm>
              <a:off x="3149540" y="2263169"/>
              <a:ext cx="3622139" cy="733226"/>
            </a:xfrm>
            <a:custGeom>
              <a:avLst/>
              <a:gdLst>
                <a:gd name="connsiteX0" fmla="*/ 0 w 3622139"/>
                <a:gd name="connsiteY0" fmla="*/ 122229 h 733226"/>
                <a:gd name="connsiteX1" fmla="*/ 122229 w 3622139"/>
                <a:gd name="connsiteY1" fmla="*/ 0 h 733226"/>
                <a:gd name="connsiteX2" fmla="*/ 3499910 w 3622139"/>
                <a:gd name="connsiteY2" fmla="*/ 0 h 733226"/>
                <a:gd name="connsiteX3" fmla="*/ 3622139 w 3622139"/>
                <a:gd name="connsiteY3" fmla="*/ 122229 h 733226"/>
                <a:gd name="connsiteX4" fmla="*/ 3622139 w 3622139"/>
                <a:gd name="connsiteY4" fmla="*/ 610997 h 733226"/>
                <a:gd name="connsiteX5" fmla="*/ 3499910 w 3622139"/>
                <a:gd name="connsiteY5" fmla="*/ 733226 h 733226"/>
                <a:gd name="connsiteX6" fmla="*/ 122229 w 3622139"/>
                <a:gd name="connsiteY6" fmla="*/ 733226 h 733226"/>
                <a:gd name="connsiteX7" fmla="*/ 0 w 3622139"/>
                <a:gd name="connsiteY7" fmla="*/ 610997 h 733226"/>
                <a:gd name="connsiteX8" fmla="*/ 0 w 3622139"/>
                <a:gd name="connsiteY8" fmla="*/ 122229 h 73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2139" h="733226">
                  <a:moveTo>
                    <a:pt x="0" y="122229"/>
                  </a:moveTo>
                  <a:cubicBezTo>
                    <a:pt x="0" y="54724"/>
                    <a:pt x="54724" y="0"/>
                    <a:pt x="122229" y="0"/>
                  </a:cubicBezTo>
                  <a:lnTo>
                    <a:pt x="3499910" y="0"/>
                  </a:lnTo>
                  <a:cubicBezTo>
                    <a:pt x="3567415" y="0"/>
                    <a:pt x="3622139" y="54724"/>
                    <a:pt x="3622139" y="122229"/>
                  </a:cubicBezTo>
                  <a:lnTo>
                    <a:pt x="3622139" y="610997"/>
                  </a:lnTo>
                  <a:cubicBezTo>
                    <a:pt x="3622139" y="678502"/>
                    <a:pt x="3567415" y="733226"/>
                    <a:pt x="3499910" y="733226"/>
                  </a:cubicBezTo>
                  <a:lnTo>
                    <a:pt x="122229" y="733226"/>
                  </a:lnTo>
                  <a:cubicBezTo>
                    <a:pt x="54724" y="733226"/>
                    <a:pt x="0" y="678502"/>
                    <a:pt x="0" y="610997"/>
                  </a:cubicBezTo>
                  <a:lnTo>
                    <a:pt x="0" y="122229"/>
                  </a:lnTo>
                  <a:close/>
                </a:path>
              </a:pathLst>
            </a:custGeom>
            <a:gradFill>
              <a:gsLst>
                <a:gs pos="100000">
                  <a:srgbClr val="FFFFFF"/>
                </a:gs>
                <a:gs pos="51657">
                  <a:srgbClr val="F0F0F0"/>
                </a:gs>
                <a:gs pos="0">
                  <a:srgbClr val="FFFFFF"/>
                </a:gs>
              </a:gsLst>
              <a:lin ang="5400000" scaled="1"/>
            </a:gradFill>
            <a:ln w="9525">
              <a:solidFill>
                <a:srgbClr val="DDDDDD"/>
              </a:solidFill>
              <a:round/>
            </a:ln>
            <a:effectLst>
              <a:outerShdw blurRad="63500" sx="101000" sy="101000" algn="ctr" rotWithShape="0">
                <a:prstClr val="black">
                  <a:alpha val="8000"/>
                </a:prstClr>
              </a:outerShdw>
            </a:effectLst>
          </p:spPr>
          <p:txBody>
            <a:bodyPr wrap="none" anchor="ctr"/>
            <a:p>
              <a:endParaRPr lang="zh-CN" altLang="en-US" sz="1600" kern="0">
                <a:solidFill>
                  <a:sysClr val="windowText" lastClr="000000"/>
                </a:solidFill>
                <a:ea typeface="微软雅黑" panose="020B0503020204020204" charset="-122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3174940" y="2275869"/>
              <a:ext cx="3571339" cy="707826"/>
            </a:xfrm>
            <a:custGeom>
              <a:avLst/>
              <a:gdLst>
                <a:gd name="connsiteX0" fmla="*/ 0 w 3622139"/>
                <a:gd name="connsiteY0" fmla="*/ 122229 h 733226"/>
                <a:gd name="connsiteX1" fmla="*/ 122229 w 3622139"/>
                <a:gd name="connsiteY1" fmla="*/ 0 h 733226"/>
                <a:gd name="connsiteX2" fmla="*/ 3499910 w 3622139"/>
                <a:gd name="connsiteY2" fmla="*/ 0 h 733226"/>
                <a:gd name="connsiteX3" fmla="*/ 3622139 w 3622139"/>
                <a:gd name="connsiteY3" fmla="*/ 122229 h 733226"/>
                <a:gd name="connsiteX4" fmla="*/ 3622139 w 3622139"/>
                <a:gd name="connsiteY4" fmla="*/ 610997 h 733226"/>
                <a:gd name="connsiteX5" fmla="*/ 3499910 w 3622139"/>
                <a:gd name="connsiteY5" fmla="*/ 733226 h 733226"/>
                <a:gd name="connsiteX6" fmla="*/ 122229 w 3622139"/>
                <a:gd name="connsiteY6" fmla="*/ 733226 h 733226"/>
                <a:gd name="connsiteX7" fmla="*/ 0 w 3622139"/>
                <a:gd name="connsiteY7" fmla="*/ 610997 h 733226"/>
                <a:gd name="connsiteX8" fmla="*/ 0 w 3622139"/>
                <a:gd name="connsiteY8" fmla="*/ 122229 h 73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2139" h="733226">
                  <a:moveTo>
                    <a:pt x="0" y="122229"/>
                  </a:moveTo>
                  <a:cubicBezTo>
                    <a:pt x="0" y="54724"/>
                    <a:pt x="54724" y="0"/>
                    <a:pt x="122229" y="0"/>
                  </a:cubicBezTo>
                  <a:lnTo>
                    <a:pt x="3499910" y="0"/>
                  </a:lnTo>
                  <a:cubicBezTo>
                    <a:pt x="3567415" y="0"/>
                    <a:pt x="3622139" y="54724"/>
                    <a:pt x="3622139" y="122229"/>
                  </a:cubicBezTo>
                  <a:lnTo>
                    <a:pt x="3622139" y="610997"/>
                  </a:lnTo>
                  <a:cubicBezTo>
                    <a:pt x="3622139" y="678502"/>
                    <a:pt x="3567415" y="733226"/>
                    <a:pt x="3499910" y="733226"/>
                  </a:cubicBezTo>
                  <a:lnTo>
                    <a:pt x="122229" y="733226"/>
                  </a:lnTo>
                  <a:cubicBezTo>
                    <a:pt x="54724" y="733226"/>
                    <a:pt x="0" y="678502"/>
                    <a:pt x="0" y="610997"/>
                  </a:cubicBezTo>
                  <a:lnTo>
                    <a:pt x="0" y="122229"/>
                  </a:lnTo>
                  <a:close/>
                </a:path>
              </a:pathLst>
            </a:custGeom>
            <a:gradFill rotWithShape="1">
              <a:gsLst>
                <a:gs pos="98000">
                  <a:srgbClr val="F9F9F9"/>
                </a:gs>
                <a:gs pos="100000">
                  <a:srgbClr val="FFFFFF"/>
                </a:gs>
                <a:gs pos="51657">
                  <a:srgbClr val="E8E8E8"/>
                </a:gs>
                <a:gs pos="50000">
                  <a:srgbClr val="ECECEC"/>
                </a:gs>
                <a:gs pos="8000">
                  <a:srgbClr val="F8F8F8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p>
              <a:pPr>
                <a:lnSpc>
                  <a:spcPct val="150000"/>
                </a:lnSpc>
              </a:pPr>
              <a:r>
                <a:rPr lang="en-US" altLang="zh-CN" sz="1600" kern="0" dirty="0">
                  <a:solidFill>
                    <a:srgbClr val="888888"/>
                  </a:solidFill>
                  <a:ea typeface="微软雅黑" panose="020B0503020204020204" charset="-122"/>
                </a:rPr>
                <a:t>spring Xml</a:t>
              </a:r>
              <a:r>
                <a:rPr lang="zh-CN" altLang="en-US" sz="1600" kern="0" dirty="0">
                  <a:solidFill>
                    <a:srgbClr val="888888"/>
                  </a:solidFill>
                  <a:ea typeface="微软雅黑" panose="020B0503020204020204" charset="-122"/>
                </a:rPr>
                <a:t>的配置雍容复杂</a:t>
              </a:r>
              <a:endParaRPr lang="zh-CN" altLang="en-US" sz="1600" kern="0" dirty="0">
                <a:solidFill>
                  <a:srgbClr val="888888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5" name="文本3"/>
          <p:cNvGrpSpPr/>
          <p:nvPr/>
        </p:nvGrpSpPr>
        <p:grpSpPr>
          <a:xfrm>
            <a:off x="3203847" y="2030621"/>
            <a:ext cx="3024335" cy="733226"/>
            <a:chOff x="3149540" y="3084383"/>
            <a:chExt cx="3622139" cy="733226"/>
          </a:xfrm>
        </p:grpSpPr>
        <p:sp>
          <p:nvSpPr>
            <p:cNvPr id="6" name="任意多边形 5"/>
            <p:cNvSpPr/>
            <p:nvPr/>
          </p:nvSpPr>
          <p:spPr>
            <a:xfrm>
              <a:off x="3149540" y="3084383"/>
              <a:ext cx="3622139" cy="733226"/>
            </a:xfrm>
            <a:custGeom>
              <a:avLst/>
              <a:gdLst>
                <a:gd name="connsiteX0" fmla="*/ 0 w 3622139"/>
                <a:gd name="connsiteY0" fmla="*/ 122229 h 733226"/>
                <a:gd name="connsiteX1" fmla="*/ 122229 w 3622139"/>
                <a:gd name="connsiteY1" fmla="*/ 0 h 733226"/>
                <a:gd name="connsiteX2" fmla="*/ 3499910 w 3622139"/>
                <a:gd name="connsiteY2" fmla="*/ 0 h 733226"/>
                <a:gd name="connsiteX3" fmla="*/ 3622139 w 3622139"/>
                <a:gd name="connsiteY3" fmla="*/ 122229 h 733226"/>
                <a:gd name="connsiteX4" fmla="*/ 3622139 w 3622139"/>
                <a:gd name="connsiteY4" fmla="*/ 610997 h 733226"/>
                <a:gd name="connsiteX5" fmla="*/ 3499910 w 3622139"/>
                <a:gd name="connsiteY5" fmla="*/ 733226 h 733226"/>
                <a:gd name="connsiteX6" fmla="*/ 122229 w 3622139"/>
                <a:gd name="connsiteY6" fmla="*/ 733226 h 733226"/>
                <a:gd name="connsiteX7" fmla="*/ 0 w 3622139"/>
                <a:gd name="connsiteY7" fmla="*/ 610997 h 733226"/>
                <a:gd name="connsiteX8" fmla="*/ 0 w 3622139"/>
                <a:gd name="connsiteY8" fmla="*/ 122229 h 73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2139" h="733226">
                  <a:moveTo>
                    <a:pt x="0" y="122229"/>
                  </a:moveTo>
                  <a:cubicBezTo>
                    <a:pt x="0" y="54724"/>
                    <a:pt x="54724" y="0"/>
                    <a:pt x="122229" y="0"/>
                  </a:cubicBezTo>
                  <a:lnTo>
                    <a:pt x="3499910" y="0"/>
                  </a:lnTo>
                  <a:cubicBezTo>
                    <a:pt x="3567415" y="0"/>
                    <a:pt x="3622139" y="54724"/>
                    <a:pt x="3622139" y="122229"/>
                  </a:cubicBezTo>
                  <a:lnTo>
                    <a:pt x="3622139" y="610997"/>
                  </a:lnTo>
                  <a:cubicBezTo>
                    <a:pt x="3622139" y="678502"/>
                    <a:pt x="3567415" y="733226"/>
                    <a:pt x="3499910" y="733226"/>
                  </a:cubicBezTo>
                  <a:lnTo>
                    <a:pt x="122229" y="733226"/>
                  </a:lnTo>
                  <a:cubicBezTo>
                    <a:pt x="54724" y="733226"/>
                    <a:pt x="0" y="678502"/>
                    <a:pt x="0" y="610997"/>
                  </a:cubicBezTo>
                  <a:lnTo>
                    <a:pt x="0" y="122229"/>
                  </a:lnTo>
                  <a:close/>
                </a:path>
              </a:pathLst>
            </a:custGeom>
            <a:gradFill>
              <a:gsLst>
                <a:gs pos="100000">
                  <a:srgbClr val="FFFFFF"/>
                </a:gs>
                <a:gs pos="51657">
                  <a:srgbClr val="F0F0F0"/>
                </a:gs>
                <a:gs pos="0">
                  <a:srgbClr val="FFFFFF"/>
                </a:gs>
              </a:gsLst>
              <a:lin ang="5400000" scaled="1"/>
            </a:gradFill>
            <a:ln w="9525">
              <a:solidFill>
                <a:srgbClr val="DDDDDD"/>
              </a:solidFill>
              <a:round/>
            </a:ln>
            <a:effectLst>
              <a:outerShdw blurRad="63500" sx="101000" sy="101000" algn="ctr" rotWithShape="0">
                <a:prstClr val="black">
                  <a:alpha val="8000"/>
                </a:prstClr>
              </a:outerShdw>
            </a:effectLst>
          </p:spPr>
          <p:txBody>
            <a:bodyPr wrap="none" anchor="ctr"/>
            <a:p>
              <a:endParaRPr lang="zh-CN" altLang="en-US" sz="1600" kern="0" dirty="0">
                <a:solidFill>
                  <a:sysClr val="windowText" lastClr="000000"/>
                </a:solidFill>
                <a:ea typeface="微软雅黑" panose="020B050302020402020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174940" y="3097083"/>
              <a:ext cx="3571339" cy="707826"/>
            </a:xfrm>
            <a:custGeom>
              <a:avLst/>
              <a:gdLst>
                <a:gd name="connsiteX0" fmla="*/ 0 w 3622139"/>
                <a:gd name="connsiteY0" fmla="*/ 122229 h 733226"/>
                <a:gd name="connsiteX1" fmla="*/ 122229 w 3622139"/>
                <a:gd name="connsiteY1" fmla="*/ 0 h 733226"/>
                <a:gd name="connsiteX2" fmla="*/ 3499910 w 3622139"/>
                <a:gd name="connsiteY2" fmla="*/ 0 h 733226"/>
                <a:gd name="connsiteX3" fmla="*/ 3622139 w 3622139"/>
                <a:gd name="connsiteY3" fmla="*/ 122229 h 733226"/>
                <a:gd name="connsiteX4" fmla="*/ 3622139 w 3622139"/>
                <a:gd name="connsiteY4" fmla="*/ 610997 h 733226"/>
                <a:gd name="connsiteX5" fmla="*/ 3499910 w 3622139"/>
                <a:gd name="connsiteY5" fmla="*/ 733226 h 733226"/>
                <a:gd name="connsiteX6" fmla="*/ 122229 w 3622139"/>
                <a:gd name="connsiteY6" fmla="*/ 733226 h 733226"/>
                <a:gd name="connsiteX7" fmla="*/ 0 w 3622139"/>
                <a:gd name="connsiteY7" fmla="*/ 610997 h 733226"/>
                <a:gd name="connsiteX8" fmla="*/ 0 w 3622139"/>
                <a:gd name="connsiteY8" fmla="*/ 122229 h 73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2139" h="733226">
                  <a:moveTo>
                    <a:pt x="0" y="122229"/>
                  </a:moveTo>
                  <a:cubicBezTo>
                    <a:pt x="0" y="54724"/>
                    <a:pt x="54724" y="0"/>
                    <a:pt x="122229" y="0"/>
                  </a:cubicBezTo>
                  <a:lnTo>
                    <a:pt x="3499910" y="0"/>
                  </a:lnTo>
                  <a:cubicBezTo>
                    <a:pt x="3567415" y="0"/>
                    <a:pt x="3622139" y="54724"/>
                    <a:pt x="3622139" y="122229"/>
                  </a:cubicBezTo>
                  <a:lnTo>
                    <a:pt x="3622139" y="610997"/>
                  </a:lnTo>
                  <a:cubicBezTo>
                    <a:pt x="3622139" y="678502"/>
                    <a:pt x="3567415" y="733226"/>
                    <a:pt x="3499910" y="733226"/>
                  </a:cubicBezTo>
                  <a:lnTo>
                    <a:pt x="122229" y="733226"/>
                  </a:lnTo>
                  <a:cubicBezTo>
                    <a:pt x="54724" y="733226"/>
                    <a:pt x="0" y="678502"/>
                    <a:pt x="0" y="610997"/>
                  </a:cubicBezTo>
                  <a:lnTo>
                    <a:pt x="0" y="122229"/>
                  </a:lnTo>
                  <a:close/>
                </a:path>
              </a:pathLst>
            </a:custGeom>
            <a:gradFill rotWithShape="1">
              <a:gsLst>
                <a:gs pos="98000">
                  <a:srgbClr val="F9F9F9"/>
                </a:gs>
                <a:gs pos="100000">
                  <a:srgbClr val="FFFFFF"/>
                </a:gs>
                <a:gs pos="51657">
                  <a:srgbClr val="E8E8E8"/>
                </a:gs>
                <a:gs pos="50000">
                  <a:srgbClr val="ECECEC"/>
                </a:gs>
                <a:gs pos="8000">
                  <a:srgbClr val="F8F8F8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p>
              <a:pPr>
                <a:lnSpc>
                  <a:spcPct val="150000"/>
                </a:lnSpc>
              </a:pPr>
              <a:r>
                <a:rPr lang="zh-CN" altLang="en-US" sz="1600" kern="0" dirty="0">
                  <a:solidFill>
                    <a:srgbClr val="888888"/>
                  </a:solidFill>
                  <a:ea typeface="微软雅黑" panose="020B0503020204020204" charset="-122"/>
                </a:rPr>
                <a:t>注解的广泛支持和易用性</a:t>
              </a:r>
              <a:endParaRPr lang="zh-CN" altLang="en-US" sz="1600" kern="0" dirty="0">
                <a:solidFill>
                  <a:srgbClr val="888888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8" name="文本4"/>
          <p:cNvGrpSpPr/>
          <p:nvPr/>
        </p:nvGrpSpPr>
        <p:grpSpPr>
          <a:xfrm>
            <a:off x="3203847" y="2851835"/>
            <a:ext cx="3024335" cy="733226"/>
            <a:chOff x="3149540" y="3905597"/>
            <a:chExt cx="3622139" cy="733226"/>
          </a:xfrm>
        </p:grpSpPr>
        <p:sp>
          <p:nvSpPr>
            <p:cNvPr id="9" name="任意多边形 8"/>
            <p:cNvSpPr/>
            <p:nvPr/>
          </p:nvSpPr>
          <p:spPr>
            <a:xfrm>
              <a:off x="3149540" y="3905597"/>
              <a:ext cx="3622139" cy="733226"/>
            </a:xfrm>
            <a:custGeom>
              <a:avLst/>
              <a:gdLst>
                <a:gd name="connsiteX0" fmla="*/ 0 w 3622139"/>
                <a:gd name="connsiteY0" fmla="*/ 122229 h 733226"/>
                <a:gd name="connsiteX1" fmla="*/ 122229 w 3622139"/>
                <a:gd name="connsiteY1" fmla="*/ 0 h 733226"/>
                <a:gd name="connsiteX2" fmla="*/ 3499910 w 3622139"/>
                <a:gd name="connsiteY2" fmla="*/ 0 h 733226"/>
                <a:gd name="connsiteX3" fmla="*/ 3622139 w 3622139"/>
                <a:gd name="connsiteY3" fmla="*/ 122229 h 733226"/>
                <a:gd name="connsiteX4" fmla="*/ 3622139 w 3622139"/>
                <a:gd name="connsiteY4" fmla="*/ 610997 h 733226"/>
                <a:gd name="connsiteX5" fmla="*/ 3499910 w 3622139"/>
                <a:gd name="connsiteY5" fmla="*/ 733226 h 733226"/>
                <a:gd name="connsiteX6" fmla="*/ 122229 w 3622139"/>
                <a:gd name="connsiteY6" fmla="*/ 733226 h 733226"/>
                <a:gd name="connsiteX7" fmla="*/ 0 w 3622139"/>
                <a:gd name="connsiteY7" fmla="*/ 610997 h 733226"/>
                <a:gd name="connsiteX8" fmla="*/ 0 w 3622139"/>
                <a:gd name="connsiteY8" fmla="*/ 122229 h 73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2139" h="733226">
                  <a:moveTo>
                    <a:pt x="0" y="122229"/>
                  </a:moveTo>
                  <a:cubicBezTo>
                    <a:pt x="0" y="54724"/>
                    <a:pt x="54724" y="0"/>
                    <a:pt x="122229" y="0"/>
                  </a:cubicBezTo>
                  <a:lnTo>
                    <a:pt x="3499910" y="0"/>
                  </a:lnTo>
                  <a:cubicBezTo>
                    <a:pt x="3567415" y="0"/>
                    <a:pt x="3622139" y="54724"/>
                    <a:pt x="3622139" y="122229"/>
                  </a:cubicBezTo>
                  <a:lnTo>
                    <a:pt x="3622139" y="610997"/>
                  </a:lnTo>
                  <a:cubicBezTo>
                    <a:pt x="3622139" y="678502"/>
                    <a:pt x="3567415" y="733226"/>
                    <a:pt x="3499910" y="733226"/>
                  </a:cubicBezTo>
                  <a:lnTo>
                    <a:pt x="122229" y="733226"/>
                  </a:lnTo>
                  <a:cubicBezTo>
                    <a:pt x="54724" y="733226"/>
                    <a:pt x="0" y="678502"/>
                    <a:pt x="0" y="610997"/>
                  </a:cubicBezTo>
                  <a:lnTo>
                    <a:pt x="0" y="122229"/>
                  </a:lnTo>
                  <a:close/>
                </a:path>
              </a:pathLst>
            </a:custGeom>
            <a:gradFill>
              <a:gsLst>
                <a:gs pos="100000">
                  <a:srgbClr val="FFFFFF"/>
                </a:gs>
                <a:gs pos="51657">
                  <a:srgbClr val="F0F0F0"/>
                </a:gs>
                <a:gs pos="0">
                  <a:srgbClr val="FFFFFF"/>
                </a:gs>
              </a:gsLst>
              <a:lin ang="5400000" scaled="1"/>
            </a:gradFill>
            <a:ln w="9525">
              <a:solidFill>
                <a:srgbClr val="DDDDDD"/>
              </a:solidFill>
              <a:round/>
            </a:ln>
            <a:effectLst>
              <a:outerShdw blurRad="63500" sx="101000" sy="101000" algn="ctr" rotWithShape="0">
                <a:prstClr val="black">
                  <a:alpha val="8000"/>
                </a:prstClr>
              </a:outerShdw>
            </a:effectLst>
          </p:spPr>
          <p:txBody>
            <a:bodyPr wrap="none" anchor="ctr"/>
            <a:p>
              <a:endParaRPr lang="zh-CN" altLang="en-US" sz="1600" kern="0" dirty="0">
                <a:solidFill>
                  <a:sysClr val="windowText" lastClr="000000"/>
                </a:solidFill>
                <a:ea typeface="微软雅黑" panose="020B050302020402020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174940" y="3918297"/>
              <a:ext cx="3571339" cy="707826"/>
            </a:xfrm>
            <a:custGeom>
              <a:avLst/>
              <a:gdLst>
                <a:gd name="connsiteX0" fmla="*/ 0 w 3622139"/>
                <a:gd name="connsiteY0" fmla="*/ 122229 h 733226"/>
                <a:gd name="connsiteX1" fmla="*/ 122229 w 3622139"/>
                <a:gd name="connsiteY1" fmla="*/ 0 h 733226"/>
                <a:gd name="connsiteX2" fmla="*/ 3499910 w 3622139"/>
                <a:gd name="connsiteY2" fmla="*/ 0 h 733226"/>
                <a:gd name="connsiteX3" fmla="*/ 3622139 w 3622139"/>
                <a:gd name="connsiteY3" fmla="*/ 122229 h 733226"/>
                <a:gd name="connsiteX4" fmla="*/ 3622139 w 3622139"/>
                <a:gd name="connsiteY4" fmla="*/ 610997 h 733226"/>
                <a:gd name="connsiteX5" fmla="*/ 3499910 w 3622139"/>
                <a:gd name="connsiteY5" fmla="*/ 733226 h 733226"/>
                <a:gd name="connsiteX6" fmla="*/ 122229 w 3622139"/>
                <a:gd name="connsiteY6" fmla="*/ 733226 h 733226"/>
                <a:gd name="connsiteX7" fmla="*/ 0 w 3622139"/>
                <a:gd name="connsiteY7" fmla="*/ 610997 h 733226"/>
                <a:gd name="connsiteX8" fmla="*/ 0 w 3622139"/>
                <a:gd name="connsiteY8" fmla="*/ 122229 h 73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2139" h="733226">
                  <a:moveTo>
                    <a:pt x="0" y="122229"/>
                  </a:moveTo>
                  <a:cubicBezTo>
                    <a:pt x="0" y="54724"/>
                    <a:pt x="54724" y="0"/>
                    <a:pt x="122229" y="0"/>
                  </a:cubicBezTo>
                  <a:lnTo>
                    <a:pt x="3499910" y="0"/>
                  </a:lnTo>
                  <a:cubicBezTo>
                    <a:pt x="3567415" y="0"/>
                    <a:pt x="3622139" y="54724"/>
                    <a:pt x="3622139" y="122229"/>
                  </a:cubicBezTo>
                  <a:lnTo>
                    <a:pt x="3622139" y="610997"/>
                  </a:lnTo>
                  <a:cubicBezTo>
                    <a:pt x="3622139" y="678502"/>
                    <a:pt x="3567415" y="733226"/>
                    <a:pt x="3499910" y="733226"/>
                  </a:cubicBezTo>
                  <a:lnTo>
                    <a:pt x="122229" y="733226"/>
                  </a:lnTo>
                  <a:cubicBezTo>
                    <a:pt x="54724" y="733226"/>
                    <a:pt x="0" y="678502"/>
                    <a:pt x="0" y="610997"/>
                  </a:cubicBezTo>
                  <a:lnTo>
                    <a:pt x="0" y="122229"/>
                  </a:lnTo>
                  <a:close/>
                </a:path>
              </a:pathLst>
            </a:custGeom>
            <a:gradFill rotWithShape="1">
              <a:gsLst>
                <a:gs pos="98000">
                  <a:srgbClr val="F9F9F9"/>
                </a:gs>
                <a:gs pos="100000">
                  <a:srgbClr val="FFFFFF"/>
                </a:gs>
                <a:gs pos="51657">
                  <a:srgbClr val="E8E8E8"/>
                </a:gs>
                <a:gs pos="50000">
                  <a:srgbClr val="ECECEC"/>
                </a:gs>
                <a:gs pos="8000">
                  <a:srgbClr val="F8F8F8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p>
              <a:pPr>
                <a:lnSpc>
                  <a:spcPct val="150000"/>
                </a:lnSpc>
              </a:pPr>
              <a:r>
                <a:rPr lang="zh-CN" altLang="en-US" sz="1600" kern="0" dirty="0">
                  <a:solidFill>
                    <a:srgbClr val="888888"/>
                  </a:solidFill>
                  <a:ea typeface="微软雅黑" panose="020B0503020204020204" charset="-122"/>
                </a:rPr>
                <a:t>条件注解的概念引用</a:t>
              </a:r>
              <a:endParaRPr lang="zh-CN" altLang="en-US" sz="1600" kern="0" dirty="0">
                <a:solidFill>
                  <a:srgbClr val="888888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11" name="文本5"/>
          <p:cNvGrpSpPr/>
          <p:nvPr/>
        </p:nvGrpSpPr>
        <p:grpSpPr>
          <a:xfrm>
            <a:off x="3203847" y="3673049"/>
            <a:ext cx="3024335" cy="733226"/>
            <a:chOff x="3149540" y="4726811"/>
            <a:chExt cx="3622139" cy="733226"/>
          </a:xfrm>
        </p:grpSpPr>
        <p:sp>
          <p:nvSpPr>
            <p:cNvPr id="12" name="任意多边形 11"/>
            <p:cNvSpPr/>
            <p:nvPr/>
          </p:nvSpPr>
          <p:spPr>
            <a:xfrm>
              <a:off x="3149540" y="4726811"/>
              <a:ext cx="3622139" cy="733226"/>
            </a:xfrm>
            <a:custGeom>
              <a:avLst/>
              <a:gdLst>
                <a:gd name="connsiteX0" fmla="*/ 0 w 3622139"/>
                <a:gd name="connsiteY0" fmla="*/ 122229 h 733226"/>
                <a:gd name="connsiteX1" fmla="*/ 122229 w 3622139"/>
                <a:gd name="connsiteY1" fmla="*/ 0 h 733226"/>
                <a:gd name="connsiteX2" fmla="*/ 3499910 w 3622139"/>
                <a:gd name="connsiteY2" fmla="*/ 0 h 733226"/>
                <a:gd name="connsiteX3" fmla="*/ 3622139 w 3622139"/>
                <a:gd name="connsiteY3" fmla="*/ 122229 h 733226"/>
                <a:gd name="connsiteX4" fmla="*/ 3622139 w 3622139"/>
                <a:gd name="connsiteY4" fmla="*/ 610997 h 733226"/>
                <a:gd name="connsiteX5" fmla="*/ 3499910 w 3622139"/>
                <a:gd name="connsiteY5" fmla="*/ 733226 h 733226"/>
                <a:gd name="connsiteX6" fmla="*/ 122229 w 3622139"/>
                <a:gd name="connsiteY6" fmla="*/ 733226 h 733226"/>
                <a:gd name="connsiteX7" fmla="*/ 0 w 3622139"/>
                <a:gd name="connsiteY7" fmla="*/ 610997 h 733226"/>
                <a:gd name="connsiteX8" fmla="*/ 0 w 3622139"/>
                <a:gd name="connsiteY8" fmla="*/ 122229 h 73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2139" h="733226">
                  <a:moveTo>
                    <a:pt x="0" y="122229"/>
                  </a:moveTo>
                  <a:cubicBezTo>
                    <a:pt x="0" y="54724"/>
                    <a:pt x="54724" y="0"/>
                    <a:pt x="122229" y="0"/>
                  </a:cubicBezTo>
                  <a:lnTo>
                    <a:pt x="3499910" y="0"/>
                  </a:lnTo>
                  <a:cubicBezTo>
                    <a:pt x="3567415" y="0"/>
                    <a:pt x="3622139" y="54724"/>
                    <a:pt x="3622139" y="122229"/>
                  </a:cubicBezTo>
                  <a:lnTo>
                    <a:pt x="3622139" y="610997"/>
                  </a:lnTo>
                  <a:cubicBezTo>
                    <a:pt x="3622139" y="678502"/>
                    <a:pt x="3567415" y="733226"/>
                    <a:pt x="3499910" y="733226"/>
                  </a:cubicBezTo>
                  <a:lnTo>
                    <a:pt x="122229" y="733226"/>
                  </a:lnTo>
                  <a:cubicBezTo>
                    <a:pt x="54724" y="733226"/>
                    <a:pt x="0" y="678502"/>
                    <a:pt x="0" y="610997"/>
                  </a:cubicBezTo>
                  <a:lnTo>
                    <a:pt x="0" y="122229"/>
                  </a:lnTo>
                  <a:close/>
                </a:path>
              </a:pathLst>
            </a:custGeom>
            <a:gradFill>
              <a:gsLst>
                <a:gs pos="100000">
                  <a:srgbClr val="FFFFFF"/>
                </a:gs>
                <a:gs pos="51657">
                  <a:srgbClr val="F0F0F0"/>
                </a:gs>
                <a:gs pos="0">
                  <a:srgbClr val="FFFFFF"/>
                </a:gs>
              </a:gsLst>
              <a:lin ang="5400000" scaled="1"/>
            </a:gradFill>
            <a:ln w="9525">
              <a:solidFill>
                <a:srgbClr val="DDDDDD"/>
              </a:solidFill>
              <a:round/>
            </a:ln>
            <a:effectLst>
              <a:outerShdw blurRad="63500" sx="101000" sy="101000" algn="ctr" rotWithShape="0">
                <a:prstClr val="black">
                  <a:alpha val="8000"/>
                </a:prstClr>
              </a:outerShdw>
            </a:effectLst>
          </p:spPr>
          <p:txBody>
            <a:bodyPr wrap="none" anchor="ctr"/>
            <a:p>
              <a:endParaRPr lang="zh-CN" altLang="en-US" sz="1600" kern="0" dirty="0">
                <a:solidFill>
                  <a:sysClr val="windowText" lastClr="000000"/>
                </a:solidFill>
                <a:ea typeface="微软雅黑" panose="020B0503020204020204" charset="-122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3174940" y="4739511"/>
              <a:ext cx="3571339" cy="707826"/>
            </a:xfrm>
            <a:custGeom>
              <a:avLst/>
              <a:gdLst>
                <a:gd name="connsiteX0" fmla="*/ 0 w 3622139"/>
                <a:gd name="connsiteY0" fmla="*/ 122229 h 733226"/>
                <a:gd name="connsiteX1" fmla="*/ 122229 w 3622139"/>
                <a:gd name="connsiteY1" fmla="*/ 0 h 733226"/>
                <a:gd name="connsiteX2" fmla="*/ 3499910 w 3622139"/>
                <a:gd name="connsiteY2" fmla="*/ 0 h 733226"/>
                <a:gd name="connsiteX3" fmla="*/ 3622139 w 3622139"/>
                <a:gd name="connsiteY3" fmla="*/ 122229 h 733226"/>
                <a:gd name="connsiteX4" fmla="*/ 3622139 w 3622139"/>
                <a:gd name="connsiteY4" fmla="*/ 610997 h 733226"/>
                <a:gd name="connsiteX5" fmla="*/ 3499910 w 3622139"/>
                <a:gd name="connsiteY5" fmla="*/ 733226 h 733226"/>
                <a:gd name="connsiteX6" fmla="*/ 122229 w 3622139"/>
                <a:gd name="connsiteY6" fmla="*/ 733226 h 733226"/>
                <a:gd name="connsiteX7" fmla="*/ 0 w 3622139"/>
                <a:gd name="connsiteY7" fmla="*/ 610997 h 733226"/>
                <a:gd name="connsiteX8" fmla="*/ 0 w 3622139"/>
                <a:gd name="connsiteY8" fmla="*/ 122229 h 73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2139" h="733226">
                  <a:moveTo>
                    <a:pt x="0" y="122229"/>
                  </a:moveTo>
                  <a:cubicBezTo>
                    <a:pt x="0" y="54724"/>
                    <a:pt x="54724" y="0"/>
                    <a:pt x="122229" y="0"/>
                  </a:cubicBezTo>
                  <a:lnTo>
                    <a:pt x="3499910" y="0"/>
                  </a:lnTo>
                  <a:cubicBezTo>
                    <a:pt x="3567415" y="0"/>
                    <a:pt x="3622139" y="54724"/>
                    <a:pt x="3622139" y="122229"/>
                  </a:cubicBezTo>
                  <a:lnTo>
                    <a:pt x="3622139" y="610997"/>
                  </a:lnTo>
                  <a:cubicBezTo>
                    <a:pt x="3622139" y="678502"/>
                    <a:pt x="3567415" y="733226"/>
                    <a:pt x="3499910" y="733226"/>
                  </a:cubicBezTo>
                  <a:lnTo>
                    <a:pt x="122229" y="733226"/>
                  </a:lnTo>
                  <a:cubicBezTo>
                    <a:pt x="54724" y="733226"/>
                    <a:pt x="0" y="678502"/>
                    <a:pt x="0" y="610997"/>
                  </a:cubicBezTo>
                  <a:lnTo>
                    <a:pt x="0" y="122229"/>
                  </a:lnTo>
                  <a:close/>
                </a:path>
              </a:pathLst>
            </a:custGeom>
            <a:gradFill rotWithShape="1">
              <a:gsLst>
                <a:gs pos="98000">
                  <a:srgbClr val="F9F9F9"/>
                </a:gs>
                <a:gs pos="100000">
                  <a:srgbClr val="FFFFFF"/>
                </a:gs>
                <a:gs pos="51657">
                  <a:srgbClr val="E8E8E8"/>
                </a:gs>
                <a:gs pos="50000">
                  <a:srgbClr val="ECECEC"/>
                </a:gs>
                <a:gs pos="8000">
                  <a:srgbClr val="F8F8F8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p>
              <a:pPr>
                <a:lnSpc>
                  <a:spcPct val="150000"/>
                </a:lnSpc>
              </a:pPr>
              <a:r>
                <a:rPr lang="zh-CN" altLang="en-US" sz="1600" kern="0" dirty="0">
                  <a:solidFill>
                    <a:srgbClr val="888888"/>
                  </a:solidFill>
                  <a:ea typeface="微软雅黑" panose="020B0503020204020204" charset="-122"/>
                </a:rPr>
                <a:t>决定优（先）于配置的理念</a:t>
              </a:r>
              <a:endParaRPr lang="zh-CN" altLang="en-US" sz="1600" kern="0" dirty="0">
                <a:solidFill>
                  <a:srgbClr val="888888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17" name="深色1"/>
          <p:cNvGrpSpPr/>
          <p:nvPr/>
        </p:nvGrpSpPr>
        <p:grpSpPr>
          <a:xfrm>
            <a:off x="2397720" y="1196707"/>
            <a:ext cx="734120" cy="733226"/>
            <a:chOff x="2372320" y="2263169"/>
            <a:chExt cx="733226" cy="733226"/>
          </a:xfrm>
        </p:grpSpPr>
        <p:sp>
          <p:nvSpPr>
            <p:cNvPr id="18" name="圆角矩形 17"/>
            <p:cNvSpPr/>
            <p:nvPr/>
          </p:nvSpPr>
          <p:spPr>
            <a:xfrm>
              <a:off x="2372320" y="2263169"/>
              <a:ext cx="733226" cy="733226"/>
            </a:xfrm>
            <a:prstGeom prst="roundRect">
              <a:avLst>
                <a:gd name="adj" fmla="val 16670"/>
              </a:avLst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</a:ln>
            <a:effectLst>
              <a:outerShdw blurRad="63500" sx="101000" sy="101000" algn="ctr" rotWithShape="0">
                <a:prstClr val="black">
                  <a:alpha val="18000"/>
                </a:prstClr>
              </a:outerShdw>
            </a:effectLst>
          </p:spPr>
        </p:sp>
        <p:sp>
          <p:nvSpPr>
            <p:cNvPr id="19" name="圆角矩形 18"/>
            <p:cNvSpPr/>
            <p:nvPr/>
          </p:nvSpPr>
          <p:spPr>
            <a:xfrm>
              <a:off x="2397720" y="2275869"/>
              <a:ext cx="682426" cy="707826"/>
            </a:xfrm>
            <a:prstGeom prst="roundRect">
              <a:avLst>
                <a:gd name="adj" fmla="val 16670"/>
              </a:avLst>
            </a:pr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深色2"/>
          <p:cNvGrpSpPr/>
          <p:nvPr/>
        </p:nvGrpSpPr>
        <p:grpSpPr>
          <a:xfrm>
            <a:off x="2397720" y="2030621"/>
            <a:ext cx="734120" cy="733226"/>
            <a:chOff x="2372320" y="3084383"/>
            <a:chExt cx="733226" cy="733226"/>
          </a:xfrm>
        </p:grpSpPr>
        <p:sp>
          <p:nvSpPr>
            <p:cNvPr id="21" name="圆角矩形 20"/>
            <p:cNvSpPr/>
            <p:nvPr/>
          </p:nvSpPr>
          <p:spPr>
            <a:xfrm>
              <a:off x="2372320" y="3084383"/>
              <a:ext cx="733226" cy="733226"/>
            </a:xfrm>
            <a:prstGeom prst="roundRect">
              <a:avLst>
                <a:gd name="adj" fmla="val 16670"/>
              </a:avLst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</a:ln>
            <a:effectLst>
              <a:outerShdw blurRad="63500" sx="101000" sy="101000" algn="ctr" rotWithShape="0">
                <a:prstClr val="black">
                  <a:alpha val="18000"/>
                </a:prstClr>
              </a:outerShdw>
            </a:effectLst>
          </p:spPr>
        </p:sp>
        <p:sp>
          <p:nvSpPr>
            <p:cNvPr id="22" name="圆角矩形 21"/>
            <p:cNvSpPr/>
            <p:nvPr/>
          </p:nvSpPr>
          <p:spPr>
            <a:xfrm>
              <a:off x="2397720" y="3097083"/>
              <a:ext cx="682426" cy="707826"/>
            </a:xfrm>
            <a:prstGeom prst="roundRect">
              <a:avLst>
                <a:gd name="adj" fmla="val 16670"/>
              </a:avLst>
            </a:pr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3" name="深色3"/>
          <p:cNvGrpSpPr/>
          <p:nvPr/>
        </p:nvGrpSpPr>
        <p:grpSpPr>
          <a:xfrm>
            <a:off x="2397720" y="2851835"/>
            <a:ext cx="734120" cy="733226"/>
            <a:chOff x="2372320" y="3905597"/>
            <a:chExt cx="733226" cy="733226"/>
          </a:xfrm>
        </p:grpSpPr>
        <p:sp>
          <p:nvSpPr>
            <p:cNvPr id="24" name="圆角矩形 23"/>
            <p:cNvSpPr/>
            <p:nvPr/>
          </p:nvSpPr>
          <p:spPr>
            <a:xfrm>
              <a:off x="2372320" y="3905597"/>
              <a:ext cx="733226" cy="733226"/>
            </a:xfrm>
            <a:prstGeom prst="roundRect">
              <a:avLst>
                <a:gd name="adj" fmla="val 16670"/>
              </a:avLst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63500" sx="101000" sy="101000" algn="ctr" rotWithShape="0">
                <a:prstClr val="black">
                  <a:alpha val="18000"/>
                </a:prstClr>
              </a:outerShdw>
            </a:effectLst>
          </p:spPr>
        </p:sp>
        <p:sp>
          <p:nvSpPr>
            <p:cNvPr id="25" name="圆角矩形 24"/>
            <p:cNvSpPr/>
            <p:nvPr/>
          </p:nvSpPr>
          <p:spPr>
            <a:xfrm>
              <a:off x="2397720" y="3918297"/>
              <a:ext cx="682426" cy="707826"/>
            </a:xfrm>
            <a:prstGeom prst="roundRect">
              <a:avLst>
                <a:gd name="adj" fmla="val 16670"/>
              </a:avLst>
            </a:pr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深色4"/>
          <p:cNvGrpSpPr/>
          <p:nvPr/>
        </p:nvGrpSpPr>
        <p:grpSpPr>
          <a:xfrm>
            <a:off x="2397720" y="3673049"/>
            <a:ext cx="734120" cy="733226"/>
            <a:chOff x="2372320" y="4726811"/>
            <a:chExt cx="733226" cy="733226"/>
          </a:xfrm>
        </p:grpSpPr>
        <p:sp>
          <p:nvSpPr>
            <p:cNvPr id="27" name="圆角矩形 26"/>
            <p:cNvSpPr/>
            <p:nvPr/>
          </p:nvSpPr>
          <p:spPr>
            <a:xfrm>
              <a:off x="2372320" y="4726811"/>
              <a:ext cx="733226" cy="733226"/>
            </a:xfrm>
            <a:prstGeom prst="roundRect">
              <a:avLst>
                <a:gd name="adj" fmla="val 16670"/>
              </a:avLst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>
              <a:outerShdw blurRad="63500" sx="101000" sy="101000" algn="ctr" rotWithShape="0">
                <a:prstClr val="black">
                  <a:alpha val="18000"/>
                </a:prstClr>
              </a:outerShdw>
            </a:effectLst>
          </p:spPr>
        </p:sp>
        <p:sp>
          <p:nvSpPr>
            <p:cNvPr id="28" name="圆角矩形 27"/>
            <p:cNvSpPr/>
            <p:nvPr/>
          </p:nvSpPr>
          <p:spPr>
            <a:xfrm>
              <a:off x="2397720" y="4739511"/>
              <a:ext cx="682426" cy="707826"/>
            </a:xfrm>
            <a:prstGeom prst="roundRect">
              <a:avLst>
                <a:gd name="adj" fmla="val 16670"/>
              </a:avLst>
            </a:pr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12490" y="524010"/>
            <a:ext cx="2316480" cy="48323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各路观点的集合</a:t>
            </a:r>
            <a:endParaRPr lang="zh-CN" altLang="en-US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412490" y="524010"/>
            <a:ext cx="7851775" cy="48323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SpringMVC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JavaConfig-WebMvcConfigurerAdapter</a:t>
            </a:r>
            <a:endParaRPr lang="en-US" altLang="zh-CN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0" y="1113155"/>
            <a:ext cx="6057265" cy="790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878965"/>
            <a:ext cx="5857240" cy="1571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" y="3496945"/>
            <a:ext cx="4876165" cy="6000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0" y="4143375"/>
            <a:ext cx="5971540" cy="704850"/>
          </a:xfrm>
          <a:prstGeom prst="rect">
            <a:avLst/>
          </a:prstGeom>
        </p:spPr>
      </p:pic>
      <p:sp>
        <p:nvSpPr>
          <p:cNvPr id="12" name="线形标注 1 11"/>
          <p:cNvSpPr/>
          <p:nvPr/>
        </p:nvSpPr>
        <p:spPr>
          <a:xfrm>
            <a:off x="6939280" y="1204595"/>
            <a:ext cx="1985010" cy="405765"/>
          </a:xfrm>
          <a:prstGeom prst="borderCallout1">
            <a:avLst>
              <a:gd name="adj1" fmla="val 49765"/>
              <a:gd name="adj2" fmla="val 927"/>
              <a:gd name="adj3" fmla="val 112500"/>
              <a:gd name="adj4" fmla="val -383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声明静态文件可访问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6939280" y="2261235"/>
            <a:ext cx="1985010" cy="405765"/>
          </a:xfrm>
          <a:prstGeom prst="borderCallout1">
            <a:avLst>
              <a:gd name="adj1" fmla="val 49765"/>
              <a:gd name="adj2" fmla="val 927"/>
              <a:gd name="adj3" fmla="val 112500"/>
              <a:gd name="adj4" fmla="val -383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定义拦截器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6939280" y="3450590"/>
            <a:ext cx="1985010" cy="405765"/>
          </a:xfrm>
          <a:prstGeom prst="borderCallout1">
            <a:avLst>
              <a:gd name="adj1" fmla="val 49765"/>
              <a:gd name="adj2" fmla="val 927"/>
              <a:gd name="adj3" fmla="val 84194"/>
              <a:gd name="adj4" fmla="val -9037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定义视图映射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6939280" y="4143375"/>
            <a:ext cx="1985010" cy="405765"/>
          </a:xfrm>
          <a:prstGeom prst="borderCallout1">
            <a:avLst>
              <a:gd name="adj1" fmla="val 49765"/>
              <a:gd name="adj2" fmla="val 927"/>
              <a:gd name="adj3" fmla="val 67292"/>
              <a:gd name="adj4" fmla="val -4584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静态文件映射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040" y="2738120"/>
            <a:ext cx="4828540" cy="2324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971550"/>
            <a:ext cx="5171440" cy="169545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12490" y="524010"/>
            <a:ext cx="4572635" cy="48323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SpringMVC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ControllerAdvice</a:t>
            </a:r>
            <a:endParaRPr lang="en-US" altLang="zh-CN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6939280" y="1216025"/>
            <a:ext cx="1985010" cy="405765"/>
          </a:xfrm>
          <a:prstGeom prst="borderCallout1">
            <a:avLst>
              <a:gd name="adj1" fmla="val 49765"/>
              <a:gd name="adj2" fmla="val 927"/>
              <a:gd name="adj3" fmla="val -11893"/>
              <a:gd name="adj4" fmla="val -20489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异常处理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6939280" y="2261235"/>
            <a:ext cx="1985010" cy="405765"/>
          </a:xfrm>
          <a:prstGeom prst="borderCallout1">
            <a:avLst>
              <a:gd name="adj1" fmla="val 49765"/>
              <a:gd name="adj2" fmla="val 927"/>
              <a:gd name="adj3" fmla="val 174804"/>
              <a:gd name="adj4" fmla="val -24884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model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中的属性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6939280" y="3841115"/>
            <a:ext cx="1985010" cy="405765"/>
          </a:xfrm>
          <a:prstGeom prst="borderCallout1">
            <a:avLst>
              <a:gd name="adj1" fmla="val 49765"/>
              <a:gd name="adj2" fmla="val 927"/>
              <a:gd name="adj3" fmla="val 10798"/>
              <a:gd name="adj4" fmla="val -19680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绑定初始化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873" y="1946172"/>
            <a:ext cx="9139127" cy="8416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</a:rPr>
              <a:t>总结篇：</a:t>
            </a:r>
            <a:r>
              <a:rPr lang="en-US" altLang="zh-CN" sz="4000" b="1" dirty="0" smtClean="0">
                <a:latin typeface="微软雅黑" panose="020B0503020204020204" charset="-122"/>
                <a:ea typeface="微软雅黑" panose="020B0503020204020204" charset="-122"/>
              </a:rPr>
              <a:t>SpringMVC</a:t>
            </a:r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</a:rPr>
              <a:t>的新篇章</a:t>
            </a:r>
            <a:endParaRPr lang="zh-CN" altLang="en-US" sz="4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文本1"/>
          <p:cNvGrpSpPr/>
          <p:nvPr/>
        </p:nvGrpSpPr>
        <p:grpSpPr>
          <a:xfrm>
            <a:off x="1358265" y="1723390"/>
            <a:ext cx="6361430" cy="1847850"/>
            <a:chOff x="1393825" y="1474614"/>
            <a:chExt cx="6361113" cy="1030288"/>
          </a:xfrm>
        </p:grpSpPr>
        <p:sp>
          <p:nvSpPr>
            <p:cNvPr id="3" name="AutoShape 45"/>
            <p:cNvSpPr>
              <a:spLocks noChangeArrowheads="1"/>
            </p:cNvSpPr>
            <p:nvPr/>
          </p:nvSpPr>
          <p:spPr bwMode="gray">
            <a:xfrm>
              <a:off x="1393825" y="1474614"/>
              <a:ext cx="6361113" cy="1030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9F9F9"/>
                </a:gs>
                <a:gs pos="100000">
                  <a:srgbClr val="EAEAEA"/>
                </a:gs>
              </a:gsLst>
              <a:lin ang="5400000" scaled="1"/>
            </a:gradFill>
            <a:ln w="19050">
              <a:solidFill>
                <a:srgbClr val="EAEAEA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Text Box 64"/>
            <p:cNvSpPr txBox="1">
              <a:spLocks noChangeArrowheads="1"/>
            </p:cNvSpPr>
            <p:nvPr/>
          </p:nvSpPr>
          <p:spPr bwMode="black">
            <a:xfrm>
              <a:off x="1452563" y="1715597"/>
              <a:ext cx="6215781" cy="5349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rgbClr val="95C583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可以完全实现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xml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配置的所有常用配置</a:t>
              </a: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基于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Configuratioin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配置类，高可读性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888888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易于进行定制化操作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深色1"/>
          <p:cNvGrpSpPr/>
          <p:nvPr/>
        </p:nvGrpSpPr>
        <p:grpSpPr>
          <a:xfrm>
            <a:off x="2190115" y="1501284"/>
            <a:ext cx="4686300" cy="463550"/>
            <a:chOff x="2225675" y="1524000"/>
            <a:chExt cx="4686300" cy="463550"/>
          </a:xfrm>
        </p:grpSpPr>
        <p:sp>
          <p:nvSpPr>
            <p:cNvPr id="6" name="AutoShape 57"/>
            <p:cNvSpPr>
              <a:spLocks noChangeArrowheads="1"/>
            </p:cNvSpPr>
            <p:nvPr/>
          </p:nvSpPr>
          <p:spPr bwMode="gray">
            <a:xfrm>
              <a:off x="2225675" y="1524000"/>
              <a:ext cx="4686300" cy="463550"/>
            </a:xfrm>
            <a:prstGeom prst="roundRect">
              <a:avLst>
                <a:gd name="adj" fmla="val 24658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2339751" y="1530342"/>
              <a:ext cx="4464497" cy="22543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2676FF">
                    <a:lumMod val="20000"/>
                    <a:lumOff val="80000"/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Rectangle 61"/>
            <p:cNvSpPr>
              <a:spLocks noChangeArrowheads="1"/>
            </p:cNvSpPr>
            <p:nvPr/>
          </p:nvSpPr>
          <p:spPr bwMode="gray">
            <a:xfrm>
              <a:off x="3561407" y="1568450"/>
              <a:ext cx="2011680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F3F5F"/>
                </a:buClr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基于注解的配置操作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12490" y="524010"/>
            <a:ext cx="4323080" cy="48323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SpringMVC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JavaConfig</a:t>
            </a:r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altLang="en-US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412490" y="524010"/>
            <a:ext cx="792480" cy="48323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附录</a:t>
            </a:r>
            <a:endParaRPr lang="zh-CN" altLang="en-US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809625" y="1449070"/>
            <a:ext cx="7524750" cy="2412365"/>
          </a:xfrm>
          <a:prstGeom prst="flowChartAlternateProcess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935355" y="1556385"/>
            <a:ext cx="1689100" cy="2044700"/>
          </a:xfrm>
          <a:prstGeom prst="triangle">
            <a:avLst>
              <a:gd name="adj" fmla="val 500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16685" y="1908175"/>
            <a:ext cx="722630" cy="15671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9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</a:t>
            </a:r>
            <a:endParaRPr lang="en-US" altLang="zh-CN" sz="9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10840" y="1668780"/>
            <a:ext cx="4846320" cy="19329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425190" y="1775460"/>
            <a:ext cx="407797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测试项目代码地址为：</a:t>
            </a:r>
            <a:endParaRPr lang="zh-CN" altLang="en-US"/>
          </a:p>
          <a:p>
            <a:r>
              <a:rPr lang="zh-CN" altLang="en-US"/>
              <a:t>https://github.com/ganlanshugod/springmvc-based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9144000" cy="516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-23664" y="1926000"/>
            <a:ext cx="91676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让我们在一起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用科技的力量诠释关爱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教育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成长</a:t>
            </a:r>
            <a:endParaRPr lang="zh-CN" altLang="en-US" sz="4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20538"/>
            <a:ext cx="9144000" cy="516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>
            <a:off x="3649063" y="1599642"/>
            <a:ext cx="5536769" cy="1046440"/>
          </a:xfrm>
          <a:prstGeom prst="rect">
            <a:avLst/>
          </a:prstGeom>
          <a:solidFill>
            <a:srgbClr val="1C2D37">
              <a:alpha val="60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3DE5A"/>
                </a:solidFill>
                <a:latin typeface="微软雅黑" panose="020B0503020204020204" charset="-122"/>
                <a:ea typeface="微软雅黑" panose="020B0503020204020204" charset="-122"/>
              </a:rPr>
              <a:t>伴行</a:t>
            </a:r>
            <a:r>
              <a:rPr lang="en-US" altLang="zh-CN" sz="3200" dirty="0">
                <a:solidFill>
                  <a:srgbClr val="F3DE5A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en-US" altLang="zh-CN" sz="3200" dirty="0" smtClean="0">
                <a:solidFill>
                  <a:srgbClr val="F3DE5A"/>
                </a:solidFill>
                <a:latin typeface="微软雅黑" panose="020B0503020204020204" charset="-122"/>
                <a:ea typeface="微软雅黑" panose="020B0503020204020204" charset="-122"/>
              </a:rPr>
              <a:t>3618</a:t>
            </a:r>
            <a:endParaRPr lang="en-US" altLang="zh-CN" sz="3200" dirty="0" smtClean="0">
              <a:solidFill>
                <a:srgbClr val="F3DE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000" dirty="0" smtClean="0">
                <a:solidFill>
                  <a:srgbClr val="F3DE5A"/>
                </a:solidFill>
                <a:latin typeface="微软雅黑" panose="020B0503020204020204" charset="-122"/>
                <a:ea typeface="微软雅黑" panose="020B0503020204020204" charset="-122"/>
              </a:rPr>
              <a:t>因</a:t>
            </a:r>
            <a:r>
              <a:rPr lang="zh-CN" altLang="en-US" sz="3000" dirty="0">
                <a:solidFill>
                  <a:srgbClr val="F3DE5A"/>
                </a:solidFill>
                <a:latin typeface="微软雅黑" panose="020B0503020204020204" charset="-122"/>
                <a:ea typeface="微软雅黑" panose="020B0503020204020204" charset="-122"/>
              </a:rPr>
              <a:t>爱而</a:t>
            </a:r>
            <a:r>
              <a:rPr lang="zh-CN" altLang="en-US" sz="3000" dirty="0" smtClean="0">
                <a:solidFill>
                  <a:srgbClr val="F3DE5A"/>
                </a:solidFill>
                <a:latin typeface="微软雅黑" panose="020B0503020204020204" charset="-122"/>
                <a:ea typeface="微软雅黑" panose="020B0503020204020204" charset="-122"/>
              </a:rPr>
              <a:t>生</a:t>
            </a:r>
            <a:r>
              <a:rPr lang="en-US" altLang="zh-CN" sz="3000" dirty="0">
                <a:solidFill>
                  <a:srgbClr val="F3DE5A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3000" dirty="0" smtClean="0">
                <a:solidFill>
                  <a:srgbClr val="F3DE5A"/>
                </a:solidFill>
                <a:latin typeface="微软雅黑" panose="020B0503020204020204" charset="-122"/>
                <a:ea typeface="微软雅黑" panose="020B0503020204020204" charset="-122"/>
              </a:rPr>
              <a:t>伴</a:t>
            </a:r>
            <a:r>
              <a:rPr lang="zh-CN" altLang="en-US" sz="3000" dirty="0">
                <a:solidFill>
                  <a:srgbClr val="F3DE5A"/>
                </a:solidFill>
                <a:latin typeface="微软雅黑" panose="020B0503020204020204" charset="-122"/>
                <a:ea typeface="微软雅黑" panose="020B0503020204020204" charset="-122"/>
              </a:rPr>
              <a:t>爱</a:t>
            </a:r>
            <a:r>
              <a:rPr lang="zh-CN" altLang="en-US" sz="3000" dirty="0" smtClean="0">
                <a:solidFill>
                  <a:srgbClr val="F3DE5A"/>
                </a:solidFill>
                <a:latin typeface="微软雅黑" panose="020B0503020204020204" charset="-122"/>
                <a:ea typeface="微软雅黑" panose="020B0503020204020204" charset="-122"/>
              </a:rPr>
              <a:t>前行</a:t>
            </a:r>
            <a:r>
              <a:rPr lang="en-US" altLang="zh-CN" sz="3000" dirty="0" smtClean="0">
                <a:solidFill>
                  <a:srgbClr val="F3DE5A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3000" dirty="0" smtClean="0">
                <a:solidFill>
                  <a:srgbClr val="F3DE5A"/>
                </a:solidFill>
                <a:latin typeface="微软雅黑" panose="020B0503020204020204" charset="-122"/>
                <a:ea typeface="微软雅黑" panose="020B0503020204020204" charset="-122"/>
              </a:rPr>
              <a:t>莫大幸福</a:t>
            </a:r>
            <a:endParaRPr lang="en-US" altLang="zh-CN" sz="3000" dirty="0">
              <a:solidFill>
                <a:srgbClr val="F3DE5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6552220" y="2679762"/>
            <a:ext cx="1872208" cy="1872208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649061" y="3003798"/>
            <a:ext cx="2327095" cy="307777"/>
          </a:xfrm>
          <a:prstGeom prst="rect">
            <a:avLst/>
          </a:prstGeom>
          <a:solidFill>
            <a:srgbClr val="1C2D37">
              <a:alpha val="60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信服务号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伴行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3618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649061" y="3327834"/>
            <a:ext cx="2327095" cy="307777"/>
          </a:xfrm>
          <a:prstGeom prst="rect">
            <a:avLst/>
          </a:prstGeom>
          <a:solidFill>
            <a:srgbClr val="1C2D37">
              <a:alpha val="60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电话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4006-94-3618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49061" y="3651870"/>
            <a:ext cx="2831151" cy="307777"/>
          </a:xfrm>
          <a:prstGeom prst="rect">
            <a:avLst/>
          </a:prstGeom>
          <a:solidFill>
            <a:srgbClr val="1C2D37">
              <a:alpha val="60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邮箱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service@i3618.com.cn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49060" y="3975906"/>
            <a:ext cx="2831151" cy="276999"/>
          </a:xfrm>
          <a:prstGeom prst="rect">
            <a:avLst/>
          </a:prstGeom>
          <a:solidFill>
            <a:srgbClr val="1C2D37">
              <a:alpha val="60000"/>
            </a:srgb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www.i3618.com.cn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49063" y="4305749"/>
            <a:ext cx="2831149" cy="246221"/>
          </a:xfrm>
          <a:prstGeom prst="rect">
            <a:avLst/>
          </a:prstGeom>
          <a:solidFill>
            <a:srgbClr val="1C2D37">
              <a:alpha val="60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北京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产品中心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上海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渠道中心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青岛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/R&amp;D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1727374" y="-20538"/>
            <a:ext cx="1044426" cy="956522"/>
            <a:chOff x="503238" y="-20538"/>
            <a:chExt cx="1725299" cy="1580090"/>
          </a:xfrm>
        </p:grpSpPr>
        <p:grpSp>
          <p:nvGrpSpPr>
            <p:cNvPr id="35" name="组合 1"/>
            <p:cNvGrpSpPr/>
            <p:nvPr/>
          </p:nvGrpSpPr>
          <p:grpSpPr>
            <a:xfrm>
              <a:off x="503238" y="-20538"/>
              <a:ext cx="1725299" cy="1563154"/>
              <a:chOff x="503238" y="0"/>
              <a:chExt cx="1725299" cy="1563154"/>
            </a:xfrm>
            <a:solidFill>
              <a:srgbClr val="FF540A"/>
            </a:solidFill>
          </p:grpSpPr>
          <p:sp>
            <p:nvSpPr>
              <p:cNvPr id="39" name="矩形 38"/>
              <p:cNvSpPr/>
              <p:nvPr/>
            </p:nvSpPr>
            <p:spPr>
              <a:xfrm>
                <a:off x="503238" y="0"/>
                <a:ext cx="1725299" cy="1563154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charset="-122"/>
                </a:endParaRPr>
              </a:p>
            </p:txBody>
          </p:sp>
          <p:grpSp>
            <p:nvGrpSpPr>
              <p:cNvPr id="40" name="组合 19"/>
              <p:cNvGrpSpPr/>
              <p:nvPr/>
            </p:nvGrpSpPr>
            <p:grpSpPr>
              <a:xfrm>
                <a:off x="1942818" y="586610"/>
                <a:ext cx="285707" cy="290675"/>
                <a:chOff x="9363075" y="5065713"/>
                <a:chExt cx="365125" cy="371475"/>
              </a:xfrm>
              <a:grpFill/>
            </p:grpSpPr>
            <p:sp>
              <p:nvSpPr>
                <p:cNvPr id="41" name="Freeform 22"/>
                <p:cNvSpPr/>
                <p:nvPr/>
              </p:nvSpPr>
              <p:spPr bwMode="auto">
                <a:xfrm>
                  <a:off x="9371013" y="5280025"/>
                  <a:ext cx="158750" cy="150813"/>
                </a:xfrm>
                <a:custGeom>
                  <a:avLst/>
                  <a:gdLst>
                    <a:gd name="T0" fmla="*/ 14 w 100"/>
                    <a:gd name="T1" fmla="*/ 95 h 95"/>
                    <a:gd name="T2" fmla="*/ 0 w 100"/>
                    <a:gd name="T3" fmla="*/ 80 h 95"/>
                    <a:gd name="T4" fmla="*/ 85 w 100"/>
                    <a:gd name="T5" fmla="*/ 0 h 95"/>
                    <a:gd name="T6" fmla="*/ 100 w 100"/>
                    <a:gd name="T7" fmla="*/ 14 h 95"/>
                    <a:gd name="T8" fmla="*/ 14 w 100"/>
                    <a:gd name="T9" fmla="*/ 9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95">
                      <a:moveTo>
                        <a:pt x="14" y="95"/>
                      </a:moveTo>
                      <a:lnTo>
                        <a:pt x="0" y="80"/>
                      </a:lnTo>
                      <a:lnTo>
                        <a:pt x="85" y="0"/>
                      </a:lnTo>
                      <a:lnTo>
                        <a:pt x="100" y="14"/>
                      </a:lnTo>
                      <a:lnTo>
                        <a:pt x="14" y="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微软雅黑" panose="020B0503020204020204" charset="-122"/>
                  </a:endParaRPr>
                </a:p>
              </p:txBody>
            </p:sp>
            <p:sp>
              <p:nvSpPr>
                <p:cNvPr id="42" name="Freeform 23"/>
                <p:cNvSpPr>
                  <a:spLocks noEditPoints="1"/>
                </p:cNvSpPr>
                <p:nvPr/>
              </p:nvSpPr>
              <p:spPr bwMode="auto">
                <a:xfrm>
                  <a:off x="9486900" y="5200650"/>
                  <a:ext cx="120650" cy="120650"/>
                </a:xfrm>
                <a:custGeom>
                  <a:avLst/>
                  <a:gdLst>
                    <a:gd name="T0" fmla="*/ 16 w 32"/>
                    <a:gd name="T1" fmla="*/ 32 h 32"/>
                    <a:gd name="T2" fmla="*/ 0 w 32"/>
                    <a:gd name="T3" fmla="*/ 16 h 32"/>
                    <a:gd name="T4" fmla="*/ 16 w 32"/>
                    <a:gd name="T5" fmla="*/ 0 h 32"/>
                    <a:gd name="T6" fmla="*/ 32 w 32"/>
                    <a:gd name="T7" fmla="*/ 16 h 32"/>
                    <a:gd name="T8" fmla="*/ 16 w 32"/>
                    <a:gd name="T9" fmla="*/ 32 h 32"/>
                    <a:gd name="T10" fmla="*/ 16 w 32"/>
                    <a:gd name="T11" fmla="*/ 8 h 32"/>
                    <a:gd name="T12" fmla="*/ 8 w 32"/>
                    <a:gd name="T13" fmla="*/ 16 h 32"/>
                    <a:gd name="T14" fmla="*/ 16 w 32"/>
                    <a:gd name="T15" fmla="*/ 24 h 32"/>
                    <a:gd name="T16" fmla="*/ 24 w 32"/>
                    <a:gd name="T17" fmla="*/ 16 h 32"/>
                    <a:gd name="T18" fmla="*/ 16 w 32"/>
                    <a:gd name="T19" fmla="*/ 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32"/>
                      </a:moveTo>
                      <a:cubicBezTo>
                        <a:pt x="7" y="32"/>
                        <a:pt x="0" y="25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5" y="0"/>
                        <a:pt x="32" y="7"/>
                        <a:pt x="32" y="16"/>
                      </a:cubicBezTo>
                      <a:cubicBezTo>
                        <a:pt x="32" y="25"/>
                        <a:pt x="25" y="32"/>
                        <a:pt x="16" y="32"/>
                      </a:cubicBezTo>
                      <a:moveTo>
                        <a:pt x="16" y="8"/>
                      </a:moveTo>
                      <a:cubicBezTo>
                        <a:pt x="12" y="8"/>
                        <a:pt x="8" y="12"/>
                        <a:pt x="8" y="16"/>
                      </a:cubicBezTo>
                      <a:cubicBezTo>
                        <a:pt x="8" y="20"/>
                        <a:pt x="12" y="24"/>
                        <a:pt x="16" y="24"/>
                      </a:cubicBezTo>
                      <a:cubicBezTo>
                        <a:pt x="20" y="24"/>
                        <a:pt x="24" y="20"/>
                        <a:pt x="24" y="16"/>
                      </a:cubicBezTo>
                      <a:cubicBezTo>
                        <a:pt x="24" y="12"/>
                        <a:pt x="20" y="8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微软雅黑" panose="020B0503020204020204" charset="-122"/>
                  </a:endParaRPr>
                </a:p>
              </p:txBody>
            </p:sp>
            <p:sp>
              <p:nvSpPr>
                <p:cNvPr id="43" name="Freeform 25"/>
                <p:cNvSpPr/>
                <p:nvPr/>
              </p:nvSpPr>
              <p:spPr bwMode="auto">
                <a:xfrm>
                  <a:off x="9363075" y="5065713"/>
                  <a:ext cx="365125" cy="371475"/>
                </a:xfrm>
                <a:custGeom>
                  <a:avLst/>
                  <a:gdLst>
                    <a:gd name="T0" fmla="*/ 0 w 230"/>
                    <a:gd name="T1" fmla="*/ 234 h 234"/>
                    <a:gd name="T2" fmla="*/ 22 w 230"/>
                    <a:gd name="T3" fmla="*/ 49 h 234"/>
                    <a:gd name="T4" fmla="*/ 112 w 230"/>
                    <a:gd name="T5" fmla="*/ 0 h 234"/>
                    <a:gd name="T6" fmla="*/ 121 w 230"/>
                    <a:gd name="T7" fmla="*/ 16 h 234"/>
                    <a:gd name="T8" fmla="*/ 41 w 230"/>
                    <a:gd name="T9" fmla="*/ 61 h 234"/>
                    <a:gd name="T10" fmla="*/ 24 w 230"/>
                    <a:gd name="T11" fmla="*/ 211 h 234"/>
                    <a:gd name="T12" fmla="*/ 185 w 230"/>
                    <a:gd name="T13" fmla="*/ 180 h 234"/>
                    <a:gd name="T14" fmla="*/ 211 w 230"/>
                    <a:gd name="T15" fmla="*/ 111 h 234"/>
                    <a:gd name="T16" fmla="*/ 230 w 230"/>
                    <a:gd name="T17" fmla="*/ 116 h 234"/>
                    <a:gd name="T18" fmla="*/ 199 w 230"/>
                    <a:gd name="T19" fmla="*/ 199 h 234"/>
                    <a:gd name="T20" fmla="*/ 0 w 230"/>
                    <a:gd name="T21" fmla="*/ 23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30" h="234">
                      <a:moveTo>
                        <a:pt x="0" y="234"/>
                      </a:moveTo>
                      <a:lnTo>
                        <a:pt x="22" y="49"/>
                      </a:lnTo>
                      <a:lnTo>
                        <a:pt x="112" y="0"/>
                      </a:lnTo>
                      <a:lnTo>
                        <a:pt x="121" y="16"/>
                      </a:lnTo>
                      <a:lnTo>
                        <a:pt x="41" y="61"/>
                      </a:lnTo>
                      <a:lnTo>
                        <a:pt x="24" y="211"/>
                      </a:lnTo>
                      <a:lnTo>
                        <a:pt x="185" y="180"/>
                      </a:lnTo>
                      <a:lnTo>
                        <a:pt x="211" y="111"/>
                      </a:lnTo>
                      <a:lnTo>
                        <a:pt x="230" y="116"/>
                      </a:lnTo>
                      <a:lnTo>
                        <a:pt x="199" y="199"/>
                      </a:lnTo>
                      <a:lnTo>
                        <a:pt x="0" y="2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微软雅黑" panose="020B0503020204020204" charset="-122"/>
                  </a:endParaRPr>
                </a:p>
              </p:txBody>
            </p:sp>
          </p:grpSp>
        </p:grp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928928" y="156079"/>
              <a:ext cx="914540" cy="902065"/>
            </a:xfrm>
            <a:prstGeom prst="rect">
              <a:avLst/>
            </a:prstGeom>
          </p:spPr>
        </p:pic>
        <p:sp>
          <p:nvSpPr>
            <p:cNvPr id="38" name="矩形 37"/>
            <p:cNvSpPr/>
            <p:nvPr/>
          </p:nvSpPr>
          <p:spPr>
            <a:xfrm>
              <a:off x="503238" y="1101974"/>
              <a:ext cx="1725287" cy="457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伴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行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·3618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669059" y="-21381"/>
            <a:ext cx="986617" cy="947114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3649061" y="2679762"/>
            <a:ext cx="2861325" cy="323165"/>
          </a:xfrm>
          <a:prstGeom prst="rect">
            <a:avLst/>
          </a:prstGeom>
          <a:solidFill>
            <a:srgbClr val="1C2D37">
              <a:alpha val="60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15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北京艾美伴行教育科技有限公司</a:t>
            </a:r>
            <a:endParaRPr lang="en-US" altLang="zh-CN" sz="15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412490" y="524010"/>
            <a:ext cx="2670810" cy="48323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JavaConfig</a:t>
            </a:r>
            <a:endParaRPr lang="en-US" altLang="zh-CN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809625" y="1449070"/>
            <a:ext cx="7524750" cy="2412365"/>
          </a:xfrm>
          <a:prstGeom prst="flowChartAlternateProcess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935355" y="1556385"/>
            <a:ext cx="1689100" cy="2044700"/>
          </a:xfrm>
          <a:prstGeom prst="triangle">
            <a:avLst>
              <a:gd name="adj" fmla="val 500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16685" y="1908175"/>
            <a:ext cx="722630" cy="15671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9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</a:t>
            </a:r>
            <a:endParaRPr lang="en-US" altLang="zh-CN" sz="9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10840" y="1668780"/>
            <a:ext cx="4846320" cy="19329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460750" y="2024380"/>
            <a:ext cx="382206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JavaConfig</a:t>
            </a:r>
            <a:r>
              <a:rPr lang="zh-CN" altLang="en-US"/>
              <a:t>是一个</a:t>
            </a:r>
            <a:r>
              <a:rPr lang="en-US" altLang="zh-CN"/>
              <a:t>spring</a:t>
            </a:r>
            <a:r>
              <a:rPr lang="zh-CN" altLang="en-US"/>
              <a:t>的子项目，</a:t>
            </a:r>
            <a:r>
              <a:t>使用注释来描述Bean配置的组件</a:t>
            </a:r>
            <a:r>
              <a:rPr lang="zh-CN"/>
              <a:t>，</a:t>
            </a:r>
            <a:r>
              <a:t>使用XML来配置Bean所能实现的功能，通过JavaConfig同样可以很好的实现。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412490" y="524010"/>
            <a:ext cx="2316480" cy="48323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我们学习的目的</a:t>
            </a:r>
            <a:endParaRPr lang="zh-CN" altLang="en-US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809625" y="1449070"/>
            <a:ext cx="7524750" cy="2412365"/>
          </a:xfrm>
          <a:prstGeom prst="flowChartAlternateProcess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935355" y="1556385"/>
            <a:ext cx="1689100" cy="2044700"/>
          </a:xfrm>
          <a:prstGeom prst="triangle">
            <a:avLst>
              <a:gd name="adj" fmla="val 500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16685" y="1908175"/>
            <a:ext cx="722630" cy="15671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9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</a:t>
            </a:r>
            <a:endParaRPr lang="en-US" altLang="zh-CN" sz="9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10840" y="1668780"/>
            <a:ext cx="4846320" cy="19329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389630" y="1917700"/>
            <a:ext cx="3822065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虽然</a:t>
            </a:r>
            <a:r>
              <a:rPr lang="en-US" altLang="zh-CN"/>
              <a:t>JavaConfig</a:t>
            </a:r>
            <a:r>
              <a:rPr lang="zh-CN" altLang="en-US"/>
              <a:t>可以替代</a:t>
            </a:r>
            <a:r>
              <a:rPr lang="en-US" altLang="zh-CN"/>
              <a:t>xml</a:t>
            </a:r>
            <a:r>
              <a:rPr lang="zh-CN" altLang="en-US"/>
              <a:t>配置，但是我们并不能单纯的认为</a:t>
            </a:r>
            <a:r>
              <a:rPr lang="en-US" altLang="zh-CN"/>
              <a:t>JavaConfig</a:t>
            </a:r>
            <a:r>
              <a:rPr lang="zh-CN" altLang="en-US"/>
              <a:t>就比</a:t>
            </a:r>
            <a:r>
              <a:rPr lang="en-US" altLang="zh-CN"/>
              <a:t>Xml</a:t>
            </a:r>
            <a:r>
              <a:rPr lang="zh-CN" altLang="en-US"/>
              <a:t>配置更方便，而是要了解一个全新的配置方式，在不同的场景来更好的进行选择。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873" y="1946172"/>
            <a:ext cx="9139127" cy="8416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</a:rPr>
              <a:t>准备</a:t>
            </a:r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</a:rPr>
              <a:t>篇 I：</a:t>
            </a:r>
            <a:r>
              <a:rPr lang="en-US" altLang="zh-CN" sz="4000" b="1" dirty="0" smtClean="0">
                <a:latin typeface="微软雅黑" panose="020B0503020204020204" charset="-122"/>
                <a:ea typeface="微软雅黑" panose="020B0503020204020204" charset="-122"/>
              </a:rPr>
              <a:t>JavaServlet 3.1</a:t>
            </a:r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</a:rPr>
              <a:t>新特性</a:t>
            </a:r>
            <a:endParaRPr lang="zh-CN" altLang="en-US" sz="4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412490" y="524010"/>
            <a:ext cx="2621280" cy="48323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本示例的结构说明</a:t>
            </a:r>
            <a:endParaRPr lang="zh-CN" altLang="en-US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015" y="1012190"/>
            <a:ext cx="2704465" cy="619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265" y="935990"/>
            <a:ext cx="3333115" cy="4018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5" y="1766570"/>
            <a:ext cx="2914015" cy="76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15" y="2626995"/>
            <a:ext cx="3333115" cy="1123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15" y="3750945"/>
            <a:ext cx="3285490" cy="10858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466205" y="953135"/>
            <a:ext cx="2497455" cy="38614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723380" y="1557655"/>
            <a:ext cx="2082800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</a:t>
            </a:r>
            <a:r>
              <a:rPr lang="en-US" altLang="zh-CN"/>
              <a:t>2</a:t>
            </a:r>
            <a:r>
              <a:rPr lang="zh-CN" altLang="en-US"/>
              <a:t>个项目，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web</a:t>
            </a:r>
            <a:r>
              <a:rPr lang="zh-CN" altLang="en-US"/>
              <a:t>项目，一个是使用</a:t>
            </a:r>
            <a:r>
              <a:rPr lang="en-US" altLang="zh-CN"/>
              <a:t>xml</a:t>
            </a:r>
            <a:r>
              <a:rPr lang="zh-CN" altLang="en-US"/>
              <a:t>配置的方式，一个是使用</a:t>
            </a:r>
            <a:r>
              <a:rPr lang="en-US" altLang="zh-CN"/>
              <a:t>JavaConfig</a:t>
            </a:r>
            <a:r>
              <a:rPr lang="zh-CN" altLang="en-US"/>
              <a:t>的配置方式的项目，两个项目都继承</a:t>
            </a:r>
            <a:r>
              <a:rPr lang="en-US" altLang="zh-CN"/>
              <a:t>base</a:t>
            </a:r>
            <a:r>
              <a:rPr lang="zh-CN" altLang="en-US"/>
              <a:t>项目，引用的</a:t>
            </a:r>
            <a:r>
              <a:rPr lang="en-US" altLang="zh-CN"/>
              <a:t>jar</a:t>
            </a:r>
            <a:r>
              <a:rPr lang="zh-CN" altLang="en-US"/>
              <a:t>包相同，通过</a:t>
            </a:r>
            <a:r>
              <a:rPr lang="en-US" altLang="zh-CN"/>
              <a:t>base</a:t>
            </a:r>
            <a:r>
              <a:rPr lang="zh-CN" altLang="en-US"/>
              <a:t>项目继承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412490" y="524010"/>
            <a:ext cx="2621280" cy="48323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本示例的结构说明</a:t>
            </a:r>
            <a:endParaRPr lang="zh-CN" altLang="en-US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4550" y="1382395"/>
            <a:ext cx="4095750" cy="28460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77765" y="1699895"/>
            <a:ext cx="3251835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个项目在构建是唯一不同的是，在</a:t>
            </a:r>
            <a:r>
              <a:rPr lang="en-US" altLang="zh-CN"/>
              <a:t>springmvc-javaconfig</a:t>
            </a:r>
            <a:r>
              <a:rPr lang="zh-CN" altLang="en-US"/>
              <a:t>项目中，</a:t>
            </a:r>
            <a:r>
              <a:rPr lang="en-US" altLang="zh-CN"/>
              <a:t>maven-war-plugin</a:t>
            </a:r>
            <a:r>
              <a:rPr lang="zh-CN" altLang="en-US"/>
              <a:t>要增加一个配置，&lt;failOnMissingWebXml&gt;false&lt;/failOnMissingWebXml&gt;，这是为了让</a:t>
            </a:r>
            <a:r>
              <a:rPr lang="en-US" altLang="zh-CN"/>
              <a:t>war</a:t>
            </a:r>
            <a:r>
              <a:rPr lang="zh-CN" altLang="en-US"/>
              <a:t>项目没有</a:t>
            </a:r>
            <a:r>
              <a:rPr lang="en-US" altLang="zh-CN"/>
              <a:t>web.xml</a:t>
            </a:r>
            <a:r>
              <a:rPr lang="zh-CN" altLang="en-US"/>
              <a:t>配置文件时，构建不要报错。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1838325"/>
            <a:ext cx="3771265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412490" y="524010"/>
            <a:ext cx="2621280" cy="48323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dirty="0">
                <a:solidFill>
                  <a:srgbClr val="F44F5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本示例的结构说明</a:t>
            </a:r>
            <a:endParaRPr lang="zh-CN" altLang="en-US" sz="2400" dirty="0">
              <a:solidFill>
                <a:srgbClr val="F44F5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809625" y="1449070"/>
            <a:ext cx="7524750" cy="2412365"/>
          </a:xfrm>
          <a:prstGeom prst="flowChartAlternateProcess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935355" y="1556385"/>
            <a:ext cx="1689100" cy="2044700"/>
          </a:xfrm>
          <a:prstGeom prst="triangle">
            <a:avLst>
              <a:gd name="adj" fmla="val 500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16685" y="1908175"/>
            <a:ext cx="722630" cy="15671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9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</a:t>
            </a:r>
            <a:endParaRPr lang="en-US" altLang="zh-CN" sz="9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10840" y="1668780"/>
            <a:ext cx="4846320" cy="19329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389630" y="1917700"/>
            <a:ext cx="3822065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这里所有的运行环境都是</a:t>
            </a:r>
            <a:r>
              <a:rPr lang="en-US" altLang="zh-CN"/>
              <a:t>Java1.7</a:t>
            </a:r>
            <a:r>
              <a:rPr lang="zh-CN" altLang="en-US"/>
              <a:t>以上，</a:t>
            </a:r>
            <a:r>
              <a:rPr lang="en-US" altLang="zh-CN"/>
              <a:t>web</a:t>
            </a:r>
            <a:r>
              <a:rPr lang="zh-CN" altLang="en-US"/>
              <a:t>容器为</a:t>
            </a:r>
            <a:r>
              <a:rPr lang="en-US" altLang="zh-CN"/>
              <a:t>tomcat7</a:t>
            </a:r>
            <a:r>
              <a:rPr lang="zh-CN" altLang="en-US"/>
              <a:t>以上，至于因为容器不同而导致的可能的不兼容问题这里不进行讨论，因环境不同需要自行验证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4583</Words>
  <Application>WPS 演示</Application>
  <PresentationFormat>全屏显示(16:9)</PresentationFormat>
  <Paragraphs>270</Paragraphs>
  <Slides>36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Century Gothic</vt:lpstr>
      <vt:lpstr>Impact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</dc:creator>
  <cp:lastModifiedBy>liuwenjie</cp:lastModifiedBy>
  <cp:revision>1416</cp:revision>
  <cp:lastPrinted>2015-09-02T04:56:00Z</cp:lastPrinted>
  <dcterms:created xsi:type="dcterms:W3CDTF">2014-08-01T07:00:00Z</dcterms:created>
  <dcterms:modified xsi:type="dcterms:W3CDTF">2017-04-19T11:07:55Z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