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8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D61F-09E3-493E-BF18-769732ADDE5F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1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38111" y="1709612"/>
            <a:ext cx="4900876" cy="4117144"/>
            <a:chOff x="4338111" y="1709612"/>
            <a:chExt cx="4900876" cy="4117144"/>
          </a:xfrm>
        </p:grpSpPr>
        <p:sp>
          <p:nvSpPr>
            <p:cNvPr id="5" name="Elipse 173"/>
            <p:cNvSpPr/>
            <p:nvPr/>
          </p:nvSpPr>
          <p:spPr>
            <a:xfrm>
              <a:off x="6648616" y="1960480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3"/>
            <p:cNvSpPr/>
            <p:nvPr/>
          </p:nvSpPr>
          <p:spPr>
            <a:xfrm>
              <a:off x="4338111" y="2633728"/>
              <a:ext cx="2530614" cy="74569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Elipse 4"/>
            <p:cNvSpPr/>
            <p:nvPr/>
          </p:nvSpPr>
          <p:spPr>
            <a:xfrm>
              <a:off x="6121714" y="2611438"/>
              <a:ext cx="3117273" cy="130296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8" name="Elipse 5"/>
            <p:cNvSpPr/>
            <p:nvPr/>
          </p:nvSpPr>
          <p:spPr>
            <a:xfrm>
              <a:off x="4381500" y="3252353"/>
              <a:ext cx="3383645" cy="146333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9" name="Agrupar 55"/>
            <p:cNvGrpSpPr/>
            <p:nvPr/>
          </p:nvGrpSpPr>
          <p:grpSpPr>
            <a:xfrm>
              <a:off x="7177319" y="3721445"/>
              <a:ext cx="54000" cy="250750"/>
              <a:chOff x="7013858" y="5146750"/>
              <a:chExt cx="54000" cy="250750"/>
            </a:xfrm>
          </p:grpSpPr>
          <p:sp>
            <p:nvSpPr>
              <p:cNvPr id="103" name="Triângulo isósceles 3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04" name="Conector reto 44"/>
              <p:cNvCxnSpPr>
                <a:cxnSpLocks/>
                <a:endCxn id="103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tângulo 54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0" name="Agrupar 56"/>
            <p:cNvGrpSpPr/>
            <p:nvPr/>
          </p:nvGrpSpPr>
          <p:grpSpPr>
            <a:xfrm>
              <a:off x="5224694" y="3869535"/>
              <a:ext cx="54000" cy="250750"/>
              <a:chOff x="7013858" y="5146750"/>
              <a:chExt cx="54000" cy="250750"/>
            </a:xfrm>
          </p:grpSpPr>
          <p:sp>
            <p:nvSpPr>
              <p:cNvPr id="100" name="Triângulo isósceles 5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01" name="Conector reto 58"/>
              <p:cNvCxnSpPr>
                <a:cxnSpLocks/>
                <a:endCxn id="100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tângulo 59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1" name="Agrupar 60"/>
            <p:cNvGrpSpPr/>
            <p:nvPr/>
          </p:nvGrpSpPr>
          <p:grpSpPr>
            <a:xfrm>
              <a:off x="5330573" y="3390685"/>
              <a:ext cx="54000" cy="250750"/>
              <a:chOff x="7013858" y="5146750"/>
              <a:chExt cx="54000" cy="250750"/>
            </a:xfrm>
          </p:grpSpPr>
          <p:sp>
            <p:nvSpPr>
              <p:cNvPr id="97" name="Triângulo isósceles 61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8" name="Conector reto 62"/>
              <p:cNvCxnSpPr>
                <a:cxnSpLocks/>
                <a:endCxn id="9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tângulo 63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2" name="Agrupar 64"/>
            <p:cNvGrpSpPr/>
            <p:nvPr/>
          </p:nvGrpSpPr>
          <p:grpSpPr>
            <a:xfrm>
              <a:off x="6473655" y="4049056"/>
              <a:ext cx="54000" cy="250750"/>
              <a:chOff x="7013858" y="5146750"/>
              <a:chExt cx="54000" cy="250750"/>
            </a:xfrm>
          </p:grpSpPr>
          <p:sp>
            <p:nvSpPr>
              <p:cNvPr id="94" name="Triângulo isósceles 65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5" name="Conector reto 66"/>
              <p:cNvCxnSpPr>
                <a:cxnSpLocks/>
                <a:endCxn id="9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tângulo 67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13" name="Agrupar 68"/>
            <p:cNvGrpSpPr/>
            <p:nvPr/>
          </p:nvGrpSpPr>
          <p:grpSpPr>
            <a:xfrm>
              <a:off x="4626909" y="3718296"/>
              <a:ext cx="54000" cy="250750"/>
              <a:chOff x="7013858" y="5146750"/>
              <a:chExt cx="54000" cy="250750"/>
            </a:xfrm>
          </p:grpSpPr>
          <p:sp>
            <p:nvSpPr>
              <p:cNvPr id="91" name="Triângulo isósceles 6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2" name="Conector reto 70"/>
              <p:cNvCxnSpPr>
                <a:cxnSpLocks/>
                <a:endCxn id="9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 7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72"/>
                <p:cNvSpPr txBox="1"/>
                <p:nvPr/>
              </p:nvSpPr>
              <p:spPr>
                <a:xfrm>
                  <a:off x="4529226" y="3975848"/>
                  <a:ext cx="3014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226" y="3975848"/>
                  <a:ext cx="301493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Agrupar 115"/>
            <p:cNvGrpSpPr/>
            <p:nvPr/>
          </p:nvGrpSpPr>
          <p:grpSpPr>
            <a:xfrm>
              <a:off x="5568711" y="3511605"/>
              <a:ext cx="936010" cy="1021051"/>
              <a:chOff x="5625613" y="3157757"/>
              <a:chExt cx="936010" cy="1021051"/>
            </a:xfrm>
          </p:grpSpPr>
          <p:sp>
            <p:nvSpPr>
              <p:cNvPr id="70" name="Triângulo isósceles 6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71" name="Agrupar 26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75" name="Conector reto 8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riângulo isósceles 9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7" name="Triângulo isósceles 10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8" name="Triângulo isósceles 11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9" name="Triângulo isósceles 12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0" name="Triângulo isósceles 13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1" name="Triângulo isósceles 14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riângulo isósceles 15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83" name="Conector reto 16"/>
                <p:cNvCxnSpPr>
                  <a:cxnSpLocks/>
                  <a:endCxn id="76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to 19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to 20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to 21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to 22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23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to 24"/>
                <p:cNvCxnSpPr>
                  <a:cxnSpLocks/>
                  <a:endCxn id="82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CaixaDeTexto 25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/>
                    <a:t>…</a:t>
                  </a:r>
                </a:p>
              </p:txBody>
            </p:sp>
          </p:grpSp>
          <p:cxnSp>
            <p:nvCxnSpPr>
              <p:cNvPr id="72" name="Conector reto 28"/>
              <p:cNvCxnSpPr>
                <a:stCxn id="70" idx="0"/>
                <a:endCxn id="7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aixaDeTexto 34"/>
                  <p:cNvSpPr txBox="1"/>
                  <p:nvPr/>
                </p:nvSpPr>
                <p:spPr>
                  <a:xfrm>
                    <a:off x="6087902" y="3286299"/>
                    <a:ext cx="40620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2" y="3286299"/>
                    <a:ext cx="40620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4" name="CaixaDe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Agrupar 116"/>
            <p:cNvGrpSpPr/>
            <p:nvPr/>
          </p:nvGrpSpPr>
          <p:grpSpPr>
            <a:xfrm>
              <a:off x="7765145" y="2222951"/>
              <a:ext cx="936010" cy="1012881"/>
              <a:chOff x="5625613" y="3157757"/>
              <a:chExt cx="936010" cy="1012881"/>
            </a:xfrm>
          </p:grpSpPr>
          <p:sp>
            <p:nvSpPr>
              <p:cNvPr id="50" name="Triângulo isósceles 117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51" name="Agrupar 118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54" name="Conector reto 123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iângulo isósceles 124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6" name="Triângulo isósceles 125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7" name="Triângulo isósceles 126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8" name="Triângulo isósceles 127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59" name="Triângulo isósceles 128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0" name="Triângulo isósceles 129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Triângulo isósceles 130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2" name="Conector reto 131"/>
                <p:cNvCxnSpPr>
                  <a:cxnSpLocks/>
                  <a:endCxn id="55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to 132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133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to 134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135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to 136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to 137"/>
                <p:cNvCxnSpPr>
                  <a:cxnSpLocks/>
                  <a:endCxn id="61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CaixaDeTexto 138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/>
                    <a:t>…</a:t>
                  </a:r>
                </a:p>
              </p:txBody>
            </p:sp>
          </p:grpSp>
          <p:cxnSp>
            <p:nvCxnSpPr>
              <p:cNvPr id="52" name="Conector reto 119"/>
              <p:cNvCxnSpPr>
                <a:stCxn id="50" idx="0"/>
                <a:endCxn id="5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122"/>
                  <p:cNvSpPr txBox="1"/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39"/>
                <p:cNvSpPr txBox="1"/>
                <p:nvPr/>
              </p:nvSpPr>
              <p:spPr>
                <a:xfrm>
                  <a:off x="5159680" y="4118784"/>
                  <a:ext cx="3014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80" y="4118784"/>
                  <a:ext cx="30149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000" r="-6000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40"/>
                <p:cNvSpPr txBox="1"/>
                <p:nvPr/>
              </p:nvSpPr>
              <p:spPr>
                <a:xfrm>
                  <a:off x="5284999" y="3623249"/>
                  <a:ext cx="3014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CaixaDe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999" y="3623249"/>
                  <a:ext cx="3014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42"/>
                <p:cNvSpPr txBox="1"/>
                <p:nvPr/>
              </p:nvSpPr>
              <p:spPr>
                <a:xfrm>
                  <a:off x="7110213" y="3972639"/>
                  <a:ext cx="3268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213" y="3972639"/>
                  <a:ext cx="32688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7407" r="-3704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Agrupar 143"/>
            <p:cNvGrpSpPr/>
            <p:nvPr/>
          </p:nvGrpSpPr>
          <p:grpSpPr>
            <a:xfrm>
              <a:off x="6731478" y="2581386"/>
              <a:ext cx="54000" cy="250750"/>
              <a:chOff x="7013858" y="5146750"/>
              <a:chExt cx="54000" cy="250750"/>
            </a:xfrm>
          </p:grpSpPr>
          <p:sp>
            <p:nvSpPr>
              <p:cNvPr id="47" name="Triângulo isósceles 14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8" name="Conector reto 145"/>
              <p:cNvCxnSpPr>
                <a:cxnSpLocks/>
                <a:endCxn id="4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 14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147"/>
                <p:cNvSpPr txBox="1"/>
                <p:nvPr/>
              </p:nvSpPr>
              <p:spPr>
                <a:xfrm>
                  <a:off x="6633795" y="2838938"/>
                  <a:ext cx="3014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8" name="CaixaDeTexto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795" y="2838938"/>
                  <a:ext cx="30149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Agrupar 148"/>
            <p:cNvGrpSpPr/>
            <p:nvPr/>
          </p:nvGrpSpPr>
          <p:grpSpPr>
            <a:xfrm>
              <a:off x="8028795" y="3617752"/>
              <a:ext cx="54000" cy="250750"/>
              <a:chOff x="7013858" y="5146750"/>
              <a:chExt cx="54000" cy="250750"/>
            </a:xfrm>
          </p:grpSpPr>
          <p:sp>
            <p:nvSpPr>
              <p:cNvPr id="44" name="Triângulo isósceles 14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5" name="Conector reto 150"/>
              <p:cNvCxnSpPr>
                <a:cxnSpLocks/>
                <a:endCxn id="4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tângulo 15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152"/>
                <p:cNvSpPr txBox="1"/>
                <p:nvPr/>
              </p:nvSpPr>
              <p:spPr>
                <a:xfrm>
                  <a:off x="7931112" y="3875304"/>
                  <a:ext cx="3014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3" name="CaixaDeTex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112" y="3875304"/>
                  <a:ext cx="301493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8163" r="-81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Agrupar 153"/>
            <p:cNvGrpSpPr/>
            <p:nvPr/>
          </p:nvGrpSpPr>
          <p:grpSpPr>
            <a:xfrm>
              <a:off x="8628972" y="3302950"/>
              <a:ext cx="54000" cy="250750"/>
              <a:chOff x="7013858" y="5146750"/>
              <a:chExt cx="54000" cy="250750"/>
            </a:xfrm>
          </p:grpSpPr>
          <p:sp>
            <p:nvSpPr>
              <p:cNvPr id="41" name="Triângulo isósceles 15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2" name="Conector reto 155"/>
              <p:cNvCxnSpPr>
                <a:cxnSpLocks/>
                <a:endCxn id="4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tângulo 15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157"/>
                <p:cNvSpPr txBox="1"/>
                <p:nvPr/>
              </p:nvSpPr>
              <p:spPr>
                <a:xfrm>
                  <a:off x="8721654" y="3363565"/>
                  <a:ext cx="31066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8" name="CaixaDeTexto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54" y="3363565"/>
                  <a:ext cx="310661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9804" r="-3922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Agrupar 158"/>
            <p:cNvGrpSpPr/>
            <p:nvPr/>
          </p:nvGrpSpPr>
          <p:grpSpPr>
            <a:xfrm>
              <a:off x="8824469" y="2771903"/>
              <a:ext cx="54000" cy="250750"/>
              <a:chOff x="7013858" y="5146750"/>
              <a:chExt cx="54000" cy="250750"/>
            </a:xfrm>
          </p:grpSpPr>
          <p:sp>
            <p:nvSpPr>
              <p:cNvPr id="38" name="Triângulo isósceles 15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" name="Conector reto 160"/>
              <p:cNvCxnSpPr>
                <a:cxnSpLocks/>
                <a:endCxn id="38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tângulo 16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162"/>
                <p:cNvSpPr txBox="1"/>
                <p:nvPr/>
              </p:nvSpPr>
              <p:spPr>
                <a:xfrm>
                  <a:off x="8726786" y="3029455"/>
                  <a:ext cx="3268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𝑙𝐾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3" name="CaixaDeTexto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786" y="3029455"/>
                  <a:ext cx="32688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164"/>
            <p:cNvCxnSpPr>
              <a:stCxn id="41" idx="2"/>
              <a:endCxn id="81" idx="4"/>
            </p:cNvCxnSpPr>
            <p:nvPr/>
          </p:nvCxnSpPr>
          <p:spPr>
            <a:xfrm flipH="1">
              <a:off x="6223306" y="3302950"/>
              <a:ext cx="2405666" cy="208655"/>
            </a:xfrm>
            <a:prstGeom prst="straightConnector1">
              <a:avLst/>
            </a:prstGeom>
            <a:ln w="1905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165"/>
                <p:cNvSpPr txBox="1"/>
                <p:nvPr/>
              </p:nvSpPr>
              <p:spPr>
                <a:xfrm>
                  <a:off x="6553407" y="4169326"/>
                  <a:ext cx="31066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07" y="4169326"/>
                  <a:ext cx="31066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7843" r="-5882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166"/>
                <p:cNvSpPr txBox="1"/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/>
                    <a:t> terminals per cell.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sz="1600" b="0" dirty="0">
                      <a:latin typeface="Cambria Math" panose="02040503050406030204" pitchFamily="18" charset="0"/>
                    </a:rPr>
                    <a:t>BS</a:t>
                  </a:r>
                  <a:r>
                    <a:rPr lang="en-US" sz="1600" b="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sz="1600" b="0" dirty="0">
                      <a:latin typeface="Cambria Math" panose="02040503050406030204" pitchFamily="18" charset="0"/>
                    </a:rPr>
                    <a:t>co-located antennas.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1600" dirty="0"/>
                    <a:t> cells.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1600" dirty="0"/>
                    <a:t> channel coefficients per antenna.</a:t>
                  </a:r>
                </a:p>
              </p:txBody>
            </p:sp>
          </mc:Choice>
          <mc:Fallback xmlns="">
            <p:sp>
              <p:nvSpPr>
                <p:cNvPr id="167" name="CaixaDeTexto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blipFill>
                  <a:blip r:embed="rId14"/>
                  <a:stretch>
                    <a:fillRect l="-2484" t="-6173" r="-2899" b="-117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141"/>
                <p:cNvSpPr txBox="1"/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blipFill>
                  <a:blip r:embed="rId15"/>
                  <a:stretch>
                    <a:fillRect l="-9524" r="-2381" b="-1764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orma Livre: Forma 168"/>
            <p:cNvSpPr/>
            <p:nvPr/>
          </p:nvSpPr>
          <p:spPr>
            <a:xfrm>
              <a:off x="6219825" y="2076450"/>
              <a:ext cx="2419350" cy="1400175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1400175">
                  <a:moveTo>
                    <a:pt x="2419350" y="1228725"/>
                  </a:moveTo>
                  <a:lnTo>
                    <a:pt x="542925" y="0"/>
                  </a:lnTo>
                  <a:lnTo>
                    <a:pt x="0" y="14001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169"/>
                <p:cNvSpPr txBox="1"/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blipFill>
                  <a:blip r:embed="rId16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orma Livre: Forma 171"/>
            <p:cNvSpPr/>
            <p:nvPr/>
          </p:nvSpPr>
          <p:spPr>
            <a:xfrm>
              <a:off x="6218076" y="3334106"/>
              <a:ext cx="2457450" cy="1085850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  <a:gd name="connsiteX0" fmla="*/ 2466975 w 2466975"/>
                <a:gd name="connsiteY0" fmla="*/ 1228725 h 1352550"/>
                <a:gd name="connsiteX1" fmla="*/ 590550 w 2466975"/>
                <a:gd name="connsiteY1" fmla="*/ 0 h 1352550"/>
                <a:gd name="connsiteX2" fmla="*/ 0 w 2466975"/>
                <a:gd name="connsiteY2" fmla="*/ 1352550 h 1352550"/>
                <a:gd name="connsiteX0" fmla="*/ 2466975 w 2466975"/>
                <a:gd name="connsiteY0" fmla="*/ 0 h 1028700"/>
                <a:gd name="connsiteX1" fmla="*/ 2219325 w 2466975"/>
                <a:gd name="connsiteY1" fmla="*/ 1028700 h 1028700"/>
                <a:gd name="connsiteX2" fmla="*/ 0 w 2466975"/>
                <a:gd name="connsiteY2" fmla="*/ 123825 h 1028700"/>
                <a:gd name="connsiteX0" fmla="*/ 2457450 w 2457450"/>
                <a:gd name="connsiteY0" fmla="*/ 0 h 1085850"/>
                <a:gd name="connsiteX1" fmla="*/ 2219325 w 2457450"/>
                <a:gd name="connsiteY1" fmla="*/ 1085850 h 1085850"/>
                <a:gd name="connsiteX2" fmla="*/ 0 w 2457450"/>
                <a:gd name="connsiteY2" fmla="*/ 18097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085850">
                  <a:moveTo>
                    <a:pt x="2457450" y="0"/>
                  </a:moveTo>
                  <a:lnTo>
                    <a:pt x="2219325" y="1085850"/>
                  </a:lnTo>
                  <a:lnTo>
                    <a:pt x="0" y="1809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172"/>
                <p:cNvSpPr txBox="1"/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CaixaDeTexto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blipFill>
                  <a:blip r:embed="rId17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ipse 174"/>
            <p:cNvSpPr/>
            <p:nvPr/>
          </p:nvSpPr>
          <p:spPr>
            <a:xfrm>
              <a:off x="8315175" y="4299806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aixaDeTexto 175"/>
            <p:cNvSpPr txBox="1"/>
            <p:nvPr/>
          </p:nvSpPr>
          <p:spPr>
            <a:xfrm>
              <a:off x="6300471" y="1709612"/>
              <a:ext cx="10665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Scatter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84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27575" y="1709612"/>
            <a:ext cx="4900876" cy="4117144"/>
            <a:chOff x="4338111" y="1709612"/>
            <a:chExt cx="4900876" cy="4117144"/>
          </a:xfrm>
        </p:grpSpPr>
        <p:sp>
          <p:nvSpPr>
            <p:cNvPr id="5" name="Elipse 173"/>
            <p:cNvSpPr/>
            <p:nvPr/>
          </p:nvSpPr>
          <p:spPr>
            <a:xfrm>
              <a:off x="6648616" y="1960480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Elipse 3"/>
            <p:cNvSpPr/>
            <p:nvPr/>
          </p:nvSpPr>
          <p:spPr>
            <a:xfrm>
              <a:off x="4338111" y="2633728"/>
              <a:ext cx="2530614" cy="74569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lipse 4"/>
            <p:cNvSpPr/>
            <p:nvPr/>
          </p:nvSpPr>
          <p:spPr>
            <a:xfrm>
              <a:off x="6121714" y="2611438"/>
              <a:ext cx="3117273" cy="130296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5"/>
            <p:cNvSpPr/>
            <p:nvPr/>
          </p:nvSpPr>
          <p:spPr>
            <a:xfrm>
              <a:off x="4381500" y="3252353"/>
              <a:ext cx="3383645" cy="146333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Agrupar 55"/>
            <p:cNvGrpSpPr/>
            <p:nvPr/>
          </p:nvGrpSpPr>
          <p:grpSpPr>
            <a:xfrm>
              <a:off x="7177319" y="3721445"/>
              <a:ext cx="54000" cy="250750"/>
              <a:chOff x="7013858" y="5146750"/>
              <a:chExt cx="54000" cy="250750"/>
            </a:xfrm>
          </p:grpSpPr>
          <p:sp>
            <p:nvSpPr>
              <p:cNvPr id="103" name="Triângulo isósceles 3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Conector reto 44"/>
              <p:cNvCxnSpPr>
                <a:cxnSpLocks/>
                <a:endCxn id="103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tângulo 54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Agrupar 56"/>
            <p:cNvGrpSpPr/>
            <p:nvPr/>
          </p:nvGrpSpPr>
          <p:grpSpPr>
            <a:xfrm>
              <a:off x="5224694" y="3869535"/>
              <a:ext cx="54000" cy="250750"/>
              <a:chOff x="7013858" y="5146750"/>
              <a:chExt cx="54000" cy="250750"/>
            </a:xfrm>
          </p:grpSpPr>
          <p:sp>
            <p:nvSpPr>
              <p:cNvPr id="100" name="Triângulo isósceles 5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Conector reto 58"/>
              <p:cNvCxnSpPr>
                <a:cxnSpLocks/>
                <a:endCxn id="100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tângulo 59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Agrupar 60"/>
            <p:cNvGrpSpPr/>
            <p:nvPr/>
          </p:nvGrpSpPr>
          <p:grpSpPr>
            <a:xfrm>
              <a:off x="5330573" y="3390685"/>
              <a:ext cx="54000" cy="250750"/>
              <a:chOff x="7013858" y="5146750"/>
              <a:chExt cx="54000" cy="250750"/>
            </a:xfrm>
          </p:grpSpPr>
          <p:sp>
            <p:nvSpPr>
              <p:cNvPr id="97" name="Triângulo isósceles 61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Conector reto 62"/>
              <p:cNvCxnSpPr>
                <a:cxnSpLocks/>
                <a:endCxn id="9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tângulo 63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Agrupar 64"/>
            <p:cNvGrpSpPr/>
            <p:nvPr/>
          </p:nvGrpSpPr>
          <p:grpSpPr>
            <a:xfrm>
              <a:off x="6473655" y="4049056"/>
              <a:ext cx="54000" cy="250750"/>
              <a:chOff x="7013858" y="5146750"/>
              <a:chExt cx="54000" cy="250750"/>
            </a:xfrm>
          </p:grpSpPr>
          <p:sp>
            <p:nvSpPr>
              <p:cNvPr id="94" name="Triângulo isósceles 65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Conector reto 66"/>
              <p:cNvCxnSpPr>
                <a:cxnSpLocks/>
                <a:endCxn id="9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tângulo 67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Agrupar 68"/>
            <p:cNvGrpSpPr/>
            <p:nvPr/>
          </p:nvGrpSpPr>
          <p:grpSpPr>
            <a:xfrm>
              <a:off x="4626909" y="3718296"/>
              <a:ext cx="54000" cy="250750"/>
              <a:chOff x="7013858" y="5146750"/>
              <a:chExt cx="54000" cy="250750"/>
            </a:xfrm>
          </p:grpSpPr>
          <p:sp>
            <p:nvSpPr>
              <p:cNvPr id="91" name="Triângulo isósceles 6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ector reto 70"/>
              <p:cNvCxnSpPr>
                <a:cxnSpLocks/>
                <a:endCxn id="9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 7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72"/>
                <p:cNvSpPr txBox="1"/>
                <p:nvPr/>
              </p:nvSpPr>
              <p:spPr>
                <a:xfrm>
                  <a:off x="4529226" y="397584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226" y="3975848"/>
                  <a:ext cx="301493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Agrupar 115"/>
            <p:cNvGrpSpPr/>
            <p:nvPr/>
          </p:nvGrpSpPr>
          <p:grpSpPr>
            <a:xfrm>
              <a:off x="5568711" y="3511605"/>
              <a:ext cx="936010" cy="1021051"/>
              <a:chOff x="5625613" y="3157757"/>
              <a:chExt cx="936010" cy="1021051"/>
            </a:xfrm>
          </p:grpSpPr>
          <p:sp>
            <p:nvSpPr>
              <p:cNvPr id="70" name="Triângulo isósceles 6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1" name="Agrupar 26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75" name="Conector reto 8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riângulo isósceles 9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riângulo isósceles 10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riângulo isósceles 11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riângulo isósceles 12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riângulo isósceles 13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riângulo isósceles 14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riângulo isósceles 15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Conector reto 16"/>
                <p:cNvCxnSpPr>
                  <a:cxnSpLocks/>
                  <a:endCxn id="76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to 19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to 20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to 21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to 22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23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to 24"/>
                <p:cNvCxnSpPr>
                  <a:cxnSpLocks/>
                  <a:endCxn id="82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CaixaDeTexto 25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72" name="Conector reto 28"/>
              <p:cNvCxnSpPr>
                <a:stCxn id="70" idx="0"/>
                <a:endCxn id="7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aixaDeTexto 34"/>
                  <p:cNvSpPr txBox="1"/>
                  <p:nvPr/>
                </p:nvSpPr>
                <p:spPr>
                  <a:xfrm>
                    <a:off x="6087902" y="3286299"/>
                    <a:ext cx="4110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2" y="3286299"/>
                    <a:ext cx="40620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CaixaDe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Agrupar 116"/>
            <p:cNvGrpSpPr/>
            <p:nvPr/>
          </p:nvGrpSpPr>
          <p:grpSpPr>
            <a:xfrm>
              <a:off x="7765145" y="2222951"/>
              <a:ext cx="936010" cy="1012881"/>
              <a:chOff x="5625613" y="3157757"/>
              <a:chExt cx="936010" cy="1012881"/>
            </a:xfrm>
          </p:grpSpPr>
          <p:sp>
            <p:nvSpPr>
              <p:cNvPr id="50" name="Triângulo isósceles 117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Agrupar 118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54" name="Conector reto 123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iângulo isósceles 124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riângulo isósceles 125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riângulo isósceles 126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riângulo isósceles 127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riângulo isósceles 128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riângulo isósceles 129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riângulo isósceles 130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2" name="Conector reto 131"/>
                <p:cNvCxnSpPr>
                  <a:cxnSpLocks/>
                  <a:endCxn id="55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to 132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133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to 134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135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to 136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to 137"/>
                <p:cNvCxnSpPr>
                  <a:cxnSpLocks/>
                  <a:endCxn id="61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CaixaDeTexto 138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52" name="Conector reto 119"/>
              <p:cNvCxnSpPr>
                <a:stCxn id="50" idx="0"/>
                <a:endCxn id="5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122"/>
                  <p:cNvSpPr txBox="1"/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39"/>
                <p:cNvSpPr txBox="1"/>
                <p:nvPr/>
              </p:nvSpPr>
              <p:spPr>
                <a:xfrm>
                  <a:off x="5159680" y="411878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80" y="4118784"/>
                  <a:ext cx="30149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000" r="-6000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40"/>
                <p:cNvSpPr txBox="1"/>
                <p:nvPr/>
              </p:nvSpPr>
              <p:spPr>
                <a:xfrm>
                  <a:off x="5284999" y="3623249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1" name="CaixaDe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999" y="3623249"/>
                  <a:ext cx="3014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0204" r="-8163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42"/>
                <p:cNvSpPr txBox="1"/>
                <p:nvPr/>
              </p:nvSpPr>
              <p:spPr>
                <a:xfrm>
                  <a:off x="7110213" y="3972639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213" y="3972639"/>
                  <a:ext cx="32688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7407" r="-3704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Agrupar 143"/>
            <p:cNvGrpSpPr/>
            <p:nvPr/>
          </p:nvGrpSpPr>
          <p:grpSpPr>
            <a:xfrm>
              <a:off x="6731478" y="2581386"/>
              <a:ext cx="54000" cy="250750"/>
              <a:chOff x="7013858" y="5146750"/>
              <a:chExt cx="54000" cy="250750"/>
            </a:xfrm>
          </p:grpSpPr>
          <p:sp>
            <p:nvSpPr>
              <p:cNvPr id="47" name="Triângulo isósceles 14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Conector reto 145"/>
              <p:cNvCxnSpPr>
                <a:cxnSpLocks/>
                <a:endCxn id="4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 14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147"/>
                <p:cNvSpPr txBox="1"/>
                <p:nvPr/>
              </p:nvSpPr>
              <p:spPr>
                <a:xfrm>
                  <a:off x="6633795" y="283893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8" name="CaixaDeTexto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795" y="2838938"/>
                  <a:ext cx="30149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Agrupar 148"/>
            <p:cNvGrpSpPr/>
            <p:nvPr/>
          </p:nvGrpSpPr>
          <p:grpSpPr>
            <a:xfrm>
              <a:off x="8028795" y="3617752"/>
              <a:ext cx="54000" cy="250750"/>
              <a:chOff x="7013858" y="5146750"/>
              <a:chExt cx="54000" cy="250750"/>
            </a:xfrm>
          </p:grpSpPr>
          <p:sp>
            <p:nvSpPr>
              <p:cNvPr id="44" name="Triângulo isósceles 14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Conector reto 150"/>
              <p:cNvCxnSpPr>
                <a:cxnSpLocks/>
                <a:endCxn id="4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tângulo 15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152"/>
                <p:cNvSpPr txBox="1"/>
                <p:nvPr/>
              </p:nvSpPr>
              <p:spPr>
                <a:xfrm>
                  <a:off x="7931112" y="387530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CaixaDeTex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112" y="3875304"/>
                  <a:ext cx="301493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8163" r="-816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Agrupar 153"/>
            <p:cNvGrpSpPr/>
            <p:nvPr/>
          </p:nvGrpSpPr>
          <p:grpSpPr>
            <a:xfrm>
              <a:off x="8628972" y="3302950"/>
              <a:ext cx="54000" cy="250750"/>
              <a:chOff x="7013858" y="5146750"/>
              <a:chExt cx="54000" cy="250750"/>
            </a:xfrm>
          </p:grpSpPr>
          <p:sp>
            <p:nvSpPr>
              <p:cNvPr id="41" name="Triângulo isósceles 15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Conector reto 155"/>
              <p:cNvCxnSpPr>
                <a:cxnSpLocks/>
                <a:endCxn id="4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tângulo 15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157"/>
                <p:cNvSpPr txBox="1"/>
                <p:nvPr/>
              </p:nvSpPr>
              <p:spPr>
                <a:xfrm>
                  <a:off x="8721654" y="3363565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CaixaDeTexto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54" y="3363565"/>
                  <a:ext cx="310661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9804" r="-3922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Agrupar 158"/>
            <p:cNvGrpSpPr/>
            <p:nvPr/>
          </p:nvGrpSpPr>
          <p:grpSpPr>
            <a:xfrm>
              <a:off x="8824469" y="2771903"/>
              <a:ext cx="54000" cy="250750"/>
              <a:chOff x="7013858" y="5146750"/>
              <a:chExt cx="54000" cy="250750"/>
            </a:xfrm>
          </p:grpSpPr>
          <p:sp>
            <p:nvSpPr>
              <p:cNvPr id="38" name="Triângulo isósceles 15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Conector reto 160"/>
              <p:cNvCxnSpPr>
                <a:cxnSpLocks/>
                <a:endCxn id="38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tângulo 16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162"/>
                <p:cNvSpPr txBox="1"/>
                <p:nvPr/>
              </p:nvSpPr>
              <p:spPr>
                <a:xfrm>
                  <a:off x="8726786" y="3029455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CaixaDeTexto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786" y="3029455"/>
                  <a:ext cx="32688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164"/>
            <p:cNvCxnSpPr>
              <a:stCxn id="41" idx="2"/>
              <a:endCxn id="81" idx="4"/>
            </p:cNvCxnSpPr>
            <p:nvPr/>
          </p:nvCxnSpPr>
          <p:spPr>
            <a:xfrm flipH="1">
              <a:off x="6223306" y="3302950"/>
              <a:ext cx="2405666" cy="208655"/>
            </a:xfrm>
            <a:prstGeom prst="straightConnector1">
              <a:avLst/>
            </a:prstGeom>
            <a:ln w="1905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165"/>
                <p:cNvSpPr txBox="1"/>
                <p:nvPr/>
              </p:nvSpPr>
              <p:spPr>
                <a:xfrm>
                  <a:off x="6553407" y="4169326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407" y="4169326"/>
                  <a:ext cx="31066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7843" r="-5882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166"/>
                <p:cNvSpPr txBox="1"/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terminals per cell.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BS</a:t>
                  </a:r>
                  <a:r>
                    <a:rPr lang="en-US" sz="16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co-located antennas.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cells.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channel coefficients per antenna.</a:t>
                  </a:r>
                </a:p>
              </p:txBody>
            </p:sp>
          </mc:Choice>
          <mc:Fallback xmlns="">
            <p:sp>
              <p:nvSpPr>
                <p:cNvPr id="167" name="CaixaDeTexto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43" y="4841871"/>
                  <a:ext cx="2946191" cy="984885"/>
                </a:xfrm>
                <a:prstGeom prst="rect">
                  <a:avLst/>
                </a:prstGeom>
                <a:blipFill>
                  <a:blip r:embed="rId14"/>
                  <a:stretch>
                    <a:fillRect l="-2484" t="-6173" r="-2899" b="-117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141"/>
                <p:cNvSpPr txBox="1"/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464" y="3161996"/>
                  <a:ext cx="512255" cy="313419"/>
                </a:xfrm>
                <a:prstGeom prst="rect">
                  <a:avLst/>
                </a:prstGeom>
                <a:blipFill>
                  <a:blip r:embed="rId15"/>
                  <a:stretch>
                    <a:fillRect l="-9524" r="-2381" b="-1764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orma Livre: Forma 168"/>
            <p:cNvSpPr/>
            <p:nvPr/>
          </p:nvSpPr>
          <p:spPr>
            <a:xfrm>
              <a:off x="6219825" y="2076450"/>
              <a:ext cx="2419350" cy="1400175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1400175">
                  <a:moveTo>
                    <a:pt x="2419350" y="1228725"/>
                  </a:moveTo>
                  <a:lnTo>
                    <a:pt x="542925" y="0"/>
                  </a:lnTo>
                  <a:lnTo>
                    <a:pt x="0" y="14001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169"/>
                <p:cNvSpPr txBox="1"/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CaixaDeTexto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191" y="2105310"/>
                  <a:ext cx="512255" cy="313419"/>
                </a:xfrm>
                <a:prstGeom prst="rect">
                  <a:avLst/>
                </a:prstGeom>
                <a:blipFill>
                  <a:blip r:embed="rId16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orma Livre: Forma 171"/>
            <p:cNvSpPr/>
            <p:nvPr/>
          </p:nvSpPr>
          <p:spPr>
            <a:xfrm>
              <a:off x="6218076" y="3334106"/>
              <a:ext cx="2457450" cy="1085850"/>
            </a:xfrm>
            <a:custGeom>
              <a:avLst/>
              <a:gdLst>
                <a:gd name="connsiteX0" fmla="*/ 2419350 w 2419350"/>
                <a:gd name="connsiteY0" fmla="*/ 1228725 h 1400175"/>
                <a:gd name="connsiteX1" fmla="*/ 542925 w 2419350"/>
                <a:gd name="connsiteY1" fmla="*/ 0 h 1400175"/>
                <a:gd name="connsiteX2" fmla="*/ 0 w 2419350"/>
                <a:gd name="connsiteY2" fmla="*/ 1400175 h 1400175"/>
                <a:gd name="connsiteX0" fmla="*/ 2466975 w 2466975"/>
                <a:gd name="connsiteY0" fmla="*/ 1228725 h 1352550"/>
                <a:gd name="connsiteX1" fmla="*/ 590550 w 2466975"/>
                <a:gd name="connsiteY1" fmla="*/ 0 h 1352550"/>
                <a:gd name="connsiteX2" fmla="*/ 0 w 2466975"/>
                <a:gd name="connsiteY2" fmla="*/ 1352550 h 1352550"/>
                <a:gd name="connsiteX0" fmla="*/ 2466975 w 2466975"/>
                <a:gd name="connsiteY0" fmla="*/ 0 h 1028700"/>
                <a:gd name="connsiteX1" fmla="*/ 2219325 w 2466975"/>
                <a:gd name="connsiteY1" fmla="*/ 1028700 h 1028700"/>
                <a:gd name="connsiteX2" fmla="*/ 0 w 2466975"/>
                <a:gd name="connsiteY2" fmla="*/ 123825 h 1028700"/>
                <a:gd name="connsiteX0" fmla="*/ 2457450 w 2457450"/>
                <a:gd name="connsiteY0" fmla="*/ 0 h 1085850"/>
                <a:gd name="connsiteX1" fmla="*/ 2219325 w 2457450"/>
                <a:gd name="connsiteY1" fmla="*/ 1085850 h 1085850"/>
                <a:gd name="connsiteX2" fmla="*/ 0 w 2457450"/>
                <a:gd name="connsiteY2" fmla="*/ 18097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085850">
                  <a:moveTo>
                    <a:pt x="2457450" y="0"/>
                  </a:moveTo>
                  <a:lnTo>
                    <a:pt x="2219325" y="1085850"/>
                  </a:lnTo>
                  <a:lnTo>
                    <a:pt x="0" y="180975"/>
                  </a:lnTo>
                </a:path>
              </a:pathLst>
            </a:custGeom>
            <a:noFill/>
            <a:ln w="19050">
              <a:prstDash val="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172"/>
                <p:cNvSpPr txBox="1"/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CaixaDeTexto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489" y="3885964"/>
                  <a:ext cx="512255" cy="313419"/>
                </a:xfrm>
                <a:prstGeom prst="rect">
                  <a:avLst/>
                </a:prstGeom>
                <a:blipFill>
                  <a:blip r:embed="rId17"/>
                  <a:stretch>
                    <a:fillRect l="-9524" r="-2381" b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ipse 174"/>
            <p:cNvSpPr/>
            <p:nvPr/>
          </p:nvSpPr>
          <p:spPr>
            <a:xfrm>
              <a:off x="8315175" y="4299806"/>
              <a:ext cx="236224" cy="2319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aixaDeTexto 175"/>
            <p:cNvSpPr txBox="1"/>
            <p:nvPr/>
          </p:nvSpPr>
          <p:spPr>
            <a:xfrm>
              <a:off x="6300471" y="1709612"/>
              <a:ext cx="106657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57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4</cp:revision>
  <dcterms:created xsi:type="dcterms:W3CDTF">2017-04-18T08:01:43Z</dcterms:created>
  <dcterms:modified xsi:type="dcterms:W3CDTF">2017-05-16T19:53:17Z</dcterms:modified>
</cp:coreProperties>
</file>