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</p:sldIdLst>
  <p:sldSz cx="18288000" cy="10287000"/>
  <p:notesSz cx="6858000" cy="9144000"/>
  <p:embeddedFontLst>
    <p:embeddedFont>
      <p:font typeface="Norwester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358858" y="4907320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0"/>
                </a:moveTo>
                <a:lnTo>
                  <a:pt x="3247476" y="0"/>
                </a:lnTo>
                <a:lnTo>
                  <a:pt x="3247476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V="1">
            <a:off x="15399382" y="4907320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472360"/>
                </a:moveTo>
                <a:lnTo>
                  <a:pt x="3247476" y="472360"/>
                </a:lnTo>
                <a:lnTo>
                  <a:pt x="3247476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9053909"/>
            <a:ext cx="263267" cy="204391"/>
          </a:xfrm>
          <a:custGeom>
            <a:avLst/>
            <a:gdLst/>
            <a:ahLst/>
            <a:cxnLst/>
            <a:rect l="l" t="t" r="r" b="b"/>
            <a:pathLst>
              <a:path w="263267" h="204391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6996033" y="9053909"/>
            <a:ext cx="263267" cy="204391"/>
          </a:xfrm>
          <a:custGeom>
            <a:avLst/>
            <a:gdLst/>
            <a:ahLst/>
            <a:cxnLst/>
            <a:rect l="l" t="t" r="r" b="b"/>
            <a:pathLst>
              <a:path w="263267" h="204391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1028700"/>
            <a:ext cx="1337383" cy="1157444"/>
          </a:xfrm>
          <a:custGeom>
            <a:avLst/>
            <a:gdLst/>
            <a:ahLst/>
            <a:cxnLst/>
            <a:rect l="l" t="t" r="r" b="b"/>
            <a:pathLst>
              <a:path w="1337383" h="1157444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304799" y="2570702"/>
            <a:ext cx="18592799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Aptos" panose="020B0004020202020204" pitchFamily="34" charset="0"/>
              </a:rPr>
              <a:t>Text Summarizer &amp; Question Answering Project</a:t>
            </a:r>
            <a:endParaRPr lang="en-US" sz="19386" b="1" spc="-949" dirty="0">
              <a:solidFill>
                <a:schemeClr val="accent1"/>
              </a:solidFill>
              <a:latin typeface="Aptos" panose="020B0004020202020204" pitchFamily="34" charset="0"/>
              <a:ea typeface="Norwester"/>
              <a:cs typeface="Norwester"/>
              <a:sym typeface="Norwester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5921917" y="1048018"/>
            <a:ext cx="1337383" cy="1157444"/>
          </a:xfrm>
          <a:custGeom>
            <a:avLst/>
            <a:gdLst/>
            <a:ahLst/>
            <a:cxnLst/>
            <a:rect l="l" t="t" r="r" b="b"/>
            <a:pathLst>
              <a:path w="1337383" h="1157444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011825" y="1028700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8317705" y="1028700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2454" y="98413"/>
            <a:ext cx="7760495" cy="1860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840"/>
              </a:lnSpc>
            </a:pPr>
            <a:r>
              <a:rPr lang="en-US" sz="9600" b="1" i="1" dirty="0">
                <a:solidFill>
                  <a:schemeClr val="accent1"/>
                </a:solidFill>
                <a:latin typeface="Aptos" panose="020B0004020202020204" pitchFamily="34" charset="0"/>
              </a:rPr>
              <a:t>Introduction</a:t>
            </a:r>
            <a:endParaRPr lang="en-US" sz="12000" b="1" i="1" spc="-588" dirty="0">
              <a:solidFill>
                <a:schemeClr val="accent1"/>
              </a:solidFill>
              <a:latin typeface="Aptos" panose="020B0004020202020204" pitchFamily="34" charset="0"/>
              <a:ea typeface="Norwester"/>
              <a:cs typeface="Norwester"/>
              <a:sym typeface="Norwes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2454" y="2247900"/>
            <a:ext cx="10820400" cy="3244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• </a:t>
            </a:r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Project idea: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Take any long text (article, news, book section)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Summarize it into the main key points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Let the user ask questions and get direct answers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86310" y="3577565"/>
            <a:ext cx="5072990" cy="5680735"/>
            <a:chOff x="0" y="0"/>
            <a:chExt cx="6350000" cy="71107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7110730"/>
            </a:xfrm>
            <a:custGeom>
              <a:avLst/>
              <a:gdLst/>
              <a:ahLst/>
              <a:cxnLst/>
              <a:rect l="l" t="t" r="r" b="b"/>
              <a:pathLst>
                <a:path w="6350000" h="711073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3"/>
              <a:stretch>
                <a:fillRect l="-34037" r="-34037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479607" y="1028700"/>
            <a:ext cx="4243198" cy="4751533"/>
            <a:chOff x="0" y="0"/>
            <a:chExt cx="6350000" cy="71107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7110730"/>
            </a:xfrm>
            <a:custGeom>
              <a:avLst/>
              <a:gdLst/>
              <a:ahLst/>
              <a:cxnLst/>
              <a:rect l="l" t="t" r="r" b="b"/>
              <a:pathLst>
                <a:path w="6350000" h="711073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4"/>
              <a:stretch>
                <a:fillRect l="-34037" r="-34037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-5400000" flipV="1">
            <a:off x="9092049" y="7398382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3721" y="324129"/>
            <a:ext cx="15049500" cy="1860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840"/>
              </a:lnSpc>
            </a:pPr>
            <a:r>
              <a:rPr lang="en-US" sz="9600" b="1" dirty="0">
                <a:solidFill>
                  <a:schemeClr val="accent1"/>
                </a:solidFill>
                <a:latin typeface="Aptos" panose="020B0004020202020204" pitchFamily="34" charset="0"/>
              </a:rPr>
              <a:t>Tools &amp; Technologies</a:t>
            </a:r>
            <a:endParaRPr lang="en-US" sz="12000" b="1" spc="-588" dirty="0">
              <a:solidFill>
                <a:schemeClr val="accent1"/>
              </a:solidFill>
              <a:latin typeface="Aptos" panose="020B0004020202020204" pitchFamily="34" charset="0"/>
              <a:ea typeface="Norwester"/>
              <a:cs typeface="Norwester"/>
              <a:sym typeface="Norwes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84945" y="2689960"/>
            <a:ext cx="9160913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Aptos" panose="020B0004020202020204" pitchFamily="34" charset="0"/>
              </a:rPr>
              <a:t>• Python</a:t>
            </a:r>
          </a:p>
          <a:p>
            <a:r>
              <a:rPr lang="en-US" sz="5400" b="1" i="1" dirty="0">
                <a:solidFill>
                  <a:schemeClr val="bg1"/>
                </a:solidFill>
                <a:latin typeface="Aptos" panose="020B0004020202020204" pitchFamily="34" charset="0"/>
              </a:rPr>
              <a:t>• Hugging Face Transformers</a:t>
            </a:r>
          </a:p>
          <a:p>
            <a:r>
              <a:rPr lang="en-US" sz="5400" b="1" i="1" dirty="0">
                <a:solidFill>
                  <a:schemeClr val="bg1"/>
                </a:solidFill>
                <a:latin typeface="Aptos" panose="020B0004020202020204" pitchFamily="34" charset="0"/>
              </a:rPr>
              <a:t>• </a:t>
            </a:r>
            <a:r>
              <a:rPr lang="en-US" sz="5400" b="1" i="1" dirty="0" err="1">
                <a:solidFill>
                  <a:schemeClr val="bg1"/>
                </a:solidFill>
                <a:latin typeface="Aptos" panose="020B0004020202020204" pitchFamily="34" charset="0"/>
              </a:rPr>
              <a:t>PyTorch</a:t>
            </a:r>
            <a:endParaRPr lang="en-US" sz="5400" b="1" i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5400" b="1" i="1" dirty="0">
                <a:solidFill>
                  <a:schemeClr val="bg1"/>
                </a:solidFill>
                <a:latin typeface="Aptos" panose="020B0004020202020204" pitchFamily="34" charset="0"/>
              </a:rPr>
              <a:t>• </a:t>
            </a:r>
            <a:r>
              <a:rPr lang="en-US" sz="5400" b="1" i="1" dirty="0" err="1">
                <a:solidFill>
                  <a:schemeClr val="bg1"/>
                </a:solidFill>
                <a:latin typeface="Aptos" panose="020B0004020202020204" pitchFamily="34" charset="0"/>
              </a:rPr>
              <a:t>Streamlit</a:t>
            </a:r>
            <a:endParaRPr lang="en-US" sz="5400" b="1" i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82291" y="1028700"/>
            <a:ext cx="4258605" cy="4768786"/>
            <a:chOff x="0" y="0"/>
            <a:chExt cx="6350000" cy="71107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7110730"/>
            </a:xfrm>
            <a:custGeom>
              <a:avLst/>
              <a:gdLst/>
              <a:ahLst/>
              <a:cxnLst/>
              <a:rect l="l" t="t" r="r" b="b"/>
              <a:pathLst>
                <a:path w="6350000" h="711073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3"/>
              <a:stretch>
                <a:fillRect l="-49537" r="-49537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8502114" y="1028700"/>
            <a:ext cx="4258605" cy="4768786"/>
            <a:chOff x="0" y="0"/>
            <a:chExt cx="6350000" cy="71107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7110730"/>
            </a:xfrm>
            <a:custGeom>
              <a:avLst/>
              <a:gdLst/>
              <a:ahLst/>
              <a:cxnLst/>
              <a:rect l="l" t="t" r="r" b="b"/>
              <a:pathLst>
                <a:path w="6350000" h="711073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4"/>
              <a:stretch>
                <a:fillRect l="-68075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609600" y="312478"/>
            <a:ext cx="8712627" cy="1860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840"/>
              </a:lnSpc>
            </a:pPr>
            <a:r>
              <a:rPr lang="en-US" sz="9600" b="1" i="1" dirty="0">
                <a:solidFill>
                  <a:schemeClr val="accent1"/>
                </a:solidFill>
                <a:latin typeface="Aptos" panose="020B0004020202020204" pitchFamily="34" charset="0"/>
              </a:rPr>
              <a:t>Project Steps</a:t>
            </a:r>
            <a:endParaRPr lang="en-US" sz="12000" b="1" i="1" spc="-588" dirty="0">
              <a:solidFill>
                <a:schemeClr val="accent1"/>
              </a:solidFill>
              <a:latin typeface="Aptos" panose="020B0004020202020204" pitchFamily="34" charset="0"/>
              <a:ea typeface="Norwester"/>
              <a:cs typeface="Norwester"/>
              <a:sym typeface="Norweste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6897" y="2674429"/>
            <a:ext cx="8185217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/>
              <a:t>1</a:t>
            </a:r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. Notebook Phase:</a:t>
            </a:r>
          </a:p>
          <a:p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   - Tested summarization and Q&amp;A models</a:t>
            </a:r>
          </a:p>
          <a:p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   - Verified no errors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4038" y="5595079"/>
            <a:ext cx="47244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/>
              <a:t>2</a:t>
            </a:r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. </a:t>
            </a:r>
            <a:r>
              <a:rPr lang="en-US" sz="3200" b="1" i="1" dirty="0" err="1">
                <a:solidFill>
                  <a:schemeClr val="bg1"/>
                </a:solidFill>
                <a:latin typeface="Aptos" panose="020B0004020202020204" pitchFamily="34" charset="0"/>
              </a:rPr>
              <a:t>Streamlit</a:t>
            </a:r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 App:</a:t>
            </a:r>
          </a:p>
          <a:p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   - Text input area</a:t>
            </a:r>
          </a:p>
          <a:p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   - Summarize button</a:t>
            </a:r>
          </a:p>
          <a:p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   - Question input</a:t>
            </a:r>
          </a:p>
          <a:p>
            <a:r>
              <a:rPr lang="en-US" sz="3200" b="1" i="1" dirty="0">
                <a:solidFill>
                  <a:schemeClr val="bg1"/>
                </a:solidFill>
                <a:latin typeface="Aptos" panose="020B0004020202020204" pitchFamily="34" charset="0"/>
              </a:rPr>
              <a:t>   - Answer 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420161" y="1023937"/>
            <a:ext cx="7349169" cy="8229600"/>
            <a:chOff x="0" y="0"/>
            <a:chExt cx="6350000" cy="71107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7110730"/>
            </a:xfrm>
            <a:custGeom>
              <a:avLst/>
              <a:gdLst/>
              <a:ahLst/>
              <a:cxnLst/>
              <a:rect l="l" t="t" r="r" b="b"/>
              <a:pathLst>
                <a:path w="6350000" h="711073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3"/>
              <a:stretch>
                <a:fillRect l="-34037" r="-34037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flipV="1">
            <a:off x="8661676" y="8785940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-5400000">
            <a:off x="-3542897" y="3870313"/>
            <a:ext cx="8915401" cy="18605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840"/>
              </a:lnSpc>
            </a:pPr>
            <a:r>
              <a:rPr lang="en-US" sz="9600" b="1" i="1" dirty="0">
                <a:solidFill>
                  <a:schemeClr val="accent1"/>
                </a:solidFill>
                <a:latin typeface="Aptos" panose="020B0004020202020204" pitchFamily="34" charset="0"/>
              </a:rPr>
              <a:t>Demo Example</a:t>
            </a:r>
            <a:endParaRPr lang="en-US" sz="12000" b="1" i="1" spc="-588" dirty="0">
              <a:solidFill>
                <a:schemeClr val="accent1"/>
              </a:solidFill>
              <a:latin typeface="Aptos" panose="020B0004020202020204" pitchFamily="34" charset="0"/>
              <a:ea typeface="Norwester"/>
              <a:cs typeface="Norwester"/>
              <a:sym typeface="Norwes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01400" y="1257300"/>
            <a:ext cx="6629400" cy="510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Text: 'The Great Wall of China...'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• Question: 'When was most of the Great Wall built?'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• Expected Output: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   - Summary: Built mainly during Ming Dynasty, 21,000 km</a:t>
            </a:r>
          </a:p>
          <a:p>
            <a:pPr>
              <a:lnSpc>
                <a:spcPct val="150000"/>
              </a:lnSpc>
            </a:pPr>
            <a:r>
              <a:rPr 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   - Answer: 'Most of the existing wall was built during Ming Dynasty (1368–1644)'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40973" y="2297488"/>
            <a:ext cx="4167313" cy="4666557"/>
            <a:chOff x="0" y="0"/>
            <a:chExt cx="6350000" cy="71107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7110730"/>
            </a:xfrm>
            <a:custGeom>
              <a:avLst/>
              <a:gdLst/>
              <a:ahLst/>
              <a:cxnLst/>
              <a:rect l="l" t="t" r="r" b="b"/>
              <a:pathLst>
                <a:path w="6350000" h="711073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3"/>
              <a:stretch>
                <a:fillRect l="-34037" r="-34037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835963" y="5138600"/>
            <a:ext cx="3678960" cy="4119700"/>
            <a:chOff x="0" y="0"/>
            <a:chExt cx="6350000" cy="71107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7110730"/>
            </a:xfrm>
            <a:custGeom>
              <a:avLst/>
              <a:gdLst/>
              <a:ahLst/>
              <a:cxnLst/>
              <a:rect l="l" t="t" r="r" b="b"/>
              <a:pathLst>
                <a:path w="6350000" h="711073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4"/>
              <a:stretch>
                <a:fillRect l="-34037" r="-34037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flipV="1">
            <a:off x="8827421" y="7638812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929226" y="610125"/>
            <a:ext cx="10330074" cy="1860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840"/>
              </a:lnSpc>
            </a:pPr>
            <a:r>
              <a:rPr lang="en-US" sz="9600" b="1" i="1" dirty="0">
                <a:solidFill>
                  <a:schemeClr val="accent1"/>
                </a:solidFill>
                <a:latin typeface="Aptos" panose="020B0004020202020204" pitchFamily="34" charset="0"/>
              </a:rPr>
              <a:t>Challenges</a:t>
            </a:r>
            <a:endParaRPr lang="en-US" sz="12000" b="1" i="1" spc="-588" dirty="0">
              <a:solidFill>
                <a:schemeClr val="accent1"/>
              </a:solidFill>
              <a:latin typeface="Aptos" panose="020B0004020202020204" pitchFamily="34" charset="0"/>
              <a:ea typeface="Norwester"/>
              <a:cs typeface="Norwester"/>
              <a:sym typeface="Norweste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450383" y="3016550"/>
            <a:ext cx="9796644" cy="2413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chemeClr val="bg1"/>
                </a:solidFill>
                <a:latin typeface="Aptos" panose="020B0004020202020204" pitchFamily="34" charset="0"/>
              </a:rPr>
              <a:t>Compatibility issue: </a:t>
            </a:r>
            <a:r>
              <a:rPr lang="en-US" sz="3600" b="1" i="1" dirty="0" err="1">
                <a:solidFill>
                  <a:schemeClr val="bg1"/>
                </a:solidFill>
                <a:latin typeface="Aptos" panose="020B0004020202020204" pitchFamily="34" charset="0"/>
              </a:rPr>
              <a:t>Keras</a:t>
            </a:r>
            <a:r>
              <a:rPr lang="en-US" sz="3600" b="1" i="1" dirty="0">
                <a:solidFill>
                  <a:schemeClr val="bg1"/>
                </a:solidFill>
                <a:latin typeface="Aptos" panose="020B0004020202020204" pitchFamily="34" charset="0"/>
              </a:rPr>
              <a:t> 3 with Transformers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chemeClr val="bg1"/>
                </a:solidFill>
                <a:latin typeface="Aptos" panose="020B0004020202020204" pitchFamily="34" charset="0"/>
              </a:rPr>
              <a:t>   - Solved by switching to </a:t>
            </a:r>
            <a:r>
              <a:rPr lang="en-US" sz="3600" b="1" i="1" dirty="0" err="1">
                <a:solidFill>
                  <a:schemeClr val="bg1"/>
                </a:solidFill>
                <a:latin typeface="Aptos" panose="020B0004020202020204" pitchFamily="34" charset="0"/>
              </a:rPr>
              <a:t>PyTorch</a:t>
            </a:r>
            <a:r>
              <a:rPr lang="en-US" sz="3600" b="1" i="1" dirty="0">
                <a:solidFill>
                  <a:schemeClr val="bg1"/>
                </a:solidFill>
                <a:latin typeface="Aptos" panose="020B0004020202020204" pitchFamily="34" charset="0"/>
              </a:rPr>
              <a:t> backend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chemeClr val="bg1"/>
                </a:solidFill>
                <a:latin typeface="Aptos" panose="020B0004020202020204" pitchFamily="34" charset="0"/>
              </a:rPr>
              <a:t>• Handling long texts (splitting/truncation)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358858" y="4907320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0"/>
                </a:moveTo>
                <a:lnTo>
                  <a:pt x="3247476" y="0"/>
                </a:lnTo>
                <a:lnTo>
                  <a:pt x="3247476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V="1">
            <a:off x="15399382" y="4907320"/>
            <a:ext cx="3247475" cy="472360"/>
          </a:xfrm>
          <a:custGeom>
            <a:avLst/>
            <a:gdLst/>
            <a:ahLst/>
            <a:cxnLst/>
            <a:rect l="l" t="t" r="r" b="b"/>
            <a:pathLst>
              <a:path w="3247475" h="472360">
                <a:moveTo>
                  <a:pt x="0" y="472360"/>
                </a:moveTo>
                <a:lnTo>
                  <a:pt x="3247476" y="472360"/>
                </a:lnTo>
                <a:lnTo>
                  <a:pt x="3247476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5921917" y="8100856"/>
            <a:ext cx="1337383" cy="1157444"/>
          </a:xfrm>
          <a:custGeom>
            <a:avLst/>
            <a:gdLst/>
            <a:ahLst/>
            <a:cxnLst/>
            <a:rect l="l" t="t" r="r" b="b"/>
            <a:pathLst>
              <a:path w="1337383" h="1157444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 flipH="1">
            <a:off x="1028700" y="8081538"/>
            <a:ext cx="1337383" cy="1157444"/>
          </a:xfrm>
          <a:custGeom>
            <a:avLst/>
            <a:gdLst/>
            <a:ahLst/>
            <a:cxnLst/>
            <a:rect l="l" t="t" r="r" b="b"/>
            <a:pathLst>
              <a:path w="1337383" h="1157444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6996033" y="1028700"/>
            <a:ext cx="263267" cy="204391"/>
          </a:xfrm>
          <a:custGeom>
            <a:avLst/>
            <a:gdLst/>
            <a:ahLst/>
            <a:cxnLst/>
            <a:rect l="l" t="t" r="r" b="b"/>
            <a:pathLst>
              <a:path w="263267" h="204391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 flipH="1">
            <a:off x="1028700" y="1028700"/>
            <a:ext cx="263267" cy="204391"/>
          </a:xfrm>
          <a:custGeom>
            <a:avLst/>
            <a:gdLst/>
            <a:ahLst/>
            <a:cxnLst/>
            <a:rect l="l" t="t" r="r" b="b"/>
            <a:pathLst>
              <a:path w="263267" h="204391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35963" y="3447612"/>
            <a:ext cx="12616074" cy="316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90"/>
              </a:lnSpc>
            </a:pPr>
            <a:r>
              <a:rPr lang="en-US" sz="19386" spc="-94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177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Norwester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Black Modern Technology Presentation</dc:title>
  <dc:creator>C-LAB</dc:creator>
  <cp:lastModifiedBy>Ganna Mohamed</cp:lastModifiedBy>
  <cp:revision>2</cp:revision>
  <dcterms:created xsi:type="dcterms:W3CDTF">2006-08-16T00:00:00Z</dcterms:created>
  <dcterms:modified xsi:type="dcterms:W3CDTF">2025-10-06T21:20:12Z</dcterms:modified>
  <dc:identifier>DAG0vvIItMw</dc:identifier>
</cp:coreProperties>
</file>