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3" r:id="rId2"/>
    <p:sldId id="309" r:id="rId3"/>
    <p:sldId id="321" r:id="rId4"/>
    <p:sldId id="310" r:id="rId5"/>
    <p:sldId id="311" r:id="rId6"/>
    <p:sldId id="312" r:id="rId7"/>
    <p:sldId id="313" r:id="rId8"/>
    <p:sldId id="316" r:id="rId9"/>
    <p:sldId id="319" r:id="rId10"/>
    <p:sldId id="320" r:id="rId11"/>
    <p:sldId id="322" r:id="rId12"/>
    <p:sldId id="307" r:id="rId13"/>
    <p:sldId id="323" r:id="rId14"/>
    <p:sldId id="324" r:id="rId15"/>
    <p:sldId id="305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D2B"/>
    <a:srgbClr val="C10065"/>
    <a:srgbClr val="CC006A"/>
    <a:srgbClr val="404140"/>
    <a:srgbClr val="DAD490"/>
    <a:srgbClr val="E1963E"/>
    <a:srgbClr val="7F7F7F"/>
    <a:srgbClr val="E57D30"/>
    <a:srgbClr val="092529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6" autoAdjust="0"/>
    <p:restoredTop sz="81904" autoAdjust="0"/>
  </p:normalViewPr>
  <p:slideViewPr>
    <p:cSldViewPr snapToGrid="0" snapToObjects="1">
      <p:cViewPr varScale="1">
        <p:scale>
          <a:sx n="82" d="100"/>
          <a:sy n="82" d="100"/>
        </p:scale>
        <p:origin x="1626" y="10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166" d="100"/>
          <a:sy n="166" d="100"/>
        </p:scale>
        <p:origin x="15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Traffic Sign Detection</a:t>
            </a:r>
          </a:p>
          <a:p>
            <a:r>
              <a:rPr lang="en-US" dirty="0"/>
              <a:t>and 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52945"/>
          </a:xfrm>
        </p:spPr>
        <p:txBody>
          <a:bodyPr/>
          <a:lstStyle/>
          <a:p>
            <a:r>
              <a:rPr lang="en-US" dirty="0"/>
              <a:t>By Ram Rohit Gannavarapu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012F30-3C5C-4FCF-8F19-9277728D34E4}"/>
              </a:ext>
            </a:extLst>
          </p:cNvPr>
          <p:cNvSpPr txBox="1">
            <a:spLocks/>
          </p:cNvSpPr>
          <p:nvPr/>
        </p:nvSpPr>
        <p:spPr>
          <a:xfrm>
            <a:off x="628075" y="2364465"/>
            <a:ext cx="11419502" cy="452945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0" indent="0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 sz="1600" b="0" i="0" kern="1200">
                <a:solidFill>
                  <a:schemeClr val="bg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699614" indent="0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600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399233" indent="0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600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098847" indent="0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600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798465" indent="0" algn="l" defTabSz="699614" rtl="0" eaLnBrk="1" latinLnBrk="0" hangingPunct="1">
              <a:spcBef>
                <a:spcPct val="20000"/>
              </a:spcBef>
              <a:buFont typeface="Arial"/>
              <a:buNone/>
              <a:defRPr sz="1648" b="0" kern="1200">
                <a:solidFill>
                  <a:schemeClr val="accent6">
                    <a:lumMod val="7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ECE 513 Project</a:t>
            </a: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view of a city street&#10;&#10;Description automatically generated">
            <a:extLst>
              <a:ext uri="{FF2B5EF4-FFF2-40B4-BE49-F238E27FC236}">
                <a16:creationId xmlns:a16="http://schemas.microsoft.com/office/drawing/2014/main" id="{AC06C3CD-9C4A-4C53-83B1-DEC523ADE0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5206" b="5206"/>
          <a:stretch>
            <a:fillRect/>
          </a:stretch>
        </p:blipFill>
        <p:spPr>
          <a:xfrm>
            <a:off x="0" y="0"/>
            <a:ext cx="13817600" cy="7772400"/>
          </a:xfrm>
        </p:spPr>
      </p:pic>
      <p:sp>
        <p:nvSpPr>
          <p:cNvPr id="5" name="Rectangle 4"/>
          <p:cNvSpPr/>
          <p:nvPr/>
        </p:nvSpPr>
        <p:spPr>
          <a:xfrm>
            <a:off x="8277412" y="6487326"/>
            <a:ext cx="5540188" cy="67235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af-ZA" dirty="0">
                <a:latin typeface="Proxima Nova" charset="0"/>
                <a:ea typeface="Proxima Nova" charset="0"/>
                <a:cs typeface="Proxima Nova" charset="0"/>
              </a:rPr>
              <a:t>Identified Region of interest</a:t>
            </a:r>
          </a:p>
        </p:txBody>
      </p:sp>
    </p:spTree>
    <p:extLst>
      <p:ext uri="{BB962C8B-B14F-4D97-AF65-F5344CB8AC3E}">
        <p14:creationId xmlns:p14="http://schemas.microsoft.com/office/powerpoint/2010/main" val="53849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C5EB96-1B1D-429D-B99A-2062A32C3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2"/>
          <a:stretch/>
        </p:blipFill>
        <p:spPr>
          <a:xfrm>
            <a:off x="8413019" y="3828739"/>
            <a:ext cx="5404582" cy="3906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45" y="982462"/>
            <a:ext cx="6095578" cy="1661993"/>
          </a:xfrm>
        </p:spPr>
        <p:txBody>
          <a:bodyPr/>
          <a:lstStyle/>
          <a:p>
            <a:r>
              <a:rPr lang="en-US" dirty="0"/>
              <a:t>Road Sign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45" y="2242796"/>
            <a:ext cx="4862404" cy="4547142"/>
          </a:xfrm>
        </p:spPr>
        <p:txBody>
          <a:bodyPr/>
          <a:lstStyle/>
          <a:p>
            <a:r>
              <a:rPr lang="en-US" dirty="0"/>
              <a:t>German Traffic Sign Data set</a:t>
            </a:r>
          </a:p>
          <a:p>
            <a:pPr lvl="1"/>
            <a:r>
              <a:rPr lang="en-US" dirty="0"/>
              <a:t>50,000 Images</a:t>
            </a:r>
          </a:p>
          <a:p>
            <a:pPr lvl="1"/>
            <a:r>
              <a:rPr lang="en-US" dirty="0"/>
              <a:t>43 different classes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Gray Scaling</a:t>
            </a:r>
          </a:p>
          <a:p>
            <a:pPr lvl="1"/>
            <a:r>
              <a:rPr lang="en-US" dirty="0"/>
              <a:t>Histogram Equalization</a:t>
            </a:r>
          </a:p>
          <a:p>
            <a:pPr lvl="1"/>
            <a:r>
              <a:rPr lang="en-US" dirty="0"/>
              <a:t>Normalization</a:t>
            </a:r>
          </a:p>
          <a:p>
            <a:r>
              <a:rPr lang="en-US" dirty="0"/>
              <a:t>Training Machine Learning Model</a:t>
            </a:r>
          </a:p>
          <a:p>
            <a:pPr lvl="1"/>
            <a:r>
              <a:rPr lang="en-US" dirty="0" err="1"/>
              <a:t>VGGNet</a:t>
            </a:r>
            <a:endParaRPr lang="en-US" dirty="0"/>
          </a:p>
          <a:p>
            <a:pPr lvl="1"/>
            <a:r>
              <a:rPr lang="en-US" dirty="0"/>
              <a:t>12 Layers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ACDFA-310A-4DC4-B97F-438DB24A13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52"/>
          <a:stretch/>
        </p:blipFill>
        <p:spPr>
          <a:xfrm>
            <a:off x="8397149" y="-42397"/>
            <a:ext cx="5404582" cy="39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1453988"/>
          </a:xfrm>
        </p:spPr>
        <p:txBody>
          <a:bodyPr/>
          <a:lstStyle/>
          <a:p>
            <a:r>
              <a:rPr lang="en-US" dirty="0"/>
              <a:t>Validation 99.7%</a:t>
            </a:r>
          </a:p>
          <a:p>
            <a:r>
              <a:rPr lang="en-US" dirty="0"/>
              <a:t>Testing 97.6%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window&#10;&#10;Description automatically generated">
            <a:extLst>
              <a:ext uri="{FF2B5EF4-FFF2-40B4-BE49-F238E27FC236}">
                <a16:creationId xmlns:a16="http://schemas.microsoft.com/office/drawing/2014/main" id="{CB8E498A-5037-4729-8B1E-F06911E8E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20" b="53932"/>
          <a:stretch/>
        </p:blipFill>
        <p:spPr>
          <a:xfrm>
            <a:off x="4303059" y="1348423"/>
            <a:ext cx="9342419" cy="464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7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indow&#10;&#10;Description automatically generated">
            <a:extLst>
              <a:ext uri="{FF2B5EF4-FFF2-40B4-BE49-F238E27FC236}">
                <a16:creationId xmlns:a16="http://schemas.microsoft.com/office/drawing/2014/main" id="{26D8D74C-F98B-4A8D-9CB5-4C597BF41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5813" r="-2882"/>
          <a:stretch/>
        </p:blipFill>
        <p:spPr>
          <a:xfrm>
            <a:off x="4097038" y="381654"/>
            <a:ext cx="9225710" cy="67076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2E375B-5133-4B05-BE8A-28DC3557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7193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2E375B-5133-4B05-BE8A-28DC3557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57B2C-772E-4BE9-B5A8-08B523FD9926}"/>
              </a:ext>
            </a:extLst>
          </p:cNvPr>
          <p:cNvSpPr txBox="1">
            <a:spLocks/>
          </p:cNvSpPr>
          <p:nvPr/>
        </p:nvSpPr>
        <p:spPr>
          <a:xfrm>
            <a:off x="621745" y="2242796"/>
            <a:ext cx="8100224" cy="4547142"/>
          </a:xfrm>
          <a:prstGeom prst="rect">
            <a:avLst/>
          </a:prstGeom>
        </p:spPr>
        <p:txBody>
          <a:bodyPr/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chemeClr val="accent6">
                    <a:lumMod val="7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Different lighting conditions affect the thresholding technique and might impact the performance of the system.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2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78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44" y="982462"/>
            <a:ext cx="5886631" cy="1661993"/>
          </a:xfrm>
        </p:spPr>
        <p:txBody>
          <a:bodyPr/>
          <a:lstStyle/>
          <a:p>
            <a:r>
              <a:rPr lang="en-US" dirty="0"/>
              <a:t>Color Based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40275"/>
          </a:xfrm>
        </p:spPr>
        <p:txBody>
          <a:bodyPr/>
          <a:lstStyle/>
          <a:p>
            <a:r>
              <a:rPr lang="en-US" dirty="0"/>
              <a:t>Converting RGB to HSV color space</a:t>
            </a:r>
          </a:p>
          <a:p>
            <a:r>
              <a:rPr lang="en-US" dirty="0"/>
              <a:t>HSV(Hue Saturation and Value)</a:t>
            </a:r>
          </a:p>
          <a:p>
            <a:r>
              <a:rPr lang="en-US" dirty="0"/>
              <a:t>It’s an approximation of human vision</a:t>
            </a:r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E6F9B49-01CA-4DC9-A7FD-A9965114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355" y="0"/>
            <a:ext cx="7821244" cy="78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44" y="982462"/>
            <a:ext cx="6587947" cy="1661993"/>
          </a:xfrm>
        </p:spPr>
        <p:txBody>
          <a:bodyPr/>
          <a:lstStyle/>
          <a:p>
            <a:r>
              <a:rPr lang="en-US" dirty="0"/>
              <a:t>Shape Based 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44" y="3052261"/>
            <a:ext cx="5908009" cy="3756156"/>
          </a:xfrm>
        </p:spPr>
        <p:txBody>
          <a:bodyPr/>
          <a:lstStyle/>
          <a:p>
            <a:r>
              <a:rPr lang="en-US" dirty="0"/>
              <a:t>Converting Mask outline to simplified Lines using Ramer-Douglas-</a:t>
            </a:r>
            <a:r>
              <a:rPr lang="en-US" dirty="0" err="1"/>
              <a:t>Peucker</a:t>
            </a:r>
            <a:r>
              <a:rPr lang="en-US" dirty="0"/>
              <a:t> line simplification algorithm </a:t>
            </a:r>
          </a:p>
          <a:p>
            <a:r>
              <a:rPr lang="en-US" dirty="0"/>
              <a:t>Identify potential shapes based on Circularity and Eccentricity</a:t>
            </a:r>
          </a:p>
          <a:p>
            <a:r>
              <a:rPr lang="en-US" dirty="0"/>
              <a:t>Create a Region of Interest and feed it to the Machine learning Model.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object, skiing, photo, filled&#10;&#10;Description automatically generated">
            <a:extLst>
              <a:ext uri="{FF2B5EF4-FFF2-40B4-BE49-F238E27FC236}">
                <a16:creationId xmlns:a16="http://schemas.microsoft.com/office/drawing/2014/main" id="{366CD15B-D1F1-40B5-80F2-E8C67304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336" y="613904"/>
            <a:ext cx="5375519" cy="6146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3B1A0-ADBF-40DC-9BAD-10D6A393D461}"/>
              </a:ext>
            </a:extLst>
          </p:cNvPr>
          <p:cNvSpPr txBox="1"/>
          <p:nvPr/>
        </p:nvSpPr>
        <p:spPr>
          <a:xfrm>
            <a:off x="7209692" y="6759914"/>
            <a:ext cx="6144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Ramer-Douglas-</a:t>
            </a:r>
            <a:r>
              <a:rPr lang="en-US" dirty="0" err="1"/>
              <a:t>Peucker</a:t>
            </a:r>
            <a:r>
              <a:rPr lang="en-US" dirty="0"/>
              <a:t> line simplification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402316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view of a city street&#10;&#10;Description automatically generated">
            <a:extLst>
              <a:ext uri="{FF2B5EF4-FFF2-40B4-BE49-F238E27FC236}">
                <a16:creationId xmlns:a16="http://schemas.microsoft.com/office/drawing/2014/main" id="{0F0222AB-7C63-4D25-B5EA-4B4DEF6121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812" b="7812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8277412" y="6487326"/>
            <a:ext cx="5540188" cy="67235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6887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tar in the background&#10;&#10;Description automatically generated">
            <a:extLst>
              <a:ext uri="{FF2B5EF4-FFF2-40B4-BE49-F238E27FC236}">
                <a16:creationId xmlns:a16="http://schemas.microsoft.com/office/drawing/2014/main" id="{8DACCAA9-1246-42A7-855D-CAB8093DE4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8087" b="80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908800" y="6487326"/>
            <a:ext cx="6908800" cy="67235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af-ZA" dirty="0">
                <a:latin typeface="Proxima Nova" charset="0"/>
                <a:ea typeface="Proxima Nova" charset="0"/>
                <a:cs typeface="Proxima Nova" charset="0"/>
              </a:rPr>
              <a:t>Mask obtained from thresholding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E53BFB-3E59-4F6B-ACA8-430835D001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730" b="773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787662" y="6487326"/>
            <a:ext cx="7029938" cy="67235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Removed Smaller Objects in the mask - </a:t>
            </a:r>
            <a:r>
              <a:rPr lang="en-US" dirty="0" err="1"/>
              <a:t>bwareaopen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F877C4-98C6-45C2-90C7-398C9A44D4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646" b="7646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7666892" y="6487326"/>
            <a:ext cx="6150708" cy="67235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af-ZA" dirty="0">
                <a:latin typeface="Proxima Nova" charset="0"/>
                <a:ea typeface="Proxima Nova" charset="0"/>
                <a:cs typeface="Proxima Nova" charset="0"/>
              </a:rPr>
              <a:t>S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moothening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 the Borders/Edges - </a:t>
            </a:r>
            <a:r>
              <a:rPr lang="en-US" dirty="0" err="1"/>
              <a:t>imclose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A31C7769-AD6C-4700-9843-7D1D240E63A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922" b="7922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8277412" y="6487326"/>
            <a:ext cx="5540188" cy="67235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af-ZA" dirty="0">
                <a:latin typeface="Proxima Nova" charset="0"/>
                <a:ea typeface="Proxima Nova" charset="0"/>
                <a:cs typeface="Proxima Nova" charset="0"/>
              </a:rPr>
              <a:t>Fill in the holes in the mask – </a:t>
            </a:r>
            <a:r>
              <a:rPr lang="en-US" dirty="0" err="1"/>
              <a:t>imfill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1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42230E2C-ABB4-4767-915F-62FC20A007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840" b="784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8277412" y="6487326"/>
            <a:ext cx="5540188" cy="67235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af-ZA" dirty="0">
                <a:latin typeface="Proxima Nova" charset="0"/>
                <a:ea typeface="Proxima Nova" charset="0"/>
                <a:cs typeface="Proxima Nova" charset="0"/>
              </a:rPr>
              <a:t>Masked Image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</TotalTime>
  <Words>166</Words>
  <Application>Microsoft Office PowerPoint</Application>
  <PresentationFormat>Custom</PresentationFormat>
  <Paragraphs>39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Color Based Detection</vt:lpstr>
      <vt:lpstr>Shape Based 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 Sign Classification</vt:lpstr>
      <vt:lpstr>Accuracy</vt:lpstr>
      <vt:lpstr>Accuracy</vt:lpstr>
      <vt:lpstr>Conclusion</vt:lpstr>
      <vt:lpstr>PowerPoint Presentation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Curtis</dc:creator>
  <cp:lastModifiedBy>Ram Rohit Gannavarapu</cp:lastModifiedBy>
  <cp:revision>191</cp:revision>
  <dcterms:created xsi:type="dcterms:W3CDTF">2015-06-30T23:05:53Z</dcterms:created>
  <dcterms:modified xsi:type="dcterms:W3CDTF">2020-05-14T01:46:57Z</dcterms:modified>
</cp:coreProperties>
</file>