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146847062" r:id="rId8"/>
    <p:sldId id="2146847065" r:id="rId9"/>
    <p:sldId id="265" r:id="rId10"/>
    <p:sldId id="2146847063" r:id="rId11"/>
    <p:sldId id="266" r:id="rId12"/>
    <p:sldId id="2146847064" r:id="rId13"/>
    <p:sldId id="267" r:id="rId14"/>
    <p:sldId id="2146847066" r:id="rId15"/>
    <p:sldId id="2146847068" r:id="rId16"/>
    <p:sldId id="2146847067" r:id="rId17"/>
    <p:sldId id="268" r:id="rId18"/>
    <p:sldId id="2146847055" r:id="rId19"/>
    <p:sldId id="269" r:id="rId20"/>
    <p:sldId id="2146847059" r:id="rId21"/>
    <p:sldId id="2146847060" r:id="rId22"/>
    <p:sldId id="2146847061"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722E66-4038-40AC-A0EC-C68F8CBF9B08}" v="2" dt="2025-08-04T08:46:25.5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deep gannavaram" userId="de7f22d2072ffe33" providerId="LiveId" clId="{66722E66-4038-40AC-A0EC-C68F8CBF9B08}"/>
    <pc:docChg chg="modSld">
      <pc:chgData name="manideep gannavaram" userId="de7f22d2072ffe33" providerId="LiveId" clId="{66722E66-4038-40AC-A0EC-C68F8CBF9B08}" dt="2025-08-04T08:48:58.070" v="7" actId="1035"/>
      <pc:docMkLst>
        <pc:docMk/>
      </pc:docMkLst>
      <pc:sldChg chg="modSp mod">
        <pc:chgData name="manideep gannavaram" userId="de7f22d2072ffe33" providerId="LiveId" clId="{66722E66-4038-40AC-A0EC-C68F8CBF9B08}" dt="2025-08-04T08:47:24.759" v="2" actId="1076"/>
        <pc:sldMkLst>
          <pc:docMk/>
          <pc:sldMk cId="2312862255" sldId="2146847066"/>
        </pc:sldMkLst>
        <pc:picChg chg="mod">
          <ac:chgData name="manideep gannavaram" userId="de7f22d2072ffe33" providerId="LiveId" clId="{66722E66-4038-40AC-A0EC-C68F8CBF9B08}" dt="2025-08-04T08:47:24.759" v="2" actId="1076"/>
          <ac:picMkLst>
            <pc:docMk/>
            <pc:sldMk cId="2312862255" sldId="2146847066"/>
            <ac:picMk id="5" creationId="{948FFC15-44FE-C574-D86D-C6A7BA75D378}"/>
          </ac:picMkLst>
        </pc:picChg>
      </pc:sldChg>
      <pc:sldChg chg="modSp mod">
        <pc:chgData name="manideep gannavaram" userId="de7f22d2072ffe33" providerId="LiveId" clId="{66722E66-4038-40AC-A0EC-C68F8CBF9B08}" dt="2025-08-04T08:48:58.070" v="7" actId="1035"/>
        <pc:sldMkLst>
          <pc:docMk/>
          <pc:sldMk cId="771607069" sldId="2146847068"/>
        </pc:sldMkLst>
        <pc:picChg chg="mod">
          <ac:chgData name="manideep gannavaram" userId="de7f22d2072ffe33" providerId="LiveId" clId="{66722E66-4038-40AC-A0EC-C68F8CBF9B08}" dt="2025-08-04T08:48:58.070" v="7" actId="1035"/>
          <ac:picMkLst>
            <pc:docMk/>
            <pc:sldMk cId="771607069" sldId="2146847068"/>
            <ac:picMk id="5" creationId="{A49726F0-95DA-E4FF-7204-774E726DB4B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9</a:t>
            </a:fld>
            <a:endParaRPr lang="en-IN"/>
          </a:p>
        </p:txBody>
      </p:sp>
    </p:spTree>
    <p:extLst>
      <p:ext uri="{BB962C8B-B14F-4D97-AF65-F5344CB8AC3E}">
        <p14:creationId xmlns:p14="http://schemas.microsoft.com/office/powerpoint/2010/main" val="2867318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dirty="0"/>
              <a:t>Improved Source of Drinking Water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VIRTUAL INTERNSHIP USING IBM CLOUD</a:t>
            </a:r>
          </a:p>
        </p:txBody>
      </p:sp>
      <p:sp>
        <p:nvSpPr>
          <p:cNvPr id="4" name="TextBox 3"/>
          <p:cNvSpPr txBox="1"/>
          <p:nvPr/>
        </p:nvSpPr>
        <p:spPr>
          <a:xfrm>
            <a:off x="1773868" y="3429000"/>
            <a:ext cx="7980183" cy="2554545"/>
          </a:xfrm>
          <a:prstGeom prst="rect">
            <a:avLst/>
          </a:prstGeom>
          <a:noFill/>
        </p:spPr>
        <p:txBody>
          <a:bodyPr wrap="square" lIns="91440" tIns="45720" rIns="91440" bIns="45720" rtlCol="0" anchor="t">
            <a:spAutoFit/>
          </a:bodyPr>
          <a:lstStyle/>
          <a:p>
            <a:r>
              <a:rPr lang="en-US" sz="3200" b="1" dirty="0">
                <a:solidFill>
                  <a:schemeClr val="accent1">
                    <a:lumMod val="60000"/>
                    <a:lumOff val="40000"/>
                  </a:schemeClr>
                </a:solidFill>
                <a:latin typeface="Bell MT" panose="02020503060305020303" pitchFamily="18" charset="0"/>
                <a:cs typeface="Arial" pitchFamily="34" charset="0"/>
              </a:rPr>
              <a:t>Presented By:</a:t>
            </a:r>
          </a:p>
          <a:p>
            <a:endParaRPr lang="en-US" sz="3200" b="1" dirty="0">
              <a:solidFill>
                <a:schemeClr val="accent1">
                  <a:lumMod val="60000"/>
                  <a:lumOff val="40000"/>
                </a:schemeClr>
              </a:solidFill>
              <a:latin typeface="Bell MT" panose="02020503060305020303" pitchFamily="18" charset="0"/>
              <a:cs typeface="Arial" pitchFamily="34" charset="0"/>
            </a:endParaRPr>
          </a:p>
          <a:p>
            <a:r>
              <a:rPr lang="en-US" sz="3200" b="1" dirty="0">
                <a:solidFill>
                  <a:schemeClr val="accent1">
                    <a:lumMod val="60000"/>
                    <a:lumOff val="40000"/>
                  </a:schemeClr>
                </a:solidFill>
                <a:latin typeface="Bell MT" panose="02020503060305020303" pitchFamily="18" charset="0"/>
                <a:cs typeface="Arial"/>
              </a:rPr>
              <a:t>Sri Sai Satya Manideep Gannavaram </a:t>
            </a:r>
            <a:br>
              <a:rPr lang="en-US" sz="3200" b="1" dirty="0">
                <a:solidFill>
                  <a:schemeClr val="accent1">
                    <a:lumMod val="60000"/>
                    <a:lumOff val="40000"/>
                  </a:schemeClr>
                </a:solidFill>
                <a:latin typeface="Bell MT" panose="02020503060305020303" pitchFamily="18" charset="0"/>
                <a:cs typeface="Arial"/>
              </a:rPr>
            </a:br>
            <a:r>
              <a:rPr lang="en-US" sz="3200" b="1" dirty="0">
                <a:solidFill>
                  <a:schemeClr val="accent1">
                    <a:lumMod val="60000"/>
                    <a:lumOff val="40000"/>
                  </a:schemeClr>
                </a:solidFill>
                <a:latin typeface="Bell MT" panose="02020503060305020303" pitchFamily="18" charset="0"/>
                <a:cs typeface="Arial"/>
              </a:rPr>
              <a:t>KL University</a:t>
            </a:r>
            <a:br>
              <a:rPr lang="en-US" sz="3200" b="1" dirty="0">
                <a:solidFill>
                  <a:schemeClr val="accent1">
                    <a:lumMod val="60000"/>
                    <a:lumOff val="40000"/>
                  </a:schemeClr>
                </a:solidFill>
                <a:latin typeface="Bell MT" panose="02020503060305020303" pitchFamily="18" charset="0"/>
                <a:cs typeface="Arial"/>
              </a:rPr>
            </a:br>
            <a:r>
              <a:rPr lang="en-US" sz="3200" b="1" dirty="0">
                <a:solidFill>
                  <a:schemeClr val="accent1">
                    <a:lumMod val="60000"/>
                    <a:lumOff val="40000"/>
                  </a:schemeClr>
                </a:solidFill>
                <a:latin typeface="Bell MT" panose="02020503060305020303" pitchFamily="18" charset="0"/>
                <a:cs typeface="Arial"/>
              </a:rPr>
              <a:t>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98312" y="70215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3" name="Rectangle 1">
            <a:extLst>
              <a:ext uri="{FF2B5EF4-FFF2-40B4-BE49-F238E27FC236}">
                <a16:creationId xmlns:a16="http://schemas.microsoft.com/office/drawing/2014/main" id="{7FAD1CF0-3AD7-1D31-BCD2-68D6CCCAB30A}"/>
              </a:ext>
            </a:extLst>
          </p:cNvPr>
          <p:cNvSpPr>
            <a:spLocks noGrp="1" noChangeArrowheads="1"/>
          </p:cNvSpPr>
          <p:nvPr>
            <p:ph idx="1"/>
          </p:nvPr>
        </p:nvSpPr>
        <p:spPr bwMode="auto">
          <a:xfrm>
            <a:off x="398312" y="1434430"/>
            <a:ext cx="10545043"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Bell MT" panose="02020503060305020303" pitchFamily="18" charset="0"/>
              </a:rPr>
              <a:t>A </a:t>
            </a:r>
            <a:r>
              <a:rPr kumimoji="0" lang="en-US" altLang="en-US" sz="2800" b="1" i="0" u="none" strike="noStrike" cap="none" normalizeH="0" baseline="0" dirty="0">
                <a:ln>
                  <a:noFill/>
                </a:ln>
                <a:solidFill>
                  <a:schemeClr val="tx1"/>
                </a:solidFill>
                <a:effectLst/>
                <a:latin typeface="Bell MT" panose="02020503060305020303" pitchFamily="18" charset="0"/>
              </a:rPr>
              <a:t>Bar Chart</a:t>
            </a:r>
            <a:r>
              <a:rPr kumimoji="0" lang="en-US" altLang="en-US" sz="2800" b="0" i="0" u="none" strike="noStrike" cap="none" normalizeH="0" baseline="0" dirty="0">
                <a:ln>
                  <a:noFill/>
                </a:ln>
                <a:solidFill>
                  <a:schemeClr val="tx1"/>
                </a:solidFill>
                <a:effectLst/>
                <a:latin typeface="Bell MT" panose="02020503060305020303" pitchFamily="18" charset="0"/>
              </a:rPr>
              <a:t> was made to compare state‑wise access to improved drinking water.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Bell MT" panose="02020503060305020303" pitchFamily="18" charset="0"/>
              </a:rPr>
              <a:t>A </a:t>
            </a:r>
            <a:r>
              <a:rPr kumimoji="0" lang="en-US" altLang="en-US" sz="2800" b="1" i="0" u="none" strike="noStrike" cap="none" normalizeH="0" baseline="0" dirty="0">
                <a:ln>
                  <a:noFill/>
                </a:ln>
                <a:solidFill>
                  <a:schemeClr val="tx1"/>
                </a:solidFill>
                <a:effectLst/>
                <a:latin typeface="Bell MT" panose="02020503060305020303" pitchFamily="18" charset="0"/>
              </a:rPr>
              <a:t>Pie Chart</a:t>
            </a:r>
            <a:r>
              <a:rPr kumimoji="0" lang="en-US" altLang="en-US" sz="2800" b="0" i="0" u="none" strike="noStrike" cap="none" normalizeH="0" baseline="0" dirty="0">
                <a:ln>
                  <a:noFill/>
                </a:ln>
                <a:solidFill>
                  <a:schemeClr val="tx1"/>
                </a:solidFill>
                <a:effectLst/>
                <a:latin typeface="Bell MT" panose="02020503060305020303" pitchFamily="18" charset="0"/>
              </a:rPr>
              <a:t> showed how the data is distributed across states and gave a clear view of the proportions.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Bell MT" panose="02020503060305020303" pitchFamily="18" charset="0"/>
              </a:rPr>
              <a:t>A </a:t>
            </a:r>
            <a:r>
              <a:rPr kumimoji="0" lang="en-US" altLang="en-US" sz="2800" b="1" i="0" u="none" strike="noStrike" cap="none" normalizeH="0" baseline="0" dirty="0">
                <a:ln>
                  <a:noFill/>
                </a:ln>
                <a:solidFill>
                  <a:schemeClr val="tx1"/>
                </a:solidFill>
                <a:effectLst/>
                <a:latin typeface="Bell MT" panose="02020503060305020303" pitchFamily="18" charset="0"/>
              </a:rPr>
              <a:t>3D Chart</a:t>
            </a:r>
            <a:r>
              <a:rPr kumimoji="0" lang="en-US" altLang="en-US" sz="2800" b="0" i="0" u="none" strike="noStrike" cap="none" normalizeH="0" baseline="0" dirty="0">
                <a:ln>
                  <a:noFill/>
                </a:ln>
                <a:solidFill>
                  <a:schemeClr val="tx1"/>
                </a:solidFill>
                <a:effectLst/>
                <a:latin typeface="Bell MT" panose="02020503060305020303" pitchFamily="18" charset="0"/>
              </a:rPr>
              <a:t> was built to highlight </a:t>
            </a:r>
            <a:r>
              <a:rPr kumimoji="0" lang="en-US" altLang="en-US" sz="2800" b="1" i="0" u="none" strike="noStrike" cap="none" normalizeH="0" baseline="0" dirty="0">
                <a:ln>
                  <a:noFill/>
                </a:ln>
                <a:solidFill>
                  <a:schemeClr val="tx1"/>
                </a:solidFill>
                <a:effectLst/>
                <a:latin typeface="Bell MT" panose="02020503060305020303" pitchFamily="18" charset="0"/>
              </a:rPr>
              <a:t>Rural vs Urban vs All</a:t>
            </a:r>
            <a:r>
              <a:rPr kumimoji="0" lang="en-US" altLang="en-US" sz="2800" b="0" i="0" u="none" strike="noStrike" cap="none" normalizeH="0" baseline="0" dirty="0">
                <a:ln>
                  <a:noFill/>
                </a:ln>
                <a:solidFill>
                  <a:schemeClr val="tx1"/>
                </a:solidFill>
                <a:effectLst/>
                <a:latin typeface="Bell MT" panose="02020503060305020303" pitchFamily="18" charset="0"/>
              </a:rPr>
              <a:t> access levels for each state.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Bell MT" panose="02020503060305020303" pitchFamily="18" charset="0"/>
              </a:rPr>
              <a:t>These visuals clearly showed which states have high access, which states lag behind, and how rural and urban areas differ.</a:t>
            </a:r>
          </a:p>
          <a:p>
            <a:pPr marL="0" indent="0" defTabSz="914400" eaLnBrk="0" fontAlgn="base" hangingPunct="0">
              <a:lnSpc>
                <a:spcPct val="100000"/>
              </a:lnSpc>
              <a:spcBef>
                <a:spcPct val="0"/>
              </a:spcBef>
              <a:spcAft>
                <a:spcPct val="0"/>
              </a:spcAft>
              <a:buClrTx/>
              <a:buSzTx/>
              <a:buFontTx/>
              <a:buChar char="•"/>
            </a:pPr>
            <a:r>
              <a:rPr lang="en-US" altLang="en-US" sz="2800" dirty="0">
                <a:solidFill>
                  <a:schemeClr val="tx1"/>
                </a:solidFill>
                <a:latin typeface="Bell MT" panose="02020503060305020303" pitchFamily="18" charset="0"/>
              </a:rPr>
              <a:t>I created </a:t>
            </a:r>
            <a:r>
              <a:rPr lang="en-US" altLang="en-US" sz="2800" b="1" dirty="0">
                <a:solidFill>
                  <a:schemeClr val="tx1"/>
                </a:solidFill>
                <a:latin typeface="Bell MT" panose="02020503060305020303" pitchFamily="18" charset="0"/>
              </a:rPr>
              <a:t>different charts</a:t>
            </a:r>
            <a:r>
              <a:rPr lang="en-US" altLang="en-US" sz="2800" dirty="0">
                <a:solidFill>
                  <a:schemeClr val="tx1"/>
                </a:solidFill>
                <a:latin typeface="Bell MT" panose="02020503060305020303" pitchFamily="18" charset="0"/>
              </a:rPr>
              <a:t> using IBM Watson Studio to show the findings from the MIS 78th Round dataset.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Bell MT" panose="02020503060305020303"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graph with different colored lines&#10;&#10;AI-generated content may be incorrect.">
            <a:extLst>
              <a:ext uri="{FF2B5EF4-FFF2-40B4-BE49-F238E27FC236}">
                <a16:creationId xmlns:a16="http://schemas.microsoft.com/office/drawing/2014/main" id="{948FFC15-44FE-C574-D86D-C6A7BA75D378}"/>
              </a:ext>
            </a:extLst>
          </p:cNvPr>
          <p:cNvPicPr>
            <a:picLocks noGrp="1" noChangeAspect="1"/>
          </p:cNvPicPr>
          <p:nvPr>
            <p:ph idx="1"/>
          </p:nvPr>
        </p:nvPicPr>
        <p:blipFill>
          <a:blip r:embed="rId2"/>
          <a:stretch>
            <a:fillRect/>
          </a:stretch>
        </p:blipFill>
        <p:spPr>
          <a:xfrm>
            <a:off x="814149" y="1185796"/>
            <a:ext cx="6518800" cy="3569042"/>
          </a:xfrm>
          <a:prstGeom prst="rect">
            <a:avLst/>
          </a:prstGeom>
        </p:spPr>
      </p:pic>
      <p:sp>
        <p:nvSpPr>
          <p:cNvPr id="26" name="Rectangle 25">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9D4D284-8D7F-CBFB-69FC-A8956B05DE55}"/>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                                       Bar chart screenshot</a:t>
            </a:r>
          </a:p>
        </p:txBody>
      </p:sp>
      <p:sp>
        <p:nvSpPr>
          <p:cNvPr id="7" name="TextBox 6">
            <a:extLst>
              <a:ext uri="{FF2B5EF4-FFF2-40B4-BE49-F238E27FC236}">
                <a16:creationId xmlns:a16="http://schemas.microsoft.com/office/drawing/2014/main" id="{DCC10C29-1D63-696F-34FF-BC496F34810D}"/>
              </a:ext>
            </a:extLst>
          </p:cNvPr>
          <p:cNvSpPr txBox="1"/>
          <p:nvPr/>
        </p:nvSpPr>
        <p:spPr>
          <a:xfrm>
            <a:off x="362998" y="5049329"/>
            <a:ext cx="7582152" cy="461665"/>
          </a:xfrm>
          <a:prstGeom prst="rect">
            <a:avLst/>
          </a:prstGeom>
          <a:noFill/>
        </p:spPr>
        <p:txBody>
          <a:bodyPr wrap="square">
            <a:spAutoFit/>
          </a:bodyPr>
          <a:lstStyle/>
          <a:p>
            <a:r>
              <a:rPr lang="en-US" sz="2400" dirty="0">
                <a:latin typeface="Bell MT" panose="02020503060305020303" pitchFamily="18" charset="0"/>
              </a:rPr>
              <a:t>“Bar Chart – State-wise access to improved drinking water”</a:t>
            </a:r>
          </a:p>
        </p:txBody>
      </p:sp>
    </p:spTree>
    <p:extLst>
      <p:ext uri="{BB962C8B-B14F-4D97-AF65-F5344CB8AC3E}">
        <p14:creationId xmlns:p14="http://schemas.microsoft.com/office/powerpoint/2010/main" val="2312862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386191B5-2583-4B3E-B008-3E5A37614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95C4DB5-1B45-490F-A51B-23C9B9A43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63C20DDE-67DF-47CA-B658-875EA5D81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72B4ED93-D6A4-4A1D-9CA7-A0549AB6D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diagram of a drink&#10;&#10;AI-generated content may be incorrect.">
            <a:extLst>
              <a:ext uri="{FF2B5EF4-FFF2-40B4-BE49-F238E27FC236}">
                <a16:creationId xmlns:a16="http://schemas.microsoft.com/office/drawing/2014/main" id="{A49726F0-95DA-E4FF-7204-774E726DB4B3}"/>
              </a:ext>
            </a:extLst>
          </p:cNvPr>
          <p:cNvPicPr>
            <a:picLocks noGrp="1" noChangeAspect="1"/>
          </p:cNvPicPr>
          <p:nvPr>
            <p:ph idx="1"/>
          </p:nvPr>
        </p:nvPicPr>
        <p:blipFill>
          <a:blip r:embed="rId2"/>
          <a:srcRect l="12398" r="16770"/>
          <a:stretch>
            <a:fillRect/>
          </a:stretch>
        </p:blipFill>
        <p:spPr>
          <a:xfrm>
            <a:off x="497543" y="978136"/>
            <a:ext cx="7498616" cy="4751323"/>
          </a:xfrm>
          <a:prstGeom prst="rect">
            <a:avLst/>
          </a:prstGeom>
        </p:spPr>
      </p:pic>
      <p:sp>
        <p:nvSpPr>
          <p:cNvPr id="26" name="Rectangle 25">
            <a:extLst>
              <a:ext uri="{FF2B5EF4-FFF2-40B4-BE49-F238E27FC236}">
                <a16:creationId xmlns:a16="http://schemas.microsoft.com/office/drawing/2014/main" id="{A9C7CFDB-8577-4539-8795-F8B34A307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38DF079-E159-9CC2-0965-9F80C777534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200">
                <a:solidFill>
                  <a:srgbClr val="FFFFFF"/>
                </a:solidFill>
              </a:rPr>
              <a:t>                                      Pie chart screenshot</a:t>
            </a:r>
          </a:p>
        </p:txBody>
      </p:sp>
      <p:sp>
        <p:nvSpPr>
          <p:cNvPr id="7" name="TextBox 6">
            <a:extLst>
              <a:ext uri="{FF2B5EF4-FFF2-40B4-BE49-F238E27FC236}">
                <a16:creationId xmlns:a16="http://schemas.microsoft.com/office/drawing/2014/main" id="{524160FC-D454-3F82-D474-499231DE2541}"/>
              </a:ext>
            </a:extLst>
          </p:cNvPr>
          <p:cNvSpPr txBox="1"/>
          <p:nvPr/>
        </p:nvSpPr>
        <p:spPr>
          <a:xfrm>
            <a:off x="559482" y="5685556"/>
            <a:ext cx="7180743" cy="461665"/>
          </a:xfrm>
          <a:prstGeom prst="rect">
            <a:avLst/>
          </a:prstGeom>
          <a:noFill/>
        </p:spPr>
        <p:txBody>
          <a:bodyPr wrap="square">
            <a:spAutoFit/>
          </a:bodyPr>
          <a:lstStyle/>
          <a:p>
            <a:r>
              <a:rPr lang="en-US" sz="2400" dirty="0">
                <a:latin typeface="Bell MT" panose="02020503060305020303" pitchFamily="18" charset="0"/>
              </a:rPr>
              <a:t>“Pie Chart – Distribution of water access across states”</a:t>
            </a:r>
          </a:p>
        </p:txBody>
      </p:sp>
    </p:spTree>
    <p:extLst>
      <p:ext uri="{BB962C8B-B14F-4D97-AF65-F5344CB8AC3E}">
        <p14:creationId xmlns:p14="http://schemas.microsoft.com/office/powerpoint/2010/main" val="771607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4" name="Rectangle 23">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9">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1" name="Content Placeholder 10" descr="A graph of water access&#10;&#10;AI-generated content may be incorrect.">
            <a:extLst>
              <a:ext uri="{FF2B5EF4-FFF2-40B4-BE49-F238E27FC236}">
                <a16:creationId xmlns:a16="http://schemas.microsoft.com/office/drawing/2014/main" id="{80E57167-A769-DC6C-11B3-15D18AF32F5D}"/>
              </a:ext>
            </a:extLst>
          </p:cNvPr>
          <p:cNvPicPr>
            <a:picLocks noGrp="1" noChangeAspect="1"/>
          </p:cNvPicPr>
          <p:nvPr>
            <p:ph idx="1"/>
          </p:nvPr>
        </p:nvPicPr>
        <p:blipFill>
          <a:blip r:embed="rId2"/>
          <a:stretch>
            <a:fillRect/>
          </a:stretch>
        </p:blipFill>
        <p:spPr>
          <a:xfrm>
            <a:off x="631745" y="886820"/>
            <a:ext cx="7036217" cy="3852328"/>
          </a:xfrm>
          <a:prstGeom prst="rect">
            <a:avLst/>
          </a:prstGeom>
        </p:spPr>
      </p:pic>
      <p:sp>
        <p:nvSpPr>
          <p:cNvPr id="32" name="Rectangle 31">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9CD115B-1CD3-8616-0D3A-30639FAB86EE}"/>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dirty="0">
                <a:solidFill>
                  <a:schemeClr val="bg1">
                    <a:lumMod val="95000"/>
                  </a:schemeClr>
                </a:solidFill>
              </a:rPr>
              <a:t>3D chart screenshot</a:t>
            </a:r>
          </a:p>
        </p:txBody>
      </p:sp>
      <p:sp>
        <p:nvSpPr>
          <p:cNvPr id="13" name="TextBox 12">
            <a:extLst>
              <a:ext uri="{FF2B5EF4-FFF2-40B4-BE49-F238E27FC236}">
                <a16:creationId xmlns:a16="http://schemas.microsoft.com/office/drawing/2014/main" id="{4A8B59A9-3EEF-9CCC-0DDC-1B81E542F8DA}"/>
              </a:ext>
            </a:extLst>
          </p:cNvPr>
          <p:cNvSpPr txBox="1"/>
          <p:nvPr/>
        </p:nvSpPr>
        <p:spPr>
          <a:xfrm>
            <a:off x="712040" y="5447960"/>
            <a:ext cx="7194422" cy="523220"/>
          </a:xfrm>
          <a:prstGeom prst="rect">
            <a:avLst/>
          </a:prstGeom>
          <a:noFill/>
        </p:spPr>
        <p:txBody>
          <a:bodyPr wrap="square">
            <a:spAutoFit/>
          </a:bodyPr>
          <a:lstStyle/>
          <a:p>
            <a:r>
              <a:rPr lang="en-US" sz="2800" dirty="0">
                <a:latin typeface="Bell MT" panose="02020503060305020303" pitchFamily="18" charset="0"/>
              </a:rPr>
              <a:t>“3D Chart – Rural vs Urban vs All comparison”</a:t>
            </a:r>
          </a:p>
        </p:txBody>
      </p:sp>
    </p:spTree>
    <p:extLst>
      <p:ext uri="{BB962C8B-B14F-4D97-AF65-F5344CB8AC3E}">
        <p14:creationId xmlns:p14="http://schemas.microsoft.com/office/powerpoint/2010/main" val="3941533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17875" y="702156"/>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3" name="Rectangle 1">
            <a:extLst>
              <a:ext uri="{FF2B5EF4-FFF2-40B4-BE49-F238E27FC236}">
                <a16:creationId xmlns:a16="http://schemas.microsoft.com/office/drawing/2014/main" id="{43EA3A5C-7C55-D354-4580-DFCC1140DE74}"/>
              </a:ext>
            </a:extLst>
          </p:cNvPr>
          <p:cNvSpPr>
            <a:spLocks noGrp="1" noChangeArrowheads="1"/>
          </p:cNvSpPr>
          <p:nvPr>
            <p:ph idx="1"/>
          </p:nvPr>
        </p:nvSpPr>
        <p:spPr bwMode="auto">
          <a:xfrm>
            <a:off x="417875" y="1457751"/>
            <a:ext cx="1135625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Bell MT" panose="02020503060305020303" pitchFamily="18" charset="0"/>
              </a:rPr>
              <a:t>The MIS 78th Round data showed that </a:t>
            </a:r>
            <a:r>
              <a:rPr kumimoji="0" lang="en-US" altLang="en-US" sz="2800" b="1" i="0" u="none" strike="noStrike" cap="none" normalizeH="0" baseline="0" dirty="0">
                <a:ln>
                  <a:noFill/>
                </a:ln>
                <a:solidFill>
                  <a:schemeClr val="tx1"/>
                </a:solidFill>
                <a:effectLst/>
                <a:latin typeface="Bell MT" panose="02020503060305020303" pitchFamily="18" charset="0"/>
              </a:rPr>
              <a:t>access to improved drinking water is uneven across India</a:t>
            </a:r>
            <a:r>
              <a:rPr kumimoji="0" lang="en-US" altLang="en-US" sz="2800" b="0" i="0" u="none" strike="noStrike" cap="none" normalizeH="0" baseline="0" dirty="0">
                <a:ln>
                  <a:noFill/>
                </a:ln>
                <a:solidFill>
                  <a:schemeClr val="tx1"/>
                </a:solidFill>
                <a:effectLst/>
                <a:latin typeface="Bell MT" panose="02020503060305020303"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Bell MT" panose="02020503060305020303" pitchFamily="18" charset="0"/>
              </a:rPr>
              <a:t>Some states like Kerala, Goa, and Punjab have very high access levels</a:t>
            </a:r>
            <a:r>
              <a:rPr kumimoji="0" lang="en-US" altLang="en-US" sz="2800" b="0" i="0" u="none" strike="noStrike" cap="none" normalizeH="0" baseline="0" dirty="0">
                <a:ln>
                  <a:noFill/>
                </a:ln>
                <a:solidFill>
                  <a:schemeClr val="tx1"/>
                </a:solidFill>
                <a:effectLst/>
                <a:latin typeface="Bell MT" panose="02020503060305020303" pitchFamily="18" charset="0"/>
              </a:rPr>
              <a:t>, while others like Bihar and Jharkhand are still behind.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Bell MT" panose="02020503060305020303" pitchFamily="18" charset="0"/>
              </a:rPr>
              <a:t>Rural areas generally have slightly lower access</a:t>
            </a:r>
            <a:r>
              <a:rPr kumimoji="0" lang="en-US" altLang="en-US" sz="2800" b="0" i="0" u="none" strike="noStrike" cap="none" normalizeH="0" baseline="0" dirty="0">
                <a:ln>
                  <a:noFill/>
                </a:ln>
                <a:solidFill>
                  <a:schemeClr val="tx1"/>
                </a:solidFill>
                <a:effectLst/>
                <a:latin typeface="Bell MT" panose="02020503060305020303" pitchFamily="18" charset="0"/>
              </a:rPr>
              <a:t> compared to urban areas, which shows the need for more focus on villages.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Bell MT" panose="02020503060305020303" pitchFamily="18" charset="0"/>
              </a:rPr>
              <a:t>Using </a:t>
            </a:r>
            <a:r>
              <a:rPr kumimoji="0" lang="en-US" altLang="en-US" sz="2800" b="1" i="0" u="none" strike="noStrike" cap="none" normalizeH="0" baseline="0" dirty="0">
                <a:ln>
                  <a:noFill/>
                </a:ln>
                <a:solidFill>
                  <a:schemeClr val="tx1"/>
                </a:solidFill>
                <a:effectLst/>
                <a:latin typeface="Bell MT" panose="02020503060305020303" pitchFamily="18" charset="0"/>
              </a:rPr>
              <a:t>IBM Cloud and Watson Studio</a:t>
            </a:r>
            <a:r>
              <a:rPr kumimoji="0" lang="en-US" altLang="en-US" sz="2800" b="0" i="0" u="none" strike="noStrike" cap="none" normalizeH="0" baseline="0" dirty="0">
                <a:ln>
                  <a:noFill/>
                </a:ln>
                <a:solidFill>
                  <a:schemeClr val="tx1"/>
                </a:solidFill>
                <a:effectLst/>
                <a:latin typeface="Bell MT" panose="02020503060305020303" pitchFamily="18" charset="0"/>
              </a:rPr>
              <a:t> made it easy to clean the data, create visuals, and understand the patterns clearly.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Bell MT" panose="02020503060305020303" pitchFamily="18" charset="0"/>
              </a:rPr>
              <a:t>The findings can help </a:t>
            </a:r>
            <a:r>
              <a:rPr kumimoji="0" lang="en-US" altLang="en-US" sz="2800" b="1" i="0" u="none" strike="noStrike" cap="none" normalizeH="0" baseline="0" dirty="0">
                <a:ln>
                  <a:noFill/>
                </a:ln>
                <a:solidFill>
                  <a:schemeClr val="tx1"/>
                </a:solidFill>
                <a:effectLst/>
                <a:latin typeface="Bell MT" panose="02020503060305020303" pitchFamily="18" charset="0"/>
              </a:rPr>
              <a:t>policy makers and organizations</a:t>
            </a:r>
            <a:r>
              <a:rPr kumimoji="0" lang="en-US" altLang="en-US" sz="2800" b="0" i="0" u="none" strike="noStrike" cap="none" normalizeH="0" baseline="0" dirty="0">
                <a:ln>
                  <a:noFill/>
                </a:ln>
                <a:solidFill>
                  <a:schemeClr val="tx1"/>
                </a:solidFill>
                <a:effectLst/>
                <a:latin typeface="Bell MT" panose="02020503060305020303" pitchFamily="18" charset="0"/>
              </a:rPr>
              <a:t> see where more work is needed to improve drinking water access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374714" y="1340017"/>
            <a:ext cx="11029615" cy="4673324"/>
          </a:xfrm>
        </p:spPr>
        <p:txBody>
          <a:bodyPr>
            <a:normAutofit lnSpcReduction="10000"/>
          </a:bodyPr>
          <a:lstStyle/>
          <a:p>
            <a:pPr marL="0" indent="0">
              <a:buNone/>
            </a:pPr>
            <a:endParaRPr lang="en-US" sz="2000" b="1" dirty="0"/>
          </a:p>
          <a:p>
            <a:r>
              <a:rPr lang="en-US" sz="2800" dirty="0">
                <a:latin typeface="Bell MT" panose="02020503060305020303" pitchFamily="18" charset="0"/>
              </a:rPr>
              <a:t>The same method can be used on </a:t>
            </a:r>
            <a:r>
              <a:rPr lang="en-US" sz="2800" b="1" dirty="0">
                <a:latin typeface="Bell MT" panose="02020503060305020303" pitchFamily="18" charset="0"/>
              </a:rPr>
              <a:t>larger or newer surveys</a:t>
            </a:r>
            <a:r>
              <a:rPr lang="en-US" sz="2800" dirty="0">
                <a:latin typeface="Bell MT" panose="02020503060305020303" pitchFamily="18" charset="0"/>
              </a:rPr>
              <a:t> to track changes in water access over time.</a:t>
            </a:r>
          </a:p>
          <a:p>
            <a:r>
              <a:rPr lang="en-US" sz="2800" b="1" dirty="0">
                <a:latin typeface="Bell MT" panose="02020503060305020303" pitchFamily="18" charset="0"/>
              </a:rPr>
              <a:t>AI models</a:t>
            </a:r>
            <a:r>
              <a:rPr lang="en-US" sz="2800" dirty="0">
                <a:latin typeface="Bell MT" panose="02020503060305020303" pitchFamily="18" charset="0"/>
              </a:rPr>
              <a:t> can be added later to predict which areas might face water shortages in the future.</a:t>
            </a:r>
          </a:p>
          <a:p>
            <a:r>
              <a:rPr lang="en-US" sz="2800" dirty="0">
                <a:latin typeface="Bell MT" panose="02020503060305020303" pitchFamily="18" charset="0"/>
              </a:rPr>
              <a:t>Linking with </a:t>
            </a:r>
            <a:r>
              <a:rPr lang="en-US" sz="2800" b="1" dirty="0">
                <a:latin typeface="Bell MT" panose="02020503060305020303" pitchFamily="18" charset="0"/>
              </a:rPr>
              <a:t>IoT devices or sensors</a:t>
            </a:r>
            <a:r>
              <a:rPr lang="en-US" sz="2800" dirty="0">
                <a:latin typeface="Bell MT" panose="02020503060305020303" pitchFamily="18" charset="0"/>
              </a:rPr>
              <a:t> can help monitor water quality in real time.</a:t>
            </a:r>
          </a:p>
          <a:p>
            <a:r>
              <a:rPr lang="en-US" sz="2800" dirty="0">
                <a:latin typeface="Bell MT" panose="02020503060305020303" pitchFamily="18" charset="0"/>
              </a:rPr>
              <a:t>The visuals can be expanded into a </a:t>
            </a:r>
            <a:r>
              <a:rPr lang="en-US" sz="2800" b="1" dirty="0">
                <a:latin typeface="Bell MT" panose="02020503060305020303" pitchFamily="18" charset="0"/>
              </a:rPr>
              <a:t>dashboard for government and public use</a:t>
            </a:r>
            <a:r>
              <a:rPr lang="en-US" sz="2800" dirty="0">
                <a:latin typeface="Bell MT" panose="02020503060305020303" pitchFamily="18" charset="0"/>
              </a:rPr>
              <a:t>.</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446620"/>
            <a:ext cx="11029615" cy="4673324"/>
          </a:xfrm>
        </p:spPr>
        <p:txBody>
          <a:bodyPr>
            <a:normAutofit/>
          </a:bodyPr>
          <a:lstStyle/>
          <a:p>
            <a:r>
              <a:rPr lang="en-US" sz="2400" u="sng" dirty="0"/>
              <a:t>AI Kosh Dataset </a:t>
            </a:r>
            <a:r>
              <a:rPr lang="en-US" sz="2400" dirty="0"/>
              <a:t>– </a:t>
            </a:r>
            <a:r>
              <a:rPr lang="en-US" sz="2400" i="1" dirty="0"/>
              <a:t>Improved Source of Drinking Water, MIS 78th Round</a:t>
            </a:r>
            <a:endParaRPr lang="en-US" sz="2400" dirty="0"/>
          </a:p>
          <a:p>
            <a:r>
              <a:rPr lang="en-US" sz="2400" u="sng" dirty="0"/>
              <a:t>IBM Cloud Documentation </a:t>
            </a:r>
            <a:r>
              <a:rPr lang="en-US" sz="2400" dirty="0"/>
              <a:t>– https://cloud.ibm.com/docs</a:t>
            </a:r>
          </a:p>
          <a:p>
            <a:r>
              <a:rPr lang="en-US" sz="2400" u="sng" dirty="0"/>
              <a:t>IBM Watson Studio User Guide </a:t>
            </a:r>
            <a:r>
              <a:rPr lang="en-US" sz="2400" dirty="0"/>
              <a:t>– https://dataplatform.cloud.ibm.com</a:t>
            </a:r>
          </a:p>
          <a:p>
            <a:r>
              <a:rPr lang="en-US" sz="2400" u="sng" dirty="0"/>
              <a:t>Sustainable Development Goals (SDG 6 – Clean Water and Sanitation) </a:t>
            </a:r>
            <a:r>
              <a:rPr lang="en-US" sz="2400" dirty="0"/>
              <a:t>– https://sdgs.un.org/goals</a:t>
            </a: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20" name="Rectangle 1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a:xfrm>
            <a:off x="8372723" y="850791"/>
            <a:ext cx="3202016" cy="4198288"/>
          </a:xfrm>
        </p:spPr>
        <p:txBody>
          <a:bodyPr vert="horz" lIns="91440" tIns="45720" rIns="91440" bIns="45720" rtlCol="0" anchor="ctr">
            <a:normAutofit/>
          </a:bodyPr>
          <a:lstStyle/>
          <a:p>
            <a:r>
              <a:rPr lang="en-US" sz="3600" dirty="0">
                <a:solidFill>
                  <a:srgbClr val="FFFFFF"/>
                </a:solidFill>
              </a:rPr>
              <a:t>IBM Certificate-1</a:t>
            </a:r>
            <a:br>
              <a:rPr lang="en-US" sz="3600" dirty="0">
                <a:solidFill>
                  <a:srgbClr val="FFFFFF"/>
                </a:solidFill>
              </a:rPr>
            </a:br>
            <a:r>
              <a:rPr lang="en-US" sz="3600" dirty="0">
                <a:solidFill>
                  <a:srgbClr val="FFFFFF"/>
                </a:solidFill>
              </a:rPr>
              <a:t> </a:t>
            </a:r>
            <a:br>
              <a:rPr lang="en-US" sz="3600" dirty="0">
                <a:solidFill>
                  <a:srgbClr val="FFFFFF"/>
                </a:solidFill>
              </a:rPr>
            </a:br>
            <a:r>
              <a:rPr lang="en-US" sz="3600" dirty="0">
                <a:solidFill>
                  <a:srgbClr val="FFFFFF"/>
                </a:solidFill>
              </a:rPr>
              <a:t>(getting started with AI)</a:t>
            </a:r>
          </a:p>
        </p:txBody>
      </p:sp>
      <p:sp>
        <p:nvSpPr>
          <p:cNvPr id="22" name="Rectangle 2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9" name="Content Placeholder 8">
            <a:extLst>
              <a:ext uri="{FF2B5EF4-FFF2-40B4-BE49-F238E27FC236}">
                <a16:creationId xmlns:a16="http://schemas.microsoft.com/office/drawing/2014/main" id="{470DFFCC-4627-DFEE-C4FC-77D877DD7625}"/>
              </a:ext>
            </a:extLst>
          </p:cNvPr>
          <p:cNvPicPr>
            <a:picLocks noGrp="1" noChangeAspect="1"/>
          </p:cNvPicPr>
          <p:nvPr>
            <p:ph idx="1"/>
          </p:nvPr>
        </p:nvPicPr>
        <p:blipFill>
          <a:blip r:embed="rId2"/>
          <a:stretch>
            <a:fillRect/>
          </a:stretch>
        </p:blipFill>
        <p:spPr>
          <a:xfrm>
            <a:off x="446533" y="453643"/>
            <a:ext cx="7167517" cy="5602725"/>
          </a:xfrm>
        </p:spPr>
      </p:pic>
    </p:spTree>
    <p:extLst>
      <p:ext uri="{BB962C8B-B14F-4D97-AF65-F5344CB8AC3E}">
        <p14:creationId xmlns:p14="http://schemas.microsoft.com/office/powerpoint/2010/main" val="38473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5" name="Content Placeholder 4">
            <a:extLst>
              <a:ext uri="{FF2B5EF4-FFF2-40B4-BE49-F238E27FC236}">
                <a16:creationId xmlns:a16="http://schemas.microsoft.com/office/drawing/2014/main" id="{8235A0C7-53D6-8CF1-E4BD-B0E662ECCE9C}"/>
              </a:ext>
            </a:extLst>
          </p:cNvPr>
          <p:cNvPicPr>
            <a:picLocks noGrp="1" noChangeAspect="1"/>
          </p:cNvPicPr>
          <p:nvPr>
            <p:ph idx="1"/>
          </p:nvPr>
        </p:nvPicPr>
        <p:blipFill>
          <a:blip r:embed="rId2"/>
          <a:srcRect t="92" b="92"/>
          <a:stretch/>
        </p:blipFill>
        <p:spPr>
          <a:xfrm>
            <a:off x="453302" y="457200"/>
            <a:ext cx="7588885" cy="5899650"/>
          </a:xfrm>
          <a:prstGeom prst="rect">
            <a:avLst/>
          </a:prstGeom>
        </p:spPr>
      </p:pic>
      <p:sp>
        <p:nvSpPr>
          <p:cNvPr id="20" name="Rectangle 1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a:xfrm>
            <a:off x="8372723" y="850791"/>
            <a:ext cx="3202016" cy="4198288"/>
          </a:xfrm>
        </p:spPr>
        <p:txBody>
          <a:bodyPr vert="horz" lIns="91440" tIns="45720" rIns="91440" bIns="45720" rtlCol="0" anchor="ctr">
            <a:normAutofit/>
          </a:bodyPr>
          <a:lstStyle/>
          <a:p>
            <a:r>
              <a:rPr lang="en-US" sz="3600" dirty="0">
                <a:solidFill>
                  <a:srgbClr val="FFFFFF"/>
                </a:solidFill>
              </a:rPr>
              <a:t>IBM Certificate-2 (Journey to Cloud)</a:t>
            </a:r>
          </a:p>
        </p:txBody>
      </p:sp>
      <p:sp>
        <p:nvSpPr>
          <p:cNvPr id="22" name="Rectangle 2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12871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a:xfrm>
            <a:off x="583101" y="912485"/>
            <a:ext cx="3412067" cy="3478384"/>
          </a:xfrm>
        </p:spPr>
        <p:txBody>
          <a:bodyPr vert="horz" lIns="91440" tIns="45720" rIns="91440" bIns="45720" rtlCol="0" anchor="b">
            <a:normAutofit/>
          </a:bodyPr>
          <a:lstStyle/>
          <a:p>
            <a:r>
              <a:rPr lang="en-US" sz="3600" dirty="0">
                <a:solidFill>
                  <a:srgbClr val="FFFFFF"/>
                </a:solidFill>
              </a:rPr>
              <a:t>IBM Certificate-3 (RAG Lab)</a:t>
            </a:r>
          </a:p>
        </p:txBody>
      </p:sp>
      <p:pic>
        <p:nvPicPr>
          <p:cNvPr id="5" name="Content Placeholder 4">
            <a:extLst>
              <a:ext uri="{FF2B5EF4-FFF2-40B4-BE49-F238E27FC236}">
                <a16:creationId xmlns:a16="http://schemas.microsoft.com/office/drawing/2014/main" id="{B8A95147-065D-EDB5-3F6D-E18DF67C52AE}"/>
              </a:ext>
            </a:extLst>
          </p:cNvPr>
          <p:cNvPicPr>
            <a:picLocks noGrp="1" noChangeAspect="1"/>
          </p:cNvPicPr>
          <p:nvPr>
            <p:ph idx="1"/>
          </p:nvPr>
        </p:nvPicPr>
        <p:blipFill>
          <a:blip r:embed="rId2"/>
          <a:srcRect r="6498" b="4479"/>
          <a:stretch>
            <a:fillRect/>
          </a:stretch>
        </p:blipFill>
        <p:spPr>
          <a:xfrm>
            <a:off x="4650891" y="1287995"/>
            <a:ext cx="6870550" cy="4117125"/>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721753"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721753" y="1341843"/>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latin typeface="Bell MT" panose="02020503060305020303" pitchFamily="18" charset="0"/>
                <a:ea typeface="+mn-lt"/>
                <a:cs typeface="Arial"/>
              </a:rPr>
              <a:t>Problem Statement </a:t>
            </a:r>
            <a:endParaRPr lang="en-US" sz="2400" dirty="0">
              <a:latin typeface="Bell MT" panose="02020503060305020303" pitchFamily="18" charset="0"/>
              <a:cs typeface="Arial"/>
            </a:endParaRPr>
          </a:p>
          <a:p>
            <a:pPr marL="305435" indent="-305435"/>
            <a:r>
              <a:rPr lang="en-US" sz="2400" b="1" dirty="0">
                <a:latin typeface="Bell MT" panose="02020503060305020303" pitchFamily="18" charset="0"/>
                <a:ea typeface="+mn-lt"/>
                <a:cs typeface="Arial"/>
              </a:rPr>
              <a:t>Proposed System/Solution</a:t>
            </a:r>
            <a:endParaRPr lang="en-US" sz="2400" dirty="0">
              <a:latin typeface="Bell MT" panose="02020503060305020303" pitchFamily="18" charset="0"/>
              <a:cs typeface="Arial"/>
            </a:endParaRPr>
          </a:p>
          <a:p>
            <a:pPr marL="305435" indent="-305435"/>
            <a:r>
              <a:rPr lang="en-US" sz="2400" b="1" dirty="0">
                <a:latin typeface="Bell MT" panose="02020503060305020303" pitchFamily="18" charset="0"/>
                <a:ea typeface="+mn-lt"/>
                <a:cs typeface="Calibri"/>
              </a:rPr>
              <a:t>System </a:t>
            </a:r>
            <a:r>
              <a:rPr lang="en-US" sz="2400" b="1" dirty="0">
                <a:latin typeface="Bell MT" panose="02020503060305020303" pitchFamily="18" charset="0"/>
                <a:ea typeface="+mn-lt"/>
                <a:cs typeface="+mn-lt"/>
              </a:rPr>
              <a:t>Development Approach</a:t>
            </a:r>
            <a:endParaRPr lang="en-US" sz="2400" dirty="0">
              <a:latin typeface="Bell MT" panose="02020503060305020303" pitchFamily="18" charset="0"/>
              <a:ea typeface="+mn-lt"/>
              <a:cs typeface="+mn-lt"/>
            </a:endParaRPr>
          </a:p>
          <a:p>
            <a:pPr marL="305435" indent="-305435"/>
            <a:r>
              <a:rPr lang="en-US" sz="2400" b="1" dirty="0">
                <a:latin typeface="Bell MT" panose="02020503060305020303" pitchFamily="18" charset="0"/>
                <a:ea typeface="+mn-lt"/>
                <a:cs typeface="+mn-lt"/>
              </a:rPr>
              <a:t>Algorithm &amp; Deployment </a:t>
            </a:r>
            <a:endParaRPr lang="en-US" sz="2400" dirty="0">
              <a:latin typeface="Bell MT" panose="02020503060305020303" pitchFamily="18" charset="0"/>
              <a:cs typeface="Calibri"/>
            </a:endParaRPr>
          </a:p>
          <a:p>
            <a:pPr marL="305435" indent="-305435"/>
            <a:r>
              <a:rPr lang="en-US" sz="2400" b="1" dirty="0">
                <a:latin typeface="Bell MT" panose="02020503060305020303" pitchFamily="18" charset="0"/>
                <a:ea typeface="+mn-lt"/>
                <a:cs typeface="Arial"/>
              </a:rPr>
              <a:t>Result (Output Image)</a:t>
            </a:r>
          </a:p>
          <a:p>
            <a:pPr marL="305435" indent="-305435"/>
            <a:r>
              <a:rPr lang="en-US" sz="2400" b="1" dirty="0">
                <a:latin typeface="Bell MT" panose="02020503060305020303" pitchFamily="18" charset="0"/>
                <a:ea typeface="+mn-lt"/>
                <a:cs typeface="Arial"/>
              </a:rPr>
              <a:t>Conclusion</a:t>
            </a:r>
            <a:endParaRPr lang="en-US" sz="2400" dirty="0">
              <a:latin typeface="Bell MT" panose="02020503060305020303" pitchFamily="18" charset="0"/>
              <a:cs typeface="Arial"/>
            </a:endParaRPr>
          </a:p>
          <a:p>
            <a:pPr marL="305435" indent="-305435"/>
            <a:r>
              <a:rPr lang="en-US" sz="2400" b="1" dirty="0">
                <a:latin typeface="Bell MT" panose="02020503060305020303" pitchFamily="18" charset="0"/>
                <a:ea typeface="+mn-lt"/>
                <a:cs typeface="Arial"/>
              </a:rPr>
              <a:t>Future Scope</a:t>
            </a:r>
          </a:p>
          <a:p>
            <a:pPr marL="305435" indent="-305435"/>
            <a:r>
              <a:rPr lang="en-US" sz="2400" b="1" dirty="0">
                <a:latin typeface="Bell MT" panose="02020503060305020303" pitchFamily="18" charset="0"/>
                <a:ea typeface="+mn-lt"/>
                <a:cs typeface="Arial"/>
              </a:rPr>
              <a:t>References</a:t>
            </a:r>
            <a:endParaRPr lang="en-US" sz="2400" dirty="0">
              <a:latin typeface="Bell MT" panose="02020503060305020303" pitchFamily="18" charset="0"/>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2403" y="106595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latin typeface="Bell MT" panose="02020503060305020303" pitchFamily="18" charset="0"/>
              </a:rPr>
              <a:t>Many parts of India still face problems in getting safe and reliable drinking water. Even though there are government programs and global goals like the Sustainable Development Goals (SDGs), big differences remain between states and between rural and urban areas. In some regions, most people have access to clean water, while in others the situation is much worse. This project uses data from the 78th Round of the Multiple Indicator Survey (MIS) to study how much of the population has access to improved drinking water. It also looks at related points like the use of clean cooking fuel and migration, to understand where the gaps are and what changes are needed.</a:t>
            </a:r>
            <a:endParaRPr lang="en-IN" sz="2400" dirty="0">
              <a:latin typeface="Bell MT" panose="02020503060305020303"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6335-0307-9184-FD0A-13C773A49E01}"/>
              </a:ext>
            </a:extLst>
          </p:cNvPr>
          <p:cNvSpPr>
            <a:spLocks noGrp="1"/>
          </p:cNvSpPr>
          <p:nvPr>
            <p:ph type="title"/>
          </p:nvPr>
        </p:nvSpPr>
        <p:spPr>
          <a:xfrm>
            <a:off x="394378" y="701675"/>
            <a:ext cx="11029616" cy="530296"/>
          </a:xfrm>
        </p:spPr>
        <p:txBody>
          <a:bodyPr/>
          <a:lstStyle/>
          <a:p>
            <a:r>
              <a:rPr lang="en-US" dirty="0"/>
              <a:t>Proposed solution</a:t>
            </a:r>
          </a:p>
        </p:txBody>
      </p:sp>
      <p:sp>
        <p:nvSpPr>
          <p:cNvPr id="3" name="Content Placeholder 2">
            <a:extLst>
              <a:ext uri="{FF2B5EF4-FFF2-40B4-BE49-F238E27FC236}">
                <a16:creationId xmlns:a16="http://schemas.microsoft.com/office/drawing/2014/main" id="{B52B6833-1935-9BC8-02D8-FE3630E55031}"/>
              </a:ext>
            </a:extLst>
          </p:cNvPr>
          <p:cNvSpPr>
            <a:spLocks noGrp="1"/>
          </p:cNvSpPr>
          <p:nvPr>
            <p:ph idx="1"/>
          </p:nvPr>
        </p:nvSpPr>
        <p:spPr>
          <a:xfrm>
            <a:off x="184731" y="1483001"/>
            <a:ext cx="11029615" cy="4673324"/>
          </a:xfrm>
        </p:spPr>
        <p:txBody>
          <a:bodyPr>
            <a:normAutofit fontScale="92500" lnSpcReduction="10000"/>
          </a:bodyPr>
          <a:lstStyle/>
          <a:p>
            <a:r>
              <a:rPr lang="en-US" sz="2400" b="1" u="sng" dirty="0">
                <a:latin typeface="Bell MT" panose="02020503060305020303" pitchFamily="18" charset="0"/>
              </a:rPr>
              <a:t>Data Collection:</a:t>
            </a:r>
            <a:endParaRPr lang="en-US" sz="2400" u="sng" dirty="0">
              <a:latin typeface="Bell MT" panose="02020503060305020303" pitchFamily="18" charset="0"/>
            </a:endParaRPr>
          </a:p>
          <a:p>
            <a:r>
              <a:rPr lang="en-US" sz="2000" dirty="0">
                <a:latin typeface="Bell MT" panose="02020503060305020303" pitchFamily="18" charset="0"/>
              </a:rPr>
              <a:t>I uploaded the MIS 78th Round dataset on drinking water access into </a:t>
            </a:r>
            <a:r>
              <a:rPr lang="en-US" sz="2000" b="1" dirty="0">
                <a:latin typeface="Bell MT" panose="02020503060305020303" pitchFamily="18" charset="0"/>
              </a:rPr>
              <a:t>IBM Watson Studio</a:t>
            </a:r>
            <a:r>
              <a:rPr lang="en-US" sz="2000" dirty="0">
                <a:latin typeface="Bell MT" panose="02020503060305020303" pitchFamily="18" charset="0"/>
              </a:rPr>
              <a:t> using IBM Cloud Lite.</a:t>
            </a:r>
          </a:p>
          <a:p>
            <a:r>
              <a:rPr lang="en-US" sz="2200" b="1" u="sng" dirty="0">
                <a:latin typeface="Bell MT" panose="02020503060305020303" pitchFamily="18" charset="0"/>
              </a:rPr>
              <a:t>Data Preparation:</a:t>
            </a:r>
            <a:endParaRPr lang="en-US" sz="2200" u="sng" dirty="0">
              <a:latin typeface="Bell MT" panose="02020503060305020303" pitchFamily="18" charset="0"/>
            </a:endParaRPr>
          </a:p>
          <a:p>
            <a:r>
              <a:rPr lang="en-US" sz="2000" dirty="0">
                <a:latin typeface="Bell MT" panose="02020503060305020303" pitchFamily="18" charset="0"/>
              </a:rPr>
              <a:t>Using </a:t>
            </a:r>
            <a:r>
              <a:rPr lang="en-US" sz="2000" b="1" dirty="0">
                <a:latin typeface="Bell MT" panose="02020503060305020303" pitchFamily="18" charset="0"/>
              </a:rPr>
              <a:t>Data Refinery</a:t>
            </a:r>
            <a:r>
              <a:rPr lang="en-US" sz="2000" dirty="0">
                <a:latin typeface="Bell MT" panose="02020503060305020303" pitchFamily="18" charset="0"/>
              </a:rPr>
              <a:t>, I cleaned the data by fixing column types and removing empty values.</a:t>
            </a:r>
          </a:p>
          <a:p>
            <a:r>
              <a:rPr lang="en-US" sz="2000" dirty="0">
                <a:latin typeface="Bell MT" panose="02020503060305020303" pitchFamily="18" charset="0"/>
              </a:rPr>
              <a:t>Key fields like </a:t>
            </a:r>
            <a:r>
              <a:rPr lang="en-US" sz="2000" b="1" dirty="0">
                <a:latin typeface="Bell MT" panose="02020503060305020303" pitchFamily="18" charset="0"/>
              </a:rPr>
              <a:t>State</a:t>
            </a:r>
            <a:r>
              <a:rPr lang="en-US" sz="2000" dirty="0">
                <a:latin typeface="Bell MT" panose="02020503060305020303" pitchFamily="18" charset="0"/>
              </a:rPr>
              <a:t>, </a:t>
            </a:r>
            <a:r>
              <a:rPr lang="en-US" sz="2000" b="1" dirty="0">
                <a:latin typeface="Bell MT" panose="02020503060305020303" pitchFamily="18" charset="0"/>
              </a:rPr>
              <a:t>Rural/Urban</a:t>
            </a:r>
            <a:r>
              <a:rPr lang="en-US" sz="2000" dirty="0">
                <a:latin typeface="Bell MT" panose="02020503060305020303" pitchFamily="18" charset="0"/>
              </a:rPr>
              <a:t>, and </a:t>
            </a:r>
            <a:r>
              <a:rPr lang="en-US" sz="2000" b="1" dirty="0">
                <a:latin typeface="Bell MT" panose="02020503060305020303" pitchFamily="18" charset="0"/>
              </a:rPr>
              <a:t>% of Access</a:t>
            </a:r>
            <a:r>
              <a:rPr lang="en-US" sz="2000" dirty="0">
                <a:latin typeface="Bell MT" panose="02020503060305020303" pitchFamily="18" charset="0"/>
              </a:rPr>
              <a:t> were prepared for analysis.</a:t>
            </a:r>
          </a:p>
          <a:p>
            <a:r>
              <a:rPr lang="en-US" sz="2200" b="1" u="sng" dirty="0">
                <a:latin typeface="Bell MT" panose="02020503060305020303" pitchFamily="18" charset="0"/>
              </a:rPr>
              <a:t>Data Analysis &amp; Visualization:</a:t>
            </a:r>
            <a:endParaRPr lang="en-US" sz="2200" u="sng" dirty="0">
              <a:latin typeface="Bell MT" panose="02020503060305020303" pitchFamily="18" charset="0"/>
            </a:endParaRPr>
          </a:p>
          <a:p>
            <a:r>
              <a:rPr lang="en-US" sz="2000" dirty="0">
                <a:latin typeface="Bell MT" panose="02020503060305020303" pitchFamily="18" charset="0"/>
              </a:rPr>
              <a:t>I created </a:t>
            </a:r>
            <a:r>
              <a:rPr lang="en-US" sz="2000" b="1" dirty="0">
                <a:latin typeface="Bell MT" panose="02020503060305020303" pitchFamily="18" charset="0"/>
              </a:rPr>
              <a:t>bar, pie, and 3D charts</a:t>
            </a:r>
            <a:r>
              <a:rPr lang="en-US" sz="2000" dirty="0">
                <a:latin typeface="Bell MT" panose="02020503060305020303" pitchFamily="18" charset="0"/>
              </a:rPr>
              <a:t> using Watson Studio’s tools to show water access by state and compare rural vs urban areas.</a:t>
            </a:r>
          </a:p>
          <a:p>
            <a:r>
              <a:rPr lang="en-US" sz="2200" b="1" u="sng" dirty="0">
                <a:latin typeface="Bell MT" panose="02020503060305020303" pitchFamily="18" charset="0"/>
              </a:rPr>
              <a:t>Project Output:</a:t>
            </a:r>
            <a:endParaRPr lang="en-US" sz="2200" u="sng" dirty="0">
              <a:latin typeface="Bell MT" panose="02020503060305020303" pitchFamily="18" charset="0"/>
            </a:endParaRPr>
          </a:p>
          <a:p>
            <a:r>
              <a:rPr lang="en-US" sz="2000" dirty="0">
                <a:latin typeface="Bell MT" panose="02020503060305020303" pitchFamily="18" charset="0"/>
              </a:rPr>
              <a:t>All the visuals and results were saved in the IBM Cloud project and used for my internship PPT</a:t>
            </a:r>
          </a:p>
          <a:p>
            <a:pPr marL="0" indent="0">
              <a:buNone/>
            </a:pPr>
            <a:endParaRPr lang="en-US" dirty="0"/>
          </a:p>
        </p:txBody>
      </p:sp>
      <p:sp>
        <p:nvSpPr>
          <p:cNvPr id="4" name="Rectangle 1">
            <a:extLst>
              <a:ext uri="{FF2B5EF4-FFF2-40B4-BE49-F238E27FC236}">
                <a16:creationId xmlns:a16="http://schemas.microsoft.com/office/drawing/2014/main" id="{15A7D2FB-176E-64F8-D408-DD9FD6A63C23}"/>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A4C94D0-9D04-FA22-4643-B1B3359B098C}"/>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a:extLst>
              <a:ext uri="{FF2B5EF4-FFF2-40B4-BE49-F238E27FC236}">
                <a16:creationId xmlns:a16="http://schemas.microsoft.com/office/drawing/2014/main" id="{396D8A40-2486-9098-6DBB-EDC87C7A0CFA}"/>
              </a:ext>
            </a:extLst>
          </p:cNvPr>
          <p:cNvSpPr>
            <a:spLocks noChangeArrowheads="1"/>
          </p:cNvSpPr>
          <p:nvPr/>
        </p:nvSpPr>
        <p:spPr bwMode="auto">
          <a:xfrm>
            <a:off x="0" y="5170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5244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a:extLst>
              <a:ext uri="{FF2B5EF4-FFF2-40B4-BE49-F238E27FC236}">
                <a16:creationId xmlns:a16="http://schemas.microsoft.com/office/drawing/2014/main" id="{B6222997-1785-75E2-8562-8CC7D36BE982}"/>
              </a:ext>
            </a:extLst>
          </p:cNvPr>
          <p:cNvPicPr>
            <a:picLocks noGrp="1" noChangeAspect="1"/>
          </p:cNvPicPr>
          <p:nvPr>
            <p:ph idx="1"/>
          </p:nvPr>
        </p:nvPicPr>
        <p:blipFill>
          <a:blip r:embed="rId2"/>
          <a:srcRect l="1694" r="1694"/>
          <a:stretch/>
        </p:blipFill>
        <p:spPr>
          <a:xfrm>
            <a:off x="525629" y="779011"/>
            <a:ext cx="7148902" cy="3647787"/>
          </a:xfrm>
          <a:prstGeom prst="rect">
            <a:avLst/>
          </a:prstGeom>
        </p:spPr>
      </p:pic>
      <p:sp>
        <p:nvSpPr>
          <p:cNvPr id="26" name="Rectangle 25">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DCBCE01-4507-2E4E-2527-26A7FFDCCA81}"/>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PROPOSED SOLUTION SCREENSHOT</a:t>
            </a:r>
          </a:p>
        </p:txBody>
      </p:sp>
      <p:sp>
        <p:nvSpPr>
          <p:cNvPr id="6" name="Rectangle 1">
            <a:extLst>
              <a:ext uri="{FF2B5EF4-FFF2-40B4-BE49-F238E27FC236}">
                <a16:creationId xmlns:a16="http://schemas.microsoft.com/office/drawing/2014/main" id="{469A58DF-1845-25E0-E4B8-9E82767FA332}"/>
              </a:ext>
            </a:extLst>
          </p:cNvPr>
          <p:cNvSpPr>
            <a:spLocks noChangeArrowheads="1"/>
          </p:cNvSpPr>
          <p:nvPr/>
        </p:nvSpPr>
        <p:spPr bwMode="auto">
          <a:xfrm>
            <a:off x="726439" y="4785434"/>
            <a:ext cx="731570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Bell MT" panose="02020503060305020303" pitchFamily="18" charset="0"/>
              </a:rPr>
              <a:t>“Project set up in IBM Cloud using Watson Studio and Cloud Object Storage for data analysis.”</a:t>
            </a:r>
          </a:p>
        </p:txBody>
      </p:sp>
    </p:spTree>
    <p:extLst>
      <p:ext uri="{BB962C8B-B14F-4D97-AF65-F5344CB8AC3E}">
        <p14:creationId xmlns:p14="http://schemas.microsoft.com/office/powerpoint/2010/main" val="3923446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34298" y="617501"/>
            <a:ext cx="11029616" cy="530296"/>
          </a:xfrm>
        </p:spPr>
        <p:txBody>
          <a:bodyPr>
            <a:noAutofit/>
          </a:bodyPr>
          <a:lstStyle/>
          <a:p>
            <a:r>
              <a:rPr lang="en-US" sz="3200" b="1" dirty="0">
                <a:solidFill>
                  <a:schemeClr val="accent1"/>
                </a:solidFill>
                <a:latin typeface="Arial"/>
                <a:ea typeface="+mj-lt"/>
                <a:cs typeface="Arial"/>
              </a:rPr>
              <a:t>System  Approach</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34298" y="1147797"/>
            <a:ext cx="11523404" cy="5213673"/>
          </a:xfrm>
        </p:spPr>
        <p:txBody>
          <a:bodyPr>
            <a:normAutofit fontScale="92500" lnSpcReduction="20000"/>
          </a:bodyPr>
          <a:lstStyle/>
          <a:p>
            <a:r>
              <a:rPr lang="en-US" sz="2200" b="1" u="sng" dirty="0"/>
              <a:t>System Requirements</a:t>
            </a:r>
            <a:r>
              <a:rPr lang="en-US" sz="1800" b="1" u="sng" dirty="0"/>
              <a:t>:</a:t>
            </a:r>
            <a:endParaRPr lang="en-US" sz="1800" u="sng" dirty="0"/>
          </a:p>
          <a:p>
            <a:r>
              <a:rPr lang="en-US" sz="1800" dirty="0"/>
              <a:t>I created an </a:t>
            </a:r>
            <a:r>
              <a:rPr lang="en-US" sz="1800" b="1" dirty="0"/>
              <a:t>IBM Cloud Lite account</a:t>
            </a:r>
            <a:r>
              <a:rPr lang="en-US" sz="1800" dirty="0"/>
              <a:t> and set up a project.</a:t>
            </a:r>
          </a:p>
          <a:p>
            <a:r>
              <a:rPr lang="en-US" sz="1800" dirty="0"/>
              <a:t>I used </a:t>
            </a:r>
            <a:r>
              <a:rPr lang="en-US" sz="1800" b="1" dirty="0"/>
              <a:t>Watson Studio</a:t>
            </a:r>
            <a:r>
              <a:rPr lang="en-US" sz="1800" dirty="0"/>
              <a:t> for all the data work and </a:t>
            </a:r>
            <a:r>
              <a:rPr lang="en-US" sz="1800" b="1" dirty="0"/>
              <a:t>Cloud Object Storage</a:t>
            </a:r>
            <a:r>
              <a:rPr lang="en-US" sz="1800" dirty="0"/>
              <a:t> to keep the dataset safe.</a:t>
            </a:r>
          </a:p>
          <a:p>
            <a:r>
              <a:rPr lang="en-US" sz="1800" dirty="0"/>
              <a:t>Everything was done on my laptop using only cloud tools (no extra software needed).</a:t>
            </a:r>
          </a:p>
          <a:p>
            <a:r>
              <a:rPr lang="en-US" sz="2200" b="1" u="sng" dirty="0"/>
              <a:t>Libraries &amp; Tools I Used:</a:t>
            </a:r>
            <a:endParaRPr lang="en-US" sz="2200" u="sng" dirty="0"/>
          </a:p>
          <a:p>
            <a:r>
              <a:rPr lang="en-US" sz="1800" b="1" dirty="0"/>
              <a:t>IBM Watson Studio Data Refinery</a:t>
            </a:r>
            <a:r>
              <a:rPr lang="en-US" sz="1800" dirty="0"/>
              <a:t> – for cleaning and preparing the dataset.</a:t>
            </a:r>
          </a:p>
          <a:p>
            <a:r>
              <a:rPr lang="en-US" sz="1800" b="1" dirty="0"/>
              <a:t>Pandas, Matplotlib, and Seaborn</a:t>
            </a:r>
            <a:r>
              <a:rPr lang="en-US" sz="1800" dirty="0"/>
              <a:t> – used inside Watson Studio for extra checks and visualizations.</a:t>
            </a:r>
          </a:p>
          <a:p>
            <a:r>
              <a:rPr lang="en-US" sz="1800" dirty="0"/>
              <a:t>Built‑in </a:t>
            </a:r>
            <a:r>
              <a:rPr lang="en-US" sz="1800" b="1" dirty="0"/>
              <a:t>IBM visualization tools</a:t>
            </a:r>
            <a:r>
              <a:rPr lang="en-US" sz="1800" dirty="0"/>
              <a:t> – to make the bar chart, pie chart, and 3D chart quickly.</a:t>
            </a:r>
          </a:p>
          <a:p>
            <a:r>
              <a:rPr lang="en-US" sz="2200" b="1" u="sng" dirty="0"/>
              <a:t>What I Did:</a:t>
            </a:r>
            <a:endParaRPr lang="en-US" sz="2200" u="sng" dirty="0"/>
          </a:p>
          <a:p>
            <a:r>
              <a:rPr lang="en-US" sz="1800" dirty="0"/>
              <a:t>I uploaded the MIS 78th Round dataset into </a:t>
            </a:r>
            <a:r>
              <a:rPr lang="en-US" sz="1800" b="1" dirty="0"/>
              <a:t>Assets</a:t>
            </a:r>
            <a:r>
              <a:rPr lang="en-US" sz="1800" dirty="0"/>
              <a:t> in Watson Studio.</a:t>
            </a:r>
          </a:p>
          <a:p>
            <a:r>
              <a:rPr lang="en-US" sz="1800" dirty="0"/>
              <a:t>I cleaned the data (fixed columns, removed blanks) in </a:t>
            </a:r>
            <a:r>
              <a:rPr lang="en-US" sz="1800" b="1" dirty="0"/>
              <a:t>Data Refinery</a:t>
            </a:r>
            <a:r>
              <a:rPr lang="en-US" sz="1800" dirty="0"/>
              <a:t>.</a:t>
            </a:r>
          </a:p>
          <a:p>
            <a:r>
              <a:rPr lang="en-US" sz="1800" dirty="0"/>
              <a:t>I used the visualization features to create charts that show water access patterns.</a:t>
            </a:r>
          </a:p>
          <a:p>
            <a:r>
              <a:rPr lang="en-US" sz="1800" dirty="0"/>
              <a:t>All outputs were saved and used directly in my PPT.</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1" name="Content Placeholder 4">
            <a:extLst>
              <a:ext uri="{FF2B5EF4-FFF2-40B4-BE49-F238E27FC236}">
                <a16:creationId xmlns:a16="http://schemas.microsoft.com/office/drawing/2014/main" id="{F00EDA00-9321-43F8-1A60-D1DD89FFDD68}"/>
              </a:ext>
            </a:extLst>
          </p:cNvPr>
          <p:cNvPicPr>
            <a:picLocks noChangeAspect="1"/>
          </p:cNvPicPr>
          <p:nvPr/>
        </p:nvPicPr>
        <p:blipFill>
          <a:blip r:embed="rId2"/>
          <a:srcRect l="5528" r="5528"/>
          <a:stretch/>
        </p:blipFill>
        <p:spPr>
          <a:xfrm>
            <a:off x="184853" y="1632155"/>
            <a:ext cx="6330042" cy="3480619"/>
          </a:xfrm>
          <a:prstGeom prst="rect">
            <a:avLst/>
          </a:prstGeom>
        </p:spPr>
      </p:pic>
      <p:sp>
        <p:nvSpPr>
          <p:cNvPr id="20" name="Rectangle 19">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A5844F3-809A-E674-7541-64522B8D31C2}"/>
              </a:ext>
            </a:extLst>
          </p:cNvPr>
          <p:cNvSpPr>
            <a:spLocks noGrp="1"/>
          </p:cNvSpPr>
          <p:nvPr>
            <p:ph type="title"/>
          </p:nvPr>
        </p:nvSpPr>
        <p:spPr>
          <a:xfrm>
            <a:off x="6873606" y="938022"/>
            <a:ext cx="4597758" cy="1188720"/>
          </a:xfrm>
        </p:spPr>
        <p:txBody>
          <a:bodyPr vert="horz" lIns="91440" tIns="45720" rIns="91440" bIns="45720" rtlCol="0" anchor="b">
            <a:normAutofit/>
          </a:bodyPr>
          <a:lstStyle/>
          <a:p>
            <a:r>
              <a:rPr lang="en-US" dirty="0">
                <a:solidFill>
                  <a:srgbClr val="FFFFFF"/>
                </a:solidFill>
              </a:rPr>
              <a:t>SYSTEM APPROACH SCREENSHOT</a:t>
            </a:r>
          </a:p>
        </p:txBody>
      </p:sp>
      <p:sp>
        <p:nvSpPr>
          <p:cNvPr id="10" name="Content Placeholder 9">
            <a:extLst>
              <a:ext uri="{FF2B5EF4-FFF2-40B4-BE49-F238E27FC236}">
                <a16:creationId xmlns:a16="http://schemas.microsoft.com/office/drawing/2014/main" id="{CC0DC4B5-6841-208A-A04D-E180100DEF0D}"/>
              </a:ext>
            </a:extLst>
          </p:cNvPr>
          <p:cNvSpPr>
            <a:spLocks noGrp="1"/>
          </p:cNvSpPr>
          <p:nvPr>
            <p:ph idx="1"/>
          </p:nvPr>
        </p:nvSpPr>
        <p:spPr>
          <a:xfrm>
            <a:off x="6873606" y="2340864"/>
            <a:ext cx="4597758" cy="3793237"/>
          </a:xfrm>
        </p:spPr>
        <p:txBody>
          <a:bodyPr vert="horz" lIns="91440" tIns="45720" rIns="91440" bIns="45720" rtlCol="0" anchor="ctr">
            <a:normAutofit/>
          </a:bodyPr>
          <a:lstStyle/>
          <a:p>
            <a:r>
              <a:rPr lang="en-US" dirty="0">
                <a:solidFill>
                  <a:srgbClr val="FFFFFF"/>
                </a:solidFill>
              </a:rPr>
              <a:t>“MIS 78th Round dataset uploaded and stored in IBM Watson Studio Assets for analysis.”</a:t>
            </a:r>
          </a:p>
        </p:txBody>
      </p:sp>
    </p:spTree>
    <p:extLst>
      <p:ext uri="{BB962C8B-B14F-4D97-AF65-F5344CB8AC3E}">
        <p14:creationId xmlns:p14="http://schemas.microsoft.com/office/powerpoint/2010/main" val="165803261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84546" y="687076"/>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76392" y="1330775"/>
            <a:ext cx="11807453" cy="5158516"/>
          </a:xfrm>
        </p:spPr>
        <p:txBody>
          <a:bodyPr>
            <a:normAutofit fontScale="85000" lnSpcReduction="10000"/>
          </a:bodyPr>
          <a:lstStyle/>
          <a:p>
            <a:r>
              <a:rPr lang="en-US" sz="2200" b="1" u="sng" dirty="0">
                <a:latin typeface="Bell MT" panose="02020503060305020303" pitchFamily="18" charset="0"/>
              </a:rPr>
              <a:t>Data Input:</a:t>
            </a:r>
            <a:endParaRPr lang="en-US" sz="2200" u="sng" dirty="0">
              <a:latin typeface="Bell MT" panose="02020503060305020303" pitchFamily="18" charset="0"/>
            </a:endParaRPr>
          </a:p>
          <a:p>
            <a:r>
              <a:rPr lang="en-US" sz="2200" dirty="0">
                <a:latin typeface="Bell MT" panose="02020503060305020303" pitchFamily="18" charset="0"/>
              </a:rPr>
              <a:t>I used the MIS 78th Round dataset on </a:t>
            </a:r>
            <a:r>
              <a:rPr lang="en-US" sz="2200" b="1" dirty="0">
                <a:latin typeface="Bell MT" panose="02020503060305020303" pitchFamily="18" charset="0"/>
              </a:rPr>
              <a:t>Improved Drinking Water</a:t>
            </a:r>
            <a:r>
              <a:rPr lang="en-US" sz="2200" dirty="0">
                <a:latin typeface="Bell MT" panose="02020503060305020303" pitchFamily="18" charset="0"/>
              </a:rPr>
              <a:t> from AI Kosh.</a:t>
            </a:r>
          </a:p>
          <a:p>
            <a:r>
              <a:rPr lang="en-US" sz="2200" dirty="0">
                <a:latin typeface="Bell MT" panose="02020503060305020303" pitchFamily="18" charset="0"/>
              </a:rPr>
              <a:t>Important fields like </a:t>
            </a:r>
            <a:r>
              <a:rPr lang="en-US" sz="2200" b="1" dirty="0">
                <a:latin typeface="Bell MT" panose="02020503060305020303" pitchFamily="18" charset="0"/>
              </a:rPr>
              <a:t>State</a:t>
            </a:r>
            <a:r>
              <a:rPr lang="en-US" sz="2200" dirty="0">
                <a:latin typeface="Bell MT" panose="02020503060305020303" pitchFamily="18" charset="0"/>
              </a:rPr>
              <a:t>, </a:t>
            </a:r>
            <a:r>
              <a:rPr lang="en-US" sz="2200" b="1" dirty="0">
                <a:latin typeface="Bell MT" panose="02020503060305020303" pitchFamily="18" charset="0"/>
              </a:rPr>
              <a:t>Rural/Urban</a:t>
            </a:r>
            <a:r>
              <a:rPr lang="en-US" sz="2200" dirty="0">
                <a:latin typeface="Bell MT" panose="02020503060305020303" pitchFamily="18" charset="0"/>
              </a:rPr>
              <a:t>, and </a:t>
            </a:r>
            <a:r>
              <a:rPr lang="en-US" sz="2200" b="1" dirty="0">
                <a:latin typeface="Bell MT" panose="02020503060305020303" pitchFamily="18" charset="0"/>
              </a:rPr>
              <a:t>% of Water Access</a:t>
            </a:r>
            <a:r>
              <a:rPr lang="en-US" sz="2200" dirty="0">
                <a:latin typeface="Bell MT" panose="02020503060305020303" pitchFamily="18" charset="0"/>
              </a:rPr>
              <a:t> were selected for analysis.</a:t>
            </a:r>
          </a:p>
          <a:p>
            <a:r>
              <a:rPr lang="en-US" sz="2200" b="1" u="sng" dirty="0">
                <a:latin typeface="Bell MT" panose="02020503060305020303" pitchFamily="18" charset="0"/>
              </a:rPr>
              <a:t>Processing Steps:</a:t>
            </a:r>
            <a:endParaRPr lang="en-US" sz="2200" u="sng" dirty="0">
              <a:latin typeface="Bell MT" panose="02020503060305020303" pitchFamily="18" charset="0"/>
            </a:endParaRPr>
          </a:p>
          <a:p>
            <a:r>
              <a:rPr lang="en-US" sz="2200" dirty="0">
                <a:latin typeface="Bell MT" panose="02020503060305020303" pitchFamily="18" charset="0"/>
              </a:rPr>
              <a:t>In </a:t>
            </a:r>
            <a:r>
              <a:rPr lang="en-US" sz="2200" b="1" dirty="0">
                <a:latin typeface="Bell MT" panose="02020503060305020303" pitchFamily="18" charset="0"/>
              </a:rPr>
              <a:t>IBM Watson Studio Data Refinery</a:t>
            </a:r>
            <a:r>
              <a:rPr lang="en-US" sz="2200" dirty="0">
                <a:latin typeface="Bell MT" panose="02020503060305020303" pitchFamily="18" charset="0"/>
              </a:rPr>
              <a:t>, I cleaned the dataset by fixing column types and removing empty values.</a:t>
            </a:r>
          </a:p>
          <a:p>
            <a:r>
              <a:rPr lang="en-US" sz="2200" dirty="0">
                <a:latin typeface="Bell MT" panose="02020503060305020303" pitchFamily="18" charset="0"/>
              </a:rPr>
              <a:t>I organized the data so it could be easily compared across states and sectors.</a:t>
            </a:r>
          </a:p>
          <a:p>
            <a:r>
              <a:rPr lang="en-US" sz="2200" b="1" u="sng" dirty="0">
                <a:latin typeface="Bell MT" panose="02020503060305020303" pitchFamily="18" charset="0"/>
              </a:rPr>
              <a:t>Visualization &amp; Analysis:</a:t>
            </a:r>
            <a:endParaRPr lang="en-US" sz="2200" u="sng" dirty="0">
              <a:latin typeface="Bell MT" panose="02020503060305020303" pitchFamily="18" charset="0"/>
            </a:endParaRPr>
          </a:p>
          <a:p>
            <a:r>
              <a:rPr lang="en-US" sz="2200" dirty="0">
                <a:latin typeface="Bell MT" panose="02020503060305020303" pitchFamily="18" charset="0"/>
              </a:rPr>
              <a:t>I used </a:t>
            </a:r>
            <a:r>
              <a:rPr lang="en-US" sz="2200" b="1" dirty="0">
                <a:latin typeface="Bell MT" panose="02020503060305020303" pitchFamily="18" charset="0"/>
              </a:rPr>
              <a:t>IBM Watson Studio’s visualization tools</a:t>
            </a:r>
            <a:r>
              <a:rPr lang="en-US" sz="2200" dirty="0">
                <a:latin typeface="Bell MT" panose="02020503060305020303" pitchFamily="18" charset="0"/>
              </a:rPr>
              <a:t> to create </a:t>
            </a:r>
            <a:r>
              <a:rPr lang="en-US" sz="2200" b="1" dirty="0">
                <a:latin typeface="Bell MT" panose="02020503060305020303" pitchFamily="18" charset="0"/>
              </a:rPr>
              <a:t>bar, pie, and 3D charts</a:t>
            </a:r>
            <a:r>
              <a:rPr lang="en-US" sz="2200" dirty="0">
                <a:latin typeface="Bell MT" panose="02020503060305020303" pitchFamily="18" charset="0"/>
              </a:rPr>
              <a:t>.</a:t>
            </a:r>
          </a:p>
          <a:p>
            <a:r>
              <a:rPr lang="en-US" sz="2200" dirty="0">
                <a:latin typeface="Bell MT" panose="02020503060305020303" pitchFamily="18" charset="0"/>
              </a:rPr>
              <a:t>These charts highlighted </a:t>
            </a:r>
            <a:r>
              <a:rPr lang="en-US" sz="2200" b="1" dirty="0">
                <a:latin typeface="Bell MT" panose="02020503060305020303" pitchFamily="18" charset="0"/>
              </a:rPr>
              <a:t>state‑wise differences</a:t>
            </a:r>
            <a:r>
              <a:rPr lang="en-US" sz="2200" dirty="0">
                <a:latin typeface="Bell MT" panose="02020503060305020303" pitchFamily="18" charset="0"/>
              </a:rPr>
              <a:t> and </a:t>
            </a:r>
            <a:r>
              <a:rPr lang="en-US" sz="2200" b="1" dirty="0">
                <a:latin typeface="Bell MT" panose="02020503060305020303" pitchFamily="18" charset="0"/>
              </a:rPr>
              <a:t>rural vs urban patterns</a:t>
            </a:r>
            <a:r>
              <a:rPr lang="en-US" sz="2200" dirty="0">
                <a:latin typeface="Bell MT" panose="02020503060305020303" pitchFamily="18" charset="0"/>
              </a:rPr>
              <a:t>.</a:t>
            </a:r>
          </a:p>
          <a:p>
            <a:r>
              <a:rPr lang="en-US" sz="2200" b="1" u="sng" dirty="0">
                <a:latin typeface="Bell MT" panose="02020503060305020303" pitchFamily="18" charset="0"/>
              </a:rPr>
              <a:t>Deployment:</a:t>
            </a:r>
            <a:endParaRPr lang="en-US" sz="2200" u="sng" dirty="0">
              <a:latin typeface="Bell MT" panose="02020503060305020303" pitchFamily="18" charset="0"/>
            </a:endParaRPr>
          </a:p>
          <a:p>
            <a:r>
              <a:rPr lang="en-US" sz="2200" dirty="0">
                <a:latin typeface="Bell MT" panose="02020503060305020303" pitchFamily="18" charset="0"/>
              </a:rPr>
              <a:t>All work was </a:t>
            </a:r>
            <a:r>
              <a:rPr lang="en-US" sz="2200" b="1" dirty="0">
                <a:latin typeface="Bell MT" panose="02020503060305020303" pitchFamily="18" charset="0"/>
              </a:rPr>
              <a:t>kept in IBM Cloud</a:t>
            </a:r>
            <a:r>
              <a:rPr lang="en-US" sz="2200" dirty="0">
                <a:latin typeface="Bell MT" panose="02020503060305020303" pitchFamily="18" charset="0"/>
              </a:rPr>
              <a:t>, so the dataset, cleaned data, and charts stayed linked to the project.</a:t>
            </a:r>
          </a:p>
          <a:p>
            <a:r>
              <a:rPr lang="en-US" sz="2200" dirty="0">
                <a:latin typeface="Bell MT" panose="02020503060305020303" pitchFamily="18" charset="0"/>
              </a:rPr>
              <a:t>Screenshots of the visuals and process were taken and added into the PPT for final reporting.</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a:extLst>
              <a:ext uri="{FF2B5EF4-FFF2-40B4-BE49-F238E27FC236}">
                <a16:creationId xmlns:a16="http://schemas.microsoft.com/office/drawing/2014/main" id="{9540CE98-9170-135E-57B2-E0CCCB83F5A2}"/>
              </a:ext>
            </a:extLst>
          </p:cNvPr>
          <p:cNvPicPr>
            <a:picLocks noGrp="1" noChangeAspect="1"/>
          </p:cNvPicPr>
          <p:nvPr>
            <p:ph idx="1"/>
          </p:nvPr>
        </p:nvPicPr>
        <p:blipFill>
          <a:blip r:embed="rId3"/>
          <a:srcRect t="602" b="602"/>
          <a:stretch/>
        </p:blipFill>
        <p:spPr>
          <a:xfrm>
            <a:off x="727989" y="894735"/>
            <a:ext cx="7027681" cy="3417287"/>
          </a:xfrm>
          <a:prstGeom prst="rect">
            <a:avLst/>
          </a:prstGeom>
        </p:spPr>
      </p:pic>
      <p:sp>
        <p:nvSpPr>
          <p:cNvPr id="26" name="Rectangle 25">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3B5B1B1-7335-4BF4-9F85-D4BE4BEF9FAD}"/>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ALGORITHM &amp; DEPLOYMENT SCREENSHOT</a:t>
            </a:r>
          </a:p>
        </p:txBody>
      </p:sp>
      <p:sp>
        <p:nvSpPr>
          <p:cNvPr id="7" name="TextBox 6">
            <a:extLst>
              <a:ext uri="{FF2B5EF4-FFF2-40B4-BE49-F238E27FC236}">
                <a16:creationId xmlns:a16="http://schemas.microsoft.com/office/drawing/2014/main" id="{B26135A7-3ACE-91F6-0EB5-99BB3E25B405}"/>
              </a:ext>
            </a:extLst>
          </p:cNvPr>
          <p:cNvSpPr txBox="1"/>
          <p:nvPr/>
        </p:nvSpPr>
        <p:spPr>
          <a:xfrm>
            <a:off x="727989" y="4754838"/>
            <a:ext cx="6774024" cy="1384995"/>
          </a:xfrm>
          <a:prstGeom prst="rect">
            <a:avLst/>
          </a:prstGeom>
          <a:noFill/>
        </p:spPr>
        <p:txBody>
          <a:bodyPr wrap="square">
            <a:spAutoFit/>
          </a:bodyPr>
          <a:lstStyle/>
          <a:p>
            <a:r>
              <a:rPr lang="en-US" sz="2800" dirty="0">
                <a:solidFill>
                  <a:schemeClr val="tx1">
                    <a:lumMod val="95000"/>
                    <a:lumOff val="5000"/>
                  </a:schemeClr>
                </a:solidFill>
                <a:latin typeface="Bell MT" panose="02020503060305020303" pitchFamily="18" charset="0"/>
              </a:rPr>
              <a:t>“Data Refinery used in IBM Watson Studio to prepare and structure the dataset for analysis.”</a:t>
            </a:r>
          </a:p>
        </p:txBody>
      </p:sp>
    </p:spTree>
    <p:extLst>
      <p:ext uri="{BB962C8B-B14F-4D97-AF65-F5344CB8AC3E}">
        <p14:creationId xmlns:p14="http://schemas.microsoft.com/office/powerpoint/2010/main" val="33467787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263</TotalTime>
  <Words>1078</Words>
  <Application>Microsoft Office PowerPoint</Application>
  <PresentationFormat>Widescreen</PresentationFormat>
  <Paragraphs>94</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Bell MT</vt:lpstr>
      <vt:lpstr>Calibri</vt:lpstr>
      <vt:lpstr>Calibri Light</vt:lpstr>
      <vt:lpstr>Franklin Gothic Book</vt:lpstr>
      <vt:lpstr>Franklin Gothic Demi</vt:lpstr>
      <vt:lpstr>Gill Sans MT</vt:lpstr>
      <vt:lpstr>Wingdings 2</vt:lpstr>
      <vt:lpstr>DividendVTI</vt:lpstr>
      <vt:lpstr>Improved Source of Drinking Water</vt:lpstr>
      <vt:lpstr>OUTLINE</vt:lpstr>
      <vt:lpstr>Problem Statement</vt:lpstr>
      <vt:lpstr>Proposed solution</vt:lpstr>
      <vt:lpstr>PROPOSED SOLUTION SCREENSHOT</vt:lpstr>
      <vt:lpstr>System  Approach</vt:lpstr>
      <vt:lpstr>SYSTEM APPROACH SCREENSHOT</vt:lpstr>
      <vt:lpstr>Algorithm &amp; Deployment</vt:lpstr>
      <vt:lpstr>ALGORITHM &amp; DEPLOYMENT SCREENSHOT</vt:lpstr>
      <vt:lpstr>Result</vt:lpstr>
      <vt:lpstr>                                       Bar chart screenshot</vt:lpstr>
      <vt:lpstr>                                      Pie chart screenshot</vt:lpstr>
      <vt:lpstr>3D chart screenshot</vt:lpstr>
      <vt:lpstr>Conclusion</vt:lpstr>
      <vt:lpstr>PowerPoint Presentation</vt:lpstr>
      <vt:lpstr>References</vt:lpstr>
      <vt:lpstr>IBM Certificate-1   (getting started with AI)</vt:lpstr>
      <vt:lpstr>IBM Certificate-2 (Journey to Cloud)</vt:lpstr>
      <vt:lpstr>IBM Certificate-3 (RAG Lab)</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manideep gannavaram</cp:lastModifiedBy>
  <cp:revision>28</cp:revision>
  <dcterms:created xsi:type="dcterms:W3CDTF">2021-05-26T16:50:10Z</dcterms:created>
  <dcterms:modified xsi:type="dcterms:W3CDTF">2025-08-04T08:49:07Z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