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66" r:id="rId2"/>
    <p:sldId id="311" r:id="rId3"/>
    <p:sldId id="308" r:id="rId4"/>
    <p:sldId id="310" r:id="rId5"/>
    <p:sldId id="322" r:id="rId6"/>
    <p:sldId id="323" r:id="rId7"/>
    <p:sldId id="256" r:id="rId8"/>
    <p:sldId id="312" r:id="rId9"/>
    <p:sldId id="317" r:id="rId10"/>
    <p:sldId id="258" r:id="rId11"/>
    <p:sldId id="324" r:id="rId12"/>
    <p:sldId id="260" r:id="rId13"/>
    <p:sldId id="316" r:id="rId14"/>
    <p:sldId id="318" r:id="rId15"/>
    <p:sldId id="319" r:id="rId16"/>
    <p:sldId id="32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77"/>
    <p:restoredTop sz="95144"/>
  </p:normalViewPr>
  <p:slideViewPr>
    <p:cSldViewPr snapToGrid="0" snapToObjects="1">
      <p:cViewPr varScale="1">
        <p:scale>
          <a:sx n="124" d="100"/>
          <a:sy n="124" d="100"/>
        </p:scale>
        <p:origin x="20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0FC4FFE-8987-4A26-B7F4-8A516F18ADAE}">
      <dgm:prSet/>
      <dgm:spPr/>
      <dgm:t>
        <a:bodyPr/>
        <a:lstStyle/>
        <a:p>
          <a:pPr>
            <a:lnSpc>
              <a:spcPct val="100000"/>
            </a:lnSpc>
          </a:pPr>
          <a:r>
            <a:rPr lang="en-US"/>
            <a:t> Books</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pPr>
          <a:r>
            <a:rPr lang="en-US"/>
            <a:t>Electronics </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9291002B-300D-6C4F-A7E1-E09DD9F7AF6C}">
      <dgm:prSet/>
      <dgm:spPr/>
      <dgm:t>
        <a:bodyPr/>
        <a:lstStyle/>
        <a:p>
          <a:pPr>
            <a:lnSpc>
              <a:spcPct val="100000"/>
            </a:lnSpc>
          </a:pPr>
          <a:r>
            <a:rPr lang="en-US" dirty="0"/>
            <a:t>Music</a:t>
          </a:r>
        </a:p>
      </dgm:t>
    </dgm:pt>
    <dgm:pt modelId="{4E133C36-9FF1-6747-8EE6-2C372D8B10AA}" type="parTrans" cxnId="{DF246828-CFEC-4C4B-8774-3D499DDDA4D0}">
      <dgm:prSet/>
      <dgm:spPr/>
      <dgm:t>
        <a:bodyPr/>
        <a:lstStyle/>
        <a:p>
          <a:endParaRPr lang="en-US"/>
        </a:p>
      </dgm:t>
    </dgm:pt>
    <dgm:pt modelId="{D9266336-1911-0D45-B0D1-C03957A366E7}" type="sibTrans" cxnId="{DF246828-CFEC-4C4B-8774-3D499DDDA4D0}">
      <dgm:prSet/>
      <dgm:spPr/>
    </dgm:pt>
    <dgm:pt modelId="{3A73DD00-8D1B-5249-9ECA-11B42F86963C}">
      <dgm:prSet/>
      <dgm:spPr/>
      <dgm:t>
        <a:bodyPr/>
        <a:lstStyle/>
        <a:p>
          <a:pPr>
            <a:lnSpc>
              <a:spcPct val="100000"/>
            </a:lnSpc>
          </a:pPr>
          <a:r>
            <a:rPr lang="en-US"/>
            <a:t>Movies</a:t>
          </a:r>
        </a:p>
      </dgm:t>
    </dgm:pt>
    <dgm:pt modelId="{71527463-B03B-0241-94E7-D1F1CF410E22}" type="parTrans" cxnId="{5E9C5098-7EA3-9F4A-844C-D5FB214C54E7}">
      <dgm:prSet/>
      <dgm:spPr/>
      <dgm:t>
        <a:bodyPr/>
        <a:lstStyle/>
        <a:p>
          <a:endParaRPr lang="en-US"/>
        </a:p>
      </dgm:t>
    </dgm:pt>
    <dgm:pt modelId="{E9EFD389-4CF0-B74B-B850-1ECE7E7ACDF0}" type="sibTrans" cxnId="{5E9C5098-7EA3-9F4A-844C-D5FB214C54E7}">
      <dgm:prSet/>
      <dgm:spPr/>
    </dgm:pt>
    <dgm:pt modelId="{147E935A-CC99-4969-B88D-9317AA435526}" type="pres">
      <dgm:prSet presAssocID="{01A66772-F185-4D58-B8BB-E9370D7A7A2B}" presName="root" presStyleCnt="0">
        <dgm:presLayoutVars>
          <dgm:dir/>
          <dgm:resizeHandles val="exact"/>
        </dgm:presLayoutVars>
      </dgm:prSet>
      <dgm:spPr/>
    </dgm:pt>
    <dgm:pt modelId="{D7F75113-F80F-4346-9FFB-8E31FEEC0C9B}" type="pres">
      <dgm:prSet presAssocID="{40FC4FFE-8987-4A26-B7F4-8A516F18ADAE}" presName="compNode" presStyleCnt="0"/>
      <dgm:spPr/>
    </dgm:pt>
    <dgm:pt modelId="{4C4594DC-F035-44AE-93A7-76C5A7A53107}" type="pres">
      <dgm:prSet presAssocID="{40FC4FFE-8987-4A26-B7F4-8A516F18ADA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9DE11CFA-2A3F-44E2-9512-8E4D1933F04B}" type="pres">
      <dgm:prSet presAssocID="{40FC4FFE-8987-4A26-B7F4-8A516F18ADAE}" presName="spaceRect" presStyleCnt="0"/>
      <dgm:spPr/>
    </dgm:pt>
    <dgm:pt modelId="{7F7B080E-98D3-4707-ACFF-9F238BE72010}" type="pres">
      <dgm:prSet presAssocID="{40FC4FFE-8987-4A26-B7F4-8A516F18ADAE}" presName="textRect" presStyleLbl="revTx" presStyleIdx="0" presStyleCnt="4">
        <dgm:presLayoutVars>
          <dgm:chMax val="1"/>
          <dgm:chPref val="1"/>
        </dgm:presLayoutVars>
      </dgm:prSet>
      <dgm:spPr/>
    </dgm:pt>
    <dgm:pt modelId="{505CC2AC-FDF3-48FA-A965-115E51957F04}" type="pres">
      <dgm:prSet presAssocID="{5B62599A-5C9B-48E7-896E-EA782AC60C8B}" presName="sibTrans" presStyleCnt="0"/>
      <dgm:spPr/>
    </dgm:pt>
    <dgm:pt modelId="{D41B7389-2AEB-4CFA-BA8A-C09C2A8EBBCC}" type="pres">
      <dgm:prSet presAssocID="{49225C73-1633-42F1-AB3B-7CB183E5F8B8}" presName="compNode" presStyleCnt="0"/>
      <dgm:spPr/>
    </dgm:pt>
    <dgm:pt modelId="{4CE1835A-C7B8-4B05-BC0B-1D7ACBD7F5AD}" type="pres">
      <dgm:prSet presAssocID="{49225C73-1633-42F1-AB3B-7CB183E5F8B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VD player"/>
        </a:ext>
      </dgm:extLst>
    </dgm:pt>
    <dgm:pt modelId="{12586C00-A370-429D-9849-4AE8D5243505}" type="pres">
      <dgm:prSet presAssocID="{49225C73-1633-42F1-AB3B-7CB183E5F8B8}" presName="spaceRect" presStyleCnt="0"/>
      <dgm:spPr/>
    </dgm:pt>
    <dgm:pt modelId="{A2ACD994-7983-46DA-B279-8302BFD13EE8}" type="pres">
      <dgm:prSet presAssocID="{49225C73-1633-42F1-AB3B-7CB183E5F8B8}" presName="textRect" presStyleLbl="revTx" presStyleIdx="1" presStyleCnt="4">
        <dgm:presLayoutVars>
          <dgm:chMax val="1"/>
          <dgm:chPref val="1"/>
        </dgm:presLayoutVars>
      </dgm:prSet>
      <dgm:spPr/>
    </dgm:pt>
    <dgm:pt modelId="{5491C22F-8316-4908-8BDA-D54999503F01}" type="pres">
      <dgm:prSet presAssocID="{9646853A-8964-4519-A5B1-0B7D18B2983D}" presName="sibTrans" presStyleCnt="0"/>
      <dgm:spPr/>
    </dgm:pt>
    <dgm:pt modelId="{197582B7-4FCE-4DD0-9B01-D2FC926F31D8}" type="pres">
      <dgm:prSet presAssocID="{3A73DD00-8D1B-5249-9ECA-11B42F86963C}" presName="compNode" presStyleCnt="0"/>
      <dgm:spPr/>
    </dgm:pt>
    <dgm:pt modelId="{AF42EFE0-5EFF-4561-8A9A-76529C6CD38F}" type="pres">
      <dgm:prSet presAssocID="{3A73DD00-8D1B-5249-9ECA-11B42F86963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m reel"/>
        </a:ext>
      </dgm:extLst>
    </dgm:pt>
    <dgm:pt modelId="{7C4DA498-A0B7-4058-BC1C-047508C82B76}" type="pres">
      <dgm:prSet presAssocID="{3A73DD00-8D1B-5249-9ECA-11B42F86963C}" presName="spaceRect" presStyleCnt="0"/>
      <dgm:spPr/>
    </dgm:pt>
    <dgm:pt modelId="{4AB2A561-F13C-4302-9260-D6840FEB647C}" type="pres">
      <dgm:prSet presAssocID="{3A73DD00-8D1B-5249-9ECA-11B42F86963C}" presName="textRect" presStyleLbl="revTx" presStyleIdx="2" presStyleCnt="4">
        <dgm:presLayoutVars>
          <dgm:chMax val="1"/>
          <dgm:chPref val="1"/>
        </dgm:presLayoutVars>
      </dgm:prSet>
      <dgm:spPr/>
    </dgm:pt>
    <dgm:pt modelId="{57650B7B-56A3-A44B-845D-33F8E6D79A91}" type="pres">
      <dgm:prSet presAssocID="{E9EFD389-4CF0-B74B-B850-1ECE7E7ACDF0}" presName="sibTrans" presStyleCnt="0"/>
      <dgm:spPr/>
    </dgm:pt>
    <dgm:pt modelId="{E2F02598-6CC1-4C32-92F2-FF0638302942}" type="pres">
      <dgm:prSet presAssocID="{9291002B-300D-6C4F-A7E1-E09DD9F7AF6C}" presName="compNode" presStyleCnt="0"/>
      <dgm:spPr/>
    </dgm:pt>
    <dgm:pt modelId="{DB4A2A98-675C-4D23-BF9F-498414EE1F36}" type="pres">
      <dgm:prSet presAssocID="{9291002B-300D-6C4F-A7E1-E09DD9F7AF6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reble clef"/>
        </a:ext>
      </dgm:extLst>
    </dgm:pt>
    <dgm:pt modelId="{BDDA7038-106C-448A-9323-80D500B6666A}" type="pres">
      <dgm:prSet presAssocID="{9291002B-300D-6C4F-A7E1-E09DD9F7AF6C}" presName="spaceRect" presStyleCnt="0"/>
      <dgm:spPr/>
    </dgm:pt>
    <dgm:pt modelId="{9BAB250C-6E0F-4A60-B156-3CA6D56942BB}" type="pres">
      <dgm:prSet presAssocID="{9291002B-300D-6C4F-A7E1-E09DD9F7AF6C}" presName="textRect" presStyleLbl="revTx" presStyleIdx="3" presStyleCnt="4">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0BF7A206-580C-4D44-81C2-8F79BCBAB007}" type="presOf" srcId="{40FC4FFE-8987-4A26-B7F4-8A516F18ADAE}" destId="{7F7B080E-98D3-4707-ACFF-9F238BE72010}" srcOrd="0" destOrd="0" presId="urn:microsoft.com/office/officeart/2018/2/layout/IconLabelList"/>
    <dgm:cxn modelId="{DF246828-CFEC-4C4B-8774-3D499DDDA4D0}" srcId="{01A66772-F185-4D58-B8BB-E9370D7A7A2B}" destId="{9291002B-300D-6C4F-A7E1-E09DD9F7AF6C}" srcOrd="3" destOrd="0" parTransId="{4E133C36-9FF1-6747-8EE6-2C372D8B10AA}" sibTransId="{D9266336-1911-0D45-B0D1-C03957A366E7}"/>
    <dgm:cxn modelId="{FB4F6232-991E-3A49-ABCE-AF52C1CA744F}" type="presOf" srcId="{9291002B-300D-6C4F-A7E1-E09DD9F7AF6C}" destId="{9BAB250C-6E0F-4A60-B156-3CA6D56942BB}" srcOrd="0" destOrd="0" presId="urn:microsoft.com/office/officeart/2018/2/layout/IconLabelList"/>
    <dgm:cxn modelId="{ED27D65D-CFA3-9748-A73B-1DD13DA5F7E0}" type="presOf" srcId="{49225C73-1633-42F1-AB3B-7CB183E5F8B8}" destId="{A2ACD994-7983-46DA-B279-8302BFD13EE8}" srcOrd="0" destOrd="0" presId="urn:microsoft.com/office/officeart/2018/2/layout/IconLabelList"/>
    <dgm:cxn modelId="{C7AD8469-3C68-4AF9-AB82-79B0043AA120}" srcId="{01A66772-F185-4D58-B8BB-E9370D7A7A2B}" destId="{40FC4FFE-8987-4A26-B7F4-8A516F18ADAE}" srcOrd="0" destOrd="0" parTransId="{CAD7EF86-FB23-41F6-BF42-040B36DEFDB1}" sibTransId="{5B62599A-5C9B-48E7-896E-EA782AC60C8B}"/>
    <dgm:cxn modelId="{5E9C5098-7EA3-9F4A-844C-D5FB214C54E7}" srcId="{01A66772-F185-4D58-B8BB-E9370D7A7A2B}" destId="{3A73DD00-8D1B-5249-9ECA-11B42F86963C}" srcOrd="2" destOrd="0" parTransId="{71527463-B03B-0241-94E7-D1F1CF410E22}" sibTransId="{E9EFD389-4CF0-B74B-B850-1ECE7E7ACDF0}"/>
    <dgm:cxn modelId="{0FE846A8-6496-154D-8E10-FE6E90E64F3A}" type="presOf" srcId="{01A66772-F185-4D58-B8BB-E9370D7A7A2B}" destId="{147E935A-CC99-4969-B88D-9317AA435526}" srcOrd="0" destOrd="0" presId="urn:microsoft.com/office/officeart/2018/2/layout/IconLabelList"/>
    <dgm:cxn modelId="{CDAC8CC2-5B5B-B44F-92D4-CC807E2A02F2}" type="presOf" srcId="{3A73DD00-8D1B-5249-9ECA-11B42F86963C}" destId="{4AB2A561-F13C-4302-9260-D6840FEB647C}" srcOrd="0" destOrd="0" presId="urn:microsoft.com/office/officeart/2018/2/layout/IconLabelList"/>
    <dgm:cxn modelId="{A8A1BDF9-1DB3-1641-BB6A-CA367BEF125A}" type="presParOf" srcId="{147E935A-CC99-4969-B88D-9317AA435526}" destId="{D7F75113-F80F-4346-9FFB-8E31FEEC0C9B}" srcOrd="0" destOrd="0" presId="urn:microsoft.com/office/officeart/2018/2/layout/IconLabelList"/>
    <dgm:cxn modelId="{054EF5F5-3460-F94E-9C1D-94EA66B56AF1}" type="presParOf" srcId="{D7F75113-F80F-4346-9FFB-8E31FEEC0C9B}" destId="{4C4594DC-F035-44AE-93A7-76C5A7A53107}" srcOrd="0" destOrd="0" presId="urn:microsoft.com/office/officeart/2018/2/layout/IconLabelList"/>
    <dgm:cxn modelId="{5F507A3A-5E1B-2947-9ADB-0FFE8D6267F6}" type="presParOf" srcId="{D7F75113-F80F-4346-9FFB-8E31FEEC0C9B}" destId="{9DE11CFA-2A3F-44E2-9512-8E4D1933F04B}" srcOrd="1" destOrd="0" presId="urn:microsoft.com/office/officeart/2018/2/layout/IconLabelList"/>
    <dgm:cxn modelId="{A85B8C88-7FC8-5641-AB2A-789F8529E410}" type="presParOf" srcId="{D7F75113-F80F-4346-9FFB-8E31FEEC0C9B}" destId="{7F7B080E-98D3-4707-ACFF-9F238BE72010}" srcOrd="2" destOrd="0" presId="urn:microsoft.com/office/officeart/2018/2/layout/IconLabelList"/>
    <dgm:cxn modelId="{DF843C66-5447-CC4B-B789-E8B55BF99372}" type="presParOf" srcId="{147E935A-CC99-4969-B88D-9317AA435526}" destId="{505CC2AC-FDF3-48FA-A965-115E51957F04}" srcOrd="1" destOrd="0" presId="urn:microsoft.com/office/officeart/2018/2/layout/IconLabelList"/>
    <dgm:cxn modelId="{A24F211F-37DD-8948-9A8A-57051DB9DE9F}" type="presParOf" srcId="{147E935A-CC99-4969-B88D-9317AA435526}" destId="{D41B7389-2AEB-4CFA-BA8A-C09C2A8EBBCC}" srcOrd="2" destOrd="0" presId="urn:microsoft.com/office/officeart/2018/2/layout/IconLabelList"/>
    <dgm:cxn modelId="{60E92A18-C41D-7943-AF74-0D9ECCB45A8C}" type="presParOf" srcId="{D41B7389-2AEB-4CFA-BA8A-C09C2A8EBBCC}" destId="{4CE1835A-C7B8-4B05-BC0B-1D7ACBD7F5AD}" srcOrd="0" destOrd="0" presId="urn:microsoft.com/office/officeart/2018/2/layout/IconLabelList"/>
    <dgm:cxn modelId="{F0D0C918-A362-2241-AF39-7E1A9D15BAD8}" type="presParOf" srcId="{D41B7389-2AEB-4CFA-BA8A-C09C2A8EBBCC}" destId="{12586C00-A370-429D-9849-4AE8D5243505}" srcOrd="1" destOrd="0" presId="urn:microsoft.com/office/officeart/2018/2/layout/IconLabelList"/>
    <dgm:cxn modelId="{CAE11018-B3D9-EC4F-8261-F280995F7D07}" type="presParOf" srcId="{D41B7389-2AEB-4CFA-BA8A-C09C2A8EBBCC}" destId="{A2ACD994-7983-46DA-B279-8302BFD13EE8}" srcOrd="2" destOrd="0" presId="urn:microsoft.com/office/officeart/2018/2/layout/IconLabelList"/>
    <dgm:cxn modelId="{7B8EBEBD-EBA7-424E-9EC5-E308FE7E59F1}" type="presParOf" srcId="{147E935A-CC99-4969-B88D-9317AA435526}" destId="{5491C22F-8316-4908-8BDA-D54999503F01}" srcOrd="3" destOrd="0" presId="urn:microsoft.com/office/officeart/2018/2/layout/IconLabelList"/>
    <dgm:cxn modelId="{96EFAE51-14A1-7C47-8595-977EB90A37D2}" type="presParOf" srcId="{147E935A-CC99-4969-B88D-9317AA435526}" destId="{197582B7-4FCE-4DD0-9B01-D2FC926F31D8}" srcOrd="4" destOrd="0" presId="urn:microsoft.com/office/officeart/2018/2/layout/IconLabelList"/>
    <dgm:cxn modelId="{06B844C5-D03D-C645-8AF9-45E827022CED}" type="presParOf" srcId="{197582B7-4FCE-4DD0-9B01-D2FC926F31D8}" destId="{AF42EFE0-5EFF-4561-8A9A-76529C6CD38F}" srcOrd="0" destOrd="0" presId="urn:microsoft.com/office/officeart/2018/2/layout/IconLabelList"/>
    <dgm:cxn modelId="{F3988575-3297-654E-91AC-F1424793D21C}" type="presParOf" srcId="{197582B7-4FCE-4DD0-9B01-D2FC926F31D8}" destId="{7C4DA498-A0B7-4058-BC1C-047508C82B76}" srcOrd="1" destOrd="0" presId="urn:microsoft.com/office/officeart/2018/2/layout/IconLabelList"/>
    <dgm:cxn modelId="{AAAD79C8-0B31-E84A-81CE-6FE71586AF9B}" type="presParOf" srcId="{197582B7-4FCE-4DD0-9B01-D2FC926F31D8}" destId="{4AB2A561-F13C-4302-9260-D6840FEB647C}" srcOrd="2" destOrd="0" presId="urn:microsoft.com/office/officeart/2018/2/layout/IconLabelList"/>
    <dgm:cxn modelId="{BFAC430A-CDD4-1A4A-81B3-7642379CF412}" type="presParOf" srcId="{147E935A-CC99-4969-B88D-9317AA435526}" destId="{57650B7B-56A3-A44B-845D-33F8E6D79A91}" srcOrd="5" destOrd="0" presId="urn:microsoft.com/office/officeart/2018/2/layout/IconLabelList"/>
    <dgm:cxn modelId="{0EBFC32A-4C62-284D-9B61-6276463ED6E1}" type="presParOf" srcId="{147E935A-CC99-4969-B88D-9317AA435526}" destId="{E2F02598-6CC1-4C32-92F2-FF0638302942}" srcOrd="6" destOrd="0" presId="urn:microsoft.com/office/officeart/2018/2/layout/IconLabelList"/>
    <dgm:cxn modelId="{BE6098E0-0992-D940-86C6-07C7E1E5DCF7}" type="presParOf" srcId="{E2F02598-6CC1-4C32-92F2-FF0638302942}" destId="{DB4A2A98-675C-4D23-BF9F-498414EE1F36}" srcOrd="0" destOrd="0" presId="urn:microsoft.com/office/officeart/2018/2/layout/IconLabelList"/>
    <dgm:cxn modelId="{B5E6D4B1-29F0-A142-9FB9-346F72E96B95}" type="presParOf" srcId="{E2F02598-6CC1-4C32-92F2-FF0638302942}" destId="{BDDA7038-106C-448A-9323-80D500B6666A}" srcOrd="1" destOrd="0" presId="urn:microsoft.com/office/officeart/2018/2/layout/IconLabelList"/>
    <dgm:cxn modelId="{467E1298-357C-7A46-A6BA-DDBE8518B1B1}" type="presParOf" srcId="{E2F02598-6CC1-4C32-92F2-FF0638302942}" destId="{9BAB250C-6E0F-4A60-B156-3CA6D56942B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4594DC-F035-44AE-93A7-76C5A7A53107}">
      <dsp:nvSpPr>
        <dsp:cNvPr id="0" name=""/>
        <dsp:cNvSpPr/>
      </dsp:nvSpPr>
      <dsp:spPr>
        <a:xfrm>
          <a:off x="938775" y="924667"/>
          <a:ext cx="926133" cy="9261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F7B080E-98D3-4707-ACFF-9F238BE72010}">
      <dsp:nvSpPr>
        <dsp:cNvPr id="0" name=""/>
        <dsp:cNvSpPr/>
      </dsp:nvSpPr>
      <dsp:spPr>
        <a:xfrm>
          <a:off x="372805" y="214141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a:t> Books</a:t>
          </a:r>
        </a:p>
      </dsp:txBody>
      <dsp:txXfrm>
        <a:off x="372805" y="2141412"/>
        <a:ext cx="2058075" cy="720000"/>
      </dsp:txXfrm>
    </dsp:sp>
    <dsp:sp modelId="{4CE1835A-C7B8-4B05-BC0B-1D7ACBD7F5AD}">
      <dsp:nvSpPr>
        <dsp:cNvPr id="0" name=""/>
        <dsp:cNvSpPr/>
      </dsp:nvSpPr>
      <dsp:spPr>
        <a:xfrm>
          <a:off x="3357014" y="924667"/>
          <a:ext cx="926133" cy="9261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2ACD994-7983-46DA-B279-8302BFD13EE8}">
      <dsp:nvSpPr>
        <dsp:cNvPr id="0" name=""/>
        <dsp:cNvSpPr/>
      </dsp:nvSpPr>
      <dsp:spPr>
        <a:xfrm>
          <a:off x="2791043" y="214141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a:t>Electronics </a:t>
          </a:r>
        </a:p>
      </dsp:txBody>
      <dsp:txXfrm>
        <a:off x="2791043" y="2141412"/>
        <a:ext cx="2058075" cy="720000"/>
      </dsp:txXfrm>
    </dsp:sp>
    <dsp:sp modelId="{AF42EFE0-5EFF-4561-8A9A-76529C6CD38F}">
      <dsp:nvSpPr>
        <dsp:cNvPr id="0" name=""/>
        <dsp:cNvSpPr/>
      </dsp:nvSpPr>
      <dsp:spPr>
        <a:xfrm>
          <a:off x="5775252" y="924667"/>
          <a:ext cx="926133" cy="9261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AB2A561-F13C-4302-9260-D6840FEB647C}">
      <dsp:nvSpPr>
        <dsp:cNvPr id="0" name=""/>
        <dsp:cNvSpPr/>
      </dsp:nvSpPr>
      <dsp:spPr>
        <a:xfrm>
          <a:off x="5209281" y="214141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a:t>Movies</a:t>
          </a:r>
        </a:p>
      </dsp:txBody>
      <dsp:txXfrm>
        <a:off x="5209281" y="2141412"/>
        <a:ext cx="2058075" cy="720000"/>
      </dsp:txXfrm>
    </dsp:sp>
    <dsp:sp modelId="{DB4A2A98-675C-4D23-BF9F-498414EE1F36}">
      <dsp:nvSpPr>
        <dsp:cNvPr id="0" name=""/>
        <dsp:cNvSpPr/>
      </dsp:nvSpPr>
      <dsp:spPr>
        <a:xfrm>
          <a:off x="8193490" y="924667"/>
          <a:ext cx="926133" cy="9261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AB250C-6E0F-4A60-B156-3CA6D56942BB}">
      <dsp:nvSpPr>
        <dsp:cNvPr id="0" name=""/>
        <dsp:cNvSpPr/>
      </dsp:nvSpPr>
      <dsp:spPr>
        <a:xfrm>
          <a:off x="7627519" y="214141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dirty="0"/>
            <a:t>Music</a:t>
          </a:r>
        </a:p>
      </dsp:txBody>
      <dsp:txXfrm>
        <a:off x="7627519" y="2141412"/>
        <a:ext cx="2058075"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8FCA23-3221-8345-A7C0-AA63974E90E5}" type="datetimeFigureOut">
              <a:rPr lang="en-US" smtClean="0"/>
              <a:t>3/7/22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05AB51-0C3A-6042-B28E-A734F5D3A601}" type="slidenum">
              <a:rPr lang="en-US" smtClean="0"/>
              <a:t>‹#›</a:t>
            </a:fld>
            <a:endParaRPr lang="en-US"/>
          </a:p>
        </p:txBody>
      </p:sp>
    </p:spTree>
    <p:extLst>
      <p:ext uri="{BB962C8B-B14F-4D97-AF65-F5344CB8AC3E}">
        <p14:creationId xmlns:p14="http://schemas.microsoft.com/office/powerpoint/2010/main" val="838565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18e1de138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18e1de138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18d2a99d1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18d2a99d1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41351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3/7/22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3/7/22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3/7/22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9.xml"/><Relationship Id="rId4" Type="http://schemas.openxmlformats.org/officeDocument/2006/relationships/hyperlink" Target="https://www.wallpaperflare.com/misc-map-of-the-usa-united-states-of-america-map-usa-map-wallpaper-qhnn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452616" y="962902"/>
            <a:ext cx="4176384" cy="2380828"/>
          </a:xfrm>
        </p:spPr>
        <p:txBody>
          <a:bodyPr>
            <a:normAutofit/>
          </a:bodyPr>
          <a:lstStyle/>
          <a:p>
            <a:r>
              <a:rPr lang="en-US" sz="4800"/>
              <a:t>BSC COMPANY</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452617" y="3531204"/>
            <a:ext cx="4171479" cy="1610643"/>
          </a:xfrm>
        </p:spPr>
        <p:txBody>
          <a:bodyPr>
            <a:normAutofit/>
          </a:bodyPr>
          <a:lstStyle/>
          <a:p>
            <a:r>
              <a:rPr lang="en-US" sz="1600" b="1"/>
              <a:t>Revenue Analysis </a:t>
            </a:r>
          </a:p>
          <a:p>
            <a:r>
              <a:rPr lang="en-US" sz="1600"/>
              <a:t>GROUP4</a:t>
            </a:r>
          </a:p>
        </p:txBody>
      </p:sp>
      <p:cxnSp>
        <p:nvCxnSpPr>
          <p:cNvPr id="15" name="Straight Connector 14">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tretch/>
        </p:blipFill>
        <p:spPr>
          <a:xfrm>
            <a:off x="6500593" y="805583"/>
            <a:ext cx="4148077" cy="4660762"/>
          </a:xfrm>
          <a:prstGeom prst="rect">
            <a:avLst/>
          </a:prstGeom>
        </p:spPr>
      </p:pic>
      <p:pic>
        <p:nvPicPr>
          <p:cNvPr id="17" name="Picture 16">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7"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8"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1" name="Rectangle 17">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9">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933944F-6B0C-42C0-9F6E-C70C3FA6A8DB}"/>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800"/>
              <a:t>Baseline growth scenarios</a:t>
            </a:r>
          </a:p>
        </p:txBody>
      </p:sp>
      <p:cxnSp>
        <p:nvCxnSpPr>
          <p:cNvPr id="33" name="Straight Connector 21">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Content Placeholder 4" descr="Graphical user interface, application, Teams&#10;&#10;Description automatically generated">
            <a:extLst>
              <a:ext uri="{FF2B5EF4-FFF2-40B4-BE49-F238E27FC236}">
                <a16:creationId xmlns:a16="http://schemas.microsoft.com/office/drawing/2014/main" id="{D5DB5B82-74ED-44C8-A292-138B811F5B1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24096" y="132362"/>
            <a:ext cx="5737011" cy="5762729"/>
          </a:xfrm>
          <a:prstGeom prst="rect">
            <a:avLst/>
          </a:prstGeom>
        </p:spPr>
      </p:pic>
      <p:pic>
        <p:nvPicPr>
          <p:cNvPr id="34" name="Picture 23">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2401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7157C7B-5BD6-404A-9073-673C1198E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44BC347-8964-476D-89D3-92BAE6D56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27" name="Straight Connector 26">
            <a:extLst>
              <a:ext uri="{FF2B5EF4-FFF2-40B4-BE49-F238E27FC236}">
                <a16:creationId xmlns:a16="http://schemas.microsoft.com/office/drawing/2014/main" id="{A528BB2E-BE2B-416D-A6B3-28D6574248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4183161"/>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A8E52C3A-FB3A-3748-9956-3AFB7446B459}"/>
              </a:ext>
            </a:extLst>
          </p:cNvPr>
          <p:cNvSpPr>
            <a:spLocks noGrp="1"/>
          </p:cNvSpPr>
          <p:nvPr>
            <p:ph type="title"/>
          </p:nvPr>
        </p:nvSpPr>
        <p:spPr>
          <a:xfrm>
            <a:off x="1451581" y="2082800"/>
            <a:ext cx="3272094" cy="2085578"/>
          </a:xfrm>
        </p:spPr>
        <p:txBody>
          <a:bodyPr anchor="b">
            <a:normAutofit/>
          </a:bodyPr>
          <a:lstStyle/>
          <a:p>
            <a:r>
              <a:rPr lang="en-US" dirty="0"/>
              <a:t>how scenarios can be Attained?</a:t>
            </a:r>
          </a:p>
        </p:txBody>
      </p:sp>
      <p:sp>
        <p:nvSpPr>
          <p:cNvPr id="3" name="Content Placeholder 2">
            <a:extLst>
              <a:ext uri="{FF2B5EF4-FFF2-40B4-BE49-F238E27FC236}">
                <a16:creationId xmlns:a16="http://schemas.microsoft.com/office/drawing/2014/main" id="{ACF06B23-974F-A047-91E8-59A2091043B2}"/>
              </a:ext>
            </a:extLst>
          </p:cNvPr>
          <p:cNvSpPr>
            <a:spLocks noGrp="1"/>
          </p:cNvSpPr>
          <p:nvPr>
            <p:ph idx="1"/>
          </p:nvPr>
        </p:nvSpPr>
        <p:spPr>
          <a:xfrm>
            <a:off x="5040223" y="798974"/>
            <a:ext cx="6014631" cy="2544048"/>
          </a:xfrm>
        </p:spPr>
        <p:txBody>
          <a:bodyPr>
            <a:normAutofit/>
          </a:bodyPr>
          <a:lstStyle/>
          <a:p>
            <a:pPr marL="342900" indent="-342900">
              <a:lnSpc>
                <a:spcPct val="110000"/>
              </a:lnSpc>
              <a:buFont typeface="+mj-lt"/>
              <a:buAutoNum type="arabicPeriod"/>
            </a:pPr>
            <a:r>
              <a:rPr lang="en-US" sz="1400" dirty="0"/>
              <a:t>Goal – To attain the Baseline 5%, 10%, 15 % growth rate per year</a:t>
            </a:r>
          </a:p>
          <a:p>
            <a:pPr marL="342900" indent="-342900">
              <a:lnSpc>
                <a:spcPct val="110000"/>
              </a:lnSpc>
              <a:buFont typeface="+mj-lt"/>
              <a:buAutoNum type="arabicPeriod"/>
            </a:pPr>
            <a:r>
              <a:rPr lang="en-US" sz="1400" dirty="0"/>
              <a:t>Approach – Investing in a subcategory for each product to deliver expected results</a:t>
            </a:r>
          </a:p>
          <a:p>
            <a:pPr marL="342900" indent="-342900">
              <a:lnSpc>
                <a:spcPct val="110000"/>
              </a:lnSpc>
              <a:buFont typeface="+mj-lt"/>
              <a:buAutoNum type="arabicPeriod"/>
            </a:pPr>
            <a:r>
              <a:rPr lang="en-US" sz="1400" dirty="0"/>
              <a:t>Selected subcategories based on the analysis</a:t>
            </a:r>
          </a:p>
          <a:p>
            <a:pPr lvl="1">
              <a:lnSpc>
                <a:spcPct val="110000"/>
              </a:lnSpc>
            </a:pPr>
            <a:r>
              <a:rPr lang="en-US" sz="1400" dirty="0"/>
              <a:t>Books – Science and technology</a:t>
            </a:r>
          </a:p>
          <a:p>
            <a:pPr lvl="1">
              <a:lnSpc>
                <a:spcPct val="110000"/>
              </a:lnSpc>
            </a:pPr>
            <a:r>
              <a:rPr lang="en-US" sz="1400" dirty="0"/>
              <a:t>Electronics – Video equipment</a:t>
            </a:r>
          </a:p>
          <a:p>
            <a:pPr lvl="1">
              <a:lnSpc>
                <a:spcPct val="110000"/>
              </a:lnSpc>
            </a:pPr>
            <a:r>
              <a:rPr lang="en-US" sz="1400" dirty="0"/>
              <a:t>Movies – Special Interest</a:t>
            </a:r>
          </a:p>
          <a:p>
            <a:pPr lvl="1">
              <a:lnSpc>
                <a:spcPct val="110000"/>
              </a:lnSpc>
            </a:pPr>
            <a:r>
              <a:rPr lang="en-US" sz="1400" dirty="0"/>
              <a:t>Music – Country</a:t>
            </a:r>
          </a:p>
          <a:p>
            <a:pPr>
              <a:lnSpc>
                <a:spcPct val="110000"/>
              </a:lnSpc>
            </a:pPr>
            <a:endParaRPr lang="en-US" sz="1300" dirty="0"/>
          </a:p>
        </p:txBody>
      </p:sp>
      <p:pic>
        <p:nvPicPr>
          <p:cNvPr id="5" name="Picture 2">
            <a:extLst>
              <a:ext uri="{FF2B5EF4-FFF2-40B4-BE49-F238E27FC236}">
                <a16:creationId xmlns:a16="http://schemas.microsoft.com/office/drawing/2014/main" id="{439ADAF4-A815-5540-8756-39CE42D3E7C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41969" y="3234251"/>
            <a:ext cx="6670570" cy="270420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5970D13F-8358-42A9-9237-91B5B4DDA4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06BFB317-A03A-48CB-B03E-4504961FA0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913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53"/>
        <p:cNvGrpSpPr/>
        <p:nvPr/>
      </p:nvGrpSpPr>
      <p:grpSpPr>
        <a:xfrm>
          <a:off x="0" y="0"/>
          <a:ext cx="0" cy="0"/>
          <a:chOff x="0" y="0"/>
          <a:chExt cx="0" cy="0"/>
        </a:xfrm>
      </p:grpSpPr>
      <p:sp>
        <p:nvSpPr>
          <p:cNvPr id="91" name="Rectangle 9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3" name="Picture 9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5" name="Straight Connector 9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99" name="Rectangle 9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4" name="Google Shape;54;p13"/>
          <p:cNvSpPr txBox="1">
            <a:spLocks noGrp="1"/>
          </p:cNvSpPr>
          <p:nvPr>
            <p:ph type="title"/>
          </p:nvPr>
        </p:nvSpPr>
        <p:spPr>
          <a:xfrm>
            <a:off x="1451580" y="804520"/>
            <a:ext cx="4176511" cy="1049235"/>
          </a:xfrm>
          <a:prstGeom prst="rect">
            <a:avLst/>
          </a:prstGeom>
        </p:spPr>
        <p:txBody>
          <a:bodyPr spcFirstLastPara="1" vert="horz" lIns="91440" tIns="45720" rIns="91440" bIns="45720" rtlCol="0" anchor="t" anchorCtr="0">
            <a:normAutofit/>
          </a:bodyPr>
          <a:lstStyle/>
          <a:p>
            <a:pPr>
              <a:spcBef>
                <a:spcPct val="0"/>
              </a:spcBef>
            </a:pPr>
            <a:r>
              <a:rPr lang="en-US" dirty="0"/>
              <a:t>New Products</a:t>
            </a:r>
          </a:p>
        </p:txBody>
      </p:sp>
      <p:sp>
        <p:nvSpPr>
          <p:cNvPr id="103" name="Rectangle 10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5" name="Google Shape;55;p13"/>
          <p:cNvSpPr txBox="1">
            <a:spLocks noGrp="1"/>
          </p:cNvSpPr>
          <p:nvPr>
            <p:ph type="body" idx="1"/>
          </p:nvPr>
        </p:nvSpPr>
        <p:spPr>
          <a:xfrm>
            <a:off x="1451581" y="2015732"/>
            <a:ext cx="4172212" cy="3450613"/>
          </a:xfrm>
          <a:prstGeom prst="rect">
            <a:avLst/>
          </a:prstGeom>
        </p:spPr>
        <p:txBody>
          <a:bodyPr spcFirstLastPara="1" vert="horz" lIns="91440" tIns="45720" rIns="91440" bIns="45720" rtlCol="0" anchor="t" anchorCtr="0">
            <a:normAutofit/>
          </a:bodyPr>
          <a:lstStyle/>
          <a:p>
            <a:pPr marL="342900" indent="-228600">
              <a:buSzPct val="100000"/>
              <a:buFont typeface="Arial" panose="020B0604020202020204" pitchFamily="34" charset="0"/>
              <a:buChar char="•"/>
            </a:pPr>
            <a:r>
              <a:rPr lang="en-US" dirty="0"/>
              <a:t>Introduce two new products to achieve growth goals</a:t>
            </a:r>
          </a:p>
          <a:p>
            <a:pPr marL="342900" indent="-228600">
              <a:buSzPct val="100000"/>
              <a:buFont typeface="Arial" panose="020B0604020202020204" pitchFamily="34" charset="0"/>
              <a:buChar char="•"/>
            </a:pPr>
            <a:r>
              <a:rPr lang="en-US" dirty="0"/>
              <a:t>New products can strategically stimulate the consumer market to buying more of BSC products  </a:t>
            </a:r>
          </a:p>
          <a:p>
            <a:pPr marL="0" indent="-228600">
              <a:spcBef>
                <a:spcPts val="1600"/>
              </a:spcBef>
              <a:spcAft>
                <a:spcPts val="1600"/>
              </a:spcAft>
              <a:buSzPct val="100000"/>
              <a:buFont typeface="Arial" panose="020B0604020202020204" pitchFamily="34" charset="0"/>
              <a:buChar char="•"/>
            </a:pPr>
            <a:endParaRPr lang="en-US" dirty="0"/>
          </a:p>
        </p:txBody>
      </p:sp>
      <p:pic>
        <p:nvPicPr>
          <p:cNvPr id="57" name="Picture 56" descr="Cardboard boxes on conveyor belt">
            <a:extLst>
              <a:ext uri="{FF2B5EF4-FFF2-40B4-BE49-F238E27FC236}">
                <a16:creationId xmlns:a16="http://schemas.microsoft.com/office/drawing/2014/main" id="{997669F7-073C-45D5-BDEA-512B1BCD92A6}"/>
              </a:ext>
            </a:extLst>
          </p:cNvPr>
          <p:cNvPicPr>
            <a:picLocks noChangeAspect="1"/>
          </p:cNvPicPr>
          <p:nvPr/>
        </p:nvPicPr>
        <p:blipFill rotWithShape="1">
          <a:blip r:embed="rId4"/>
          <a:srcRect r="-1" b="15728"/>
          <a:stretch/>
        </p:blipFill>
        <p:spPr>
          <a:xfrm>
            <a:off x="6094411" y="901885"/>
            <a:ext cx="4960442" cy="3629228"/>
          </a:xfrm>
          <a:prstGeom prst="rect">
            <a:avLst/>
          </a:prstGeom>
        </p:spPr>
      </p:pic>
      <p:pic>
        <p:nvPicPr>
          <p:cNvPr id="105" name="Picture 10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7" name="Straight Connector 10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0A63DE7A-4E7E-F94C-ACD3-82DE2651752D}"/>
              </a:ext>
            </a:extLst>
          </p:cNvPr>
          <p:cNvSpPr>
            <a:spLocks noGrp="1"/>
          </p:cNvSpPr>
          <p:nvPr>
            <p:ph type="title"/>
          </p:nvPr>
        </p:nvSpPr>
        <p:spPr>
          <a:xfrm>
            <a:off x="1451580" y="804520"/>
            <a:ext cx="4176511" cy="1049235"/>
          </a:xfrm>
        </p:spPr>
        <p:txBody>
          <a:bodyPr>
            <a:normAutofit/>
          </a:bodyPr>
          <a:lstStyle/>
          <a:p>
            <a:r>
              <a:rPr lang="en" dirty="0"/>
              <a:t>Tablets</a:t>
            </a:r>
            <a:endParaRPr lang="en-US" dirty="0"/>
          </a:p>
        </p:txBody>
      </p:sp>
      <p:sp>
        <p:nvSpPr>
          <p:cNvPr id="27" name="Rectangle 26">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F5CF87E1-69E8-274A-9D60-B86FA6DDD741}"/>
              </a:ext>
            </a:extLst>
          </p:cNvPr>
          <p:cNvSpPr>
            <a:spLocks noGrp="1"/>
          </p:cNvSpPr>
          <p:nvPr>
            <p:ph idx="1"/>
          </p:nvPr>
        </p:nvSpPr>
        <p:spPr>
          <a:xfrm>
            <a:off x="1451581" y="2015732"/>
            <a:ext cx="4172212" cy="3450613"/>
          </a:xfrm>
        </p:spPr>
        <p:txBody>
          <a:bodyPr>
            <a:normAutofit/>
          </a:bodyPr>
          <a:lstStyle/>
          <a:p>
            <a:pPr marL="0" indent="0">
              <a:buNone/>
            </a:pPr>
            <a:r>
              <a:rPr lang="en-US" dirty="0"/>
              <a:t>Why Electronics category?</a:t>
            </a:r>
          </a:p>
          <a:p>
            <a:pPr marL="895335" lvl="1" indent="-285750"/>
            <a:r>
              <a:rPr lang="en-US"/>
              <a:t>Could lead to higher sales in movies, books, and music</a:t>
            </a:r>
          </a:p>
          <a:p>
            <a:pPr marL="895335" lvl="1" indent="-285750"/>
            <a:r>
              <a:rPr lang="en-US"/>
              <a:t>Market size in the US is predicted to increase greatly in the coming years</a:t>
            </a:r>
          </a:p>
          <a:p>
            <a:endParaRPr lang="en-US" dirty="0"/>
          </a:p>
        </p:txBody>
      </p:sp>
      <p:pic>
        <p:nvPicPr>
          <p:cNvPr id="5" name="Google Shape;62;p14">
            <a:extLst>
              <a:ext uri="{FF2B5EF4-FFF2-40B4-BE49-F238E27FC236}">
                <a16:creationId xmlns:a16="http://schemas.microsoft.com/office/drawing/2014/main" id="{A414BC93-2C2D-6141-BDC3-DFC28E45466C}"/>
              </a:ext>
            </a:extLst>
          </p:cNvPr>
          <p:cNvPicPr preferRelativeResize="0"/>
          <p:nvPr/>
        </p:nvPicPr>
        <p:blipFill>
          <a:blip r:embed="rId2"/>
          <a:stretch>
            <a:fillRect/>
          </a:stretch>
        </p:blipFill>
        <p:spPr>
          <a:xfrm>
            <a:off x="6094411" y="150314"/>
            <a:ext cx="5316800" cy="5774493"/>
          </a:xfrm>
          <a:prstGeom prst="rect">
            <a:avLst/>
          </a:prstGeom>
          <a:noFill/>
        </p:spPr>
      </p:pic>
      <p:pic>
        <p:nvPicPr>
          <p:cNvPr id="29" name="Picture 28">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3848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1ABE84E-8D5E-BE49-A7C0-2CED297BC715}"/>
              </a:ext>
            </a:extLst>
          </p:cNvPr>
          <p:cNvSpPr>
            <a:spLocks noGrp="1"/>
          </p:cNvSpPr>
          <p:nvPr>
            <p:ph type="title"/>
          </p:nvPr>
        </p:nvSpPr>
        <p:spPr>
          <a:xfrm>
            <a:off x="1451580" y="804520"/>
            <a:ext cx="4176511" cy="1049235"/>
          </a:xfrm>
        </p:spPr>
        <p:txBody>
          <a:bodyPr>
            <a:normAutofit/>
          </a:bodyPr>
          <a:lstStyle/>
          <a:p>
            <a:r>
              <a:rPr lang="en-US"/>
              <a:t>Loud speakers</a:t>
            </a:r>
            <a:r>
              <a:rPr lang="en"/>
              <a:t> </a:t>
            </a:r>
            <a:endParaRPr lang="en-US" dirty="0"/>
          </a:p>
        </p:txBody>
      </p:sp>
      <p:sp>
        <p:nvSpPr>
          <p:cNvPr id="29" name="Rectangle 28">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ED883A03-78B2-3249-A7C4-78A35133F021}"/>
              </a:ext>
            </a:extLst>
          </p:cNvPr>
          <p:cNvSpPr>
            <a:spLocks noGrp="1"/>
          </p:cNvSpPr>
          <p:nvPr>
            <p:ph idx="1"/>
          </p:nvPr>
        </p:nvSpPr>
        <p:spPr>
          <a:xfrm>
            <a:off x="1451581" y="2015732"/>
            <a:ext cx="4172212" cy="3450613"/>
          </a:xfrm>
        </p:spPr>
        <p:txBody>
          <a:bodyPr>
            <a:normAutofit/>
          </a:bodyPr>
          <a:lstStyle/>
          <a:p>
            <a:pPr marL="0" indent="0">
              <a:buNone/>
            </a:pPr>
            <a:r>
              <a:rPr lang="en-US" dirty="0"/>
              <a:t>Why speakers? </a:t>
            </a:r>
          </a:p>
          <a:p>
            <a:pPr lvl="1"/>
            <a:r>
              <a:rPr lang="en-US"/>
              <a:t>Speakers can be used to play music, read audio books, and play sound for movies.</a:t>
            </a:r>
          </a:p>
          <a:p>
            <a:pPr lvl="1"/>
            <a:r>
              <a:rPr lang="en-US"/>
              <a:t>Speakers are also seeing a great increase in sales across the US  </a:t>
            </a:r>
          </a:p>
          <a:p>
            <a:endParaRPr lang="en-US" dirty="0"/>
          </a:p>
        </p:txBody>
      </p:sp>
      <p:pic>
        <p:nvPicPr>
          <p:cNvPr id="20" name="Google Shape;70;p15" descr="Shape&#10;&#10;Description automatically generated">
            <a:extLst>
              <a:ext uri="{FF2B5EF4-FFF2-40B4-BE49-F238E27FC236}">
                <a16:creationId xmlns:a16="http://schemas.microsoft.com/office/drawing/2014/main" id="{4C0D0B45-A363-1542-9C38-8D8C60A9A5BD}"/>
              </a:ext>
            </a:extLst>
          </p:cNvPr>
          <p:cNvPicPr preferRelativeResize="0"/>
          <p:nvPr/>
        </p:nvPicPr>
        <p:blipFill rotWithShape="1">
          <a:blip r:embed="rId2"/>
          <a:srcRect b="7663"/>
          <a:stretch/>
        </p:blipFill>
        <p:spPr>
          <a:xfrm>
            <a:off x="7075372" y="1376031"/>
            <a:ext cx="3627216" cy="4105938"/>
          </a:xfrm>
          <a:prstGeom prst="rect">
            <a:avLst/>
          </a:prstGeom>
          <a:noFill/>
        </p:spPr>
      </p:pic>
      <p:pic>
        <p:nvPicPr>
          <p:cNvPr id="31" name="Picture 30">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096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06AD0-A12B-0B45-A0EC-BA76AC9CD9CB}"/>
              </a:ext>
            </a:extLst>
          </p:cNvPr>
          <p:cNvSpPr>
            <a:spLocks noGrp="1"/>
          </p:cNvSpPr>
          <p:nvPr>
            <p:ph type="title"/>
          </p:nvPr>
        </p:nvSpPr>
        <p:spPr>
          <a:xfrm>
            <a:off x="1451579" y="804519"/>
            <a:ext cx="9603275" cy="1049235"/>
          </a:xfrm>
        </p:spPr>
        <p:txBody>
          <a:bodyPr>
            <a:normAutofit/>
          </a:bodyPr>
          <a:lstStyle/>
          <a:p>
            <a:r>
              <a:rPr lang="en-US" dirty="0"/>
              <a:t>Potential risk</a:t>
            </a:r>
          </a:p>
        </p:txBody>
      </p:sp>
      <p:sp>
        <p:nvSpPr>
          <p:cNvPr id="3" name="Content Placeholder 2">
            <a:extLst>
              <a:ext uri="{FF2B5EF4-FFF2-40B4-BE49-F238E27FC236}">
                <a16:creationId xmlns:a16="http://schemas.microsoft.com/office/drawing/2014/main" id="{5D1E4127-0C63-F246-837C-98AA9F7741D2}"/>
              </a:ext>
            </a:extLst>
          </p:cNvPr>
          <p:cNvSpPr>
            <a:spLocks noGrp="1"/>
          </p:cNvSpPr>
          <p:nvPr>
            <p:ph idx="1"/>
          </p:nvPr>
        </p:nvSpPr>
        <p:spPr>
          <a:xfrm>
            <a:off x="1451578" y="2015734"/>
            <a:ext cx="6677177" cy="3082359"/>
          </a:xfrm>
        </p:spPr>
        <p:txBody>
          <a:bodyPr>
            <a:normAutofit/>
          </a:bodyPr>
          <a:lstStyle/>
          <a:p>
            <a:pPr lvl="0">
              <a:spcBef>
                <a:spcPts val="0"/>
              </a:spcBef>
            </a:pPr>
            <a:r>
              <a:rPr lang="en-US" dirty="0"/>
              <a:t>High brand recognition of competitors</a:t>
            </a:r>
          </a:p>
          <a:p>
            <a:pPr marL="0" lvl="0" indent="0">
              <a:spcBef>
                <a:spcPts val="0"/>
              </a:spcBef>
              <a:buNone/>
            </a:pPr>
            <a:endParaRPr lang="en-US" dirty="0"/>
          </a:p>
          <a:p>
            <a:pPr lvl="0">
              <a:spcBef>
                <a:spcPts val="0"/>
              </a:spcBef>
            </a:pPr>
            <a:r>
              <a:rPr lang="en-US" dirty="0"/>
              <a:t>Overcome risks with proper marketing and packaged deals for discounts on other BSC products such as movies, books, and music</a:t>
            </a:r>
          </a:p>
          <a:p>
            <a:pPr lvl="0">
              <a:spcBef>
                <a:spcPts val="0"/>
              </a:spcBef>
            </a:pPr>
            <a:endParaRPr lang="en-US" dirty="0"/>
          </a:p>
          <a:p>
            <a:pPr marL="0" lvl="0" indent="0">
              <a:spcBef>
                <a:spcPts val="0"/>
              </a:spcBef>
              <a:buNone/>
            </a:pPr>
            <a:endParaRPr lang="en-US" dirty="0"/>
          </a:p>
          <a:p>
            <a:endParaRPr lang="en-US" dirty="0"/>
          </a:p>
        </p:txBody>
      </p:sp>
      <p:pic>
        <p:nvPicPr>
          <p:cNvPr id="7" name="Graphic 6" descr="Drama">
            <a:extLst>
              <a:ext uri="{FF2B5EF4-FFF2-40B4-BE49-F238E27FC236}">
                <a16:creationId xmlns:a16="http://schemas.microsoft.com/office/drawing/2014/main" id="{EE072E3F-5DE4-4A39-972D-498AE01024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8756" y="2277991"/>
            <a:ext cx="2926098" cy="2926098"/>
          </a:xfrm>
          <a:prstGeom prst="rect">
            <a:avLst/>
          </a:prstGeom>
        </p:spPr>
      </p:pic>
    </p:spTree>
    <p:extLst>
      <p:ext uri="{BB962C8B-B14F-4D97-AF65-F5344CB8AC3E}">
        <p14:creationId xmlns:p14="http://schemas.microsoft.com/office/powerpoint/2010/main" val="2750051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5"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8" name="Rectangle 14">
            <a:extLst>
              <a:ext uri="{FF2B5EF4-FFF2-40B4-BE49-F238E27FC236}">
                <a16:creationId xmlns:a16="http://schemas.microsoft.com/office/drawing/2014/main" id="{1EE485E7-7D6D-4CB0-A3AD-261D97B2E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6">
            <a:extLst>
              <a:ext uri="{FF2B5EF4-FFF2-40B4-BE49-F238E27FC236}">
                <a16:creationId xmlns:a16="http://schemas.microsoft.com/office/drawing/2014/main" id="{A55E3208-F0C4-4962-8946-065C94F89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66DAA683-AD4A-E647-A91B-089246B02895}"/>
              </a:ext>
            </a:extLst>
          </p:cNvPr>
          <p:cNvSpPr>
            <a:spLocks noGrp="1"/>
          </p:cNvSpPr>
          <p:nvPr>
            <p:ph type="title"/>
          </p:nvPr>
        </p:nvSpPr>
        <p:spPr>
          <a:xfrm>
            <a:off x="5140235" y="1027937"/>
            <a:ext cx="6083708" cy="3711894"/>
          </a:xfrm>
        </p:spPr>
        <p:txBody>
          <a:bodyPr vert="horz" lIns="91440" tIns="45720" rIns="91440" bIns="0" rtlCol="0" anchor="ctr">
            <a:normAutofit/>
          </a:bodyPr>
          <a:lstStyle/>
          <a:p>
            <a:r>
              <a:rPr lang="en-US" sz="5400" dirty="0"/>
              <a:t>Thank you !</a:t>
            </a:r>
          </a:p>
        </p:txBody>
      </p:sp>
      <p:cxnSp>
        <p:nvCxnSpPr>
          <p:cNvPr id="30" name="Straight Connector 18">
            <a:extLst>
              <a:ext uri="{FF2B5EF4-FFF2-40B4-BE49-F238E27FC236}">
                <a16:creationId xmlns:a16="http://schemas.microsoft.com/office/drawing/2014/main" id="{4FAE17D3-C2DC-4665-AF20-33C5BACD5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375124"/>
            <a:ext cx="0" cy="3017520"/>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31" name="Picture 20">
            <a:extLst>
              <a:ext uri="{FF2B5EF4-FFF2-40B4-BE49-F238E27FC236}">
                <a16:creationId xmlns:a16="http://schemas.microsoft.com/office/drawing/2014/main" id="{7021C573-B3FF-44B8-A5DE-AB39E9AA6B9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22">
            <a:extLst>
              <a:ext uri="{FF2B5EF4-FFF2-40B4-BE49-F238E27FC236}">
                <a16:creationId xmlns:a16="http://schemas.microsoft.com/office/drawing/2014/main" id="{50B0CCD4-E9B0-43B2-806F-05EDF57A7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066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A22B6-8630-4FAD-A04B-1C62BEFBCF8B}"/>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0346BEB6-65BF-4C38-8CE9-80E3FF63B897}"/>
              </a:ext>
            </a:extLst>
          </p:cNvPr>
          <p:cNvSpPr>
            <a:spLocks noGrp="1"/>
          </p:cNvSpPr>
          <p:nvPr>
            <p:ph idx="1"/>
          </p:nvPr>
        </p:nvSpPr>
        <p:spPr/>
        <p:txBody>
          <a:bodyPr>
            <a:normAutofit/>
          </a:bodyPr>
          <a:lstStyle/>
          <a:p>
            <a:r>
              <a:rPr lang="en-US" sz="2800" b="1" dirty="0"/>
              <a:t>Introduction : </a:t>
            </a:r>
            <a:r>
              <a:rPr lang="en-US" sz="2800" dirty="0"/>
              <a:t>Megan Garcia</a:t>
            </a:r>
          </a:p>
          <a:p>
            <a:r>
              <a:rPr lang="en-US" sz="2800" b="1" dirty="0"/>
              <a:t>Variance Analysis : </a:t>
            </a:r>
            <a:r>
              <a:rPr lang="en-US" sz="2800" dirty="0" err="1"/>
              <a:t>Shobhit</a:t>
            </a:r>
            <a:r>
              <a:rPr lang="en-US" sz="2800" dirty="0"/>
              <a:t> </a:t>
            </a:r>
            <a:r>
              <a:rPr lang="en-US" sz="2800" dirty="0" err="1"/>
              <a:t>Gahlot</a:t>
            </a:r>
            <a:endParaRPr lang="en-US" sz="2800" dirty="0"/>
          </a:p>
          <a:p>
            <a:r>
              <a:rPr lang="en-US" sz="2800" b="1" dirty="0"/>
              <a:t>Baseline Budgeting : </a:t>
            </a:r>
            <a:r>
              <a:rPr lang="en-US" sz="2800" dirty="0"/>
              <a:t>Jayapratha Ganesan</a:t>
            </a:r>
          </a:p>
          <a:p>
            <a:r>
              <a:rPr lang="en-US" sz="2800" b="1" dirty="0"/>
              <a:t>Growth Scenarios: </a:t>
            </a:r>
            <a:r>
              <a:rPr lang="en-US" sz="2800" dirty="0"/>
              <a:t>Sriram </a:t>
            </a:r>
            <a:r>
              <a:rPr lang="en-US" sz="2800" dirty="0" err="1"/>
              <a:t>Ganne</a:t>
            </a:r>
            <a:endParaRPr lang="en-US" sz="2800" dirty="0"/>
          </a:p>
          <a:p>
            <a:r>
              <a:rPr lang="en-US" sz="2800" b="1" dirty="0"/>
              <a:t>New Products : </a:t>
            </a:r>
            <a:r>
              <a:rPr lang="en-US" sz="2800" dirty="0"/>
              <a:t>Emily Garnier</a:t>
            </a:r>
          </a:p>
          <a:p>
            <a:endParaRPr lang="en-US" dirty="0"/>
          </a:p>
          <a:p>
            <a:endParaRPr lang="en-US" dirty="0"/>
          </a:p>
        </p:txBody>
      </p:sp>
    </p:spTree>
    <p:extLst>
      <p:ext uri="{BB962C8B-B14F-4D97-AF65-F5344CB8AC3E}">
        <p14:creationId xmlns:p14="http://schemas.microsoft.com/office/powerpoint/2010/main" val="1460994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  </a:t>
            </a:r>
            <a:br>
              <a:rPr lang="en-US" dirty="0"/>
            </a:br>
            <a:r>
              <a:rPr lang="en-US" dirty="0"/>
              <a:t>PRODUCT CATEGORIES</a:t>
            </a:r>
          </a:p>
        </p:txBody>
      </p: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299646154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522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9" name="Picture 18">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5" name="Rectangle 24">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Title 2">
            <a:extLst>
              <a:ext uri="{FF2B5EF4-FFF2-40B4-BE49-F238E27FC236}">
                <a16:creationId xmlns:a16="http://schemas.microsoft.com/office/drawing/2014/main" id="{96F1041A-6670-4E52-AC5D-667B2B24C524}"/>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100"/>
              <a:t>Seven Regions in the US Covering all 50 states</a:t>
            </a:r>
          </a:p>
        </p:txBody>
      </p:sp>
      <p:sp>
        <p:nvSpPr>
          <p:cNvPr id="4" name="Text Placeholder 3">
            <a:extLst>
              <a:ext uri="{FF2B5EF4-FFF2-40B4-BE49-F238E27FC236}">
                <a16:creationId xmlns:a16="http://schemas.microsoft.com/office/drawing/2014/main" id="{D9C2AC9F-842C-473F-A737-AFDF47CAC7DE}"/>
              </a:ext>
            </a:extLst>
          </p:cNvPr>
          <p:cNvSpPr>
            <a:spLocks noGrp="1"/>
          </p:cNvSpPr>
          <p:nvPr>
            <p:ph type="body" sz="half" idx="2"/>
          </p:nvPr>
        </p:nvSpPr>
        <p:spPr>
          <a:xfrm>
            <a:off x="1452617" y="3531204"/>
            <a:ext cx="4171479" cy="1610643"/>
          </a:xfrm>
        </p:spPr>
        <p:txBody>
          <a:bodyPr vert="horz" lIns="91440" tIns="91440" rIns="91440" bIns="91440" rtlCol="0">
            <a:normAutofit/>
          </a:bodyPr>
          <a:lstStyle/>
          <a:p>
            <a:r>
              <a:rPr lang="en-US" sz="1600" cap="all" dirty="0"/>
              <a:t> Online Store Covering The Nation</a:t>
            </a:r>
          </a:p>
        </p:txBody>
      </p:sp>
      <p:cxnSp>
        <p:nvCxnSpPr>
          <p:cNvPr id="29" name="Straight Connector 28">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2" name="Picture Placeholder 11" descr="Map&#10;&#10;Description automatically generated">
            <a:extLst>
              <a:ext uri="{FF2B5EF4-FFF2-40B4-BE49-F238E27FC236}">
                <a16:creationId xmlns:a16="http://schemas.microsoft.com/office/drawing/2014/main" id="{5B0A68F2-470E-4FBC-ADAA-627A63CD961C}"/>
              </a:ext>
            </a:extLst>
          </p:cNvPr>
          <p:cNvPicPr>
            <a:picLocks noGrp="1" noChangeAspect="1"/>
          </p:cNvPicPr>
          <p:nvPr>
            <p:ph type="pic" idx="1"/>
          </p:nvPr>
        </p:nvPicPr>
        <p:blipFill>
          <a:blip r:embed="rId3">
            <a:extLst>
              <a:ext uri="{837473B0-CC2E-450A-ABE3-18F120FF3D39}">
                <a1611:picAttrSrcUrl xmlns:a1611="http://schemas.microsoft.com/office/drawing/2016/11/main" r:id="rId4"/>
              </a:ext>
            </a:extLst>
          </a:blip>
          <a:srcRect t="18792" b="18792"/>
          <a:stretch>
            <a:fillRect/>
          </a:stretch>
        </p:blipFill>
        <p:spPr>
          <a:xfrm>
            <a:off x="6094411" y="962902"/>
            <a:ext cx="4960442" cy="3458779"/>
          </a:xfrm>
          <a:prstGeom prst="rect">
            <a:avLst/>
          </a:prstGeom>
        </p:spPr>
      </p:pic>
      <p:pic>
        <p:nvPicPr>
          <p:cNvPr id="31" name="Picture 30">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749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Shape 53"/>
        <p:cNvGrpSpPr/>
        <p:nvPr/>
      </p:nvGrpSpPr>
      <p:grpSpPr>
        <a:xfrm>
          <a:off x="0" y="0"/>
          <a:ext cx="0" cy="0"/>
          <a:chOff x="0" y="0"/>
          <a:chExt cx="0" cy="0"/>
        </a:xfrm>
      </p:grpSpPr>
      <p:sp>
        <p:nvSpPr>
          <p:cNvPr id="60" name="Rectangle 59">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2" name="Picture 61">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4" name="Straight Connector 63">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68" name="Rectangle 6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Google Shape;54;p13"/>
          <p:cNvSpPr txBox="1">
            <a:spLocks noGrp="1"/>
          </p:cNvSpPr>
          <p:nvPr>
            <p:ph type="ctrTitle"/>
          </p:nvPr>
        </p:nvSpPr>
        <p:spPr>
          <a:xfrm>
            <a:off x="844476" y="1600199"/>
            <a:ext cx="3539266" cy="4297680"/>
          </a:xfrm>
          <a:prstGeom prst="rect">
            <a:avLst/>
          </a:prstGeom>
        </p:spPr>
        <p:txBody>
          <a:bodyPr spcFirstLastPara="1" vert="horz" lIns="91440" tIns="45720" rIns="91440" bIns="45720" rtlCol="0" anchor="ctr" anchorCtr="0">
            <a:normAutofit/>
          </a:bodyPr>
          <a:lstStyle/>
          <a:p>
            <a:r>
              <a:rPr lang="en-US" sz="3200" b="0" i="0" kern="1200" cap="all" dirty="0">
                <a:solidFill>
                  <a:schemeClr val="tx1"/>
                </a:solidFill>
                <a:effectLst/>
                <a:latin typeface="+mj-lt"/>
                <a:ea typeface="+mj-ea"/>
                <a:cs typeface="+mj-cs"/>
              </a:rPr>
              <a:t>Variance Analysis</a:t>
            </a:r>
          </a:p>
        </p:txBody>
      </p:sp>
      <p:cxnSp>
        <p:nvCxnSpPr>
          <p:cNvPr id="70" name="Straight Connector 6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55" name="Google Shape;55;p13"/>
          <p:cNvSpPr txBox="1"/>
          <p:nvPr/>
        </p:nvSpPr>
        <p:spPr>
          <a:xfrm>
            <a:off x="4924851" y="0"/>
            <a:ext cx="6894613" cy="6553200"/>
          </a:xfrm>
          <a:prstGeom prst="rect">
            <a:avLst/>
          </a:prstGeom>
        </p:spPr>
        <p:txBody>
          <a:bodyPr spcFirstLastPara="1" vert="horz" lIns="91440" tIns="45720" rIns="91440" bIns="45720" rtlCol="0" anchor="ctr" anchorCtr="0">
            <a:normAutofit/>
          </a:bodyPr>
          <a:lstStyle/>
          <a:p>
            <a:pPr marL="609585" indent="-228600" defTabSz="914400">
              <a:lnSpc>
                <a:spcPct val="110000"/>
              </a:lnSpc>
              <a:spcAft>
                <a:spcPts val="600"/>
              </a:spcAft>
              <a:buClr>
                <a:schemeClr val="accent1"/>
              </a:buClr>
              <a:buSzPct val="100000"/>
              <a:buFont typeface="Arial" panose="020B0604020202020204" pitchFamily="34" charset="0"/>
              <a:buChar char="•"/>
            </a:pPr>
            <a:r>
              <a:rPr lang="en-US" dirty="0"/>
              <a:t>We can observe from the revenue analysis of the categories that Electronics revenue is the highest in each year.</a:t>
            </a:r>
          </a:p>
          <a:p>
            <a:pPr marL="609585" indent="-228600" defTabSz="914400">
              <a:lnSpc>
                <a:spcPct val="110000"/>
              </a:lnSpc>
              <a:spcAft>
                <a:spcPts val="600"/>
              </a:spcAft>
              <a:buClr>
                <a:schemeClr val="accent1"/>
              </a:buClr>
              <a:buSzPct val="100000"/>
              <a:buFont typeface="Arial" panose="020B0604020202020204" pitchFamily="34" charset="0"/>
              <a:buChar char="•"/>
            </a:pPr>
            <a:r>
              <a:rPr lang="en-US" dirty="0"/>
              <a:t>We have found that the highest revenue variance percent is highest in the Northwest and the south region.</a:t>
            </a:r>
          </a:p>
          <a:p>
            <a:pPr marL="609585" indent="-228600" defTabSz="914400">
              <a:lnSpc>
                <a:spcPct val="110000"/>
              </a:lnSpc>
              <a:spcAft>
                <a:spcPts val="600"/>
              </a:spcAft>
              <a:buClr>
                <a:schemeClr val="accent1"/>
              </a:buClr>
              <a:buSzPct val="100000"/>
              <a:buFont typeface="Arial" panose="020B0604020202020204" pitchFamily="34" charset="0"/>
              <a:buChar char="•"/>
            </a:pPr>
            <a:r>
              <a:rPr lang="en-US" dirty="0"/>
              <a:t> On comparing the variance in each year, we observe that for each category of the product the revenue has increased in each year.</a:t>
            </a:r>
          </a:p>
          <a:p>
            <a:pPr marL="609585" indent="-228600" defTabSz="914400">
              <a:lnSpc>
                <a:spcPct val="110000"/>
              </a:lnSpc>
              <a:spcAft>
                <a:spcPts val="600"/>
              </a:spcAft>
              <a:buClr>
                <a:schemeClr val="accent1"/>
              </a:buClr>
              <a:buSzPct val="100000"/>
              <a:buFont typeface="Arial" panose="020B0604020202020204" pitchFamily="34" charset="0"/>
              <a:buChar char="•"/>
            </a:pPr>
            <a:r>
              <a:rPr lang="en-US" dirty="0"/>
              <a:t>To sum up the reasons of these observations we have found that in each year we have updated our product catalogue with the latest popular company products which has attracted more customers.</a:t>
            </a:r>
          </a:p>
          <a:p>
            <a:pPr marL="609585" indent="-228600" defTabSz="914400">
              <a:lnSpc>
                <a:spcPct val="110000"/>
              </a:lnSpc>
              <a:spcAft>
                <a:spcPts val="600"/>
              </a:spcAft>
              <a:buClr>
                <a:schemeClr val="accent1"/>
              </a:buClr>
              <a:buSzPct val="100000"/>
              <a:buFont typeface="Arial" panose="020B0604020202020204" pitchFamily="34" charset="0"/>
              <a:buChar char="•"/>
            </a:pPr>
            <a:r>
              <a:rPr lang="en-US" dirty="0"/>
              <a:t>In the initial years of 2017, 2018 our product catalogue was limited and with each year we have created more partnerships with other companies which has improved our product catalogue.</a:t>
            </a:r>
          </a:p>
          <a:p>
            <a:pPr marL="609585" indent="-228600" defTabSz="914400">
              <a:lnSpc>
                <a:spcPct val="110000"/>
              </a:lnSpc>
              <a:spcAft>
                <a:spcPts val="600"/>
              </a:spcAft>
              <a:buClr>
                <a:schemeClr val="accent1"/>
              </a:buClr>
              <a:buSzPct val="100000"/>
              <a:buFont typeface="Arial" panose="020B0604020202020204" pitchFamily="34" charset="0"/>
              <a:buChar char="•"/>
            </a:pPr>
            <a:r>
              <a:rPr lang="en-US" dirty="0"/>
              <a:t>Lastly some of these partnerships with other companies have allowed us to sell products at a discounted price which has attracted more customers</a:t>
            </a:r>
            <a:r>
              <a:rPr lang="en-US" sz="1400"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a:bodyPr>
          <a:lstStyle/>
          <a:p>
            <a:pPr algn="ctr"/>
            <a:r>
              <a:rPr lang="en-US" dirty="0"/>
              <a:t>Analysis Visuals</a:t>
            </a:r>
          </a:p>
        </p:txBody>
      </p:sp>
      <p:pic>
        <p:nvPicPr>
          <p:cNvPr id="61" name="Google Shape;61;p14"/>
          <p:cNvPicPr preferRelativeResize="0"/>
          <p:nvPr/>
        </p:nvPicPr>
        <p:blipFill>
          <a:blip r:embed="rId3">
            <a:alphaModFix/>
          </a:blip>
          <a:stretch>
            <a:fillRect/>
          </a:stretch>
        </p:blipFill>
        <p:spPr>
          <a:xfrm>
            <a:off x="203201" y="1356968"/>
            <a:ext cx="11988799" cy="529783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6C3A785-5717-A841-9FA7-967C2181C47A}"/>
              </a:ext>
            </a:extLst>
          </p:cNvPr>
          <p:cNvSpPr>
            <a:spLocks noGrp="1"/>
          </p:cNvSpPr>
          <p:nvPr>
            <p:ph type="ctrTitle"/>
          </p:nvPr>
        </p:nvSpPr>
        <p:spPr>
          <a:xfrm>
            <a:off x="1452616" y="962902"/>
            <a:ext cx="4176384" cy="2380828"/>
          </a:xfrm>
        </p:spPr>
        <p:txBody>
          <a:bodyPr>
            <a:normAutofit/>
          </a:bodyPr>
          <a:lstStyle/>
          <a:p>
            <a:r>
              <a:rPr lang="en-US" sz="4800" dirty="0"/>
              <a:t>Baseline  Budgeting </a:t>
            </a:r>
          </a:p>
        </p:txBody>
      </p:sp>
      <p:cxnSp>
        <p:nvCxnSpPr>
          <p:cNvPr id="19" name="Straight Connector 18">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Picture 3" descr="Calculator, pen, compass, money and a paper with graphs printed on it">
            <a:extLst>
              <a:ext uri="{FF2B5EF4-FFF2-40B4-BE49-F238E27FC236}">
                <a16:creationId xmlns:a16="http://schemas.microsoft.com/office/drawing/2014/main" id="{A8F6F697-2148-4F1C-AFF5-4A3A2010D03B}"/>
              </a:ext>
            </a:extLst>
          </p:cNvPr>
          <p:cNvPicPr>
            <a:picLocks noChangeAspect="1"/>
          </p:cNvPicPr>
          <p:nvPr/>
        </p:nvPicPr>
        <p:blipFill rotWithShape="1">
          <a:blip r:embed="rId2"/>
          <a:srcRect t="1848" r="-1" b="4788"/>
          <a:stretch/>
        </p:blipFill>
        <p:spPr>
          <a:xfrm>
            <a:off x="6094411" y="1427969"/>
            <a:ext cx="4960442" cy="3103150"/>
          </a:xfrm>
          <a:prstGeom prst="rect">
            <a:avLst/>
          </a:prstGeom>
        </p:spPr>
      </p:pic>
      <p:pic>
        <p:nvPicPr>
          <p:cNvPr id="21" name="Picture 20">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5037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78619AA9-CD6A-DE43-A981-C01FC44D6C9C}"/>
              </a:ext>
            </a:extLst>
          </p:cNvPr>
          <p:cNvSpPr>
            <a:spLocks noGrp="1"/>
          </p:cNvSpPr>
          <p:nvPr>
            <p:ph type="title"/>
          </p:nvPr>
        </p:nvSpPr>
        <p:spPr>
          <a:xfrm>
            <a:off x="1451580" y="804520"/>
            <a:ext cx="4176511" cy="1049235"/>
          </a:xfrm>
        </p:spPr>
        <p:txBody>
          <a:bodyPr>
            <a:normAutofit/>
          </a:bodyPr>
          <a:lstStyle/>
          <a:p>
            <a:r>
              <a:rPr lang="en-US" cap="none"/>
              <a:t>REVENUE TRENDS</a:t>
            </a:r>
            <a:endParaRPr lang="en-US" cap="none" dirty="0"/>
          </a:p>
        </p:txBody>
      </p:sp>
      <p:sp>
        <p:nvSpPr>
          <p:cNvPr id="21" name="Rectangle 20">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0385159E-2176-F944-9D0D-ECEDE6A855C0}"/>
              </a:ext>
            </a:extLst>
          </p:cNvPr>
          <p:cNvSpPr>
            <a:spLocks noGrp="1"/>
          </p:cNvSpPr>
          <p:nvPr>
            <p:ph idx="1"/>
          </p:nvPr>
        </p:nvSpPr>
        <p:spPr>
          <a:xfrm>
            <a:off x="1451581" y="2015732"/>
            <a:ext cx="4172212" cy="3450613"/>
          </a:xfrm>
        </p:spPr>
        <p:txBody>
          <a:bodyPr>
            <a:normAutofit/>
          </a:bodyPr>
          <a:lstStyle/>
          <a:p>
            <a:r>
              <a:rPr lang="en-US" dirty="0"/>
              <a:t>Method used: Linear regression </a:t>
            </a:r>
          </a:p>
          <a:p>
            <a:r>
              <a:rPr lang="en-US" dirty="0"/>
              <a:t>Year 2020:  High revenue figures in months of August, September and December </a:t>
            </a:r>
          </a:p>
          <a:p>
            <a:r>
              <a:rPr lang="en-US" dirty="0"/>
              <a:t>Year 2021: Drop in revenue trend </a:t>
            </a:r>
          </a:p>
          <a:p>
            <a:r>
              <a:rPr lang="en-US" dirty="0"/>
              <a:t>Year 2022: Increase in revenue trend</a:t>
            </a:r>
          </a:p>
        </p:txBody>
      </p:sp>
      <p:pic>
        <p:nvPicPr>
          <p:cNvPr id="12" name="Picture 11" descr="Chart, bar chart&#10;&#10;Description automatically generated">
            <a:extLst>
              <a:ext uri="{FF2B5EF4-FFF2-40B4-BE49-F238E27FC236}">
                <a16:creationId xmlns:a16="http://schemas.microsoft.com/office/drawing/2014/main" id="{404287A0-1959-1E4C-9007-EC50ED4C259D}"/>
              </a:ext>
            </a:extLst>
          </p:cNvPr>
          <p:cNvPicPr>
            <a:picLocks noChangeAspect="1"/>
          </p:cNvPicPr>
          <p:nvPr/>
        </p:nvPicPr>
        <p:blipFill>
          <a:blip r:embed="rId2"/>
          <a:stretch>
            <a:fillRect/>
          </a:stretch>
        </p:blipFill>
        <p:spPr>
          <a:xfrm>
            <a:off x="5824602" y="94130"/>
            <a:ext cx="6367397" cy="6031288"/>
          </a:xfrm>
          <a:prstGeom prst="rect">
            <a:avLst/>
          </a:prstGeom>
        </p:spPr>
      </p:pic>
      <p:pic>
        <p:nvPicPr>
          <p:cNvPr id="23" name="Picture 22">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620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F96E04DD-541A-3F4C-B0B0-01B3D80564DC}"/>
              </a:ext>
            </a:extLst>
          </p:cNvPr>
          <p:cNvSpPr>
            <a:spLocks noGrp="1"/>
          </p:cNvSpPr>
          <p:nvPr>
            <p:ph type="title"/>
          </p:nvPr>
        </p:nvSpPr>
        <p:spPr>
          <a:xfrm>
            <a:off x="1451580" y="804520"/>
            <a:ext cx="4176511" cy="1049235"/>
          </a:xfrm>
        </p:spPr>
        <p:txBody>
          <a:bodyPr>
            <a:normAutofit/>
          </a:bodyPr>
          <a:lstStyle/>
          <a:p>
            <a:r>
              <a:rPr lang="en-US"/>
              <a:t>Analysis by region &amp; product</a:t>
            </a:r>
            <a:endParaRPr lang="en-US" dirty="0"/>
          </a:p>
        </p:txBody>
      </p:sp>
      <p:sp>
        <p:nvSpPr>
          <p:cNvPr id="32" name="Rectangle 31">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61ED47EE-37F9-B040-A17E-7F68606DE682}"/>
              </a:ext>
            </a:extLst>
          </p:cNvPr>
          <p:cNvSpPr>
            <a:spLocks noGrp="1"/>
          </p:cNvSpPr>
          <p:nvPr>
            <p:ph idx="1"/>
          </p:nvPr>
        </p:nvSpPr>
        <p:spPr>
          <a:xfrm>
            <a:off x="1453896" y="1835658"/>
            <a:ext cx="4172212" cy="3450613"/>
          </a:xfrm>
        </p:spPr>
        <p:txBody>
          <a:bodyPr>
            <a:normAutofit/>
          </a:bodyPr>
          <a:lstStyle/>
          <a:p>
            <a:r>
              <a:rPr lang="en-US" dirty="0"/>
              <a:t>Critical Categories</a:t>
            </a:r>
          </a:p>
          <a:p>
            <a:r>
              <a:rPr lang="en-US" dirty="0"/>
              <a:t>Region </a:t>
            </a:r>
          </a:p>
          <a:p>
            <a:r>
              <a:rPr lang="en-US" dirty="0"/>
              <a:t>Contribution</a:t>
            </a:r>
          </a:p>
          <a:p>
            <a:r>
              <a:rPr lang="en-US" dirty="0"/>
              <a:t>Subcategory</a:t>
            </a:r>
          </a:p>
          <a:p>
            <a:r>
              <a:rPr lang="en-US" dirty="0"/>
              <a:t>Reason </a:t>
            </a:r>
          </a:p>
          <a:p>
            <a:endParaRPr lang="en-US" dirty="0"/>
          </a:p>
        </p:txBody>
      </p:sp>
      <p:pic>
        <p:nvPicPr>
          <p:cNvPr id="6" name="Picture 5" descr="A picture containing graphical user interface&#10;&#10;Description automatically generated">
            <a:extLst>
              <a:ext uri="{FF2B5EF4-FFF2-40B4-BE49-F238E27FC236}">
                <a16:creationId xmlns:a16="http://schemas.microsoft.com/office/drawing/2014/main" id="{BF70F91A-7F17-AB42-87B7-BF176CDBF4F7}"/>
              </a:ext>
            </a:extLst>
          </p:cNvPr>
          <p:cNvPicPr>
            <a:picLocks noChangeAspect="1"/>
          </p:cNvPicPr>
          <p:nvPr/>
        </p:nvPicPr>
        <p:blipFill>
          <a:blip r:embed="rId2"/>
          <a:stretch>
            <a:fillRect/>
          </a:stretch>
        </p:blipFill>
        <p:spPr>
          <a:xfrm>
            <a:off x="5859092" y="107580"/>
            <a:ext cx="6104781" cy="6026549"/>
          </a:xfrm>
          <a:prstGeom prst="rect">
            <a:avLst/>
          </a:prstGeom>
        </p:spPr>
      </p:pic>
      <p:pic>
        <p:nvPicPr>
          <p:cNvPr id="34" name="Picture 33">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6" name="Straight Connector 35">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928695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175</TotalTime>
  <Words>442</Words>
  <Application>Microsoft Macintosh PowerPoint</Application>
  <PresentationFormat>Widescreen</PresentationFormat>
  <Paragraphs>62</Paragraphs>
  <Slides>16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Gill Sans MT</vt:lpstr>
      <vt:lpstr>Gallery</vt:lpstr>
      <vt:lpstr>BSC COMPANY</vt:lpstr>
      <vt:lpstr>Overview</vt:lpstr>
      <vt:lpstr>   PRODUCT CATEGORIES</vt:lpstr>
      <vt:lpstr>Seven Regions in the US Covering all 50 states</vt:lpstr>
      <vt:lpstr>Variance Analysis</vt:lpstr>
      <vt:lpstr>Analysis Visuals</vt:lpstr>
      <vt:lpstr>Baseline  Budgeting </vt:lpstr>
      <vt:lpstr>REVENUE TRENDS</vt:lpstr>
      <vt:lpstr>Analysis by region &amp; product</vt:lpstr>
      <vt:lpstr>Baseline growth scenarios</vt:lpstr>
      <vt:lpstr>how scenarios can be Attained?</vt:lpstr>
      <vt:lpstr>New Products</vt:lpstr>
      <vt:lpstr>Tablets</vt:lpstr>
      <vt:lpstr>Loud speakers </vt:lpstr>
      <vt:lpstr>Potential risk</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Baseline  Budgeting </dc:title>
  <dc:creator>Ganesan, Jayapratha</dc:creator>
  <cp:lastModifiedBy>Ganesan, Jayapratha</cp:lastModifiedBy>
  <cp:revision>14</cp:revision>
  <dcterms:created xsi:type="dcterms:W3CDTF">2022-03-07T18:22:20Z</dcterms:created>
  <dcterms:modified xsi:type="dcterms:W3CDTF">2022-03-07T23:24:02Z</dcterms:modified>
</cp:coreProperties>
</file>