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69" r:id="rId3"/>
    <p:sldId id="283" r:id="rId4"/>
    <p:sldId id="281" r:id="rId5"/>
    <p:sldId id="282" r:id="rId6"/>
    <p:sldId id="273" r:id="rId7"/>
    <p:sldId id="275" r:id="rId8"/>
    <p:sldId id="268" r:id="rId9"/>
    <p:sldId id="288" r:id="rId10"/>
    <p:sldId id="289" r:id="rId11"/>
    <p:sldId id="290" r:id="rId12"/>
    <p:sldId id="279" r:id="rId13"/>
    <p:sldId id="280" r:id="rId14"/>
    <p:sldId id="278" r:id="rId15"/>
    <p:sldId id="285" r:id="rId16"/>
    <p:sldId id="286" r:id="rId17"/>
    <p:sldId id="287" r:id="rId18"/>
    <p:sldId id="270" r:id="rId19"/>
    <p:sldId id="284" r:id="rId20"/>
    <p:sldId id="265" r:id="rId21"/>
    <p:sldId id="26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0BE5A5-0F5C-D109-E04F-62F1ADF6183C}" v="217" dt="2025-09-23T15:39:38.411"/>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varScale="1">
        <p:scale>
          <a:sx n="78" d="100"/>
          <a:sy n="78" d="100"/>
        </p:scale>
        <p:origin x="77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0CE4900-7557-C7C1-6CBA-8E79F13AD61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A184BCC-EAAF-473D-B718-69E94FA7DC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661FB3B2-BC86-10C3-BC33-7F1517DBB0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264907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5391E1F-93FF-5813-9FEC-45C61758296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F482CED-472C-470E-FA1B-988AF24C1D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6FF3F5D-9039-74DF-5877-0873303A9F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102016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C078B51-2108-1AA9-A716-9F7191289B3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43F973F-E4D5-3D44-2220-9A937C39B4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6398CD6-6D20-9D2F-FD98-2B1BD61260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731528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A317BAF-522D-A584-D883-036EEB11B7E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365F833-8EDD-2183-647E-17D03C17EB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CDF3915-1194-6BC2-E4B7-F09F9FFFF8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826882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812431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2C595744-8942-6D05-9945-41D17F499F03}"/>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3C8334AE-9422-2548-8793-1B194D62A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BB60FB0C-BD19-5E37-FC15-EA5FB3F8E9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55464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1BB92D0-45FC-A4D8-ABFC-C944E38DFAC7}"/>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02E0B20-69B4-4007-1864-5F435ABEDA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6698C718-113D-4AE5-3903-BC6446FB4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99932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5BEA3EA-058B-A85E-225F-E8FC795BC99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9AE3241-6D88-6D20-8211-AE47803CF9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5EBFD2E-D392-37A0-2069-0AE3D466CC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704825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9B5E01E-7F8A-5930-8F17-58BA0C4D6EF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AA930E1-8A8B-4CC5-D6E1-38A2F3CF15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43699AB-C7A2-CB89-AF2A-755FD06E3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305997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1480B27-FF8A-B2D2-76C0-950A3650AD6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170CB060-912F-9283-57E9-919AAAAF2E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A0C9032-D020-09CA-BF3C-8D17E10478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txBody>
          <a:bodyPr/>
          <a:lstStyle/>
          <a:p>
            <a:endParaRPr lang="en-IN"/>
          </a:p>
        </p:txBody>
      </p:sp>
    </p:spTree>
    <p:extLst>
      <p:ext uri="{BB962C8B-B14F-4D97-AF65-F5344CB8AC3E}">
        <p14:creationId xmlns:p14="http://schemas.microsoft.com/office/powerpoint/2010/main" val="2454364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txBody>
          <a:bodyPr/>
          <a:lstStyle/>
          <a:p>
            <a:endParaRPr lang="en-IN"/>
          </a:p>
        </p:txBody>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jutif.if.unsoed.ac.id/index.php/jurnal/article/view/1118?utm_source=chatgpt.com" TargetMode="External"/><Relationship Id="rId3" Type="http://schemas.openxmlformats.org/officeDocument/2006/relationships/hyperlink" Target="https://theaspd.com/index.php/ijes/article/view/3413?utm_source=chatgpt.com" TargetMode="External"/><Relationship Id="rId7" Type="http://schemas.openxmlformats.org/officeDocument/2006/relationships/hyperlink" Target="https://www.ijraset.com/research-paper/cloudburst-prediction-system?utm_source=chatgpt.com" TargetMode="External"/><Relationship Id="rId12" Type="http://schemas.openxmlformats.org/officeDocument/2006/relationships/hyperlink" Target="https://scholar.its.ac.id/en/publications/maritime-weather-prediction-using-fuzzy-logic-in-java-sea?utm_source=chatgpt.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ijraset.com/research-paper/cloudburst-prediction-system-using-machine-learning?utm_source=chatgpt.com" TargetMode="External"/><Relationship Id="rId11" Type="http://schemas.openxmlformats.org/officeDocument/2006/relationships/hyperlink" Target="https://sciencepubco.com/index.php/IJET/article/view/10584?utm_source=chatgpt.com" TargetMode="External"/><Relationship Id="rId5" Type="http://schemas.openxmlformats.org/officeDocument/2006/relationships/hyperlink" Target="https://philarchive.org/rec/TEJCPI?utm_source=chatgpt.com" TargetMode="External"/><Relationship Id="rId10" Type="http://schemas.openxmlformats.org/officeDocument/2006/relationships/hyperlink" Target="https://jicet.org/index.php/JICET/article/view/144?utm_source=chatgpt.com" TargetMode="External"/><Relationship Id="rId4" Type="http://schemas.openxmlformats.org/officeDocument/2006/relationships/hyperlink" Target="https://dspace.iiti.ac.in/handle/123456789/16240?utm_source=chatgpt.com" TargetMode="External"/><Relationship Id="rId9" Type="http://schemas.openxmlformats.org/officeDocument/2006/relationships/hyperlink" Target="https://ejurnal.stmik-budidarma.ac.id/index.php/mib/article/view/4556?utm_source=chatgpt.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gannevandana/CloudBrust-Prediction-Syste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CLOUDBRUST PREDICTION SYSTEM</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CSE_213</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Mr.Jerrin Joe Francis</a:t>
            </a: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32806813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a:rPr>
                        <a:t>Student Name</a:t>
                      </a:r>
                      <a:endParaRPr sz="1800" b="1" u="none" strike="noStrike" cap="none">
                        <a:solidFill>
                          <a:srgbClr val="17365D"/>
                        </a:solidFill>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latin typeface="Cambria"/>
                        </a:rPr>
                        <a:t>20221CSE0149</a:t>
                      </a: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latin typeface="Cambria"/>
                        </a:rPr>
                        <a:t>Vandana.G</a:t>
                      </a: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dirty="0">
                <a:solidFill>
                  <a:srgbClr val="17365D"/>
                </a:solidFill>
                <a:latin typeface="Cambria"/>
                <a:ea typeface="Cambria"/>
                <a:cs typeface="Verdana"/>
                <a:sym typeface="Verdana"/>
              </a:rPr>
              <a:t>Review-3</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CSE</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Dr. </a:t>
            </a:r>
            <a:r>
              <a:rPr lang="en-US" sz="1800" b="1" dirty="0" err="1">
                <a:solidFill>
                  <a:srgbClr val="FF0000"/>
                </a:solidFill>
                <a:latin typeface="Cambria" panose="02040503050406030204" pitchFamily="18" charset="0"/>
                <a:ea typeface="Cambria" panose="02040503050406030204" pitchFamily="18" charset="0"/>
                <a:cs typeface="Verdana"/>
                <a:sym typeface="Verdana"/>
              </a:rPr>
              <a:t>Jayavadivel</a:t>
            </a:r>
            <a:r>
              <a:rPr lang="en-US" sz="1800" b="1" dirty="0">
                <a:solidFill>
                  <a:srgbClr val="FF0000"/>
                </a:solidFill>
                <a:latin typeface="Cambria" panose="02040503050406030204" pitchFamily="18" charset="0"/>
                <a:ea typeface="Cambria" panose="02040503050406030204" pitchFamily="18" charset="0"/>
                <a:cs typeface="Verdana"/>
                <a:sym typeface="Verdana"/>
              </a:rPr>
              <a:t> Ravi</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2B4D-A769-8D48-A263-BE537953581F}"/>
              </a:ext>
            </a:extLst>
          </p:cNvPr>
          <p:cNvSpPr>
            <a:spLocks noGrp="1"/>
          </p:cNvSpPr>
          <p:nvPr>
            <p:ph type="title"/>
          </p:nvPr>
        </p:nvSpPr>
        <p:spPr/>
        <p:txBody>
          <a:bodyPr/>
          <a:lstStyle/>
          <a:p>
            <a:r>
              <a:rPr lang="en-US" dirty="0"/>
              <a:t>Pseudo Code</a:t>
            </a:r>
          </a:p>
        </p:txBody>
      </p:sp>
      <p:sp>
        <p:nvSpPr>
          <p:cNvPr id="3" name="Text Placeholder 2">
            <a:extLst>
              <a:ext uri="{FF2B5EF4-FFF2-40B4-BE49-F238E27FC236}">
                <a16:creationId xmlns:a16="http://schemas.microsoft.com/office/drawing/2014/main" id="{7EA121EE-A3AF-CEB3-BB05-F961963B4943}"/>
              </a:ext>
            </a:extLst>
          </p:cNvPr>
          <p:cNvSpPr>
            <a:spLocks noGrp="1"/>
          </p:cNvSpPr>
          <p:nvPr>
            <p:ph type="body" idx="1"/>
          </p:nvPr>
        </p:nvSpPr>
        <p:spPr/>
        <p:txBody>
          <a:bodyPr spcFirstLastPara="1" wrap="square" lIns="91425" tIns="45700" rIns="91425" bIns="45700" anchor="t" anchorCtr="0">
            <a:noAutofit/>
          </a:bodyPr>
          <a:lstStyle/>
          <a:p>
            <a:pPr marL="76200" indent="0">
              <a:buNone/>
            </a:pPr>
            <a:r>
              <a:rPr lang="en-US" sz="1800" dirty="0">
                <a:latin typeface="Cambria"/>
              </a:rPr>
              <a:t>function </a:t>
            </a:r>
            <a:r>
              <a:rPr lang="en-US" sz="1800" err="1">
                <a:latin typeface="Cambria"/>
              </a:rPr>
              <a:t>predictCloudburstRisk</a:t>
            </a:r>
            <a:r>
              <a:rPr lang="en-US" sz="1800" dirty="0">
                <a:latin typeface="Cambria"/>
              </a:rPr>
              <a:t>(</a:t>
            </a:r>
            <a:r>
              <a:rPr lang="en-US" sz="1800" err="1">
                <a:latin typeface="Cambria"/>
              </a:rPr>
              <a:t>weatherData</a:t>
            </a:r>
            <a:r>
              <a:rPr lang="en-US" sz="1800" dirty="0">
                <a:latin typeface="Cambria"/>
              </a:rPr>
              <a:t>):</a:t>
            </a:r>
            <a:endParaRPr lang="en-US" sz="1800"/>
          </a:p>
          <a:p>
            <a:pPr marL="76200" indent="0">
              <a:buNone/>
            </a:pPr>
            <a:r>
              <a:rPr lang="en-US" sz="1800" dirty="0">
                <a:latin typeface="Cambria"/>
              </a:rPr>
              <a:t>    rainfall = </a:t>
            </a:r>
            <a:r>
              <a:rPr lang="en-US" sz="1800" err="1">
                <a:latin typeface="Cambria"/>
              </a:rPr>
              <a:t>weatherData.rainfall</a:t>
            </a:r>
            <a:r>
              <a:rPr lang="en-US" sz="1800" dirty="0">
                <a:latin typeface="Cambria"/>
              </a:rPr>
              <a:t>         // mm/</a:t>
            </a:r>
            <a:r>
              <a:rPr lang="en-US" sz="1800" err="1">
                <a:latin typeface="Cambria"/>
              </a:rPr>
              <a:t>hr</a:t>
            </a:r>
            <a:endParaRPr lang="en-US" sz="1800" dirty="0">
              <a:latin typeface="Cambria"/>
            </a:endParaRPr>
          </a:p>
          <a:p>
            <a:pPr marL="76200" indent="0">
              <a:buNone/>
            </a:pPr>
            <a:r>
              <a:rPr lang="en-US" sz="1800" dirty="0">
                <a:latin typeface="Cambria"/>
              </a:rPr>
              <a:t>    humidity = </a:t>
            </a:r>
            <a:r>
              <a:rPr lang="en-US" sz="1800" err="1">
                <a:latin typeface="Cambria"/>
              </a:rPr>
              <a:t>weatherData.humidity</a:t>
            </a:r>
            <a:r>
              <a:rPr lang="en-US" sz="1800" dirty="0">
                <a:latin typeface="Cambria"/>
              </a:rPr>
              <a:t>         // %</a:t>
            </a:r>
            <a:endParaRPr lang="en-US" sz="1800"/>
          </a:p>
          <a:p>
            <a:pPr marL="76200" indent="0">
              <a:buNone/>
            </a:pPr>
            <a:r>
              <a:rPr lang="en-US" sz="1800" dirty="0">
                <a:latin typeface="Cambria"/>
              </a:rPr>
              <a:t>    </a:t>
            </a:r>
            <a:r>
              <a:rPr lang="en-US" sz="1800" err="1">
                <a:latin typeface="Cambria"/>
              </a:rPr>
              <a:t>cloudCover</a:t>
            </a:r>
            <a:r>
              <a:rPr lang="en-US" sz="1800" dirty="0">
                <a:latin typeface="Cambria"/>
              </a:rPr>
              <a:t> = </a:t>
            </a:r>
            <a:r>
              <a:rPr lang="en-US" sz="1800" err="1">
                <a:latin typeface="Cambria"/>
              </a:rPr>
              <a:t>weatherData.cloudCover</a:t>
            </a:r>
            <a:r>
              <a:rPr lang="en-US" sz="1800" dirty="0">
                <a:latin typeface="Cambria"/>
              </a:rPr>
              <a:t>     // %</a:t>
            </a:r>
            <a:endParaRPr lang="en-US" sz="1800"/>
          </a:p>
          <a:p>
            <a:pPr marL="76200" indent="0">
              <a:buNone/>
            </a:pPr>
            <a:r>
              <a:rPr lang="en-US" sz="1800" dirty="0">
                <a:latin typeface="Cambria"/>
              </a:rPr>
              <a:t>    </a:t>
            </a:r>
            <a:r>
              <a:rPr lang="en-US" sz="1800" err="1">
                <a:latin typeface="Cambria"/>
              </a:rPr>
              <a:t>windSpeed</a:t>
            </a:r>
            <a:r>
              <a:rPr lang="en-US" sz="1800" dirty="0">
                <a:latin typeface="Cambria"/>
              </a:rPr>
              <a:t> = </a:t>
            </a:r>
            <a:r>
              <a:rPr lang="en-US" sz="1800" err="1">
                <a:latin typeface="Cambria"/>
              </a:rPr>
              <a:t>weatherData.windSpeed</a:t>
            </a:r>
            <a:r>
              <a:rPr lang="en-US" sz="1800" dirty="0">
                <a:latin typeface="Cambria"/>
              </a:rPr>
              <a:t>       // km/h (optional)</a:t>
            </a:r>
            <a:endParaRPr lang="en-US" sz="1800"/>
          </a:p>
          <a:p>
            <a:pPr marL="76200" indent="0">
              <a:buNone/>
            </a:pPr>
            <a:r>
              <a:rPr lang="en-US" sz="1800" dirty="0">
                <a:latin typeface="Cambria"/>
              </a:rPr>
              <a:t>    pressure = </a:t>
            </a:r>
            <a:r>
              <a:rPr lang="en-US" sz="1800" err="1">
                <a:latin typeface="Cambria"/>
              </a:rPr>
              <a:t>weatherData.pressure</a:t>
            </a:r>
            <a:r>
              <a:rPr lang="en-US" sz="1800" dirty="0">
                <a:latin typeface="Cambria"/>
              </a:rPr>
              <a:t>         // </a:t>
            </a:r>
            <a:r>
              <a:rPr lang="en-US" sz="1800" err="1">
                <a:latin typeface="Cambria"/>
              </a:rPr>
              <a:t>hPa</a:t>
            </a:r>
            <a:r>
              <a:rPr lang="en-US" sz="1800" dirty="0">
                <a:latin typeface="Cambria"/>
              </a:rPr>
              <a:t> (optional)</a:t>
            </a:r>
            <a:endParaRPr lang="en-US" sz="1800"/>
          </a:p>
          <a:p>
            <a:pPr marL="76200" indent="0">
              <a:buNone/>
            </a:pPr>
            <a:endParaRPr lang="en-US" sz="1800" dirty="0">
              <a:latin typeface="Cambria"/>
            </a:endParaRPr>
          </a:p>
          <a:p>
            <a:pPr marL="76200" indent="0">
              <a:buNone/>
            </a:pPr>
            <a:r>
              <a:rPr lang="en-US" sz="1800" dirty="0">
                <a:latin typeface="Cambria"/>
              </a:rPr>
              <a:t>    if rainfall &gt; 100:</a:t>
            </a:r>
            <a:endParaRPr lang="en-US" sz="1800"/>
          </a:p>
          <a:p>
            <a:pPr marL="76200" indent="0">
              <a:buNone/>
            </a:pPr>
            <a:r>
              <a:rPr lang="en-US" sz="1800" dirty="0">
                <a:latin typeface="Cambria"/>
              </a:rPr>
              <a:t>        return "High Risk"</a:t>
            </a:r>
            <a:endParaRPr lang="en-US" sz="1800" dirty="0"/>
          </a:p>
          <a:p>
            <a:pPr marL="76200" indent="0">
              <a:buNone/>
            </a:pPr>
            <a:r>
              <a:rPr lang="en-US" sz="1800" dirty="0">
                <a:latin typeface="Cambria"/>
              </a:rPr>
              <a:t>    else if humidity &gt; 90 AND </a:t>
            </a:r>
            <a:r>
              <a:rPr lang="en-US" sz="1800" err="1">
                <a:latin typeface="Cambria"/>
              </a:rPr>
              <a:t>cloudCover</a:t>
            </a:r>
            <a:r>
              <a:rPr lang="en-US" sz="1800" dirty="0">
                <a:latin typeface="Cambria"/>
              </a:rPr>
              <a:t> &gt; 80:</a:t>
            </a:r>
            <a:endParaRPr lang="en-US" sz="1800"/>
          </a:p>
          <a:p>
            <a:pPr marL="76200" indent="0">
              <a:buNone/>
            </a:pPr>
            <a:r>
              <a:rPr lang="en-US" sz="1800" dirty="0">
                <a:latin typeface="Cambria"/>
              </a:rPr>
              <a:t>        return "Moderate Risk"</a:t>
            </a:r>
            <a:endParaRPr lang="en-US" sz="1800" dirty="0"/>
          </a:p>
          <a:p>
            <a:pPr marL="76200" indent="0">
              <a:buNone/>
            </a:pPr>
            <a:r>
              <a:rPr lang="en-US" sz="1800" dirty="0">
                <a:latin typeface="Cambria"/>
              </a:rPr>
              <a:t>    else if </a:t>
            </a:r>
            <a:r>
              <a:rPr lang="en-US" sz="1800" err="1">
                <a:latin typeface="Cambria"/>
              </a:rPr>
              <a:t>windSpeed</a:t>
            </a:r>
            <a:r>
              <a:rPr lang="en-US" sz="1800" dirty="0">
                <a:latin typeface="Cambria"/>
              </a:rPr>
              <a:t> &gt; 50 AND pressure &lt; 1000:</a:t>
            </a:r>
            <a:endParaRPr lang="en-US" sz="1800"/>
          </a:p>
          <a:p>
            <a:pPr marL="76200" indent="0">
              <a:buNone/>
            </a:pPr>
            <a:r>
              <a:rPr lang="en-US" sz="1800" dirty="0">
                <a:latin typeface="Cambria"/>
              </a:rPr>
              <a:t>        return "Moderate Risk"</a:t>
            </a:r>
            <a:endParaRPr lang="en-US" sz="1800" dirty="0"/>
          </a:p>
          <a:p>
            <a:pPr marL="76200" indent="0">
              <a:buNone/>
            </a:pPr>
            <a:r>
              <a:rPr lang="en-US" sz="1800" dirty="0">
                <a:latin typeface="Cambria"/>
              </a:rPr>
              <a:t>    else:</a:t>
            </a:r>
            <a:endParaRPr lang="en-US" sz="1800"/>
          </a:p>
          <a:p>
            <a:pPr marL="76200" indent="0">
              <a:buNone/>
            </a:pPr>
            <a:r>
              <a:rPr lang="en-US" sz="1800" dirty="0">
                <a:latin typeface="Cambria"/>
              </a:rPr>
              <a:t>        return "Low Risk"</a:t>
            </a:r>
            <a:endParaRPr lang="en-US" sz="1800"/>
          </a:p>
          <a:p>
            <a:endParaRPr lang="en-US" dirty="0"/>
          </a:p>
        </p:txBody>
      </p:sp>
    </p:spTree>
    <p:extLst>
      <p:ext uri="{BB962C8B-B14F-4D97-AF65-F5344CB8AC3E}">
        <p14:creationId xmlns:p14="http://schemas.microsoft.com/office/powerpoint/2010/main" val="1321415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D687-9B70-35C8-717D-DF01BD9AF027}"/>
              </a:ext>
            </a:extLst>
          </p:cNvPr>
          <p:cNvSpPr>
            <a:spLocks noGrp="1"/>
          </p:cNvSpPr>
          <p:nvPr>
            <p:ph type="title"/>
          </p:nvPr>
        </p:nvSpPr>
        <p:spPr/>
        <p:txBody>
          <a:bodyPr/>
          <a:lstStyle/>
          <a:p>
            <a:r>
              <a:rPr lang="en-US" dirty="0"/>
              <a:t>Flow Chart</a:t>
            </a:r>
          </a:p>
        </p:txBody>
      </p:sp>
      <p:sp>
        <p:nvSpPr>
          <p:cNvPr id="3" name="Text Placeholder 2">
            <a:extLst>
              <a:ext uri="{FF2B5EF4-FFF2-40B4-BE49-F238E27FC236}">
                <a16:creationId xmlns:a16="http://schemas.microsoft.com/office/drawing/2014/main" id="{A5843DE4-6282-C167-2904-A3A84B092790}"/>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04E9E13-0D85-A0F6-D3C2-95C1E348F75A}"/>
              </a:ext>
            </a:extLst>
          </p:cNvPr>
          <p:cNvPicPr>
            <a:picLocks noChangeAspect="1"/>
          </p:cNvPicPr>
          <p:nvPr/>
        </p:nvPicPr>
        <p:blipFill>
          <a:blip r:embed="rId2"/>
          <a:stretch>
            <a:fillRect/>
          </a:stretch>
        </p:blipFill>
        <p:spPr>
          <a:xfrm>
            <a:off x="3299133" y="239233"/>
            <a:ext cx="8322757" cy="6344093"/>
          </a:xfrm>
          <a:prstGeom prst="rect">
            <a:avLst/>
          </a:prstGeom>
        </p:spPr>
      </p:pic>
    </p:spTree>
    <p:extLst>
      <p:ext uri="{BB962C8B-B14F-4D97-AF65-F5344CB8AC3E}">
        <p14:creationId xmlns:p14="http://schemas.microsoft.com/office/powerpoint/2010/main" val="172349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2688262-446F-06A5-4190-AB1B12024E3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728E8D4-9D13-1D27-55A2-3DC058640A58}"/>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Proposed method and feasibility study</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0A816373-A174-F4C9-9221-ED3A9391DC4D}"/>
              </a:ext>
            </a:extLst>
          </p:cNvPr>
          <p:cNvSpPr txBox="1">
            <a:spLocks noGrp="1"/>
          </p:cNvSpPr>
          <p:nvPr>
            <p:ph type="body" idx="1"/>
          </p:nvPr>
        </p:nvSpPr>
        <p:spPr>
          <a:xfrm>
            <a:off x="812800" y="1143000"/>
            <a:ext cx="10668000" cy="3970176"/>
          </a:xfrm>
          <a:prstGeom prst="rect">
            <a:avLst/>
          </a:prstGeom>
          <a:noFill/>
          <a:ln>
            <a:noFill/>
          </a:ln>
        </p:spPr>
        <p:txBody>
          <a:bodyPr spcFirstLastPara="1" wrap="square" lIns="91425" tIns="45700" rIns="91425" bIns="45700" anchor="t" anchorCtr="0">
            <a:normAutofit/>
          </a:bodyPr>
          <a:lstStyle/>
          <a:p>
            <a:pPr marL="76200" indent="0">
              <a:buNone/>
            </a:pPr>
            <a:r>
              <a:rPr lang="en-IN" sz="2000" b="1" dirty="0">
                <a:latin typeface="Cambria"/>
              </a:rPr>
              <a:t>Proposed Methodology</a:t>
            </a:r>
          </a:p>
          <a:p>
            <a:r>
              <a:rPr lang="en-IN" sz="2000" b="1" i="1" dirty="0">
                <a:latin typeface="Cambria"/>
              </a:rPr>
              <a:t>Data Acquisition </a:t>
            </a:r>
            <a:r>
              <a:rPr lang="en-IN" sz="2000" dirty="0">
                <a:latin typeface="Cambria"/>
              </a:rPr>
              <a:t>– Collect real-time &amp; historical weather data (temperature, humidity, rainfall, wind, pressure) using APIs like </a:t>
            </a:r>
            <a:r>
              <a:rPr lang="en-IN" sz="2000" err="1">
                <a:latin typeface="Cambria"/>
              </a:rPr>
              <a:t>WeatherAPI</a:t>
            </a:r>
            <a:r>
              <a:rPr lang="en-IN" sz="2000" dirty="0">
                <a:latin typeface="Cambria"/>
              </a:rPr>
              <a:t>/</a:t>
            </a:r>
            <a:r>
              <a:rPr lang="en-IN" sz="2000" err="1">
                <a:latin typeface="Cambria"/>
              </a:rPr>
              <a:t>OpenWeatherMap</a:t>
            </a:r>
            <a:r>
              <a:rPr lang="en-IN" sz="2000" dirty="0">
                <a:latin typeface="Cambria"/>
              </a:rPr>
              <a:t>.</a:t>
            </a:r>
          </a:p>
          <a:p>
            <a:r>
              <a:rPr lang="en-IN" sz="2000" b="1" i="1" dirty="0">
                <a:latin typeface="Cambria"/>
              </a:rPr>
              <a:t>Data Processing</a:t>
            </a:r>
            <a:r>
              <a:rPr lang="en-IN" sz="2000" i="1" dirty="0">
                <a:latin typeface="Cambria"/>
              </a:rPr>
              <a:t> </a:t>
            </a:r>
            <a:r>
              <a:rPr lang="en-IN" sz="2000" dirty="0">
                <a:latin typeface="Cambria"/>
              </a:rPr>
              <a:t>– Preprocess and filter data in Java; handle missing/erroneous values.</a:t>
            </a:r>
          </a:p>
          <a:p>
            <a:r>
              <a:rPr lang="en-IN" sz="2000" b="1" i="1" dirty="0">
                <a:latin typeface="Cambria"/>
              </a:rPr>
              <a:t>Prediction Model</a:t>
            </a:r>
            <a:r>
              <a:rPr lang="en-IN" sz="2000" i="1" dirty="0">
                <a:latin typeface="Cambria"/>
              </a:rPr>
              <a:t> </a:t>
            </a:r>
            <a:r>
              <a:rPr lang="en-IN" sz="2000" dirty="0">
                <a:latin typeface="Cambria"/>
              </a:rPr>
              <a:t>– Apply </a:t>
            </a:r>
            <a:r>
              <a:rPr lang="en-IN" sz="2000" b="1" dirty="0">
                <a:latin typeface="Cambria"/>
              </a:rPr>
              <a:t>rule-based thresholds</a:t>
            </a:r>
            <a:r>
              <a:rPr lang="en-IN" sz="2000" dirty="0">
                <a:latin typeface="Cambria"/>
              </a:rPr>
              <a:t> (e.g., humidity + rainfall + pressure drop) to identify potential cloudburst; future scope to integrate ML (e.g., Random Forest/LSTM).</a:t>
            </a:r>
          </a:p>
          <a:p>
            <a:r>
              <a:rPr lang="en-IN" sz="2000" b="1" i="1" dirty="0">
                <a:latin typeface="Cambria"/>
              </a:rPr>
              <a:t>Visualization &amp; Alerts</a:t>
            </a:r>
            <a:r>
              <a:rPr lang="en-IN" sz="2000" i="1" dirty="0">
                <a:latin typeface="Cambria"/>
              </a:rPr>
              <a:t> </a:t>
            </a:r>
            <a:r>
              <a:rPr lang="en-IN" sz="2000" dirty="0">
                <a:latin typeface="Cambria"/>
              </a:rPr>
              <a:t>– Display weather trends via </a:t>
            </a:r>
            <a:r>
              <a:rPr lang="en-IN" sz="2000" b="1" dirty="0">
                <a:latin typeface="Cambria"/>
              </a:rPr>
              <a:t>JavaFX/</a:t>
            </a:r>
            <a:r>
              <a:rPr lang="en-IN" sz="2000" b="1" err="1">
                <a:latin typeface="Cambria"/>
              </a:rPr>
              <a:t>JFreeChart</a:t>
            </a:r>
            <a:r>
              <a:rPr lang="en-IN" sz="2000" b="1" dirty="0">
                <a:latin typeface="Cambria"/>
              </a:rPr>
              <a:t> UI</a:t>
            </a:r>
            <a:r>
              <a:rPr lang="en-IN" sz="2000" dirty="0">
                <a:latin typeface="Cambria"/>
              </a:rPr>
              <a:t>, and trigger </a:t>
            </a:r>
            <a:r>
              <a:rPr lang="en-IN" sz="2000" b="1" dirty="0">
                <a:latin typeface="Cambria"/>
              </a:rPr>
              <a:t>alerts (email/SMS)</a:t>
            </a:r>
            <a:r>
              <a:rPr lang="en-IN" sz="2000" dirty="0">
                <a:latin typeface="Cambria"/>
              </a:rPr>
              <a:t> when thresholds are exceeded.</a:t>
            </a:r>
          </a:p>
          <a:p>
            <a:r>
              <a:rPr lang="en-IN" sz="2000" b="1" i="1" dirty="0">
                <a:latin typeface="Cambria"/>
              </a:rPr>
              <a:t>Validation</a:t>
            </a:r>
            <a:r>
              <a:rPr lang="en-IN" sz="2000" dirty="0">
                <a:latin typeface="Cambria"/>
              </a:rPr>
              <a:t> – Compare predictions with historical events to measure accuracy and improve rules.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8228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D64F6D14-1860-7C56-C04B-1573B7E62191}"/>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FCE47EC-993F-9F88-1E85-7BB15C09584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t>Proposed method and feasibility study</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F57B100-C400-58F4-1622-FF997D3C4D30}"/>
              </a:ext>
            </a:extLst>
          </p:cNvPr>
          <p:cNvSpPr txBox="1">
            <a:spLocks noGrp="1"/>
          </p:cNvSpPr>
          <p:nvPr>
            <p:ph type="body" idx="1"/>
          </p:nvPr>
        </p:nvSpPr>
        <p:spPr>
          <a:xfrm>
            <a:off x="812800" y="1143000"/>
            <a:ext cx="10668000" cy="3027784"/>
          </a:xfrm>
          <a:prstGeom prst="rect">
            <a:avLst/>
          </a:prstGeom>
          <a:noFill/>
          <a:ln>
            <a:noFill/>
          </a:ln>
        </p:spPr>
        <p:txBody>
          <a:bodyPr spcFirstLastPara="1" wrap="square" lIns="91425" tIns="45700" rIns="91425" bIns="45700" anchor="t" anchorCtr="0">
            <a:noAutofit/>
          </a:bodyPr>
          <a:lstStyle/>
          <a:p>
            <a:pPr marL="76200" indent="0">
              <a:buNone/>
            </a:pPr>
            <a:r>
              <a:rPr lang="en-US" sz="2000" b="1" dirty="0">
                <a:latin typeface="Cambria"/>
              </a:rPr>
              <a:t>Feasibility Study</a:t>
            </a:r>
          </a:p>
          <a:p>
            <a:r>
              <a:rPr lang="en-US" sz="2000" b="1" i="1" dirty="0">
                <a:latin typeface="Cambria"/>
              </a:rPr>
              <a:t>Technical Feasibility</a:t>
            </a:r>
            <a:r>
              <a:rPr lang="en-US" sz="2000" i="1" dirty="0">
                <a:latin typeface="Cambria"/>
              </a:rPr>
              <a:t> </a:t>
            </a:r>
            <a:r>
              <a:rPr lang="en-US" sz="2000" dirty="0">
                <a:latin typeface="Cambria"/>
              </a:rPr>
              <a:t>– Implemented using Java (cross-platform), APIs, JavaFX; minimal hardware; optional ML integration possible.</a:t>
            </a:r>
          </a:p>
          <a:p>
            <a:r>
              <a:rPr lang="en-US" sz="2000" b="1" i="1" dirty="0">
                <a:latin typeface="Cambria"/>
              </a:rPr>
              <a:t>Operational Feasibility</a:t>
            </a:r>
            <a:r>
              <a:rPr lang="en-US" sz="2000" i="1" dirty="0">
                <a:latin typeface="Cambria"/>
              </a:rPr>
              <a:t> </a:t>
            </a:r>
            <a:r>
              <a:rPr lang="en-US" sz="2000" dirty="0">
                <a:latin typeface="Cambria"/>
              </a:rPr>
              <a:t>– User-friendly UI, real-time monitoring, useful for authorities, disaster management, and researchers.</a:t>
            </a:r>
          </a:p>
          <a:p>
            <a:r>
              <a:rPr lang="en-US" sz="2000" b="1" i="1" dirty="0">
                <a:latin typeface="Cambria"/>
              </a:rPr>
              <a:t>Economic Feasibility</a:t>
            </a:r>
            <a:r>
              <a:rPr lang="en-US" sz="2000" i="1" dirty="0">
                <a:latin typeface="Cambria"/>
              </a:rPr>
              <a:t> </a:t>
            </a:r>
            <a:r>
              <a:rPr lang="en-US" sz="2000" dirty="0">
                <a:latin typeface="Cambria"/>
              </a:rPr>
              <a:t>– Low-cost (free APIs, open-source tools), no need for expensive infrastructure.</a:t>
            </a:r>
          </a:p>
          <a:p>
            <a:r>
              <a:rPr lang="en-US" sz="2000" b="1" i="1" dirty="0">
                <a:latin typeface="Cambria"/>
              </a:rPr>
              <a:t>Schedule Feasibility</a:t>
            </a:r>
            <a:r>
              <a:rPr lang="en-US" sz="2000" i="1" dirty="0">
                <a:latin typeface="Cambria"/>
              </a:rPr>
              <a:t> </a:t>
            </a:r>
            <a:r>
              <a:rPr lang="en-US" sz="2000" dirty="0">
                <a:latin typeface="Cambria"/>
              </a:rPr>
              <a:t>– Core system (API integration, rule-based prediction, UI) achievable in project timeline; advanced ML can be added later as extension.</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60699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6F876732-D63E-B681-5386-DFB310060C1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A7DAC4C-094D-C734-168A-86E47C70964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Architecture</a:t>
            </a:r>
          </a:p>
        </p:txBody>
      </p:sp>
      <p:pic>
        <p:nvPicPr>
          <p:cNvPr id="2" name="Picture 1" descr="A diagram of a software system&#10;&#10;AI-generated content may be incorrect.">
            <a:extLst>
              <a:ext uri="{FF2B5EF4-FFF2-40B4-BE49-F238E27FC236}">
                <a16:creationId xmlns:a16="http://schemas.microsoft.com/office/drawing/2014/main" id="{63EF46A2-D9C2-632A-B168-0F5EE0FF6148}"/>
              </a:ext>
            </a:extLst>
          </p:cNvPr>
          <p:cNvPicPr>
            <a:picLocks noChangeAspect="1"/>
          </p:cNvPicPr>
          <p:nvPr/>
        </p:nvPicPr>
        <p:blipFill>
          <a:blip r:embed="rId3"/>
          <a:srcRect r="1827" b="155"/>
          <a:stretch>
            <a:fillRect/>
          </a:stretch>
        </p:blipFill>
        <p:spPr>
          <a:xfrm>
            <a:off x="934266" y="933822"/>
            <a:ext cx="9083231" cy="5244366"/>
          </a:xfrm>
          <a:prstGeom prst="rect">
            <a:avLst/>
          </a:prstGeom>
        </p:spPr>
      </p:pic>
    </p:spTree>
    <p:extLst>
      <p:ext uri="{BB962C8B-B14F-4D97-AF65-F5344CB8AC3E}">
        <p14:creationId xmlns:p14="http://schemas.microsoft.com/office/powerpoint/2010/main" val="317582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FA83358-BA5F-9953-F51B-43DAE8BACCCE}"/>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8E8B8D0A-B7A5-394D-FD60-B81F0860B77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Modules</a:t>
            </a:r>
          </a:p>
        </p:txBody>
      </p:sp>
      <p:sp>
        <p:nvSpPr>
          <p:cNvPr id="8" name="Rectangle 3">
            <a:extLst>
              <a:ext uri="{FF2B5EF4-FFF2-40B4-BE49-F238E27FC236}">
                <a16:creationId xmlns:a16="http://schemas.microsoft.com/office/drawing/2014/main" id="{F74430CD-A4A0-C44C-C56E-91A936F94BE4}"/>
              </a:ext>
            </a:extLst>
          </p:cNvPr>
          <p:cNvSpPr>
            <a:spLocks noChangeArrowheads="1"/>
          </p:cNvSpPr>
          <p:nvPr/>
        </p:nvSpPr>
        <p:spPr bwMode="auto">
          <a:xfrm rot="10800000" flipV="1">
            <a:off x="810844" y="1217374"/>
            <a:ext cx="10380429"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700" dirty="0">
                <a:solidFill>
                  <a:schemeClr val="tx1"/>
                </a:solidFill>
                <a:latin typeface="Cambria"/>
              </a:rPr>
              <a:t>1.</a:t>
            </a:r>
            <a:r>
              <a:rPr lang="en-US" sz="1700" b="1" dirty="0">
                <a:solidFill>
                  <a:schemeClr val="tx1"/>
                </a:solidFill>
                <a:latin typeface="Cambria"/>
              </a:rPr>
              <a:t>User Interface </a:t>
            </a:r>
            <a:r>
              <a:rPr kumimoji="0" lang="en-US" sz="1700" b="1" i="0" u="none" strike="noStrike" cap="none" normalizeH="0" baseline="0" dirty="0">
                <a:ln>
                  <a:noFill/>
                </a:ln>
                <a:solidFill>
                  <a:schemeClr val="tx1"/>
                </a:solidFill>
                <a:effectLst/>
                <a:latin typeface="Cambria"/>
              </a:rPr>
              <a:t>(</a:t>
            </a:r>
            <a:r>
              <a:rPr lang="en-US" sz="1700" b="1" dirty="0">
                <a:solidFill>
                  <a:schemeClr val="tx1"/>
                </a:solidFill>
                <a:latin typeface="Cambria"/>
              </a:rPr>
              <a:t>ReactJS)</a:t>
            </a:r>
            <a:endParaRPr lang="en-US" b="1" dirty="0">
              <a:solidFill>
                <a:schemeClr val="tx1"/>
              </a:solidFill>
              <a:latin typeface="Cambria"/>
            </a:endParaRPr>
          </a:p>
          <a:p>
            <a:pPr marL="285750" indent="-285750">
              <a:buChar char="•"/>
            </a:pPr>
            <a:r>
              <a:rPr lang="en-US" sz="1700" dirty="0">
                <a:solidFill>
                  <a:schemeClr val="tx1"/>
                </a:solidFill>
                <a:latin typeface="Cambria"/>
              </a:rPr>
              <a:t>Built using ReactJS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this module provides a dynamic and responsive front-end.</a:t>
            </a:r>
            <a:endParaRPr lang="en-US" dirty="0">
              <a:solidFill>
                <a:schemeClr val="tx1"/>
              </a:solidFill>
              <a:latin typeface="Cambria"/>
            </a:endParaRPr>
          </a:p>
          <a:p>
            <a:pPr marL="285750" indent="-285750">
              <a:buChar char="•"/>
            </a:pPr>
            <a:r>
              <a:rPr lang="en-US" sz="1700" dirty="0">
                <a:solidFill>
                  <a:schemeClr val="tx1"/>
                </a:solidFill>
                <a:latin typeface="Cambria"/>
              </a:rPr>
              <a:t>Users can input their location to receive predictions.</a:t>
            </a:r>
            <a:endParaRPr lang="en-US" dirty="0">
              <a:solidFill>
                <a:schemeClr val="tx1"/>
              </a:solidFill>
              <a:latin typeface="Cambria"/>
            </a:endParaRPr>
          </a:p>
          <a:p>
            <a:pPr marL="285750" indent="-285750">
              <a:buChar char="•"/>
            </a:pPr>
            <a:r>
              <a:rPr lang="en-US" sz="1700" dirty="0">
                <a:solidFill>
                  <a:schemeClr val="tx1"/>
                </a:solidFill>
                <a:latin typeface="Cambria"/>
              </a:rPr>
              <a:t>It fetches data from the backend and displays alerts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weather conditions</a:t>
            </a:r>
            <a:r>
              <a:rPr kumimoji="0" lang="en-US" sz="1700" b="0" i="0" u="none" strike="noStrike" cap="none" normalizeH="0" baseline="0" dirty="0">
                <a:ln>
                  <a:noFill/>
                </a:ln>
                <a:solidFill>
                  <a:schemeClr val="tx1"/>
                </a:solidFill>
                <a:effectLst/>
                <a:latin typeface="Cambria"/>
              </a:rPr>
              <a:t>, </a:t>
            </a:r>
            <a:r>
              <a:rPr lang="en-US" sz="1700" dirty="0">
                <a:solidFill>
                  <a:schemeClr val="tx1"/>
                </a:solidFill>
                <a:latin typeface="Cambria"/>
              </a:rPr>
              <a:t>and system status.</a:t>
            </a:r>
            <a:endParaRPr lang="en-US" dirty="0">
              <a:solidFill>
                <a:schemeClr val="tx1"/>
              </a:solidFill>
              <a:latin typeface="Cambria"/>
            </a:endParaRPr>
          </a:p>
          <a:p>
            <a:pPr marL="285750" indent="-285750">
              <a:buChar char="•"/>
            </a:pPr>
            <a:r>
              <a:rPr lang="en-US" sz="1700" dirty="0">
                <a:solidFill>
                  <a:schemeClr val="tx1"/>
                </a:solidFill>
                <a:latin typeface="Cambria"/>
              </a:rPr>
              <a:t> Admins can log in to access dashboards and manage configurations.</a:t>
            </a:r>
            <a:endParaRPr lang="en-US">
              <a:solidFill>
                <a:schemeClr val="tx1"/>
              </a:solidFill>
              <a:latin typeface="Cambria"/>
            </a:endParaRPr>
          </a:p>
          <a:p>
            <a:endParaRPr lang="en-US" dirty="0">
              <a:latin typeface="Cambria"/>
            </a:endParaRPr>
          </a:p>
          <a:p>
            <a:r>
              <a:rPr lang="en-US" sz="1700" dirty="0">
                <a:solidFill>
                  <a:schemeClr val="tx1"/>
                </a:solidFill>
                <a:latin typeface="Cambria"/>
              </a:rPr>
              <a:t> 2. </a:t>
            </a:r>
            <a:r>
              <a:rPr lang="en-US" sz="1700" b="1" dirty="0">
                <a:solidFill>
                  <a:schemeClr val="tx1"/>
                </a:solidFill>
                <a:latin typeface="Cambria"/>
              </a:rPr>
              <a:t>Backend API (JavaScript</a:t>
            </a:r>
            <a:r>
              <a:rPr kumimoji="0" lang="en-US" sz="1700" b="1" i="0" u="none" strike="noStrike" cap="none" normalizeH="0" baseline="0" dirty="0">
                <a:ln>
                  <a:noFill/>
                </a:ln>
                <a:solidFill>
                  <a:schemeClr val="tx1"/>
                </a:solidFill>
                <a:effectLst/>
                <a:latin typeface="Cambria"/>
              </a:rPr>
              <a:t>)</a:t>
            </a:r>
            <a:endParaRPr lang="en-US" sz="1700" b="1" dirty="0">
              <a:solidFill>
                <a:schemeClr val="tx1"/>
              </a:solidFill>
              <a:latin typeface="Cambria"/>
            </a:endParaRPr>
          </a:p>
          <a:p>
            <a:pPr marL="285750" indent="-285750">
              <a:buChar char="•"/>
            </a:pPr>
            <a:r>
              <a:rPr lang="en-US" sz="1700" dirty="0">
                <a:solidFill>
                  <a:schemeClr val="tx1"/>
                </a:solidFill>
                <a:latin typeface="Cambria"/>
              </a:rPr>
              <a:t>Acts as the central processing unit of the system.</a:t>
            </a:r>
            <a:endParaRPr lang="en-US" dirty="0">
              <a:solidFill>
                <a:schemeClr val="tx1"/>
              </a:solidFill>
              <a:latin typeface="Cambria"/>
            </a:endParaRPr>
          </a:p>
          <a:p>
            <a:pPr marL="285750" indent="-285750">
              <a:buChar char="•"/>
            </a:pPr>
            <a:r>
              <a:rPr lang="en-US" sz="1700" dirty="0">
                <a:solidFill>
                  <a:schemeClr val="tx1"/>
                </a:solidFill>
                <a:latin typeface="Cambria"/>
              </a:rPr>
              <a:t>Receives requests from the UI and routes them to appropriate services.</a:t>
            </a:r>
            <a:endParaRPr lang="en-US" dirty="0">
              <a:solidFill>
                <a:schemeClr val="tx1"/>
              </a:solidFill>
              <a:latin typeface="Cambria"/>
            </a:endParaRPr>
          </a:p>
          <a:p>
            <a:pPr marL="285750" indent="-285750">
              <a:buChar char="•"/>
            </a:pPr>
            <a:r>
              <a:rPr lang="en-US" sz="1700" dirty="0">
                <a:solidFill>
                  <a:schemeClr val="tx1"/>
                </a:solidFill>
                <a:latin typeface="Cambria"/>
              </a:rPr>
              <a:t>Fetches weather data</a:t>
            </a:r>
            <a:r>
              <a:rPr kumimoji="0" lang="en-US" sz="1700" b="0" i="0" u="none" strike="noStrike" cap="none" normalizeH="0" baseline="0" dirty="0">
                <a:ln>
                  <a:noFill/>
                </a:ln>
                <a:solidFill>
                  <a:schemeClr val="tx1"/>
                </a:solidFill>
                <a:effectLst/>
                <a:latin typeface="Cambria"/>
              </a:rPr>
              <a:t> from </a:t>
            </a:r>
            <a:r>
              <a:rPr lang="en-US" sz="1700" dirty="0">
                <a:solidFill>
                  <a:schemeClr val="tx1"/>
                </a:solidFill>
                <a:latin typeface="Cambria"/>
              </a:rPr>
              <a:t>external </a:t>
            </a:r>
            <a:r>
              <a:rPr kumimoji="0" lang="en-US" sz="1700" b="0" i="0" u="none" strike="noStrike" cap="none" normalizeH="0" baseline="0" dirty="0">
                <a:ln>
                  <a:noFill/>
                </a:ln>
                <a:solidFill>
                  <a:schemeClr val="tx1"/>
                </a:solidFill>
                <a:effectLst/>
                <a:latin typeface="Cambria"/>
              </a:rPr>
              <a:t>APIs </a:t>
            </a:r>
            <a:r>
              <a:rPr lang="en-US" sz="1700" dirty="0">
                <a:solidFill>
                  <a:schemeClr val="tx1"/>
                </a:solidFill>
                <a:latin typeface="Cambria"/>
              </a:rPr>
              <a:t>and forwards it to the Alert Rules Engine.</a:t>
            </a:r>
            <a:endParaRPr lang="en-US" dirty="0">
              <a:solidFill>
                <a:schemeClr val="tx1"/>
              </a:solidFill>
              <a:latin typeface="Cambria"/>
            </a:endParaRPr>
          </a:p>
          <a:p>
            <a:pPr marL="285750" indent="-285750">
              <a:buChar char="•"/>
            </a:pPr>
            <a:r>
              <a:rPr lang="en-US" sz="1700" dirty="0">
                <a:solidFill>
                  <a:schemeClr val="tx1"/>
                </a:solidFill>
                <a:latin typeface="Cambria"/>
              </a:rPr>
              <a:t>Handles authentication, logging, and configuration updates.</a:t>
            </a:r>
            <a:endParaRPr lang="en-US" dirty="0">
              <a:solidFill>
                <a:schemeClr val="tx1"/>
              </a:solidFill>
              <a:latin typeface="Cambria"/>
            </a:endParaRPr>
          </a:p>
          <a:p>
            <a:endParaRPr lang="en-US" dirty="0">
              <a:latin typeface="Cambria"/>
            </a:endParaRPr>
          </a:p>
          <a:p>
            <a:r>
              <a:rPr lang="en-US" sz="1700" dirty="0">
                <a:solidFill>
                  <a:schemeClr val="tx1"/>
                </a:solidFill>
                <a:latin typeface="Cambria"/>
              </a:rPr>
              <a:t>3. </a:t>
            </a:r>
            <a:r>
              <a:rPr lang="en-US" sz="1700" b="1" dirty="0">
                <a:solidFill>
                  <a:schemeClr val="tx1"/>
                </a:solidFill>
                <a:latin typeface="Cambria"/>
              </a:rPr>
              <a:t>Weather </a:t>
            </a:r>
            <a:r>
              <a:rPr kumimoji="0" lang="en-US" sz="1700" b="1" i="0" u="none" strike="noStrike" cap="none" normalizeH="0" baseline="0" dirty="0">
                <a:ln>
                  <a:noFill/>
                </a:ln>
                <a:solidFill>
                  <a:schemeClr val="tx1"/>
                </a:solidFill>
                <a:effectLst/>
                <a:latin typeface="Cambria"/>
              </a:rPr>
              <a:t>Data </a:t>
            </a:r>
            <a:r>
              <a:rPr lang="en-US" sz="1700" b="1" dirty="0">
                <a:solidFill>
                  <a:schemeClr val="tx1"/>
                </a:solidFill>
                <a:latin typeface="Cambria"/>
              </a:rPr>
              <a:t>Source</a:t>
            </a:r>
            <a:endParaRPr lang="en-US" b="1" dirty="0">
              <a:solidFill>
                <a:schemeClr val="tx1"/>
              </a:solidFill>
              <a:latin typeface="Cambria"/>
            </a:endParaRPr>
          </a:p>
          <a:p>
            <a:pPr marL="285750" indent="-285750">
              <a:buChar char="•"/>
            </a:pPr>
            <a:r>
              <a:rPr lang="en-US" sz="1700" dirty="0">
                <a:solidFill>
                  <a:schemeClr val="tx1"/>
                </a:solidFill>
                <a:latin typeface="Cambria"/>
              </a:rPr>
              <a:t>Connects to third-party APIs like </a:t>
            </a:r>
            <a:r>
              <a:rPr lang="en-US" sz="1700" dirty="0" err="1">
                <a:solidFill>
                  <a:schemeClr val="tx1"/>
                </a:solidFill>
                <a:latin typeface="Cambria"/>
              </a:rPr>
              <a:t>OpenWeatherMap</a:t>
            </a:r>
            <a:r>
              <a:rPr lang="en-US" sz="1700" dirty="0">
                <a:solidFill>
                  <a:schemeClr val="tx1"/>
                </a:solidFill>
                <a:latin typeface="Cambria"/>
              </a:rPr>
              <a:t>.</a:t>
            </a:r>
            <a:endParaRPr lang="en-US">
              <a:solidFill>
                <a:schemeClr val="tx1"/>
              </a:solidFill>
              <a:latin typeface="Cambria"/>
            </a:endParaRPr>
          </a:p>
          <a:p>
            <a:pPr marL="285750" indent="-285750">
              <a:buChar char="•"/>
            </a:pPr>
            <a:r>
              <a:rPr lang="en-US" sz="1700" dirty="0">
                <a:solidFill>
                  <a:schemeClr val="tx1"/>
                </a:solidFill>
                <a:latin typeface="Cambria"/>
              </a:rPr>
              <a:t> Retrieves real-time weather metrics such as rainfall intensity, humidity, temperature, </a:t>
            </a:r>
            <a:r>
              <a:rPr kumimoji="0" lang="en-US" sz="1700" b="0" i="0" u="none" strike="noStrike" cap="none" normalizeH="0" baseline="0" dirty="0">
                <a:ln>
                  <a:noFill/>
                </a:ln>
                <a:solidFill>
                  <a:schemeClr val="tx1"/>
                </a:solidFill>
                <a:effectLst/>
                <a:latin typeface="Cambria"/>
              </a:rPr>
              <a:t>and </a:t>
            </a:r>
            <a:r>
              <a:rPr lang="en-US" sz="1700" dirty="0">
                <a:solidFill>
                  <a:schemeClr val="tx1"/>
                </a:solidFill>
                <a:latin typeface="Cambria"/>
              </a:rPr>
              <a:t>pressure.</a:t>
            </a:r>
            <a:endParaRPr lang="en-US">
              <a:solidFill>
                <a:schemeClr val="tx1"/>
              </a:solidFill>
              <a:latin typeface="Cambria"/>
            </a:endParaRPr>
          </a:p>
          <a:p>
            <a:pPr marL="285750" indent="-285750">
              <a:buChar char="•"/>
            </a:pPr>
            <a:r>
              <a:rPr lang="en-US" sz="1700" dirty="0">
                <a:solidFill>
                  <a:schemeClr val="tx1"/>
                </a:solidFill>
                <a:latin typeface="Cambria"/>
              </a:rPr>
              <a:t> Sends this </a:t>
            </a:r>
            <a:r>
              <a:rPr kumimoji="0" lang="en-US" sz="1700" b="0" i="0" u="none" strike="noStrike" cap="none" normalizeH="0" baseline="0" dirty="0">
                <a:ln>
                  <a:noFill/>
                </a:ln>
                <a:solidFill>
                  <a:schemeClr val="tx1"/>
                </a:solidFill>
                <a:effectLst/>
                <a:latin typeface="Cambria"/>
              </a:rPr>
              <a:t>data </a:t>
            </a:r>
            <a:r>
              <a:rPr lang="en-US" sz="1700" dirty="0">
                <a:solidFill>
                  <a:schemeClr val="tx1"/>
                </a:solidFill>
                <a:latin typeface="Cambria"/>
              </a:rPr>
              <a:t>to the backend </a:t>
            </a:r>
            <a:r>
              <a:rPr kumimoji="0" lang="en-US" sz="1700" b="0" i="0" u="none" strike="noStrike" cap="none" normalizeH="0" baseline="0" dirty="0">
                <a:ln>
                  <a:noFill/>
                </a:ln>
                <a:solidFill>
                  <a:schemeClr val="tx1"/>
                </a:solidFill>
                <a:effectLst/>
                <a:latin typeface="Cambria"/>
              </a:rPr>
              <a:t>for </a:t>
            </a:r>
            <a:r>
              <a:rPr lang="en-US" sz="1700" dirty="0">
                <a:solidFill>
                  <a:schemeClr val="tx1"/>
                </a:solidFill>
                <a:latin typeface="Cambria"/>
              </a:rPr>
              <a:t>further processing</a:t>
            </a:r>
            <a:r>
              <a:rPr kumimoji="0" lang="en-US" sz="1700" b="0" i="0" u="none" strike="noStrike" cap="none" normalizeH="0" baseline="0" dirty="0">
                <a:ln>
                  <a:noFill/>
                </a:ln>
                <a:solidFill>
                  <a:schemeClr val="tx1"/>
                </a:solidFill>
                <a:effectLst/>
                <a:latin typeface="Cambria"/>
              </a:rPr>
              <a:t>.</a:t>
            </a:r>
            <a:endParaRPr lang="en-US" sz="1700" dirty="0">
              <a:solidFill>
                <a:schemeClr val="tx1"/>
              </a:solidFill>
              <a:latin typeface="Cambria"/>
            </a:endParaRPr>
          </a:p>
          <a:p>
            <a:pPr marL="285750" lvl="0" indent="-285750" algn="l" defTabSz="914400">
              <a:lnSpc>
                <a:spcPct val="100000"/>
              </a:lnSpc>
              <a:buChar char="•"/>
              <a:tabLst/>
            </a:pPr>
            <a:endParaRPr lang="en-US" dirty="0">
              <a:latin typeface="Cambria"/>
            </a:endParaRPr>
          </a:p>
          <a:p>
            <a:endParaRPr lang="en-US" sz="1700" i="0" u="none" strike="noStrike" cap="none" normalizeH="0" baseline="0" dirty="0">
              <a:ln>
                <a:noFill/>
              </a:ln>
              <a:solidFill>
                <a:schemeClr val="tx1"/>
              </a:solidFill>
              <a:effectLst/>
              <a:latin typeface="Cambria"/>
            </a:endParaRPr>
          </a:p>
        </p:txBody>
      </p:sp>
    </p:spTree>
    <p:extLst>
      <p:ext uri="{BB962C8B-B14F-4D97-AF65-F5344CB8AC3E}">
        <p14:creationId xmlns:p14="http://schemas.microsoft.com/office/powerpoint/2010/main" val="75326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B77D-0E47-89EE-6486-944797F9DEBC}"/>
              </a:ext>
            </a:extLst>
          </p:cNvPr>
          <p:cNvSpPr>
            <a:spLocks noGrp="1"/>
          </p:cNvSpPr>
          <p:nvPr>
            <p:ph type="title"/>
          </p:nvPr>
        </p:nvSpPr>
        <p:spPr/>
        <p:txBody>
          <a:bodyPr/>
          <a:lstStyle/>
          <a:p>
            <a:r>
              <a:rPr lang="en-US" dirty="0">
                <a:latin typeface="Cambria"/>
                <a:ea typeface="Cambria"/>
              </a:rPr>
              <a:t>Modules</a:t>
            </a:r>
            <a:endParaRPr lang="en-US" dirty="0"/>
          </a:p>
        </p:txBody>
      </p:sp>
      <p:sp>
        <p:nvSpPr>
          <p:cNvPr id="3" name="Text Placeholder 2">
            <a:extLst>
              <a:ext uri="{FF2B5EF4-FFF2-40B4-BE49-F238E27FC236}">
                <a16:creationId xmlns:a16="http://schemas.microsoft.com/office/drawing/2014/main" id="{A081882E-73B1-A233-DA3D-0844A06B9365}"/>
              </a:ext>
            </a:extLst>
          </p:cNvPr>
          <p:cNvSpPr>
            <a:spLocks noGrp="1"/>
          </p:cNvSpPr>
          <p:nvPr>
            <p:ph type="body" idx="1"/>
          </p:nvPr>
        </p:nvSpPr>
        <p:spPr/>
        <p:txBody>
          <a:bodyPr spcFirstLastPara="1" wrap="square" lIns="91425" tIns="45700" rIns="91425" bIns="45700" anchor="t" anchorCtr="0">
            <a:noAutofit/>
          </a:bodyPr>
          <a:lstStyle/>
          <a:p>
            <a:pPr marL="76200" indent="0">
              <a:spcBef>
                <a:spcPts val="0"/>
              </a:spcBef>
              <a:buNone/>
            </a:pPr>
            <a:r>
              <a:rPr lang="en-US" sz="1800" b="1" dirty="0">
                <a:solidFill>
                  <a:schemeClr val="tx1"/>
                </a:solidFill>
                <a:latin typeface="Cambria"/>
                <a:cs typeface="Arial"/>
              </a:rPr>
              <a:t>4. Alert Rules Engine</a:t>
            </a:r>
            <a:endParaRPr lang="en-US" sz="1800" b="1">
              <a:solidFill>
                <a:schemeClr val="tx1"/>
              </a:solidFill>
              <a:latin typeface="Cambria"/>
            </a:endParaRPr>
          </a:p>
          <a:p>
            <a:pPr>
              <a:spcBef>
                <a:spcPts val="0"/>
              </a:spcBef>
            </a:pPr>
            <a:r>
              <a:rPr lang="en-US" sz="1800" dirty="0">
                <a:solidFill>
                  <a:schemeClr val="tx1"/>
                </a:solidFill>
                <a:latin typeface="Cambria"/>
                <a:cs typeface="Arial"/>
              </a:rPr>
              <a:t> Evaluates incoming weather data against predefined thresholds.</a:t>
            </a:r>
          </a:p>
          <a:p>
            <a:pPr>
              <a:spcBef>
                <a:spcPts val="0"/>
              </a:spcBef>
            </a:pPr>
            <a:r>
              <a:rPr lang="en-US" sz="1800" dirty="0">
                <a:solidFill>
                  <a:schemeClr val="tx1"/>
                </a:solidFill>
                <a:latin typeface="Cambria"/>
                <a:cs typeface="Arial"/>
              </a:rPr>
              <a:t>Uses logical conditions (e.g., rainfall &gt; 100mm/</a:t>
            </a:r>
            <a:r>
              <a:rPr lang="en-US" sz="1800" dirty="0" err="1">
                <a:solidFill>
                  <a:schemeClr val="tx1"/>
                </a:solidFill>
                <a:latin typeface="Cambria"/>
                <a:cs typeface="Arial"/>
              </a:rPr>
              <a:t>hr</a:t>
            </a:r>
            <a:r>
              <a:rPr lang="en-US" sz="1800" dirty="0">
                <a:solidFill>
                  <a:schemeClr val="tx1"/>
                </a:solidFill>
                <a:latin typeface="Cambria"/>
                <a:cs typeface="Arial"/>
              </a:rPr>
              <a:t>) to detect cloudburst risks.</a:t>
            </a:r>
          </a:p>
          <a:p>
            <a:pPr>
              <a:spcBef>
                <a:spcPts val="0"/>
              </a:spcBef>
            </a:pPr>
            <a:r>
              <a:rPr lang="en-US" sz="1800" dirty="0">
                <a:solidFill>
                  <a:schemeClr val="tx1"/>
                </a:solidFill>
                <a:latin typeface="Cambria"/>
                <a:cs typeface="Arial"/>
              </a:rPr>
              <a:t>If conditions are met, it triggers alerts and logs the event.</a:t>
            </a:r>
          </a:p>
          <a:p>
            <a:pPr>
              <a:spcBef>
                <a:spcPts val="0"/>
              </a:spcBef>
            </a:pPr>
            <a:r>
              <a:rPr lang="en-US" sz="1800" dirty="0">
                <a:solidFill>
                  <a:schemeClr val="tx1"/>
                </a:solidFill>
                <a:latin typeface="Cambria"/>
                <a:cs typeface="Arial"/>
              </a:rPr>
              <a:t>Can be updated dynamically via the Configuration Manager.</a:t>
            </a:r>
          </a:p>
          <a:p>
            <a:pPr marL="76200" indent="0">
              <a:spcBef>
                <a:spcPts val="0"/>
              </a:spcBef>
              <a:buNone/>
            </a:pPr>
            <a:endParaRPr lang="en-US" sz="1800" dirty="0">
              <a:latin typeface="Cambria"/>
              <a:cs typeface="Arial"/>
            </a:endParaRPr>
          </a:p>
          <a:p>
            <a:pPr marL="76200" indent="0">
              <a:spcBef>
                <a:spcPts val="0"/>
              </a:spcBef>
              <a:buNone/>
            </a:pPr>
            <a:r>
              <a:rPr lang="en-US" sz="1800" b="1" dirty="0">
                <a:solidFill>
                  <a:schemeClr val="tx1"/>
                </a:solidFill>
                <a:latin typeface="Cambria"/>
                <a:cs typeface="Arial"/>
              </a:rPr>
              <a:t>5. Notification Module</a:t>
            </a:r>
          </a:p>
          <a:p>
            <a:pPr>
              <a:spcBef>
                <a:spcPts val="0"/>
              </a:spcBef>
            </a:pPr>
            <a:r>
              <a:rPr lang="en-US" sz="1800" dirty="0">
                <a:solidFill>
                  <a:schemeClr val="tx1"/>
                </a:solidFill>
                <a:latin typeface="Cambria"/>
                <a:cs typeface="Arial"/>
              </a:rPr>
              <a:t>Receives alert triggers from the Alert Rules Engine.</a:t>
            </a:r>
          </a:p>
          <a:p>
            <a:pPr>
              <a:spcBef>
                <a:spcPts val="0"/>
              </a:spcBef>
            </a:pPr>
            <a:r>
              <a:rPr lang="en-US" sz="1800" dirty="0">
                <a:solidFill>
                  <a:schemeClr val="tx1"/>
                </a:solidFill>
                <a:latin typeface="Cambria"/>
                <a:cs typeface="Arial"/>
              </a:rPr>
              <a:t>Sends notifications to users via:</a:t>
            </a:r>
          </a:p>
          <a:p>
            <a:pPr marL="76200" indent="0">
              <a:spcBef>
                <a:spcPts val="0"/>
              </a:spcBef>
              <a:buNone/>
            </a:pPr>
            <a:r>
              <a:rPr lang="en-US" sz="1800" dirty="0">
                <a:solidFill>
                  <a:schemeClr val="tx1"/>
                </a:solidFill>
                <a:latin typeface="Cambria"/>
                <a:cs typeface="Arial"/>
              </a:rPr>
              <a:t>    • On-screen alerts in the UI</a:t>
            </a:r>
          </a:p>
          <a:p>
            <a:pPr marL="76200" indent="0">
              <a:spcBef>
                <a:spcPts val="0"/>
              </a:spcBef>
              <a:buNone/>
            </a:pPr>
            <a:r>
              <a:rPr lang="en-US" sz="1800" dirty="0">
                <a:solidFill>
                  <a:schemeClr val="tx1"/>
                </a:solidFill>
                <a:latin typeface="Cambria"/>
                <a:cs typeface="Arial"/>
              </a:rPr>
              <a:t>    • Email and SMS messages</a:t>
            </a:r>
          </a:p>
          <a:p>
            <a:pPr>
              <a:spcBef>
                <a:spcPts val="0"/>
              </a:spcBef>
            </a:pPr>
            <a:r>
              <a:rPr lang="en-US" sz="1800" dirty="0">
                <a:solidFill>
                  <a:schemeClr val="tx1"/>
                </a:solidFill>
                <a:latin typeface="Cambria"/>
                <a:cs typeface="Arial"/>
              </a:rPr>
              <a:t>Ensures alerts are delivered promptly and reliably.</a:t>
            </a:r>
          </a:p>
          <a:p>
            <a:pPr marL="76200" indent="0">
              <a:spcBef>
                <a:spcPct val="0"/>
              </a:spcBef>
              <a:spcAft>
                <a:spcPct val="0"/>
              </a:spcAft>
              <a:buNone/>
            </a:pPr>
            <a:endParaRPr lang="en-US" sz="1800" dirty="0">
              <a:latin typeface="Cambria"/>
              <a:cs typeface="Arial"/>
            </a:endParaRPr>
          </a:p>
          <a:p>
            <a:pPr marL="76200" indent="0">
              <a:buNone/>
            </a:pPr>
            <a:r>
              <a:rPr lang="en-GB" sz="1800" b="1" dirty="0">
                <a:latin typeface="Cambria"/>
              </a:rPr>
              <a:t>6.Data Logger</a:t>
            </a:r>
          </a:p>
          <a:p>
            <a:r>
              <a:rPr lang="en-GB" sz="1800" dirty="0">
                <a:latin typeface="Cambria"/>
              </a:rPr>
              <a:t>Records all weather data and alert events.</a:t>
            </a:r>
          </a:p>
          <a:p>
            <a:r>
              <a:rPr lang="en-GB" sz="1800" dirty="0">
                <a:latin typeface="Cambria"/>
              </a:rPr>
              <a:t>Stores information in a structured format for future analysis.</a:t>
            </a:r>
          </a:p>
          <a:p>
            <a:r>
              <a:rPr lang="en-GB" sz="1800" dirty="0">
                <a:latin typeface="Cambria"/>
              </a:rPr>
              <a:t>Supports audit trails and historical trend evaluation.</a:t>
            </a:r>
          </a:p>
          <a:p>
            <a:endParaRPr lang="en-GB" sz="1400" dirty="0">
              <a:latin typeface="Cambria"/>
            </a:endParaRPr>
          </a:p>
        </p:txBody>
      </p:sp>
    </p:spTree>
    <p:extLst>
      <p:ext uri="{BB962C8B-B14F-4D97-AF65-F5344CB8AC3E}">
        <p14:creationId xmlns:p14="http://schemas.microsoft.com/office/powerpoint/2010/main" val="103484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1788-F7A3-959D-C647-C17E08D0DA69}"/>
              </a:ext>
            </a:extLst>
          </p:cNvPr>
          <p:cNvSpPr>
            <a:spLocks noGrp="1"/>
          </p:cNvSpPr>
          <p:nvPr>
            <p:ph type="title"/>
          </p:nvPr>
        </p:nvSpPr>
        <p:spPr/>
        <p:txBody>
          <a:bodyPr/>
          <a:lstStyle/>
          <a:p>
            <a:r>
              <a:rPr lang="en-US" dirty="0">
                <a:latin typeface="Cambria"/>
                <a:ea typeface="Cambria"/>
              </a:rPr>
              <a:t>Modules</a:t>
            </a:r>
            <a:endParaRPr lang="en-US" dirty="0"/>
          </a:p>
        </p:txBody>
      </p:sp>
      <p:sp>
        <p:nvSpPr>
          <p:cNvPr id="3" name="Text Placeholder 2">
            <a:extLst>
              <a:ext uri="{FF2B5EF4-FFF2-40B4-BE49-F238E27FC236}">
                <a16:creationId xmlns:a16="http://schemas.microsoft.com/office/drawing/2014/main" id="{061D9335-B968-1622-92E3-34E696DBCE3E}"/>
              </a:ext>
            </a:extLst>
          </p:cNvPr>
          <p:cNvSpPr>
            <a:spLocks noGrp="1"/>
          </p:cNvSpPr>
          <p:nvPr>
            <p:ph type="body" idx="1"/>
          </p:nvPr>
        </p:nvSpPr>
        <p:spPr>
          <a:xfrm>
            <a:off x="446741" y="291355"/>
            <a:ext cx="10668000" cy="6290235"/>
          </a:xfrm>
        </p:spPr>
        <p:txBody>
          <a:bodyPr>
            <a:normAutofit/>
          </a:bodyPr>
          <a:lstStyle/>
          <a:p>
            <a:pPr marL="76200" indent="0">
              <a:buNone/>
            </a:pPr>
            <a:br>
              <a:rPr lang="en-US" dirty="0"/>
            </a:br>
            <a:endParaRPr lang="en-US" sz="1800">
              <a:latin typeface="Cambria"/>
            </a:endParaRPr>
          </a:p>
          <a:p>
            <a:pPr marL="76200" indent="0">
              <a:buNone/>
            </a:pPr>
            <a:r>
              <a:rPr lang="en-GB" sz="1800" b="1" dirty="0">
                <a:latin typeface="Cambria"/>
              </a:rPr>
              <a:t>7. Admin Dashboard</a:t>
            </a:r>
          </a:p>
          <a:p>
            <a:pPr marL="361950" indent="-285750"/>
            <a:r>
              <a:rPr lang="en-GB" sz="1800" dirty="0">
                <a:latin typeface="Cambria"/>
              </a:rPr>
              <a:t>Provides a secure interface for system administrators.</a:t>
            </a:r>
          </a:p>
          <a:p>
            <a:pPr marL="361950" indent="-285750"/>
            <a:r>
              <a:rPr lang="en-GB" sz="1800" dirty="0">
                <a:latin typeface="Cambria"/>
              </a:rPr>
              <a:t>Displays system status, active alerts, and historical logs.</a:t>
            </a:r>
          </a:p>
          <a:p>
            <a:pPr marL="361950" indent="-285750"/>
            <a:r>
              <a:rPr lang="en-GB" sz="1800" dirty="0">
                <a:latin typeface="Cambria"/>
              </a:rPr>
              <a:t>Allows admins to manage alert rules, user access, and configurations.</a:t>
            </a:r>
          </a:p>
          <a:p>
            <a:pPr marL="361950" indent="-285750"/>
            <a:endParaRPr lang="en-GB" sz="1800" dirty="0">
              <a:latin typeface="Cambria"/>
            </a:endParaRPr>
          </a:p>
          <a:p>
            <a:pPr marL="76200" indent="0">
              <a:buNone/>
            </a:pPr>
            <a:r>
              <a:rPr lang="en-GB" sz="1800" b="1" dirty="0">
                <a:latin typeface="Cambria"/>
              </a:rPr>
              <a:t>8. Authentication Service</a:t>
            </a:r>
            <a:endParaRPr lang="en-US" sz="1800" b="1">
              <a:latin typeface="Cambria"/>
            </a:endParaRPr>
          </a:p>
          <a:p>
            <a:pPr marL="361950" indent="-285750"/>
            <a:r>
              <a:rPr lang="en-GB" sz="1800" dirty="0">
                <a:latin typeface="Cambria"/>
              </a:rPr>
              <a:t>Manages login and access control for users and admins.</a:t>
            </a:r>
          </a:p>
          <a:p>
            <a:pPr marL="361950" indent="-285750"/>
            <a:r>
              <a:rPr lang="en-GB" sz="1800" dirty="0">
                <a:latin typeface="Cambria"/>
              </a:rPr>
              <a:t>Verifies credentials and maintains session security.</a:t>
            </a:r>
          </a:p>
          <a:p>
            <a:pPr marL="361950" indent="-285750"/>
            <a:r>
              <a:rPr lang="en-GB" sz="1800" dirty="0">
                <a:latin typeface="Cambria"/>
              </a:rPr>
              <a:t>Ensures only authorized users can access sensitive features.</a:t>
            </a:r>
          </a:p>
          <a:p>
            <a:pPr marL="76200" indent="0">
              <a:buNone/>
            </a:pPr>
            <a:endParaRPr lang="en-GB" sz="1800" b="1" dirty="0">
              <a:latin typeface="Cambria"/>
            </a:endParaRPr>
          </a:p>
          <a:p>
            <a:pPr marL="361950" indent="-285750"/>
            <a:r>
              <a:rPr lang="en-GB" sz="1800" b="1" dirty="0">
                <a:latin typeface="Cambria"/>
              </a:rPr>
              <a:t>9. Logging &amp; Monitoring Service</a:t>
            </a:r>
            <a:endParaRPr lang="en-US" sz="1800" b="1" dirty="0">
              <a:latin typeface="Cambria"/>
            </a:endParaRPr>
          </a:p>
          <a:p>
            <a:pPr marL="361950" indent="-285750"/>
            <a:r>
              <a:rPr lang="en-GB" sz="1800" dirty="0">
                <a:latin typeface="Cambria"/>
              </a:rPr>
              <a:t>Tracks system performance, errors, and operational events.</a:t>
            </a:r>
          </a:p>
          <a:p>
            <a:pPr marL="361950" indent="-285750"/>
            <a:r>
              <a:rPr lang="en-GB" sz="1800" dirty="0">
                <a:latin typeface="Cambria"/>
              </a:rPr>
              <a:t>Logs backend activity and monitors service health.</a:t>
            </a:r>
          </a:p>
          <a:p>
            <a:pPr marL="361950" indent="-285750"/>
            <a:r>
              <a:rPr lang="en-GB" sz="1800" dirty="0">
                <a:latin typeface="Cambria"/>
              </a:rPr>
              <a:t>Provides insights for debugging and system optimization.</a:t>
            </a:r>
          </a:p>
          <a:p>
            <a:endParaRPr lang="en-GB" sz="2800" dirty="0"/>
          </a:p>
        </p:txBody>
      </p:sp>
    </p:spTree>
    <p:extLst>
      <p:ext uri="{BB962C8B-B14F-4D97-AF65-F5344CB8AC3E}">
        <p14:creationId xmlns:p14="http://schemas.microsoft.com/office/powerpoint/2010/main" val="285658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Hardware &amp; Software</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1AB4A9C-94F7-6120-2113-E82A5C64D0EB}"/>
              </a:ext>
            </a:extLst>
          </p:cNvPr>
          <p:cNvSpPr txBox="1"/>
          <p:nvPr/>
        </p:nvSpPr>
        <p:spPr>
          <a:xfrm>
            <a:off x="996696" y="1261872"/>
            <a:ext cx="10168128" cy="4801314"/>
          </a:xfrm>
          <a:prstGeom prst="rect">
            <a:avLst/>
          </a:prstGeom>
          <a:noFill/>
        </p:spPr>
        <p:txBody>
          <a:bodyPr wrap="square" lIns="91440" tIns="45720" rIns="91440" bIns="45720" rtlCol="0" anchor="t">
            <a:spAutoFit/>
          </a:bodyPr>
          <a:lstStyle/>
          <a:p>
            <a:r>
              <a:rPr lang="en-IN" sz="1800" b="1" i="1" dirty="0">
                <a:latin typeface="Cambria"/>
              </a:rPr>
              <a:t>Hardware Requirements Minimum (for development/testing)</a:t>
            </a:r>
          </a:p>
          <a:p>
            <a:r>
              <a:rPr lang="en-IN" sz="1800" dirty="0">
                <a:latin typeface="Cambria"/>
              </a:rPr>
              <a:t>Processor: Intel i3 (10th Gen) / AMD </a:t>
            </a:r>
            <a:r>
              <a:rPr lang="en-IN" sz="1800" err="1">
                <a:latin typeface="Cambria"/>
              </a:rPr>
              <a:t>Ryzen</a:t>
            </a:r>
            <a:r>
              <a:rPr lang="en-IN" sz="1800" dirty="0">
                <a:latin typeface="Cambria"/>
              </a:rPr>
              <a:t> 3 or equivalent	</a:t>
            </a:r>
          </a:p>
          <a:p>
            <a:r>
              <a:rPr lang="en-IN" sz="1800" dirty="0">
                <a:latin typeface="Cambria"/>
              </a:rPr>
              <a:t>RAM: 4 GB		</a:t>
            </a:r>
          </a:p>
          <a:p>
            <a:r>
              <a:rPr lang="en-IN" sz="1800" dirty="0">
                <a:latin typeface="Cambria"/>
              </a:rPr>
              <a:t>Storage: 20 GB free space</a:t>
            </a:r>
          </a:p>
          <a:p>
            <a:r>
              <a:rPr lang="en-IN" sz="1800" dirty="0">
                <a:latin typeface="Cambria"/>
              </a:rPr>
              <a:t>Network: Stable broadband internet (≥ 10 Mbps)	</a:t>
            </a:r>
          </a:p>
          <a:p>
            <a:r>
              <a:rPr lang="en-IN" sz="1800" dirty="0">
                <a:latin typeface="Cambria"/>
              </a:rPr>
              <a:t>Device: Standard PC / Laptop with browser support</a:t>
            </a:r>
          </a:p>
          <a:p>
            <a:endParaRPr lang="en-IN" sz="1800" dirty="0">
              <a:latin typeface="Cambria"/>
            </a:endParaRPr>
          </a:p>
          <a:p>
            <a:r>
              <a:rPr lang="en-IN" sz="1800" b="1" i="1" dirty="0">
                <a:latin typeface="Cambria"/>
              </a:rPr>
              <a:t>Software Requirements Frontend (User Side)	</a:t>
            </a:r>
            <a:r>
              <a:rPr lang="en-IN" sz="1800" dirty="0">
                <a:latin typeface="Cambria"/>
              </a:rPr>
              <a:t>	</a:t>
            </a:r>
          </a:p>
          <a:p>
            <a:r>
              <a:rPr lang="en-IN" sz="1800" dirty="0">
                <a:latin typeface="Cambria"/>
              </a:rPr>
              <a:t>Framework: ReactJS	</a:t>
            </a:r>
          </a:p>
          <a:p>
            <a:r>
              <a:rPr lang="en-IN" sz="1800" dirty="0">
                <a:latin typeface="Cambria"/>
              </a:rPr>
              <a:t>Languages: JavaScript, HTML5, CSS3	</a:t>
            </a:r>
          </a:p>
          <a:p>
            <a:r>
              <a:rPr lang="en-IN" sz="1800" dirty="0">
                <a:latin typeface="Cambria"/>
              </a:rPr>
              <a:t>Visualization: Chart.js	</a:t>
            </a:r>
          </a:p>
          <a:p>
            <a:r>
              <a:rPr lang="en-IN" sz="1800" dirty="0">
                <a:latin typeface="Cambria"/>
              </a:rPr>
              <a:t>Browser Compatibility: Chrome, Firefox, Edge, </a:t>
            </a:r>
            <a:r>
              <a:rPr lang="en-IN" sz="1800" err="1">
                <a:latin typeface="Cambria"/>
              </a:rPr>
              <a:t>SafariBackend</a:t>
            </a:r>
            <a:r>
              <a:rPr lang="en-IN" sz="1800" dirty="0">
                <a:latin typeface="Cambria"/>
              </a:rPr>
              <a:t> (Server Side)	</a:t>
            </a:r>
          </a:p>
          <a:p>
            <a:r>
              <a:rPr lang="en-IN" sz="1800" dirty="0">
                <a:latin typeface="Cambria"/>
              </a:rPr>
              <a:t>Runtime Environment: Node.js (v16 or above)	</a:t>
            </a:r>
          </a:p>
          <a:p>
            <a:r>
              <a:rPr lang="en-IN" sz="1800" dirty="0">
                <a:latin typeface="Cambria"/>
              </a:rPr>
              <a:t>Framework: Express.js (for API handling)</a:t>
            </a:r>
          </a:p>
          <a:p>
            <a:r>
              <a:rPr lang="en-IN" sz="1800" dirty="0">
                <a:latin typeface="Cambria"/>
              </a:rPr>
              <a:t>Data Handling: REST APIs / </a:t>
            </a:r>
            <a:r>
              <a:rPr lang="en-IN" sz="1800" err="1">
                <a:latin typeface="Cambria"/>
              </a:rPr>
              <a:t>WebSockets</a:t>
            </a:r>
            <a:r>
              <a:rPr lang="en-IN" sz="1800" dirty="0">
                <a:latin typeface="Cambria"/>
              </a:rPr>
              <a:t> for real-time updates	</a:t>
            </a:r>
          </a:p>
          <a:p>
            <a:r>
              <a:rPr lang="en-IN" sz="1800" dirty="0">
                <a:latin typeface="Cambria"/>
              </a:rPr>
              <a:t>Notification Service: Twilio / Firebase Cloud Messaging / SMTP for </a:t>
            </a:r>
            <a:r>
              <a:rPr lang="en-IN" sz="1800" err="1">
                <a:latin typeface="Cambria"/>
              </a:rPr>
              <a:t>alertsDatabase</a:t>
            </a:r>
            <a:r>
              <a:rPr lang="en-IN" sz="1800" dirty="0">
                <a:latin typeface="Cambria"/>
              </a:rPr>
              <a:t>	</a:t>
            </a:r>
          </a:p>
          <a:p>
            <a:r>
              <a:rPr lang="en-IN" sz="1800" dirty="0">
                <a:latin typeface="Cambria"/>
              </a:rPr>
              <a:t>Cloud DB: Firebase / MongoDB Atlas </a:t>
            </a:r>
          </a:p>
        </p:txBody>
      </p:sp>
    </p:spTree>
    <p:extLst>
      <p:ext uri="{BB962C8B-B14F-4D97-AF65-F5344CB8AC3E}">
        <p14:creationId xmlns:p14="http://schemas.microsoft.com/office/powerpoint/2010/main" val="47989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3CEF7CC-58D8-2304-A96F-A3708921CE0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E9BA5F1-4552-B6F5-10F6-38E859E817C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5D65777-2BC7-D4EC-6987-A817F1B7C79F}"/>
              </a:ext>
            </a:extLst>
          </p:cNvPr>
          <p:cNvPicPr>
            <a:picLocks noChangeAspect="1"/>
          </p:cNvPicPr>
          <p:nvPr/>
        </p:nvPicPr>
        <p:blipFill>
          <a:blip r:embed="rId3"/>
          <a:stretch>
            <a:fillRect/>
          </a:stretch>
        </p:blipFill>
        <p:spPr>
          <a:xfrm>
            <a:off x="922175" y="948044"/>
            <a:ext cx="10347649" cy="5147956"/>
          </a:xfrm>
          <a:prstGeom prst="rect">
            <a:avLst/>
          </a:prstGeom>
        </p:spPr>
      </p:pic>
    </p:spTree>
    <p:extLst>
      <p:ext uri="{BB962C8B-B14F-4D97-AF65-F5344CB8AC3E}">
        <p14:creationId xmlns:p14="http://schemas.microsoft.com/office/powerpoint/2010/main" val="3247309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PSCS_61</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sz="1600" dirty="0"/>
              <a:t>  </a:t>
            </a:r>
            <a:r>
              <a:rPr lang="en-US" sz="2000" dirty="0">
                <a:latin typeface="Cambria"/>
              </a:rPr>
              <a:t>Cloudbursts are sudden, extreme rainfall events often leading to flash floods and catastrophic damage. They are difficult to predict due to their localized and rapid onset nature.</a:t>
            </a:r>
            <a:br>
              <a:rPr lang="en-US" sz="2000" dirty="0">
                <a:latin typeface="Cambria"/>
              </a:rPr>
            </a:br>
            <a:r>
              <a:rPr lang="en-US" sz="2000" dirty="0">
                <a:latin typeface="Cambria"/>
              </a:rPr>
              <a:t>Currently, most rainfall prediction models lack the resolution and real-time analysis needed to accurately forecast cloudbursts, leading to unpreparedness in vulnerable regions.</a:t>
            </a:r>
            <a:endParaRPr lang="en-US" sz="2000">
              <a:latin typeface="Cambria"/>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F529B15E-B8AF-14C0-978A-BC3DC72E5BAF}"/>
              </a:ext>
            </a:extLst>
          </p:cNvPr>
          <p:cNvSpPr>
            <a:spLocks noChangeArrowheads="1"/>
          </p:cNvSpPr>
          <p:nvPr/>
        </p:nvSpPr>
        <p:spPr bwMode="auto">
          <a:xfrm rot="10800000" flipV="1">
            <a:off x="812800" y="924512"/>
            <a:ext cx="1036630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err="1">
                <a:ln>
                  <a:noFill/>
                </a:ln>
                <a:solidFill>
                  <a:schemeClr val="tx1"/>
                </a:solidFill>
                <a:effectLst/>
                <a:latin typeface="Cambria"/>
              </a:rPr>
              <a:t>Stormsense</a:t>
            </a:r>
            <a:r>
              <a:rPr kumimoji="0" lang="en-US" altLang="en-US" b="1" i="0" u="none" strike="noStrike" cap="none" normalizeH="0" baseline="0" dirty="0">
                <a:ln>
                  <a:noFill/>
                </a:ln>
                <a:solidFill>
                  <a:schemeClr val="tx1"/>
                </a:solidFill>
                <a:effectLst/>
                <a:latin typeface="Cambria"/>
              </a:rPr>
              <a:t>: A Multi-Model Cloudburst Prediction System Using ML and Deep Image Processing</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 Combines Random Forest, SVM, and CNN (VGG16) on satellite images for cloudburst prediction. Real-time alerts via </a:t>
            </a:r>
            <a:r>
              <a:rPr kumimoji="0" lang="en-US" altLang="en-US" b="0" i="0" u="none" strike="noStrike" cap="none" normalizeH="0" baseline="0" err="1">
                <a:ln>
                  <a:noFill/>
                </a:ln>
                <a:solidFill>
                  <a:schemeClr val="tx1"/>
                </a:solidFill>
                <a:effectLst/>
                <a:latin typeface="Cambria"/>
              </a:rPr>
              <a:t>Pushbullet</a:t>
            </a:r>
            <a:r>
              <a:rPr kumimoji="0" lang="en-US" altLang="en-US" b="0" i="0" u="none" strike="noStrike" cap="none" normalizeH="0" baseline="0" dirty="0">
                <a:ln>
                  <a:noFill/>
                </a:ln>
                <a:solidFill>
                  <a:schemeClr val="tx1"/>
                </a:solidFill>
                <a:effectLst/>
                <a:latin typeface="Cambria"/>
              </a:rPr>
              <a:t> API. </a:t>
            </a:r>
            <a:r>
              <a:rPr kumimoji="0" lang="en-US" altLang="en-US" b="0" i="0" u="none" strike="noStrike" cap="none" normalizeH="0" baseline="0" dirty="0">
                <a:ln>
                  <a:noFill/>
                </a:ln>
                <a:solidFill>
                  <a:schemeClr val="tx1"/>
                </a:solidFill>
                <a:effectLst/>
                <a:latin typeface="Cambria"/>
                <a:hlinkClick r:id="rId3">
                  <a:extLst>
                    <a:ext uri="{A12FA001-AC4F-418D-AE19-62706E023703}">
                      <ahyp:hlinkClr xmlns:ahyp="http://schemas.microsoft.com/office/drawing/2018/hyperlinkcolor" val="tx"/>
                    </a:ext>
                  </a:extLst>
                </a:hlinkClick>
              </a:rPr>
              <a:t>theaspd.com</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District-Level Rainfall and Cloudburst Prediction Using </a:t>
            </a:r>
            <a:r>
              <a:rPr kumimoji="0" lang="en-US" altLang="en-US" b="1" i="0" u="none" strike="noStrike" cap="none" normalizeH="0" baseline="0" err="1">
                <a:ln>
                  <a:noFill/>
                </a:ln>
                <a:solidFill>
                  <a:schemeClr val="tx1"/>
                </a:solidFill>
                <a:effectLst/>
                <a:latin typeface="Cambria"/>
              </a:rPr>
              <a:t>XGBoost</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Uses </a:t>
            </a:r>
            <a:r>
              <a:rPr kumimoji="0" lang="en-US" altLang="en-US" b="0" i="0" u="none" strike="noStrike" cap="none" normalizeH="0" baseline="0" err="1">
                <a:ln>
                  <a:noFill/>
                </a:ln>
                <a:solidFill>
                  <a:schemeClr val="tx1"/>
                </a:solidFill>
                <a:effectLst/>
                <a:latin typeface="Cambria"/>
              </a:rPr>
              <a:t>XGBoost</a:t>
            </a:r>
            <a:r>
              <a:rPr kumimoji="0" lang="en-US" altLang="en-US" b="0" i="0" u="none" strike="noStrike" cap="none" normalizeH="0" baseline="0" dirty="0">
                <a:ln>
                  <a:noFill/>
                </a:ln>
                <a:solidFill>
                  <a:schemeClr val="tx1"/>
                </a:solidFill>
                <a:effectLst/>
                <a:latin typeface="Cambria"/>
              </a:rPr>
              <a:t> for forecasting cloudbursts using historical rainfall data; outperforms LSTM and Random Forest. </a:t>
            </a:r>
            <a:r>
              <a:rPr kumimoji="0" lang="en-US" altLang="en-US" b="0" i="0" u="none" strike="noStrike" cap="none" normalizeH="0" baseline="0" dirty="0">
                <a:ln>
                  <a:noFill/>
                </a:ln>
                <a:solidFill>
                  <a:schemeClr val="tx1"/>
                </a:solidFill>
                <a:effectLst/>
                <a:latin typeface="Cambria"/>
                <a:hlinkClick r:id="rId4">
                  <a:extLst>
                    <a:ext uri="{A12FA001-AC4F-418D-AE19-62706E023703}">
                      <ahyp:hlinkClr xmlns:ahyp="http://schemas.microsoft.com/office/drawing/2018/hyperlinkcolor" val="tx"/>
                    </a:ext>
                  </a:extLst>
                </a:hlinkClick>
              </a:rPr>
              <a:t>dspace.iiti.ac.ininformatica.si</a:t>
            </a:r>
            <a:endParaRPr lang="en-US" altLang="en-US" b="0" i="0" u="none" strike="noStrike" cap="none" normalizeH="0" baseline="0" dirty="0">
              <a:ln>
                <a:noFill/>
              </a:ln>
              <a:solidFill>
                <a:schemeClr val="tx1"/>
              </a:solidFill>
              <a:effectLst/>
              <a:latin typeface="Cambria"/>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Prediction in India Using Machine Learning</a:t>
            </a:r>
            <a:r>
              <a:rPr kumimoji="0" lang="en-US" altLang="en-US" b="0" i="0" u="none" strike="noStrike" cap="none" normalizeH="0" baseline="0" dirty="0">
                <a:ln>
                  <a:noFill/>
                </a:ln>
                <a:solidFill>
                  <a:schemeClr val="tx1"/>
                </a:solidFill>
                <a:effectLst/>
                <a:latin typeface="Cambria"/>
              </a:rPr>
              <a:t> (2024)</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Employs K-Nearest Neighbors on features like humidity, wind, pressure for predicting cloudbursts in Indian regions. </a:t>
            </a:r>
            <a:r>
              <a:rPr kumimoji="0" lang="en-US" altLang="en-US" b="0" i="0" u="none" strike="noStrike" cap="none" normalizeH="0" baseline="0" dirty="0">
                <a:ln>
                  <a:noFill/>
                </a:ln>
                <a:solidFill>
                  <a:schemeClr val="tx1"/>
                </a:solidFill>
                <a:effectLst/>
                <a:latin typeface="Cambria"/>
                <a:hlinkClick r:id="rId5">
                  <a:extLst>
                    <a:ext uri="{A12FA001-AC4F-418D-AE19-62706E023703}">
                      <ahyp:hlinkClr xmlns:ahyp="http://schemas.microsoft.com/office/drawing/2018/hyperlinkcolor" val="tx"/>
                    </a:ext>
                  </a:extLst>
                </a:hlinkClick>
              </a:rPr>
              <a:t>philarchive.org</a:t>
            </a:r>
            <a:r>
              <a:rPr kumimoji="0" lang="en-US" altLang="en-US" b="0" i="0" u="none" strike="noStrike" cap="none" normalizeH="0" baseline="0" dirty="0">
                <a:ln>
                  <a:noFill/>
                </a:ln>
                <a:solidFill>
                  <a:schemeClr val="tx1"/>
                </a:solidFill>
                <a:effectLst/>
                <a:latin typeface="Cambria"/>
                <a:hlinkClick r:id="rId5"/>
              </a:rPr>
              <a:t>PhilPapers</a:t>
            </a:r>
            <a:endParaRPr lang="en-US" altLang="en-US" b="0" i="0" u="none" strike="noStrike" cap="none" normalizeH="0" baseline="0" dirty="0">
              <a:ln>
                <a:noFill/>
              </a:ln>
              <a:solidFill>
                <a:schemeClr val="tx1"/>
              </a:solidFill>
              <a:effectLst/>
              <a:latin typeface="Cambria"/>
              <a:hlinkClick r:id="rId5"/>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Prediction System Using Machine Learning</a:t>
            </a:r>
            <a:r>
              <a:rPr kumimoji="0" lang="en-US" altLang="en-US" b="0" i="0" u="none" strike="noStrike" cap="none" normalizeH="0" baseline="0" dirty="0">
                <a:ln>
                  <a:noFill/>
                </a:ln>
                <a:solidFill>
                  <a:schemeClr val="tx1"/>
                </a:solidFill>
                <a:effectLst/>
                <a:latin typeface="Cambria"/>
              </a:rPr>
              <a:t> (2024)</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Implements a binary classification model to forecast real-time cloudburst events across India. </a:t>
            </a:r>
            <a:r>
              <a:rPr kumimoji="0" lang="en-US" altLang="en-US" b="0" i="0" u="none" strike="noStrike" cap="none" normalizeH="0" baseline="0" dirty="0">
                <a:ln>
                  <a:noFill/>
                </a:ln>
                <a:solidFill>
                  <a:schemeClr val="tx1"/>
                </a:solidFill>
                <a:effectLst/>
                <a:latin typeface="Cambria"/>
                <a:hlinkClick r:id="rId6">
                  <a:extLst>
                    <a:ext uri="{A12FA001-AC4F-418D-AE19-62706E023703}">
                      <ahyp:hlinkClr xmlns:ahyp="http://schemas.microsoft.com/office/drawing/2018/hyperlinkcolor" val="tx"/>
                    </a:ext>
                  </a:extLst>
                </a:hlinkClick>
              </a:rPr>
              <a:t>IJRASET</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Cloudburst Forecasting System (AI-based, with GIS)</a:t>
            </a:r>
            <a:r>
              <a:rPr kumimoji="0" lang="en-US" altLang="en-US" b="0" i="0" u="none" strike="noStrike" cap="none" normalizeH="0" baseline="0" dirty="0">
                <a:ln>
                  <a:noFill/>
                </a:ln>
                <a:solidFill>
                  <a:schemeClr val="tx1"/>
                </a:solidFill>
                <a:effectLst/>
                <a:latin typeface="Cambria"/>
              </a:rPr>
              <a:t> (2025)</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AI-driven system processing weather reports and satellite/radar data, with GIS support to aid resource allocation. </a:t>
            </a:r>
            <a:r>
              <a:rPr kumimoji="0" lang="en-US" altLang="en-US" b="0" i="0" u="none" strike="noStrike" cap="none" normalizeH="0" baseline="0" dirty="0">
                <a:ln>
                  <a:noFill/>
                </a:ln>
                <a:solidFill>
                  <a:schemeClr val="tx1"/>
                </a:solidFill>
                <a:effectLst/>
                <a:latin typeface="Cambria"/>
                <a:hlinkClick r:id="rId7">
                  <a:extLst>
                    <a:ext uri="{A12FA001-AC4F-418D-AE19-62706E023703}">
                      <ahyp:hlinkClr xmlns:ahyp="http://schemas.microsoft.com/office/drawing/2018/hyperlinkcolor" val="tx"/>
                    </a:ext>
                  </a:extLst>
                </a:hlinkClick>
              </a:rPr>
              <a:t>IJRASET</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a:rPr>
              <a:t>Implementation of LSTM to Predict Weather in Central Java</a:t>
            </a:r>
            <a:r>
              <a:rPr kumimoji="0" lang="en-US" altLang="en-US" b="0" i="0" u="none" strike="noStrike" cap="none" normalizeH="0" baseline="0" dirty="0">
                <a:ln>
                  <a:noFill/>
                </a:ln>
                <a:solidFill>
                  <a:schemeClr val="tx1"/>
                </a:solidFill>
                <a:effectLst/>
                <a:latin typeface="Cambria"/>
              </a:rPr>
              <a:t> (2023)</a:t>
            </a: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a:rPr>
              <a:t>Uses LSTM neural networks to forecast temperature, rainfall, and humidity in Central Java. </a:t>
            </a:r>
            <a:r>
              <a:rPr kumimoji="0" lang="en-US" altLang="en-US" b="0" i="0" u="none" strike="noStrike" cap="none" normalizeH="0" baseline="0" dirty="0">
                <a:ln>
                  <a:noFill/>
                </a:ln>
                <a:solidFill>
                  <a:schemeClr val="tx1"/>
                </a:solidFill>
                <a:effectLst/>
                <a:latin typeface="Cambria"/>
                <a:hlinkClick r:id="rId8">
                  <a:extLst>
                    <a:ext uri="{A12FA001-AC4F-418D-AE19-62706E023703}">
                      <ahyp:hlinkClr xmlns:ahyp="http://schemas.microsoft.com/office/drawing/2018/hyperlinkcolor" val="tx"/>
                    </a:ext>
                  </a:extLst>
                </a:hlinkClick>
              </a:rPr>
              <a:t>jutif.if.unsoed.ac.id</a:t>
            </a:r>
            <a:endParaRPr lang="en-US" altLang="en-US" b="0" i="0" u="none" strike="noStrike" cap="none" normalizeH="0" baseline="0" dirty="0">
              <a:ln>
                <a:noFill/>
              </a:ln>
              <a:solidFill>
                <a:schemeClr val="tx1"/>
              </a:solidFill>
              <a:effectLst/>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Prediction of Rainfall Classification of Java Island with ANN + Kriging</a:t>
            </a:r>
            <a:r>
              <a:rPr lang="en-US" altLang="en-US" dirty="0">
                <a:solidFill>
                  <a:schemeClr val="tx1"/>
                </a:solidFill>
                <a:latin typeface="Cambria"/>
              </a:rPr>
              <a:t> (2022)</a:t>
            </a:r>
          </a:p>
          <a:p>
            <a:pPr lvl="0" eaLnBrk="0" fontAlgn="base" hangingPunct="0">
              <a:spcBef>
                <a:spcPct val="0"/>
              </a:spcBef>
              <a:spcAft>
                <a:spcPct val="0"/>
              </a:spcAft>
              <a:buClrTx/>
            </a:pPr>
            <a:r>
              <a:rPr lang="en-US" altLang="en-US" dirty="0">
                <a:solidFill>
                  <a:schemeClr val="tx1"/>
                </a:solidFill>
                <a:latin typeface="Cambria"/>
              </a:rPr>
              <a:t>Combines artificial neural networks with spatial interpolation (Kriging) to generate rainfall classification maps. </a:t>
            </a:r>
            <a:r>
              <a:rPr lang="en-US" altLang="en-US" dirty="0">
                <a:solidFill>
                  <a:schemeClr val="tx1"/>
                </a:solidFill>
                <a:latin typeface="Cambria"/>
                <a:hlinkClick r:id="rId9">
                  <a:extLst>
                    <a:ext uri="{A12FA001-AC4F-418D-AE19-62706E023703}">
                      <ahyp:hlinkClr xmlns:ahyp="http://schemas.microsoft.com/office/drawing/2018/hyperlinkcolor" val="tx"/>
                    </a:ext>
                  </a:extLst>
                </a:hlinkClick>
              </a:rPr>
              <a:t>ejurnal.stmik-budidarma.ac.id</a:t>
            </a:r>
            <a:endParaRPr lang="en-US" altLang="en-US" dirty="0">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Weather Prediction Using Machine Learning Classifiers</a:t>
            </a:r>
            <a:r>
              <a:rPr lang="en-US" altLang="en-US" dirty="0">
                <a:solidFill>
                  <a:schemeClr val="tx1"/>
                </a:solidFill>
                <a:latin typeface="Cambria"/>
              </a:rPr>
              <a:t> (2024)</a:t>
            </a:r>
          </a:p>
          <a:p>
            <a:pPr lvl="0" eaLnBrk="0" fontAlgn="base" hangingPunct="0">
              <a:spcBef>
                <a:spcPct val="0"/>
              </a:spcBef>
              <a:spcAft>
                <a:spcPct val="0"/>
              </a:spcAft>
              <a:buClrTx/>
            </a:pPr>
            <a:r>
              <a:rPr lang="en-US" altLang="en-US" dirty="0">
                <a:solidFill>
                  <a:schemeClr val="tx1"/>
                </a:solidFill>
                <a:latin typeface="Cambria"/>
              </a:rPr>
              <a:t>Compares </a:t>
            </a:r>
            <a:r>
              <a:rPr lang="en-US" altLang="en-US" err="1">
                <a:solidFill>
                  <a:schemeClr val="tx1"/>
                </a:solidFill>
                <a:latin typeface="Cambria"/>
              </a:rPr>
              <a:t>XGBoost</a:t>
            </a:r>
            <a:r>
              <a:rPr lang="en-US" altLang="en-US" dirty="0">
                <a:solidFill>
                  <a:schemeClr val="tx1"/>
                </a:solidFill>
                <a:latin typeface="Cambria"/>
              </a:rPr>
              <a:t>, Gradient Boosting, and Random Forest for weather prediction; </a:t>
            </a:r>
            <a:r>
              <a:rPr lang="en-US" altLang="en-US" err="1">
                <a:solidFill>
                  <a:schemeClr val="tx1"/>
                </a:solidFill>
                <a:latin typeface="Cambria"/>
              </a:rPr>
              <a:t>XGBoost</a:t>
            </a:r>
            <a:r>
              <a:rPr lang="en-US" altLang="en-US" dirty="0">
                <a:solidFill>
                  <a:schemeClr val="tx1"/>
                </a:solidFill>
                <a:latin typeface="Cambria"/>
              </a:rPr>
              <a:t> achieves ~82% accuracy. </a:t>
            </a:r>
            <a:r>
              <a:rPr lang="en-US" altLang="en-US" dirty="0">
                <a:solidFill>
                  <a:schemeClr val="tx1"/>
                </a:solidFill>
                <a:latin typeface="Cambria"/>
                <a:hlinkClick r:id="rId10">
                  <a:extLst>
                    <a:ext uri="{A12FA001-AC4F-418D-AE19-62706E023703}">
                      <ahyp:hlinkClr xmlns:ahyp="http://schemas.microsoft.com/office/drawing/2018/hyperlinkcolor" val="tx"/>
                    </a:ext>
                  </a:extLst>
                </a:hlinkClick>
              </a:rPr>
              <a:t>jicet.org</a:t>
            </a:r>
            <a:endParaRPr lang="en-US" altLang="en-US" dirty="0">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Design &amp; Implementation of Weather Forecasting System Based on Cloud Computing &amp; Data Mining</a:t>
            </a:r>
            <a:r>
              <a:rPr lang="en-US" altLang="en-US" dirty="0">
                <a:solidFill>
                  <a:schemeClr val="tx1"/>
                </a:solidFill>
                <a:latin typeface="Cambria"/>
              </a:rPr>
              <a:t> (2018)</a:t>
            </a:r>
          </a:p>
          <a:p>
            <a:pPr lvl="0" eaLnBrk="0" fontAlgn="base" hangingPunct="0">
              <a:spcBef>
                <a:spcPct val="0"/>
              </a:spcBef>
              <a:spcAft>
                <a:spcPct val="0"/>
              </a:spcAft>
              <a:buClrTx/>
            </a:pPr>
            <a:r>
              <a:rPr lang="en-US" altLang="en-US" dirty="0">
                <a:solidFill>
                  <a:schemeClr val="tx1"/>
                </a:solidFill>
                <a:latin typeface="Cambria"/>
              </a:rPr>
              <a:t>Cloud-based weather forecasting using data mining techniques to analyze atmospheric conditions. </a:t>
            </a:r>
            <a:r>
              <a:rPr lang="en-US" altLang="en-US" dirty="0">
                <a:solidFill>
                  <a:schemeClr val="tx1"/>
                </a:solidFill>
                <a:latin typeface="Cambria"/>
                <a:hlinkClick r:id="rId11">
                  <a:extLst>
                    <a:ext uri="{A12FA001-AC4F-418D-AE19-62706E023703}">
                      <ahyp:hlinkClr xmlns:ahyp="http://schemas.microsoft.com/office/drawing/2018/hyperlinkcolor" val="tx"/>
                    </a:ext>
                  </a:extLst>
                </a:hlinkClick>
              </a:rPr>
              <a:t>sciencepubco.com</a:t>
            </a:r>
            <a:endParaRPr lang="en-US" altLang="en-US">
              <a:solidFill>
                <a:schemeClr val="tx1"/>
              </a:solidFill>
              <a:latin typeface="Cambria"/>
            </a:endParaRPr>
          </a:p>
          <a:p>
            <a:pPr lvl="0" eaLnBrk="0" fontAlgn="base" hangingPunct="0">
              <a:spcBef>
                <a:spcPct val="0"/>
              </a:spcBef>
              <a:spcAft>
                <a:spcPct val="0"/>
              </a:spcAft>
              <a:buClrTx/>
              <a:buFontTx/>
              <a:buChar char="•"/>
            </a:pPr>
            <a:r>
              <a:rPr lang="en-US" altLang="en-US" b="1" dirty="0">
                <a:solidFill>
                  <a:schemeClr val="tx1"/>
                </a:solidFill>
                <a:latin typeface="Cambria"/>
              </a:rPr>
              <a:t>Maritime Weather Prediction Using Fuzzy Logic in Java Sea</a:t>
            </a:r>
            <a:endParaRPr lang="en-US" altLang="en-US" dirty="0">
              <a:solidFill>
                <a:schemeClr val="tx1"/>
              </a:solidFill>
              <a:latin typeface="Cambria"/>
            </a:endParaRPr>
          </a:p>
          <a:p>
            <a:pPr lvl="0" eaLnBrk="0" fontAlgn="base" hangingPunct="0">
              <a:spcBef>
                <a:spcPct val="0"/>
              </a:spcBef>
              <a:spcAft>
                <a:spcPct val="0"/>
              </a:spcAft>
              <a:buClrTx/>
            </a:pPr>
            <a:r>
              <a:rPr lang="en-US" altLang="en-US" dirty="0">
                <a:solidFill>
                  <a:schemeClr val="tx1"/>
                </a:solidFill>
                <a:latin typeface="Cambria"/>
              </a:rPr>
              <a:t>Applies fuzzy logic, ARIMA, and other statistical methods for maritime weather forecasting (Java Sea context). </a:t>
            </a:r>
            <a:r>
              <a:rPr lang="en-US" altLang="en-US" dirty="0">
                <a:solidFill>
                  <a:schemeClr val="tx1"/>
                </a:solidFill>
                <a:latin typeface="Cambria"/>
                <a:hlinkClick r:id="rId12">
                  <a:extLst>
                    <a:ext uri="{A12FA001-AC4F-418D-AE19-62706E023703}">
                      <ahyp:hlinkClr xmlns:ahyp="http://schemas.microsoft.com/office/drawing/2018/hyperlinkcolor" val="tx"/>
                    </a:ext>
                  </a:extLst>
                </a:hlinkClick>
              </a:rPr>
              <a:t>scholar.its.ac.id</a:t>
            </a:r>
            <a:endParaRPr lang="en-US" altLang="en-US">
              <a:solidFill>
                <a:schemeClr val="tx1"/>
              </a:solidFill>
              <a:latin typeface="Cambria"/>
            </a:endParaRPr>
          </a:p>
          <a:p>
            <a:pPr marL="0" marR="0" lvl="0" indent="0" algn="l" defTabSz="914400" rtl="0" eaLnBrk="0" fontAlgn="base" latinLnBrk="0" hangingPunct="0">
              <a:lnSpc>
                <a:spcPct val="100000"/>
              </a:lnSpc>
              <a:spcBef>
                <a:spcPct val="0"/>
              </a:spcBef>
              <a:spcAft>
                <a:spcPct val="0"/>
              </a:spcAft>
              <a:buClrTx/>
              <a:buSzTx/>
              <a:tabLst/>
            </a:pPr>
            <a:endParaRPr lang="en-US" altLang="en-US" b="0" i="0" u="none" strike="noStrike" cap="none" normalizeH="0" baseline="0" dirty="0">
              <a:ln>
                <a:noFill/>
              </a:ln>
              <a:solidFill>
                <a:schemeClr val="tx1"/>
              </a:solidFill>
              <a:effectLst/>
              <a:latin typeface="Cambri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745D5AA-1098-B278-89A8-D7636675AFF5}"/>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8C43B3D5-E2D2-0C79-BAF2-D2D0350CC5A9}"/>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87AD2CC-6759-0C9A-2C74-61DEAAA360EA}"/>
              </a:ext>
            </a:extLst>
          </p:cNvPr>
          <p:cNvSpPr txBox="1"/>
          <p:nvPr/>
        </p:nvSpPr>
        <p:spPr>
          <a:xfrm>
            <a:off x="762000" y="1152145"/>
            <a:ext cx="10668000" cy="4524315"/>
          </a:xfrm>
          <a:prstGeom prst="rect">
            <a:avLst/>
          </a:prstGeom>
          <a:noFill/>
        </p:spPr>
        <p:txBody>
          <a:bodyPr wrap="square" lIns="91440" tIns="45720" rIns="91440" bIns="45720" rtlCol="0" anchor="t">
            <a:spAutoFit/>
          </a:bodyPr>
          <a:lstStyle/>
          <a:p>
            <a:r>
              <a:rPr lang="en-US" sz="1800" dirty="0">
                <a:latin typeface="Cambria"/>
              </a:rPr>
              <a:t>Cloudbursts are sudden, intense rainfall events that can lead to devastating flash floods, especially in mountainous and urban regions. Early detection and timely alerts are crucial to mitigate their impact. This project presents a Cloudburst Prediction System developed using JavaScript and ReactJS, designed to provide real-time weather monitoring and alert generation through a web-based interface.</a:t>
            </a:r>
          </a:p>
          <a:p>
            <a:endParaRPr lang="en-US" sz="1800" dirty="0">
              <a:latin typeface="Cambria"/>
            </a:endParaRPr>
          </a:p>
          <a:p>
            <a:r>
              <a:rPr lang="en-US" sz="1800" dirty="0">
                <a:latin typeface="Cambria"/>
              </a:rPr>
              <a:t>The system architecture comprises a ReactJS-based user interface for data input and alert visualization, and a JavaScript-powered backend API that fetches real-time weather data from external sources . The backend processes this data using a rule-based Alert Rules Engine, which evaluates predefined thresholds for parameters like rainfall intensity, humidity, and atmospheric pressure. When conditions indicate a potential cloudburst, the system triggers alerts via a Notification Module, which supports both on-screen and email/SMS notifications.</a:t>
            </a:r>
          </a:p>
          <a:p>
            <a:endParaRPr lang="en-US" sz="1800" dirty="0">
              <a:latin typeface="Cambria"/>
            </a:endParaRPr>
          </a:p>
          <a:p>
            <a:r>
              <a:rPr lang="en-US" sz="1800" dirty="0">
                <a:latin typeface="Cambria"/>
              </a:rPr>
              <a:t>This project demonstrates how modern web technologies can be effectively leveraged to build a responsive and reliable early warning system for natural disasters, without relying on complex machine learning models.</a:t>
            </a:r>
          </a:p>
          <a:p>
            <a:endParaRPr lang="en-US" sz="1800" dirty="0">
              <a:latin typeface="Cambria"/>
            </a:endParaRPr>
          </a:p>
        </p:txBody>
      </p:sp>
    </p:spTree>
    <p:extLst>
      <p:ext uri="{BB962C8B-B14F-4D97-AF65-F5344CB8AC3E}">
        <p14:creationId xmlns:p14="http://schemas.microsoft.com/office/powerpoint/2010/main" val="3639817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F9B0B9C-000A-1665-88BB-73C69381B39C}"/>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E31C6B0-9E4A-8C6E-2B1E-FD04A555A2B2}"/>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a:t>
            </a:r>
            <a:r>
              <a:rPr lang="en-IN" dirty="0" err="1">
                <a:latin typeface="Cambria" panose="02040503050406030204" pitchFamily="18" charset="0"/>
                <a:ea typeface="Cambria" panose="02040503050406030204" pitchFamily="18" charset="0"/>
              </a:rPr>
              <a:t>iterature</a:t>
            </a:r>
            <a:r>
              <a:rPr lang="en-IN" dirty="0">
                <a:latin typeface="Cambria" panose="02040503050406030204" pitchFamily="18" charset="0"/>
                <a:ea typeface="Cambria" panose="02040503050406030204" pitchFamily="18" charset="0"/>
              </a:rPr>
              <a:t> Survey</a:t>
            </a:r>
            <a:endParaRPr lang="en-US"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6E4BCAC-8DF0-B51F-E3E4-4878D07C7E29}"/>
              </a:ext>
            </a:extLst>
          </p:cNvPr>
          <p:cNvSpPr txBox="1"/>
          <p:nvPr/>
        </p:nvSpPr>
        <p:spPr>
          <a:xfrm>
            <a:off x="812800" y="1101012"/>
            <a:ext cx="10668000" cy="3447098"/>
          </a:xfrm>
          <a:prstGeom prst="rect">
            <a:avLst/>
          </a:prstGeom>
          <a:noFill/>
        </p:spPr>
        <p:txBody>
          <a:bodyPr wrap="square" lIns="91440" tIns="45720" rIns="91440" bIns="45720" rtlCol="0" anchor="t">
            <a:spAutoFit/>
          </a:bodyPr>
          <a:lstStyle/>
          <a:p>
            <a:r>
              <a:rPr lang="en-IN" sz="1800" b="1" dirty="0">
                <a:latin typeface="Cambria"/>
              </a:rPr>
              <a:t>Statistical Models (ARIMA, regression, time series):</a:t>
            </a:r>
            <a:r>
              <a:rPr lang="en-IN" sz="1800" dirty="0">
                <a:latin typeface="Cambria"/>
              </a:rPr>
              <a:t> Simple but fail with non-linear chaotic rainfall patterns [9].</a:t>
            </a:r>
          </a:p>
          <a:p>
            <a:r>
              <a:rPr lang="en-IN" sz="1800" b="1" dirty="0">
                <a:latin typeface="Cambria"/>
              </a:rPr>
              <a:t>Machine Learning (RF, SVM, Ensembles):</a:t>
            </a:r>
            <a:r>
              <a:rPr lang="en-IN" sz="1800" dirty="0">
                <a:latin typeface="Cambria"/>
              </a:rPr>
              <a:t> Improved accuracy but lacked real-time alerts &amp; deployment [1–4,8].</a:t>
            </a:r>
          </a:p>
          <a:p>
            <a:r>
              <a:rPr lang="en-IN" sz="1800" b="1" dirty="0">
                <a:latin typeface="Cambria"/>
              </a:rPr>
              <a:t>Deep Learning (LSTM, CNN, CNN-LSTM):</a:t>
            </a:r>
            <a:r>
              <a:rPr lang="en-IN" sz="1800" dirty="0">
                <a:latin typeface="Cambria"/>
              </a:rPr>
              <a:t> Captures temporal &amp; spatial patterns well, but needs </a:t>
            </a:r>
            <a:r>
              <a:rPr lang="en-IN" sz="1800" b="1" dirty="0">
                <a:latin typeface="Cambria"/>
              </a:rPr>
              <a:t>big data + high computation</a:t>
            </a:r>
            <a:r>
              <a:rPr lang="en-IN" sz="1800" dirty="0">
                <a:latin typeface="Cambria"/>
              </a:rPr>
              <a:t> [2,6,7].</a:t>
            </a:r>
          </a:p>
          <a:p>
            <a:r>
              <a:rPr lang="en-IN" sz="1800" b="1" dirty="0">
                <a:latin typeface="Cambria"/>
              </a:rPr>
              <a:t>Domain-specific / GIS / Cloud computing models:</a:t>
            </a:r>
            <a:r>
              <a:rPr lang="en-IN" sz="1800" dirty="0">
                <a:latin typeface="Cambria"/>
              </a:rPr>
              <a:t> Accurate but </a:t>
            </a:r>
            <a:r>
              <a:rPr lang="en-IN" sz="1800" b="1" dirty="0">
                <a:latin typeface="Cambria"/>
              </a:rPr>
              <a:t>region-limited or costly</a:t>
            </a:r>
            <a:r>
              <a:rPr lang="en-IN" sz="1800" dirty="0">
                <a:latin typeface="Cambria"/>
              </a:rPr>
              <a:t> [5,9,10].</a:t>
            </a:r>
          </a:p>
          <a:p>
            <a:r>
              <a:rPr lang="en-IN" sz="1800" b="1" dirty="0">
                <a:latin typeface="Cambria"/>
              </a:rPr>
              <a:t>Rule-based Systems:</a:t>
            </a:r>
            <a:r>
              <a:rPr lang="en-IN" sz="1800" dirty="0">
                <a:latin typeface="Cambria"/>
              </a:rPr>
              <a:t> Fast, interpretable, good for </a:t>
            </a:r>
            <a:r>
              <a:rPr lang="en-IN" sz="1800" b="1" dirty="0">
                <a:latin typeface="Cambria"/>
              </a:rPr>
              <a:t>real-time responsiveness</a:t>
            </a:r>
            <a:r>
              <a:rPr lang="en-IN" sz="1800" dirty="0">
                <a:latin typeface="Cambria"/>
              </a:rPr>
              <a:t> [4].</a:t>
            </a:r>
          </a:p>
          <a:p>
            <a:r>
              <a:rPr lang="en-IN" sz="1800" b="1" dirty="0">
                <a:latin typeface="Cambria"/>
              </a:rPr>
              <a:t>Web/API-based Systems:</a:t>
            </a:r>
            <a:r>
              <a:rPr lang="en-IN" sz="1800" dirty="0">
                <a:latin typeface="Cambria"/>
              </a:rPr>
              <a:t> Enable </a:t>
            </a:r>
            <a:r>
              <a:rPr lang="en-IN" sz="1800" b="1" dirty="0">
                <a:latin typeface="Cambria"/>
              </a:rPr>
              <a:t>user-friendly, cross-platform apps</a:t>
            </a:r>
            <a:r>
              <a:rPr lang="en-IN" sz="1800" dirty="0">
                <a:latin typeface="Cambria"/>
              </a:rPr>
              <a:t> [1,3,8].</a:t>
            </a:r>
          </a:p>
          <a:p>
            <a:r>
              <a:rPr lang="en-IN" sz="1800" b="1" i="1" dirty="0">
                <a:latin typeface="Cambria"/>
              </a:rPr>
              <a:t>Our Project</a:t>
            </a:r>
            <a:r>
              <a:rPr lang="en-IN" sz="1800" b="1" dirty="0">
                <a:latin typeface="Cambria"/>
              </a:rPr>
              <a:t>:</a:t>
            </a:r>
            <a:r>
              <a:rPr lang="en-IN" sz="1800" dirty="0">
                <a:latin typeface="Cambria"/>
              </a:rPr>
              <a:t> Combines </a:t>
            </a:r>
            <a:r>
              <a:rPr lang="en-IN" sz="1800" b="1" dirty="0">
                <a:latin typeface="Cambria"/>
              </a:rPr>
              <a:t>real-time APIs + Java-based lightweight design + rule-based predictions + visualization &amp; alerts</a:t>
            </a:r>
            <a:r>
              <a:rPr lang="en-IN" sz="1800" dirty="0">
                <a:latin typeface="Cambria"/>
              </a:rPr>
              <a:t>, making it practical, cost-effective, and deployable.</a:t>
            </a:r>
          </a:p>
          <a:p>
            <a:endParaRPr lang="en-IN" sz="2000" dirty="0">
              <a:latin typeface="Cambria"/>
            </a:endParaRPr>
          </a:p>
        </p:txBody>
      </p:sp>
    </p:spTree>
    <p:extLst>
      <p:ext uri="{BB962C8B-B14F-4D97-AF65-F5344CB8AC3E}">
        <p14:creationId xmlns:p14="http://schemas.microsoft.com/office/powerpoint/2010/main" val="1688512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C30B0D5-D274-2872-5BEC-35A8AE671D2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C725588E-A633-1472-1D0E-1E0EC227F71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a:t>
            </a:r>
            <a:r>
              <a:rPr lang="en-IN" dirty="0" err="1">
                <a:latin typeface="Cambria" panose="02040503050406030204" pitchFamily="18" charset="0"/>
                <a:ea typeface="Cambria" panose="02040503050406030204" pitchFamily="18" charset="0"/>
              </a:rPr>
              <a:t>iterature</a:t>
            </a:r>
            <a:r>
              <a:rPr lang="en-IN" dirty="0">
                <a:latin typeface="Cambria" panose="02040503050406030204" pitchFamily="18" charset="0"/>
                <a:ea typeface="Cambria" panose="02040503050406030204" pitchFamily="18" charset="0"/>
              </a:rPr>
              <a:t> Survey</a:t>
            </a:r>
            <a:endParaRPr lang="en-US"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42E1773D-2645-76FF-4E70-2B3EA90E2F52}"/>
              </a:ext>
            </a:extLst>
          </p:cNvPr>
          <p:cNvGraphicFramePr>
            <a:graphicFrameLocks noGrp="1"/>
          </p:cNvGraphicFramePr>
          <p:nvPr>
            <p:extLst>
              <p:ext uri="{D42A27DB-BD31-4B8C-83A1-F6EECF244321}">
                <p14:modId xmlns:p14="http://schemas.microsoft.com/office/powerpoint/2010/main" val="692460307"/>
              </p:ext>
            </p:extLst>
          </p:nvPr>
        </p:nvGraphicFramePr>
        <p:xfrm>
          <a:off x="354564" y="1108979"/>
          <a:ext cx="11189994" cy="4825286"/>
        </p:xfrm>
        <a:graphic>
          <a:graphicData uri="http://schemas.openxmlformats.org/drawingml/2006/table">
            <a:tbl>
              <a:tblPr firstRow="1" firstCol="1" bandRow="1"/>
              <a:tblGrid>
                <a:gridCol w="485191">
                  <a:extLst>
                    <a:ext uri="{9D8B030D-6E8A-4147-A177-3AD203B41FA5}">
                      <a16:colId xmlns:a16="http://schemas.microsoft.com/office/drawing/2014/main" val="1695441174"/>
                    </a:ext>
                  </a:extLst>
                </a:gridCol>
                <a:gridCol w="3990806">
                  <a:extLst>
                    <a:ext uri="{9D8B030D-6E8A-4147-A177-3AD203B41FA5}">
                      <a16:colId xmlns:a16="http://schemas.microsoft.com/office/drawing/2014/main" val="4272334299"/>
                    </a:ext>
                  </a:extLst>
                </a:gridCol>
                <a:gridCol w="2237999">
                  <a:extLst>
                    <a:ext uri="{9D8B030D-6E8A-4147-A177-3AD203B41FA5}">
                      <a16:colId xmlns:a16="http://schemas.microsoft.com/office/drawing/2014/main" val="659883347"/>
                    </a:ext>
                  </a:extLst>
                </a:gridCol>
                <a:gridCol w="2237999">
                  <a:extLst>
                    <a:ext uri="{9D8B030D-6E8A-4147-A177-3AD203B41FA5}">
                      <a16:colId xmlns:a16="http://schemas.microsoft.com/office/drawing/2014/main" val="4128543156"/>
                    </a:ext>
                  </a:extLst>
                </a:gridCol>
                <a:gridCol w="2237999">
                  <a:extLst>
                    <a:ext uri="{9D8B030D-6E8A-4147-A177-3AD203B41FA5}">
                      <a16:colId xmlns:a16="http://schemas.microsoft.com/office/drawing/2014/main" val="3312483813"/>
                    </a:ext>
                  </a:extLst>
                </a:gridCol>
              </a:tblGrid>
              <a:tr h="216380">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No.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Title &amp; Authors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Technique(s)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Missing Area in Their Work</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Advantage of Our Project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50324247"/>
                  </a:ext>
                </a:extLst>
              </a:tr>
              <a:tr h="623897">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Stormsense: A Multi-Model Cloudburst Prediction System</a:t>
                      </a:r>
                      <a:r>
                        <a:rPr lang="en-IN" sz="1200" kern="100">
                          <a:effectLst/>
                          <a:latin typeface="Calibri" panose="020F0502020204030204" pitchFamily="34" charset="0"/>
                          <a:ea typeface="Calibri" panose="020F0502020204030204" pitchFamily="34" charset="0"/>
                          <a:cs typeface="Times New Roman" panose="02020603050405020304" pitchFamily="18" charset="0"/>
                        </a:rPr>
                        <a:t> (Various,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RF, SVM, CNN (VGG16) + API alerts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Lacks user-friendly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desktop app</a:t>
                      </a:r>
                      <a:r>
                        <a:rPr lang="en-IN" sz="1200" kern="100">
                          <a:effectLst/>
                          <a:latin typeface="Calibri" panose="020F0502020204030204" pitchFamily="34" charset="0"/>
                          <a:ea typeface="Calibri" panose="020F0502020204030204" pitchFamily="34" charset="0"/>
                          <a:cs typeface="Times New Roman" panose="02020603050405020304" pitchFamily="18" charset="0"/>
                        </a:rPr>
                        <a:t> and visualization; mostly model accuracy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JavaFX UI + JFreeChart makes predictions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easy to monitor in real time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677155"/>
                  </a:ext>
                </a:extLst>
              </a:tr>
              <a:tr h="623897">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District-Level Rainfall &amp; Cloudburst Prediction</a:t>
                      </a:r>
                      <a:r>
                        <a:rPr lang="en-IN" sz="1200" kern="100">
                          <a:effectLst/>
                          <a:latin typeface="Calibri" panose="020F0502020204030204" pitchFamily="34" charset="0"/>
                          <a:ea typeface="Calibri" panose="020F0502020204030204" pitchFamily="34" charset="0"/>
                          <a:cs typeface="Times New Roman" panose="02020603050405020304" pitchFamily="18" charset="0"/>
                        </a:rPr>
                        <a:t> (Raghuwanshi et al.,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XGBoost vs LSTM/RF</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Focuses on accuracy only;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alert mechanism</a:t>
                      </a:r>
                      <a:r>
                        <a:rPr lang="en-IN" sz="1200" kern="100">
                          <a:effectLst/>
                          <a:latin typeface="Calibri" panose="020F0502020204030204" pitchFamily="34" charset="0"/>
                          <a:ea typeface="Calibri" panose="020F0502020204030204" pitchFamily="34" charset="0"/>
                          <a:cs typeface="Times New Roman" panose="02020603050405020304" pitchFamily="18" charset="0"/>
                        </a:rPr>
                        <a:t> or operational system</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provides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alerts (SMS/Email)</a:t>
                      </a:r>
                      <a:r>
                        <a:rPr lang="en-IN" sz="1200" kern="100">
                          <a:effectLst/>
                          <a:latin typeface="Calibri" panose="020F0502020204030204" pitchFamily="34" charset="0"/>
                          <a:ea typeface="Calibri" panose="020F0502020204030204" pitchFamily="34" charset="0"/>
                          <a:cs typeface="Times New Roman" panose="02020603050405020304" pitchFamily="18" charset="0"/>
                        </a:rPr>
                        <a:t> + visualization for direct usability</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655453"/>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Cloudburst Prediction in India Using ML</a:t>
                      </a:r>
                      <a:r>
                        <a:rPr lang="en-IN" sz="1200" kern="100">
                          <a:effectLst/>
                          <a:latin typeface="Calibri" panose="020F0502020204030204" pitchFamily="34" charset="0"/>
                          <a:ea typeface="Calibri" panose="020F0502020204030204" pitchFamily="34" charset="0"/>
                          <a:cs typeface="Times New Roman" panose="02020603050405020304" pitchFamily="18" charset="0"/>
                        </a:rPr>
                        <a:t> (Teja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KNN on meteorological features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Limited to classification;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real-time API integration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Ours works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live with API data</a:t>
                      </a:r>
                      <a:r>
                        <a:rPr lang="en-IN" sz="1200" kern="100">
                          <a:effectLst/>
                          <a:latin typeface="Calibri" panose="020F0502020204030204" pitchFamily="34" charset="0"/>
                          <a:ea typeface="Calibri" panose="020F0502020204030204" pitchFamily="34" charset="0"/>
                          <a:cs typeface="Times New Roman" panose="02020603050405020304" pitchFamily="18" charset="0"/>
                        </a:rPr>
                        <a:t> and can extend to ML later</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049883"/>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Cloudburst Prediction System Using ML</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(Raghavendra T.S.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Binary classification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No emphasis on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UI/visuals</a:t>
                      </a:r>
                      <a:r>
                        <a:rPr lang="en-IN" sz="1200" kern="100">
                          <a:effectLst/>
                          <a:latin typeface="Calibri" panose="020F0502020204030204" pitchFamily="34" charset="0"/>
                          <a:ea typeface="Calibri" panose="020F0502020204030204" pitchFamily="34" charset="0"/>
                          <a:cs typeface="Times New Roman" panose="02020603050405020304" pitchFamily="18" charset="0"/>
                        </a:rPr>
                        <a:t>, rule-based interpretability missing</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hybrid approach (rule + ML)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transparent &amp; user-friendly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0991991"/>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Cloudburst Forecasting System (AI + GIS)</a:t>
                      </a:r>
                      <a:r>
                        <a:rPr lang="en-IN" sz="1200" kern="100">
                          <a:effectLst/>
                          <a:latin typeface="Calibri" panose="020F0502020204030204" pitchFamily="34" charset="0"/>
                          <a:ea typeface="Calibri" panose="020F0502020204030204" pitchFamily="34" charset="0"/>
                          <a:cs typeface="Times New Roman" panose="02020603050405020304" pitchFamily="18" charset="0"/>
                        </a:rPr>
                        <a:t> (Sharma et al., 2025)</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AI + GIS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Heavy focus on GIS;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lightweight implementation</a:t>
                      </a:r>
                      <a:r>
                        <a:rPr lang="en-IN" sz="1200" kern="100">
                          <a:effectLst/>
                          <a:latin typeface="Calibri" panose="020F0502020204030204" pitchFamily="34" charset="0"/>
                          <a:ea typeface="Calibri" panose="020F0502020204030204" pitchFamily="34" charset="0"/>
                          <a:cs typeface="Times New Roman" panose="02020603050405020304" pitchFamily="18" charset="0"/>
                        </a:rPr>
                        <a:t> for local systems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lightweight &amp; cost-effective</a:t>
                      </a:r>
                      <a:r>
                        <a:rPr lang="en-IN" sz="1200" kern="100">
                          <a:effectLst/>
                          <a:latin typeface="Calibri" panose="020F0502020204030204" pitchFamily="34" charset="0"/>
                          <a:ea typeface="Calibri" panose="020F0502020204030204" pitchFamily="34" charset="0"/>
                          <a:cs typeface="Times New Roman" panose="02020603050405020304" pitchFamily="18" charset="0"/>
                        </a:rPr>
                        <a:t> with Java APIs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1982848"/>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6</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LSTM Weather Forecasting in Central Java</a:t>
                      </a:r>
                      <a:r>
                        <a:rPr lang="en-IN" sz="1200" kern="100">
                          <a:effectLst/>
                          <a:latin typeface="Calibri" panose="020F0502020204030204" pitchFamily="34" charset="0"/>
                          <a:ea typeface="Calibri" panose="020F0502020204030204" pitchFamily="34" charset="0"/>
                          <a:cs typeface="Times New Roman" panose="02020603050405020304" pitchFamily="18" charset="0"/>
                        </a:rPr>
                        <a:t> (Susanto et al., 2023)</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LSTM neural networks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Limited to one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region (Central Java)</a:t>
                      </a:r>
                      <a:r>
                        <a:rPr lang="en-IN" sz="1200" kern="100">
                          <a:effectLst/>
                          <a:latin typeface="Calibri" panose="020F0502020204030204" pitchFamily="34" charset="0"/>
                          <a:ea typeface="Calibri" panose="020F0502020204030204" pitchFamily="34" charset="0"/>
                          <a:cs typeface="Times New Roman" panose="02020603050405020304" pitchFamily="18" charset="0"/>
                        </a:rPr>
                        <a:t>; lacks alerting system</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Ours is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generalizable to multiple regions</a:t>
                      </a:r>
                      <a:r>
                        <a:rPr lang="en-IN" sz="1200" kern="100">
                          <a:effectLst/>
                          <a:latin typeface="Calibri" panose="020F0502020204030204" pitchFamily="34" charset="0"/>
                          <a:ea typeface="Calibri" panose="020F0502020204030204" pitchFamily="34" charset="0"/>
                          <a:cs typeface="Times New Roman" panose="02020603050405020304" pitchFamily="18" charset="0"/>
                        </a:rPr>
                        <a:t> with configurable inputs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0457728"/>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7</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Rainfall Classification of Java Island (ANN + Kriging)</a:t>
                      </a:r>
                      <a:r>
                        <a:rPr lang="en-IN" sz="1200" kern="100">
                          <a:effectLst/>
                          <a:latin typeface="Calibri" panose="020F0502020204030204" pitchFamily="34" charset="0"/>
                          <a:ea typeface="Calibri" panose="020F0502020204030204" pitchFamily="34" charset="0"/>
                          <a:cs typeface="Times New Roman" panose="02020603050405020304" pitchFamily="18" charset="0"/>
                        </a:rPr>
                        <a:t> (Santoso et al., 2022)</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ANN + Kriging interpolation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Only classification maps; no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real-time monitoring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system provides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continuous monitoring + live trends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7155027"/>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Weather Prediction Using ML Classifiers</a:t>
                      </a:r>
                      <a:r>
                        <a:rPr lang="en-IN" sz="1200" kern="100">
                          <a:effectLst/>
                          <a:latin typeface="Calibri" panose="020F0502020204030204" pitchFamily="34" charset="0"/>
                          <a:ea typeface="Calibri" panose="020F0502020204030204" pitchFamily="34" charset="0"/>
                          <a:cs typeface="Times New Roman" panose="02020603050405020304" pitchFamily="18" charset="0"/>
                        </a:rPr>
                        <a:t> (Singh et al., 2024)</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XGBoost, RF, GB</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Accuracy study only;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no practical deployment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project bridges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accuracy + usability with live UI</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68489549"/>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Weather Forecasting with Cloud Computing &amp; Data Mining</a:t>
                      </a:r>
                      <a:r>
                        <a:rPr lang="en-IN" sz="1200" kern="100">
                          <a:effectLst/>
                          <a:latin typeface="Calibri" panose="020F0502020204030204" pitchFamily="34" charset="0"/>
                          <a:ea typeface="Calibri" panose="020F0502020204030204" pitchFamily="34" charset="0"/>
                          <a:cs typeface="Times New Roman" panose="02020603050405020304" pitchFamily="18" charset="0"/>
                        </a:rPr>
                        <a:t> (Ali et al., 2018)</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Data mining + cloud</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Needs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high infra (cloud setup)</a:t>
                      </a:r>
                      <a:r>
                        <a:rPr lang="en-IN" sz="1200" kern="100">
                          <a:effectLst/>
                          <a:latin typeface="Calibri" panose="020F0502020204030204" pitchFamily="34" charset="0"/>
                          <a:ea typeface="Calibri" panose="020F0502020204030204" pitchFamily="34" charset="0"/>
                          <a:cs typeface="Times New Roman" panose="02020603050405020304" pitchFamily="18" charset="0"/>
                        </a:rPr>
                        <a:t>; not practical for small setups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Our Java app runs on </a:t>
                      </a:r>
                      <a:r>
                        <a:rPr lang="en-IN" sz="1200" b="1" kern="100">
                          <a:effectLst/>
                          <a:latin typeface="Calibri" panose="020F0502020204030204" pitchFamily="34" charset="0"/>
                          <a:ea typeface="Calibri" panose="020F0502020204030204" pitchFamily="34" charset="0"/>
                          <a:cs typeface="Times New Roman" panose="02020603050405020304" pitchFamily="18" charset="0"/>
                        </a:rPr>
                        <a:t>standard PC</a:t>
                      </a:r>
                      <a:r>
                        <a:rPr lang="en-IN" sz="1200" kern="100">
                          <a:effectLst/>
                          <a:latin typeface="Calibri" panose="020F0502020204030204" pitchFamily="34" charset="0"/>
                          <a:ea typeface="Calibri" panose="020F0502020204030204" pitchFamily="34" charset="0"/>
                          <a:cs typeface="Times New Roman" panose="02020603050405020304" pitchFamily="18" charset="0"/>
                        </a:rPr>
                        <a:t>, low-cost deployment</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5250924"/>
                  </a:ext>
                </a:extLst>
              </a:tr>
              <a:tr h="420139">
                <a:tc>
                  <a:txBody>
                    <a:bodyPr/>
                    <a:lstStyle/>
                    <a:p>
                      <a:pPr algn="ct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10</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b="1" kern="100">
                          <a:effectLst/>
                          <a:latin typeface="Calibri" panose="020F0502020204030204" pitchFamily="34" charset="0"/>
                          <a:ea typeface="Calibri" panose="020F0502020204030204" pitchFamily="34" charset="0"/>
                          <a:cs typeface="Times New Roman" panose="02020603050405020304" pitchFamily="18" charset="0"/>
                        </a:rPr>
                        <a:t>Maritime Weather Prediction Using Fuzzy Logic</a:t>
                      </a:r>
                      <a:r>
                        <a:rPr lang="en-IN" sz="1200" kern="100">
                          <a:effectLst/>
                          <a:latin typeface="Calibri" panose="020F0502020204030204" pitchFamily="34" charset="0"/>
                          <a:ea typeface="Calibri" panose="020F0502020204030204" pitchFamily="34" charset="0"/>
                          <a:cs typeface="Times New Roman" panose="02020603050405020304" pitchFamily="18" charset="0"/>
                        </a:rPr>
                        <a:t> (Irawan et al., 2019)</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Fuzzy Logic, ARIMA</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a:effectLst/>
                          <a:latin typeface="Calibri" panose="020F0502020204030204" pitchFamily="34" charset="0"/>
                          <a:ea typeface="Calibri" panose="020F0502020204030204" pitchFamily="34" charset="0"/>
                          <a:cs typeface="Times New Roman" panose="02020603050405020304" pitchFamily="18" charset="0"/>
                        </a:rPr>
                        <a:t>Domain-specific (maritime); lacks general weather/alerts</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Our system is </a:t>
                      </a: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versatile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not tied to one domain</a:t>
                      </a: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3941999"/>
                  </a:ext>
                </a:extLst>
              </a:tr>
            </a:tbl>
          </a:graphicData>
        </a:graphic>
      </p:graphicFrame>
    </p:spTree>
    <p:extLst>
      <p:ext uri="{BB962C8B-B14F-4D97-AF65-F5344CB8AC3E}">
        <p14:creationId xmlns:p14="http://schemas.microsoft.com/office/powerpoint/2010/main" val="4043394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6" name="TextBox 5">
            <a:extLst>
              <a:ext uri="{FF2B5EF4-FFF2-40B4-BE49-F238E27FC236}">
                <a16:creationId xmlns:a16="http://schemas.microsoft.com/office/drawing/2014/main" id="{F66F1717-7F46-0F00-762C-B0F089E54AC7}"/>
              </a:ext>
            </a:extLst>
          </p:cNvPr>
          <p:cNvSpPr txBox="1"/>
          <p:nvPr/>
        </p:nvSpPr>
        <p:spPr>
          <a:xfrm>
            <a:off x="812800" y="1147665"/>
            <a:ext cx="10668000" cy="3570208"/>
          </a:xfrm>
          <a:prstGeom prst="rect">
            <a:avLst/>
          </a:prstGeom>
          <a:noFill/>
        </p:spPr>
        <p:txBody>
          <a:bodyPr wrap="square" lIns="91440" tIns="45720" rIns="91440" bIns="45720" rtlCol="0" anchor="t">
            <a:spAutoFit/>
          </a:bodyPr>
          <a:lstStyle/>
          <a:p>
            <a:r>
              <a:rPr lang="en-US" dirty="0"/>
              <a:t> </a:t>
            </a:r>
          </a:p>
          <a:p>
            <a:pPr marL="342900" indent="-342900">
              <a:buFont typeface="Arial" panose="020B0604020202020204" pitchFamily="34" charset="0"/>
              <a:buChar char="•"/>
            </a:pPr>
            <a:r>
              <a:rPr lang="en-US" sz="2200" dirty="0">
                <a:latin typeface="Cambria"/>
              </a:rPr>
              <a:t>To develop a predictive model for detecting potential cloudburst events in real time.</a:t>
            </a:r>
          </a:p>
          <a:p>
            <a:endParaRPr lang="en-US" sz="2200" dirty="0">
              <a:latin typeface="Cambria"/>
            </a:endParaRPr>
          </a:p>
          <a:p>
            <a:pPr marL="342900" indent="-342900">
              <a:buFont typeface="Arial" panose="020B0604020202020204" pitchFamily="34" charset="0"/>
              <a:buChar char="•"/>
            </a:pPr>
            <a:r>
              <a:rPr lang="en-US" sz="2200" dirty="0">
                <a:latin typeface="Cambria"/>
              </a:rPr>
              <a:t>To use meteorological, atmospheric, and historical rainfall data for accurate predictions.</a:t>
            </a:r>
          </a:p>
          <a:p>
            <a:endParaRPr lang="en-US" sz="2200" dirty="0">
              <a:latin typeface="Cambria"/>
            </a:endParaRPr>
          </a:p>
          <a:p>
            <a:pPr marL="342900" indent="-342900">
              <a:buFont typeface="Arial" panose="020B0604020202020204" pitchFamily="34" charset="0"/>
              <a:buChar char="•"/>
            </a:pPr>
            <a:r>
              <a:rPr lang="en-US" sz="2200" dirty="0">
                <a:latin typeface="Cambria"/>
              </a:rPr>
              <a:t>To provide early warnings to minimize loss of life and property.</a:t>
            </a:r>
          </a:p>
          <a:p>
            <a:endParaRPr lang="en-US" sz="2200" dirty="0">
              <a:latin typeface="Cambria"/>
            </a:endParaRPr>
          </a:p>
          <a:p>
            <a:pPr marL="342900" indent="-342900">
              <a:buFont typeface="Arial" panose="020B0604020202020204" pitchFamily="34" charset="0"/>
              <a:buChar char="•"/>
            </a:pPr>
            <a:r>
              <a:rPr lang="en-US" sz="2200" dirty="0">
                <a:latin typeface="Cambria"/>
              </a:rPr>
              <a:t>To visualize prediction results for better interpretability by disaster management authorities.</a:t>
            </a:r>
          </a:p>
          <a:p>
            <a:endParaRPr lang="en-US" dirty="0">
              <a:latin typeface="Cambria"/>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1907568-2C07-7C13-9CA8-8AE7A7CED6F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ED98181-52A0-03EB-F532-16D02B8BA68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IN" dirty="0"/>
              <a:t>Existing Methods and Drawbacks</a:t>
            </a:r>
          </a:p>
        </p:txBody>
      </p:sp>
      <p:sp>
        <p:nvSpPr>
          <p:cNvPr id="2" name="TextBox 1">
            <a:extLst>
              <a:ext uri="{FF2B5EF4-FFF2-40B4-BE49-F238E27FC236}">
                <a16:creationId xmlns:a16="http://schemas.microsoft.com/office/drawing/2014/main" id="{7F34E54C-C6C7-6B14-90AD-C136F1C5706E}"/>
              </a:ext>
            </a:extLst>
          </p:cNvPr>
          <p:cNvSpPr txBox="1"/>
          <p:nvPr/>
        </p:nvSpPr>
        <p:spPr>
          <a:xfrm>
            <a:off x="812800" y="1101012"/>
            <a:ext cx="10668000" cy="347787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2200" dirty="0">
                <a:latin typeface="Cambria"/>
              </a:rPr>
              <a:t>Cloudbursts are sudden, intense rainfall events that can cause flash floods and significant damage in a short span of time.</a:t>
            </a:r>
            <a:br>
              <a:rPr lang="en-US" sz="2200" dirty="0">
                <a:latin typeface="Cambria"/>
              </a:rPr>
            </a:br>
            <a:r>
              <a:rPr lang="en-US" sz="2200" dirty="0">
                <a:latin typeface="Cambria"/>
              </a:rPr>
              <a:t>Traditional meteorological prediction methods often fail to detect such events early due to the highly localized and rapid nature of cloudbursts.</a:t>
            </a:r>
          </a:p>
          <a:p>
            <a:endParaRPr lang="en-US" sz="2200" dirty="0">
              <a:latin typeface="Cambria"/>
            </a:endParaRPr>
          </a:p>
          <a:p>
            <a:pPr marL="457200" indent="-457200">
              <a:buFont typeface="Arial" panose="020B0604020202020204" pitchFamily="34" charset="0"/>
              <a:buChar char="•"/>
            </a:pPr>
            <a:r>
              <a:rPr lang="en-US" sz="2200" dirty="0">
                <a:latin typeface="Cambria"/>
              </a:rPr>
              <a:t>Existing works in weather monitoring have used such APIs to build real-time dashboards for disaster preparedness. However, most focus on general rainfall forecasting rather than specialized cloudburst detection with automated alert </a:t>
            </a:r>
            <a:r>
              <a:rPr lang="en-US" sz="2200" dirty="0" err="1">
                <a:latin typeface="Cambria"/>
              </a:rPr>
              <a:t>systems.Our</a:t>
            </a:r>
            <a:r>
              <a:rPr lang="en-US" sz="2200" dirty="0">
                <a:latin typeface="Cambria"/>
              </a:rPr>
              <a:t> project bridges this gap by fetching real-time weather data, applying threshold-based logic for cloudburst conditions, and triggering alerts.</a:t>
            </a:r>
            <a:endParaRPr lang="en-IN" sz="2200">
              <a:latin typeface="Cambria"/>
            </a:endParaRPr>
          </a:p>
        </p:txBody>
      </p:sp>
    </p:spTree>
    <p:extLst>
      <p:ext uri="{BB962C8B-B14F-4D97-AF65-F5344CB8AC3E}">
        <p14:creationId xmlns:p14="http://schemas.microsoft.com/office/powerpoint/2010/main" val="316752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604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IN" dirty="0">
                <a:hlinkClick r:id="rId3"/>
              </a:rPr>
              <a:t>https://github.com/gannevandana/CloudBrust-Prediction-System</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24D0F-64F0-39B3-8165-FB44E5D12087}"/>
              </a:ext>
            </a:extLst>
          </p:cNvPr>
          <p:cNvSpPr>
            <a:spLocks noGrp="1"/>
          </p:cNvSpPr>
          <p:nvPr>
            <p:ph type="title"/>
          </p:nvPr>
        </p:nvSpPr>
        <p:spPr/>
        <p:txBody>
          <a:bodyPr/>
          <a:lstStyle/>
          <a:p>
            <a:r>
              <a:rPr lang="en-US" dirty="0"/>
              <a:t>Algorithm Details</a:t>
            </a:r>
          </a:p>
        </p:txBody>
      </p:sp>
      <p:sp>
        <p:nvSpPr>
          <p:cNvPr id="3" name="Text Placeholder 2">
            <a:extLst>
              <a:ext uri="{FF2B5EF4-FFF2-40B4-BE49-F238E27FC236}">
                <a16:creationId xmlns:a16="http://schemas.microsoft.com/office/drawing/2014/main" id="{7232CD75-F24B-C593-453F-55EEA059F703}"/>
              </a:ext>
            </a:extLst>
          </p:cNvPr>
          <p:cNvSpPr>
            <a:spLocks noGrp="1"/>
          </p:cNvSpPr>
          <p:nvPr>
            <p:ph type="body" idx="1"/>
          </p:nvPr>
        </p:nvSpPr>
        <p:spPr/>
        <p:txBody>
          <a:bodyPr>
            <a:normAutofit lnSpcReduction="10000"/>
          </a:bodyPr>
          <a:lstStyle/>
          <a:p>
            <a:pPr marL="76200" indent="0">
              <a:buNone/>
            </a:pPr>
            <a:r>
              <a:rPr lang="en-US" sz="2200" dirty="0">
                <a:latin typeface="Cambria"/>
              </a:rPr>
              <a:t>To predict </a:t>
            </a:r>
            <a:r>
              <a:rPr lang="en-US" sz="2200" b="1" dirty="0">
                <a:latin typeface="Cambria"/>
              </a:rPr>
              <a:t>the risk level of a cloudburst</a:t>
            </a:r>
            <a:r>
              <a:rPr lang="en-US" sz="2200" dirty="0">
                <a:latin typeface="Cambria"/>
              </a:rPr>
              <a:t> (High, Moderate, Low) by analyzing weather data using </a:t>
            </a:r>
            <a:r>
              <a:rPr lang="en-US" sz="2200" b="1" dirty="0">
                <a:latin typeface="Cambria"/>
              </a:rPr>
              <a:t>logical if-else rules and algorithms</a:t>
            </a:r>
            <a:r>
              <a:rPr lang="en-US" sz="2200" dirty="0">
                <a:latin typeface="Cambria"/>
              </a:rPr>
              <a:t>.</a:t>
            </a:r>
          </a:p>
          <a:p>
            <a:pPr marL="76200" indent="0">
              <a:buNone/>
            </a:pPr>
            <a:endParaRPr lang="en-US" sz="2200" dirty="0">
              <a:latin typeface="Cambria"/>
            </a:endParaRPr>
          </a:p>
          <a:p>
            <a:pPr>
              <a:buNone/>
            </a:pPr>
            <a:r>
              <a:rPr lang="en-US" sz="2200" b="1" dirty="0">
                <a:latin typeface="Cambria"/>
              </a:rPr>
              <a:t>Inputs (Weather Parameters):</a:t>
            </a:r>
          </a:p>
          <a:p>
            <a:pPr marL="285750" indent="-285750"/>
            <a:r>
              <a:rPr lang="en-US" sz="2200" dirty="0">
                <a:latin typeface="Cambria"/>
              </a:rPr>
              <a:t>Rainfall (in mm/hour)</a:t>
            </a:r>
          </a:p>
          <a:p>
            <a:pPr marL="285750" indent="-285750"/>
            <a:r>
              <a:rPr lang="en-US" sz="2200" dirty="0">
                <a:latin typeface="Cambria"/>
              </a:rPr>
              <a:t>Humidity (in %)</a:t>
            </a:r>
          </a:p>
          <a:p>
            <a:pPr marL="285750" indent="-285750"/>
            <a:r>
              <a:rPr lang="en-US" sz="2200" dirty="0" err="1">
                <a:latin typeface="Cambria"/>
              </a:rPr>
              <a:t>WindPressure</a:t>
            </a:r>
            <a:r>
              <a:rPr lang="en-US" sz="2200" dirty="0">
                <a:latin typeface="Cambria"/>
              </a:rPr>
              <a:t> (in </a:t>
            </a:r>
            <a:r>
              <a:rPr lang="en-US" sz="2200" dirty="0" err="1">
                <a:latin typeface="Cambria"/>
              </a:rPr>
              <a:t>hPa</a:t>
            </a:r>
            <a:r>
              <a:rPr lang="en-US" sz="2200" dirty="0">
                <a:latin typeface="Cambria"/>
              </a:rPr>
              <a:t>)</a:t>
            </a:r>
          </a:p>
          <a:p>
            <a:pPr marL="285750" indent="-285750"/>
            <a:r>
              <a:rPr lang="en-US" sz="2200" i="1" dirty="0">
                <a:latin typeface="Cambria"/>
              </a:rPr>
              <a:t>(Optional)</a:t>
            </a:r>
            <a:r>
              <a:rPr lang="en-US" sz="2200" dirty="0">
                <a:latin typeface="Cambria"/>
              </a:rPr>
              <a:t> </a:t>
            </a:r>
            <a:r>
              <a:rPr lang="en-US" sz="2200" err="1">
                <a:latin typeface="Cambria"/>
              </a:rPr>
              <a:t>windSpeed</a:t>
            </a:r>
            <a:r>
              <a:rPr lang="en-US" sz="2200" dirty="0">
                <a:latin typeface="Cambria"/>
              </a:rPr>
              <a:t> (in km/h)</a:t>
            </a:r>
          </a:p>
          <a:p>
            <a:pPr marL="285750" indent="-285750"/>
            <a:endParaRPr lang="en-US" sz="2200" dirty="0">
              <a:latin typeface="Cambria"/>
            </a:endParaRPr>
          </a:p>
          <a:p>
            <a:pPr marL="76200" indent="0">
              <a:buNone/>
            </a:pPr>
            <a:r>
              <a:rPr lang="en-US" sz="2200" b="1" dirty="0">
                <a:latin typeface="Cambria"/>
              </a:rPr>
              <a:t>Outputs:</a:t>
            </a:r>
          </a:p>
          <a:p>
            <a:r>
              <a:rPr lang="en-US" sz="2200" dirty="0">
                <a:latin typeface="Cambria"/>
              </a:rPr>
              <a:t>"High Risk" – Conditions strongly indicate a possible cloudburst</a:t>
            </a:r>
          </a:p>
          <a:p>
            <a:r>
              <a:rPr lang="en-US" sz="2200" dirty="0">
                <a:latin typeface="Cambria"/>
              </a:rPr>
              <a:t>"Moderate Risk" – Conditions are concerning, but not extreme</a:t>
            </a:r>
          </a:p>
          <a:p>
            <a:r>
              <a:rPr lang="en-US" sz="2200" dirty="0">
                <a:latin typeface="Cambria"/>
              </a:rPr>
              <a:t>"Low Risk" – Safe or normal weather conditions</a:t>
            </a:r>
            <a:endParaRPr lang="en-US" dirty="0">
              <a:latin typeface="Cambria"/>
            </a:endParaRPr>
          </a:p>
          <a:p>
            <a:pPr marL="285750" indent="-285750"/>
            <a:endParaRPr lang="en-US" sz="2200" dirty="0">
              <a:latin typeface="Cambria"/>
            </a:endParaRPr>
          </a:p>
          <a:p>
            <a:pPr marL="76200" indent="0">
              <a:buNone/>
            </a:pPr>
            <a:endParaRPr lang="en-US" sz="2200" dirty="0">
              <a:latin typeface="Cambria"/>
            </a:endParaRPr>
          </a:p>
          <a:p>
            <a:pPr marL="76200" indent="0">
              <a:buNone/>
            </a:pPr>
            <a:endParaRPr lang="en-US" sz="2200" dirty="0">
              <a:latin typeface="Cambria"/>
            </a:endParaRPr>
          </a:p>
        </p:txBody>
      </p:sp>
    </p:spTree>
    <p:extLst>
      <p:ext uri="{BB962C8B-B14F-4D97-AF65-F5344CB8AC3E}">
        <p14:creationId xmlns:p14="http://schemas.microsoft.com/office/powerpoint/2010/main" val="1164337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TotalTime>
  <Words>2388</Words>
  <Application>Microsoft Office PowerPoint</Application>
  <PresentationFormat>Widescreen</PresentationFormat>
  <Paragraphs>253</Paragraphs>
  <Slides>21</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Verdana</vt:lpstr>
      <vt:lpstr>Bioinformatics</vt:lpstr>
      <vt:lpstr>CLOUDBRUST PREDICTION SYSTEM</vt:lpstr>
      <vt:lpstr>Problem Statement Number:  PSCS_61</vt:lpstr>
      <vt:lpstr>Abstract</vt:lpstr>
      <vt:lpstr>Literature Survey</vt:lpstr>
      <vt:lpstr>Literature Survey</vt:lpstr>
      <vt:lpstr>Objectives</vt:lpstr>
      <vt:lpstr>Existing Methods and Drawbacks</vt:lpstr>
      <vt:lpstr>Github Link</vt:lpstr>
      <vt:lpstr>Algorithm Details</vt:lpstr>
      <vt:lpstr>Pseudo Code</vt:lpstr>
      <vt:lpstr>Flow Chart</vt:lpstr>
      <vt:lpstr>Proposed method and feasibility study</vt:lpstr>
      <vt:lpstr>Proposed method and feasibility study</vt:lpstr>
      <vt:lpstr>Architecture</vt:lpstr>
      <vt:lpstr>Modules</vt:lpstr>
      <vt:lpstr>Modules</vt:lpstr>
      <vt:lpstr>Modules</vt:lpstr>
      <vt:lpstr>Hardware &amp; Software</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GANNE VANDANA</cp:lastModifiedBy>
  <cp:revision>275</cp:revision>
  <dcterms:modified xsi:type="dcterms:W3CDTF">2025-09-26T03:48:12Z</dcterms:modified>
</cp:coreProperties>
</file>