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9" r:id="rId3"/>
    <p:sldId id="275" r:id="rId4"/>
    <p:sldId id="276" r:id="rId5"/>
    <p:sldId id="277" r:id="rId6"/>
    <p:sldId id="278" r:id="rId7"/>
    <p:sldId id="279" r:id="rId8"/>
    <p:sldId id="282" r:id="rId9"/>
    <p:sldId id="280" r:id="rId10"/>
    <p:sldId id="281" r:id="rId11"/>
    <p:sldId id="283"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54DC6-C021-426B-AA02-04B70D1025D1}" v="36" dt="2025-08-12T06:55:56.515"/>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2400" dirty="0">
                <a:solidFill>
                  <a:schemeClr val="tx1"/>
                </a:solidFill>
                <a:latin typeface="Cambria" panose="02040503050406030204" pitchFamily="18" charset="0"/>
                <a:ea typeface="Cambria" panose="02040503050406030204" pitchFamily="18" charset="0"/>
              </a:rPr>
              <a:t>De-anonymizing of entities on the onion sites operating on TOR Network</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CSE_213</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Mr.Jerrin</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Joe Francis</a:t>
            </a:r>
            <a:endParaRPr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682334849"/>
              </p:ext>
            </p:extLst>
          </p:nvPr>
        </p:nvGraphicFramePr>
        <p:xfrm>
          <a:off x="571500" y="2611004"/>
          <a:ext cx="5400522" cy="2239077"/>
        </p:xfrm>
        <a:graphic>
          <a:graphicData uri="http://schemas.openxmlformats.org/drawingml/2006/table">
            <a:tbl>
              <a:tblPr firstRow="1" bandRow="1">
                <a:noFill/>
                <a:tableStyleId>{57690726-49DA-4552-BDEB-330DD8EA8BD9}</a:tableStyleId>
              </a:tblPr>
              <a:tblGrid>
                <a:gridCol w="2066847">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19396">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10227">
                <a:tc>
                  <a:txBody>
                    <a:bodyPr/>
                    <a:lstStyle/>
                    <a:p>
                      <a:pPr marL="0" marR="0" lvl="0" indent="0" algn="ctr" rtl="0">
                        <a:spcBef>
                          <a:spcPts val="0"/>
                        </a:spcBef>
                        <a:spcAft>
                          <a:spcPts val="0"/>
                        </a:spcAft>
                        <a:buFont typeface="+mj-lt"/>
                        <a:buNone/>
                      </a:pPr>
                      <a:r>
                        <a:rPr lang="en-US" sz="1800" u="none" strike="noStrike" cap="none" dirty="0"/>
                        <a:t>20221CSE0149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G.Vandana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19396">
                <a:tc>
                  <a:txBody>
                    <a:bodyPr/>
                    <a:lstStyle/>
                    <a:p>
                      <a:pPr marL="0" marR="0" lvl="0" indent="0" algn="ctr" rtl="0">
                        <a:spcBef>
                          <a:spcPts val="0"/>
                        </a:spcBef>
                        <a:spcAft>
                          <a:spcPts val="0"/>
                        </a:spcAft>
                        <a:buNone/>
                      </a:pPr>
                      <a:r>
                        <a:rPr lang="en-US" sz="1800" u="none" strike="noStrike" cap="none" dirty="0"/>
                        <a:t>20211CSE0715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B.Pavan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19396">
                <a:tc>
                  <a:txBody>
                    <a:bodyPr/>
                    <a:lstStyle/>
                    <a:p>
                      <a:pPr marL="0" marR="0" lvl="0" indent="0" algn="ctr" rtl="0">
                        <a:spcBef>
                          <a:spcPts val="0"/>
                        </a:spcBef>
                        <a:spcAft>
                          <a:spcPts val="0"/>
                        </a:spcAft>
                        <a:buNone/>
                      </a:pPr>
                      <a:r>
                        <a:rPr lang="en-US" sz="1800" u="none" strike="noStrike" cap="none" dirty="0"/>
                        <a:t>20221CSE0757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Saanchi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1939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1939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Science And Engineering</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Dr.Asif</a:t>
            </a:r>
            <a:r>
              <a:rPr lang="en-US" sz="1800" b="1" dirty="0">
                <a:solidFill>
                  <a:schemeClr val="accent1"/>
                </a:solidFill>
                <a:latin typeface="Cambria" panose="02040503050406030204" pitchFamily="18" charset="0"/>
                <a:ea typeface="Cambria" panose="02040503050406030204" pitchFamily="18" charset="0"/>
                <a:cs typeface="Verdana"/>
                <a:sym typeface="Verdana"/>
              </a:rPr>
              <a:t> Mohammed ,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Dr.Blessed</a:t>
            </a:r>
            <a:r>
              <a:rPr lang="en-US" sz="1800" b="1" dirty="0">
                <a:solidFill>
                  <a:schemeClr val="accent1"/>
                </a:solidFill>
                <a:latin typeface="Cambria" panose="02040503050406030204" pitchFamily="18" charset="0"/>
                <a:ea typeface="Cambria" panose="02040503050406030204" pitchFamily="18" charset="0"/>
                <a:cs typeface="Verdana"/>
                <a:sym typeface="Verdana"/>
              </a:rPr>
              <a:t> Prince</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Dr.Jayavadivel</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Ravi ,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Mr.Muthuraju</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8E50-137A-6ACF-F5A7-D5B87688F2F8}"/>
              </a:ext>
            </a:extLst>
          </p:cNvPr>
          <p:cNvSpPr>
            <a:spLocks noGrp="1"/>
          </p:cNvSpPr>
          <p:nvPr>
            <p:ph type="title"/>
          </p:nvPr>
        </p:nvSpPr>
        <p:spPr>
          <a:xfrm>
            <a:off x="812800" y="716418"/>
            <a:ext cx="10668000" cy="45719"/>
          </a:xfrm>
        </p:spPr>
        <p:txBody>
          <a:bodyPr/>
          <a:lstStyle/>
          <a:p>
            <a:r>
              <a:rPr lang="en-US" dirty="0">
                <a:latin typeface="Cambria" panose="02040503050406030204" pitchFamily="18" charset="0"/>
                <a:ea typeface="Cambria" panose="02040503050406030204" pitchFamily="18" charset="0"/>
              </a:rPr>
              <a:t>Timeline of the Project</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F5BD1412-0A33-902C-26CB-9877EBAFE4DD}"/>
              </a:ext>
            </a:extLst>
          </p:cNvPr>
          <p:cNvSpPr>
            <a:spLocks noGrp="1"/>
          </p:cNvSpPr>
          <p:nvPr>
            <p:ph type="body" idx="1"/>
          </p:nvPr>
        </p:nvSpPr>
        <p:spPr/>
        <p:txBody>
          <a:bodyPr/>
          <a:lstStyle/>
          <a:p>
            <a:pPr marL="76200" indent="0">
              <a:buNone/>
            </a:pPr>
            <a:endParaRPr lang="en-GB" dirty="0"/>
          </a:p>
        </p:txBody>
      </p:sp>
      <p:graphicFrame>
        <p:nvGraphicFramePr>
          <p:cNvPr id="4" name="Table 3">
            <a:extLst>
              <a:ext uri="{FF2B5EF4-FFF2-40B4-BE49-F238E27FC236}">
                <a16:creationId xmlns:a16="http://schemas.microsoft.com/office/drawing/2014/main" id="{0EB10BE5-C4E6-BCD6-A165-5630452C54BD}"/>
              </a:ext>
            </a:extLst>
          </p:cNvPr>
          <p:cNvGraphicFramePr>
            <a:graphicFrameLocks noGrp="1"/>
          </p:cNvGraphicFramePr>
          <p:nvPr>
            <p:extLst>
              <p:ext uri="{D42A27DB-BD31-4B8C-83A1-F6EECF244321}">
                <p14:modId xmlns:p14="http://schemas.microsoft.com/office/powerpoint/2010/main" val="3440965196"/>
              </p:ext>
            </p:extLst>
          </p:nvPr>
        </p:nvGraphicFramePr>
        <p:xfrm>
          <a:off x="812800" y="1937982"/>
          <a:ext cx="10668000" cy="2748319"/>
        </p:xfrm>
        <a:graphic>
          <a:graphicData uri="http://schemas.openxmlformats.org/drawingml/2006/table">
            <a:tbl>
              <a:tblPr/>
              <a:tblGrid>
                <a:gridCol w="5334000">
                  <a:extLst>
                    <a:ext uri="{9D8B030D-6E8A-4147-A177-3AD203B41FA5}">
                      <a16:colId xmlns:a16="http://schemas.microsoft.com/office/drawing/2014/main" val="2508220598"/>
                    </a:ext>
                  </a:extLst>
                </a:gridCol>
                <a:gridCol w="5334000">
                  <a:extLst>
                    <a:ext uri="{9D8B030D-6E8A-4147-A177-3AD203B41FA5}">
                      <a16:colId xmlns:a16="http://schemas.microsoft.com/office/drawing/2014/main" val="1600390918"/>
                    </a:ext>
                  </a:extLst>
                </a:gridCol>
              </a:tblGrid>
              <a:tr h="392617">
                <a:tc>
                  <a:txBody>
                    <a:bodyPr/>
                    <a:lstStyle/>
                    <a:p>
                      <a:pPr>
                        <a:buNone/>
                      </a:pPr>
                      <a:r>
                        <a:rPr lang="en-GB" sz="1800" dirty="0">
                          <a:latin typeface="New times roman"/>
                        </a:rPr>
                        <a:t>Week</a:t>
                      </a:r>
                    </a:p>
                  </a:txBody>
                  <a:tcPr anchor="ctr">
                    <a:lnL>
                      <a:noFill/>
                    </a:lnL>
                    <a:lnR>
                      <a:noFill/>
                    </a:lnR>
                    <a:lnT>
                      <a:noFill/>
                    </a:lnT>
                    <a:lnB>
                      <a:noFill/>
                    </a:lnB>
                    <a:noFill/>
                  </a:tcPr>
                </a:tc>
                <a:tc>
                  <a:txBody>
                    <a:bodyPr/>
                    <a:lstStyle/>
                    <a:p>
                      <a:pPr>
                        <a:buNone/>
                      </a:pPr>
                      <a:r>
                        <a:rPr lang="en-GB" sz="1800" dirty="0">
                          <a:latin typeface="New times roman"/>
                        </a:rPr>
                        <a:t>Activity</a:t>
                      </a:r>
                    </a:p>
                  </a:txBody>
                  <a:tcPr anchor="ctr">
                    <a:lnL>
                      <a:noFill/>
                    </a:lnL>
                    <a:lnR>
                      <a:noFill/>
                    </a:lnR>
                    <a:lnT>
                      <a:noFill/>
                    </a:lnT>
                    <a:lnB>
                      <a:noFill/>
                    </a:lnB>
                    <a:noFill/>
                  </a:tcPr>
                </a:tc>
                <a:extLst>
                  <a:ext uri="{0D108BD9-81ED-4DB2-BD59-A6C34878D82A}">
                    <a16:rowId xmlns:a16="http://schemas.microsoft.com/office/drawing/2014/main" val="2951043680"/>
                  </a:ext>
                </a:extLst>
              </a:tr>
              <a:tr h="392617">
                <a:tc>
                  <a:txBody>
                    <a:bodyPr/>
                    <a:lstStyle/>
                    <a:p>
                      <a:pPr>
                        <a:buNone/>
                      </a:pPr>
                      <a:r>
                        <a:rPr lang="en-GB" sz="1800">
                          <a:latin typeface="New times roman"/>
                        </a:rPr>
                        <a:t>1–2</a:t>
                      </a:r>
                    </a:p>
                  </a:txBody>
                  <a:tcPr anchor="ctr">
                    <a:lnL>
                      <a:noFill/>
                    </a:lnL>
                    <a:lnR>
                      <a:noFill/>
                    </a:lnR>
                    <a:lnT>
                      <a:noFill/>
                    </a:lnT>
                    <a:lnB>
                      <a:noFill/>
                    </a:lnB>
                    <a:noFill/>
                  </a:tcPr>
                </a:tc>
                <a:tc>
                  <a:txBody>
                    <a:bodyPr/>
                    <a:lstStyle/>
                    <a:p>
                      <a:pPr>
                        <a:buNone/>
                      </a:pPr>
                      <a:r>
                        <a:rPr lang="en-GB" sz="1800">
                          <a:latin typeface="New times roman"/>
                        </a:rPr>
                        <a:t>Literature review &amp; scope finalization</a:t>
                      </a:r>
                    </a:p>
                  </a:txBody>
                  <a:tcPr anchor="ctr">
                    <a:lnL>
                      <a:noFill/>
                    </a:lnL>
                    <a:lnR>
                      <a:noFill/>
                    </a:lnR>
                    <a:lnT>
                      <a:noFill/>
                    </a:lnT>
                    <a:lnB>
                      <a:noFill/>
                    </a:lnB>
                    <a:noFill/>
                  </a:tcPr>
                </a:tc>
                <a:extLst>
                  <a:ext uri="{0D108BD9-81ED-4DB2-BD59-A6C34878D82A}">
                    <a16:rowId xmlns:a16="http://schemas.microsoft.com/office/drawing/2014/main" val="1327636659"/>
                  </a:ext>
                </a:extLst>
              </a:tr>
              <a:tr h="392617">
                <a:tc>
                  <a:txBody>
                    <a:bodyPr/>
                    <a:lstStyle/>
                    <a:p>
                      <a:pPr>
                        <a:buNone/>
                      </a:pPr>
                      <a:r>
                        <a:rPr lang="en-GB" sz="1800">
                          <a:latin typeface="New times roman"/>
                        </a:rPr>
                        <a:t>3–4</a:t>
                      </a:r>
                    </a:p>
                  </a:txBody>
                  <a:tcPr anchor="ctr">
                    <a:lnL>
                      <a:noFill/>
                    </a:lnL>
                    <a:lnR>
                      <a:noFill/>
                    </a:lnR>
                    <a:lnT>
                      <a:noFill/>
                    </a:lnT>
                    <a:lnB>
                      <a:noFill/>
                    </a:lnB>
                    <a:noFill/>
                  </a:tcPr>
                </a:tc>
                <a:tc>
                  <a:txBody>
                    <a:bodyPr/>
                    <a:lstStyle/>
                    <a:p>
                      <a:pPr>
                        <a:buNone/>
                      </a:pPr>
                      <a:r>
                        <a:rPr lang="en-GB" sz="1800">
                          <a:latin typeface="New times roman"/>
                        </a:rPr>
                        <a:t>TOR simulation environment setup</a:t>
                      </a:r>
                    </a:p>
                  </a:txBody>
                  <a:tcPr anchor="ctr">
                    <a:lnL>
                      <a:noFill/>
                    </a:lnL>
                    <a:lnR>
                      <a:noFill/>
                    </a:lnR>
                    <a:lnT>
                      <a:noFill/>
                    </a:lnT>
                    <a:lnB>
                      <a:noFill/>
                    </a:lnB>
                    <a:noFill/>
                  </a:tcPr>
                </a:tc>
                <a:extLst>
                  <a:ext uri="{0D108BD9-81ED-4DB2-BD59-A6C34878D82A}">
                    <a16:rowId xmlns:a16="http://schemas.microsoft.com/office/drawing/2014/main" val="1230040408"/>
                  </a:ext>
                </a:extLst>
              </a:tr>
              <a:tr h="392617">
                <a:tc>
                  <a:txBody>
                    <a:bodyPr/>
                    <a:lstStyle/>
                    <a:p>
                      <a:pPr>
                        <a:buNone/>
                      </a:pPr>
                      <a:r>
                        <a:rPr lang="en-GB" sz="1800" dirty="0">
                          <a:latin typeface="New times roman"/>
                        </a:rPr>
                        <a:t>5–6</a:t>
                      </a:r>
                    </a:p>
                  </a:txBody>
                  <a:tcPr anchor="ctr">
                    <a:lnL>
                      <a:noFill/>
                    </a:lnL>
                    <a:lnR>
                      <a:noFill/>
                    </a:lnR>
                    <a:lnT>
                      <a:noFill/>
                    </a:lnT>
                    <a:lnB>
                      <a:noFill/>
                    </a:lnB>
                    <a:noFill/>
                  </a:tcPr>
                </a:tc>
                <a:tc>
                  <a:txBody>
                    <a:bodyPr/>
                    <a:lstStyle/>
                    <a:p>
                      <a:pPr>
                        <a:buNone/>
                      </a:pPr>
                      <a:r>
                        <a:rPr lang="en-GB" sz="1800">
                          <a:latin typeface="New times roman"/>
                        </a:rPr>
                        <a:t>Controlled traffic generation &amp; capture</a:t>
                      </a:r>
                    </a:p>
                  </a:txBody>
                  <a:tcPr anchor="ctr">
                    <a:lnL>
                      <a:noFill/>
                    </a:lnL>
                    <a:lnR>
                      <a:noFill/>
                    </a:lnR>
                    <a:lnT>
                      <a:noFill/>
                    </a:lnT>
                    <a:lnB>
                      <a:noFill/>
                    </a:lnB>
                    <a:noFill/>
                  </a:tcPr>
                </a:tc>
                <a:extLst>
                  <a:ext uri="{0D108BD9-81ED-4DB2-BD59-A6C34878D82A}">
                    <a16:rowId xmlns:a16="http://schemas.microsoft.com/office/drawing/2014/main" val="918754738"/>
                  </a:ext>
                </a:extLst>
              </a:tr>
              <a:tr h="392617">
                <a:tc>
                  <a:txBody>
                    <a:bodyPr/>
                    <a:lstStyle/>
                    <a:p>
                      <a:pPr>
                        <a:buNone/>
                      </a:pPr>
                      <a:r>
                        <a:rPr lang="en-GB" sz="1800">
                          <a:latin typeface="New times roman"/>
                        </a:rPr>
                        <a:t>7–8</a:t>
                      </a:r>
                    </a:p>
                  </a:txBody>
                  <a:tcPr anchor="ctr">
                    <a:lnL>
                      <a:noFill/>
                    </a:lnL>
                    <a:lnR>
                      <a:noFill/>
                    </a:lnR>
                    <a:lnT>
                      <a:noFill/>
                    </a:lnT>
                    <a:lnB>
                      <a:noFill/>
                    </a:lnB>
                    <a:noFill/>
                  </a:tcPr>
                </a:tc>
                <a:tc>
                  <a:txBody>
                    <a:bodyPr/>
                    <a:lstStyle/>
                    <a:p>
                      <a:pPr>
                        <a:buNone/>
                      </a:pPr>
                      <a:r>
                        <a:rPr lang="en-GB" sz="1800">
                          <a:latin typeface="New times roman"/>
                        </a:rPr>
                        <a:t>Metadata leakage analysis</a:t>
                      </a:r>
                    </a:p>
                  </a:txBody>
                  <a:tcPr anchor="ctr">
                    <a:lnL>
                      <a:noFill/>
                    </a:lnL>
                    <a:lnR>
                      <a:noFill/>
                    </a:lnR>
                    <a:lnT>
                      <a:noFill/>
                    </a:lnT>
                    <a:lnB>
                      <a:noFill/>
                    </a:lnB>
                    <a:noFill/>
                  </a:tcPr>
                </a:tc>
                <a:extLst>
                  <a:ext uri="{0D108BD9-81ED-4DB2-BD59-A6C34878D82A}">
                    <a16:rowId xmlns:a16="http://schemas.microsoft.com/office/drawing/2014/main" val="2690873171"/>
                  </a:ext>
                </a:extLst>
              </a:tr>
              <a:tr h="392617">
                <a:tc>
                  <a:txBody>
                    <a:bodyPr/>
                    <a:lstStyle/>
                    <a:p>
                      <a:pPr>
                        <a:buNone/>
                      </a:pPr>
                      <a:r>
                        <a:rPr lang="en-GB" sz="1800">
                          <a:latin typeface="New times roman"/>
                        </a:rPr>
                        <a:t>9–10</a:t>
                      </a:r>
                    </a:p>
                  </a:txBody>
                  <a:tcPr anchor="ctr">
                    <a:lnL>
                      <a:noFill/>
                    </a:lnL>
                    <a:lnR>
                      <a:noFill/>
                    </a:lnR>
                    <a:lnT>
                      <a:noFill/>
                    </a:lnT>
                    <a:lnB>
                      <a:noFill/>
                    </a:lnB>
                    <a:noFill/>
                  </a:tcPr>
                </a:tc>
                <a:tc>
                  <a:txBody>
                    <a:bodyPr/>
                    <a:lstStyle/>
                    <a:p>
                      <a:pPr>
                        <a:buNone/>
                      </a:pPr>
                      <a:r>
                        <a:rPr lang="en-GB" sz="1800">
                          <a:latin typeface="New times roman"/>
                        </a:rPr>
                        <a:t>Tool/framework development</a:t>
                      </a:r>
                    </a:p>
                  </a:txBody>
                  <a:tcPr anchor="ctr">
                    <a:lnL>
                      <a:noFill/>
                    </a:lnL>
                    <a:lnR>
                      <a:noFill/>
                    </a:lnR>
                    <a:lnT>
                      <a:noFill/>
                    </a:lnT>
                    <a:lnB>
                      <a:noFill/>
                    </a:lnB>
                    <a:noFill/>
                  </a:tcPr>
                </a:tc>
                <a:extLst>
                  <a:ext uri="{0D108BD9-81ED-4DB2-BD59-A6C34878D82A}">
                    <a16:rowId xmlns:a16="http://schemas.microsoft.com/office/drawing/2014/main" val="2948451556"/>
                  </a:ext>
                </a:extLst>
              </a:tr>
              <a:tr h="392617">
                <a:tc>
                  <a:txBody>
                    <a:bodyPr/>
                    <a:lstStyle/>
                    <a:p>
                      <a:pPr>
                        <a:buNone/>
                      </a:pPr>
                      <a:r>
                        <a:rPr lang="en-GB" sz="1800" dirty="0">
                          <a:latin typeface="New times roman"/>
                        </a:rPr>
                        <a:t>11–12</a:t>
                      </a:r>
                    </a:p>
                  </a:txBody>
                  <a:tcPr anchor="ctr">
                    <a:lnL>
                      <a:noFill/>
                    </a:lnL>
                    <a:lnR>
                      <a:noFill/>
                    </a:lnR>
                    <a:lnT>
                      <a:noFill/>
                    </a:lnT>
                    <a:lnB>
                      <a:noFill/>
                    </a:lnB>
                    <a:noFill/>
                  </a:tcPr>
                </a:tc>
                <a:tc>
                  <a:txBody>
                    <a:bodyPr/>
                    <a:lstStyle/>
                    <a:p>
                      <a:pPr>
                        <a:buNone/>
                      </a:pPr>
                      <a:r>
                        <a:rPr lang="en-GB" sz="1800" dirty="0">
                          <a:latin typeface="New times roman"/>
                        </a:rPr>
                        <a:t>Testing, validation, documentation</a:t>
                      </a:r>
                    </a:p>
                  </a:txBody>
                  <a:tcPr anchor="ctr">
                    <a:lnL>
                      <a:noFill/>
                    </a:lnL>
                    <a:lnR>
                      <a:noFill/>
                    </a:lnR>
                    <a:lnT>
                      <a:noFill/>
                    </a:lnT>
                    <a:lnB>
                      <a:noFill/>
                    </a:lnB>
                    <a:noFill/>
                  </a:tcPr>
                </a:tc>
                <a:extLst>
                  <a:ext uri="{0D108BD9-81ED-4DB2-BD59-A6C34878D82A}">
                    <a16:rowId xmlns:a16="http://schemas.microsoft.com/office/drawing/2014/main" val="989062984"/>
                  </a:ext>
                </a:extLst>
              </a:tr>
            </a:tbl>
          </a:graphicData>
        </a:graphic>
      </p:graphicFrame>
    </p:spTree>
    <p:extLst>
      <p:ext uri="{BB962C8B-B14F-4D97-AF65-F5344CB8AC3E}">
        <p14:creationId xmlns:p14="http://schemas.microsoft.com/office/powerpoint/2010/main" val="313817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E48F-D091-EE71-2EFE-296B1F75A02B}"/>
              </a:ext>
            </a:extLst>
          </p:cNvPr>
          <p:cNvSpPr>
            <a:spLocks noGrp="1"/>
          </p:cNvSpPr>
          <p:nvPr>
            <p:ph type="title"/>
          </p:nvPr>
        </p:nvSpPr>
        <p:spPr>
          <a:xfrm>
            <a:off x="812800" y="675564"/>
            <a:ext cx="10668000" cy="86574"/>
          </a:xfrm>
        </p:spPr>
        <p:txBody>
          <a:bodyPr/>
          <a:lstStyle/>
          <a:p>
            <a:r>
              <a:rPr lang="en-US" dirty="0">
                <a:latin typeface="Cambria" panose="02040503050406030204" pitchFamily="18" charset="0"/>
                <a:ea typeface="Cambria" panose="02040503050406030204" pitchFamily="18" charset="0"/>
              </a:rPr>
              <a:t>References</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05E6B1F2-8977-35E6-B9EA-5F4A33899D9E}"/>
              </a:ext>
            </a:extLst>
          </p:cNvPr>
          <p:cNvSpPr>
            <a:spLocks noGrp="1"/>
          </p:cNvSpPr>
          <p:nvPr>
            <p:ph type="body" idx="1"/>
          </p:nvPr>
        </p:nvSpPr>
        <p:spPr/>
        <p:txBody>
          <a:bodyPr>
            <a:normAutofit/>
          </a:bodyPr>
          <a:lstStyle/>
          <a:p>
            <a:pPr marL="76200" indent="0">
              <a:buNone/>
            </a:pPr>
            <a:r>
              <a:rPr lang="en-GB" sz="1800" dirty="0">
                <a:latin typeface="New times roman"/>
              </a:rPr>
              <a:t>[1] R. Dingledine, N. Mathewson, and P. Syverson, “Tor: The Second-Generation Onion Router,” Proc. USENIX Security Symposium, 2004.</a:t>
            </a:r>
          </a:p>
          <a:p>
            <a:pPr marL="76200" indent="0">
              <a:buNone/>
            </a:pPr>
            <a:r>
              <a:rPr lang="en-GB" sz="1800" dirty="0">
                <a:latin typeface="New times roman"/>
              </a:rPr>
              <a:t>[2] S. J. Murdoch and G. </a:t>
            </a:r>
            <a:r>
              <a:rPr lang="en-GB" sz="1800" dirty="0" err="1">
                <a:latin typeface="New times roman"/>
              </a:rPr>
              <a:t>Danezis</a:t>
            </a:r>
            <a:r>
              <a:rPr lang="en-GB" sz="1800" dirty="0">
                <a:latin typeface="New times roman"/>
              </a:rPr>
              <a:t>, “Low-cost traffic analysis of Tor,” IEEE Symposium on Security and Privacy, 2005.</a:t>
            </a:r>
          </a:p>
          <a:p>
            <a:pPr marL="76200" indent="0">
              <a:buNone/>
            </a:pPr>
            <a:r>
              <a:rPr lang="en-GB" sz="1800" dirty="0">
                <a:latin typeface="New times roman"/>
              </a:rPr>
              <a:t>[3] National Critical Information Infrastructure Protection Centre (NCIIPC), “Advisory on Dark Web Threats,” 2023.</a:t>
            </a:r>
          </a:p>
          <a:p>
            <a:pPr marL="76200" indent="0">
              <a:buNone/>
            </a:pPr>
            <a:r>
              <a:rPr lang="en-GB" sz="1800" dirty="0">
                <a:latin typeface="New times roman"/>
              </a:rPr>
              <a:t>[4] M. Owen and K. M. Thomas, “</a:t>
            </a:r>
            <a:r>
              <a:rPr lang="en-GB" sz="1800" dirty="0" err="1">
                <a:latin typeface="New times roman"/>
              </a:rPr>
              <a:t>OnionScan</a:t>
            </a:r>
            <a:r>
              <a:rPr lang="en-GB" sz="1800" dirty="0">
                <a:latin typeface="New times roman"/>
              </a:rPr>
              <a:t>: A tool for investigating the Dark Web,” 2016.</a:t>
            </a:r>
          </a:p>
          <a:p>
            <a:pPr marL="76200" indent="0">
              <a:buNone/>
            </a:pPr>
            <a:endParaRPr lang="en-GB" sz="1800" dirty="0">
              <a:latin typeface="New times roman"/>
            </a:endParaRPr>
          </a:p>
        </p:txBody>
      </p:sp>
    </p:spTree>
    <p:extLst>
      <p:ext uri="{BB962C8B-B14F-4D97-AF65-F5344CB8AC3E}">
        <p14:creationId xmlns:p14="http://schemas.microsoft.com/office/powerpoint/2010/main" val="257329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GB" sz="1800" dirty="0"/>
              <a:t>PSCS_367</a:t>
            </a:r>
            <a:r>
              <a:rPr lang="en-GB" sz="1800" dirty="0">
                <a:latin typeface="Cambria" panose="02040503050406030204" pitchFamily="18" charset="0"/>
                <a:ea typeface="Cambria" panose="02040503050406030204" pitchFamily="18" charset="0"/>
              </a:rPr>
              <a:t> </a:t>
            </a:r>
            <a:endParaRPr sz="18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b="1" dirty="0">
                <a:latin typeface="New times roman"/>
                <a:ea typeface="Cambria" panose="02040503050406030204" pitchFamily="18" charset="0"/>
              </a:rPr>
              <a:t>Organization: </a:t>
            </a:r>
            <a:r>
              <a:rPr lang="fr-FR" sz="1800" dirty="0">
                <a:latin typeface="New times roman"/>
              </a:rPr>
              <a:t>National Critical Information Infrastructure Protection Center (NCIIPC)</a:t>
            </a:r>
            <a:endParaRPr lang="en-US" sz="1800" dirty="0">
              <a:latin typeface="New times roman"/>
              <a:ea typeface="Cambria" panose="02040503050406030204" pitchFamily="18" charset="0"/>
            </a:endParaRPr>
          </a:p>
          <a:p>
            <a:pPr marL="342900" lvl="0" indent="-190500" algn="just">
              <a:spcBef>
                <a:spcPts val="0"/>
              </a:spcBef>
              <a:buNone/>
            </a:pPr>
            <a:r>
              <a:rPr lang="en-US" sz="1800" b="1" dirty="0">
                <a:latin typeface="New times roman"/>
                <a:ea typeface="Cambria" panose="02040503050406030204" pitchFamily="18" charset="0"/>
              </a:rPr>
              <a:t>Category (Hardware / Software / Both) : </a:t>
            </a:r>
            <a:r>
              <a:rPr lang="en-GB" sz="1800" dirty="0">
                <a:latin typeface="New times roman"/>
              </a:rPr>
              <a:t>Software</a:t>
            </a:r>
            <a:endParaRPr lang="en-US" sz="1800" dirty="0">
              <a:latin typeface="New times roman"/>
              <a:ea typeface="Cambria" panose="02040503050406030204" pitchFamily="18" charset="0"/>
            </a:endParaRPr>
          </a:p>
          <a:p>
            <a:pPr marL="342900" lvl="0" indent="-190500" algn="just">
              <a:spcBef>
                <a:spcPts val="0"/>
              </a:spcBef>
              <a:buNone/>
            </a:pPr>
            <a:r>
              <a:rPr lang="en-US" sz="1800" b="1" dirty="0">
                <a:latin typeface="New times roman"/>
                <a:ea typeface="Cambria" panose="02040503050406030204" pitchFamily="18" charset="0"/>
              </a:rPr>
              <a:t>Problem Description:</a:t>
            </a:r>
            <a:r>
              <a:rPr lang="en-GB" sz="1800" dirty="0">
                <a:latin typeface="New times roman"/>
              </a:rPr>
              <a:t>Dark web is being used for illegal purposes and number of market places are being operated by the underground operators which facilitate illegal buying/selling of drugs/weapons/data leaks/counterfeit moneys/documents etc. Platforms, being anonymise to the LEA, make it difficult to identify the market place running on dark web mainly TOR Network. Description: Running the illegal sites on dark web network only requires the access of TOR Browser and TORRC file to run the market from local system. For hosting the services, people may utilise the paid or freely available hosting servers. Being on TOR network (V3), it is very difficult to identify the underground operator running the market. Amid running market on TOR network, the underground operator provides the access of his portal though his ISP/VPN services which has been taken from the respective ISP of his country and the VPN service provider. Expected Solution: It is expected that any solution like tool or technique may be developed the underground operator running the market may be identified. The participants may target finding the actual IP/VPN IP being used by the players of the onion sites. The participants may also try to find out other personally identifiable information (PII) regarding the underground operators active on the onion sites.</a:t>
            </a:r>
            <a:endParaRPr lang="en-US" sz="1800" dirty="0">
              <a:latin typeface="New times roman"/>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71B1-164F-B7C4-C121-B5E00EC6FCE8}"/>
              </a:ext>
            </a:extLst>
          </p:cNvPr>
          <p:cNvSpPr>
            <a:spLocks noGrp="1"/>
          </p:cNvSpPr>
          <p:nvPr>
            <p:ph type="title"/>
          </p:nvPr>
        </p:nvSpPr>
        <p:spPr>
          <a:xfrm>
            <a:off x="812800" y="586854"/>
            <a:ext cx="10668000" cy="175284"/>
          </a:xfrm>
        </p:spPr>
        <p:txBody>
          <a:bodyPr/>
          <a:lstStyle/>
          <a:p>
            <a:r>
              <a:rPr lang="en-US" dirty="0">
                <a:latin typeface="Cambria" panose="02040503050406030204" pitchFamily="18" charset="0"/>
                <a:ea typeface="Cambria" panose="02040503050406030204" pitchFamily="18" charset="0"/>
              </a:rPr>
              <a:t>Problem Statement</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25DEA0D5-1566-489F-D953-C042A4D6CBDE}"/>
              </a:ext>
            </a:extLst>
          </p:cNvPr>
          <p:cNvSpPr>
            <a:spLocks noGrp="1"/>
          </p:cNvSpPr>
          <p:nvPr>
            <p:ph type="body" idx="1"/>
          </p:nvPr>
        </p:nvSpPr>
        <p:spPr/>
        <p:txBody>
          <a:bodyPr>
            <a:normAutofit/>
          </a:bodyPr>
          <a:lstStyle/>
          <a:p>
            <a:pPr marL="76200" indent="0">
              <a:buNone/>
            </a:pPr>
            <a:r>
              <a:rPr lang="en-GB" sz="1800" dirty="0">
                <a:latin typeface="New times roman"/>
              </a:rPr>
              <a:t>The TOR network enables hidden services (.onion sites) providing anonymity to both hosts and users. While it has legitimate uses, it also facilitates illegal marketplaces for drugs, weapons, counterfeit currency, and data leaks. Law Enforcement Agencies (LEAs) face difficulty in identifying and prosecuting operators of such services due to TOR’s layered encryption and routing.</a:t>
            </a:r>
            <a:br>
              <a:rPr lang="en-GB" sz="1800" dirty="0">
                <a:latin typeface="New times roman"/>
              </a:rPr>
            </a:br>
            <a:r>
              <a:rPr lang="en-GB" sz="1800" dirty="0">
                <a:latin typeface="New times roman"/>
              </a:rPr>
              <a:t>The problem is to research and develop a simulation-based framework or analytical model that identifies potential vulnerabilities and metadata leakage in onion services </a:t>
            </a:r>
            <a:r>
              <a:rPr lang="en-GB" sz="1800" b="1" dirty="0">
                <a:latin typeface="New times roman"/>
              </a:rPr>
              <a:t>without directly harming or deanonymizing real users</a:t>
            </a:r>
            <a:r>
              <a:rPr lang="en-GB" sz="1800" dirty="0">
                <a:latin typeface="New times roman"/>
              </a:rPr>
              <a:t> to aid lawful investigations.</a:t>
            </a:r>
          </a:p>
          <a:p>
            <a:pPr marL="76200" indent="0">
              <a:buNone/>
            </a:pPr>
            <a:r>
              <a:rPr lang="en-GB" sz="1800" b="1" dirty="0">
                <a:latin typeface="New times roman"/>
              </a:rPr>
              <a:t>Key challenge: </a:t>
            </a:r>
            <a:r>
              <a:rPr lang="en-GB" sz="1800" dirty="0">
                <a:latin typeface="New times roman"/>
              </a:rPr>
              <a:t>Develop an ethical, simulation-based tool or analytical framework that can model deanonymization techniques in a controlled lab environment, assess their feasibility, and propose </a:t>
            </a:r>
            <a:r>
              <a:rPr lang="en-GB" sz="1800" dirty="0" err="1">
                <a:latin typeface="New times roman"/>
              </a:rPr>
              <a:t>defenses</a:t>
            </a:r>
            <a:r>
              <a:rPr lang="en-GB" sz="1800" dirty="0">
                <a:latin typeface="New times roman"/>
              </a:rPr>
              <a:t>.</a:t>
            </a:r>
          </a:p>
        </p:txBody>
      </p:sp>
    </p:spTree>
    <p:extLst>
      <p:ext uri="{BB962C8B-B14F-4D97-AF65-F5344CB8AC3E}">
        <p14:creationId xmlns:p14="http://schemas.microsoft.com/office/powerpoint/2010/main" val="348573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8DE4-B448-47DD-3ACA-13ECA58535FF}"/>
              </a:ext>
            </a:extLst>
          </p:cNvPr>
          <p:cNvSpPr>
            <a:spLocks noGrp="1"/>
          </p:cNvSpPr>
          <p:nvPr>
            <p:ph type="title"/>
          </p:nvPr>
        </p:nvSpPr>
        <p:spPr>
          <a:xfrm>
            <a:off x="812800" y="675564"/>
            <a:ext cx="10668000" cy="86574"/>
          </a:xfrm>
        </p:spPr>
        <p:txBody>
          <a:bodyPr/>
          <a:lstStyle/>
          <a:p>
            <a:r>
              <a:rPr lang="en-US" dirty="0">
                <a:latin typeface="Cambria" panose="02040503050406030204" pitchFamily="18" charset="0"/>
                <a:ea typeface="Cambria" panose="02040503050406030204" pitchFamily="18" charset="0"/>
              </a:rPr>
              <a:t>Objectives</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10789135-4AFE-A9BC-7277-EA6A0AE97CB9}"/>
              </a:ext>
            </a:extLst>
          </p:cNvPr>
          <p:cNvSpPr>
            <a:spLocks noGrp="1"/>
          </p:cNvSpPr>
          <p:nvPr>
            <p:ph type="body" idx="1"/>
          </p:nvPr>
        </p:nvSpPr>
        <p:spPr/>
        <p:txBody>
          <a:bodyPr>
            <a:normAutofit/>
          </a:bodyPr>
          <a:lstStyle/>
          <a:p>
            <a:pPr marL="76200" indent="0">
              <a:buNone/>
            </a:pPr>
            <a:r>
              <a:rPr lang="en-GB" sz="2000" dirty="0">
                <a:latin typeface="New times roman"/>
              </a:rPr>
              <a:t>1.Analyze the architecture of the Tor network and onion services to identify potential points of metadata leakage.	</a:t>
            </a:r>
          </a:p>
          <a:p>
            <a:pPr marL="76200" indent="0">
              <a:buNone/>
            </a:pPr>
            <a:r>
              <a:rPr lang="en-GB" sz="2000" dirty="0">
                <a:latin typeface="New times roman"/>
              </a:rPr>
              <a:t>2.Develop a simulation framework to study deanonymization concepts without targeting real entities.	</a:t>
            </a:r>
          </a:p>
          <a:p>
            <a:pPr marL="76200" indent="0">
              <a:buNone/>
            </a:pPr>
            <a:r>
              <a:rPr lang="en-GB" sz="2000" dirty="0">
                <a:latin typeface="New times roman"/>
              </a:rPr>
              <a:t>3.Propose legally compliant methodologies for law enforcement to detect high-risk onion sites.	</a:t>
            </a:r>
          </a:p>
          <a:p>
            <a:pPr marL="76200" indent="0">
              <a:buNone/>
            </a:pPr>
            <a:r>
              <a:rPr lang="en-GB" sz="2000" dirty="0">
                <a:latin typeface="New times roman"/>
              </a:rPr>
              <a:t>4.Provide recommendations for safeguarding against misuse while supporting SDG 16 (Peace, Justice, and Strong Institutions).	</a:t>
            </a:r>
          </a:p>
          <a:p>
            <a:pPr marL="76200" indent="0">
              <a:buNone/>
            </a:pPr>
            <a:r>
              <a:rPr lang="en-GB" sz="2000" dirty="0">
                <a:latin typeface="New times roman"/>
              </a:rPr>
              <a:t>5.Document findings and align them with both investigative and privacy-preserving needs.</a:t>
            </a:r>
          </a:p>
        </p:txBody>
      </p:sp>
    </p:spTree>
    <p:extLst>
      <p:ext uri="{BB962C8B-B14F-4D97-AF65-F5344CB8AC3E}">
        <p14:creationId xmlns:p14="http://schemas.microsoft.com/office/powerpoint/2010/main" val="366082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8093-4EAC-5374-48E5-8C34CB6D055A}"/>
              </a:ext>
            </a:extLst>
          </p:cNvPr>
          <p:cNvSpPr>
            <a:spLocks noGrp="1"/>
          </p:cNvSpPr>
          <p:nvPr>
            <p:ph type="title"/>
          </p:nvPr>
        </p:nvSpPr>
        <p:spPr>
          <a:xfrm>
            <a:off x="812800" y="675564"/>
            <a:ext cx="10668000" cy="86573"/>
          </a:xfrm>
        </p:spPr>
        <p:txBody>
          <a:bodyPr/>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87847D4F-A888-315D-8DCA-1D5A110FEEF8}"/>
              </a:ext>
            </a:extLst>
          </p:cNvPr>
          <p:cNvSpPr>
            <a:spLocks noGrp="1"/>
          </p:cNvSpPr>
          <p:nvPr>
            <p:ph type="body" idx="1"/>
          </p:nvPr>
        </p:nvSpPr>
        <p:spPr/>
        <p:txBody>
          <a:bodyPr/>
          <a:lstStyle/>
          <a:p>
            <a:pPr marL="76200" indent="0" algn="just">
              <a:buNone/>
            </a:pPr>
            <a:r>
              <a:rPr lang="en-GB" sz="2000" b="1" dirty="0">
                <a:latin typeface="New times roman"/>
              </a:rPr>
              <a:t>Background:</a:t>
            </a:r>
          </a:p>
          <a:p>
            <a:pPr>
              <a:buFont typeface="Arial" panose="020B0604020202020204" pitchFamily="34" charset="0"/>
              <a:buChar char="•"/>
            </a:pPr>
            <a:r>
              <a:rPr lang="en-GB" sz="1800" dirty="0">
                <a:latin typeface="New times roman"/>
              </a:rPr>
              <a:t>TOR provides privacy by routing traffic through multiple relays with layered encryption.</a:t>
            </a:r>
          </a:p>
          <a:p>
            <a:pPr algn="just">
              <a:buFont typeface="Arial" panose="020B0604020202020204" pitchFamily="34" charset="0"/>
              <a:buChar char="•"/>
            </a:pPr>
            <a:r>
              <a:rPr lang="en-GB" sz="1800" dirty="0">
                <a:latin typeface="New times roman"/>
              </a:rPr>
              <a:t>Tor offers layered encryption and relay-based routing to protect user anonymity. While designed for privacy, it also enables underground marketplaces to operate with minimal risk of exposure.</a:t>
            </a:r>
          </a:p>
          <a:p>
            <a:pPr marL="76200" indent="0" algn="just">
              <a:buNone/>
            </a:pPr>
            <a:r>
              <a:rPr lang="en-GB" sz="1800" b="1" dirty="0">
                <a:latin typeface="New times roman"/>
              </a:rPr>
              <a:t>Misuse:</a:t>
            </a:r>
            <a:r>
              <a:rPr lang="en-GB" sz="1800" dirty="0">
                <a:latin typeface="New times roman"/>
              </a:rPr>
              <a:t> Criminal marketplaces and forums use it to evade detection.</a:t>
            </a:r>
          </a:p>
          <a:p>
            <a:pPr marL="76200" indent="0" algn="just">
              <a:buNone/>
            </a:pPr>
            <a:r>
              <a:rPr lang="en-GB" sz="1800" b="1" dirty="0">
                <a:latin typeface="New times roman"/>
              </a:rPr>
              <a:t>Related Work:</a:t>
            </a:r>
            <a:endParaRPr lang="en-GB" sz="1800" dirty="0">
              <a:latin typeface="New times roman"/>
            </a:endParaRPr>
          </a:p>
          <a:p>
            <a:pPr lvl="1" algn="just"/>
            <a:r>
              <a:rPr lang="en-GB" sz="1800" dirty="0">
                <a:latin typeface="New times roman"/>
              </a:rPr>
              <a:t>Murdoch &amp; </a:t>
            </a:r>
            <a:r>
              <a:rPr lang="en-GB" sz="1800" dirty="0" err="1">
                <a:latin typeface="New times roman"/>
              </a:rPr>
              <a:t>Danezis</a:t>
            </a:r>
            <a:r>
              <a:rPr lang="en-GB" sz="1800" dirty="0">
                <a:latin typeface="New times roman"/>
              </a:rPr>
              <a:t> (2005): Traffic confirmation attacks (conceptual).</a:t>
            </a:r>
          </a:p>
          <a:p>
            <a:pPr lvl="1" algn="just"/>
            <a:r>
              <a:rPr lang="en-GB" sz="1800" dirty="0">
                <a:latin typeface="New times roman"/>
              </a:rPr>
              <a:t>Kwon et al. (2015): Website fingerprinting techniques.</a:t>
            </a:r>
          </a:p>
          <a:p>
            <a:pPr lvl="1" algn="just"/>
            <a:r>
              <a:rPr lang="en-GB" sz="1800" dirty="0">
                <a:latin typeface="New times roman"/>
              </a:rPr>
              <a:t>Tor Project’s </a:t>
            </a:r>
            <a:r>
              <a:rPr lang="en-GB" sz="1800" dirty="0" err="1">
                <a:latin typeface="New times roman"/>
              </a:rPr>
              <a:t>defenses</a:t>
            </a:r>
            <a:r>
              <a:rPr lang="en-GB" sz="1800" dirty="0">
                <a:latin typeface="New times roman"/>
              </a:rPr>
              <a:t>: Guard node rotation, circuit padding.</a:t>
            </a:r>
          </a:p>
          <a:p>
            <a:pPr lvl="1" algn="just"/>
            <a:r>
              <a:rPr lang="en-GB" sz="1800" b="1" dirty="0">
                <a:latin typeface="New times roman"/>
              </a:rPr>
              <a:t>Research Gap:</a:t>
            </a:r>
            <a:r>
              <a:rPr lang="en-GB" sz="1800" dirty="0">
                <a:latin typeface="New times roman"/>
              </a:rPr>
              <a:t> Need for legal, ethical, simulation-based investigation frameworks.</a:t>
            </a:r>
          </a:p>
          <a:p>
            <a:pPr marL="76200" indent="0">
              <a:buNone/>
            </a:pPr>
            <a:endParaRPr lang="en-GB" dirty="0"/>
          </a:p>
        </p:txBody>
      </p:sp>
    </p:spTree>
    <p:extLst>
      <p:ext uri="{BB962C8B-B14F-4D97-AF65-F5344CB8AC3E}">
        <p14:creationId xmlns:p14="http://schemas.microsoft.com/office/powerpoint/2010/main" val="287779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9CE2-51FA-E56B-8941-618A097B90B5}"/>
              </a:ext>
            </a:extLst>
          </p:cNvPr>
          <p:cNvSpPr>
            <a:spLocks noGrp="1"/>
          </p:cNvSpPr>
          <p:nvPr>
            <p:ph type="title"/>
          </p:nvPr>
        </p:nvSpPr>
        <p:spPr>
          <a:xfrm>
            <a:off x="812800" y="716418"/>
            <a:ext cx="10668000" cy="45719"/>
          </a:xfrm>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GB" dirty="0"/>
          </a:p>
        </p:txBody>
      </p:sp>
      <p:sp>
        <p:nvSpPr>
          <p:cNvPr id="7" name="Text Placeholder 6">
            <a:extLst>
              <a:ext uri="{FF2B5EF4-FFF2-40B4-BE49-F238E27FC236}">
                <a16:creationId xmlns:a16="http://schemas.microsoft.com/office/drawing/2014/main" id="{507E94B0-F4ED-4738-4715-145F90EB5340}"/>
              </a:ext>
            </a:extLst>
          </p:cNvPr>
          <p:cNvSpPr>
            <a:spLocks noGrp="1"/>
          </p:cNvSpPr>
          <p:nvPr>
            <p:ph type="body" idx="1"/>
          </p:nvPr>
        </p:nvSpPr>
        <p:spPr/>
        <p:txBody>
          <a:bodyPr/>
          <a:lstStyle/>
          <a:p>
            <a:pPr marL="76200" indent="0">
              <a:buNone/>
            </a:pPr>
            <a:r>
              <a:rPr lang="en-GB" sz="1800" b="1" dirty="0">
                <a:latin typeface="New times roman"/>
              </a:rPr>
              <a:t>1. Challenges:</a:t>
            </a:r>
            <a:r>
              <a:rPr lang="en-GB" sz="1800" dirty="0">
                <a:latin typeface="New times roman"/>
              </a:rPr>
              <a:t> Strong encryption, no central registry, hidden IP addresses.</a:t>
            </a:r>
          </a:p>
          <a:p>
            <a:pPr marL="76200" indent="0">
              <a:buNone/>
            </a:pPr>
            <a:r>
              <a:rPr lang="en-GB" sz="1800" b="1" dirty="0">
                <a:latin typeface="New times roman"/>
              </a:rPr>
              <a:t>2. Threat Model:</a:t>
            </a:r>
            <a:endParaRPr lang="en-GB" sz="1800" dirty="0">
              <a:latin typeface="New times roman"/>
            </a:endParaRPr>
          </a:p>
          <a:p>
            <a:pPr lvl="1"/>
            <a:r>
              <a:rPr lang="en-GB" sz="1800" dirty="0">
                <a:latin typeface="New times roman"/>
              </a:rPr>
              <a:t>Passive network observers.</a:t>
            </a:r>
          </a:p>
          <a:p>
            <a:pPr lvl="1"/>
            <a:r>
              <a:rPr lang="en-GB" sz="1800" dirty="0">
                <a:latin typeface="New times roman"/>
              </a:rPr>
              <a:t>Malicious exit relays.</a:t>
            </a:r>
          </a:p>
          <a:p>
            <a:pPr lvl="1"/>
            <a:r>
              <a:rPr lang="en-GB" sz="1800" dirty="0">
                <a:latin typeface="New times roman"/>
              </a:rPr>
              <a:t>Endpoint vulnerabilities.</a:t>
            </a:r>
          </a:p>
          <a:p>
            <a:pPr marL="76200" indent="0">
              <a:buNone/>
            </a:pPr>
            <a:r>
              <a:rPr lang="en-GB" sz="1800" b="1" dirty="0">
                <a:latin typeface="New times roman"/>
              </a:rPr>
              <a:t>3. Opportunities:</a:t>
            </a:r>
            <a:r>
              <a:rPr lang="en-GB" sz="1800" dirty="0">
                <a:latin typeface="New times roman"/>
              </a:rPr>
              <a:t> Metadata analysis, misconfiguration detection, traffic pattern </a:t>
            </a:r>
            <a:r>
              <a:rPr lang="en-GB" sz="1800" dirty="0" err="1">
                <a:latin typeface="New times roman"/>
              </a:rPr>
              <a:t>modeling</a:t>
            </a:r>
            <a:r>
              <a:rPr lang="en-GB" sz="1800" dirty="0">
                <a:latin typeface="New times roman"/>
              </a:rPr>
              <a:t> in lab networks.</a:t>
            </a:r>
          </a:p>
          <a:p>
            <a:pPr marL="76200" indent="0">
              <a:buNone/>
            </a:pPr>
            <a:r>
              <a:rPr lang="en-GB" sz="1800" b="1" dirty="0">
                <a:latin typeface="New times roman"/>
              </a:rPr>
              <a:t>4. Constraints:</a:t>
            </a:r>
            <a:r>
              <a:rPr lang="en-GB" sz="1800" dirty="0">
                <a:latin typeface="New times roman"/>
              </a:rPr>
              <a:t> Must remain ethical, avoid targeting real individuals, and comply with cyber laws.</a:t>
            </a:r>
          </a:p>
          <a:p>
            <a:endParaRPr lang="en-GB" dirty="0"/>
          </a:p>
        </p:txBody>
      </p:sp>
    </p:spTree>
    <p:extLst>
      <p:ext uri="{BB962C8B-B14F-4D97-AF65-F5344CB8AC3E}">
        <p14:creationId xmlns:p14="http://schemas.microsoft.com/office/powerpoint/2010/main" val="41420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4525-F413-784F-0856-624515B39B12}"/>
              </a:ext>
            </a:extLst>
          </p:cNvPr>
          <p:cNvSpPr>
            <a:spLocks noGrp="1"/>
          </p:cNvSpPr>
          <p:nvPr>
            <p:ph type="title"/>
          </p:nvPr>
        </p:nvSpPr>
        <p:spPr>
          <a:xfrm>
            <a:off x="812800" y="668740"/>
            <a:ext cx="10668000" cy="93398"/>
          </a:xfrm>
        </p:spPr>
        <p:txBody>
          <a:bodyPr/>
          <a:lstStyle/>
          <a:p>
            <a:r>
              <a:rPr lang="en-US" dirty="0">
                <a:latin typeface="Cambria" panose="02040503050406030204" pitchFamily="18" charset="0"/>
                <a:ea typeface="Cambria" panose="02040503050406030204" pitchFamily="18" charset="0"/>
              </a:rPr>
              <a:t>Innovation or Novel Contributions</a:t>
            </a:r>
            <a:br>
              <a:rPr lang="en-US" sz="3600"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F807C160-E417-18BB-C780-8E972053FEA2}"/>
              </a:ext>
            </a:extLst>
          </p:cNvPr>
          <p:cNvSpPr>
            <a:spLocks noGrp="1"/>
          </p:cNvSpPr>
          <p:nvPr>
            <p:ph type="body" idx="1"/>
          </p:nvPr>
        </p:nvSpPr>
        <p:spPr/>
        <p:txBody>
          <a:bodyPr>
            <a:normAutofit/>
          </a:bodyPr>
          <a:lstStyle/>
          <a:p>
            <a:pPr marL="76200" indent="0">
              <a:lnSpc>
                <a:spcPct val="150000"/>
              </a:lnSpc>
              <a:buNone/>
            </a:pPr>
            <a:r>
              <a:rPr lang="en-GB" sz="1800" dirty="0">
                <a:latin typeface="New times roman"/>
              </a:rPr>
              <a:t>1. Ethical Simulation Model for deanonymization research without touching live target	</a:t>
            </a:r>
          </a:p>
          <a:p>
            <a:pPr marL="76200" indent="0">
              <a:lnSpc>
                <a:spcPct val="150000"/>
              </a:lnSpc>
              <a:buNone/>
            </a:pPr>
            <a:r>
              <a:rPr lang="en-GB" sz="1800" dirty="0">
                <a:latin typeface="New times roman"/>
              </a:rPr>
              <a:t>2. Metadata Leakage Framework to study correlation between synthetic traffic patterns and known exit nodes.</a:t>
            </a:r>
          </a:p>
          <a:p>
            <a:pPr marL="76200" indent="0">
              <a:lnSpc>
                <a:spcPct val="150000"/>
              </a:lnSpc>
              <a:buNone/>
            </a:pPr>
            <a:r>
              <a:rPr lang="en-GB" sz="1800" dirty="0">
                <a:latin typeface="New times roman"/>
              </a:rPr>
              <a:t>3. SDG-Aligned Approach focusing on law enforcement training while preserving </a:t>
            </a:r>
            <a:r>
              <a:rPr lang="en-GB" sz="1800" dirty="0" err="1">
                <a:latin typeface="New times roman"/>
              </a:rPr>
              <a:t>priva</a:t>
            </a:r>
            <a:r>
              <a:rPr lang="en-GB" sz="1800" dirty="0">
                <a:latin typeface="New times roman"/>
              </a:rPr>
              <a:t>	</a:t>
            </a:r>
          </a:p>
          <a:p>
            <a:pPr marL="76200" indent="0">
              <a:lnSpc>
                <a:spcPct val="150000"/>
              </a:lnSpc>
              <a:buNone/>
            </a:pPr>
            <a:r>
              <a:rPr lang="en-GB" sz="1800" dirty="0">
                <a:latin typeface="New times roman"/>
              </a:rPr>
              <a:t>4. Integration of OSINT with simulated network for risk assessment.</a:t>
            </a:r>
          </a:p>
        </p:txBody>
      </p:sp>
    </p:spTree>
    <p:extLst>
      <p:ext uri="{BB962C8B-B14F-4D97-AF65-F5344CB8AC3E}">
        <p14:creationId xmlns:p14="http://schemas.microsoft.com/office/powerpoint/2010/main" val="388392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9E13-05FD-9E94-15BC-B9B2B4D87EE2}"/>
              </a:ext>
            </a:extLst>
          </p:cNvPr>
          <p:cNvSpPr>
            <a:spLocks noGrp="1"/>
          </p:cNvSpPr>
          <p:nvPr>
            <p:ph type="title"/>
          </p:nvPr>
        </p:nvSpPr>
        <p:spPr>
          <a:xfrm>
            <a:off x="812800" y="429904"/>
            <a:ext cx="10668000" cy="332234"/>
          </a:xfrm>
        </p:spPr>
        <p:txBody>
          <a:bodyPr/>
          <a:lstStyle/>
          <a:p>
            <a:r>
              <a:rPr lang="en-GB" dirty="0">
                <a:latin typeface="New times roman"/>
              </a:rPr>
              <a:t>Technology</a:t>
            </a:r>
            <a:r>
              <a:rPr lang="en-GB" sz="1800" dirty="0">
                <a:latin typeface="New times roman"/>
              </a:rPr>
              <a:t> </a:t>
            </a:r>
            <a:r>
              <a:rPr lang="en-GB" dirty="0">
                <a:latin typeface="New times roman"/>
              </a:rPr>
              <a:t>Stack</a:t>
            </a:r>
          </a:p>
        </p:txBody>
      </p:sp>
      <p:sp>
        <p:nvSpPr>
          <p:cNvPr id="3" name="Text Placeholder 2">
            <a:extLst>
              <a:ext uri="{FF2B5EF4-FFF2-40B4-BE49-F238E27FC236}">
                <a16:creationId xmlns:a16="http://schemas.microsoft.com/office/drawing/2014/main" id="{1DC8D89B-B2C5-DC29-14AC-92F8B2348710}"/>
              </a:ext>
            </a:extLst>
          </p:cNvPr>
          <p:cNvSpPr>
            <a:spLocks noGrp="1"/>
          </p:cNvSpPr>
          <p:nvPr>
            <p:ph type="body" idx="1"/>
          </p:nvPr>
        </p:nvSpPr>
        <p:spPr/>
        <p:txBody>
          <a:bodyPr>
            <a:normAutofit/>
          </a:bodyPr>
          <a:lstStyle/>
          <a:p>
            <a:pPr marL="76200" indent="0">
              <a:buNone/>
            </a:pPr>
            <a:r>
              <a:rPr lang="en-GB" sz="1800" b="1" dirty="0">
                <a:latin typeface="New times roman"/>
              </a:rPr>
              <a:t>Software: </a:t>
            </a:r>
            <a:r>
              <a:rPr lang="en-GB" sz="1800" dirty="0">
                <a:latin typeface="New times roman"/>
              </a:rPr>
              <a:t>Python, </a:t>
            </a:r>
            <a:r>
              <a:rPr lang="en-GB" sz="1800" dirty="0" err="1">
                <a:latin typeface="New times roman"/>
              </a:rPr>
              <a:t>Scapy</a:t>
            </a:r>
            <a:r>
              <a:rPr lang="en-GB" sz="1800" dirty="0">
                <a:latin typeface="New times roman"/>
              </a:rPr>
              <a:t>, Wireshark, ELK Stack, Docker, </a:t>
            </a:r>
            <a:r>
              <a:rPr lang="en-GB" sz="1800" dirty="0" err="1">
                <a:latin typeface="New times roman"/>
              </a:rPr>
              <a:t>OnionScan</a:t>
            </a:r>
            <a:r>
              <a:rPr lang="en-GB" sz="1800" dirty="0">
                <a:latin typeface="New times roman"/>
              </a:rPr>
              <a:t> (for safe scanning), Tor Browser (isolated lab mode)	</a:t>
            </a:r>
          </a:p>
          <a:p>
            <a:pPr marL="76200" indent="0">
              <a:buNone/>
            </a:pPr>
            <a:r>
              <a:rPr lang="en-GB" sz="1800" b="1" dirty="0">
                <a:latin typeface="New times roman"/>
              </a:rPr>
              <a:t>Libraries: </a:t>
            </a:r>
            <a:r>
              <a:rPr lang="en-GB" sz="1800" dirty="0">
                <a:latin typeface="New times roman"/>
              </a:rPr>
              <a:t>Stem (Tor controller), Matplotlib, Pandas, </a:t>
            </a:r>
            <a:r>
              <a:rPr lang="en-GB" sz="1800" dirty="0" err="1">
                <a:latin typeface="New times roman"/>
              </a:rPr>
              <a:t>PyShark</a:t>
            </a:r>
            <a:endParaRPr lang="en-GB" sz="1800" dirty="0">
              <a:latin typeface="New times roman"/>
            </a:endParaRPr>
          </a:p>
          <a:p>
            <a:pPr marL="76200" indent="0">
              <a:buNone/>
            </a:pPr>
            <a:r>
              <a:rPr lang="en-GB" sz="1800" b="1" dirty="0">
                <a:latin typeface="New times roman"/>
              </a:rPr>
              <a:t>Environment: </a:t>
            </a:r>
            <a:r>
              <a:rPr lang="en-GB" sz="1800" dirty="0">
                <a:latin typeface="New times roman"/>
              </a:rPr>
              <a:t>VirtualBox/VMware isolated lab, Linux (Ubuntu/Kali), Controlled Tor nodes	</a:t>
            </a:r>
          </a:p>
          <a:p>
            <a:pPr marL="76200" indent="0">
              <a:buNone/>
            </a:pPr>
            <a:r>
              <a:rPr lang="en-GB" sz="1800" b="1" dirty="0">
                <a:latin typeface="New times roman"/>
              </a:rPr>
              <a:t>Simulation Tools: </a:t>
            </a:r>
            <a:r>
              <a:rPr lang="en-GB" sz="1800" dirty="0">
                <a:latin typeface="New times roman"/>
              </a:rPr>
              <a:t>Mininet for network emulation, Packet Generator for synthetic traffic</a:t>
            </a:r>
          </a:p>
          <a:p>
            <a:pPr marL="76200" indent="0">
              <a:buNone/>
            </a:pPr>
            <a:r>
              <a:rPr lang="en-GB" sz="1800" b="1" dirty="0">
                <a:latin typeface="New times roman"/>
              </a:rPr>
              <a:t>Software &amp; Hardware Requirements : </a:t>
            </a:r>
          </a:p>
          <a:p>
            <a:pPr marL="76200" indent="0">
              <a:buNone/>
            </a:pPr>
            <a:r>
              <a:rPr lang="en-GB" sz="1800" b="1" dirty="0">
                <a:latin typeface="New times roman"/>
              </a:rPr>
              <a:t>Software:</a:t>
            </a:r>
            <a:r>
              <a:rPr lang="en-GB" sz="1800" dirty="0">
                <a:latin typeface="New times roman"/>
              </a:rPr>
              <a:t> Python 3.x, TOR Browser, Wireshark, Docker, ELK Stack</a:t>
            </a:r>
          </a:p>
          <a:p>
            <a:pPr marL="76200" indent="0">
              <a:buNone/>
            </a:pPr>
            <a:r>
              <a:rPr lang="en-GB" sz="1800" b="1" dirty="0">
                <a:latin typeface="New times roman"/>
              </a:rPr>
              <a:t>Hardware:</a:t>
            </a:r>
            <a:r>
              <a:rPr lang="en-GB" sz="1800" dirty="0">
                <a:latin typeface="New times roman"/>
              </a:rPr>
              <a:t> 8 GB RAM, Quad-core CPU, 100 GB storage</a:t>
            </a:r>
          </a:p>
          <a:p>
            <a:pPr marL="76200" indent="0">
              <a:buNone/>
            </a:pPr>
            <a:r>
              <a:rPr lang="en-GB" sz="1800" b="1" dirty="0">
                <a:latin typeface="New times roman"/>
              </a:rPr>
              <a:t>OS:</a:t>
            </a:r>
            <a:r>
              <a:rPr lang="en-GB" sz="1800" dirty="0">
                <a:latin typeface="New times roman"/>
              </a:rPr>
              <a:t> Linux (Ubuntu / Kali Linux recommended)</a:t>
            </a:r>
          </a:p>
          <a:p>
            <a:pPr marL="76200" indent="0">
              <a:buNone/>
            </a:pPr>
            <a:endParaRPr lang="en-GB" sz="1800" dirty="0">
              <a:latin typeface="New times roman"/>
            </a:endParaRPr>
          </a:p>
        </p:txBody>
      </p:sp>
    </p:spTree>
    <p:extLst>
      <p:ext uri="{BB962C8B-B14F-4D97-AF65-F5344CB8AC3E}">
        <p14:creationId xmlns:p14="http://schemas.microsoft.com/office/powerpoint/2010/main" val="78838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62BD-34BF-BD58-1F9F-36BAD6A72C73}"/>
              </a:ext>
            </a:extLst>
          </p:cNvPr>
          <p:cNvSpPr>
            <a:spLocks noGrp="1"/>
          </p:cNvSpPr>
          <p:nvPr>
            <p:ph type="title"/>
          </p:nvPr>
        </p:nvSpPr>
        <p:spPr>
          <a:xfrm>
            <a:off x="812800" y="648268"/>
            <a:ext cx="10668000" cy="113869"/>
          </a:xfrm>
        </p:spPr>
        <p:txBody>
          <a:bodyPr/>
          <a:lstStyle/>
          <a:p>
            <a:r>
              <a:rPr lang="en-US" dirty="0">
                <a:latin typeface="Cambria" panose="02040503050406030204" pitchFamily="18" charset="0"/>
                <a:ea typeface="Cambria" panose="02040503050406030204" pitchFamily="18" charset="0"/>
              </a:rPr>
              <a:t>Git-hub Link</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0B8F286E-012C-E527-4F46-7F495EFF5685}"/>
              </a:ext>
            </a:extLst>
          </p:cNvPr>
          <p:cNvSpPr>
            <a:spLocks noGrp="1"/>
          </p:cNvSpPr>
          <p:nvPr>
            <p:ph type="body" idx="1"/>
          </p:nvPr>
        </p:nvSpPr>
        <p:spPr/>
        <p:txBody>
          <a:bodyPr/>
          <a:lstStyle/>
          <a:p>
            <a:r>
              <a:rPr lang="en-GB" dirty="0"/>
              <a:t>https://github.com/gannevandana/De-anonymizing-of-entities-on-the-onion-sites-operating-on-TOR-Network</a:t>
            </a:r>
          </a:p>
        </p:txBody>
      </p:sp>
    </p:spTree>
    <p:extLst>
      <p:ext uri="{BB962C8B-B14F-4D97-AF65-F5344CB8AC3E}">
        <p14:creationId xmlns:p14="http://schemas.microsoft.com/office/powerpoint/2010/main" val="289985072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1131</Words>
  <Application>Microsoft Office PowerPoint</Application>
  <PresentationFormat>Widescreen</PresentationFormat>
  <Paragraphs>89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New times roman</vt:lpstr>
      <vt:lpstr>Verdana</vt:lpstr>
      <vt:lpstr>Bioinformatics</vt:lpstr>
      <vt:lpstr>De-anonymizing of entities on the onion sites operating on TOR Network</vt:lpstr>
      <vt:lpstr>Problem Statement Number: PSCS_367 </vt:lpstr>
      <vt:lpstr>Problem Statement </vt:lpstr>
      <vt:lpstr>Objectives </vt:lpstr>
      <vt:lpstr>Background and Related work for title Selection </vt:lpstr>
      <vt:lpstr>Analysis of Problem Statement </vt:lpstr>
      <vt:lpstr>Innovation or Novel Contributions </vt:lpstr>
      <vt:lpstr>Technology Stack</vt:lpstr>
      <vt:lpstr>Git-hub Link </vt:lpstr>
      <vt:lpstr>Timeline of the Project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GANNE VANDANA</cp:lastModifiedBy>
  <cp:revision>41</cp:revision>
  <dcterms:modified xsi:type="dcterms:W3CDTF">2025-08-13T05:28:15Z</dcterms:modified>
</cp:coreProperties>
</file>