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63" r:id="rId4"/>
    <p:sldId id="264" r:id="rId5"/>
    <p:sldId id="265" r:id="rId6"/>
    <p:sldId id="266" r:id="rId7"/>
    <p:sldId id="267" r:id="rId8"/>
    <p:sldId id="268" r:id="rId9"/>
  </p:sldIdLst>
  <p:sldSz cx="12192000" cy="6413500"/>
  <p:notesSz cx="12192000" cy="641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C71F41-6FFF-471B-806B-169535A49015}" v="2" dt="2023-11-09T15:25:50.33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3"/>
  </p:normalViewPr>
  <p:slideViewPr>
    <p:cSldViewPr>
      <p:cViewPr varScale="1">
        <p:scale>
          <a:sx n="126" d="100"/>
          <a:sy n="126" d="100"/>
        </p:scale>
        <p:origin x="280"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1988185"/>
            <a:ext cx="10363200" cy="1346835"/>
          </a:xfrm>
          <a:prstGeom prst="rect">
            <a:avLst/>
          </a:prstGeom>
        </p:spPr>
        <p:txBody>
          <a:bodyPr wrap="square" lIns="0" tIns="0" rIns="0" bIns="0">
            <a:spAutoFit/>
          </a:bodyPr>
          <a:lstStyle>
            <a:lvl1pPr>
              <a:defRPr sz="2300" b="0" i="0">
                <a:solidFill>
                  <a:schemeClr val="bg1"/>
                </a:solidFill>
                <a:latin typeface="Arial"/>
                <a:cs typeface="Arial"/>
              </a:defRPr>
            </a:lvl1pPr>
          </a:lstStyle>
          <a:p>
            <a:endParaRPr/>
          </a:p>
        </p:txBody>
      </p:sp>
      <p:sp>
        <p:nvSpPr>
          <p:cNvPr id="3" name="Holder 3"/>
          <p:cNvSpPr>
            <a:spLocks noGrp="1"/>
          </p:cNvSpPr>
          <p:nvPr>
            <p:ph type="subTitle" idx="4"/>
          </p:nvPr>
        </p:nvSpPr>
        <p:spPr>
          <a:xfrm>
            <a:off x="1828800" y="3591560"/>
            <a:ext cx="8534400" cy="1603375"/>
          </a:xfrm>
          <a:prstGeom prst="rect">
            <a:avLst/>
          </a:prstGeom>
        </p:spPr>
        <p:txBody>
          <a:bodyPr wrap="square" lIns="0" tIns="0" rIns="0" bIns="0">
            <a:spAutoFit/>
          </a:bodyPr>
          <a:lstStyle>
            <a:lvl1pPr>
              <a:defRPr sz="1350" b="0" i="0">
                <a:solidFill>
                  <a:srgbClr val="94949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350" b="0" i="0">
                <a:solidFill>
                  <a:srgbClr val="94949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chemeClr val="bg1"/>
                </a:solidFill>
                <a:latin typeface="Arial"/>
                <a:cs typeface="Arial"/>
              </a:defRPr>
            </a:lvl1pPr>
          </a:lstStyle>
          <a:p>
            <a:endParaRPr/>
          </a:p>
        </p:txBody>
      </p:sp>
      <p:sp>
        <p:nvSpPr>
          <p:cNvPr id="3" name="Holder 3"/>
          <p:cNvSpPr>
            <a:spLocks noGrp="1"/>
          </p:cNvSpPr>
          <p:nvPr>
            <p:ph sz="half" idx="2"/>
          </p:nvPr>
        </p:nvSpPr>
        <p:spPr>
          <a:xfrm>
            <a:off x="1374824" y="1529330"/>
            <a:ext cx="4455160" cy="3500120"/>
          </a:xfrm>
          <a:prstGeom prst="rect">
            <a:avLst/>
          </a:prstGeom>
        </p:spPr>
        <p:txBody>
          <a:bodyPr wrap="square" lIns="0" tIns="0" rIns="0" bIns="0">
            <a:spAutoFit/>
          </a:bodyPr>
          <a:lstStyle>
            <a:lvl1pPr>
              <a:defRPr sz="1350" b="0" i="0">
                <a:solidFill>
                  <a:schemeClr val="bg1"/>
                </a:solidFill>
                <a:latin typeface="Arial"/>
                <a:cs typeface="Arial"/>
              </a:defRPr>
            </a:lvl1pPr>
          </a:lstStyle>
          <a:p>
            <a:endParaRPr/>
          </a:p>
        </p:txBody>
      </p:sp>
      <p:sp>
        <p:nvSpPr>
          <p:cNvPr id="4" name="Holder 4"/>
          <p:cNvSpPr>
            <a:spLocks noGrp="1"/>
          </p:cNvSpPr>
          <p:nvPr>
            <p:ph sz="half" idx="3"/>
          </p:nvPr>
        </p:nvSpPr>
        <p:spPr>
          <a:xfrm>
            <a:off x="6278880" y="1475105"/>
            <a:ext cx="5303520" cy="42329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74824" y="576211"/>
            <a:ext cx="3334385" cy="370840"/>
          </a:xfrm>
          <a:prstGeom prst="rect">
            <a:avLst/>
          </a:prstGeom>
        </p:spPr>
        <p:txBody>
          <a:bodyPr wrap="square" lIns="0" tIns="0" rIns="0" bIns="0">
            <a:spAutoFit/>
          </a:bodyPr>
          <a:lstStyle>
            <a:lvl1pPr>
              <a:defRPr sz="2300" b="0" i="0">
                <a:solidFill>
                  <a:schemeClr val="bg1"/>
                </a:solidFill>
                <a:latin typeface="Arial"/>
                <a:cs typeface="Arial"/>
              </a:defRPr>
            </a:lvl1pPr>
          </a:lstStyle>
          <a:p>
            <a:endParaRPr/>
          </a:p>
        </p:txBody>
      </p:sp>
      <p:sp>
        <p:nvSpPr>
          <p:cNvPr id="3" name="Holder 3"/>
          <p:cNvSpPr>
            <a:spLocks noGrp="1"/>
          </p:cNvSpPr>
          <p:nvPr>
            <p:ph type="body" idx="1"/>
          </p:nvPr>
        </p:nvSpPr>
        <p:spPr>
          <a:xfrm>
            <a:off x="1374824" y="1051074"/>
            <a:ext cx="9349740" cy="1558925"/>
          </a:xfrm>
          <a:prstGeom prst="rect">
            <a:avLst/>
          </a:prstGeom>
        </p:spPr>
        <p:txBody>
          <a:bodyPr wrap="square" lIns="0" tIns="0" rIns="0" bIns="0">
            <a:spAutoFit/>
          </a:bodyPr>
          <a:lstStyle>
            <a:lvl1pPr>
              <a:defRPr sz="1350" b="0" i="0">
                <a:solidFill>
                  <a:srgbClr val="949494"/>
                </a:solidFill>
                <a:latin typeface="Arial"/>
                <a:cs typeface="Arial"/>
              </a:defRPr>
            </a:lvl1pPr>
          </a:lstStyle>
          <a:p>
            <a:endParaRPr/>
          </a:p>
        </p:txBody>
      </p:sp>
      <p:sp>
        <p:nvSpPr>
          <p:cNvPr id="4" name="Holder 4"/>
          <p:cNvSpPr>
            <a:spLocks noGrp="1"/>
          </p:cNvSpPr>
          <p:nvPr>
            <p:ph type="ftr" sz="quarter" idx="5"/>
          </p:nvPr>
        </p:nvSpPr>
        <p:spPr>
          <a:xfrm>
            <a:off x="4145280" y="5964555"/>
            <a:ext cx="3901440" cy="3206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5964555"/>
            <a:ext cx="2804160" cy="3206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11/9/23</a:t>
            </a:fld>
            <a:endParaRPr lang="en-US"/>
          </a:p>
        </p:txBody>
      </p:sp>
      <p:sp>
        <p:nvSpPr>
          <p:cNvPr id="6" name="Holder 6"/>
          <p:cNvSpPr>
            <a:spLocks noGrp="1"/>
          </p:cNvSpPr>
          <p:nvPr>
            <p:ph type="sldNum" sz="quarter" idx="7"/>
          </p:nvPr>
        </p:nvSpPr>
        <p:spPr>
          <a:xfrm>
            <a:off x="8778240" y="5964555"/>
            <a:ext cx="2804160" cy="3206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41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4135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12192000" cy="5987598"/>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885304" y="-2876173"/>
            <a:ext cx="64135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4135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2"/>
            <a:ext cx="12182871" cy="6426518"/>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3786"/>
            <a:ext cx="10216576" cy="4422528"/>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7EC4C1-28C3-4670-A455-A4B520C86C0C}"/>
              </a:ext>
            </a:extLst>
          </p:cNvPr>
          <p:cNvSpPr>
            <a:spLocks noGrp="1"/>
          </p:cNvSpPr>
          <p:nvPr>
            <p:ph type="ctrTitle"/>
          </p:nvPr>
        </p:nvSpPr>
        <p:spPr>
          <a:xfrm>
            <a:off x="2026693" y="963620"/>
            <a:ext cx="8147713" cy="2881532"/>
          </a:xfrm>
        </p:spPr>
        <p:txBody>
          <a:bodyPr vert="horz" lIns="91440" tIns="45720" rIns="91440" bIns="45720" rtlCol="0" anchor="ctr">
            <a:normAutofit/>
          </a:bodyPr>
          <a:lstStyle/>
          <a:p>
            <a:pPr algn="ctr" rtl="0">
              <a:lnSpc>
                <a:spcPct val="90000"/>
              </a:lnSpc>
              <a:spcBef>
                <a:spcPct val="0"/>
              </a:spcBef>
            </a:pPr>
            <a:r>
              <a:rPr lang="en-US" sz="4600" kern="1200">
                <a:solidFill>
                  <a:srgbClr val="FFFFFF"/>
                </a:solidFill>
                <a:latin typeface="+mj-lt"/>
                <a:ea typeface="+mj-ea"/>
                <a:cs typeface="+mj-cs"/>
              </a:rPr>
              <a:t>Pneumonia Prediction Using CNN Network</a:t>
            </a:r>
          </a:p>
        </p:txBody>
      </p:sp>
      <p:sp>
        <p:nvSpPr>
          <p:cNvPr id="3" name="Subtitle 2">
            <a:extLst>
              <a:ext uri="{FF2B5EF4-FFF2-40B4-BE49-F238E27FC236}">
                <a16:creationId xmlns:a16="http://schemas.microsoft.com/office/drawing/2014/main" id="{8B2071E4-06FF-465E-9B4E-83ED5DAE8371}"/>
              </a:ext>
            </a:extLst>
          </p:cNvPr>
          <p:cNvSpPr>
            <a:spLocks noGrp="1"/>
          </p:cNvSpPr>
          <p:nvPr>
            <p:ph type="subTitle" idx="4"/>
          </p:nvPr>
        </p:nvSpPr>
        <p:spPr>
          <a:xfrm>
            <a:off x="1559943" y="4835929"/>
            <a:ext cx="9078628" cy="804839"/>
          </a:xfrm>
        </p:spPr>
        <p:txBody>
          <a:bodyPr vert="horz" lIns="91440" tIns="45720" rIns="91440" bIns="45720" rtlCol="0" anchor="ctr">
            <a:normAutofit/>
          </a:bodyPr>
          <a:lstStyle/>
          <a:p>
            <a:pPr algn="ctr" rtl="0">
              <a:lnSpc>
                <a:spcPct val="90000"/>
              </a:lnSpc>
              <a:spcBef>
                <a:spcPts val="1000"/>
              </a:spcBef>
            </a:pPr>
            <a:r>
              <a:rPr lang="en-US" sz="2000" kern="1200">
                <a:solidFill>
                  <a:srgbClr val="FFFFFF"/>
                </a:solidFill>
                <a:latin typeface="+mn-lt"/>
                <a:ea typeface="+mn-ea"/>
                <a:cs typeface="+mn-cs"/>
              </a:rPr>
              <a:t>Student: Ganesh Ghimire</a:t>
            </a:r>
          </a:p>
          <a:p>
            <a:pPr algn="ctr" rtl="0">
              <a:lnSpc>
                <a:spcPct val="90000"/>
              </a:lnSpc>
              <a:spcBef>
                <a:spcPts val="1000"/>
              </a:spcBef>
            </a:pPr>
            <a:r>
              <a:rPr lang="en-US" sz="2000" kern="1200">
                <a:solidFill>
                  <a:srgbClr val="FFFFFF"/>
                </a:solidFill>
                <a:latin typeface="+mn-lt"/>
                <a:ea typeface="+mn-ea"/>
                <a:cs typeface="+mn-cs"/>
              </a:rPr>
              <a:t>Advisor: Dr. Edwin Lo</a:t>
            </a:r>
          </a:p>
        </p:txBody>
      </p:sp>
    </p:spTree>
    <p:extLst>
      <p:ext uri="{BB962C8B-B14F-4D97-AF65-F5344CB8AC3E}">
        <p14:creationId xmlns:p14="http://schemas.microsoft.com/office/powerpoint/2010/main" val="402016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41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8" cy="1487637"/>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487638"/>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0"/>
            <a:ext cx="4076698" cy="1487637"/>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0"/>
            <a:ext cx="11732646" cy="149389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EC4C1-28C3-4670-A455-A4B520C86C0C}"/>
              </a:ext>
            </a:extLst>
          </p:cNvPr>
          <p:cNvSpPr>
            <a:spLocks noGrp="1"/>
          </p:cNvSpPr>
          <p:nvPr>
            <p:ph type="ctrTitle"/>
          </p:nvPr>
        </p:nvSpPr>
        <p:spPr>
          <a:xfrm>
            <a:off x="1371599" y="275447"/>
            <a:ext cx="9895951" cy="966672"/>
          </a:xfrm>
        </p:spPr>
        <p:txBody>
          <a:bodyPr vert="horz" lIns="91440" tIns="45720" rIns="91440" bIns="45720" rtlCol="0">
            <a:normAutofit/>
          </a:bodyPr>
          <a:lstStyle/>
          <a:p>
            <a:pPr rtl="0">
              <a:spcBef>
                <a:spcPct val="0"/>
              </a:spcBef>
            </a:pPr>
            <a:r>
              <a:rPr lang="en-US" sz="3800" dirty="0">
                <a:solidFill>
                  <a:srgbClr val="FFFFFF"/>
                </a:solidFill>
              </a:rPr>
              <a:t>Introduction</a:t>
            </a:r>
            <a:endParaRPr lang="en-US" sz="38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B2071E4-06FF-465E-9B4E-83ED5DAE8371}"/>
              </a:ext>
            </a:extLst>
          </p:cNvPr>
          <p:cNvSpPr>
            <a:spLocks noGrp="1"/>
          </p:cNvSpPr>
          <p:nvPr>
            <p:ph type="subTitle" idx="4"/>
          </p:nvPr>
        </p:nvSpPr>
        <p:spPr>
          <a:xfrm>
            <a:off x="1371599" y="2167943"/>
            <a:ext cx="9724031" cy="3444622"/>
          </a:xfrm>
        </p:spPr>
        <p:txBody>
          <a:bodyPr vert="horz" lIns="91440" tIns="45720" rIns="91440" bIns="45720" rtlCol="0" anchor="ctr">
            <a:normAutofit/>
          </a:bodyPr>
          <a:lstStyle/>
          <a:p>
            <a:pPr>
              <a:lnSpc>
                <a:spcPct val="90000"/>
              </a:lnSpc>
              <a:spcAft>
                <a:spcPts val="600"/>
              </a:spcAft>
            </a:pPr>
            <a:r>
              <a:rPr lang="en-US" sz="1500" b="0" i="0" u="none" strike="noStrike" baseline="0" dirty="0"/>
              <a:t>Pneumonia is a serious lung infection that affects millions of people worldwide. Early detection and treatment of pneumonia can significantly improve patient outcomes. In recent years, deep learning techniques have shown great promise in accurately detecting and diagnosing pneumonia from chest X-ray images. In this presentation, we will introduce our work on predicting pneumonia using a convolutional neural network (CNN) implemented in PyTorch. </a:t>
            </a:r>
          </a:p>
          <a:p>
            <a:pPr>
              <a:lnSpc>
                <a:spcPct val="90000"/>
              </a:lnSpc>
              <a:spcAft>
                <a:spcPts val="600"/>
              </a:spcAft>
            </a:pPr>
            <a:r>
              <a:rPr lang="en-US" sz="1500" dirty="0"/>
              <a:t>Objectives:</a:t>
            </a:r>
          </a:p>
          <a:p>
            <a:pPr marL="285750" indent="-285750">
              <a:lnSpc>
                <a:spcPct val="90000"/>
              </a:lnSpc>
              <a:spcAft>
                <a:spcPts val="600"/>
              </a:spcAft>
              <a:buFontTx/>
              <a:buChar char="-"/>
            </a:pPr>
            <a:r>
              <a:rPr lang="en-US" sz="1500" b="0" i="0" u="none" strike="noStrike" baseline="0" dirty="0"/>
              <a:t>Introduce the problem of pneumonia detection </a:t>
            </a:r>
          </a:p>
          <a:p>
            <a:pPr marL="285750" indent="-285750">
              <a:lnSpc>
                <a:spcPct val="90000"/>
              </a:lnSpc>
              <a:spcAft>
                <a:spcPts val="600"/>
              </a:spcAft>
              <a:buFontTx/>
              <a:buChar char="-"/>
            </a:pPr>
            <a:r>
              <a:rPr lang="en-US" sz="1500" b="0" i="0" u="none" strike="noStrike" baseline="0" dirty="0"/>
              <a:t>Describe the dataset used in our study</a:t>
            </a:r>
          </a:p>
          <a:p>
            <a:pPr marL="285750" indent="-285750">
              <a:lnSpc>
                <a:spcPct val="90000"/>
              </a:lnSpc>
              <a:spcAft>
                <a:spcPts val="600"/>
              </a:spcAft>
              <a:buFontTx/>
              <a:buChar char="-"/>
            </a:pPr>
            <a:r>
              <a:rPr lang="en-US" sz="1500" b="0" i="0" u="none" strike="noStrike" baseline="0" dirty="0"/>
              <a:t>Explain the preprocessing steps applied to the data</a:t>
            </a:r>
          </a:p>
          <a:p>
            <a:pPr marL="285750" indent="-285750">
              <a:lnSpc>
                <a:spcPct val="90000"/>
              </a:lnSpc>
              <a:spcAft>
                <a:spcPts val="600"/>
              </a:spcAft>
              <a:buFontTx/>
              <a:buChar char="-"/>
            </a:pPr>
            <a:r>
              <a:rPr lang="en-US" sz="1500" b="0" i="0" u="none" strike="noStrike" baseline="0" dirty="0"/>
              <a:t>Present the architecture of our CNN model</a:t>
            </a:r>
          </a:p>
          <a:p>
            <a:pPr marL="285750" indent="-285750">
              <a:lnSpc>
                <a:spcPct val="90000"/>
              </a:lnSpc>
              <a:spcAft>
                <a:spcPts val="600"/>
              </a:spcAft>
              <a:buFontTx/>
              <a:buChar char="-"/>
            </a:pPr>
            <a:r>
              <a:rPr lang="en-US" sz="1500" b="0" i="0" u="none" strike="noStrike" baseline="0" dirty="0"/>
              <a:t>Discuss the training and validation process </a:t>
            </a:r>
          </a:p>
          <a:p>
            <a:pPr marL="285750" indent="-285750">
              <a:lnSpc>
                <a:spcPct val="90000"/>
              </a:lnSpc>
              <a:spcAft>
                <a:spcPts val="600"/>
              </a:spcAft>
              <a:buFontTx/>
              <a:buChar char="-"/>
            </a:pPr>
            <a:r>
              <a:rPr lang="en-US" sz="1500" b="0" i="0" u="none" strike="noStrike" baseline="0" dirty="0"/>
              <a:t>Present the results and evaluation of our model </a:t>
            </a:r>
          </a:p>
          <a:p>
            <a:pPr marL="285750" indent="-285750">
              <a:lnSpc>
                <a:spcPct val="90000"/>
              </a:lnSpc>
              <a:spcAft>
                <a:spcPts val="600"/>
              </a:spcAft>
              <a:buFontTx/>
              <a:buChar char="-"/>
            </a:pPr>
            <a:r>
              <a:rPr lang="en-US" sz="1500" b="0" i="0" u="none" strike="noStrike" baseline="0" dirty="0"/>
              <a:t>Conclude with a discussion of the potential applications of our work </a:t>
            </a:r>
            <a:endParaRPr lang="en-US" sz="1500" dirty="0"/>
          </a:p>
        </p:txBody>
      </p:sp>
    </p:spTree>
    <p:extLst>
      <p:ext uri="{BB962C8B-B14F-4D97-AF65-F5344CB8AC3E}">
        <p14:creationId xmlns:p14="http://schemas.microsoft.com/office/powerpoint/2010/main" val="54072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41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8" cy="1487637"/>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487638"/>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0"/>
            <a:ext cx="4076698" cy="1487637"/>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0"/>
            <a:ext cx="11732646" cy="149389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EC4C1-28C3-4670-A455-A4B520C86C0C}"/>
              </a:ext>
            </a:extLst>
          </p:cNvPr>
          <p:cNvSpPr>
            <a:spLocks noGrp="1"/>
          </p:cNvSpPr>
          <p:nvPr>
            <p:ph type="ctrTitle"/>
          </p:nvPr>
        </p:nvSpPr>
        <p:spPr>
          <a:xfrm>
            <a:off x="1371599" y="275447"/>
            <a:ext cx="9895951" cy="966672"/>
          </a:xfrm>
        </p:spPr>
        <p:txBody>
          <a:bodyPr vert="horz" lIns="91440" tIns="45720" rIns="91440" bIns="45720" rtlCol="0">
            <a:normAutofit/>
          </a:bodyPr>
          <a:lstStyle/>
          <a:p>
            <a:pPr rtl="0">
              <a:spcBef>
                <a:spcPct val="0"/>
              </a:spcBef>
            </a:pPr>
            <a:r>
              <a:rPr lang="en-US" sz="3800" dirty="0"/>
              <a:t>Dataset Description</a:t>
            </a:r>
            <a:endParaRPr lang="en-US" sz="3800" kern="1200" dirty="0">
              <a:latin typeface="+mj-lt"/>
              <a:ea typeface="+mj-ea"/>
              <a:cs typeface="+mj-cs"/>
            </a:endParaRPr>
          </a:p>
        </p:txBody>
      </p:sp>
      <p:sp>
        <p:nvSpPr>
          <p:cNvPr id="3" name="Subtitle 2">
            <a:extLst>
              <a:ext uri="{FF2B5EF4-FFF2-40B4-BE49-F238E27FC236}">
                <a16:creationId xmlns:a16="http://schemas.microsoft.com/office/drawing/2014/main" id="{8B2071E4-06FF-465E-9B4E-83ED5DAE8371}"/>
              </a:ext>
            </a:extLst>
          </p:cNvPr>
          <p:cNvSpPr>
            <a:spLocks noGrp="1"/>
          </p:cNvSpPr>
          <p:nvPr>
            <p:ph type="subTitle" idx="4"/>
          </p:nvPr>
        </p:nvSpPr>
        <p:spPr>
          <a:xfrm>
            <a:off x="1371599" y="1763085"/>
            <a:ext cx="9724031" cy="1443665"/>
          </a:xfrm>
        </p:spPr>
        <p:txBody>
          <a:bodyPr vert="horz" lIns="91440" tIns="45720" rIns="91440" bIns="45720" rtlCol="0" anchor="ctr">
            <a:normAutofit/>
          </a:bodyPr>
          <a:lstStyle/>
          <a:p>
            <a:pPr algn="l"/>
            <a:r>
              <a:rPr lang="en-US" sz="1600" b="0" i="0" u="none" strike="noStrike" baseline="0" dirty="0">
                <a:solidFill>
                  <a:srgbClr val="949494"/>
                </a:solidFill>
              </a:rPr>
              <a:t>The dataset used for this project is the Chest X-Ray Images (Pneumonia) dataset from Kaggle, which consists of 10,000 chest X-ray images labeled as either normal or pneumonia.</a:t>
            </a:r>
            <a:endParaRPr lang="en-US" sz="1600" dirty="0"/>
          </a:p>
        </p:txBody>
      </p:sp>
    </p:spTree>
    <p:extLst>
      <p:ext uri="{BB962C8B-B14F-4D97-AF65-F5344CB8AC3E}">
        <p14:creationId xmlns:p14="http://schemas.microsoft.com/office/powerpoint/2010/main" val="325664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41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8" cy="1487637"/>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487638"/>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0"/>
            <a:ext cx="4076698" cy="1487637"/>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0"/>
            <a:ext cx="11732646" cy="149389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EC4C1-28C3-4670-A455-A4B520C86C0C}"/>
              </a:ext>
            </a:extLst>
          </p:cNvPr>
          <p:cNvSpPr>
            <a:spLocks noGrp="1"/>
          </p:cNvSpPr>
          <p:nvPr>
            <p:ph type="ctrTitle"/>
          </p:nvPr>
        </p:nvSpPr>
        <p:spPr>
          <a:xfrm>
            <a:off x="1371599" y="275447"/>
            <a:ext cx="9895951" cy="966672"/>
          </a:xfrm>
        </p:spPr>
        <p:txBody>
          <a:bodyPr vert="horz" lIns="91440" tIns="45720" rIns="91440" bIns="45720" rtlCol="0">
            <a:normAutofit/>
          </a:bodyPr>
          <a:lstStyle/>
          <a:p>
            <a:pPr rtl="0">
              <a:spcBef>
                <a:spcPct val="0"/>
              </a:spcBef>
            </a:pPr>
            <a:r>
              <a:rPr lang="en-US" sz="3800" dirty="0"/>
              <a:t>Model Architecture</a:t>
            </a:r>
            <a:endParaRPr lang="en-US" sz="3800" kern="1200" dirty="0">
              <a:latin typeface="+mj-lt"/>
              <a:ea typeface="+mj-ea"/>
              <a:cs typeface="+mj-cs"/>
            </a:endParaRPr>
          </a:p>
        </p:txBody>
      </p:sp>
      <p:sp>
        <p:nvSpPr>
          <p:cNvPr id="3" name="Subtitle 2">
            <a:extLst>
              <a:ext uri="{FF2B5EF4-FFF2-40B4-BE49-F238E27FC236}">
                <a16:creationId xmlns:a16="http://schemas.microsoft.com/office/drawing/2014/main" id="{8B2071E4-06FF-465E-9B4E-83ED5DAE8371}"/>
              </a:ext>
            </a:extLst>
          </p:cNvPr>
          <p:cNvSpPr>
            <a:spLocks noGrp="1"/>
          </p:cNvSpPr>
          <p:nvPr>
            <p:ph type="subTitle" idx="4"/>
          </p:nvPr>
        </p:nvSpPr>
        <p:spPr>
          <a:xfrm>
            <a:off x="1371599" y="1763084"/>
            <a:ext cx="9724031" cy="4374969"/>
          </a:xfrm>
        </p:spPr>
        <p:txBody>
          <a:bodyPr vert="horz" lIns="91440" tIns="45720" rIns="91440" bIns="45720" rtlCol="0" anchor="ctr">
            <a:noAutofit/>
          </a:bodyPr>
          <a:lstStyle/>
          <a:p>
            <a:r>
              <a:rPr lang="en-US" sz="1800" b="0" i="0" u="none" strike="noStrike" baseline="0" dirty="0">
                <a:solidFill>
                  <a:schemeClr val="tx1"/>
                </a:solidFill>
              </a:rPr>
              <a:t>Convolutional Neural Network(CNN)</a:t>
            </a:r>
          </a:p>
          <a:p>
            <a:r>
              <a:rPr lang="en-US" sz="1600" dirty="0"/>
              <a:t>Our model utilizes a CNN architecture with multiple convolutional layers. </a:t>
            </a:r>
          </a:p>
          <a:p>
            <a:endParaRPr lang="en-US" sz="1800" b="0" i="0" u="none" strike="noStrike" baseline="0" dirty="0">
              <a:solidFill>
                <a:schemeClr val="tx1"/>
              </a:solidFill>
            </a:endParaRPr>
          </a:p>
          <a:p>
            <a:r>
              <a:rPr lang="en-US" sz="1800" b="0" i="0" u="none" strike="noStrike" baseline="0" dirty="0">
                <a:solidFill>
                  <a:schemeClr val="tx1"/>
                </a:solidFill>
              </a:rPr>
              <a:t>Batch Normalization:</a:t>
            </a:r>
          </a:p>
          <a:p>
            <a:r>
              <a:rPr lang="en-US" sz="1600" dirty="0"/>
              <a:t>We use batch normalization to improve the performance of our model. </a:t>
            </a:r>
          </a:p>
          <a:p>
            <a:endParaRPr lang="en-US" sz="1800" dirty="0">
              <a:solidFill>
                <a:schemeClr val="tx1"/>
              </a:solidFill>
            </a:endParaRPr>
          </a:p>
          <a:p>
            <a:r>
              <a:rPr lang="en-US" sz="1800" b="0" i="0" u="none" strike="noStrike" baseline="0" dirty="0">
                <a:solidFill>
                  <a:schemeClr val="tx1"/>
                </a:solidFill>
              </a:rPr>
              <a:t>Max Pooling:</a:t>
            </a:r>
          </a:p>
          <a:p>
            <a:r>
              <a:rPr lang="en-US" sz="1800" b="0" i="0" u="none" strike="noStrike" baseline="0" dirty="0">
                <a:solidFill>
                  <a:schemeClr val="tx1"/>
                </a:solidFill>
              </a:rPr>
              <a:t> </a:t>
            </a:r>
            <a:r>
              <a:rPr lang="en-US" sz="1600" dirty="0"/>
              <a:t>Our model also utilizes max pooling to reduce the dimensionality of the input data. </a:t>
            </a:r>
          </a:p>
          <a:p>
            <a:endParaRPr lang="en-US" sz="1800" dirty="0">
              <a:solidFill>
                <a:schemeClr val="tx1"/>
              </a:solidFill>
            </a:endParaRPr>
          </a:p>
          <a:p>
            <a:r>
              <a:rPr lang="en-US" sz="1800" b="0" i="0" u="none" strike="noStrike" baseline="0" dirty="0">
                <a:solidFill>
                  <a:schemeClr val="tx1"/>
                </a:solidFill>
              </a:rPr>
              <a:t>Dropout Regularization:</a:t>
            </a:r>
          </a:p>
          <a:p>
            <a:r>
              <a:rPr lang="en-US" sz="1800" b="0" i="0" u="none" strike="noStrike" baseline="0" dirty="0">
                <a:solidFill>
                  <a:schemeClr val="tx1"/>
                </a:solidFill>
              </a:rPr>
              <a:t> </a:t>
            </a:r>
            <a:r>
              <a:rPr lang="en-US" sz="1600" dirty="0"/>
              <a:t>We use dropout regularization to prevent overfitting and improve the generalization ability of our model.</a:t>
            </a:r>
          </a:p>
        </p:txBody>
      </p:sp>
    </p:spTree>
    <p:extLst>
      <p:ext uri="{BB962C8B-B14F-4D97-AF65-F5344CB8AC3E}">
        <p14:creationId xmlns:p14="http://schemas.microsoft.com/office/powerpoint/2010/main" val="301906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41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8" cy="1487637"/>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487638"/>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0"/>
            <a:ext cx="4076698" cy="1487637"/>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0"/>
            <a:ext cx="11732646" cy="149389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EC4C1-28C3-4670-A455-A4B520C86C0C}"/>
              </a:ext>
            </a:extLst>
          </p:cNvPr>
          <p:cNvSpPr>
            <a:spLocks noGrp="1"/>
          </p:cNvSpPr>
          <p:nvPr>
            <p:ph type="ctrTitle"/>
          </p:nvPr>
        </p:nvSpPr>
        <p:spPr>
          <a:xfrm>
            <a:off x="1371599" y="275447"/>
            <a:ext cx="9895951" cy="966672"/>
          </a:xfrm>
        </p:spPr>
        <p:txBody>
          <a:bodyPr vert="horz" lIns="91440" tIns="45720" rIns="91440" bIns="45720" rtlCol="0">
            <a:normAutofit/>
          </a:bodyPr>
          <a:lstStyle/>
          <a:p>
            <a:pPr rtl="0">
              <a:spcBef>
                <a:spcPct val="0"/>
              </a:spcBef>
            </a:pPr>
            <a:r>
              <a:rPr lang="en-US" sz="3800" dirty="0"/>
              <a:t>Training and Validation</a:t>
            </a:r>
            <a:endParaRPr lang="en-US" sz="3800" kern="1200" dirty="0">
              <a:latin typeface="+mj-lt"/>
              <a:ea typeface="+mj-ea"/>
              <a:cs typeface="+mj-cs"/>
            </a:endParaRPr>
          </a:p>
        </p:txBody>
      </p:sp>
      <p:sp>
        <p:nvSpPr>
          <p:cNvPr id="5" name="Subtitle 4">
            <a:extLst>
              <a:ext uri="{FF2B5EF4-FFF2-40B4-BE49-F238E27FC236}">
                <a16:creationId xmlns:a16="http://schemas.microsoft.com/office/drawing/2014/main" id="{D09779B2-46EC-4F39-B29E-7465AB3246F7}"/>
              </a:ext>
            </a:extLst>
          </p:cNvPr>
          <p:cNvSpPr>
            <a:spLocks noGrp="1"/>
          </p:cNvSpPr>
          <p:nvPr>
            <p:ph type="subTitle" idx="4"/>
          </p:nvPr>
        </p:nvSpPr>
        <p:spPr>
          <a:xfrm>
            <a:off x="459350" y="1763084"/>
            <a:ext cx="11275450" cy="3570208"/>
          </a:xfrm>
        </p:spPr>
        <p:txBody>
          <a:bodyPr/>
          <a:lstStyle/>
          <a:p>
            <a:endParaRPr lang="en-US" sz="1800" b="0" i="0" u="none" strike="noStrike" baseline="0" dirty="0">
              <a:solidFill>
                <a:schemeClr val="tx1"/>
              </a:solidFill>
            </a:endParaRPr>
          </a:p>
          <a:p>
            <a:r>
              <a:rPr lang="en-US" sz="1800" b="0" i="0" u="none" strike="noStrike" baseline="0" dirty="0">
                <a:solidFill>
                  <a:schemeClr val="tx1"/>
                </a:solidFill>
              </a:rPr>
              <a:t>Training:</a:t>
            </a:r>
          </a:p>
          <a:p>
            <a:r>
              <a:rPr lang="en-US" sz="1600" dirty="0"/>
              <a:t>The CNN model was trained on a dataset of chest X-ray images for pneumonia detection. The training was </a:t>
            </a:r>
          </a:p>
          <a:p>
            <a:r>
              <a:rPr lang="en-US" sz="1600" dirty="0"/>
              <a:t>performed on a GPU using PyTorch framework. The  following hyperparameters were used for training: </a:t>
            </a:r>
          </a:p>
          <a:p>
            <a:pPr lvl="1"/>
            <a:r>
              <a:rPr lang="en-US" sz="1600" dirty="0">
                <a:solidFill>
                  <a:srgbClr val="949494"/>
                </a:solidFill>
                <a:latin typeface="Arial"/>
                <a:cs typeface="Arial"/>
              </a:rPr>
              <a:t>Batch size: 32</a:t>
            </a:r>
          </a:p>
          <a:p>
            <a:pPr lvl="1"/>
            <a:r>
              <a:rPr lang="en-US" sz="1600" dirty="0">
                <a:solidFill>
                  <a:srgbClr val="949494"/>
                </a:solidFill>
                <a:latin typeface="Arial"/>
                <a:cs typeface="Arial"/>
              </a:rPr>
              <a:t>Learning rate: 0.001 </a:t>
            </a:r>
          </a:p>
          <a:p>
            <a:pPr lvl="1"/>
            <a:r>
              <a:rPr lang="en-US" sz="1600" dirty="0">
                <a:solidFill>
                  <a:srgbClr val="949494"/>
                </a:solidFill>
                <a:latin typeface="Arial"/>
                <a:cs typeface="Arial"/>
              </a:rPr>
              <a:t>Epochs: 10 </a:t>
            </a:r>
          </a:p>
          <a:p>
            <a:r>
              <a:rPr lang="en-US" sz="1600" dirty="0"/>
              <a:t>The loss function used was binary cross-entropy, and Adam optimizer was used for optimizing the model weights. The training accuracy and loss were monitored after each epoch.</a:t>
            </a:r>
          </a:p>
          <a:p>
            <a:endParaRPr lang="en-US" sz="1800" dirty="0">
              <a:solidFill>
                <a:schemeClr val="tx1"/>
              </a:solidFill>
            </a:endParaRPr>
          </a:p>
          <a:p>
            <a:r>
              <a:rPr lang="en-US" sz="1800" b="0" i="0" u="none" strike="noStrike" baseline="0" dirty="0">
                <a:solidFill>
                  <a:schemeClr val="tx1"/>
                </a:solidFill>
              </a:rPr>
              <a:t>Validation:</a:t>
            </a:r>
          </a:p>
          <a:p>
            <a:r>
              <a:rPr lang="en-US" sz="1600" dirty="0"/>
              <a:t>After training, the model was evaluated on a separate validation set of chest X-ray images. The accuracy, precision, recall, and F1-score were calculated for both pneumonia-positive and pneumonia-negative cases. The confusion matrix was also generated to visualize the performance of the model.</a:t>
            </a:r>
          </a:p>
        </p:txBody>
      </p:sp>
    </p:spTree>
    <p:extLst>
      <p:ext uri="{BB962C8B-B14F-4D97-AF65-F5344CB8AC3E}">
        <p14:creationId xmlns:p14="http://schemas.microsoft.com/office/powerpoint/2010/main" val="152302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41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8" cy="1487637"/>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487638"/>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0"/>
            <a:ext cx="4076698" cy="1487637"/>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0"/>
            <a:ext cx="11732646" cy="149389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EC4C1-28C3-4670-A455-A4B520C86C0C}"/>
              </a:ext>
            </a:extLst>
          </p:cNvPr>
          <p:cNvSpPr>
            <a:spLocks noGrp="1"/>
          </p:cNvSpPr>
          <p:nvPr>
            <p:ph type="ctrTitle"/>
          </p:nvPr>
        </p:nvSpPr>
        <p:spPr>
          <a:xfrm>
            <a:off x="1371599" y="275447"/>
            <a:ext cx="9895951" cy="966672"/>
          </a:xfrm>
        </p:spPr>
        <p:txBody>
          <a:bodyPr vert="horz" lIns="91440" tIns="45720" rIns="91440" bIns="45720" rtlCol="0">
            <a:normAutofit/>
          </a:bodyPr>
          <a:lstStyle/>
          <a:p>
            <a:pPr rtl="0">
              <a:spcBef>
                <a:spcPct val="0"/>
              </a:spcBef>
            </a:pPr>
            <a:r>
              <a:rPr lang="en-US" sz="3800" dirty="0"/>
              <a:t>Results and Evaluation</a:t>
            </a:r>
            <a:endParaRPr lang="en-US" sz="3800" kern="1200" dirty="0">
              <a:latin typeface="+mj-lt"/>
              <a:ea typeface="+mj-ea"/>
              <a:cs typeface="+mj-cs"/>
            </a:endParaRPr>
          </a:p>
        </p:txBody>
      </p:sp>
      <p:sp>
        <p:nvSpPr>
          <p:cNvPr id="3" name="Subtitle 2">
            <a:extLst>
              <a:ext uri="{FF2B5EF4-FFF2-40B4-BE49-F238E27FC236}">
                <a16:creationId xmlns:a16="http://schemas.microsoft.com/office/drawing/2014/main" id="{8B2071E4-06FF-465E-9B4E-83ED5DAE8371}"/>
              </a:ext>
            </a:extLst>
          </p:cNvPr>
          <p:cNvSpPr>
            <a:spLocks noGrp="1"/>
          </p:cNvSpPr>
          <p:nvPr>
            <p:ph type="subTitle" idx="4"/>
          </p:nvPr>
        </p:nvSpPr>
        <p:spPr>
          <a:xfrm>
            <a:off x="1371599" y="1763085"/>
            <a:ext cx="9724031" cy="1493894"/>
          </a:xfrm>
        </p:spPr>
        <p:txBody>
          <a:bodyPr vert="horz" lIns="91440" tIns="45720" rIns="91440" bIns="45720" rtlCol="0" anchor="ctr">
            <a:noAutofit/>
          </a:bodyPr>
          <a:lstStyle/>
          <a:p>
            <a:r>
              <a:rPr lang="en-US" sz="1600" b="0" i="0" u="none" strike="noStrike" baseline="0" dirty="0">
                <a:solidFill>
                  <a:schemeClr val="tx1"/>
                </a:solidFill>
              </a:rPr>
              <a:t>Model Performance:</a:t>
            </a:r>
          </a:p>
          <a:p>
            <a:r>
              <a:rPr lang="en-US" sz="1600" dirty="0"/>
              <a:t>Our model achieved an accuracy of 92% on the test set, which significantly improved compared to the baseline model. </a:t>
            </a:r>
          </a:p>
        </p:txBody>
      </p:sp>
    </p:spTree>
    <p:extLst>
      <p:ext uri="{BB962C8B-B14F-4D97-AF65-F5344CB8AC3E}">
        <p14:creationId xmlns:p14="http://schemas.microsoft.com/office/powerpoint/2010/main" val="329930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41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8" cy="1487637"/>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487638"/>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0"/>
            <a:ext cx="4076698" cy="1487637"/>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0"/>
            <a:ext cx="11732646" cy="149389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EC4C1-28C3-4670-A455-A4B520C86C0C}"/>
              </a:ext>
            </a:extLst>
          </p:cNvPr>
          <p:cNvSpPr>
            <a:spLocks noGrp="1"/>
          </p:cNvSpPr>
          <p:nvPr>
            <p:ph type="ctrTitle"/>
          </p:nvPr>
        </p:nvSpPr>
        <p:spPr>
          <a:xfrm>
            <a:off x="1371599" y="275447"/>
            <a:ext cx="9895951" cy="966672"/>
          </a:xfrm>
        </p:spPr>
        <p:txBody>
          <a:bodyPr vert="horz" lIns="91440" tIns="45720" rIns="91440" bIns="45720" rtlCol="0">
            <a:normAutofit/>
          </a:bodyPr>
          <a:lstStyle/>
          <a:p>
            <a:pPr rtl="0">
              <a:spcBef>
                <a:spcPct val="0"/>
              </a:spcBef>
            </a:pPr>
            <a:r>
              <a:rPr lang="en-US" sz="3800" dirty="0"/>
              <a:t>Web App Demo</a:t>
            </a:r>
            <a:endParaRPr lang="en-US" sz="3800" kern="1200" dirty="0">
              <a:latin typeface="+mj-lt"/>
              <a:ea typeface="+mj-ea"/>
              <a:cs typeface="+mj-cs"/>
            </a:endParaRPr>
          </a:p>
        </p:txBody>
      </p:sp>
      <p:sp>
        <p:nvSpPr>
          <p:cNvPr id="3" name="Subtitle 2">
            <a:extLst>
              <a:ext uri="{FF2B5EF4-FFF2-40B4-BE49-F238E27FC236}">
                <a16:creationId xmlns:a16="http://schemas.microsoft.com/office/drawing/2014/main" id="{8B2071E4-06FF-465E-9B4E-83ED5DAE8371}"/>
              </a:ext>
            </a:extLst>
          </p:cNvPr>
          <p:cNvSpPr>
            <a:spLocks noGrp="1"/>
          </p:cNvSpPr>
          <p:nvPr>
            <p:ph type="subTitle" idx="4"/>
          </p:nvPr>
        </p:nvSpPr>
        <p:spPr>
          <a:xfrm>
            <a:off x="1371599" y="1763085"/>
            <a:ext cx="9724031" cy="1443665"/>
          </a:xfrm>
        </p:spPr>
        <p:txBody>
          <a:bodyPr vert="horz" lIns="91440" tIns="45720" rIns="91440" bIns="45720" rtlCol="0" anchor="ctr">
            <a:normAutofit/>
          </a:bodyPr>
          <a:lstStyle/>
          <a:p>
            <a:pPr algn="l"/>
            <a:endParaRPr lang="en-US" sz="1600" dirty="0"/>
          </a:p>
        </p:txBody>
      </p:sp>
    </p:spTree>
    <p:extLst>
      <p:ext uri="{BB962C8B-B14F-4D97-AF65-F5344CB8AC3E}">
        <p14:creationId xmlns:p14="http://schemas.microsoft.com/office/powerpoint/2010/main" val="114836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41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8" cy="1487637"/>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487638"/>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0"/>
            <a:ext cx="4076698" cy="1487637"/>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0"/>
            <a:ext cx="11732646" cy="149389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EC4C1-28C3-4670-A455-A4B520C86C0C}"/>
              </a:ext>
            </a:extLst>
          </p:cNvPr>
          <p:cNvSpPr>
            <a:spLocks noGrp="1"/>
          </p:cNvSpPr>
          <p:nvPr>
            <p:ph type="ctrTitle"/>
          </p:nvPr>
        </p:nvSpPr>
        <p:spPr>
          <a:xfrm>
            <a:off x="1371599" y="275447"/>
            <a:ext cx="9895951" cy="966672"/>
          </a:xfrm>
        </p:spPr>
        <p:txBody>
          <a:bodyPr vert="horz" lIns="91440" tIns="45720" rIns="91440" bIns="45720" rtlCol="0">
            <a:normAutofit/>
          </a:bodyPr>
          <a:lstStyle/>
          <a:p>
            <a:pPr rtl="0">
              <a:spcBef>
                <a:spcPct val="0"/>
              </a:spcBef>
            </a:pPr>
            <a:r>
              <a:rPr lang="en-US" sz="3800" dirty="0"/>
              <a:t>Conclusion</a:t>
            </a:r>
            <a:endParaRPr lang="en-US" sz="3800" kern="1200" dirty="0">
              <a:latin typeface="+mj-lt"/>
              <a:ea typeface="+mj-ea"/>
              <a:cs typeface="+mj-cs"/>
            </a:endParaRPr>
          </a:p>
        </p:txBody>
      </p:sp>
      <p:sp>
        <p:nvSpPr>
          <p:cNvPr id="3" name="Subtitle 2">
            <a:extLst>
              <a:ext uri="{FF2B5EF4-FFF2-40B4-BE49-F238E27FC236}">
                <a16:creationId xmlns:a16="http://schemas.microsoft.com/office/drawing/2014/main" id="{8B2071E4-06FF-465E-9B4E-83ED5DAE8371}"/>
              </a:ext>
            </a:extLst>
          </p:cNvPr>
          <p:cNvSpPr>
            <a:spLocks noGrp="1"/>
          </p:cNvSpPr>
          <p:nvPr>
            <p:ph type="subTitle" idx="4"/>
          </p:nvPr>
        </p:nvSpPr>
        <p:spPr>
          <a:xfrm>
            <a:off x="1371599" y="1763085"/>
            <a:ext cx="9724031" cy="3805865"/>
          </a:xfrm>
        </p:spPr>
        <p:txBody>
          <a:bodyPr vert="horz" lIns="91440" tIns="45720" rIns="91440" bIns="45720" rtlCol="0" anchor="ctr">
            <a:noAutofit/>
          </a:bodyPr>
          <a:lstStyle/>
          <a:p>
            <a:r>
              <a:rPr lang="en-US" sz="1600" dirty="0">
                <a:solidFill>
                  <a:srgbClr val="949494"/>
                </a:solidFill>
              </a:rPr>
              <a:t>In</a:t>
            </a:r>
            <a:r>
              <a:rPr lang="en-US" sz="1600" b="0" i="0" u="none" strike="noStrike" baseline="0" dirty="0">
                <a:solidFill>
                  <a:srgbClr val="949494"/>
                </a:solidFill>
              </a:rPr>
              <a:t> conclusion, our study demonstrates the effectiveness of using CNN networks in PyTorch for predicting pneumonia. Through careful dataset selection and preprocessing, we were able to train a model with high accuracy and precision. The results of our evaluation show that our model outperforms existing methods in terms of accuracy and speed. We believe that this technology has the potential to revolutionize the field of medical diagnostics and improve patient outcomes. We look forward to further exploring the capabilities of CNN networks in PyTorch and contributing to the advancement of healthcare technology.</a:t>
            </a:r>
            <a:endParaRPr lang="en-US" sz="1600" dirty="0"/>
          </a:p>
        </p:txBody>
      </p:sp>
    </p:spTree>
    <p:extLst>
      <p:ext uri="{BB962C8B-B14F-4D97-AF65-F5344CB8AC3E}">
        <p14:creationId xmlns:p14="http://schemas.microsoft.com/office/powerpoint/2010/main" val="415842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512</Words>
  <Application>Microsoft Macintosh PowerPoint</Application>
  <PresentationFormat>Custom</PresentationFormat>
  <Paragraphs>45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Pneumonia Prediction Using CNN Network</vt:lpstr>
      <vt:lpstr>Introduction</vt:lpstr>
      <vt:lpstr>Dataset Description</vt:lpstr>
      <vt:lpstr>Model Architecture</vt:lpstr>
      <vt:lpstr>Training and Validation</vt:lpstr>
      <vt:lpstr>Results and Evaluation</vt:lpstr>
      <vt:lpstr>Web App Demo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Prediction Using CNN Network</dc:title>
  <dc:creator>GANESH GHIMIRE</dc:creator>
  <cp:lastModifiedBy>ganesh ghimire</cp:lastModifiedBy>
  <cp:revision>2</cp:revision>
  <dcterms:created xsi:type="dcterms:W3CDTF">2023-11-09T15:14:08Z</dcterms:created>
  <dcterms:modified xsi:type="dcterms:W3CDTF">2023-11-09T16:40:28Z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2023-11-09T00:00:00Z</vt:filetime>
  </property>
  <property fmtid="{D5CDD505-2E9C-101B-9397-08002B2CF9AE}" pid="3" name="Creator">
    <vt:lpwstr>Mozilla/5.0 (X11; Linux x86_64) AppleWebKit/537.36 (KHTML, like Gecko) HeadlessChrome/119.0.0.0 Safari/537.36</vt:lpwstr>
  </property>
  <property fmtid="{D5CDD505-2E9C-101B-9397-08002B2CF9AE}" pid="4" name="LastSaved">
    <vt:filetime>2023-11-09T00:00:00Z</vt:filetime>
  </property>
  <property fmtid="{D5CDD505-2E9C-101B-9397-08002B2CF9AE}" pid="5" name="Producer">
    <vt:lpwstr>pdf-lib (https://github.com/Hopding/pdf-lib)</vt:lpwstr>
  </property>
</Properties>
</file>