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0" r:id="rId11"/>
    <p:sldId id="270" r:id="rId12"/>
    <p:sldId id="263" r:id="rId13"/>
    <p:sldId id="278" r:id="rId14"/>
    <p:sldId id="29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47EC0-A3D0-487E-BE30-B48602314C73}" v="128" dt="2020-04-08T02:41:00.295"/>
    <p1510:client id="{CE24F157-BADF-494F-ABB9-19DECC299ACE}" v="6" dt="2020-04-09T00:17:01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5T22:09:35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0,'0'4,"0"5,0 6,0-1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5T22:09:36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D6E60-C82D-454A-A10A-6AAD2BC84AB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FD827-702D-47FF-83AD-39304DBAD80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89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A167D-C246-4D2A-9E29-547D56EE010C}" type="slidenum">
              <a:rPr lang="en-CA" altLang="en-US" smtClean="0"/>
              <a:pPr/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3991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A167D-C246-4D2A-9E29-547D56EE010C}" type="slidenum">
              <a:rPr lang="en-CA" altLang="en-US" smtClean="0"/>
              <a:pPr/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1656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8F98-5679-41C2-BD93-22772F25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6C52B-27FE-45D9-A2B8-4A44B0511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5E76-8E9D-4B10-A65B-F2381996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3FAA-9CDF-4CB5-ADD0-650111EF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159B-1568-40C2-A01B-F4CF50FB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12264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A22-C82A-4B1C-A0CE-666ECB62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82BDE-A844-4C9B-8DEB-D6B9EE879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6ED2-B412-4516-A6B9-DDFE5CA8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B634-7C27-4AB1-A99A-788D1012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3FDB-0605-48EC-9E24-CACAF1FC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375127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D892A-7BB8-4222-AD1A-7E1B3D1D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E317B-A9D3-44A8-AE88-D0EACB066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9348-9FF7-4399-B49D-64435694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CFA8-F496-4433-9C89-53FF56A3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F65F-BFC7-4628-B142-234A8343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796838"/>
      </p:ext>
    </p:extLst>
  </p:cSld>
  <p:clrMapOvr>
    <a:masterClrMapping/>
  </p:clrMapOvr>
  <p:transition spd="med">
    <p:pull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g.jpg">
            <a:extLst>
              <a:ext uri="{FF2B5EF4-FFF2-40B4-BE49-F238E27FC236}">
                <a16:creationId xmlns:a16="http://schemas.microsoft.com/office/drawing/2014/main" id="{76B4E266-DDE2-4AED-91A4-AE106C815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BB3B08-C2D4-45B3-B013-2CCD88B9FBB0}"/>
              </a:ext>
            </a:extLst>
          </p:cNvPr>
          <p:cNvSpPr/>
          <p:nvPr userDrawn="1"/>
        </p:nvSpPr>
        <p:spPr>
          <a:xfrm>
            <a:off x="0" y="5360989"/>
            <a:ext cx="8062384" cy="1169987"/>
          </a:xfrm>
          <a:prstGeom prst="rect">
            <a:avLst/>
          </a:prstGeom>
          <a:solidFill>
            <a:srgbClr val="FEC5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AFD19-1979-40C7-A696-CC82FEC9301B}"/>
              </a:ext>
            </a:extLst>
          </p:cNvPr>
          <p:cNvSpPr/>
          <p:nvPr userDrawn="1"/>
        </p:nvSpPr>
        <p:spPr>
          <a:xfrm>
            <a:off x="8051800" y="5362575"/>
            <a:ext cx="4140200" cy="1169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F8792B3-D1B3-453B-A899-B7D6E19F2A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34" y="5618164"/>
            <a:ext cx="2770717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69434" y="1214584"/>
            <a:ext cx="9948333" cy="188390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6000"/>
              </a:lnSpc>
              <a:spcBef>
                <a:spcPts val="0"/>
              </a:spcBef>
              <a:defRPr sz="4600" b="0" baseline="0">
                <a:solidFill>
                  <a:srgbClr val="FEC52B"/>
                </a:solidFill>
                <a:latin typeface="Arial"/>
                <a:cs typeface="Arial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/>
                <a:cs typeface="Arial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9434" y="3262524"/>
            <a:ext cx="9948333" cy="139065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4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69433" y="5780230"/>
            <a:ext cx="6854467" cy="66992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2000" b="1" baseline="0">
                <a:latin typeface="Arial"/>
                <a:cs typeface="Arial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100371"/>
      </p:ext>
    </p:extLst>
  </p:cSld>
  <p:clrMapOvr>
    <a:masterClrMapping/>
  </p:clrMapOvr>
  <p:transition spd="med">
    <p:pull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611616E-86DF-4FB9-B61C-AF6D41D5AE95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9273117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65B1023-B507-4D5D-8DCE-1803927B40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1" y="6199189"/>
            <a:ext cx="205528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313" y="1800164"/>
            <a:ext cx="10365803" cy="391731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buFont typeface="Arial"/>
              <a:buNone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00313" y="734000"/>
            <a:ext cx="10365803" cy="820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23CFF1DE-DF82-415C-ACE8-6241E2D48C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28317" y="6081714"/>
            <a:ext cx="284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D925B4-C7D9-459A-901D-E1B67735C044}" type="slidenum">
              <a:rPr lang="en-CA" altLang="en-US" smtClean="0"/>
              <a:pPr/>
              <a:t>‹#›</a:t>
            </a:fld>
            <a:r>
              <a:rPr lang="en-CA" alt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652110717"/>
      </p:ext>
    </p:extLst>
  </p:cSld>
  <p:clrMapOvr>
    <a:masterClrMapping/>
  </p:clrMapOvr>
  <p:transition spd="med">
    <p:pull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B5EC39E9-73AC-466D-BD7C-C2CC389451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9273117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D23C7F5-F0F6-4FFD-AAA0-EC5A68E105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1" y="6199189"/>
            <a:ext cx="205528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314" y="1843364"/>
            <a:ext cx="5861660" cy="391731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buFont typeface="Arial"/>
              <a:buNone/>
              <a:defRPr sz="2200" baseline="0">
                <a:latin typeface="Arial"/>
                <a:cs typeface="Arial"/>
              </a:defRPr>
            </a:lvl1pPr>
            <a:lvl2pPr marL="457200" indent="0">
              <a:lnSpc>
                <a:spcPts val="3200"/>
              </a:lnSpc>
              <a:spcBef>
                <a:spcPts val="0"/>
              </a:spcBef>
              <a:buNone/>
              <a:defRPr sz="2400">
                <a:latin typeface="News Gothic MT"/>
                <a:cs typeface="News Gothic MT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35284" y="1843051"/>
            <a:ext cx="4656667" cy="3851275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00313" y="734000"/>
            <a:ext cx="10365803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0B2709D-7A25-4D99-BFFF-B69B7B827B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28317" y="6081714"/>
            <a:ext cx="284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B2B98F-E25D-447E-B9BF-0BE473095D75}" type="slidenum">
              <a:rPr lang="en-CA" altLang="en-US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71396404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3C0E-CBAF-4A34-86BA-F524553C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7185-6A02-4AAC-A715-FBCD2575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C37D-1561-41C7-B1E6-1B49939E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DCF9-7C13-492D-B1AB-6B1838EE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C5FC-55FA-44AD-9528-E6CF4829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38065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FFF6-B57E-47FB-9440-833BAB33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9CEA-80E0-4003-991E-F97534EF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1EFA-ED29-4387-9DA5-64D0189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D759-DE08-43A3-BC2B-424AE2F8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27BF-F9D8-4DF8-966C-0854F50B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763266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D34F-02B6-49A3-BCB4-1A46B221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A192-6C68-4355-9CF5-4129542E8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792EE-3591-4DC4-8F4F-B60B6CF1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F252C-2214-400A-9F02-83B6EEC0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8AF-18EC-4AA9-99AB-40FD0A90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E8CE-26E1-43AD-BF80-8066392C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169341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8C1D-F0D2-4692-AB40-2CD7C798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F7E8-F847-4289-8A0E-11843D7F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59DDE-ABE4-4B0F-AFB2-69614168A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1EC1E-DBA5-4EFB-A673-DD28B43D6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74067-16E7-4EAC-991F-C3C656B3C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4E408-47FF-4397-865F-A9FC5601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90D88-79E4-4615-A8F6-4306079C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ECF9-76EC-4A1D-A2F6-5FA0161D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721974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ADC0-9112-45F1-BBCF-1F48F4E9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5A07E-A50F-448D-9C0F-FF9F4E5F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A1545-0AD2-443B-AA44-A49FB2D9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FFD6B-3867-494D-BDFC-BB68242D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306319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0806F-694F-4E8A-9C10-674DC9AA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B4463-42D9-440A-AB73-B5FDBD28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80C95-B8B7-4315-8B88-700D6FB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333716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7E0-3DCE-4D37-ABF6-7268CB6E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5C1F-A082-41D6-8BF9-123B0B12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B7CE8-2D71-4219-887B-FA856248B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ECA5-C120-427F-87B8-E89226CD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8C9A-D214-4381-BE51-4B2A3B80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3850D-D08C-46E6-A1BC-4A67DB5E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657454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1A8C-92EF-4C49-B041-0564CD00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B63CD-0D6A-46F8-8799-993D5EEE6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5FFCF-D5FD-41BE-8322-F9E40F5A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7A14-4680-4DE0-8802-FD9CE994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04B86-64FA-462B-8537-DE3D1B77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CB09E-CD82-484D-BE73-FB807738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2216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DB967-8B15-4102-BED4-ED92171A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CD822-6CBE-47AF-8C83-B22E9FF6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37D0-8743-4B94-BFFC-3A6446CBD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7870-D89A-465B-8341-B7901B186CDF}" type="datetimeFigureOut">
              <a:rPr lang="en-CA" smtClean="0"/>
              <a:pPr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868D-AFA6-49C4-AC05-80F38C6AE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097B-19D1-4C92-A70F-7F613CF0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F134-AA09-41AB-9B66-8E77F5B8CD5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4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pull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1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4" Type="http://schemas.openxmlformats.org/officeDocument/2006/relationships/image" Target="../media/image21.png"/><Relationship Id="rId23" Type="http://schemas.openxmlformats.org/officeDocument/2006/relationships/image" Target="../media/image19.png"/><Relationship Id="rId4" Type="http://schemas.openxmlformats.org/officeDocument/2006/relationships/customXml" Target="../ink/ink1.xml"/><Relationship Id="rId22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mRtVv3y0xmt7XdQ-eGYdc8--AU87t1sd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>
            <a:extLst>
              <a:ext uri="{FF2B5EF4-FFF2-40B4-BE49-F238E27FC236}">
                <a16:creationId xmlns:a16="http://schemas.microsoft.com/office/drawing/2014/main" id="{6D77765F-B28F-4DD5-9018-4D46E2460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2331599" y="1321805"/>
            <a:ext cx="8015974" cy="22869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>
              <a:ea typeface="MS PGothic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Text Placeholder 3">
            <a:extLst>
              <a:ext uri="{FF2B5EF4-FFF2-40B4-BE49-F238E27FC236}">
                <a16:creationId xmlns:a16="http://schemas.microsoft.com/office/drawing/2014/main" id="{8674F47D-4FC0-483E-BF8D-1C74EE089F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251076" y="5780089"/>
            <a:ext cx="514032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ea typeface="MS PGothic"/>
              </a:rPr>
              <a:t>April 06, 2020</a:t>
            </a: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6D34A-A15D-484B-95A2-02AA01534694}"/>
              </a:ext>
            </a:extLst>
          </p:cNvPr>
          <p:cNvSpPr txBox="1"/>
          <p:nvPr/>
        </p:nvSpPr>
        <p:spPr>
          <a:xfrm>
            <a:off x="1568741" y="404420"/>
            <a:ext cx="98745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solidFill>
                  <a:srgbClr val="FEC52B"/>
                </a:solidFill>
                <a:latin typeface="Times New Roman"/>
                <a:ea typeface="MS PGothic"/>
                <a:cs typeface="Times New Roman"/>
              </a:rPr>
              <a:t>Identification of  3D attention points in</a:t>
            </a:r>
          </a:p>
          <a:p>
            <a:r>
              <a:rPr lang="en-GB" sz="4800" dirty="0">
                <a:solidFill>
                  <a:srgbClr val="FEC52B"/>
                </a:solidFill>
                <a:latin typeface="Times New Roman"/>
                <a:ea typeface="MS PGothic"/>
                <a:cs typeface="Times New Roman"/>
              </a:rPr>
              <a:t> Virtual Reality scenes</a:t>
            </a:r>
            <a:endParaRPr lang="en-GB" sz="4800">
              <a:latin typeface="Times New Roman"/>
              <a:ea typeface="MS PGothic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125E-695C-47BC-82A8-39A6150DAE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pPr marL="0" indent="0">
              <a:buNone/>
            </a:pPr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Sandeep Tandra</a:t>
            </a:r>
          </a:p>
          <a:p>
            <a:pPr marL="0" indent="0">
              <a:buNone/>
            </a:pPr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Vineel Gannu</a:t>
            </a:r>
          </a:p>
        </p:txBody>
      </p:sp>
    </p:spTree>
    <p:extLst>
      <p:ext uri="{BB962C8B-B14F-4D97-AF65-F5344CB8AC3E}">
        <p14:creationId xmlns:p14="http://schemas.microsoft.com/office/powerpoint/2010/main" val="37784346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Placeholder 81"/>
          <p:cNvSpPr>
            <a:spLocks noGrp="1"/>
          </p:cNvSpPr>
          <p:nvPr>
            <p:ph type="body" sz="quarter" idx="12"/>
          </p:nvPr>
        </p:nvSpPr>
        <p:spPr>
          <a:xfrm flipH="1">
            <a:off x="1195871" y="346468"/>
            <a:ext cx="7032810" cy="914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,</a:t>
            </a:r>
            <a:r>
              <a:rPr lang="en-US" sz="28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Placeholder 82"/>
          <p:cNvSpPr>
            <a:spLocks noGrp="1"/>
          </p:cNvSpPr>
          <p:nvPr>
            <p:ph type="body" sz="quarter" idx="11"/>
          </p:nvPr>
        </p:nvSpPr>
        <p:spPr>
          <a:xfrm>
            <a:off x="479964" y="1571035"/>
            <a:ext cx="6657683" cy="3917316"/>
          </a:xfrm>
        </p:spPr>
        <p:txBody>
          <a:bodyPr/>
          <a:lstStyle/>
          <a:p>
            <a:r>
              <a:rPr lang="en-US" dirty="0"/>
              <a:t>                </a:t>
            </a:r>
          </a:p>
        </p:txBody>
      </p:sp>
      <p:sp>
        <p:nvSpPr>
          <p:cNvPr id="86" name="Slide Number Placeholder 2">
            <a:extLst>
              <a:ext uri="{FF2B5EF4-FFF2-40B4-BE49-F238E27FC236}">
                <a16:creationId xmlns:a16="http://schemas.microsoft.com/office/drawing/2014/main" id="{31E2D3FD-7450-4E7F-9894-814D281D1F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28317" y="6081714"/>
            <a:ext cx="2844800" cy="365125"/>
          </a:xfrm>
        </p:spPr>
        <p:txBody>
          <a:bodyPr/>
          <a:lstStyle/>
          <a:p>
            <a:fld id="{B1B2B98F-E25D-447E-B9BF-0BE473095D75}" type="slidenum">
              <a:rPr lang="en-CA" altLang="en-US" smtClean="0"/>
              <a:pPr/>
              <a:t>10</a:t>
            </a:fld>
            <a:r>
              <a:rPr lang="en-CA" altLang="en-US" dirty="0"/>
              <a:t>/15</a:t>
            </a:r>
          </a:p>
        </p:txBody>
      </p:sp>
      <p:sp>
        <p:nvSpPr>
          <p:cNvPr id="88" name="Text Placeholder 5">
            <a:extLst>
              <a:ext uri="{FF2B5EF4-FFF2-40B4-BE49-F238E27FC236}">
                <a16:creationId xmlns:a16="http://schemas.microsoft.com/office/drawing/2014/main" id="{8AD7CEBA-E6E0-42EC-87CA-70FD42BBFA94}"/>
              </a:ext>
            </a:extLst>
          </p:cNvPr>
          <p:cNvSpPr txBox="1">
            <a:spLocks/>
          </p:cNvSpPr>
          <p:nvPr/>
        </p:nvSpPr>
        <p:spPr>
          <a:xfrm>
            <a:off x="378501" y="1868708"/>
            <a:ext cx="6989966" cy="37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    Multi Layer Perceptron Model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6FDE1AD-A8DB-43A5-AD59-1B6C72C74CC2}"/>
              </a:ext>
            </a:extLst>
          </p:cNvPr>
          <p:cNvSpPr/>
          <p:nvPr/>
        </p:nvSpPr>
        <p:spPr>
          <a:xfrm>
            <a:off x="2233782" y="2337927"/>
            <a:ext cx="400361" cy="36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B9025-3092-4DB9-80BD-E65ACBD8B00B}"/>
              </a:ext>
            </a:extLst>
          </p:cNvPr>
          <p:cNvSpPr/>
          <p:nvPr/>
        </p:nvSpPr>
        <p:spPr>
          <a:xfrm>
            <a:off x="2213123" y="3269335"/>
            <a:ext cx="400361" cy="35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9E426C8-EDAD-4665-B29C-08DC3203EC54}"/>
              </a:ext>
            </a:extLst>
          </p:cNvPr>
          <p:cNvSpPr/>
          <p:nvPr/>
        </p:nvSpPr>
        <p:spPr>
          <a:xfrm>
            <a:off x="2233782" y="2784756"/>
            <a:ext cx="400361" cy="398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2CA0B5D-46D3-473C-BBE1-A71C467F0304}"/>
              </a:ext>
            </a:extLst>
          </p:cNvPr>
          <p:cNvSpPr/>
          <p:nvPr/>
        </p:nvSpPr>
        <p:spPr>
          <a:xfrm rot="172971">
            <a:off x="2234060" y="3733524"/>
            <a:ext cx="381198" cy="3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78D0A84-C567-48B6-837C-6BB84C2A8291}"/>
              </a:ext>
            </a:extLst>
          </p:cNvPr>
          <p:cNvSpPr/>
          <p:nvPr/>
        </p:nvSpPr>
        <p:spPr>
          <a:xfrm>
            <a:off x="2222040" y="4276604"/>
            <a:ext cx="400277" cy="398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10A0DE8-F484-43C2-B6AF-14F4A938D549}"/>
              </a:ext>
            </a:extLst>
          </p:cNvPr>
          <p:cNvSpPr/>
          <p:nvPr/>
        </p:nvSpPr>
        <p:spPr>
          <a:xfrm>
            <a:off x="2217004" y="5064923"/>
            <a:ext cx="396480" cy="398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2B6A94-2AF5-4722-960E-3234EF0A6C80}"/>
              </a:ext>
            </a:extLst>
          </p:cNvPr>
          <p:cNvSpPr/>
          <p:nvPr/>
        </p:nvSpPr>
        <p:spPr>
          <a:xfrm>
            <a:off x="3630963" y="2585626"/>
            <a:ext cx="400361" cy="36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2DEA998-6795-4A03-8E40-8ED70AB7FAA0}"/>
              </a:ext>
            </a:extLst>
          </p:cNvPr>
          <p:cNvSpPr/>
          <p:nvPr/>
        </p:nvSpPr>
        <p:spPr>
          <a:xfrm>
            <a:off x="3630963" y="3243500"/>
            <a:ext cx="400361" cy="36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8E467C-6795-475F-8159-41452B07A1F1}"/>
              </a:ext>
            </a:extLst>
          </p:cNvPr>
          <p:cNvSpPr/>
          <p:nvPr/>
        </p:nvSpPr>
        <p:spPr>
          <a:xfrm>
            <a:off x="3630963" y="3900421"/>
            <a:ext cx="400361" cy="36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2F9475B-2C35-424D-B7BE-ADB5CE29612B}"/>
              </a:ext>
            </a:extLst>
          </p:cNvPr>
          <p:cNvSpPr/>
          <p:nvPr/>
        </p:nvSpPr>
        <p:spPr>
          <a:xfrm>
            <a:off x="3630963" y="4494717"/>
            <a:ext cx="400361" cy="36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FAA7F35-798F-465B-B1E8-A92D217944DD}"/>
              </a:ext>
            </a:extLst>
          </p:cNvPr>
          <p:cNvSpPr/>
          <p:nvPr/>
        </p:nvSpPr>
        <p:spPr>
          <a:xfrm>
            <a:off x="4848622" y="2983994"/>
            <a:ext cx="400361" cy="36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3510A50-6AB8-4388-BF31-9D02BF0F65D9}"/>
              </a:ext>
            </a:extLst>
          </p:cNvPr>
          <p:cNvSpPr/>
          <p:nvPr/>
        </p:nvSpPr>
        <p:spPr>
          <a:xfrm>
            <a:off x="4837309" y="3747611"/>
            <a:ext cx="400361" cy="36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8A82C64-20BD-4B50-B155-082176E67348}"/>
              </a:ext>
            </a:extLst>
          </p:cNvPr>
          <p:cNvSpPr/>
          <p:nvPr/>
        </p:nvSpPr>
        <p:spPr>
          <a:xfrm>
            <a:off x="4848622" y="4467064"/>
            <a:ext cx="400361" cy="36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3D7558B-8C6B-49BC-BA2B-0A7DA15CFCCC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1795244" y="2510665"/>
            <a:ext cx="438538" cy="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FC0C721-FDA8-4FB4-BAC8-738187CCE824}"/>
              </a:ext>
            </a:extLst>
          </p:cNvPr>
          <p:cNvCxnSpPr>
            <a:cxnSpLocks/>
          </p:cNvCxnSpPr>
          <p:nvPr/>
        </p:nvCxnSpPr>
        <p:spPr>
          <a:xfrm>
            <a:off x="1795244" y="2979274"/>
            <a:ext cx="411422" cy="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E8D436B-C00B-4918-98AA-ECEF8C43E791}"/>
              </a:ext>
            </a:extLst>
          </p:cNvPr>
          <p:cNvCxnSpPr>
            <a:cxnSpLocks/>
          </p:cNvCxnSpPr>
          <p:nvPr/>
        </p:nvCxnSpPr>
        <p:spPr>
          <a:xfrm>
            <a:off x="1770077" y="3423863"/>
            <a:ext cx="442502" cy="1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7819EAA-57A1-4220-B633-32A9BC12F801}"/>
              </a:ext>
            </a:extLst>
          </p:cNvPr>
          <p:cNvCxnSpPr>
            <a:cxnSpLocks/>
          </p:cNvCxnSpPr>
          <p:nvPr/>
        </p:nvCxnSpPr>
        <p:spPr>
          <a:xfrm>
            <a:off x="1778466" y="3942826"/>
            <a:ext cx="443574" cy="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90FE7B-C8F1-43E9-A244-B3D35FEB35D3}"/>
              </a:ext>
            </a:extLst>
          </p:cNvPr>
          <p:cNvCxnSpPr>
            <a:cxnSpLocks/>
          </p:cNvCxnSpPr>
          <p:nvPr/>
        </p:nvCxnSpPr>
        <p:spPr>
          <a:xfrm>
            <a:off x="1753299" y="4471332"/>
            <a:ext cx="434641" cy="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4B2E4B-0273-4EFA-8719-9F6E953671A7}"/>
              </a:ext>
            </a:extLst>
          </p:cNvPr>
          <p:cNvCxnSpPr>
            <a:cxnSpLocks/>
          </p:cNvCxnSpPr>
          <p:nvPr/>
        </p:nvCxnSpPr>
        <p:spPr>
          <a:xfrm>
            <a:off x="1795244" y="5285064"/>
            <a:ext cx="426796" cy="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Ink 40">
            <a:extLst>
              <a:ext uri="{FF2B5EF4-FFF2-40B4-BE49-F238E27FC236}">
                <a16:creationId xmlns:a16="http://schemas.microsoft.com/office/drawing/2014/main" id="{A4A09A70-E390-4A77-B433-D7B7DA6B55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800" y="4713787"/>
            <a:ext cx="18000" cy="18000"/>
          </a:xfrm>
          <a:prstGeom prst="rect">
            <a:avLst/>
          </a:prstGeom>
        </p:spPr>
      </p:pic>
      <p:pic>
        <p:nvPicPr>
          <p:cNvPr id="125" name="Ink 41">
            <a:extLst>
              <a:ext uri="{FF2B5EF4-FFF2-40B4-BE49-F238E27FC236}">
                <a16:creationId xmlns:a16="http://schemas.microsoft.com/office/drawing/2014/main" id="{85CCCE07-6C84-492C-A899-676BC5DC5E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800" y="4781107"/>
            <a:ext cx="18000" cy="18000"/>
          </a:xfrm>
          <a:prstGeom prst="rect">
            <a:avLst/>
          </a:prstGeom>
        </p:spPr>
      </p:pic>
      <p:pic>
        <p:nvPicPr>
          <p:cNvPr id="126" name="Ink 42">
            <a:extLst>
              <a:ext uri="{FF2B5EF4-FFF2-40B4-BE49-F238E27FC236}">
                <a16:creationId xmlns:a16="http://schemas.microsoft.com/office/drawing/2014/main" id="{60DFA57D-32D0-4446-BE85-012CB93F62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800" y="4881547"/>
            <a:ext cx="18000" cy="18000"/>
          </a:xfrm>
          <a:prstGeom prst="rect">
            <a:avLst/>
          </a:prstGeom>
        </p:spPr>
      </p:pic>
      <p:pic>
        <p:nvPicPr>
          <p:cNvPr id="127" name="Ink 43">
            <a:extLst>
              <a:ext uri="{FF2B5EF4-FFF2-40B4-BE49-F238E27FC236}">
                <a16:creationId xmlns:a16="http://schemas.microsoft.com/office/drawing/2014/main" id="{3598FC90-AE7A-41AA-9335-7A94F2ECBE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800" y="4915027"/>
            <a:ext cx="18000" cy="18000"/>
          </a:xfrm>
          <a:prstGeom prst="rect">
            <a:avLst/>
          </a:prstGeom>
        </p:spPr>
      </p:pic>
      <p:pic>
        <p:nvPicPr>
          <p:cNvPr id="129" name="Ink 44">
            <a:extLst>
              <a:ext uri="{FF2B5EF4-FFF2-40B4-BE49-F238E27FC236}">
                <a16:creationId xmlns:a16="http://schemas.microsoft.com/office/drawing/2014/main" id="{99B5FA26-1770-44C9-8EC0-C8797F72C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800" y="4973707"/>
            <a:ext cx="18000" cy="18000"/>
          </a:xfrm>
          <a:prstGeom prst="rect">
            <a:avLst/>
          </a:prstGeom>
        </p:spPr>
      </p:pic>
      <p:pic>
        <p:nvPicPr>
          <p:cNvPr id="130" name="Ink 45">
            <a:extLst>
              <a:ext uri="{FF2B5EF4-FFF2-40B4-BE49-F238E27FC236}">
                <a16:creationId xmlns:a16="http://schemas.microsoft.com/office/drawing/2014/main" id="{FE0050E8-4CB1-4516-BA51-17F2943C82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800" y="5007547"/>
            <a:ext cx="18000" cy="18000"/>
          </a:xfrm>
          <a:prstGeom prst="rect">
            <a:avLst/>
          </a:prstGeom>
        </p:spPr>
      </p:pic>
      <p:pic>
        <p:nvPicPr>
          <p:cNvPr id="132" name="Ink 46">
            <a:extLst>
              <a:ext uri="{FF2B5EF4-FFF2-40B4-BE49-F238E27FC236}">
                <a16:creationId xmlns:a16="http://schemas.microsoft.com/office/drawing/2014/main" id="{9C1B033A-ADAC-4E82-A272-9ADD50CBAF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3160" y="4831507"/>
            <a:ext cx="18000" cy="18000"/>
          </a:xfrm>
          <a:prstGeom prst="rect">
            <a:avLst/>
          </a:prstGeom>
        </p:spPr>
      </p:pic>
      <p:pic>
        <p:nvPicPr>
          <p:cNvPr id="133" name="Ink 47">
            <a:extLst>
              <a:ext uri="{FF2B5EF4-FFF2-40B4-BE49-F238E27FC236}">
                <a16:creationId xmlns:a16="http://schemas.microsoft.com/office/drawing/2014/main" id="{B3A91ED3-B924-4D5A-B75E-4F972D1D93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7240" y="4579507"/>
            <a:ext cx="18000" cy="18000"/>
          </a:xfrm>
          <a:prstGeom prst="rect">
            <a:avLst/>
          </a:prstGeom>
        </p:spPr>
      </p:pic>
      <p:pic>
        <p:nvPicPr>
          <p:cNvPr id="135" name="Ink 48">
            <a:extLst>
              <a:ext uri="{FF2B5EF4-FFF2-40B4-BE49-F238E27FC236}">
                <a16:creationId xmlns:a16="http://schemas.microsoft.com/office/drawing/2014/main" id="{8353A9B3-D6AB-40D0-93CF-078B7ADF15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87240" y="4638187"/>
            <a:ext cx="18000" cy="26280"/>
          </a:xfrm>
          <a:prstGeom prst="rect">
            <a:avLst/>
          </a:prstGeom>
        </p:spPr>
      </p:pic>
      <p:pic>
        <p:nvPicPr>
          <p:cNvPr id="136" name="Ink 51">
            <a:extLst>
              <a:ext uri="{FF2B5EF4-FFF2-40B4-BE49-F238E27FC236}">
                <a16:creationId xmlns:a16="http://schemas.microsoft.com/office/drawing/2014/main" id="{4B7C0BA0-2EAB-447F-9E02-28579E765A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680" y="4713787"/>
            <a:ext cx="18000" cy="18000"/>
          </a:xfrm>
          <a:prstGeom prst="rect">
            <a:avLst/>
          </a:prstGeom>
        </p:spPr>
      </p:pic>
      <p:pic>
        <p:nvPicPr>
          <p:cNvPr id="137" name="Ink 52">
            <a:extLst>
              <a:ext uri="{FF2B5EF4-FFF2-40B4-BE49-F238E27FC236}">
                <a16:creationId xmlns:a16="http://schemas.microsoft.com/office/drawing/2014/main" id="{EC095E47-78CC-4460-A8EE-03B6C76AA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8960" y="4814587"/>
            <a:ext cx="18000" cy="18000"/>
          </a:xfrm>
          <a:prstGeom prst="rect">
            <a:avLst/>
          </a:prstGeom>
        </p:spPr>
      </p:pic>
      <p:pic>
        <p:nvPicPr>
          <p:cNvPr id="138" name="Ink 53">
            <a:extLst>
              <a:ext uri="{FF2B5EF4-FFF2-40B4-BE49-F238E27FC236}">
                <a16:creationId xmlns:a16="http://schemas.microsoft.com/office/drawing/2014/main" id="{0E3C2F6D-9C89-4A16-8AC2-FF87541A72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8960" y="4881547"/>
            <a:ext cx="18000" cy="18000"/>
          </a:xfrm>
          <a:prstGeom prst="rect">
            <a:avLst/>
          </a:prstGeom>
        </p:spPr>
      </p:pic>
      <p:pic>
        <p:nvPicPr>
          <p:cNvPr id="140" name="Ink 54">
            <a:extLst>
              <a:ext uri="{FF2B5EF4-FFF2-40B4-BE49-F238E27FC236}">
                <a16:creationId xmlns:a16="http://schemas.microsoft.com/office/drawing/2014/main" id="{62C663BD-31B5-40E6-9446-819414B5D7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8960" y="4940587"/>
            <a:ext cx="18000" cy="18000"/>
          </a:xfrm>
          <a:prstGeom prst="rect">
            <a:avLst/>
          </a:prstGeom>
        </p:spPr>
      </p:pic>
      <p:pic>
        <p:nvPicPr>
          <p:cNvPr id="141" name="Ink 55">
            <a:extLst>
              <a:ext uri="{FF2B5EF4-FFF2-40B4-BE49-F238E27FC236}">
                <a16:creationId xmlns:a16="http://schemas.microsoft.com/office/drawing/2014/main" id="{70BCFD3A-4B6A-4C35-BA1F-4B76A55236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680" y="5032747"/>
            <a:ext cx="18000" cy="18000"/>
          </a:xfrm>
          <a:prstGeom prst="rect">
            <a:avLst/>
          </a:prstGeom>
        </p:spPr>
      </p:pic>
      <p:pic>
        <p:nvPicPr>
          <p:cNvPr id="143" name="Ink 56">
            <a:extLst>
              <a:ext uri="{FF2B5EF4-FFF2-40B4-BE49-F238E27FC236}">
                <a16:creationId xmlns:a16="http://schemas.microsoft.com/office/drawing/2014/main" id="{94D11793-F824-4A07-9713-83BB039B73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680" y="5091427"/>
            <a:ext cx="18000" cy="18000"/>
          </a:xfrm>
          <a:prstGeom prst="rect">
            <a:avLst/>
          </a:prstGeom>
        </p:spPr>
      </p:pic>
      <p:pic>
        <p:nvPicPr>
          <p:cNvPr id="144" name="Ink 57">
            <a:extLst>
              <a:ext uri="{FF2B5EF4-FFF2-40B4-BE49-F238E27FC236}">
                <a16:creationId xmlns:a16="http://schemas.microsoft.com/office/drawing/2014/main" id="{042DEEBE-920A-43F3-812D-F54882EAFF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400" y="5141827"/>
            <a:ext cx="18000" cy="2124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E45A8D0-A129-42FD-91C7-5862D51C052D}"/>
              </a:ext>
            </a:extLst>
          </p:cNvPr>
          <p:cNvGrpSpPr/>
          <p:nvPr/>
        </p:nvGrpSpPr>
        <p:grpSpPr>
          <a:xfrm>
            <a:off x="1971040" y="5192587"/>
            <a:ext cx="360" cy="25200"/>
            <a:chOff x="1971040" y="5192587"/>
            <a:chExt cx="360" cy="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8CA1CD-D62F-4780-9C35-0BCD3E295ED4}"/>
                    </a:ext>
                  </a:extLst>
                </p14:cNvPr>
                <p14:cNvContentPartPr/>
                <p14:nvPr/>
              </p14:nvContentPartPr>
              <p14:xfrm>
                <a:off x="1971040" y="5192587"/>
                <a:ext cx="360" cy="15480"/>
              </p14:xfrm>
            </p:contentPart>
          </mc:Choice>
          <mc:Fallback xmlns="">
            <p:pic>
              <p:nvPicPr>
                <p:cNvPr id="147" name="Ink 5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B8CA1CD-D62F-4780-9C35-0BCD3E295E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62400" y="518358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201626-EC2C-4A3B-944E-A4FD1F0791DD}"/>
                    </a:ext>
                  </a:extLst>
                </p14:cNvPr>
                <p14:cNvContentPartPr/>
                <p14:nvPr/>
              </p14:nvContentPartPr>
              <p14:xfrm>
                <a:off x="1971040" y="5217427"/>
                <a:ext cx="360" cy="360"/>
              </p14:xfrm>
            </p:contentPart>
          </mc:Choice>
          <mc:Fallback xmlns="">
            <p:pic>
              <p:nvPicPr>
                <p:cNvPr id="149" name="Ink 5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C201626-EC2C-4A3B-944E-A4FD1F0791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2400" y="52087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0" name="Ink 62">
            <a:extLst>
              <a:ext uri="{FF2B5EF4-FFF2-40B4-BE49-F238E27FC236}">
                <a16:creationId xmlns:a16="http://schemas.microsoft.com/office/drawing/2014/main" id="{92FFBB59-EEF0-4076-9ACB-CCCA077B85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7720" y="2960587"/>
            <a:ext cx="18000" cy="18000"/>
          </a:xfrm>
          <a:prstGeom prst="rect">
            <a:avLst/>
          </a:prstGeom>
        </p:spPr>
      </p:pic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119E180-AA1D-41B7-B42A-BE03C3AF877E}"/>
              </a:ext>
            </a:extLst>
          </p:cNvPr>
          <p:cNvCxnSpPr>
            <a:cxnSpLocks/>
          </p:cNvCxnSpPr>
          <p:nvPr/>
        </p:nvCxnSpPr>
        <p:spPr>
          <a:xfrm>
            <a:off x="2634143" y="2578001"/>
            <a:ext cx="996820" cy="20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3EB8328-14C9-4AED-9CC6-AAF4FFEC38A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634143" y="2585626"/>
            <a:ext cx="996820" cy="8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53E8611-DD66-4684-A222-6DC0E233F988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2634143" y="2610077"/>
            <a:ext cx="996820" cy="147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3325F02-8D9E-441E-AE32-882FB9B08157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2581084" y="2586120"/>
            <a:ext cx="1049879" cy="208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8A14570-0B28-4527-B360-544ED078DEF6}"/>
              </a:ext>
            </a:extLst>
          </p:cNvPr>
          <p:cNvCxnSpPr>
            <a:cxnSpLocks/>
          </p:cNvCxnSpPr>
          <p:nvPr/>
        </p:nvCxnSpPr>
        <p:spPr>
          <a:xfrm flipV="1">
            <a:off x="2564442" y="2833132"/>
            <a:ext cx="1066521" cy="15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EB062AA-2F6F-487C-9319-10FA869D97D8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2581084" y="3010855"/>
            <a:ext cx="1108511" cy="28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BF821F8-28F9-4C51-BAE2-9E98433A7F90}"/>
              </a:ext>
            </a:extLst>
          </p:cNvPr>
          <p:cNvCxnSpPr>
            <a:cxnSpLocks/>
            <a:stCxn id="92" idx="6"/>
            <a:endCxn id="101" idx="1"/>
          </p:cNvCxnSpPr>
          <p:nvPr/>
        </p:nvCxnSpPr>
        <p:spPr>
          <a:xfrm>
            <a:off x="2634143" y="2983994"/>
            <a:ext cx="1055452" cy="96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45BB0FA-2BB5-442C-BD69-9C7A38A2892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2640600" y="3017333"/>
            <a:ext cx="1048995" cy="153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54ED1B2-2629-487C-BC7D-8FADE621BB94}"/>
              </a:ext>
            </a:extLst>
          </p:cNvPr>
          <p:cNvCxnSpPr>
            <a:cxnSpLocks/>
          </p:cNvCxnSpPr>
          <p:nvPr/>
        </p:nvCxnSpPr>
        <p:spPr>
          <a:xfrm flipV="1">
            <a:off x="2622317" y="2897408"/>
            <a:ext cx="1025288" cy="4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73E380-A5A4-48DA-AD5D-33229E6CC88A}"/>
              </a:ext>
            </a:extLst>
          </p:cNvPr>
          <p:cNvCxnSpPr>
            <a:cxnSpLocks/>
          </p:cNvCxnSpPr>
          <p:nvPr/>
        </p:nvCxnSpPr>
        <p:spPr>
          <a:xfrm>
            <a:off x="2629287" y="3388377"/>
            <a:ext cx="995219" cy="8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584DFC-559C-47C5-A68C-BF4FA0A622B2}"/>
              </a:ext>
            </a:extLst>
          </p:cNvPr>
          <p:cNvCxnSpPr>
            <a:cxnSpLocks/>
            <a:stCxn id="91" idx="6"/>
            <a:endCxn id="101" idx="3"/>
          </p:cNvCxnSpPr>
          <p:nvPr/>
        </p:nvCxnSpPr>
        <p:spPr>
          <a:xfrm>
            <a:off x="2613484" y="3446413"/>
            <a:ext cx="1076111" cy="76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2DD9729-D8FB-41C5-ABF4-1593D6FD537B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2581968" y="3558497"/>
            <a:ext cx="1048995" cy="111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516D37-A9CB-4100-B26C-207C89E0AE70}"/>
              </a:ext>
            </a:extLst>
          </p:cNvPr>
          <p:cNvCxnSpPr>
            <a:cxnSpLocks/>
          </p:cNvCxnSpPr>
          <p:nvPr/>
        </p:nvCxnSpPr>
        <p:spPr>
          <a:xfrm flipV="1">
            <a:off x="2525452" y="2922466"/>
            <a:ext cx="1137027" cy="219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0A831EA-782B-470A-981B-A8F4F209438D}"/>
              </a:ext>
            </a:extLst>
          </p:cNvPr>
          <p:cNvCxnSpPr>
            <a:cxnSpLocks/>
          </p:cNvCxnSpPr>
          <p:nvPr/>
        </p:nvCxnSpPr>
        <p:spPr>
          <a:xfrm flipV="1">
            <a:off x="2581084" y="3513198"/>
            <a:ext cx="1031596" cy="1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9981D1D-4251-42B6-BD41-7FF2F618AD20}"/>
              </a:ext>
            </a:extLst>
          </p:cNvPr>
          <p:cNvCxnSpPr>
            <a:cxnSpLocks/>
            <a:endCxn id="101" idx="3"/>
          </p:cNvCxnSpPr>
          <p:nvPr/>
        </p:nvCxnSpPr>
        <p:spPr>
          <a:xfrm flipV="1">
            <a:off x="2548985" y="4208320"/>
            <a:ext cx="1140610" cy="89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08346A8-EAC8-4375-8CFB-11E442838992}"/>
              </a:ext>
            </a:extLst>
          </p:cNvPr>
          <p:cNvCxnSpPr>
            <a:cxnSpLocks/>
            <a:stCxn id="96" idx="7"/>
            <a:endCxn id="103" idx="2"/>
          </p:cNvCxnSpPr>
          <p:nvPr/>
        </p:nvCxnSpPr>
        <p:spPr>
          <a:xfrm flipV="1">
            <a:off x="2555421" y="4675080"/>
            <a:ext cx="1075542" cy="44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6447EAA-483A-4662-B4AC-DBE059009A21}"/>
              </a:ext>
            </a:extLst>
          </p:cNvPr>
          <p:cNvCxnSpPr>
            <a:cxnSpLocks/>
          </p:cNvCxnSpPr>
          <p:nvPr/>
        </p:nvCxnSpPr>
        <p:spPr>
          <a:xfrm flipV="1">
            <a:off x="2531291" y="2968902"/>
            <a:ext cx="1140610" cy="89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D20F74C-2D4D-4FE8-9F04-4B9EEA1557A4}"/>
              </a:ext>
            </a:extLst>
          </p:cNvPr>
          <p:cNvCxnSpPr>
            <a:cxnSpLocks/>
          </p:cNvCxnSpPr>
          <p:nvPr/>
        </p:nvCxnSpPr>
        <p:spPr>
          <a:xfrm flipV="1">
            <a:off x="2498336" y="3488223"/>
            <a:ext cx="1140610" cy="89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EC44783-9B32-437D-99F3-999F26474920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514931" y="4080784"/>
            <a:ext cx="1116032" cy="30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Left Brace 175">
            <a:extLst>
              <a:ext uri="{FF2B5EF4-FFF2-40B4-BE49-F238E27FC236}">
                <a16:creationId xmlns:a16="http://schemas.microsoft.com/office/drawing/2014/main" id="{CA365914-AE30-44CA-8F1C-C8989E29E9D7}"/>
              </a:ext>
            </a:extLst>
          </p:cNvPr>
          <p:cNvSpPr/>
          <p:nvPr/>
        </p:nvSpPr>
        <p:spPr>
          <a:xfrm>
            <a:off x="1399329" y="2510664"/>
            <a:ext cx="400361" cy="277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sz="2200" dirty="0"/>
              <a:t>  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F907CD1-5718-4ED4-835B-A07272A71FC3}"/>
              </a:ext>
            </a:extLst>
          </p:cNvPr>
          <p:cNvSpPr txBox="1"/>
          <p:nvPr/>
        </p:nvSpPr>
        <p:spPr>
          <a:xfrm>
            <a:off x="6182264" y="3747611"/>
            <a:ext cx="1931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endParaRPr lang="en-CA" sz="2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E5D3608-1B42-4CA8-8445-CAA5993D7913}"/>
              </a:ext>
            </a:extLst>
          </p:cNvPr>
          <p:cNvSpPr txBox="1"/>
          <p:nvPr/>
        </p:nvSpPr>
        <p:spPr>
          <a:xfrm>
            <a:off x="789022" y="3480287"/>
            <a:ext cx="119092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               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endParaRPr lang="en-CA" sz="1100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7D152B7-0A45-4FDE-A6F6-A9138970C7C2}"/>
              </a:ext>
            </a:extLst>
          </p:cNvPr>
          <p:cNvCxnSpPr>
            <a:cxnSpLocks/>
          </p:cNvCxnSpPr>
          <p:nvPr/>
        </p:nvCxnSpPr>
        <p:spPr>
          <a:xfrm>
            <a:off x="4019203" y="2855253"/>
            <a:ext cx="811725" cy="2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998F356-4190-4F5A-AFAE-F5F6BCD4115E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4016556" y="2885732"/>
            <a:ext cx="879385" cy="91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B05C89F-8FAD-4E0C-A9C4-8E265001FD93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4024238" y="2855253"/>
            <a:ext cx="883016" cy="166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0E8403E-A5D1-4EB8-971D-CC7F127264BA}"/>
              </a:ext>
            </a:extLst>
          </p:cNvPr>
          <p:cNvCxnSpPr>
            <a:cxnSpLocks/>
            <a:stCxn id="100" idx="6"/>
            <a:endCxn id="106" idx="2"/>
          </p:cNvCxnSpPr>
          <p:nvPr/>
        </p:nvCxnSpPr>
        <p:spPr>
          <a:xfrm>
            <a:off x="4031324" y="3423863"/>
            <a:ext cx="805985" cy="50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74C55EF-D8ED-4CFE-BE0A-57E2135CE25D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4031324" y="3423863"/>
            <a:ext cx="817298" cy="11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B54A0B7-4064-4C42-BBB1-631F330B5A78}"/>
              </a:ext>
            </a:extLst>
          </p:cNvPr>
          <p:cNvCxnSpPr>
            <a:cxnSpLocks/>
          </p:cNvCxnSpPr>
          <p:nvPr/>
        </p:nvCxnSpPr>
        <p:spPr>
          <a:xfrm flipV="1">
            <a:off x="4047337" y="3177477"/>
            <a:ext cx="780449" cy="24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D39DA1-B37B-4F73-BC81-DDC8FCBB7656}"/>
              </a:ext>
            </a:extLst>
          </p:cNvPr>
          <p:cNvCxnSpPr>
            <a:cxnSpLocks/>
            <a:stCxn id="101" idx="7"/>
          </p:cNvCxnSpPr>
          <p:nvPr/>
        </p:nvCxnSpPr>
        <p:spPr>
          <a:xfrm flipV="1">
            <a:off x="3972692" y="3234481"/>
            <a:ext cx="855094" cy="71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C2CCDD3-3CA1-4B4A-BA73-3E544742C4A0}"/>
              </a:ext>
            </a:extLst>
          </p:cNvPr>
          <p:cNvCxnSpPr>
            <a:cxnSpLocks/>
            <a:stCxn id="101" idx="7"/>
          </p:cNvCxnSpPr>
          <p:nvPr/>
        </p:nvCxnSpPr>
        <p:spPr>
          <a:xfrm>
            <a:off x="3972692" y="3953248"/>
            <a:ext cx="830897" cy="1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6B09F46-D4C6-49A0-AB91-0441EE51D18C}"/>
              </a:ext>
            </a:extLst>
          </p:cNvPr>
          <p:cNvCxnSpPr>
            <a:cxnSpLocks/>
            <a:stCxn id="101" idx="7"/>
          </p:cNvCxnSpPr>
          <p:nvPr/>
        </p:nvCxnSpPr>
        <p:spPr>
          <a:xfrm>
            <a:off x="3972692" y="3953248"/>
            <a:ext cx="855094" cy="67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EFE7A9-7FE8-4480-B94B-82D11645D75B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4031324" y="4675080"/>
            <a:ext cx="799604" cy="2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49F286-2C92-42E9-B81D-3FE3503E6D55}"/>
              </a:ext>
            </a:extLst>
          </p:cNvPr>
          <p:cNvCxnSpPr>
            <a:cxnSpLocks/>
          </p:cNvCxnSpPr>
          <p:nvPr/>
        </p:nvCxnSpPr>
        <p:spPr>
          <a:xfrm flipV="1">
            <a:off x="4047337" y="4006076"/>
            <a:ext cx="780449" cy="6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D0478B1-C998-497A-93B9-3D4F21D739B8}"/>
              </a:ext>
            </a:extLst>
          </p:cNvPr>
          <p:cNvCxnSpPr>
            <a:cxnSpLocks/>
          </p:cNvCxnSpPr>
          <p:nvPr/>
        </p:nvCxnSpPr>
        <p:spPr>
          <a:xfrm flipV="1">
            <a:off x="4054423" y="3300670"/>
            <a:ext cx="803722" cy="135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7137CE7-C5E0-49CA-9636-2F8903B9B36A}"/>
              </a:ext>
            </a:extLst>
          </p:cNvPr>
          <p:cNvCxnSpPr>
            <a:cxnSpLocks/>
          </p:cNvCxnSpPr>
          <p:nvPr/>
        </p:nvCxnSpPr>
        <p:spPr>
          <a:xfrm>
            <a:off x="5018512" y="3140873"/>
            <a:ext cx="542564" cy="2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2D6CB9C-90D5-4889-B758-0AA1223752B7}"/>
              </a:ext>
            </a:extLst>
          </p:cNvPr>
          <p:cNvCxnSpPr>
            <a:cxnSpLocks/>
          </p:cNvCxnSpPr>
          <p:nvPr/>
        </p:nvCxnSpPr>
        <p:spPr>
          <a:xfrm>
            <a:off x="4980372" y="3888297"/>
            <a:ext cx="542564" cy="2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3454536-8FAC-4357-967C-7A81A75CEB30}"/>
              </a:ext>
            </a:extLst>
          </p:cNvPr>
          <p:cNvCxnSpPr>
            <a:cxnSpLocks/>
          </p:cNvCxnSpPr>
          <p:nvPr/>
        </p:nvCxnSpPr>
        <p:spPr>
          <a:xfrm>
            <a:off x="5008681" y="4626380"/>
            <a:ext cx="542564" cy="2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ight Brace 193">
            <a:extLst>
              <a:ext uri="{FF2B5EF4-FFF2-40B4-BE49-F238E27FC236}">
                <a16:creationId xmlns:a16="http://schemas.microsoft.com/office/drawing/2014/main" id="{1F16B852-84B3-409A-8D8D-96138E6524E8}"/>
              </a:ext>
            </a:extLst>
          </p:cNvPr>
          <p:cNvSpPr/>
          <p:nvPr/>
        </p:nvSpPr>
        <p:spPr>
          <a:xfrm>
            <a:off x="5673006" y="3164357"/>
            <a:ext cx="544496" cy="148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CFBFEC-FBDF-41CA-8DD3-33D5BAD7BEF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37647" y="845959"/>
            <a:ext cx="4873840" cy="51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0875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83" grpId="0" build="p"/>
      <p:bldP spid="86" grpId="0"/>
      <p:bldP spid="88" grpId="0"/>
      <p:bldP spid="89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8" grpId="0" animBg="1"/>
      <p:bldP spid="100" grpId="0" animBg="1"/>
      <p:bldP spid="101" grpId="0" animBg="1"/>
      <p:bldP spid="103" grpId="0" animBg="1"/>
      <p:bldP spid="104" grpId="0" animBg="1"/>
      <p:bldP spid="106" grpId="0" animBg="1"/>
      <p:bldP spid="107" grpId="0" animBg="1"/>
      <p:bldP spid="176" grpId="0" animBg="1"/>
      <p:bldP spid="177" grpId="0"/>
      <p:bldP spid="178" grpId="0"/>
      <p:bldP spid="1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6F3D4-936A-4868-815E-420B56B18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3457" y="734000"/>
            <a:ext cx="8950131" cy="820738"/>
          </a:xfrm>
          <a:ln>
            <a:solidFill>
              <a:schemeClr val="bg1"/>
            </a:solidFill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testing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159C7-35EB-4EF6-9E1F-7C3E0B3019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ED925B4-C7D9-459A-901D-E1B67735C044}" type="slidenum">
              <a:rPr lang="en-CA" altLang="en-US" smtClean="0"/>
              <a:pPr/>
              <a:t>11</a:t>
            </a:fld>
            <a:r>
              <a:rPr lang="en-CA" altLang="en-US" dirty="0"/>
              <a:t>/15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29A35-5093-41C5-9BDB-3B05BB077563}"/>
              </a:ext>
            </a:extLst>
          </p:cNvPr>
          <p:cNvSpPr txBox="1"/>
          <p:nvPr/>
        </p:nvSpPr>
        <p:spPr>
          <a:xfrm>
            <a:off x="6908500" y="4183739"/>
            <a:ext cx="3160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At the end of 400 epochs: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Training error=0.0262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validation error=0.0202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F88A2-A10A-40AF-98C4-B8CCCAF3C6AB}"/>
              </a:ext>
            </a:extLst>
          </p:cNvPr>
          <p:cNvSpPr txBox="1"/>
          <p:nvPr/>
        </p:nvSpPr>
        <p:spPr>
          <a:xfrm>
            <a:off x="827356" y="5373828"/>
            <a:ext cx="4183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Predicted value = [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-3 ,3.4 , -7.0]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Actual value      =  [-3, 2.3 , -7.9]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56F3B-DC2B-41DD-AADC-DEA69C659CBC}"/>
              </a:ext>
            </a:extLst>
          </p:cNvPr>
          <p:cNvSpPr txBox="1"/>
          <p:nvPr/>
        </p:nvSpPr>
        <p:spPr>
          <a:xfrm>
            <a:off x="7474998" y="484720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4A930-3CF3-4AF9-AA3E-168DE2A1150B}"/>
              </a:ext>
            </a:extLst>
          </p:cNvPr>
          <p:cNvSpPr txBox="1"/>
          <p:nvPr/>
        </p:nvSpPr>
        <p:spPr>
          <a:xfrm>
            <a:off x="6908500" y="1408957"/>
            <a:ext cx="3617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Activation Function : Tanh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Algorithm : Adam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Metric : mean square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7D872-1B20-4F13-8DDA-914E6B521D0E}"/>
              </a:ext>
            </a:extLst>
          </p:cNvPr>
          <p:cNvSpPr txBox="1"/>
          <p:nvPr/>
        </p:nvSpPr>
        <p:spPr>
          <a:xfrm>
            <a:off x="6908500" y="2565694"/>
            <a:ext cx="3050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Training samples     : 560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Validation samples : 240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Test samples            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: 200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1F74C-5F8A-4EFB-8403-8830FA07DD6C}"/>
              </a:ext>
            </a:extLst>
          </p:cNvPr>
          <p:cNvSpPr txBox="1"/>
          <p:nvPr/>
        </p:nvSpPr>
        <p:spPr>
          <a:xfrm>
            <a:off x="6908500" y="3782805"/>
            <a:ext cx="1194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14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C94B099-D939-4BC4-974F-5BA911C4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1" y="1408956"/>
            <a:ext cx="5793567" cy="36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6582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6302B-AA03-4722-B376-6284F5FBC4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Resources Required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797248-99A2-4371-910E-0EE983A1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78" y="1618102"/>
            <a:ext cx="2059620" cy="84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64AF9C5-61A4-46BA-ABC1-A7CD6742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8" y="1724296"/>
            <a:ext cx="1555234" cy="74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55B77F-AA3D-453F-A182-307B8C3B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63" y="2652765"/>
            <a:ext cx="1392939" cy="10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obii Eye Tracker 4C">
            <a:extLst>
              <a:ext uri="{FF2B5EF4-FFF2-40B4-BE49-F238E27FC236}">
                <a16:creationId xmlns:a16="http://schemas.microsoft.com/office/drawing/2014/main" id="{4FB75C32-C3AC-45A6-A2F4-3CC567CCC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4" y="3799161"/>
            <a:ext cx="3294436" cy="24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0DBDB-C3B4-4400-8D0D-AB826EB886F4}"/>
              </a:ext>
            </a:extLst>
          </p:cNvPr>
          <p:cNvSpPr txBox="1"/>
          <p:nvPr/>
        </p:nvSpPr>
        <p:spPr>
          <a:xfrm>
            <a:off x="6924582" y="2096142"/>
            <a:ext cx="176961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Libraries Used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mpl_toolkits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967CFB0-6D6E-4BC6-A432-6E9B3DD878E8}"/>
              </a:ext>
            </a:extLst>
          </p:cNvPr>
          <p:cNvSpPr txBox="1">
            <a:spLocks/>
          </p:cNvSpPr>
          <p:nvPr/>
        </p:nvSpPr>
        <p:spPr>
          <a:xfrm>
            <a:off x="6428317" y="6081714"/>
            <a:ext cx="2844800" cy="365125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altLang="en-US" dirty="0"/>
              <a:t>                                        </a:t>
            </a:r>
            <a:fld id="{B1B2B98F-E25D-447E-B9BF-0BE473095D75}" type="slidenum">
              <a:rPr lang="en-CA" altLang="en-US" sz="12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 algn="r"/>
              <a:t>12</a:t>
            </a:fld>
            <a:r>
              <a:rPr lang="en-CA" altLang="en-US" sz="12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24589217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4B3D1-C5E2-49C5-817C-8AB16B4EAC2C}"/>
              </a:ext>
            </a:extLst>
          </p:cNvPr>
          <p:cNvSpPr txBox="1"/>
          <p:nvPr/>
        </p:nvSpPr>
        <p:spPr>
          <a:xfrm>
            <a:off x="524062" y="563057"/>
            <a:ext cx="7554892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 Conclusion and Future work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B0876-BB6F-4659-A3BB-EC06E9412CA4}"/>
              </a:ext>
            </a:extLst>
          </p:cNvPr>
          <p:cNvSpPr txBox="1"/>
          <p:nvPr/>
        </p:nvSpPr>
        <p:spPr>
          <a:xfrm>
            <a:off x="2229029" y="1422875"/>
            <a:ext cx="7387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366DB-5E81-49F8-9775-56A7FC0EE7EF}"/>
              </a:ext>
            </a:extLst>
          </p:cNvPr>
          <p:cNvSpPr txBox="1"/>
          <p:nvPr/>
        </p:nvSpPr>
        <p:spPr>
          <a:xfrm>
            <a:off x="4215337" y="1449978"/>
            <a:ext cx="749038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simulation is to test whether 3D attention points can be predicted or not.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at the end we almost predicted the attention points with very small loss.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of now Microsoft Holo lens 2 are not available in the market to experiment this project in the full-fledged 3D scene where user can walk through the virtual environment to produce the heatmap data of attention points.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So, once we lens will be available in the market, we plan to experiment this again with high 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37204-2548-4629-8372-694998E2CAEE}"/>
              </a:ext>
            </a:extLst>
          </p:cNvPr>
          <p:cNvSpPr txBox="1"/>
          <p:nvPr/>
        </p:nvSpPr>
        <p:spPr>
          <a:xfrm>
            <a:off x="2126480" y="3980053"/>
            <a:ext cx="7520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9BEBD-ECC0-4CFA-81E9-B3CBDA351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ED925B4-C7D9-459A-901D-E1B67735C044}" type="slidenum">
              <a:rPr lang="en-CA" altLang="en-US" smtClean="0"/>
              <a:pPr/>
              <a:t>13</a:t>
            </a:fld>
            <a:r>
              <a:rPr lang="en-CA" altLang="en-US" dirty="0"/>
              <a:t>/15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3C23DD-8E83-4AFB-9085-8B251898E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18" y="2351314"/>
            <a:ext cx="2399521" cy="17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287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E6EAD-9FDF-4BCC-AEE1-CDA48A0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1076" y="515978"/>
            <a:ext cx="7628139" cy="4340671"/>
          </a:xfrm>
        </p:spPr>
        <p:txBody>
          <a:bodyPr vert="horz" anchor="ctr"/>
          <a:lstStyle/>
          <a:p>
            <a:pPr algn="ctr">
              <a:buNone/>
            </a:pPr>
            <a:r>
              <a:rPr lang="en-GB" sz="5400" dirty="0">
                <a:latin typeface="Times New Roman" pitchFamily="18" charset="0"/>
                <a:ea typeface="MS PGothic"/>
                <a:cs typeface="Times New Roman" pitchFamily="18" charset="0"/>
              </a:rPr>
              <a:t>Thank you so much !!</a:t>
            </a:r>
            <a:endParaRPr lang="en-GB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GB" sz="5400">
                <a:latin typeface="Times New Roman"/>
                <a:ea typeface="MS PGothic"/>
                <a:cs typeface="Times New Roman"/>
              </a:rPr>
              <a:t>Stay home and stay safe </a:t>
            </a:r>
            <a:endParaRPr lang="en-GB" sz="5400" dirty="0">
              <a:latin typeface="Times New Roman"/>
              <a:ea typeface="MS PGothic"/>
              <a:cs typeface="Times New Roman"/>
            </a:endParaRPr>
          </a:p>
          <a:p>
            <a:pPr algn="ctr">
              <a:buNone/>
            </a:pPr>
            <a:endParaRPr lang="en-GB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153379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73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67">
                                          <p:stCondLst>
                                            <p:cond delay="2733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39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249" decel="50000">
                                          <p:stCondLst>
                                            <p:cond delay="96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73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67">
                                          <p:stCondLst>
                                            <p:cond delay="2733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96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39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249" decel="50000">
                                          <p:stCondLst>
                                            <p:cond delay="96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0058-71AE-4BB8-A5BB-48629475F4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523" y="559619"/>
            <a:ext cx="7774352" cy="471435"/>
          </a:xfrm>
          <a:ln>
            <a:solidFill>
              <a:schemeClr val="bg1"/>
            </a:solidFill>
          </a:ln>
        </p:spPr>
        <p:txBody>
          <a:bodyPr vert="horz" anchor="t">
            <a:normAutofit lnSpcReduction="10000"/>
          </a:bodyPr>
          <a:lstStyle/>
          <a:p>
            <a:pPr marL="0" indent="0">
              <a:buNone/>
            </a:pPr>
            <a:r>
              <a:rPr lang="en-CA" sz="2800" b="1" dirty="0"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References and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0AC6D-90E6-4AAB-8F97-FDA43A2DD9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altLang="en-US" dirty="0"/>
              <a:t>15/15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3CC2B-4105-4127-8BC6-BDE21F013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9859" y="1316829"/>
            <a:ext cx="10875499" cy="45101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Mogg</a:t>
            </a:r>
            <a:r>
              <a:rPr lang="en-US" dirty="0"/>
              <a:t> K, Waters AM, Bradley BP. Attention Bias Modification (ABM): Review of Effects of Multisession ABM Training on Anxiety and Threat-Related Attention in High-Anxious Individuals. </a:t>
            </a:r>
            <a:r>
              <a:rPr lang="en-US" i="1" dirty="0"/>
              <a:t>Clin Psychol Sci</a:t>
            </a:r>
            <a:r>
              <a:rPr lang="en-US" dirty="0"/>
              <a:t>. 2017;5(4):698–717. doi:10.1177/2167702617696359</a:t>
            </a:r>
          </a:p>
          <a:p>
            <a:endParaRPr lang="en-US" dirty="0"/>
          </a:p>
          <a:p>
            <a:r>
              <a:rPr lang="en-US" dirty="0"/>
              <a:t>[2] Rector, N. (2010). Cognitive- </a:t>
            </a:r>
            <a:r>
              <a:rPr lang="en-US" dirty="0" err="1"/>
              <a:t>behavioural</a:t>
            </a:r>
            <a:r>
              <a:rPr lang="en-US" dirty="0"/>
              <a:t> therapy. An information guide. In </a:t>
            </a:r>
            <a:r>
              <a:rPr lang="en-US" i="1" dirty="0"/>
              <a:t>Centre for Addiction and Mental Health</a:t>
            </a:r>
            <a:r>
              <a:rPr lang="en-US" dirty="0"/>
              <a:t>. http://knowledgex.camh.net/amhspecialists/resources_families/Documents/cbt_guide_en.pdf</a:t>
            </a:r>
          </a:p>
          <a:p>
            <a:endParaRPr lang="en-US" dirty="0"/>
          </a:p>
          <a:p>
            <a:r>
              <a:rPr lang="en-US" dirty="0"/>
              <a:t>[3]Cognitive </a:t>
            </a:r>
            <a:r>
              <a:rPr lang="en-US" dirty="0" err="1"/>
              <a:t>behavioural</a:t>
            </a:r>
            <a:r>
              <a:rPr lang="en-US" dirty="0"/>
              <a:t> therapy (CBT). Royal College of Psychiatrists. https://www.rcpsych.ac.uk/mental-health/treatments-and-wellbeing/cognitive-behavioural-therapy-(cbt). Accessed Feb. 7, 2019.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4630013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1A054D4B-E2D0-40F4-85BF-9DADB95AA4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879" y="1176738"/>
            <a:ext cx="8461310" cy="433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Times New Roman"/>
              </a:rPr>
              <a:t>1. Project Introduction</a:t>
            </a:r>
          </a:p>
          <a:p>
            <a:r>
              <a:rPr lang="en-US" sz="2000" dirty="0">
                <a:cs typeface="Times New Roman"/>
              </a:rPr>
              <a:t>2. Background Discussion</a:t>
            </a:r>
          </a:p>
          <a:p>
            <a:r>
              <a:rPr lang="en-US" sz="2000" dirty="0">
                <a:cs typeface="Times New Roman"/>
              </a:rPr>
              <a:t>            a. Why this project?</a:t>
            </a:r>
          </a:p>
          <a:p>
            <a:r>
              <a:rPr lang="en-US" sz="2000" dirty="0">
                <a:cs typeface="Times New Roman"/>
              </a:rPr>
              <a:t>            b. ABM and CBT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/>
              </a:rPr>
              <a:t>3. Dataset Creation</a:t>
            </a:r>
          </a:p>
          <a:p>
            <a:r>
              <a:rPr lang="en-US" sz="2000" dirty="0">
                <a:cs typeface="Times New Roman"/>
              </a:rPr>
              <a:t>4. Model Creation</a:t>
            </a:r>
          </a:p>
          <a:p>
            <a:r>
              <a:rPr lang="en-US" sz="2000" dirty="0">
                <a:cs typeface="Times New Roman"/>
              </a:rPr>
              <a:t>5. Model Evaluation</a:t>
            </a:r>
          </a:p>
          <a:p>
            <a:r>
              <a:rPr lang="en-US" sz="2000" dirty="0">
                <a:cs typeface="Times New Roman"/>
              </a:rPr>
              <a:t>6. Conclusion and Future work</a:t>
            </a:r>
          </a:p>
          <a:p>
            <a:r>
              <a:rPr lang="en-US" altLang="en-US" sz="2000" dirty="0">
                <a:cs typeface="Times New Roman"/>
              </a:rPr>
              <a:t>7. References and Links</a:t>
            </a:r>
          </a:p>
          <a:p>
            <a:endParaRPr lang="en-US" altLang="en-US" sz="2000" dirty="0"/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479838BB-93C9-4BA1-A508-6345220740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281" y="415339"/>
            <a:ext cx="10360105" cy="758899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 </a:t>
            </a:r>
            <a:r>
              <a:rPr lang="en-US" altLang="en-US" sz="2800" b="1">
                <a:cs typeface="Times New Roman"/>
              </a:rPr>
              <a:t>Presentation Outline</a:t>
            </a:r>
            <a:endParaRPr lang="en-US" sz="2800" b="1">
              <a:cs typeface="Times New Roman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503FE3A-2682-42EE-B03D-C19D72C06A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altLang="en-US">
                <a:latin typeface="Arial"/>
                <a:cs typeface="Arial"/>
              </a:rPr>
              <a:t>2/15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587889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decel="100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0" decel="100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0" decel="1000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ED574A1-AB5A-4F60-8980-B825E67965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altLang="en-US">
                <a:latin typeface="Arial"/>
                <a:cs typeface="Times New Roman"/>
              </a:rPr>
              <a:t>3/15</a:t>
            </a:r>
            <a:endParaRPr lang="en-CA" altLang="en-US" dirty="0">
              <a:latin typeface="Arial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AD05-A7BA-4AE7-8BD5-B03372F17C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278" y="443753"/>
            <a:ext cx="11301386" cy="5342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1400" b="1" dirty="0">
                <a:cs typeface="Times New Roman"/>
              </a:rPr>
              <a:t>First things First!!</a:t>
            </a:r>
          </a:p>
          <a:p>
            <a:r>
              <a:rPr lang="en-CA" sz="2800" b="1" dirty="0">
                <a:cs typeface="Times New Roman"/>
              </a:rPr>
              <a:t>What are we doing in this project?  </a:t>
            </a:r>
            <a:endParaRPr lang="en-CA" sz="2800" b="1">
              <a:cs typeface="Times New Roman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F2AA96-233E-4EC5-AACC-7B3655430D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5028" y="2483290"/>
            <a:ext cx="1621305" cy="468916"/>
          </a:xfrm>
          <a:prstGeom prst="rect">
            <a:avLst/>
          </a:prstGeom>
        </p:spPr>
      </p:pic>
      <p:pic>
        <p:nvPicPr>
          <p:cNvPr id="21" name="Graphic 20" descr="Customer review">
            <a:extLst>
              <a:ext uri="{FF2B5EF4-FFF2-40B4-BE49-F238E27FC236}">
                <a16:creationId xmlns:a16="http://schemas.microsoft.com/office/drawing/2014/main" id="{2B24269F-4381-4195-9091-0A7347D27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791" y="3625302"/>
            <a:ext cx="1481901" cy="615387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6BD5AB74-BE04-442A-B7C8-40750E11EE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0114" y="2491561"/>
            <a:ext cx="543886" cy="629904"/>
          </a:xfrm>
          <a:prstGeom prst="rect">
            <a:avLst/>
          </a:prstGeom>
        </p:spPr>
      </p:pic>
      <p:pic>
        <p:nvPicPr>
          <p:cNvPr id="27" name="Graphic 26" descr="Gears">
            <a:extLst>
              <a:ext uri="{FF2B5EF4-FFF2-40B4-BE49-F238E27FC236}">
                <a16:creationId xmlns:a16="http://schemas.microsoft.com/office/drawing/2014/main" id="{4144EB0F-509F-4A1D-B18F-4D631DAB97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1142" y="2391416"/>
            <a:ext cx="833987" cy="629904"/>
          </a:xfrm>
          <a:prstGeom prst="rect">
            <a:avLst/>
          </a:prstGeom>
        </p:spPr>
      </p:pic>
      <p:pic>
        <p:nvPicPr>
          <p:cNvPr id="29" name="Graphic 28" descr="Head with gears">
            <a:extLst>
              <a:ext uri="{FF2B5EF4-FFF2-40B4-BE49-F238E27FC236}">
                <a16:creationId xmlns:a16="http://schemas.microsoft.com/office/drawing/2014/main" id="{EC0199E8-F5DA-4492-BB09-7A5930C8DA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5602" y="2442756"/>
            <a:ext cx="533802" cy="466772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24F76C2E-9384-45C2-94EA-90B69ED6E50C}"/>
              </a:ext>
            </a:extLst>
          </p:cNvPr>
          <p:cNvSpPr/>
          <p:nvPr/>
        </p:nvSpPr>
        <p:spPr>
          <a:xfrm rot="16200000">
            <a:off x="1653057" y="3174038"/>
            <a:ext cx="432240" cy="1821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869F47B-EFCC-49F6-A726-14E40A8100C8}"/>
              </a:ext>
            </a:extLst>
          </p:cNvPr>
          <p:cNvSpPr/>
          <p:nvPr/>
        </p:nvSpPr>
        <p:spPr>
          <a:xfrm>
            <a:off x="2818797" y="2699337"/>
            <a:ext cx="628599" cy="1391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97E4B5B-46CF-474A-8292-8FAFD124E73D}"/>
              </a:ext>
            </a:extLst>
          </p:cNvPr>
          <p:cNvSpPr/>
          <p:nvPr/>
        </p:nvSpPr>
        <p:spPr>
          <a:xfrm>
            <a:off x="4201075" y="2662913"/>
            <a:ext cx="628599" cy="1391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7726175-4C62-44B3-9102-AB0B19866328}"/>
              </a:ext>
            </a:extLst>
          </p:cNvPr>
          <p:cNvSpPr/>
          <p:nvPr/>
        </p:nvSpPr>
        <p:spPr>
          <a:xfrm>
            <a:off x="5607985" y="2634547"/>
            <a:ext cx="628599" cy="1391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B2A3139-A937-4F00-AA39-FCC18E2BECA1}"/>
              </a:ext>
            </a:extLst>
          </p:cNvPr>
          <p:cNvSpPr/>
          <p:nvPr/>
        </p:nvSpPr>
        <p:spPr>
          <a:xfrm rot="16200000" flipV="1">
            <a:off x="4971588" y="3095397"/>
            <a:ext cx="366566" cy="1821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F95270C-6939-495C-836F-B64C50C6329F}"/>
              </a:ext>
            </a:extLst>
          </p:cNvPr>
          <p:cNvSpPr/>
          <p:nvPr/>
        </p:nvSpPr>
        <p:spPr>
          <a:xfrm>
            <a:off x="4464653" y="3447103"/>
            <a:ext cx="1481901" cy="5286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Unseen 3D scene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4EBCDF8-74CB-4B34-8781-2DD4E04E8DFE}"/>
              </a:ext>
            </a:extLst>
          </p:cNvPr>
          <p:cNvSpPr/>
          <p:nvPr/>
        </p:nvSpPr>
        <p:spPr>
          <a:xfrm>
            <a:off x="7345808" y="2636785"/>
            <a:ext cx="628599" cy="1391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7393C92-0A3B-48CC-9B7A-05A0C0CFBD91}"/>
              </a:ext>
            </a:extLst>
          </p:cNvPr>
          <p:cNvSpPr/>
          <p:nvPr/>
        </p:nvSpPr>
        <p:spPr>
          <a:xfrm>
            <a:off x="8032421" y="2483290"/>
            <a:ext cx="2350375" cy="4483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Attention 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D3CAD9-4E0E-4035-B123-34CA0D96EED7}"/>
              </a:ext>
            </a:extLst>
          </p:cNvPr>
          <p:cNvSpPr txBox="1"/>
          <p:nvPr/>
        </p:nvSpPr>
        <p:spPr>
          <a:xfrm>
            <a:off x="1186240" y="1997175"/>
            <a:ext cx="133788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000" dirty="0">
                <a:latin typeface="Arial"/>
                <a:cs typeface="Times New Roman"/>
              </a:rPr>
              <a:t>3D scene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A3B7BC-D1A5-4C29-ADE0-8C4B5D37A753}"/>
              </a:ext>
            </a:extLst>
          </p:cNvPr>
          <p:cNvSpPr txBox="1"/>
          <p:nvPr/>
        </p:nvSpPr>
        <p:spPr>
          <a:xfrm>
            <a:off x="1122791" y="4240689"/>
            <a:ext cx="226796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000" dirty="0">
                <a:latin typeface="Arial"/>
                <a:cs typeface="Times New Roman"/>
              </a:rPr>
              <a:t>Users/participants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540E7-9F31-4B2B-A794-F2C1E1469F5A}"/>
              </a:ext>
            </a:extLst>
          </p:cNvPr>
          <p:cNvSpPr txBox="1"/>
          <p:nvPr/>
        </p:nvSpPr>
        <p:spPr>
          <a:xfrm>
            <a:off x="3046248" y="2036767"/>
            <a:ext cx="168502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000" dirty="0">
                <a:latin typeface="Arial"/>
                <a:cs typeface="Times New Roman"/>
              </a:rPr>
              <a:t>Dataset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A20DC2-6BB2-46F9-98B7-42526C239687}"/>
              </a:ext>
            </a:extLst>
          </p:cNvPr>
          <p:cNvSpPr txBox="1"/>
          <p:nvPr/>
        </p:nvSpPr>
        <p:spPr>
          <a:xfrm>
            <a:off x="4696211" y="2035979"/>
            <a:ext cx="140162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000" dirty="0">
                <a:latin typeface="Arial"/>
                <a:cs typeface="Times New Roman"/>
              </a:rPr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FC8731-646C-48CA-AC87-DE0802091C7D}"/>
              </a:ext>
            </a:extLst>
          </p:cNvPr>
          <p:cNvSpPr txBox="1"/>
          <p:nvPr/>
        </p:nvSpPr>
        <p:spPr>
          <a:xfrm>
            <a:off x="6051816" y="2034998"/>
            <a:ext cx="212547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2000" dirty="0">
                <a:latin typeface="Arial"/>
                <a:cs typeface="Times New Roman"/>
              </a:rPr>
              <a:t>Trained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A45C27-EE7E-4721-89D9-0B00C7F7DBF9}"/>
              </a:ext>
            </a:extLst>
          </p:cNvPr>
          <p:cNvSpPr txBox="1"/>
          <p:nvPr/>
        </p:nvSpPr>
        <p:spPr>
          <a:xfrm>
            <a:off x="3043646" y="5277393"/>
            <a:ext cx="5586549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CA" sz="2000" dirty="0">
                <a:latin typeface="Arial"/>
                <a:cs typeface="Times New Roman"/>
              </a:rPr>
              <a:t>Predicting 3D attention points in unseen scenes</a:t>
            </a:r>
          </a:p>
        </p:txBody>
      </p:sp>
    </p:spTree>
    <p:extLst>
      <p:ext uri="{BB962C8B-B14F-4D97-AF65-F5344CB8AC3E}">
        <p14:creationId xmlns:p14="http://schemas.microsoft.com/office/powerpoint/2010/main" val="63229420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build="p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1">
            <a:extLst>
              <a:ext uri="{FF2B5EF4-FFF2-40B4-BE49-F238E27FC236}">
                <a16:creationId xmlns:a16="http://schemas.microsoft.com/office/drawing/2014/main" id="{E8F32248-FE82-43F9-9FA8-A7B772FAB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918" y="1550889"/>
            <a:ext cx="10874456" cy="4220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000" dirty="0">
                <a:cs typeface="Times New Roman"/>
              </a:rPr>
              <a:t>Why this project??</a:t>
            </a:r>
          </a:p>
          <a:p>
            <a:r>
              <a:rPr lang="en-US" altLang="en-US" sz="2000" dirty="0">
                <a:cs typeface="Times New Roman"/>
              </a:rPr>
              <a:t>Application areas </a:t>
            </a:r>
            <a:endParaRPr lang="en-US" altLang="en-US" sz="2000" dirty="0"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>
                <a:cs typeface="Times New Roman"/>
              </a:rPr>
              <a:t>Our main focus is on health care (ABM and CBT) and Business (Marketing)</a:t>
            </a: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C1F958B0-A020-46AA-BF70-03C36E1E08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0312" y="352697"/>
            <a:ext cx="10365803" cy="1005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cs typeface="Times New Roman"/>
              </a:rPr>
              <a:t>Background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D0CEB-52E5-4EB9-A427-180636A7ED2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7AFC9E-3A58-47FD-B278-CB48BEC88A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altLang="en-US">
                <a:latin typeface="Arial"/>
                <a:cs typeface="Arial"/>
              </a:rPr>
              <a:t>4/15</a:t>
            </a:r>
            <a:endParaRPr lang="en-CA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50661-DFBF-48AB-A0B4-76419FB65318}"/>
              </a:ext>
            </a:extLst>
          </p:cNvPr>
          <p:cNvSpPr/>
          <p:nvPr/>
        </p:nvSpPr>
        <p:spPr>
          <a:xfrm>
            <a:off x="1142999" y="2655332"/>
            <a:ext cx="1688123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Healthcare</a:t>
            </a:r>
            <a:r>
              <a:rPr lang="en-US" dirty="0"/>
              <a:t>​</a:t>
            </a:r>
          </a:p>
          <a:p>
            <a:pPr algn="ctr"/>
            <a:endParaRPr lang="en-CA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90BC3-6CFA-4947-B0C7-F3C89BB4FEEA}"/>
              </a:ext>
            </a:extLst>
          </p:cNvPr>
          <p:cNvSpPr/>
          <p:nvPr/>
        </p:nvSpPr>
        <p:spPr>
          <a:xfrm>
            <a:off x="3219111" y="2655332"/>
            <a:ext cx="1688123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Education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F5022-00B5-40EA-900E-887DFFE635DB}"/>
              </a:ext>
            </a:extLst>
          </p:cNvPr>
          <p:cNvSpPr/>
          <p:nvPr/>
        </p:nvSpPr>
        <p:spPr>
          <a:xfrm>
            <a:off x="5172894" y="2655332"/>
            <a:ext cx="1688123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Business</a:t>
            </a:r>
            <a:r>
              <a:rPr lang="en-US" dirty="0"/>
              <a:t>​</a:t>
            </a:r>
          </a:p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59DF7-1712-44F9-B1A1-9FA5A1A872D1}"/>
              </a:ext>
            </a:extLst>
          </p:cNvPr>
          <p:cNvSpPr/>
          <p:nvPr/>
        </p:nvSpPr>
        <p:spPr>
          <a:xfrm>
            <a:off x="7284766" y="2655332"/>
            <a:ext cx="1688123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Military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18467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B0208-9812-4B86-A45E-00D5A791E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867" y="936098"/>
            <a:ext cx="10365803" cy="5174556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D1A981-99C8-4FB7-A837-FC32066118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0312" y="352697"/>
            <a:ext cx="10365803" cy="100584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cs typeface="Times New Roman"/>
              </a:rPr>
              <a:t>ABM and CBT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F0A48-8043-4283-B5D4-B8F136FD222B}"/>
              </a:ext>
            </a:extLst>
          </p:cNvPr>
          <p:cNvSpPr txBox="1"/>
          <p:nvPr/>
        </p:nvSpPr>
        <p:spPr>
          <a:xfrm>
            <a:off x="1062567" y="1358900"/>
            <a:ext cx="1064895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Arial"/>
                <a:ea typeface="+mn-lt"/>
                <a:cs typeface="+mn-lt"/>
              </a:rPr>
              <a:t>ABM </a:t>
            </a:r>
            <a:r>
              <a:rPr lang="en-GB" sz="2000" dirty="0">
                <a:latin typeface="Arial"/>
                <a:ea typeface="+mn-lt"/>
                <a:cs typeface="+mn-lt"/>
              </a:rPr>
              <a:t>(Attention Bias Modification)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Arial"/>
                <a:ea typeface="+mn-lt"/>
                <a:cs typeface="+mn-lt"/>
              </a:rPr>
              <a:t>A treatment for anxiety disorders</a:t>
            </a:r>
            <a:endParaRPr lang="en-GB" sz="2000" dirty="0">
              <a:latin typeface="Arial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Arial"/>
                <a:ea typeface="+mn-lt"/>
                <a:cs typeface="+mn-lt"/>
              </a:rPr>
              <a:t>Designed to shift attention away from threat</a:t>
            </a:r>
            <a:endParaRPr lang="en-GB" sz="2000" dirty="0">
              <a:latin typeface="Arial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Arial"/>
              <a:cs typeface="Calibri"/>
            </a:endParaRPr>
          </a:p>
          <a:p>
            <a:r>
              <a:rPr lang="en-GB" sz="2000" b="1" dirty="0">
                <a:latin typeface="Arial"/>
                <a:cs typeface="Calibri"/>
              </a:rPr>
              <a:t>CBT </a:t>
            </a:r>
            <a:r>
              <a:rPr lang="en-GB" sz="2000" dirty="0">
                <a:latin typeface="Arial"/>
                <a:cs typeface="Calibri"/>
              </a:rPr>
              <a:t>(Cognitive </a:t>
            </a:r>
            <a:r>
              <a:rPr lang="en-GB" sz="2000" err="1">
                <a:latin typeface="Arial"/>
                <a:cs typeface="Calibri"/>
              </a:rPr>
              <a:t>Behavioral</a:t>
            </a:r>
            <a:r>
              <a:rPr lang="en-GB" sz="2000" dirty="0">
                <a:latin typeface="Arial"/>
                <a:cs typeface="Calibri"/>
              </a:rPr>
              <a:t> Therapy)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Arial"/>
                <a:cs typeface="Calibri"/>
              </a:rPr>
              <a:t>Cognitive Therapy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dirty="0">
                <a:latin typeface="Arial"/>
                <a:cs typeface="Calibri"/>
              </a:rPr>
              <a:t>Focuses on identifying emotional responses, thinking patterns</a:t>
            </a:r>
          </a:p>
          <a:p>
            <a:pPr marL="342900" indent="-342900">
              <a:buFont typeface="Arial"/>
              <a:buChar char="•"/>
            </a:pPr>
            <a:r>
              <a:rPr lang="en-GB" sz="2000" err="1">
                <a:latin typeface="Arial"/>
                <a:cs typeface="Calibri"/>
              </a:rPr>
              <a:t>Behavioral</a:t>
            </a:r>
            <a:r>
              <a:rPr lang="en-GB" sz="2000" dirty="0">
                <a:latin typeface="Arial"/>
                <a:cs typeface="Calibri"/>
              </a:rPr>
              <a:t> Therapy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dirty="0">
                <a:latin typeface="Arial"/>
                <a:cs typeface="Calibri"/>
              </a:rPr>
              <a:t>Addresses </a:t>
            </a:r>
            <a:r>
              <a:rPr lang="en-GB" sz="2000" err="1">
                <a:latin typeface="Arial"/>
                <a:cs typeface="Calibri"/>
              </a:rPr>
              <a:t>behaviors</a:t>
            </a:r>
            <a:r>
              <a:rPr lang="en-GB" sz="2000" dirty="0">
                <a:latin typeface="Arial"/>
                <a:cs typeface="Calibri"/>
              </a:rPr>
              <a:t> and thinking patterns </a:t>
            </a:r>
            <a:r>
              <a:rPr lang="en-GB" sz="2000" dirty="0">
                <a:latin typeface="Arial"/>
                <a:ea typeface="+mn-lt"/>
                <a:cs typeface="+mn-lt"/>
              </a:rPr>
              <a:t>and incorporates strategies such as mindfulness and emotional regulation</a:t>
            </a:r>
            <a:endParaRPr lang="en-GB" sz="2000" dirty="0">
              <a:latin typeface="Arial"/>
              <a:cs typeface="Calibri"/>
            </a:endParaRPr>
          </a:p>
          <a:p>
            <a:endParaRPr lang="en-GB" sz="2000" dirty="0">
              <a:latin typeface="Arial"/>
              <a:cs typeface="Calibri"/>
            </a:endParaRPr>
          </a:p>
          <a:p>
            <a:endParaRPr lang="en-GB" sz="2000" dirty="0">
              <a:latin typeface="Arial"/>
              <a:cs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C779115C-D3AD-421D-AF65-AC21B79E65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28317" y="6081714"/>
            <a:ext cx="2844800" cy="365125"/>
          </a:xfrm>
        </p:spPr>
        <p:txBody>
          <a:bodyPr/>
          <a:lstStyle/>
          <a:p>
            <a:r>
              <a:rPr lang="en-CA" altLang="en-US">
                <a:latin typeface="Arial"/>
                <a:cs typeface="Arial"/>
              </a:rPr>
              <a:t>5/15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0670629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6BBF8-4A13-433E-B67E-0E41373452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9813" y="1429747"/>
            <a:ext cx="10683303" cy="4647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sz="2000" dirty="0"/>
              <a:t>Creation of virtual reality environment</a:t>
            </a:r>
            <a:endParaRPr lang="en-US" sz="2000" dirty="0"/>
          </a:p>
          <a:p>
            <a:pPr marL="1028700" lvl="1" indent="-342900"/>
            <a:r>
              <a:rPr lang="en-GB" sz="2000" dirty="0"/>
              <a:t>Unity software</a:t>
            </a:r>
            <a:endParaRPr lang="en-US" sz="2000" dirty="0"/>
          </a:p>
          <a:p>
            <a:pPr marL="1028700" lvl="1" indent="-342900"/>
            <a:r>
              <a:rPr lang="en-GB" sz="2000" dirty="0"/>
              <a:t>2 images with different emotions</a:t>
            </a:r>
            <a:endParaRPr lang="en-US" sz="2000" dirty="0"/>
          </a:p>
          <a:p>
            <a:pPr marL="1028700" lvl="1" indent="-342900">
              <a:buChar char="•"/>
            </a:pPr>
            <a:r>
              <a:rPr lang="en-GB" sz="2000" u="sng" dirty="0">
                <a:hlinkClick r:id="rId2"/>
              </a:rPr>
              <a:t>https://drive.google.com/open?id=1mRtVv3y0xmt7XdQ-eGYdc8--AU87t1sd</a:t>
            </a:r>
            <a:endParaRPr lang="en-US" sz="2000" dirty="0"/>
          </a:p>
          <a:p>
            <a:pPr marL="342900" indent="-342900">
              <a:buChar char="•"/>
            </a:pPr>
            <a:r>
              <a:rPr lang="en-GB" sz="2000" dirty="0"/>
              <a:t>Recording the data from the participants</a:t>
            </a:r>
          </a:p>
          <a:p>
            <a:pPr marL="1028700" lvl="1" indent="-342900">
              <a:buFont typeface="Arial"/>
              <a:buChar char="•"/>
            </a:pPr>
            <a:r>
              <a:rPr lang="en-GB" sz="2000" dirty="0"/>
              <a:t>Six participants</a:t>
            </a:r>
          </a:p>
          <a:p>
            <a:pPr marL="1028700" lvl="1" indent="-342900">
              <a:buFont typeface="Arial"/>
              <a:buChar char="•"/>
            </a:pPr>
            <a:r>
              <a:rPr lang="en-GB" sz="2000" dirty="0" err="1"/>
              <a:t>Tobii</a:t>
            </a:r>
            <a:r>
              <a:rPr lang="en-GB" sz="2000" dirty="0"/>
              <a:t> eye tracker</a:t>
            </a:r>
          </a:p>
          <a:p>
            <a:pPr marL="1028700" lvl="1" indent="-342900">
              <a:buFont typeface="Arial"/>
              <a:buChar char="•"/>
            </a:pPr>
            <a:r>
              <a:rPr lang="en-GB" sz="2000" dirty="0"/>
              <a:t>Features such as object position, object scale, gaze positions are recorded</a:t>
            </a:r>
          </a:p>
          <a:p>
            <a:pPr marL="342900" indent="-342900">
              <a:buChar char="•"/>
            </a:pPr>
            <a:r>
              <a:rPr lang="en-GB" sz="2000" dirty="0">
                <a:cs typeface="Times New Roman"/>
              </a:rPr>
              <a:t>Structuring the data</a:t>
            </a:r>
          </a:p>
          <a:p>
            <a:pPr marL="1714500" lvl="1" indent="-342900">
              <a:buFont typeface="Arial"/>
              <a:buChar char="•"/>
            </a:pPr>
            <a:r>
              <a:rPr lang="en-GB" sz="2000" dirty="0">
                <a:cs typeface="Times New Roman"/>
              </a:rPr>
              <a:t>Excel format</a:t>
            </a:r>
            <a:endParaRPr lang="en-GB" sz="2000" dirty="0"/>
          </a:p>
          <a:p>
            <a:pPr marL="342900" indent="-342900">
              <a:buChar char="•"/>
            </a:pPr>
            <a:r>
              <a:rPr lang="en-GB" sz="2000" dirty="0">
                <a:cs typeface="Times New Roman"/>
              </a:rPr>
              <a:t>1000 instances are captured</a:t>
            </a:r>
          </a:p>
          <a:p>
            <a:pPr marL="1028700" lvl="1" indent="-342900"/>
            <a:endParaRPr lang="en-GB" sz="2000" dirty="0">
              <a:cs typeface="Times New Roman"/>
            </a:endParaRPr>
          </a:p>
          <a:p>
            <a:pPr marL="342900" indent="-342900"/>
            <a:endParaRPr lang="en-GB" sz="2000" dirty="0">
              <a:cs typeface="Times New Roman"/>
            </a:endParaRPr>
          </a:p>
          <a:p>
            <a:pPr marL="342900" indent="-342900"/>
            <a:endParaRPr lang="en-GB" sz="2000" dirty="0">
              <a:cs typeface="Times New Roman"/>
            </a:endParaRPr>
          </a:p>
          <a:p>
            <a:pPr marL="1028700" lvl="1"/>
            <a:endParaRPr lang="en-GB" sz="2000" dirty="0"/>
          </a:p>
          <a:p>
            <a:pPr marL="1028700" lvl="1"/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9DDF-DC25-4C3D-A378-FFF54F07E9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7396" y="395333"/>
            <a:ext cx="10365803" cy="820738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Dataset Creation</a:t>
            </a: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3706FA85-1991-42CF-BB09-F4268904FE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28317" y="6081714"/>
            <a:ext cx="2844800" cy="365125"/>
          </a:xfrm>
        </p:spPr>
        <p:txBody>
          <a:bodyPr/>
          <a:lstStyle/>
          <a:p>
            <a:r>
              <a:rPr lang="en-CA" altLang="en-US">
                <a:latin typeface="Arial"/>
                <a:cs typeface="Arial"/>
              </a:rPr>
              <a:t>6/15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0117538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04E316-AF1A-436B-9F10-5B82341355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3949" y="830424"/>
            <a:ext cx="10871834" cy="46353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 dirty="0">
                <a:cs typeface="Times New Roman"/>
              </a:rPr>
              <a:t>3D scenes have x, y, z coordinates, each position value is split into 3 different features.</a:t>
            </a:r>
          </a:p>
          <a:p>
            <a:r>
              <a:rPr lang="en-CA" sz="2000" dirty="0">
                <a:cs typeface="Times New Roman"/>
              </a:rPr>
              <a:t>In total we have 33 features in which 3 are target labels.</a:t>
            </a:r>
          </a:p>
          <a:p>
            <a:r>
              <a:rPr lang="en-CA" sz="2000" dirty="0">
                <a:cs typeface="Times New Roman"/>
              </a:rPr>
              <a:t>E.g. Object1position (x, y, z) -&gt; object1position_x, object1position_y, object1position_z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7BBD9-8CCC-4205-B557-4A09F568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2690950"/>
            <a:ext cx="11464248" cy="1449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19B521-9143-4D7A-8197-C28D9392DAC9}"/>
              </a:ext>
            </a:extLst>
          </p:cNvPr>
          <p:cNvSpPr txBox="1"/>
          <p:nvPr/>
        </p:nvSpPr>
        <p:spPr>
          <a:xfrm>
            <a:off x="4055158" y="5867422"/>
            <a:ext cx="307808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CA" sz="1400">
                <a:latin typeface="Arial"/>
                <a:cs typeface="Times New Roman"/>
              </a:rPr>
              <a:t>Fig 1. Few samples from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520D8-FD1A-472A-81A7-44C9DB9C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8" y="4284617"/>
            <a:ext cx="11437705" cy="1515292"/>
          </a:xfrm>
          <a:prstGeom prst="rect">
            <a:avLst/>
          </a:prstGeom>
        </p:spPr>
      </p:pic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B7554688-6933-47E3-BFD1-7E71169D75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28317" y="6081714"/>
            <a:ext cx="2844800" cy="365125"/>
          </a:xfrm>
        </p:spPr>
        <p:txBody>
          <a:bodyPr/>
          <a:lstStyle/>
          <a:p>
            <a:r>
              <a:rPr lang="en-CA" altLang="en-US">
                <a:latin typeface="Arial"/>
                <a:cs typeface="Arial"/>
              </a:rPr>
              <a:t>7/15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9147734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3AF7D-2576-4E38-A754-35E02879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35" y="1571275"/>
            <a:ext cx="4404979" cy="3477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AC957-E746-465E-8DC4-C76B40C426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832" y="401699"/>
            <a:ext cx="10365803" cy="820480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2800" b="1" dirty="0">
                <a:cs typeface="Times New Roman"/>
              </a:rPr>
              <a:t>Visualizing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D6D84-380C-4CE7-A552-5CA1F589EC9A}"/>
              </a:ext>
            </a:extLst>
          </p:cNvPr>
          <p:cNvSpPr txBox="1"/>
          <p:nvPr/>
        </p:nvSpPr>
        <p:spPr>
          <a:xfrm>
            <a:off x="8350899" y="5479428"/>
            <a:ext cx="209384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CA" sz="1400">
                <a:latin typeface="Arial"/>
                <a:cs typeface="Times New Roman"/>
              </a:rPr>
              <a:t>Fig.3 Correlation matrix </a:t>
            </a:r>
            <a:endParaRPr lang="en-CA" sz="1400">
              <a:latin typeface="Arial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F754C-0A8A-4622-8AA5-89B9A9E5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62" y="1554480"/>
            <a:ext cx="4324954" cy="352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nk 9">
            <a:extLst>
              <a:ext uri="{FF2B5EF4-FFF2-40B4-BE49-F238E27FC236}">
                <a16:creationId xmlns:a16="http://schemas.microsoft.com/office/drawing/2014/main" id="{772257D8-D35F-4CBC-AE70-BD157EB19B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90817" y="3678744"/>
            <a:ext cx="50400" cy="52560"/>
          </a:xfrm>
          <a:prstGeom prst="rect">
            <a:avLst/>
          </a:prstGeom>
        </p:spPr>
      </p:pic>
      <p:pic>
        <p:nvPicPr>
          <p:cNvPr id="12" name="Ink 11">
            <a:extLst>
              <a:ext uri="{FF2B5EF4-FFF2-40B4-BE49-F238E27FC236}">
                <a16:creationId xmlns:a16="http://schemas.microsoft.com/office/drawing/2014/main" id="{E281C291-4CFE-4809-BA70-02B1815E0B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64897" y="3956664"/>
            <a:ext cx="52560" cy="3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DAF1A7-3C1C-4D26-92DC-3DAE7CDD442D}"/>
              </a:ext>
            </a:extLst>
          </p:cNvPr>
          <p:cNvSpPr txBox="1"/>
          <p:nvPr/>
        </p:nvSpPr>
        <p:spPr>
          <a:xfrm>
            <a:off x="5286267" y="3866582"/>
            <a:ext cx="165462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CA" sz="1600" dirty="0">
                <a:latin typeface="Arial"/>
                <a:cs typeface="Times New Roman"/>
              </a:rPr>
              <a:t>Object1 position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B8262-7B26-4039-B906-B4353E5AD907}"/>
              </a:ext>
            </a:extLst>
          </p:cNvPr>
          <p:cNvSpPr txBox="1"/>
          <p:nvPr/>
        </p:nvSpPr>
        <p:spPr>
          <a:xfrm>
            <a:off x="5299457" y="3605942"/>
            <a:ext cx="165462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CA" sz="1600" dirty="0">
                <a:latin typeface="Arial"/>
                <a:cs typeface="Times New Roman"/>
              </a:rPr>
              <a:t>Object2 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64C4A-579E-4E14-B6A7-3DEBAFA0EB27}"/>
              </a:ext>
            </a:extLst>
          </p:cNvPr>
          <p:cNvSpPr txBox="1"/>
          <p:nvPr/>
        </p:nvSpPr>
        <p:spPr>
          <a:xfrm>
            <a:off x="1105636" y="5479038"/>
            <a:ext cx="393569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CA" sz="1400">
                <a:latin typeface="Arial"/>
                <a:cs typeface="Times New Roman"/>
              </a:rPr>
              <a:t>Fig.2  Normalized data of object 1 &amp; 2 positions</a:t>
            </a:r>
          </a:p>
        </p:txBody>
      </p:sp>
      <p:sp>
        <p:nvSpPr>
          <p:cNvPr id="2" name="Slide Number Placeholder 12">
            <a:extLst>
              <a:ext uri="{FF2B5EF4-FFF2-40B4-BE49-F238E27FC236}">
                <a16:creationId xmlns:a16="http://schemas.microsoft.com/office/drawing/2014/main" id="{AC5FF56C-0916-45DE-B13D-AFDCF21F4C0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020" y="6091176"/>
            <a:ext cx="2844800" cy="365125"/>
          </a:xfrm>
        </p:spPr>
        <p:txBody>
          <a:bodyPr/>
          <a:lstStyle/>
          <a:p>
            <a:r>
              <a:rPr lang="en-CA" altLang="en-US" dirty="0">
                <a:latin typeface="Arial"/>
                <a:cs typeface="Arial"/>
              </a:rPr>
              <a:t>8/15</a:t>
            </a:r>
          </a:p>
        </p:txBody>
      </p:sp>
    </p:spTree>
    <p:extLst>
      <p:ext uri="{BB962C8B-B14F-4D97-AF65-F5344CB8AC3E}">
        <p14:creationId xmlns:p14="http://schemas.microsoft.com/office/powerpoint/2010/main" val="29797648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A7474-D909-4C25-BE57-4C22FF8C8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So far we have seen the data shape, correlation between the features and the multi target labels.</a:t>
            </a:r>
          </a:p>
          <a:p>
            <a:r>
              <a:rPr lang="en-CA" dirty="0"/>
              <a:t>Now which model to use for the above features</a:t>
            </a:r>
          </a:p>
          <a:p>
            <a:r>
              <a:rPr lang="en-CA" dirty="0"/>
              <a:t>From our research, for multi target labels we can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Multi target regression(MTR) using Clustering and Decision trees.</a:t>
            </a:r>
          </a:p>
          <a:p>
            <a:r>
              <a:rPr lang="en-US" b="1" dirty="0"/>
              <a:t>        </a:t>
            </a:r>
            <a:r>
              <a:rPr lang="en-US" dirty="0"/>
              <a:t>-Using trees for clustering, aka Predictive Clustering Trees (PCT)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Neural Networks </a:t>
            </a:r>
          </a:p>
          <a:p>
            <a:r>
              <a:rPr lang="en-CA" b="1" dirty="0"/>
              <a:t>        </a:t>
            </a:r>
            <a:r>
              <a:rPr lang="en-CA" dirty="0"/>
              <a:t>- Multi layer perceptron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B13A-D16C-4199-82E7-E18732B82C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4B8FE-A309-4A88-B31B-C22477CE8B20}"/>
              </a:ext>
            </a:extLst>
          </p:cNvPr>
          <p:cNvSpPr/>
          <p:nvPr/>
        </p:nvSpPr>
        <p:spPr>
          <a:xfrm>
            <a:off x="8705326" y="6113417"/>
            <a:ext cx="482824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r"/>
            <a:r>
              <a:rPr lang="en-CA" altLang="en-US" sz="12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9/15</a:t>
            </a:r>
          </a:p>
        </p:txBody>
      </p:sp>
    </p:spTree>
    <p:extLst>
      <p:ext uri="{BB962C8B-B14F-4D97-AF65-F5344CB8AC3E}">
        <p14:creationId xmlns:p14="http://schemas.microsoft.com/office/powerpoint/2010/main" val="20557065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778</Words>
  <Application>Microsoft Office PowerPoint</Application>
  <PresentationFormat>Widescreen</PresentationFormat>
  <Paragraphs>140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Tandra</dc:creator>
  <cp:lastModifiedBy>Sandeep Tandra</cp:lastModifiedBy>
  <cp:revision>80</cp:revision>
  <dcterms:created xsi:type="dcterms:W3CDTF">2020-04-03T01:12:19Z</dcterms:created>
  <dcterms:modified xsi:type="dcterms:W3CDTF">2020-04-09T00:17:17Z</dcterms:modified>
</cp:coreProperties>
</file>