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2"/>
  </p:notesMasterIdLst>
  <p:sldIdLst>
    <p:sldId id="256" r:id="rId2"/>
    <p:sldId id="257" r:id="rId3"/>
    <p:sldId id="283" r:id="rId4"/>
    <p:sldId id="282" r:id="rId5"/>
    <p:sldId id="263" r:id="rId6"/>
    <p:sldId id="285" r:id="rId7"/>
    <p:sldId id="286" r:id="rId8"/>
    <p:sldId id="287" r:id="rId9"/>
    <p:sldId id="288" r:id="rId10"/>
    <p:sldId id="289" r:id="rId11"/>
    <p:sldId id="290" r:id="rId12"/>
    <p:sldId id="280" r:id="rId13"/>
    <p:sldId id="295" r:id="rId14"/>
    <p:sldId id="296" r:id="rId15"/>
    <p:sldId id="292" r:id="rId16"/>
    <p:sldId id="293" r:id="rId17"/>
    <p:sldId id="291" r:id="rId18"/>
    <p:sldId id="294" r:id="rId19"/>
    <p:sldId id="269"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121"/>
    <a:srgbClr val="0B55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92" autoAdjust="0"/>
    <p:restoredTop sz="94660"/>
  </p:normalViewPr>
  <p:slideViewPr>
    <p:cSldViewPr snapToGrid="0">
      <p:cViewPr varScale="1">
        <p:scale>
          <a:sx n="64" d="100"/>
          <a:sy n="64" d="100"/>
        </p:scale>
        <p:origin x="3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D204E-C389-43F8-90DF-AD2CCB782568}"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43336-56C4-44B3-9D1F-8330A272A5BA}" type="slidenum">
              <a:rPr lang="en-IN" smtClean="0"/>
              <a:t>‹#›</a:t>
            </a:fld>
            <a:endParaRPr lang="en-IN"/>
          </a:p>
        </p:txBody>
      </p:sp>
    </p:spTree>
    <p:extLst>
      <p:ext uri="{BB962C8B-B14F-4D97-AF65-F5344CB8AC3E}">
        <p14:creationId xmlns:p14="http://schemas.microsoft.com/office/powerpoint/2010/main" val="3131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543336-56C4-44B3-9D1F-8330A272A5BA}" type="slidenum">
              <a:rPr lang="en-IN" smtClean="0"/>
              <a:t>2</a:t>
            </a:fld>
            <a:endParaRPr lang="en-IN"/>
          </a:p>
        </p:txBody>
      </p:sp>
    </p:spTree>
    <p:extLst>
      <p:ext uri="{BB962C8B-B14F-4D97-AF65-F5344CB8AC3E}">
        <p14:creationId xmlns:p14="http://schemas.microsoft.com/office/powerpoint/2010/main" val="162246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09CE200-4527-4615-9EA7-82E81578744C}" type="datetimeFigureOut">
              <a:rPr lang="en-IN" smtClean="0"/>
              <a:t>27-02-2023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45376279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82681491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79972812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FFF68F-F398-4459-8B50-4531E3E876F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2303346"/>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807890541"/>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9CE200-4527-4615-9EA7-82E81578744C}"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112003745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9CE200-4527-4615-9EA7-82E81578744C}"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62144505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CE200-4527-4615-9EA7-82E81578744C}"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086660721"/>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09CE200-4527-4615-9EA7-82E81578744C}" type="datetimeFigureOut">
              <a:rPr lang="en-IN" smtClean="0"/>
              <a:t>27-02-2023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618660441"/>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CE200-4527-4615-9EA7-82E81578744C}"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55067106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09CE200-4527-4615-9EA7-82E81578744C}" type="datetimeFigureOut">
              <a:rPr lang="en-IN" smtClean="0"/>
              <a:t>27-02-2023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875070365"/>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155580330"/>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CE200-4527-4615-9EA7-82E81578744C}"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393542033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CE200-4527-4615-9EA7-82E81578744C}"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170892702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CE200-4527-4615-9EA7-82E81578744C}"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753841397"/>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293062713"/>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CE200-4527-4615-9EA7-82E81578744C}"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FF68F-F398-4459-8B50-4531E3E876FC}" type="slidenum">
              <a:rPr lang="en-IN" smtClean="0"/>
              <a:t>‹#›</a:t>
            </a:fld>
            <a:endParaRPr lang="en-IN"/>
          </a:p>
        </p:txBody>
      </p:sp>
    </p:spTree>
    <p:extLst>
      <p:ext uri="{BB962C8B-B14F-4D97-AF65-F5344CB8AC3E}">
        <p14:creationId xmlns:p14="http://schemas.microsoft.com/office/powerpoint/2010/main" val="283328799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9CE200-4527-4615-9EA7-82E81578744C}" type="datetimeFigureOut">
              <a:rPr lang="en-IN" smtClean="0"/>
              <a:t>27-02-2023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FFF68F-F398-4459-8B50-4531E3E876FC}" type="slidenum">
              <a:rPr lang="en-IN" smtClean="0"/>
              <a:t>‹#›</a:t>
            </a:fld>
            <a:endParaRPr lang="en-IN"/>
          </a:p>
        </p:txBody>
      </p:sp>
    </p:spTree>
    <p:extLst>
      <p:ext uri="{BB962C8B-B14F-4D97-AF65-F5344CB8AC3E}">
        <p14:creationId xmlns:p14="http://schemas.microsoft.com/office/powerpoint/2010/main" val="375728161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ransition spd="slow">
    <p:randomBar dir="vert"/>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hanshyammenariya5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32F8-C2F8-7F4E-DA24-4A74AC997BD7}"/>
              </a:ext>
            </a:extLst>
          </p:cNvPr>
          <p:cNvSpPr>
            <a:spLocks noGrp="1"/>
          </p:cNvSpPr>
          <p:nvPr>
            <p:ph type="ctrTitle"/>
          </p:nvPr>
        </p:nvSpPr>
        <p:spPr>
          <a:xfrm>
            <a:off x="2589213" y="685800"/>
            <a:ext cx="8915399" cy="2262781"/>
          </a:xfrm>
        </p:spPr>
        <p:txBody>
          <a:bodyPr/>
          <a:lstStyle/>
          <a:p>
            <a:r>
              <a:rPr lang="en-US" b="1" dirty="0">
                <a:solidFill>
                  <a:srgbClr val="FF0000"/>
                </a:solidFill>
                <a:latin typeface="Algerian" panose="04020705040A02060702" pitchFamily="82" charset="0"/>
              </a:rPr>
              <a:t>EDA Capstone Project</a:t>
            </a:r>
            <a:endParaRPr lang="en-IN"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2B824403-8C12-6DC2-4B33-60D3FA113C5E}"/>
              </a:ext>
            </a:extLst>
          </p:cNvPr>
          <p:cNvSpPr>
            <a:spLocks noGrp="1"/>
          </p:cNvSpPr>
          <p:nvPr>
            <p:ph type="subTitle" idx="1"/>
          </p:nvPr>
        </p:nvSpPr>
        <p:spPr>
          <a:xfrm>
            <a:off x="2589213" y="3346278"/>
            <a:ext cx="8915399" cy="1126283"/>
          </a:xfrm>
        </p:spPr>
        <p:txBody>
          <a:bodyPr>
            <a:noAutofit/>
          </a:bodyPr>
          <a:lstStyle/>
          <a:p>
            <a:r>
              <a:rPr lang="en-US" sz="2800" b="1" dirty="0">
                <a:solidFill>
                  <a:schemeClr val="accent2"/>
                </a:solidFill>
                <a:latin typeface="Bodoni MT" panose="02070603080606020203" pitchFamily="18" charset="0"/>
              </a:rPr>
              <a:t>Transport demand prediction </a:t>
            </a:r>
          </a:p>
          <a:p>
            <a:endParaRPr lang="en-US" sz="2800" dirty="0">
              <a:latin typeface="Bodoni MT" panose="02070603080606020203" pitchFamily="18" charset="0"/>
            </a:endParaRPr>
          </a:p>
          <a:p>
            <a:r>
              <a:rPr lang="en-US" sz="2800" dirty="0">
                <a:solidFill>
                  <a:schemeClr val="tx1">
                    <a:lumMod val="85000"/>
                    <a:lumOff val="15000"/>
                  </a:schemeClr>
                </a:solidFill>
                <a:latin typeface="Bodoni MT" panose="02070603080606020203" pitchFamily="18" charset="0"/>
              </a:rPr>
              <a:t>By-</a:t>
            </a:r>
            <a:r>
              <a:rPr lang="en-US" sz="2800" b="1" dirty="0">
                <a:solidFill>
                  <a:schemeClr val="tx1">
                    <a:lumMod val="85000"/>
                    <a:lumOff val="15000"/>
                  </a:schemeClr>
                </a:solidFill>
                <a:latin typeface="Bodoni MT" panose="02070603080606020203" pitchFamily="18" charset="0"/>
              </a:rPr>
              <a:t>Ghanshyam Menariya</a:t>
            </a:r>
          </a:p>
          <a:p>
            <a:r>
              <a:rPr lang="en-US" sz="2800" b="1" dirty="0">
                <a:solidFill>
                  <a:schemeClr val="tx1">
                    <a:lumMod val="85000"/>
                    <a:lumOff val="15000"/>
                  </a:schemeClr>
                </a:solidFill>
                <a:latin typeface="Bodoni MT" panose="02070603080606020203" pitchFamily="18" charset="0"/>
              </a:rPr>
              <a:t>Gmail – </a:t>
            </a:r>
            <a:r>
              <a:rPr lang="en-US" sz="2800" b="1" dirty="0">
                <a:solidFill>
                  <a:schemeClr val="tx1">
                    <a:lumMod val="85000"/>
                    <a:lumOff val="15000"/>
                  </a:schemeClr>
                </a:solidFill>
                <a:latin typeface="Bodoni MT" panose="02070603080606020203" pitchFamily="18" charset="0"/>
                <a:hlinkClick r:id="rId2"/>
              </a:rPr>
              <a:t>ghanshyammenariya50@gmail.com</a:t>
            </a:r>
            <a:endParaRPr lang="en-US" sz="2800" b="1" dirty="0">
              <a:solidFill>
                <a:schemeClr val="tx1">
                  <a:lumMod val="85000"/>
                  <a:lumOff val="15000"/>
                </a:schemeClr>
              </a:solidFill>
              <a:latin typeface="Bodoni MT" panose="02070603080606020203" pitchFamily="18" charset="0"/>
            </a:endParaRPr>
          </a:p>
          <a:p>
            <a:r>
              <a:rPr lang="en-US" sz="2800" b="1" dirty="0">
                <a:solidFill>
                  <a:schemeClr val="tx1">
                    <a:lumMod val="85000"/>
                    <a:lumOff val="15000"/>
                  </a:schemeClr>
                </a:solidFill>
                <a:latin typeface="Bodoni MT" panose="02070603080606020203" pitchFamily="18" charset="0"/>
              </a:rPr>
              <a:t>No. - 7689965076</a:t>
            </a:r>
          </a:p>
          <a:p>
            <a:r>
              <a:rPr lang="en-US" sz="2800" b="1" dirty="0">
                <a:solidFill>
                  <a:schemeClr val="tx1">
                    <a:lumMod val="85000"/>
                    <a:lumOff val="15000"/>
                  </a:schemeClr>
                </a:solidFill>
                <a:latin typeface="Bodoni MT" panose="02070603080606020203" pitchFamily="18" charset="0"/>
              </a:rPr>
              <a:t> </a:t>
            </a:r>
            <a:r>
              <a:rPr lang="en-IN" sz="2800" b="1" dirty="0">
                <a:solidFill>
                  <a:schemeClr val="tx1">
                    <a:lumMod val="85000"/>
                    <a:lumOff val="15000"/>
                  </a:schemeClr>
                </a:solidFill>
                <a:latin typeface="Bodoni MT" panose="02070603080606020203" pitchFamily="18" charset="0"/>
              </a:rPr>
              <a:t>(Cohort Berlin)</a:t>
            </a:r>
          </a:p>
        </p:txBody>
      </p:sp>
    </p:spTree>
    <p:extLst>
      <p:ext uri="{BB962C8B-B14F-4D97-AF65-F5344CB8AC3E}">
        <p14:creationId xmlns:p14="http://schemas.microsoft.com/office/powerpoint/2010/main" val="239427833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6BF8-9695-869B-7A87-37E995794C16}"/>
              </a:ext>
            </a:extLst>
          </p:cNvPr>
          <p:cNvSpPr>
            <a:spLocks noGrp="1"/>
          </p:cNvSpPr>
          <p:nvPr>
            <p:ph type="title"/>
          </p:nvPr>
        </p:nvSpPr>
        <p:spPr>
          <a:xfrm>
            <a:off x="685800" y="753532"/>
            <a:ext cx="6887817" cy="290077"/>
          </a:xfrm>
        </p:spPr>
        <p:txBody>
          <a:bodyPr>
            <a:normAutofit fontScale="90000"/>
          </a:bodyPr>
          <a:lstStyle/>
          <a:p>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a:t>
            </a:r>
            <a:r>
              <a:rPr kumimoji="0" lang="en-US" altLang="en-US" sz="3200" b="0" i="0" u="none" strike="noStrike" cap="none" normalizeH="0" baseline="0" dirty="0" err="1">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travellers</a:t>
            </a:r>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 travel time </a:t>
            </a:r>
            <a:br>
              <a:rPr kumimoji="0" lang="en-US" altLang="en-US" sz="1200" b="0" i="0" u="none" strike="noStrike" cap="none" normalizeH="0" baseline="0" dirty="0">
                <a:ln>
                  <a:noFill/>
                </a:ln>
                <a:solidFill>
                  <a:schemeClr val="tx1"/>
                </a:solidFill>
                <a:effectLst/>
                <a:highlight>
                  <a:srgbClr val="FFFF00"/>
                </a:highlight>
              </a:rPr>
            </a:br>
            <a:endParaRPr lang="en-IN" dirty="0">
              <a:highlight>
                <a:srgbClr val="FFFF00"/>
              </a:highlight>
            </a:endParaRPr>
          </a:p>
        </p:txBody>
      </p:sp>
      <p:sp>
        <p:nvSpPr>
          <p:cNvPr id="3" name="Text Placeholder 2">
            <a:extLst>
              <a:ext uri="{FF2B5EF4-FFF2-40B4-BE49-F238E27FC236}">
                <a16:creationId xmlns:a16="http://schemas.microsoft.com/office/drawing/2014/main" id="{328065FA-37D3-5516-7CDE-C02040401BF0}"/>
              </a:ext>
            </a:extLst>
          </p:cNvPr>
          <p:cNvSpPr>
            <a:spLocks noGrp="1"/>
          </p:cNvSpPr>
          <p:nvPr>
            <p:ph type="body" sz="half" idx="2"/>
          </p:nvPr>
        </p:nvSpPr>
        <p:spPr>
          <a:xfrm>
            <a:off x="447997" y="5348724"/>
            <a:ext cx="10130516" cy="999067"/>
          </a:xfrm>
        </p:spPr>
        <p:txBody>
          <a:bodyPr/>
          <a:lstStyle/>
          <a:p>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Times New Roman" panose="02020603050405020304" pitchFamily="18" charset="0"/>
              </a:rPr>
              <a:t>By this chart we can see the most of people travel between 7’o clock to 8 o clock. We assume this is a office time of people  </a:t>
            </a:r>
            <a:r>
              <a:rPr kumimoji="0" lang="en-US" altLang="en-US" sz="1600" b="0" i="0" u="none" strike="noStrike" cap="none" normalizeH="0" baseline="0" dirty="0">
                <a:ln>
                  <a:noFill/>
                </a:ln>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6145" name="Picture 6">
            <a:extLst>
              <a:ext uri="{FF2B5EF4-FFF2-40B4-BE49-F238E27FC236}">
                <a16:creationId xmlns:a16="http://schemas.microsoft.com/office/drawing/2014/main" id="{538B3598-4942-20A0-66F5-D1395D1B1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56" y="1254539"/>
            <a:ext cx="6619461" cy="378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939D08D-DB9F-05C2-D2E4-8560218B3FBF}"/>
              </a:ext>
            </a:extLst>
          </p:cNvPr>
          <p:cNvSpPr>
            <a:spLocks noChangeArrowheads="1"/>
          </p:cNvSpPr>
          <p:nvPr/>
        </p:nvSpPr>
        <p:spPr bwMode="auto">
          <a:xfrm>
            <a:off x="90488" y="281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11245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DCE5-C917-DDA6-AE11-BA1ED6374ECC}"/>
              </a:ext>
            </a:extLst>
          </p:cNvPr>
          <p:cNvSpPr>
            <a:spLocks noGrp="1"/>
          </p:cNvSpPr>
          <p:nvPr>
            <p:ph type="title"/>
          </p:nvPr>
        </p:nvSpPr>
        <p:spPr>
          <a:xfrm>
            <a:off x="182853" y="88531"/>
            <a:ext cx="9998765" cy="737337"/>
          </a:xfrm>
        </p:spPr>
        <p:txBody>
          <a:bodyPr>
            <a:normAutofit/>
          </a:bodyPr>
          <a:lstStyle/>
          <a:p>
            <a:r>
              <a:rPr kumimoji="0" lang="en-US" altLang="en-US" sz="28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the number of tickets on traveling location</a:t>
            </a:r>
            <a:endParaRPr lang="en-IN" sz="2800" dirty="0">
              <a:highlight>
                <a:srgbClr val="FFFF00"/>
              </a:highlight>
            </a:endParaRPr>
          </a:p>
        </p:txBody>
      </p:sp>
      <p:sp>
        <p:nvSpPr>
          <p:cNvPr id="3" name="Text Placeholder 2">
            <a:extLst>
              <a:ext uri="{FF2B5EF4-FFF2-40B4-BE49-F238E27FC236}">
                <a16:creationId xmlns:a16="http://schemas.microsoft.com/office/drawing/2014/main" id="{9ECB4830-9149-5B66-EFEE-2CE5A8B07FE9}"/>
              </a:ext>
            </a:extLst>
          </p:cNvPr>
          <p:cNvSpPr>
            <a:spLocks noGrp="1"/>
          </p:cNvSpPr>
          <p:nvPr>
            <p:ph type="body" sz="half" idx="2"/>
          </p:nvPr>
        </p:nvSpPr>
        <p:spPr>
          <a:xfrm>
            <a:off x="686537" y="5408359"/>
            <a:ext cx="10130516" cy="999067"/>
          </a:xfrm>
        </p:spPr>
        <p:txBody>
          <a:bodyPr>
            <a:normAutofit/>
          </a:bodyPr>
          <a:lstStyle/>
          <a:p>
            <a:r>
              <a:rPr kumimoji="0" lang="hi-IN" altLang="en-US" sz="28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Migori , homa bay , srare ,kissi  that’s the place where most number of ticket is sell  </a:t>
            </a:r>
            <a:endParaRPr kumimoji="0" lang="hi-IN" altLang="en-US" sz="2800" b="0" i="0" u="none" strike="noStrike" cap="none" normalizeH="0" baseline="0" dirty="0">
              <a:ln>
                <a:noFill/>
              </a:ln>
              <a:effectLst/>
              <a:latin typeface="Bodoni MT" panose="02070603080606020203" pitchFamily="18" charset="0"/>
            </a:endParaRPr>
          </a:p>
          <a:p>
            <a:endParaRPr lang="en-IN" sz="2800" dirty="0">
              <a:latin typeface="Bodoni MT" panose="02070603080606020203" pitchFamily="18" charset="0"/>
            </a:endParaRPr>
          </a:p>
        </p:txBody>
      </p:sp>
      <p:sp>
        <p:nvSpPr>
          <p:cNvPr id="4" name="Rectangle 2">
            <a:extLst>
              <a:ext uri="{FF2B5EF4-FFF2-40B4-BE49-F238E27FC236}">
                <a16:creationId xmlns:a16="http://schemas.microsoft.com/office/drawing/2014/main" id="{A5D5770D-82D9-8A67-444F-FD08282D1170}"/>
              </a:ext>
            </a:extLst>
          </p:cNvPr>
          <p:cNvSpPr>
            <a:spLocks noChangeArrowheads="1"/>
          </p:cNvSpPr>
          <p:nvPr/>
        </p:nvSpPr>
        <p:spPr bwMode="auto">
          <a:xfrm>
            <a:off x="0" y="-79176"/>
            <a:ext cx="23916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lgerian" panose="04020705040A02060702" pitchFamily="82"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7">
            <a:extLst>
              <a:ext uri="{FF2B5EF4-FFF2-40B4-BE49-F238E27FC236}">
                <a16:creationId xmlns:a16="http://schemas.microsoft.com/office/drawing/2014/main" id="{73A8C10C-89A4-6432-3167-B831F35BE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13" y="1490869"/>
            <a:ext cx="9833222" cy="35324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F97AFCE-DE1D-2D7F-818E-E2D99D852C49}"/>
              </a:ext>
            </a:extLst>
          </p:cNvPr>
          <p:cNvSpPr>
            <a:spLocks noChangeArrowheads="1"/>
          </p:cNvSpPr>
          <p:nvPr/>
        </p:nvSpPr>
        <p:spPr bwMode="auto">
          <a:xfrm>
            <a:off x="90488" y="28061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4383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DFACF5-0DD5-B56C-9DA4-70D3E4237DDC}"/>
              </a:ext>
            </a:extLst>
          </p:cNvPr>
          <p:cNvSpPr>
            <a:spLocks noGrp="1"/>
          </p:cNvSpPr>
          <p:nvPr>
            <p:ph type="title"/>
          </p:nvPr>
        </p:nvSpPr>
        <p:spPr/>
        <p:txBody>
          <a:bodyPr>
            <a:normAutofit/>
          </a:bodyPr>
          <a:lstStyle/>
          <a:p>
            <a:r>
              <a:rPr lang="en-US" b="1" dirty="0">
                <a:solidFill>
                  <a:srgbClr val="FF0000"/>
                </a:solidFill>
                <a:latin typeface="Algerian" panose="04020705040A02060702" pitchFamily="82" charset="0"/>
              </a:rPr>
              <a:t>Cleanse and validate data</a:t>
            </a:r>
            <a:br>
              <a:rPr lang="en-US" b="1" dirty="0"/>
            </a:br>
            <a:br>
              <a:rPr lang="en-US" dirty="0"/>
            </a:br>
            <a:endParaRPr lang="en-IN" dirty="0"/>
          </a:p>
        </p:txBody>
      </p:sp>
      <p:sp>
        <p:nvSpPr>
          <p:cNvPr id="6" name="Text Placeholder 5">
            <a:extLst>
              <a:ext uri="{FF2B5EF4-FFF2-40B4-BE49-F238E27FC236}">
                <a16:creationId xmlns:a16="http://schemas.microsoft.com/office/drawing/2014/main" id="{6CEFF758-8E1D-22B8-018B-1DFE512CE31A}"/>
              </a:ext>
            </a:extLst>
          </p:cNvPr>
          <p:cNvSpPr>
            <a:spLocks noGrp="1"/>
          </p:cNvSpPr>
          <p:nvPr>
            <p:ph type="body" sz="half" idx="2"/>
          </p:nvPr>
        </p:nvSpPr>
        <p:spPr>
          <a:xfrm>
            <a:off x="567267" y="2133600"/>
            <a:ext cx="10130516" cy="1422399"/>
          </a:xfrm>
        </p:spPr>
        <p:txBody>
          <a:bodyPr>
            <a:noAutofit/>
          </a:bodyPr>
          <a:lstStyle/>
          <a:p>
            <a:r>
              <a:rPr lang="en-US" sz="2000" dirty="0">
                <a:solidFill>
                  <a:srgbClr val="92D050"/>
                </a:solidFill>
                <a:latin typeface="Bell MT" panose="02020503060305020303" pitchFamily="18" charset="0"/>
              </a:rPr>
              <a:t>This step is crucial for removing faulty data and filling in gaps. Important tasks here includes:</a:t>
            </a:r>
            <a:br>
              <a:rPr lang="en-US" sz="2000" dirty="0">
                <a:solidFill>
                  <a:srgbClr val="92D050"/>
                </a:solidFill>
                <a:latin typeface="Bell MT" panose="02020503060305020303" pitchFamily="18" charset="0"/>
              </a:rPr>
            </a:br>
            <a:r>
              <a:rPr lang="en-US" sz="2000" dirty="0">
                <a:solidFill>
                  <a:srgbClr val="92D050"/>
                </a:solidFill>
                <a:latin typeface="Bell MT" panose="02020503060305020303" pitchFamily="18" charset="0"/>
              </a:rPr>
              <a:t>Removing extraneous data</a:t>
            </a:r>
            <a:br>
              <a:rPr lang="en-US" sz="2000" dirty="0">
                <a:solidFill>
                  <a:srgbClr val="92D050"/>
                </a:solidFill>
                <a:latin typeface="Bell MT" panose="02020503060305020303" pitchFamily="18" charset="0"/>
              </a:rPr>
            </a:br>
            <a:r>
              <a:rPr lang="en-US" sz="2000" dirty="0">
                <a:solidFill>
                  <a:srgbClr val="92D050"/>
                </a:solidFill>
                <a:latin typeface="Bell MT" panose="02020503060305020303" pitchFamily="18" charset="0"/>
              </a:rPr>
              <a:t>Filling in missing values.</a:t>
            </a:r>
            <a:br>
              <a:rPr lang="en-US" sz="2000" dirty="0">
                <a:solidFill>
                  <a:srgbClr val="92D050"/>
                </a:solidFill>
                <a:latin typeface="Bell MT" panose="02020503060305020303" pitchFamily="18" charset="0"/>
              </a:rPr>
            </a:br>
            <a:r>
              <a:rPr lang="en-US" sz="2000" dirty="0">
                <a:solidFill>
                  <a:srgbClr val="92D050"/>
                </a:solidFill>
                <a:latin typeface="Bell MT" panose="02020503060305020303" pitchFamily="18" charset="0"/>
              </a:rPr>
              <a:t>Conforming data to a standardized pattern</a:t>
            </a:r>
            <a:endParaRPr lang="en-IN" sz="2000" dirty="0">
              <a:solidFill>
                <a:srgbClr val="92D050"/>
              </a:solidFill>
              <a:latin typeface="Bell MT" panose="02020503060305020303" pitchFamily="18" charset="0"/>
            </a:endParaRPr>
          </a:p>
        </p:txBody>
      </p:sp>
    </p:spTree>
    <p:extLst>
      <p:ext uri="{BB962C8B-B14F-4D97-AF65-F5344CB8AC3E}">
        <p14:creationId xmlns:p14="http://schemas.microsoft.com/office/powerpoint/2010/main" val="360746220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8CA-9F3A-7ABD-1DCD-A5C901DA2D22}"/>
              </a:ext>
            </a:extLst>
          </p:cNvPr>
          <p:cNvSpPr>
            <a:spLocks noGrp="1"/>
          </p:cNvSpPr>
          <p:nvPr>
            <p:ph type="title"/>
          </p:nvPr>
        </p:nvSpPr>
        <p:spPr>
          <a:xfrm>
            <a:off x="367748" y="753533"/>
            <a:ext cx="11138452" cy="667764"/>
          </a:xfrm>
        </p:spPr>
        <p:txBody>
          <a:bodyPr/>
          <a:lstStyle/>
          <a:p>
            <a:r>
              <a:rPr lang="en-US" dirty="0">
                <a:solidFill>
                  <a:srgbClr val="FF0000"/>
                </a:solidFill>
                <a:latin typeface="Algerian" panose="04020705040A02060702" pitchFamily="82" charset="0"/>
              </a:rPr>
              <a:t>Data cleaning </a:t>
            </a:r>
            <a:endParaRPr lang="en-IN" dirty="0">
              <a:solidFill>
                <a:srgbClr val="FF0000"/>
              </a:solidFill>
              <a:latin typeface="Algerian" panose="04020705040A02060702" pitchFamily="82" charset="0"/>
            </a:endParaRPr>
          </a:p>
        </p:txBody>
      </p:sp>
      <p:sp>
        <p:nvSpPr>
          <p:cNvPr id="3" name="Text Placeholder 2">
            <a:extLst>
              <a:ext uri="{FF2B5EF4-FFF2-40B4-BE49-F238E27FC236}">
                <a16:creationId xmlns:a16="http://schemas.microsoft.com/office/drawing/2014/main" id="{1EC32248-6525-BBCB-4F30-DFB988376039}"/>
              </a:ext>
            </a:extLst>
          </p:cNvPr>
          <p:cNvSpPr>
            <a:spLocks noGrp="1"/>
          </p:cNvSpPr>
          <p:nvPr>
            <p:ph type="body" sz="half" idx="2"/>
          </p:nvPr>
        </p:nvSpPr>
        <p:spPr>
          <a:xfrm>
            <a:off x="587145" y="5465786"/>
            <a:ext cx="10130516" cy="999067"/>
          </a:xfrm>
        </p:spPr>
        <p:txBody>
          <a:bodyPr>
            <a:normAutofit/>
          </a:bodyPr>
          <a:lstStyle/>
          <a:p>
            <a:r>
              <a:rPr lang="en-US" sz="2000" dirty="0">
                <a:latin typeface="Bodoni MT" panose="02070603080606020203" pitchFamily="18" charset="0"/>
              </a:rPr>
              <a:t>Date  is a  very useful features of input variable . So this function take a date as input and make a separate columns for all</a:t>
            </a:r>
            <a:endParaRPr lang="en-IN" sz="2000" dirty="0">
              <a:latin typeface="Bodoni MT" panose="02070603080606020203" pitchFamily="18" charset="0"/>
            </a:endParaRPr>
          </a:p>
        </p:txBody>
      </p:sp>
      <p:pic>
        <p:nvPicPr>
          <p:cNvPr id="5" name="Picture 4">
            <a:extLst>
              <a:ext uri="{FF2B5EF4-FFF2-40B4-BE49-F238E27FC236}">
                <a16:creationId xmlns:a16="http://schemas.microsoft.com/office/drawing/2014/main" id="{CD94450A-FF50-CC6A-EA9E-10E979C94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21" y="1625787"/>
            <a:ext cx="7309226" cy="3467278"/>
          </a:xfrm>
          <a:prstGeom prst="rect">
            <a:avLst/>
          </a:prstGeom>
        </p:spPr>
      </p:pic>
    </p:spTree>
    <p:extLst>
      <p:ext uri="{BB962C8B-B14F-4D97-AF65-F5344CB8AC3E}">
        <p14:creationId xmlns:p14="http://schemas.microsoft.com/office/powerpoint/2010/main" val="243546953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6104-6089-540B-4007-652CE672BBD7}"/>
              </a:ext>
            </a:extLst>
          </p:cNvPr>
          <p:cNvSpPr>
            <a:spLocks noGrp="1"/>
          </p:cNvSpPr>
          <p:nvPr>
            <p:ph type="title"/>
          </p:nvPr>
        </p:nvSpPr>
        <p:spPr>
          <a:xfrm>
            <a:off x="487017" y="753532"/>
            <a:ext cx="11019183" cy="836729"/>
          </a:xfrm>
        </p:spPr>
        <p:txBody>
          <a:bodyPr/>
          <a:lstStyle/>
          <a:p>
            <a:r>
              <a:rPr lang="en-US" dirty="0">
                <a:solidFill>
                  <a:srgbClr val="FF0000"/>
                </a:solidFill>
                <a:highlight>
                  <a:srgbClr val="FFFF00"/>
                </a:highlight>
                <a:latin typeface="Algerian" panose="04020705040A02060702" pitchFamily="82" charset="0"/>
              </a:rPr>
              <a:t>Finding target variable </a:t>
            </a:r>
            <a:endParaRPr lang="en-IN" dirty="0">
              <a:solidFill>
                <a:srgbClr val="FF0000"/>
              </a:solidFill>
              <a:highlight>
                <a:srgbClr val="FFFF00"/>
              </a:highlight>
              <a:latin typeface="Algerian" panose="04020705040A02060702" pitchFamily="82" charset="0"/>
            </a:endParaRPr>
          </a:p>
        </p:txBody>
      </p:sp>
      <p:sp>
        <p:nvSpPr>
          <p:cNvPr id="3" name="Text Placeholder 2">
            <a:extLst>
              <a:ext uri="{FF2B5EF4-FFF2-40B4-BE49-F238E27FC236}">
                <a16:creationId xmlns:a16="http://schemas.microsoft.com/office/drawing/2014/main" id="{F809FD82-7291-3A03-A09D-A296F44B8322}"/>
              </a:ext>
            </a:extLst>
          </p:cNvPr>
          <p:cNvSpPr>
            <a:spLocks noGrp="1"/>
          </p:cNvSpPr>
          <p:nvPr>
            <p:ph type="body" sz="half" idx="2"/>
          </p:nvPr>
        </p:nvSpPr>
        <p:spPr>
          <a:xfrm>
            <a:off x="487017" y="4742437"/>
            <a:ext cx="10130516" cy="900699"/>
          </a:xfrm>
        </p:spPr>
        <p:txBody>
          <a:bodyPr>
            <a:normAutofit/>
          </a:bodyPr>
          <a:lstStyle/>
          <a:p>
            <a:r>
              <a:rPr lang="en-US" sz="2000" dirty="0">
                <a:latin typeface="Bodoni MT" panose="02070603080606020203" pitchFamily="18" charset="0"/>
              </a:rPr>
              <a:t>We can group ride id and  count seat number value to find target variable</a:t>
            </a:r>
            <a:endParaRPr lang="en-IN" sz="2000" dirty="0">
              <a:latin typeface="Bodoni MT" panose="02070603080606020203" pitchFamily="18" charset="0"/>
            </a:endParaRPr>
          </a:p>
        </p:txBody>
      </p:sp>
      <p:pic>
        <p:nvPicPr>
          <p:cNvPr id="5" name="Picture 4">
            <a:extLst>
              <a:ext uri="{FF2B5EF4-FFF2-40B4-BE49-F238E27FC236}">
                <a16:creationId xmlns:a16="http://schemas.microsoft.com/office/drawing/2014/main" id="{6A40951B-495F-0A81-C173-66A6D101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55" y="1890723"/>
            <a:ext cx="7886825" cy="2492434"/>
          </a:xfrm>
          <a:prstGeom prst="rect">
            <a:avLst/>
          </a:prstGeom>
        </p:spPr>
      </p:pic>
    </p:spTree>
    <p:extLst>
      <p:ext uri="{BB962C8B-B14F-4D97-AF65-F5344CB8AC3E}">
        <p14:creationId xmlns:p14="http://schemas.microsoft.com/office/powerpoint/2010/main" val="234905247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DB10-E2B7-976C-12F6-A055D74331B4}"/>
              </a:ext>
            </a:extLst>
          </p:cNvPr>
          <p:cNvSpPr>
            <a:spLocks noGrp="1"/>
          </p:cNvSpPr>
          <p:nvPr>
            <p:ph type="title"/>
          </p:nvPr>
        </p:nvSpPr>
        <p:spPr>
          <a:xfrm>
            <a:off x="6592" y="365678"/>
            <a:ext cx="11148391" cy="767155"/>
          </a:xfrm>
        </p:spPr>
        <p:txBody>
          <a:bodyPr/>
          <a:lstStyle/>
          <a:p>
            <a:r>
              <a:rPr lang="en-US" dirty="0">
                <a:solidFill>
                  <a:schemeClr val="accent1"/>
                </a:solidFill>
                <a:highlight>
                  <a:srgbClr val="FFFF00"/>
                </a:highlight>
                <a:latin typeface="Algerian" panose="04020705040A02060702" pitchFamily="82" charset="0"/>
              </a:rPr>
              <a:t>Implement linier regression </a:t>
            </a:r>
            <a:endParaRPr lang="en-IN" dirty="0">
              <a:solidFill>
                <a:schemeClr val="accent1"/>
              </a:solidFill>
              <a:highlight>
                <a:srgbClr val="FFFF00"/>
              </a:highlight>
              <a:latin typeface="Algerian" panose="04020705040A02060702" pitchFamily="82" charset="0"/>
            </a:endParaRPr>
          </a:p>
        </p:txBody>
      </p:sp>
      <p:sp>
        <p:nvSpPr>
          <p:cNvPr id="3" name="Text Placeholder 2">
            <a:extLst>
              <a:ext uri="{FF2B5EF4-FFF2-40B4-BE49-F238E27FC236}">
                <a16:creationId xmlns:a16="http://schemas.microsoft.com/office/drawing/2014/main" id="{993C5917-D7DB-9B66-4667-F5A8EB9D0E1D}"/>
              </a:ext>
            </a:extLst>
          </p:cNvPr>
          <p:cNvSpPr>
            <a:spLocks noGrp="1"/>
          </p:cNvSpPr>
          <p:nvPr>
            <p:ph type="body" sz="half" idx="2"/>
          </p:nvPr>
        </p:nvSpPr>
        <p:spPr>
          <a:xfrm>
            <a:off x="428120" y="4557731"/>
            <a:ext cx="10130516" cy="999067"/>
          </a:xfrm>
        </p:spPr>
        <p:txBody>
          <a:bodyPr>
            <a:normAutofit/>
          </a:bodyPr>
          <a:lstStyle/>
          <a:p>
            <a:r>
              <a:rPr lang="en-US" sz="1800" dirty="0">
                <a:latin typeface="Bodoni MT" panose="02070603080606020203" pitchFamily="18" charset="0"/>
              </a:rPr>
              <a:t>we can see linier regression is perform bad prediction . R2 score is bad .MSE and RMSE is high so this model the a best fit model </a:t>
            </a:r>
            <a:endParaRPr lang="en-IN" sz="1800" dirty="0">
              <a:latin typeface="Bodoni MT" panose="02070603080606020203" pitchFamily="18" charset="0"/>
            </a:endParaRPr>
          </a:p>
        </p:txBody>
      </p:sp>
      <p:pic>
        <p:nvPicPr>
          <p:cNvPr id="5" name="Picture 4">
            <a:extLst>
              <a:ext uri="{FF2B5EF4-FFF2-40B4-BE49-F238E27FC236}">
                <a16:creationId xmlns:a16="http://schemas.microsoft.com/office/drawing/2014/main" id="{20F430D6-9AA4-CAFD-11A3-400A0B3C0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20" y="1301202"/>
            <a:ext cx="6763098" cy="2914800"/>
          </a:xfrm>
          <a:prstGeom prst="rect">
            <a:avLst/>
          </a:prstGeom>
        </p:spPr>
      </p:pic>
    </p:spTree>
    <p:extLst>
      <p:ext uri="{BB962C8B-B14F-4D97-AF65-F5344CB8AC3E}">
        <p14:creationId xmlns:p14="http://schemas.microsoft.com/office/powerpoint/2010/main" val="327218097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1D67-1AB7-6A69-C26B-F32F8FB0686C}"/>
              </a:ext>
            </a:extLst>
          </p:cNvPr>
          <p:cNvSpPr>
            <a:spLocks noGrp="1"/>
          </p:cNvSpPr>
          <p:nvPr>
            <p:ph type="title"/>
          </p:nvPr>
        </p:nvSpPr>
        <p:spPr>
          <a:xfrm>
            <a:off x="19878" y="366115"/>
            <a:ext cx="11327296" cy="657825"/>
          </a:xfrm>
        </p:spPr>
        <p:txBody>
          <a:bodyPr/>
          <a:lstStyle/>
          <a:p>
            <a:r>
              <a:rPr lang="en-US" dirty="0">
                <a:solidFill>
                  <a:schemeClr val="accent1"/>
                </a:solidFill>
                <a:highlight>
                  <a:srgbClr val="FFFF00"/>
                </a:highlight>
                <a:latin typeface="Algerian" panose="04020705040A02060702" pitchFamily="82" charset="0"/>
              </a:rPr>
              <a:t>Implement lasso regression   </a:t>
            </a:r>
            <a:endParaRPr lang="en-IN" dirty="0">
              <a:solidFill>
                <a:schemeClr val="accent1"/>
              </a:solidFill>
              <a:highlight>
                <a:srgbClr val="FFFF00"/>
              </a:highlight>
              <a:latin typeface="Algerian" panose="04020705040A02060702" pitchFamily="82" charset="0"/>
            </a:endParaRPr>
          </a:p>
        </p:txBody>
      </p:sp>
      <p:sp>
        <p:nvSpPr>
          <p:cNvPr id="3" name="Text Placeholder 2">
            <a:extLst>
              <a:ext uri="{FF2B5EF4-FFF2-40B4-BE49-F238E27FC236}">
                <a16:creationId xmlns:a16="http://schemas.microsoft.com/office/drawing/2014/main" id="{EF9AE5C9-5CDB-4AA1-7056-31250126A011}"/>
              </a:ext>
            </a:extLst>
          </p:cNvPr>
          <p:cNvSpPr>
            <a:spLocks noGrp="1"/>
          </p:cNvSpPr>
          <p:nvPr>
            <p:ph type="body" sz="half" idx="2"/>
          </p:nvPr>
        </p:nvSpPr>
        <p:spPr>
          <a:xfrm>
            <a:off x="298910" y="5492818"/>
            <a:ext cx="10130516" cy="999067"/>
          </a:xfrm>
        </p:spPr>
        <p:txBody>
          <a:bodyPr>
            <a:normAutofit/>
          </a:bodyPr>
          <a:lstStyle/>
          <a:p>
            <a:r>
              <a:rPr lang="en-US" sz="2400" dirty="0">
                <a:latin typeface="Bodoni MT" panose="02070603080606020203" pitchFamily="18" charset="0"/>
              </a:rPr>
              <a:t>Lasso regression is not doing  a good prediction . Alpha 0.01 training and testing score is good out of those  but not a good fit model</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9EB1545E-DE6B-E2AF-7141-57CCE649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2773"/>
            <a:ext cx="6864703" cy="4025332"/>
          </a:xfrm>
          <a:prstGeom prst="rect">
            <a:avLst/>
          </a:prstGeom>
        </p:spPr>
      </p:pic>
    </p:spTree>
    <p:extLst>
      <p:ext uri="{BB962C8B-B14F-4D97-AF65-F5344CB8AC3E}">
        <p14:creationId xmlns:p14="http://schemas.microsoft.com/office/powerpoint/2010/main" val="135421421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9A1-B7DA-73A2-39E2-90B1D9D66542}"/>
              </a:ext>
            </a:extLst>
          </p:cNvPr>
          <p:cNvSpPr>
            <a:spLocks noGrp="1"/>
          </p:cNvSpPr>
          <p:nvPr>
            <p:ph type="title"/>
          </p:nvPr>
        </p:nvSpPr>
        <p:spPr>
          <a:xfrm>
            <a:off x="228601" y="355966"/>
            <a:ext cx="11277600" cy="836729"/>
          </a:xfrm>
        </p:spPr>
        <p:txBody>
          <a:bodyPr/>
          <a:lstStyle/>
          <a:p>
            <a:r>
              <a:rPr lang="en-US" dirty="0">
                <a:solidFill>
                  <a:srgbClr val="FF0000"/>
                </a:solidFill>
                <a:highlight>
                  <a:srgbClr val="FFFF00"/>
                </a:highlight>
                <a:latin typeface="Algerian" panose="04020705040A02060702" pitchFamily="82" charset="0"/>
              </a:rPr>
              <a:t>Implement XGBoost </a:t>
            </a:r>
            <a:endParaRPr lang="en-IN" dirty="0">
              <a:solidFill>
                <a:srgbClr val="FF0000"/>
              </a:solidFill>
              <a:highlight>
                <a:srgbClr val="FFFF00"/>
              </a:highlight>
              <a:latin typeface="Algerian" panose="04020705040A02060702" pitchFamily="82" charset="0"/>
            </a:endParaRPr>
          </a:p>
        </p:txBody>
      </p:sp>
      <p:sp>
        <p:nvSpPr>
          <p:cNvPr id="3" name="Text Placeholder 2">
            <a:extLst>
              <a:ext uri="{FF2B5EF4-FFF2-40B4-BE49-F238E27FC236}">
                <a16:creationId xmlns:a16="http://schemas.microsoft.com/office/drawing/2014/main" id="{60758EB8-47DC-ADE6-B5DF-846882AA6194}"/>
              </a:ext>
            </a:extLst>
          </p:cNvPr>
          <p:cNvSpPr>
            <a:spLocks noGrp="1"/>
          </p:cNvSpPr>
          <p:nvPr>
            <p:ph type="body" sz="half" idx="2"/>
          </p:nvPr>
        </p:nvSpPr>
        <p:spPr>
          <a:xfrm>
            <a:off x="630248" y="5418298"/>
            <a:ext cx="10130516" cy="999067"/>
          </a:xfrm>
        </p:spPr>
        <p:txBody>
          <a:bodyPr>
            <a:normAutofit/>
          </a:bodyPr>
          <a:lstStyle/>
          <a:p>
            <a:r>
              <a:rPr lang="en-US" sz="2400" dirty="0">
                <a:latin typeface="Bodoni MT" panose="02070603080606020203" pitchFamily="18" charset="0"/>
              </a:rPr>
              <a:t>After used XGBoost algorithm we can see training and tasting score is good . </a:t>
            </a:r>
            <a:endParaRPr lang="en-IN" sz="2400" dirty="0">
              <a:latin typeface="Bodoni MT" panose="02070603080606020203" pitchFamily="18" charset="0"/>
            </a:endParaRPr>
          </a:p>
        </p:txBody>
      </p:sp>
      <p:pic>
        <p:nvPicPr>
          <p:cNvPr id="7" name="Picture 6">
            <a:extLst>
              <a:ext uri="{FF2B5EF4-FFF2-40B4-BE49-F238E27FC236}">
                <a16:creationId xmlns:a16="http://schemas.microsoft.com/office/drawing/2014/main" id="{41081EF9-C595-7021-2DBD-A8D43CCA9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298465"/>
            <a:ext cx="8931432" cy="4261069"/>
          </a:xfrm>
          <a:prstGeom prst="rect">
            <a:avLst/>
          </a:prstGeom>
        </p:spPr>
      </p:pic>
    </p:spTree>
    <p:extLst>
      <p:ext uri="{BB962C8B-B14F-4D97-AF65-F5344CB8AC3E}">
        <p14:creationId xmlns:p14="http://schemas.microsoft.com/office/powerpoint/2010/main" val="144169766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E946-C3C4-3974-6500-C74D7D8D3824}"/>
              </a:ext>
            </a:extLst>
          </p:cNvPr>
          <p:cNvSpPr>
            <a:spLocks noGrp="1"/>
          </p:cNvSpPr>
          <p:nvPr>
            <p:ph type="title"/>
          </p:nvPr>
        </p:nvSpPr>
        <p:spPr>
          <a:xfrm>
            <a:off x="159025" y="346028"/>
            <a:ext cx="11247783" cy="497243"/>
          </a:xfrm>
        </p:spPr>
        <p:txBody>
          <a:bodyPr>
            <a:normAutofit fontScale="90000"/>
          </a:bodyPr>
          <a:lstStyle/>
          <a:p>
            <a:r>
              <a:rPr lang="en-US" dirty="0">
                <a:solidFill>
                  <a:schemeClr val="accent1"/>
                </a:solidFill>
                <a:highlight>
                  <a:srgbClr val="FFFF00"/>
                </a:highlight>
                <a:latin typeface="Algerian" panose="04020705040A02060702" pitchFamily="82" charset="0"/>
              </a:rPr>
              <a:t>Implement random forest classifier </a:t>
            </a:r>
            <a:endParaRPr lang="en-IN" dirty="0">
              <a:solidFill>
                <a:schemeClr val="accent1"/>
              </a:solidFill>
              <a:highlight>
                <a:srgbClr val="FFFF00"/>
              </a:highlight>
              <a:latin typeface="Algerian" panose="04020705040A02060702" pitchFamily="82" charset="0"/>
            </a:endParaRPr>
          </a:p>
        </p:txBody>
      </p:sp>
      <p:sp>
        <p:nvSpPr>
          <p:cNvPr id="3" name="Text Placeholder 2">
            <a:extLst>
              <a:ext uri="{FF2B5EF4-FFF2-40B4-BE49-F238E27FC236}">
                <a16:creationId xmlns:a16="http://schemas.microsoft.com/office/drawing/2014/main" id="{4BC93486-0CC8-D7F6-E790-1304FB7B8D64}"/>
              </a:ext>
            </a:extLst>
          </p:cNvPr>
          <p:cNvSpPr>
            <a:spLocks noGrp="1"/>
          </p:cNvSpPr>
          <p:nvPr>
            <p:ph type="body" sz="half" idx="2"/>
          </p:nvPr>
        </p:nvSpPr>
        <p:spPr>
          <a:xfrm>
            <a:off x="348606" y="4771376"/>
            <a:ext cx="10130516" cy="999067"/>
          </a:xfrm>
        </p:spPr>
        <p:txBody>
          <a:bodyPr>
            <a:normAutofit/>
          </a:bodyPr>
          <a:lstStyle/>
          <a:p>
            <a:r>
              <a:rPr lang="en-US" sz="2400" dirty="0">
                <a:latin typeface="Bodoni MT" panose="02070603080606020203" pitchFamily="18" charset="0"/>
              </a:rPr>
              <a:t>Training score is very good but testing score of random classifier is low</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BE7D032A-5D4F-E941-99A2-0D3B9412C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52" y="1044487"/>
            <a:ext cx="6801200" cy="3397425"/>
          </a:xfrm>
          <a:prstGeom prst="rect">
            <a:avLst/>
          </a:prstGeom>
        </p:spPr>
      </p:pic>
    </p:spTree>
    <p:extLst>
      <p:ext uri="{BB962C8B-B14F-4D97-AF65-F5344CB8AC3E}">
        <p14:creationId xmlns:p14="http://schemas.microsoft.com/office/powerpoint/2010/main" val="124383997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D87B-D43A-B66D-F97C-55B1FAC07A79}"/>
              </a:ext>
            </a:extLst>
          </p:cNvPr>
          <p:cNvSpPr>
            <a:spLocks noGrp="1"/>
          </p:cNvSpPr>
          <p:nvPr>
            <p:ph type="title"/>
          </p:nvPr>
        </p:nvSpPr>
        <p:spPr/>
        <p:txBody>
          <a:bodyPr>
            <a:normAutofit/>
          </a:bodyPr>
          <a:lstStyle/>
          <a:p>
            <a:r>
              <a:rPr lang="en-IN" b="1" dirty="0">
                <a:solidFill>
                  <a:srgbClr val="FF0000"/>
                </a:solidFill>
                <a:highlight>
                  <a:srgbClr val="C0C0C0"/>
                </a:highlight>
                <a:latin typeface="Algerian" panose="04020705040A02060702" pitchFamily="82" charset="0"/>
              </a:rPr>
              <a:t>Conclusion</a:t>
            </a:r>
            <a:br>
              <a:rPr lang="en-IN" b="1" dirty="0"/>
            </a:br>
            <a:endParaRPr lang="en-IN" dirty="0"/>
          </a:p>
        </p:txBody>
      </p:sp>
      <p:sp>
        <p:nvSpPr>
          <p:cNvPr id="3" name="Content Placeholder 2">
            <a:extLst>
              <a:ext uri="{FF2B5EF4-FFF2-40B4-BE49-F238E27FC236}">
                <a16:creationId xmlns:a16="http://schemas.microsoft.com/office/drawing/2014/main" id="{B5FFA1E5-4A12-5D93-8939-783599920A9A}"/>
              </a:ext>
            </a:extLst>
          </p:cNvPr>
          <p:cNvSpPr>
            <a:spLocks noGrp="1"/>
          </p:cNvSpPr>
          <p:nvPr>
            <p:ph idx="1"/>
          </p:nvPr>
        </p:nvSpPr>
        <p:spPr/>
        <p:txBody>
          <a:bodyPr>
            <a:normAutofit/>
          </a:bodyPr>
          <a:lstStyle/>
          <a:p>
            <a:r>
              <a:rPr lang="en-US" sz="2800" dirty="0">
                <a:solidFill>
                  <a:srgbClr val="FFFF00"/>
                </a:solidFill>
                <a:highlight>
                  <a:srgbClr val="800080"/>
                </a:highlight>
                <a:latin typeface="Bodoni MT" panose="02070603080606020203" pitchFamily="18" charset="0"/>
              </a:rPr>
              <a:t>We used </a:t>
            </a:r>
            <a:r>
              <a:rPr lang="en-US" sz="2800" dirty="0" err="1">
                <a:solidFill>
                  <a:srgbClr val="FFFF00"/>
                </a:solidFill>
                <a:highlight>
                  <a:srgbClr val="800080"/>
                </a:highlight>
                <a:latin typeface="Bodoni MT" panose="02070603080606020203" pitchFamily="18" charset="0"/>
              </a:rPr>
              <a:t>diffent</a:t>
            </a:r>
            <a:r>
              <a:rPr lang="en-US" sz="2800" dirty="0">
                <a:solidFill>
                  <a:srgbClr val="FFFF00"/>
                </a:solidFill>
                <a:highlight>
                  <a:srgbClr val="800080"/>
                </a:highlight>
                <a:latin typeface="Bodoni MT" panose="02070603080606020203" pitchFamily="18" charset="0"/>
              </a:rPr>
              <a:t> type of regression algorithms to train our model like, Linear Regression, Regularized linear regression (Lasso), </a:t>
            </a:r>
            <a:r>
              <a:rPr lang="en-US" sz="2800" dirty="0" err="1">
                <a:solidFill>
                  <a:srgbClr val="FFFF00"/>
                </a:solidFill>
                <a:highlight>
                  <a:srgbClr val="800080"/>
                </a:highlight>
                <a:latin typeface="Bodoni MT" panose="02070603080606020203" pitchFamily="18" charset="0"/>
              </a:rPr>
              <a:t>GBM,Random</a:t>
            </a:r>
            <a:r>
              <a:rPr lang="en-US" sz="2800" dirty="0">
                <a:solidFill>
                  <a:srgbClr val="FFFF00"/>
                </a:solidFill>
                <a:highlight>
                  <a:srgbClr val="800080"/>
                </a:highlight>
                <a:latin typeface="Bodoni MT" panose="02070603080606020203" pitchFamily="18" charset="0"/>
              </a:rPr>
              <a:t> Forest Regressor, XGboost regressor. and Also we tuned the parameters of Random forest regressor and XGboost regressor and also found the important features for training the model. Out of them XGboost with tuned hyperparameters gave the best result.</a:t>
            </a:r>
            <a:endParaRPr lang="en-IN" sz="2800" dirty="0">
              <a:solidFill>
                <a:srgbClr val="FFFF00"/>
              </a:solidFill>
              <a:highlight>
                <a:srgbClr val="800080"/>
              </a:highlight>
              <a:latin typeface="Bodoni MT" panose="02070603080606020203" pitchFamily="18" charset="0"/>
            </a:endParaRPr>
          </a:p>
        </p:txBody>
      </p:sp>
    </p:spTree>
    <p:extLst>
      <p:ext uri="{BB962C8B-B14F-4D97-AF65-F5344CB8AC3E}">
        <p14:creationId xmlns:p14="http://schemas.microsoft.com/office/powerpoint/2010/main" val="319760701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F255-5E41-2367-6AD9-F286561C645C}"/>
              </a:ext>
            </a:extLst>
          </p:cNvPr>
          <p:cNvSpPr>
            <a:spLocks noGrp="1"/>
          </p:cNvSpPr>
          <p:nvPr>
            <p:ph type="title"/>
          </p:nvPr>
        </p:nvSpPr>
        <p:spPr>
          <a:xfrm>
            <a:off x="2592925" y="278580"/>
            <a:ext cx="8911687" cy="668198"/>
          </a:xfrm>
        </p:spPr>
        <p:txBody>
          <a:bodyPr/>
          <a:lstStyle/>
          <a:p>
            <a:r>
              <a:rPr lang="en-US" dirty="0">
                <a:solidFill>
                  <a:srgbClr val="FF0000"/>
                </a:solidFill>
                <a:highlight>
                  <a:srgbClr val="FFFF00"/>
                </a:highlight>
                <a:latin typeface="Algerian" panose="04020705040A02060702" pitchFamily="82" charset="0"/>
              </a:rPr>
              <a:t>Point for Discussion </a:t>
            </a:r>
            <a:endParaRPr lang="en-IN" dirty="0">
              <a:solidFill>
                <a:srgbClr val="FF0000"/>
              </a:solidFill>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3D2EF564-CCAB-E925-2FB9-12C3A470DAF7}"/>
              </a:ext>
            </a:extLst>
          </p:cNvPr>
          <p:cNvSpPr>
            <a:spLocks noGrp="1"/>
          </p:cNvSpPr>
          <p:nvPr>
            <p:ph idx="1"/>
          </p:nvPr>
        </p:nvSpPr>
        <p:spPr>
          <a:xfrm>
            <a:off x="566530" y="1192696"/>
            <a:ext cx="10938082" cy="4718526"/>
          </a:xfrm>
        </p:spPr>
        <p:txBody>
          <a:bodyPr>
            <a:normAutofit fontScale="85000" lnSpcReduction="20000"/>
          </a:bodyPr>
          <a:lstStyle/>
          <a:p>
            <a:r>
              <a:rPr lang="en-US" sz="2000" dirty="0">
                <a:solidFill>
                  <a:schemeClr val="tx1">
                    <a:lumMod val="95000"/>
                    <a:lumOff val="5000"/>
                  </a:schemeClr>
                </a:solidFill>
                <a:latin typeface="Bodoni MT" panose="02070603080606020203" pitchFamily="18" charset="0"/>
              </a:rPr>
              <a:t>Data Summary</a:t>
            </a:r>
          </a:p>
          <a:p>
            <a:r>
              <a:rPr lang="en-US" sz="2000" dirty="0">
                <a:solidFill>
                  <a:schemeClr val="tx1">
                    <a:lumMod val="95000"/>
                    <a:lumOff val="5000"/>
                  </a:schemeClr>
                </a:solidFill>
                <a:latin typeface="Bodoni MT" panose="02070603080606020203" pitchFamily="18" charset="0"/>
              </a:rPr>
              <a:t>Problem statement </a:t>
            </a:r>
          </a:p>
          <a:p>
            <a:r>
              <a:rPr lang="en-US" sz="2000" dirty="0">
                <a:solidFill>
                  <a:schemeClr val="tx1">
                    <a:lumMod val="95000"/>
                    <a:lumOff val="5000"/>
                  </a:schemeClr>
                </a:solidFill>
                <a:latin typeface="Bodoni MT" panose="02070603080606020203" pitchFamily="18" charset="0"/>
              </a:rPr>
              <a:t>Variable description </a:t>
            </a:r>
          </a:p>
          <a:p>
            <a:r>
              <a:rPr lang="en-US" sz="2000" dirty="0">
                <a:solidFill>
                  <a:schemeClr val="tx1">
                    <a:lumMod val="95000"/>
                    <a:lumOff val="5000"/>
                  </a:schemeClr>
                </a:solidFill>
                <a:latin typeface="Bodoni MT" panose="02070603080606020203" pitchFamily="18" charset="0"/>
              </a:rPr>
              <a:t>Exploring data analysis </a:t>
            </a:r>
          </a:p>
          <a:p>
            <a:r>
              <a:rPr lang="en-US" sz="2000" dirty="0">
                <a:solidFill>
                  <a:schemeClr val="tx1">
                    <a:lumMod val="95000"/>
                    <a:lumOff val="5000"/>
                  </a:schemeClr>
                </a:solidFill>
                <a:latin typeface="Bodoni MT" panose="02070603080606020203" pitchFamily="18" charset="0"/>
              </a:rPr>
              <a:t>Count the vehicle type</a:t>
            </a:r>
          </a:p>
          <a:p>
            <a:r>
              <a:rPr lang="en-US" sz="2000" dirty="0">
                <a:solidFill>
                  <a:schemeClr val="tx1">
                    <a:lumMod val="95000"/>
                    <a:lumOff val="5000"/>
                  </a:schemeClr>
                </a:solidFill>
                <a:latin typeface="Bodoni MT" panose="02070603080606020203" pitchFamily="18" charset="0"/>
              </a:rPr>
              <a:t>Count the capacity and payment method</a:t>
            </a:r>
          </a:p>
          <a:p>
            <a:r>
              <a:rPr lang="en-US" sz="2000" dirty="0">
                <a:solidFill>
                  <a:schemeClr val="tx1">
                    <a:lumMod val="95000"/>
                    <a:lumOff val="5000"/>
                  </a:schemeClr>
                </a:solidFill>
                <a:latin typeface="Bodoni MT" panose="02070603080606020203" pitchFamily="18" charset="0"/>
              </a:rPr>
              <a:t> count people travel location </a:t>
            </a:r>
          </a:p>
          <a:p>
            <a:r>
              <a:rPr lang="en-US" sz="2000" dirty="0">
                <a:solidFill>
                  <a:schemeClr val="tx1">
                    <a:lumMod val="95000"/>
                    <a:lumOff val="5000"/>
                  </a:schemeClr>
                </a:solidFill>
                <a:latin typeface="Bodoni MT" panose="02070603080606020203" pitchFamily="18" charset="0"/>
              </a:rPr>
              <a:t>Count traveling time </a:t>
            </a:r>
          </a:p>
          <a:p>
            <a:r>
              <a:rPr lang="en-US" sz="2000" dirty="0">
                <a:solidFill>
                  <a:schemeClr val="tx1">
                    <a:lumMod val="95000"/>
                    <a:lumOff val="5000"/>
                  </a:schemeClr>
                </a:solidFill>
                <a:latin typeface="Bodoni MT" panose="02070603080606020203" pitchFamily="18" charset="0"/>
              </a:rPr>
              <a:t>Count number of ticket of each location </a:t>
            </a:r>
          </a:p>
          <a:p>
            <a:r>
              <a:rPr lang="en-US" sz="2000" dirty="0">
                <a:solidFill>
                  <a:schemeClr val="tx1">
                    <a:lumMod val="95000"/>
                    <a:lumOff val="5000"/>
                  </a:schemeClr>
                </a:solidFill>
                <a:latin typeface="Bodoni MT" panose="02070603080606020203" pitchFamily="18" charset="0"/>
              </a:rPr>
              <a:t>Features engineering</a:t>
            </a:r>
          </a:p>
          <a:p>
            <a:r>
              <a:rPr lang="en-US" sz="2000" dirty="0">
                <a:solidFill>
                  <a:schemeClr val="tx1">
                    <a:lumMod val="95000"/>
                    <a:lumOff val="5000"/>
                  </a:schemeClr>
                </a:solidFill>
                <a:latin typeface="Bodoni MT" panose="02070603080606020203" pitchFamily="18" charset="0"/>
              </a:rPr>
              <a:t> implement linier regression</a:t>
            </a:r>
          </a:p>
          <a:p>
            <a:r>
              <a:rPr lang="en-US" sz="2000" dirty="0">
                <a:solidFill>
                  <a:schemeClr val="tx1">
                    <a:lumMod val="95000"/>
                    <a:lumOff val="5000"/>
                  </a:schemeClr>
                </a:solidFill>
                <a:latin typeface="Bodoni MT" panose="02070603080606020203" pitchFamily="18" charset="0"/>
              </a:rPr>
              <a:t>Implement lasso </a:t>
            </a:r>
          </a:p>
          <a:p>
            <a:r>
              <a:rPr lang="en-US" sz="2000" dirty="0">
                <a:solidFill>
                  <a:schemeClr val="tx1">
                    <a:lumMod val="95000"/>
                    <a:lumOff val="5000"/>
                  </a:schemeClr>
                </a:solidFill>
                <a:latin typeface="Bodoni MT" panose="02070603080606020203" pitchFamily="18" charset="0"/>
              </a:rPr>
              <a:t> implement XGBoost </a:t>
            </a:r>
          </a:p>
          <a:p>
            <a:r>
              <a:rPr lang="en-US" sz="2000" dirty="0">
                <a:solidFill>
                  <a:schemeClr val="tx1">
                    <a:lumMod val="95000"/>
                    <a:lumOff val="5000"/>
                  </a:schemeClr>
                </a:solidFill>
                <a:latin typeface="Bodoni MT" panose="02070603080606020203" pitchFamily="18" charset="0"/>
              </a:rPr>
              <a:t>Implement random forest classifier</a:t>
            </a:r>
          </a:p>
          <a:p>
            <a:r>
              <a:rPr lang="en-US" sz="2000" dirty="0">
                <a:solidFill>
                  <a:schemeClr val="tx1">
                    <a:lumMod val="95000"/>
                    <a:lumOff val="5000"/>
                  </a:schemeClr>
                </a:solidFill>
                <a:latin typeface="Bodoni MT" panose="02070603080606020203" pitchFamily="18" charset="0"/>
              </a:rPr>
              <a:t>Conclusion</a:t>
            </a:r>
          </a:p>
          <a:p>
            <a:endParaRPr lang="en-US" dirty="0"/>
          </a:p>
          <a:p>
            <a:endParaRPr lang="en-US" dirty="0"/>
          </a:p>
          <a:p>
            <a:endParaRPr lang="en-US" dirty="0"/>
          </a:p>
        </p:txBody>
      </p:sp>
    </p:spTree>
    <p:extLst>
      <p:ext uri="{BB962C8B-B14F-4D97-AF65-F5344CB8AC3E}">
        <p14:creationId xmlns:p14="http://schemas.microsoft.com/office/powerpoint/2010/main" val="397997806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E04A8-B596-9EC6-6828-C8AF1FF796DB}"/>
              </a:ext>
            </a:extLst>
          </p:cNvPr>
          <p:cNvSpPr>
            <a:spLocks noGrp="1"/>
          </p:cNvSpPr>
          <p:nvPr>
            <p:ph idx="1"/>
          </p:nvPr>
        </p:nvSpPr>
        <p:spPr/>
        <p:txBody>
          <a:bodyPr>
            <a:normAutofit/>
          </a:bodyPr>
          <a:lstStyle/>
          <a:p>
            <a:pPr marL="0" indent="0">
              <a:buNone/>
            </a:pPr>
            <a:r>
              <a:rPr lang="en-US" sz="6000" dirty="0"/>
              <a:t>			</a:t>
            </a:r>
          </a:p>
          <a:p>
            <a:pPr marL="0" indent="0">
              <a:buNone/>
            </a:pPr>
            <a:r>
              <a:rPr lang="en-US" sz="6000" dirty="0"/>
              <a:t>			</a:t>
            </a:r>
            <a:r>
              <a:rPr lang="en-US" sz="8000" dirty="0">
                <a:solidFill>
                  <a:srgbClr val="92D050"/>
                </a:solidFill>
                <a:latin typeface="Algerian" panose="04020705040A02060702" pitchFamily="82" charset="0"/>
              </a:rPr>
              <a:t>Thank You</a:t>
            </a:r>
            <a:endParaRPr lang="en-IN" sz="8000" dirty="0">
              <a:solidFill>
                <a:srgbClr val="92D050"/>
              </a:solidFill>
              <a:latin typeface="Algerian" panose="04020705040A02060702" pitchFamily="82" charset="0"/>
            </a:endParaRPr>
          </a:p>
        </p:txBody>
      </p:sp>
    </p:spTree>
    <p:extLst>
      <p:ext uri="{BB962C8B-B14F-4D97-AF65-F5344CB8AC3E}">
        <p14:creationId xmlns:p14="http://schemas.microsoft.com/office/powerpoint/2010/main" val="231970856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7274-1C86-AEA8-9F3F-59880CB595AE}"/>
              </a:ext>
            </a:extLst>
          </p:cNvPr>
          <p:cNvSpPr>
            <a:spLocks noGrp="1"/>
          </p:cNvSpPr>
          <p:nvPr>
            <p:ph type="title"/>
          </p:nvPr>
        </p:nvSpPr>
        <p:spPr/>
        <p:txBody>
          <a:bodyPr/>
          <a:lstStyle/>
          <a:p>
            <a:r>
              <a:rPr lang="en-IN" sz="4000" b="1" kern="0" cap="all" spc="20" dirty="0">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Problem Statement</a:t>
            </a:r>
            <a:br>
              <a:rPr lang="en-IN" sz="4000" b="1" kern="0" cap="all" spc="20" dirty="0">
                <a:effectLst/>
                <a:highlight>
                  <a:srgbClr val="FFFF00"/>
                </a:highlight>
                <a:latin typeface="Calibri Light" panose="020F0302020204030204" pitchFamily="34" charset="0"/>
                <a:ea typeface="Times New Roman" panose="02020603050405020304" pitchFamily="18" charset="0"/>
                <a:cs typeface="Mangal" panose="02040503050203030202" pitchFamily="18" charset="0"/>
              </a:rPr>
            </a:br>
            <a:endParaRPr lang="en-IN" dirty="0">
              <a:highlight>
                <a:srgbClr val="FFFF00"/>
              </a:highlight>
            </a:endParaRPr>
          </a:p>
        </p:txBody>
      </p:sp>
      <p:sp>
        <p:nvSpPr>
          <p:cNvPr id="3" name="Content Placeholder 2">
            <a:extLst>
              <a:ext uri="{FF2B5EF4-FFF2-40B4-BE49-F238E27FC236}">
                <a16:creationId xmlns:a16="http://schemas.microsoft.com/office/drawing/2014/main" id="{4E687605-9D70-7800-9E8B-46D327E86428}"/>
              </a:ext>
            </a:extLst>
          </p:cNvPr>
          <p:cNvSpPr>
            <a:spLocks noGrp="1"/>
          </p:cNvSpPr>
          <p:nvPr>
            <p:ph idx="1"/>
          </p:nvPr>
        </p:nvSpPr>
        <p:spPr/>
        <p:txBody>
          <a:bodyPr/>
          <a:lstStyle/>
          <a:p>
            <a:pPr marL="285750" algn="l">
              <a:lnSpc>
                <a:spcPct val="105000"/>
              </a:lnSpc>
              <a:spcBef>
                <a:spcPts val="1600"/>
              </a:spcBef>
              <a:spcAft>
                <a:spcPts val="200"/>
              </a:spcAft>
            </a:pPr>
            <a:r>
              <a:rPr lang="en-IN" sz="1800" kern="0" cap="all" spc="20" dirty="0">
                <a:effectLst/>
                <a:latin typeface="Bodoni MT" panose="02070603080606020203" pitchFamily="18" charset="0"/>
                <a:ea typeface="Times New Roman" panose="02020603050405020304" pitchFamily="18" charset="0"/>
                <a:cs typeface="Mangal" panose="02040503050203030202" pitchFamily="18" charset="0"/>
              </a:rPr>
              <a:t>This challenge asks you to build a model that predicts the number of seats that Mobiticket (cash or mobile) can expect to sell for each ride, i.e. for a specific route on a specific date and time. There are 14 routes in this dataset. All of the routes end in Nairobi and originate in towns to the North-West of Nairobi towards Lake Victo</a:t>
            </a:r>
          </a:p>
          <a:p>
            <a:endParaRPr lang="en-IN" dirty="0"/>
          </a:p>
        </p:txBody>
      </p:sp>
    </p:spTree>
    <p:extLst>
      <p:ext uri="{BB962C8B-B14F-4D97-AF65-F5344CB8AC3E}">
        <p14:creationId xmlns:p14="http://schemas.microsoft.com/office/powerpoint/2010/main" val="313736899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86EF-C97A-A91F-ED3B-414D9F233C1F}"/>
              </a:ext>
            </a:extLst>
          </p:cNvPr>
          <p:cNvSpPr>
            <a:spLocks noGrp="1"/>
          </p:cNvSpPr>
          <p:nvPr>
            <p:ph type="title"/>
          </p:nvPr>
        </p:nvSpPr>
        <p:spPr/>
        <p:txBody>
          <a:bodyPr>
            <a:normAutofit fontScale="90000"/>
          </a:bodyPr>
          <a:lstStyle/>
          <a:p>
            <a:pPr>
              <a:lnSpc>
                <a:spcPct val="105000"/>
              </a:lnSpc>
              <a:spcBef>
                <a:spcPts val="600"/>
              </a:spcBef>
            </a:pPr>
            <a:r>
              <a:rPr lang="en-IN" sz="4000" b="1" spc="20" dirty="0">
                <a:solidFill>
                  <a:srgbClr val="FF0000"/>
                </a:solidFill>
                <a:effectLst/>
                <a:latin typeface="Algerian" panose="04020705040A02060702" pitchFamily="82" charset="0"/>
                <a:ea typeface="Times New Roman" panose="02020603050405020304" pitchFamily="18" charset="0"/>
                <a:cs typeface="Mangal" panose="02040503050203030202" pitchFamily="18" charset="0"/>
              </a:rPr>
              <a:t>Variables description:</a:t>
            </a:r>
            <a:br>
              <a:rPr lang="en-IN" sz="4000" b="1" spc="20" dirty="0">
                <a:effectLst/>
                <a:latin typeface="Calibri Light" panose="020F0302020204030204" pitchFamily="34" charset="0"/>
                <a:ea typeface="Times New Roman" panose="02020603050405020304" pitchFamily="18" charset="0"/>
                <a:cs typeface="Mangal" panose="02040503050203030202" pitchFamily="18" charset="0"/>
              </a:rPr>
            </a:br>
            <a:r>
              <a:rPr lang="en-IN" sz="4000" u="none" strike="noStrike" cap="small" dirty="0">
                <a:effectLst/>
                <a:uFill>
                  <a:solidFill>
                    <a:srgbClr val="7F7F7F"/>
                  </a:solidFill>
                </a:uFill>
                <a:latin typeface="Calibri" panose="020F0502020204030204" pitchFamily="34" charset="0"/>
                <a:ea typeface="Times New Roman" panose="02020603050405020304" pitchFamily="18" charset="0"/>
                <a:cs typeface="Mangal" panose="02040503050203030202" pitchFamily="18" charset="0"/>
              </a:rPr>
              <a:t> </a:t>
            </a:r>
            <a:br>
              <a:rPr lang="en-IN" sz="40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34377522-28F9-1F8F-51D0-718B0B9F05FF}"/>
              </a:ext>
            </a:extLst>
          </p:cNvPr>
          <p:cNvSpPr>
            <a:spLocks noGrp="1"/>
          </p:cNvSpPr>
          <p:nvPr>
            <p:ph idx="1"/>
          </p:nvPr>
        </p:nvSpPr>
        <p:spPr>
          <a:xfrm>
            <a:off x="685800" y="1630018"/>
            <a:ext cx="10820400" cy="4588668"/>
          </a:xfrm>
        </p:spPr>
        <p:txBody>
          <a:bodyPr>
            <a:normAutofit/>
          </a:bodyPr>
          <a:lstStyle/>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ride_id</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unique ID of a vehicle on a specific route on a specific day and time.</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seat_number</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seat assigned to ticket</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payment_method</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 </a:t>
            </a:r>
            <a:r>
              <a:rPr lang="en-IN" sz="1800" i="0" dirty="0">
                <a:effectLst/>
                <a:latin typeface="Algerian" panose="04020705040A02060702" pitchFamily="82" charset="0"/>
                <a:ea typeface="Times New Roman" panose="02020603050405020304" pitchFamily="18" charset="0"/>
                <a:cs typeface="Mangal" panose="02040503050203030202" pitchFamily="18" charset="0"/>
              </a:rPr>
              <a:t>method used by customer to purchase ticket from Mobiticket (cash or </a:t>
            </a:r>
            <a:r>
              <a:rPr lang="en-IN" sz="1800" i="0" dirty="0" err="1">
                <a:effectLst/>
                <a:latin typeface="Algerian" panose="04020705040A02060702" pitchFamily="82" charset="0"/>
                <a:ea typeface="Times New Roman" panose="02020603050405020304" pitchFamily="18" charset="0"/>
                <a:cs typeface="Mangal" panose="02040503050203030202" pitchFamily="18" charset="0"/>
              </a:rPr>
              <a:t>Mpesa</a:t>
            </a:r>
            <a:r>
              <a:rPr lang="en-IN" sz="1800" i="0" dirty="0">
                <a:effectLst/>
                <a:latin typeface="Algerian" panose="04020705040A02060702" pitchFamily="82" charset="0"/>
                <a:ea typeface="Times New Roman" panose="02020603050405020304" pitchFamily="18" charset="0"/>
                <a:cs typeface="Mangal" panose="02040503050203030202" pitchFamily="18" charset="0"/>
              </a:rPr>
              <a:t>)</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payment_receipt</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unique id number for ticket purchased from Mobiticket</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travel_date</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date of ride departure. (MM/DD/YYYY)</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travel_time</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scheduled departure time of ride. Rides generally depart on time. (</a:t>
            </a:r>
            <a:r>
              <a:rPr lang="en-IN" sz="1800" i="0" dirty="0" err="1">
                <a:effectLst/>
                <a:latin typeface="Algerian" panose="04020705040A02060702" pitchFamily="82" charset="0"/>
                <a:ea typeface="Times New Roman" panose="02020603050405020304" pitchFamily="18" charset="0"/>
                <a:cs typeface="Mangal" panose="02040503050203030202" pitchFamily="18" charset="0"/>
              </a:rPr>
              <a:t>hh:mm</a:t>
            </a:r>
            <a:r>
              <a:rPr lang="en-IN" sz="1800" i="0" dirty="0">
                <a:effectLst/>
                <a:latin typeface="Algerian" panose="04020705040A02060702" pitchFamily="82" charset="0"/>
                <a:ea typeface="Times New Roman" panose="02020603050405020304" pitchFamily="18" charset="0"/>
                <a:cs typeface="Mangal" panose="02040503050203030202" pitchFamily="18" charset="0"/>
              </a:rPr>
              <a:t>)</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travel_from</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 </a:t>
            </a:r>
            <a:r>
              <a:rPr lang="en-IN" sz="1800" i="0" dirty="0">
                <a:effectLst/>
                <a:latin typeface="Algerian" panose="04020705040A02060702" pitchFamily="82" charset="0"/>
                <a:ea typeface="Times New Roman" panose="02020603050405020304" pitchFamily="18" charset="0"/>
                <a:cs typeface="Mangal" panose="02040503050203030202" pitchFamily="18" charset="0"/>
              </a:rPr>
              <a:t>town from which ride originated</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travel_to</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destination of ride. All rides are to Nairobi.</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car_type</a:t>
            </a:r>
            <a:r>
              <a:rPr lang="en-IN" sz="1800" i="0" dirty="0">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 </a:t>
            </a:r>
            <a:r>
              <a:rPr lang="en-IN" sz="1800" i="0" dirty="0">
                <a:effectLst/>
                <a:latin typeface="Algerian" panose="04020705040A02060702" pitchFamily="82" charset="0"/>
                <a:ea typeface="Times New Roman" panose="02020603050405020304" pitchFamily="18" charset="0"/>
                <a:cs typeface="Mangal" panose="02040503050203030202" pitchFamily="18" charset="0"/>
              </a:rPr>
              <a:t>vehicle type (shuttle or bus)</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pPr marL="342900" lvl="0" indent="-342900" algn="just">
              <a:lnSpc>
                <a:spcPct val="105000"/>
              </a:lnSpc>
              <a:spcBef>
                <a:spcPts val="600"/>
              </a:spcBef>
              <a:buSzPts val="1000"/>
              <a:buFont typeface="Symbol" panose="05050102010706020507" pitchFamily="18" charset="2"/>
              <a:buChar char=""/>
              <a:tabLst>
                <a:tab pos="457200" algn="l"/>
              </a:tabLst>
            </a:pPr>
            <a:r>
              <a:rPr lang="en-IN" sz="1800" i="0" dirty="0" err="1">
                <a:solidFill>
                  <a:srgbClr val="C45911"/>
                </a:solidFill>
                <a:effectLst/>
                <a:latin typeface="Algerian" panose="04020705040A02060702" pitchFamily="82" charset="0"/>
                <a:ea typeface="Times New Roman" panose="02020603050405020304" pitchFamily="18" charset="0"/>
                <a:cs typeface="Mangal" panose="02040503050203030202" pitchFamily="18" charset="0"/>
              </a:rPr>
              <a:t>max_capacity</a:t>
            </a:r>
            <a:r>
              <a:rPr lang="en-IN" sz="1800" i="0" dirty="0">
                <a:effectLst/>
                <a:latin typeface="Algerian" panose="04020705040A02060702" pitchFamily="82" charset="0"/>
                <a:ea typeface="Times New Roman" panose="02020603050405020304" pitchFamily="18" charset="0"/>
                <a:cs typeface="Mangal" panose="02040503050203030202" pitchFamily="18" charset="0"/>
              </a:rPr>
              <a:t>: number of seats on the vehicle</a:t>
            </a:r>
            <a:endParaRPr lang="en-IN" sz="1800" i="1" dirty="0">
              <a:effectLst/>
              <a:latin typeface="Algerian" panose="04020705040A02060702" pitchFamily="82"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50502976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654C-36A7-D606-2F3D-7EEE353B970D}"/>
              </a:ext>
            </a:extLst>
          </p:cNvPr>
          <p:cNvSpPr>
            <a:spLocks noGrp="1"/>
          </p:cNvSpPr>
          <p:nvPr>
            <p:ph type="title" idx="4294967295"/>
          </p:nvPr>
        </p:nvSpPr>
        <p:spPr>
          <a:xfrm rot="10800000" flipV="1">
            <a:off x="914400" y="1722923"/>
            <a:ext cx="11277600" cy="3077678"/>
          </a:xfrm>
        </p:spPr>
        <p:txBody>
          <a:bodyPr>
            <a:normAutofit fontScale="90000"/>
          </a:bodyPr>
          <a:lstStyle/>
          <a:p>
            <a:pPr algn="ctr"/>
            <a:r>
              <a:rPr lang="en-US" b="1" dirty="0">
                <a:latin typeface="Algerian" panose="04020705040A02060702" pitchFamily="82" charset="0"/>
              </a:rPr>
              <a:t>Exploratory Analysis and Visualization</a:t>
            </a:r>
            <a:br>
              <a:rPr lang="en-US" b="1" dirty="0"/>
            </a:br>
            <a:br>
              <a:rPr lang="en-US" b="1" dirty="0"/>
            </a:br>
            <a:r>
              <a:rPr lang="en-US" sz="3100" dirty="0">
                <a:solidFill>
                  <a:srgbClr val="00B050"/>
                </a:solidFill>
                <a:latin typeface="Bell MT" panose="02020503060305020303" pitchFamily="18" charset="0"/>
              </a:rPr>
              <a:t>Exploratory data visualizations are the type of visualizations we assemble when we do not have a clue about what information lies within our dataset.</a:t>
            </a:r>
            <a:br>
              <a:rPr lang="en-US" dirty="0"/>
            </a:br>
            <a:endParaRPr lang="en-IN" dirty="0"/>
          </a:p>
        </p:txBody>
      </p:sp>
    </p:spTree>
    <p:extLst>
      <p:ext uri="{BB962C8B-B14F-4D97-AF65-F5344CB8AC3E}">
        <p14:creationId xmlns:p14="http://schemas.microsoft.com/office/powerpoint/2010/main" val="40671828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C410-F2DD-DE50-E4D1-6284646F68B0}"/>
              </a:ext>
            </a:extLst>
          </p:cNvPr>
          <p:cNvSpPr>
            <a:spLocks noGrp="1"/>
          </p:cNvSpPr>
          <p:nvPr>
            <p:ph type="title"/>
          </p:nvPr>
        </p:nvSpPr>
        <p:spPr>
          <a:xfrm>
            <a:off x="0" y="753533"/>
            <a:ext cx="11506200" cy="637946"/>
          </a:xfrm>
        </p:spPr>
        <p:txBody>
          <a:bodyPr>
            <a:normAutofit fontScale="90000"/>
          </a:bodyPr>
          <a:lstStyle/>
          <a:p>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the Vehicle type</a:t>
            </a:r>
            <a:br>
              <a:rPr kumimoji="0" lang="en-US" altLang="en-US" sz="1200" b="0" i="0" u="none" strike="noStrike" cap="none" normalizeH="0" baseline="0" dirty="0">
                <a:ln>
                  <a:noFill/>
                </a:ln>
                <a:solidFill>
                  <a:schemeClr val="tx1"/>
                </a:solidFill>
                <a:effectLst/>
                <a:highlight>
                  <a:srgbClr val="FFFF00"/>
                </a:highlight>
              </a:rPr>
            </a:br>
            <a:endParaRPr lang="en-IN" dirty="0">
              <a:highlight>
                <a:srgbClr val="FFFF00"/>
              </a:highlight>
            </a:endParaRPr>
          </a:p>
        </p:txBody>
      </p:sp>
      <p:pic>
        <p:nvPicPr>
          <p:cNvPr id="2055" name="Picture 3">
            <a:extLst>
              <a:ext uri="{FF2B5EF4-FFF2-40B4-BE49-F238E27FC236}">
                <a16:creationId xmlns:a16="http://schemas.microsoft.com/office/drawing/2014/main" id="{F3B0CC69-8898-D857-2C59-EDA1FFD71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861" y="1669773"/>
            <a:ext cx="6142382" cy="36476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77634B00-7627-CA77-5305-81299833ED20}"/>
              </a:ext>
            </a:extLst>
          </p:cNvPr>
          <p:cNvSpPr>
            <a:spLocks noChangeArrowheads="1"/>
          </p:cNvSpPr>
          <p:nvPr/>
        </p:nvSpPr>
        <p:spPr bwMode="auto">
          <a:xfrm>
            <a:off x="2475879" y="56705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0">
            <a:extLst>
              <a:ext uri="{FF2B5EF4-FFF2-40B4-BE49-F238E27FC236}">
                <a16:creationId xmlns:a16="http://schemas.microsoft.com/office/drawing/2014/main" id="{01787CDB-D7A4-0AB7-4584-D94E89EA93E2}"/>
              </a:ext>
            </a:extLst>
          </p:cNvPr>
          <p:cNvSpPr>
            <a:spLocks noGrp="1" noChangeArrowheads="1"/>
          </p:cNvSpPr>
          <p:nvPr>
            <p:ph type="body" sz="half" idx="2"/>
          </p:nvPr>
        </p:nvSpPr>
        <p:spPr bwMode="auto">
          <a:xfrm>
            <a:off x="687388" y="5769982"/>
            <a:ext cx="1106771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We can see </a:t>
            </a:r>
            <a:r>
              <a:rPr lang="en-US" altLang="en-US" sz="2400" dirty="0">
                <a:latin typeface="Bodoni MT" panose="02070603080606020203" pitchFamily="18" charset="0"/>
                <a:ea typeface="Times New Roman" panose="02020603050405020304" pitchFamily="18" charset="0"/>
                <a:cs typeface="Mangal" panose="02040503050203030202" pitchFamily="18" charset="0"/>
              </a:rPr>
              <a:t>t</a:t>
            </a:r>
            <a:r>
              <a:rPr kumimoji="0" lang="hi-IN" altLang="en-US" sz="24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here are two type of cars </a:t>
            </a: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available </a:t>
            </a:r>
            <a:r>
              <a:rPr kumimoji="0" lang="hi-IN" altLang="en-US" sz="24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Bus and shuttle</a:t>
            </a: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Mangal" panose="02040503050203030202" pitchFamily="18" charset="0"/>
              </a:rPr>
              <a:t> and maximum is bus</a:t>
            </a:r>
            <a:r>
              <a:rPr kumimoji="0" lang="hi-IN" altLang="en-US" sz="2400" b="0" i="0" u="none" strike="noStrike" cap="none" normalizeH="0" baseline="0" dirty="0">
                <a:ln>
                  <a:noFill/>
                </a:ln>
                <a:effectLst/>
                <a:latin typeface="Bodoni MT" panose="02070603080606020203" pitchFamily="18" charset="0"/>
                <a:cs typeface="Mangal" panose="02040503050203030202" pitchFamily="18" charset="0"/>
              </a:rPr>
              <a:t> </a:t>
            </a:r>
            <a:endParaRPr kumimoji="0" lang="en-US" altLang="en-US" sz="2400" b="0" i="0" u="none" strike="noStrike" cap="none" normalizeH="0" baseline="0" dirty="0">
              <a:ln>
                <a:noFill/>
              </a:ln>
              <a:effectLst/>
              <a:latin typeface="Bodoni MT" panose="02070603080606020203" pitchFamily="18" charset="0"/>
            </a:endParaRPr>
          </a:p>
        </p:txBody>
      </p:sp>
    </p:spTree>
    <p:extLst>
      <p:ext uri="{BB962C8B-B14F-4D97-AF65-F5344CB8AC3E}">
        <p14:creationId xmlns:p14="http://schemas.microsoft.com/office/powerpoint/2010/main" val="246099897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4FA2-B9D4-A4B2-0771-31CD748C74DB}"/>
              </a:ext>
            </a:extLst>
          </p:cNvPr>
          <p:cNvSpPr>
            <a:spLocks noGrp="1"/>
          </p:cNvSpPr>
          <p:nvPr>
            <p:ph type="title"/>
          </p:nvPr>
        </p:nvSpPr>
        <p:spPr>
          <a:xfrm>
            <a:off x="123289" y="384201"/>
            <a:ext cx="10838380" cy="551286"/>
          </a:xfrm>
        </p:spPr>
        <p:txBody>
          <a:bodyPr>
            <a:normAutofit fontScale="90000"/>
          </a:bodyPr>
          <a:lstStyle/>
          <a:p>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the payment method</a:t>
            </a:r>
            <a:br>
              <a:rPr kumimoji="0" lang="en-US" altLang="en-US" sz="1200" b="0" i="0" u="none" strike="noStrike" cap="none" normalizeH="0" baseline="0" dirty="0">
                <a:ln>
                  <a:noFill/>
                </a:ln>
                <a:solidFill>
                  <a:schemeClr val="tx1"/>
                </a:solidFill>
                <a:effectLst/>
                <a:highlight>
                  <a:srgbClr val="FFFF00"/>
                </a:highlight>
              </a:rPr>
            </a:br>
            <a:endParaRPr lang="en-IN" dirty="0">
              <a:highlight>
                <a:srgbClr val="FFFF00"/>
              </a:highlight>
            </a:endParaRPr>
          </a:p>
        </p:txBody>
      </p:sp>
      <p:pic>
        <p:nvPicPr>
          <p:cNvPr id="3073" name="Picture 2">
            <a:extLst>
              <a:ext uri="{FF2B5EF4-FFF2-40B4-BE49-F238E27FC236}">
                <a16:creationId xmlns:a16="http://schemas.microsoft.com/office/drawing/2014/main" id="{701344F1-7459-E938-0A60-D29F3EC33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66" y="1428111"/>
            <a:ext cx="7051021" cy="35116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136114B-E668-44EC-D40B-0871DB28852B}"/>
              </a:ext>
            </a:extLst>
          </p:cNvPr>
          <p:cNvSpPr>
            <a:spLocks noChangeArrowheads="1"/>
          </p:cNvSpPr>
          <p:nvPr/>
        </p:nvSpPr>
        <p:spPr bwMode="auto">
          <a:xfrm>
            <a:off x="1887538" y="4648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3B179FE5-94FD-D2F1-9C68-150F77112322}"/>
              </a:ext>
            </a:extLst>
          </p:cNvPr>
          <p:cNvSpPr>
            <a:spLocks noGrp="1" noChangeArrowheads="1"/>
          </p:cNvSpPr>
          <p:nvPr>
            <p:ph type="body" sz="half" idx="2"/>
          </p:nvPr>
        </p:nvSpPr>
        <p:spPr bwMode="auto">
          <a:xfrm>
            <a:off x="477838" y="5506542"/>
            <a:ext cx="994831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Bodoni MT" panose="02070603080606020203" pitchFamily="18" charset="0"/>
                <a:ea typeface="Times New Roman" panose="02020603050405020304" pitchFamily="18" charset="0"/>
                <a:cs typeface="Courier New" panose="02070309020205020404" pitchFamily="49" charset="0"/>
              </a:rPr>
              <a:t>There are two type of payment methods people have used to buy the tickets.</a:t>
            </a:r>
            <a:r>
              <a:rPr kumimoji="0" lang="en-US" altLang="en-US" sz="2800" b="0" i="0" u="none" strike="noStrike" cap="none" normalizeH="0" baseline="0" dirty="0">
                <a:ln>
                  <a:noFill/>
                </a:ln>
                <a:effectLst/>
                <a:latin typeface="Bodoni MT" panose="02070603080606020203" pitchFamily="18" charset="0"/>
              </a:rPr>
              <a:t> </a:t>
            </a:r>
          </a:p>
        </p:txBody>
      </p:sp>
    </p:spTree>
    <p:extLst>
      <p:ext uri="{BB962C8B-B14F-4D97-AF65-F5344CB8AC3E}">
        <p14:creationId xmlns:p14="http://schemas.microsoft.com/office/powerpoint/2010/main" val="323243752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7984-6812-0E98-40D0-4488BBD01754}"/>
              </a:ext>
            </a:extLst>
          </p:cNvPr>
          <p:cNvSpPr>
            <a:spLocks noGrp="1"/>
          </p:cNvSpPr>
          <p:nvPr>
            <p:ph type="title"/>
          </p:nvPr>
        </p:nvSpPr>
        <p:spPr>
          <a:xfrm>
            <a:off x="685800" y="753532"/>
            <a:ext cx="7369139" cy="369333"/>
          </a:xfrm>
        </p:spPr>
        <p:txBody>
          <a:bodyPr>
            <a:normAutofit fontScale="90000"/>
          </a:bodyPr>
          <a:lstStyle/>
          <a:p>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the Capacity of Vehicle </a:t>
            </a:r>
            <a:br>
              <a:rPr kumimoji="0" lang="en-US" altLang="en-US" sz="1200" b="0" i="0" u="none" strike="noStrike" cap="none" normalizeH="0" baseline="0" dirty="0">
                <a:ln>
                  <a:noFill/>
                </a:ln>
                <a:solidFill>
                  <a:schemeClr val="tx1"/>
                </a:solidFill>
                <a:effectLst/>
                <a:highlight>
                  <a:srgbClr val="FFFF00"/>
                </a:highlight>
              </a:rPr>
            </a:br>
            <a:endParaRPr lang="en-IN" dirty="0">
              <a:highlight>
                <a:srgbClr val="FFFF00"/>
              </a:highlight>
            </a:endParaRPr>
          </a:p>
        </p:txBody>
      </p:sp>
      <p:pic>
        <p:nvPicPr>
          <p:cNvPr id="4097" name="Picture 4">
            <a:extLst>
              <a:ext uri="{FF2B5EF4-FFF2-40B4-BE49-F238E27FC236}">
                <a16:creationId xmlns:a16="http://schemas.microsoft.com/office/drawing/2014/main" id="{08769902-E9B4-F9F8-8C4A-ABD5BB181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67" y="1584053"/>
            <a:ext cx="5756477" cy="3128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4E86BF3-2944-C2E7-5789-BE59E2D774A4}"/>
              </a:ext>
            </a:extLst>
          </p:cNvPr>
          <p:cNvSpPr>
            <a:spLocks noChangeArrowheads="1"/>
          </p:cNvSpPr>
          <p:nvPr/>
        </p:nvSpPr>
        <p:spPr bwMode="auto">
          <a:xfrm>
            <a:off x="1775450" y="501120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9C1DC2D0-D883-D228-3BFC-08070F14FF82}"/>
              </a:ext>
            </a:extLst>
          </p:cNvPr>
          <p:cNvSpPr>
            <a:spLocks noGrp="1" noChangeArrowheads="1"/>
          </p:cNvSpPr>
          <p:nvPr>
            <p:ph type="body" sz="half" idx="2"/>
          </p:nvPr>
        </p:nvSpPr>
        <p:spPr bwMode="auto">
          <a:xfrm>
            <a:off x="398463" y="5109861"/>
            <a:ext cx="1116004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Courier New" panose="02070309020205020404" pitchFamily="49" charset="0"/>
              </a:rPr>
              <a:t>We can see maximum capacity of the bus is 49 while shuttle can contain 11 travelers</a:t>
            </a:r>
            <a:r>
              <a:rPr kumimoji="0" lang="en-US" altLang="en-US" sz="2400" b="0" i="0" u="none" strike="noStrike" cap="none" normalizeH="0" baseline="0" dirty="0">
                <a:ln>
                  <a:noFill/>
                </a:ln>
                <a:effectLst/>
                <a:latin typeface="Bodoni MT" panose="020706030806060202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Bodoni MT" panose="02070603080606020203" pitchFamily="18" charset="0"/>
            </a:endParaRPr>
          </a:p>
        </p:txBody>
      </p:sp>
    </p:spTree>
    <p:extLst>
      <p:ext uri="{BB962C8B-B14F-4D97-AF65-F5344CB8AC3E}">
        <p14:creationId xmlns:p14="http://schemas.microsoft.com/office/powerpoint/2010/main" val="238297777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9EB7-B0C7-E82C-75D4-F91C1AC35056}"/>
              </a:ext>
            </a:extLst>
          </p:cNvPr>
          <p:cNvSpPr>
            <a:spLocks noGrp="1"/>
          </p:cNvSpPr>
          <p:nvPr>
            <p:ph type="title"/>
          </p:nvPr>
        </p:nvSpPr>
        <p:spPr>
          <a:xfrm>
            <a:off x="129208" y="824210"/>
            <a:ext cx="10820400" cy="305777"/>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3200" b="0" i="0" u="none" strike="noStrike" cap="none" normalizeH="0" baseline="0" dirty="0">
                <a:ln>
                  <a:noFill/>
                </a:ln>
                <a:solidFill>
                  <a:srgbClr val="FF0000"/>
                </a:solidFill>
                <a:effectLst/>
                <a:highlight>
                  <a:srgbClr val="FFFF00"/>
                </a:highlight>
                <a:latin typeface="Algerian" panose="04020705040A02060702" pitchFamily="82" charset="0"/>
                <a:ea typeface="Times New Roman" panose="02020603050405020304" pitchFamily="18" charset="0"/>
                <a:cs typeface="Times New Roman" panose="02020603050405020304" pitchFamily="18" charset="0"/>
              </a:rPr>
              <a:t>Count people travel location</a:t>
            </a:r>
            <a:br>
              <a:rPr kumimoji="0" lang="en-US" altLang="en-US" sz="1200" b="0" i="0" u="none" strike="noStrike" cap="none" normalizeH="0" baseline="0" dirty="0">
                <a:ln>
                  <a:noFill/>
                </a:ln>
                <a:solidFill>
                  <a:schemeClr val="tx1"/>
                </a:solidFill>
                <a:effectLst/>
                <a:highlight>
                  <a:srgbClr val="FFFF00"/>
                </a:highlight>
              </a:rPr>
            </a:br>
            <a:br>
              <a:rPr kumimoji="0" lang="en-US" altLang="en-US" sz="3600" b="0" i="0" u="none" strike="noStrike" cap="none" normalizeH="0" baseline="0" dirty="0">
                <a:ln>
                  <a:noFill/>
                </a:ln>
                <a:solidFill>
                  <a:schemeClr val="tx1"/>
                </a:solidFill>
                <a:effectLst/>
                <a:highlight>
                  <a:srgbClr val="FFFF00"/>
                </a:highlight>
                <a:latin typeface="Arial" panose="020B0604020202020204" pitchFamily="34" charset="0"/>
              </a:rPr>
            </a:br>
            <a:endParaRPr lang="en-IN" dirty="0">
              <a:highlight>
                <a:srgbClr val="FFFF00"/>
              </a:highlight>
            </a:endParaRPr>
          </a:p>
        </p:txBody>
      </p:sp>
      <p:sp>
        <p:nvSpPr>
          <p:cNvPr id="3" name="Text Placeholder 2">
            <a:extLst>
              <a:ext uri="{FF2B5EF4-FFF2-40B4-BE49-F238E27FC236}">
                <a16:creationId xmlns:a16="http://schemas.microsoft.com/office/drawing/2014/main" id="{E562BAF7-DE8F-C692-998D-9EF2BB4A5908}"/>
              </a:ext>
            </a:extLst>
          </p:cNvPr>
          <p:cNvSpPr>
            <a:spLocks noGrp="1"/>
          </p:cNvSpPr>
          <p:nvPr>
            <p:ph type="body" sz="half" idx="2"/>
          </p:nvPr>
        </p:nvSpPr>
        <p:spPr>
          <a:xfrm>
            <a:off x="815009" y="5278416"/>
            <a:ext cx="10130516" cy="999067"/>
          </a:xfrm>
        </p:spPr>
        <p:txBody>
          <a:bodyPr/>
          <a:lstStyle/>
          <a:p>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Times New Roman" panose="02020603050405020304" pitchFamily="18" charset="0"/>
              </a:rPr>
              <a:t>According to this bar plot we can see the most of people travel from </a:t>
            </a:r>
            <a:r>
              <a:rPr kumimoji="0" lang="en-US" altLang="en-US" sz="2400" b="0" i="0" u="none" strike="noStrike" cap="none" normalizeH="0" baseline="0" dirty="0" err="1">
                <a:ln>
                  <a:noFill/>
                </a:ln>
                <a:effectLst/>
                <a:latin typeface="Bodoni MT" panose="02070603080606020203" pitchFamily="18" charset="0"/>
                <a:ea typeface="Times New Roman" panose="02020603050405020304" pitchFamily="18" charset="0"/>
                <a:cs typeface="Times New Roman" panose="02020603050405020304" pitchFamily="18" charset="0"/>
              </a:rPr>
              <a:t>kisii</a:t>
            </a: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effectLst/>
                <a:latin typeface="Bodoni MT" panose="02070603080606020203" pitchFamily="18" charset="0"/>
                <a:ea typeface="Times New Roman" panose="02020603050405020304" pitchFamily="18" charset="0"/>
                <a:cs typeface="Times New Roman" panose="02020603050405020304" pitchFamily="18" charset="0"/>
              </a:rPr>
              <a:t>rongo</a:t>
            </a: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Times New Roman" panose="02020603050405020304" pitchFamily="18" charset="0"/>
              </a:rPr>
              <a:t>. but something 3000 people travel from </a:t>
            </a:r>
            <a:r>
              <a:rPr kumimoji="0" lang="en-US" altLang="en-US" sz="2400" b="0" i="0" u="none" strike="noStrike" cap="none" normalizeH="0" baseline="0" dirty="0" err="1">
                <a:ln>
                  <a:noFill/>
                </a:ln>
                <a:effectLst/>
                <a:latin typeface="Bodoni MT" panose="02070603080606020203" pitchFamily="18" charset="0"/>
                <a:ea typeface="Times New Roman" panose="02020603050405020304" pitchFamily="18" charset="0"/>
                <a:cs typeface="Times New Roman" panose="02020603050405020304" pitchFamily="18" charset="0"/>
              </a:rPr>
              <a:t>kisii</a:t>
            </a:r>
            <a:r>
              <a:rPr kumimoji="0" lang="en-US" altLang="en-US" sz="2400" b="0" i="0" u="none" strike="noStrike" cap="none" normalizeH="0" baseline="0" dirty="0">
                <a:ln>
                  <a:noFill/>
                </a:ln>
                <a:effectLst/>
                <a:latin typeface="Bodoni MT" panose="02070603080606020203" pitchFamily="18" charset="0"/>
                <a:ea typeface="Times New Roman" panose="02020603050405020304" pitchFamily="18" charset="0"/>
                <a:cs typeface="Times New Roman" panose="02020603050405020304" pitchFamily="18" charset="0"/>
              </a:rPr>
              <a:t> . </a:t>
            </a:r>
            <a:endParaRPr kumimoji="0" lang="en-US" altLang="en-US" sz="2400" b="0" i="0" u="none" strike="noStrike" cap="none" normalizeH="0" baseline="0" dirty="0">
              <a:ln>
                <a:noFill/>
              </a:ln>
              <a:effectLst/>
              <a:latin typeface="Bodoni MT" panose="02070603080606020203" pitchFamily="18" charset="0"/>
            </a:endParaRPr>
          </a:p>
          <a:p>
            <a:endParaRPr lang="en-IN" dirty="0"/>
          </a:p>
        </p:txBody>
      </p:sp>
      <p:pic>
        <p:nvPicPr>
          <p:cNvPr id="5121" name="Picture 5">
            <a:extLst>
              <a:ext uri="{FF2B5EF4-FFF2-40B4-BE49-F238E27FC236}">
                <a16:creationId xmlns:a16="http://schemas.microsoft.com/office/drawing/2014/main" id="{7FD476F5-6ECF-8ADD-0695-801F72443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9" y="1103243"/>
            <a:ext cx="8587408" cy="38961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AB3D0A1-E457-CF0F-BF29-C92D3B91C473}"/>
              </a:ext>
            </a:extLst>
          </p:cNvPr>
          <p:cNvSpPr>
            <a:spLocks noChangeArrowheads="1"/>
          </p:cNvSpPr>
          <p:nvPr/>
        </p:nvSpPr>
        <p:spPr bwMode="auto">
          <a:xfrm>
            <a:off x="905497" y="432217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105447"/>
      </p:ext>
    </p:extLst>
  </p:cSld>
  <p:clrMapOvr>
    <a:masterClrMapping/>
  </p:clrMapOvr>
  <p:transition spd="slow">
    <p:randomBar dir="vert"/>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6235</TotalTime>
  <Words>744</Words>
  <Application>Microsoft Office PowerPoint</Application>
  <PresentationFormat>Widescreen</PresentationFormat>
  <Paragraphs>71</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Bell MT</vt:lpstr>
      <vt:lpstr>Bodoni MT</vt:lpstr>
      <vt:lpstr>Book Antiqua</vt:lpstr>
      <vt:lpstr>Calibri</vt:lpstr>
      <vt:lpstr>Calibri Light</vt:lpstr>
      <vt:lpstr>Century Gothic</vt:lpstr>
      <vt:lpstr>Symbol</vt:lpstr>
      <vt:lpstr>Vapor Trail</vt:lpstr>
      <vt:lpstr>EDA Capstone Project</vt:lpstr>
      <vt:lpstr>Point for Discussion </vt:lpstr>
      <vt:lpstr>Problem Statement </vt:lpstr>
      <vt:lpstr>Variables description:   </vt:lpstr>
      <vt:lpstr>Exploratory Analysis and Visualization  Exploratory data visualizations are the type of visualizations we assemble when we do not have a clue about what information lies within our dataset. </vt:lpstr>
      <vt:lpstr>Count the Vehicle type </vt:lpstr>
      <vt:lpstr>Count the payment method </vt:lpstr>
      <vt:lpstr>Count the Capacity of Vehicle  </vt:lpstr>
      <vt:lpstr>Count people travel location  </vt:lpstr>
      <vt:lpstr>Count travellers travel time  </vt:lpstr>
      <vt:lpstr>Count the number of tickets on traveling location</vt:lpstr>
      <vt:lpstr>Cleanse and validate data  </vt:lpstr>
      <vt:lpstr>Data cleaning </vt:lpstr>
      <vt:lpstr>Finding target variable </vt:lpstr>
      <vt:lpstr>Implement linier regression </vt:lpstr>
      <vt:lpstr>Implement lasso regression   </vt:lpstr>
      <vt:lpstr>Implement XGBoost </vt:lpstr>
      <vt:lpstr>Implement random forest classifier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dc:title>
  <dc:creator>ghanshyam menariya</dc:creator>
  <cp:lastModifiedBy>ghanshyam menariya</cp:lastModifiedBy>
  <cp:revision>15</cp:revision>
  <dcterms:created xsi:type="dcterms:W3CDTF">2022-11-16T03:27:31Z</dcterms:created>
  <dcterms:modified xsi:type="dcterms:W3CDTF">2023-03-01T13:55:38Z</dcterms:modified>
</cp:coreProperties>
</file>