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576" r:id="rId3"/>
    <p:sldId id="573" r:id="rId4"/>
    <p:sldId id="583" r:id="rId5"/>
    <p:sldId id="571" r:id="rId6"/>
    <p:sldId id="617" r:id="rId7"/>
    <p:sldId id="577" r:id="rId8"/>
    <p:sldId id="578" r:id="rId9"/>
    <p:sldId id="579" r:id="rId10"/>
    <p:sldId id="574" r:id="rId11"/>
    <p:sldId id="575" r:id="rId12"/>
    <p:sldId id="580" r:id="rId13"/>
    <p:sldId id="556" r:id="rId14"/>
    <p:sldId id="559" r:id="rId15"/>
    <p:sldId id="557" r:id="rId16"/>
    <p:sldId id="563" r:id="rId17"/>
    <p:sldId id="566" r:id="rId18"/>
    <p:sldId id="564" r:id="rId19"/>
    <p:sldId id="567" r:id="rId20"/>
    <p:sldId id="584" r:id="rId21"/>
    <p:sldId id="582" r:id="rId22"/>
    <p:sldId id="581" r:id="rId23"/>
    <p:sldId id="585" r:id="rId24"/>
    <p:sldId id="586" r:id="rId25"/>
    <p:sldId id="593" r:id="rId26"/>
    <p:sldId id="594" r:id="rId27"/>
    <p:sldId id="602" r:id="rId28"/>
    <p:sldId id="603" r:id="rId29"/>
    <p:sldId id="626" r:id="rId30"/>
    <p:sldId id="627" r:id="rId31"/>
    <p:sldId id="629" r:id="rId32"/>
    <p:sldId id="628" r:id="rId33"/>
    <p:sldId id="630" r:id="rId34"/>
    <p:sldId id="631" r:id="rId35"/>
    <p:sldId id="632" r:id="rId36"/>
    <p:sldId id="633" r:id="rId37"/>
    <p:sldId id="638" r:id="rId38"/>
    <p:sldId id="637" r:id="rId39"/>
    <p:sldId id="604" r:id="rId40"/>
    <p:sldId id="639" r:id="rId41"/>
    <p:sldId id="641" r:id="rId42"/>
    <p:sldId id="640" r:id="rId43"/>
    <p:sldId id="642" r:id="rId44"/>
    <p:sldId id="613" r:id="rId45"/>
    <p:sldId id="605" r:id="rId46"/>
    <p:sldId id="606" r:id="rId47"/>
    <p:sldId id="643" r:id="rId48"/>
    <p:sldId id="644" r:id="rId49"/>
    <p:sldId id="645" r:id="rId50"/>
    <p:sldId id="646" r:id="rId51"/>
    <p:sldId id="647" r:id="rId52"/>
    <p:sldId id="648" r:id="rId53"/>
    <p:sldId id="607" r:id="rId54"/>
    <p:sldId id="649" r:id="rId55"/>
    <p:sldId id="650" r:id="rId56"/>
    <p:sldId id="651" r:id="rId57"/>
    <p:sldId id="608" r:id="rId58"/>
    <p:sldId id="614" r:id="rId59"/>
    <p:sldId id="609" r:id="rId60"/>
    <p:sldId id="610" r:id="rId61"/>
    <p:sldId id="611" r:id="rId62"/>
    <p:sldId id="615" r:id="rId63"/>
    <p:sldId id="616" r:id="rId64"/>
    <p:sldId id="622" r:id="rId65"/>
    <p:sldId id="619" r:id="rId66"/>
    <p:sldId id="621" r:id="rId67"/>
    <p:sldId id="623" r:id="rId68"/>
    <p:sldId id="653" r:id="rId69"/>
    <p:sldId id="655" r:id="rId70"/>
    <p:sldId id="656" r:id="rId71"/>
    <p:sldId id="657" r:id="rId72"/>
    <p:sldId id="658" r:id="rId73"/>
    <p:sldId id="659" r:id="rId74"/>
    <p:sldId id="660" r:id="rId75"/>
    <p:sldId id="661" r:id="rId76"/>
    <p:sldId id="624" r:id="rId77"/>
    <p:sldId id="625"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FF09"/>
    <a:srgbClr val="FF0909"/>
    <a:srgbClr val="FFCC9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2" autoAdjust="0"/>
    <p:restoredTop sz="84019" autoAdjust="0"/>
  </p:normalViewPr>
  <p:slideViewPr>
    <p:cSldViewPr snapToGrid="0">
      <p:cViewPr varScale="1">
        <p:scale>
          <a:sx n="91" d="100"/>
          <a:sy n="91" d="100"/>
        </p:scale>
        <p:origin x="87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61A09-C243-4AF9-8E89-AFF8EF129A8C}" type="datetimeFigureOut">
              <a:rPr lang="en-GB" smtClean="0"/>
              <a:t>14/02/2022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D374D8-11B8-4947-8BFB-7F91CC1BAA57}" type="slidenum">
              <a:rPr lang="en-GB" smtClean="0"/>
              <a:t>‹#›</a:t>
            </a:fld>
            <a:endParaRPr lang="en-GB"/>
          </a:p>
        </p:txBody>
      </p:sp>
    </p:spTree>
    <p:extLst>
      <p:ext uri="{BB962C8B-B14F-4D97-AF65-F5344CB8AC3E}">
        <p14:creationId xmlns:p14="http://schemas.microsoft.com/office/powerpoint/2010/main" val="1568357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a:t>
            </a:fld>
            <a:endParaRPr lang="en-GB"/>
          </a:p>
        </p:txBody>
      </p:sp>
    </p:spTree>
    <p:extLst>
      <p:ext uri="{BB962C8B-B14F-4D97-AF65-F5344CB8AC3E}">
        <p14:creationId xmlns:p14="http://schemas.microsoft.com/office/powerpoint/2010/main" val="232419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25</a:t>
            </a:fld>
            <a:endParaRPr lang="en-GB"/>
          </a:p>
        </p:txBody>
      </p:sp>
    </p:spTree>
    <p:extLst>
      <p:ext uri="{BB962C8B-B14F-4D97-AF65-F5344CB8AC3E}">
        <p14:creationId xmlns:p14="http://schemas.microsoft.com/office/powerpoint/2010/main" val="275548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26</a:t>
            </a:fld>
            <a:endParaRPr lang="en-GB"/>
          </a:p>
        </p:txBody>
      </p:sp>
    </p:spTree>
    <p:extLst>
      <p:ext uri="{BB962C8B-B14F-4D97-AF65-F5344CB8AC3E}">
        <p14:creationId xmlns:p14="http://schemas.microsoft.com/office/powerpoint/2010/main" val="2833786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27</a:t>
            </a:fld>
            <a:endParaRPr lang="en-GB"/>
          </a:p>
        </p:txBody>
      </p:sp>
    </p:spTree>
    <p:extLst>
      <p:ext uri="{BB962C8B-B14F-4D97-AF65-F5344CB8AC3E}">
        <p14:creationId xmlns:p14="http://schemas.microsoft.com/office/powerpoint/2010/main" val="166508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28</a:t>
            </a:fld>
            <a:endParaRPr lang="en-GB"/>
          </a:p>
        </p:txBody>
      </p:sp>
    </p:spTree>
    <p:extLst>
      <p:ext uri="{BB962C8B-B14F-4D97-AF65-F5344CB8AC3E}">
        <p14:creationId xmlns:p14="http://schemas.microsoft.com/office/powerpoint/2010/main" val="919501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33</a:t>
            </a:fld>
            <a:endParaRPr lang="en-GB"/>
          </a:p>
        </p:txBody>
      </p:sp>
    </p:spTree>
    <p:extLst>
      <p:ext uri="{BB962C8B-B14F-4D97-AF65-F5344CB8AC3E}">
        <p14:creationId xmlns:p14="http://schemas.microsoft.com/office/powerpoint/2010/main" val="2691185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whitespace</a:t>
            </a:r>
          </a:p>
        </p:txBody>
      </p:sp>
      <p:sp>
        <p:nvSpPr>
          <p:cNvPr id="4" name="Slide Number Placeholder 3"/>
          <p:cNvSpPr>
            <a:spLocks noGrp="1"/>
          </p:cNvSpPr>
          <p:nvPr>
            <p:ph type="sldNum" sz="quarter" idx="5"/>
          </p:nvPr>
        </p:nvSpPr>
        <p:spPr/>
        <p:txBody>
          <a:bodyPr/>
          <a:lstStyle/>
          <a:p>
            <a:fld id="{CDD374D8-11B8-4947-8BFB-7F91CC1BAA57}" type="slidenum">
              <a:rPr lang="en-GB" smtClean="0"/>
              <a:t>34</a:t>
            </a:fld>
            <a:endParaRPr lang="en-GB"/>
          </a:p>
        </p:txBody>
      </p:sp>
    </p:spTree>
    <p:extLst>
      <p:ext uri="{BB962C8B-B14F-4D97-AF65-F5344CB8AC3E}">
        <p14:creationId xmlns:p14="http://schemas.microsoft.com/office/powerpoint/2010/main" val="966573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35</a:t>
            </a:fld>
            <a:endParaRPr lang="en-GB"/>
          </a:p>
        </p:txBody>
      </p:sp>
    </p:spTree>
    <p:extLst>
      <p:ext uri="{BB962C8B-B14F-4D97-AF65-F5344CB8AC3E}">
        <p14:creationId xmlns:p14="http://schemas.microsoft.com/office/powerpoint/2010/main" val="534655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36</a:t>
            </a:fld>
            <a:endParaRPr lang="en-GB"/>
          </a:p>
        </p:txBody>
      </p:sp>
    </p:spTree>
    <p:extLst>
      <p:ext uri="{BB962C8B-B14F-4D97-AF65-F5344CB8AC3E}">
        <p14:creationId xmlns:p14="http://schemas.microsoft.com/office/powerpoint/2010/main" val="1202192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37</a:t>
            </a:fld>
            <a:endParaRPr lang="en-GB"/>
          </a:p>
        </p:txBody>
      </p:sp>
    </p:spTree>
    <p:extLst>
      <p:ext uri="{BB962C8B-B14F-4D97-AF65-F5344CB8AC3E}">
        <p14:creationId xmlns:p14="http://schemas.microsoft.com/office/powerpoint/2010/main" val="1368609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38</a:t>
            </a:fld>
            <a:endParaRPr lang="en-GB"/>
          </a:p>
        </p:txBody>
      </p:sp>
    </p:spTree>
    <p:extLst>
      <p:ext uri="{BB962C8B-B14F-4D97-AF65-F5344CB8AC3E}">
        <p14:creationId xmlns:p14="http://schemas.microsoft.com/office/powerpoint/2010/main" val="13918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 compiler will have to be able to work with code such as this (in terms of language and program complexity)</a:t>
            </a:r>
          </a:p>
        </p:txBody>
      </p:sp>
      <p:sp>
        <p:nvSpPr>
          <p:cNvPr id="4" name="Slide Number Placeholder 3"/>
          <p:cNvSpPr>
            <a:spLocks noGrp="1"/>
          </p:cNvSpPr>
          <p:nvPr>
            <p:ph type="sldNum" sz="quarter" idx="5"/>
          </p:nvPr>
        </p:nvSpPr>
        <p:spPr/>
        <p:txBody>
          <a:bodyPr/>
          <a:lstStyle/>
          <a:p>
            <a:fld id="{CDD374D8-11B8-4947-8BFB-7F91CC1BAA57}" type="slidenum">
              <a:rPr lang="en-GB" smtClean="0"/>
              <a:t>9</a:t>
            </a:fld>
            <a:endParaRPr lang="en-GB"/>
          </a:p>
        </p:txBody>
      </p:sp>
    </p:spTree>
    <p:extLst>
      <p:ext uri="{BB962C8B-B14F-4D97-AF65-F5344CB8AC3E}">
        <p14:creationId xmlns:p14="http://schemas.microsoft.com/office/powerpoint/2010/main" val="38537437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39</a:t>
            </a:fld>
            <a:endParaRPr lang="en-GB"/>
          </a:p>
        </p:txBody>
      </p:sp>
    </p:spTree>
    <p:extLst>
      <p:ext uri="{BB962C8B-B14F-4D97-AF65-F5344CB8AC3E}">
        <p14:creationId xmlns:p14="http://schemas.microsoft.com/office/powerpoint/2010/main" val="27450280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40</a:t>
            </a:fld>
            <a:endParaRPr lang="en-GB"/>
          </a:p>
        </p:txBody>
      </p:sp>
    </p:spTree>
    <p:extLst>
      <p:ext uri="{BB962C8B-B14F-4D97-AF65-F5344CB8AC3E}">
        <p14:creationId xmlns:p14="http://schemas.microsoft.com/office/powerpoint/2010/main" val="49578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41</a:t>
            </a:fld>
            <a:endParaRPr lang="en-GB"/>
          </a:p>
        </p:txBody>
      </p:sp>
    </p:spTree>
    <p:extLst>
      <p:ext uri="{BB962C8B-B14F-4D97-AF65-F5344CB8AC3E}">
        <p14:creationId xmlns:p14="http://schemas.microsoft.com/office/powerpoint/2010/main" val="218427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42</a:t>
            </a:fld>
            <a:endParaRPr lang="en-GB"/>
          </a:p>
        </p:txBody>
      </p:sp>
    </p:spTree>
    <p:extLst>
      <p:ext uri="{BB962C8B-B14F-4D97-AF65-F5344CB8AC3E}">
        <p14:creationId xmlns:p14="http://schemas.microsoft.com/office/powerpoint/2010/main" val="10972450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43</a:t>
            </a:fld>
            <a:endParaRPr lang="en-GB"/>
          </a:p>
        </p:txBody>
      </p:sp>
    </p:spTree>
    <p:extLst>
      <p:ext uri="{BB962C8B-B14F-4D97-AF65-F5344CB8AC3E}">
        <p14:creationId xmlns:p14="http://schemas.microsoft.com/office/powerpoint/2010/main" val="3889222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44</a:t>
            </a:fld>
            <a:endParaRPr lang="en-GB"/>
          </a:p>
        </p:txBody>
      </p:sp>
    </p:spTree>
    <p:extLst>
      <p:ext uri="{BB962C8B-B14F-4D97-AF65-F5344CB8AC3E}">
        <p14:creationId xmlns:p14="http://schemas.microsoft.com/office/powerpoint/2010/main" val="4103896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45</a:t>
            </a:fld>
            <a:endParaRPr lang="en-GB"/>
          </a:p>
        </p:txBody>
      </p:sp>
    </p:spTree>
    <p:extLst>
      <p:ext uri="{BB962C8B-B14F-4D97-AF65-F5344CB8AC3E}">
        <p14:creationId xmlns:p14="http://schemas.microsoft.com/office/powerpoint/2010/main" val="32954236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46</a:t>
            </a:fld>
            <a:endParaRPr lang="en-GB"/>
          </a:p>
        </p:txBody>
      </p:sp>
    </p:spTree>
    <p:extLst>
      <p:ext uri="{BB962C8B-B14F-4D97-AF65-F5344CB8AC3E}">
        <p14:creationId xmlns:p14="http://schemas.microsoft.com/office/powerpoint/2010/main" val="884196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Comments are removed</a:t>
            </a:r>
          </a:p>
        </p:txBody>
      </p:sp>
      <p:sp>
        <p:nvSpPr>
          <p:cNvPr id="4" name="Slide Number Placeholder 3"/>
          <p:cNvSpPr>
            <a:spLocks noGrp="1"/>
          </p:cNvSpPr>
          <p:nvPr>
            <p:ph type="sldNum" sz="quarter" idx="5"/>
          </p:nvPr>
        </p:nvSpPr>
        <p:spPr/>
        <p:txBody>
          <a:bodyPr/>
          <a:lstStyle/>
          <a:p>
            <a:fld id="{CDD374D8-11B8-4947-8BFB-7F91CC1BAA57}" type="slidenum">
              <a:rPr lang="en-GB" smtClean="0"/>
              <a:t>47</a:t>
            </a:fld>
            <a:endParaRPr lang="en-GB"/>
          </a:p>
        </p:txBody>
      </p:sp>
    </p:spTree>
    <p:extLst>
      <p:ext uri="{BB962C8B-B14F-4D97-AF65-F5344CB8AC3E}">
        <p14:creationId xmlns:p14="http://schemas.microsoft.com/office/powerpoint/2010/main" val="3637608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Constant propagation</a:t>
            </a:r>
          </a:p>
        </p:txBody>
      </p:sp>
      <p:sp>
        <p:nvSpPr>
          <p:cNvPr id="4" name="Slide Number Placeholder 3"/>
          <p:cNvSpPr>
            <a:spLocks noGrp="1"/>
          </p:cNvSpPr>
          <p:nvPr>
            <p:ph type="sldNum" sz="quarter" idx="5"/>
          </p:nvPr>
        </p:nvSpPr>
        <p:spPr/>
        <p:txBody>
          <a:bodyPr/>
          <a:lstStyle/>
          <a:p>
            <a:fld id="{CDD374D8-11B8-4947-8BFB-7F91CC1BAA57}" type="slidenum">
              <a:rPr lang="en-GB" smtClean="0"/>
              <a:t>48</a:t>
            </a:fld>
            <a:endParaRPr lang="en-GB"/>
          </a:p>
        </p:txBody>
      </p:sp>
    </p:spTree>
    <p:extLst>
      <p:ext uri="{BB962C8B-B14F-4D97-AF65-F5344CB8AC3E}">
        <p14:creationId xmlns:p14="http://schemas.microsoft.com/office/powerpoint/2010/main" val="1595449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Help wanted with the course, and needed</a:t>
            </a:r>
          </a:p>
        </p:txBody>
      </p:sp>
      <p:sp>
        <p:nvSpPr>
          <p:cNvPr id="4" name="Slide Number Placeholder 3"/>
          <p:cNvSpPr>
            <a:spLocks noGrp="1"/>
          </p:cNvSpPr>
          <p:nvPr>
            <p:ph type="sldNum" sz="quarter" idx="5"/>
          </p:nvPr>
        </p:nvSpPr>
        <p:spPr/>
        <p:txBody>
          <a:bodyPr/>
          <a:lstStyle/>
          <a:p>
            <a:fld id="{CDD374D8-11B8-4947-8BFB-7F91CC1BAA57}" type="slidenum">
              <a:rPr lang="en-GB" smtClean="0"/>
              <a:t>11</a:t>
            </a:fld>
            <a:endParaRPr lang="en-GB"/>
          </a:p>
        </p:txBody>
      </p:sp>
    </p:spTree>
    <p:extLst>
      <p:ext uri="{BB962C8B-B14F-4D97-AF65-F5344CB8AC3E}">
        <p14:creationId xmlns:p14="http://schemas.microsoft.com/office/powerpoint/2010/main" val="28486362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Strength reduction</a:t>
            </a:r>
          </a:p>
        </p:txBody>
      </p:sp>
      <p:sp>
        <p:nvSpPr>
          <p:cNvPr id="4" name="Slide Number Placeholder 3"/>
          <p:cNvSpPr>
            <a:spLocks noGrp="1"/>
          </p:cNvSpPr>
          <p:nvPr>
            <p:ph type="sldNum" sz="quarter" idx="5"/>
          </p:nvPr>
        </p:nvSpPr>
        <p:spPr/>
        <p:txBody>
          <a:bodyPr/>
          <a:lstStyle/>
          <a:p>
            <a:fld id="{CDD374D8-11B8-4947-8BFB-7F91CC1BAA57}" type="slidenum">
              <a:rPr lang="en-GB" smtClean="0"/>
              <a:t>49</a:t>
            </a:fld>
            <a:endParaRPr lang="en-GB"/>
          </a:p>
        </p:txBody>
      </p:sp>
    </p:spTree>
    <p:extLst>
      <p:ext uri="{BB962C8B-B14F-4D97-AF65-F5344CB8AC3E}">
        <p14:creationId xmlns:p14="http://schemas.microsoft.com/office/powerpoint/2010/main" val="195121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50</a:t>
            </a:fld>
            <a:endParaRPr lang="en-GB"/>
          </a:p>
        </p:txBody>
      </p:sp>
    </p:spTree>
    <p:extLst>
      <p:ext uri="{BB962C8B-B14F-4D97-AF65-F5344CB8AC3E}">
        <p14:creationId xmlns:p14="http://schemas.microsoft.com/office/powerpoint/2010/main" val="1101751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subexpression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51</a:t>
            </a:fld>
            <a:endParaRPr lang="en-GB"/>
          </a:p>
        </p:txBody>
      </p:sp>
    </p:spTree>
    <p:extLst>
      <p:ext uri="{BB962C8B-B14F-4D97-AF65-F5344CB8AC3E}">
        <p14:creationId xmlns:p14="http://schemas.microsoft.com/office/powerpoint/2010/main" val="39639103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52</a:t>
            </a:fld>
            <a:endParaRPr lang="en-GB"/>
          </a:p>
        </p:txBody>
      </p:sp>
    </p:spTree>
    <p:extLst>
      <p:ext uri="{BB962C8B-B14F-4D97-AF65-F5344CB8AC3E}">
        <p14:creationId xmlns:p14="http://schemas.microsoft.com/office/powerpoint/2010/main" val="769802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53</a:t>
            </a:fld>
            <a:endParaRPr lang="en-GB"/>
          </a:p>
        </p:txBody>
      </p:sp>
    </p:spTree>
    <p:extLst>
      <p:ext uri="{BB962C8B-B14F-4D97-AF65-F5344CB8AC3E}">
        <p14:creationId xmlns:p14="http://schemas.microsoft.com/office/powerpoint/2010/main" val="1601765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54</a:t>
            </a:fld>
            <a:endParaRPr lang="en-GB"/>
          </a:p>
        </p:txBody>
      </p:sp>
    </p:spTree>
    <p:extLst>
      <p:ext uri="{BB962C8B-B14F-4D97-AF65-F5344CB8AC3E}">
        <p14:creationId xmlns:p14="http://schemas.microsoft.com/office/powerpoint/2010/main" val="3175360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55</a:t>
            </a:fld>
            <a:endParaRPr lang="en-GB"/>
          </a:p>
        </p:txBody>
      </p:sp>
    </p:spTree>
    <p:extLst>
      <p:ext uri="{BB962C8B-B14F-4D97-AF65-F5344CB8AC3E}">
        <p14:creationId xmlns:p14="http://schemas.microsoft.com/office/powerpoint/2010/main" val="31040904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Dead code elimination</a:t>
            </a:r>
          </a:p>
        </p:txBody>
      </p:sp>
      <p:sp>
        <p:nvSpPr>
          <p:cNvPr id="4" name="Slide Number Placeholder 3"/>
          <p:cNvSpPr>
            <a:spLocks noGrp="1"/>
          </p:cNvSpPr>
          <p:nvPr>
            <p:ph type="sldNum" sz="quarter" idx="5"/>
          </p:nvPr>
        </p:nvSpPr>
        <p:spPr/>
        <p:txBody>
          <a:bodyPr/>
          <a:lstStyle/>
          <a:p>
            <a:fld id="{CDD374D8-11B8-4947-8BFB-7F91CC1BAA57}" type="slidenum">
              <a:rPr lang="en-GB" smtClean="0"/>
              <a:t>56</a:t>
            </a:fld>
            <a:endParaRPr lang="en-GB"/>
          </a:p>
        </p:txBody>
      </p:sp>
    </p:spTree>
    <p:extLst>
      <p:ext uri="{BB962C8B-B14F-4D97-AF65-F5344CB8AC3E}">
        <p14:creationId xmlns:p14="http://schemas.microsoft.com/office/powerpoint/2010/main" val="37206118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57</a:t>
            </a:fld>
            <a:endParaRPr lang="en-GB"/>
          </a:p>
        </p:txBody>
      </p:sp>
    </p:spTree>
    <p:extLst>
      <p:ext uri="{BB962C8B-B14F-4D97-AF65-F5344CB8AC3E}">
        <p14:creationId xmlns:p14="http://schemas.microsoft.com/office/powerpoint/2010/main" val="37829107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59</a:t>
            </a:fld>
            <a:endParaRPr lang="en-GB"/>
          </a:p>
        </p:txBody>
      </p:sp>
    </p:spTree>
    <p:extLst>
      <p:ext uri="{BB962C8B-B14F-4D97-AF65-F5344CB8AC3E}">
        <p14:creationId xmlns:p14="http://schemas.microsoft.com/office/powerpoint/2010/main" val="26678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DD374D8-11B8-4947-8BFB-7F91CC1BAA57}" type="slidenum">
              <a:rPr lang="en-GB" smtClean="0"/>
              <a:t>12</a:t>
            </a:fld>
            <a:endParaRPr lang="en-GB"/>
          </a:p>
        </p:txBody>
      </p:sp>
    </p:spTree>
    <p:extLst>
      <p:ext uri="{BB962C8B-B14F-4D97-AF65-F5344CB8AC3E}">
        <p14:creationId xmlns:p14="http://schemas.microsoft.com/office/powerpoint/2010/main" val="28097195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60</a:t>
            </a:fld>
            <a:endParaRPr lang="en-GB"/>
          </a:p>
        </p:txBody>
      </p:sp>
    </p:spTree>
    <p:extLst>
      <p:ext uri="{BB962C8B-B14F-4D97-AF65-F5344CB8AC3E}">
        <p14:creationId xmlns:p14="http://schemas.microsoft.com/office/powerpoint/2010/main" val="6738075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61</a:t>
            </a:fld>
            <a:endParaRPr lang="en-GB"/>
          </a:p>
        </p:txBody>
      </p:sp>
    </p:spTree>
    <p:extLst>
      <p:ext uri="{BB962C8B-B14F-4D97-AF65-F5344CB8AC3E}">
        <p14:creationId xmlns:p14="http://schemas.microsoft.com/office/powerpoint/2010/main" val="82874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62</a:t>
            </a:fld>
            <a:endParaRPr lang="en-GB"/>
          </a:p>
        </p:txBody>
      </p:sp>
    </p:spTree>
    <p:extLst>
      <p:ext uri="{BB962C8B-B14F-4D97-AF65-F5344CB8AC3E}">
        <p14:creationId xmlns:p14="http://schemas.microsoft.com/office/powerpoint/2010/main" val="9294130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Linker</a:t>
            </a:r>
          </a:p>
        </p:txBody>
      </p:sp>
      <p:sp>
        <p:nvSpPr>
          <p:cNvPr id="4" name="Slide Number Placeholder 3"/>
          <p:cNvSpPr>
            <a:spLocks noGrp="1"/>
          </p:cNvSpPr>
          <p:nvPr>
            <p:ph type="sldNum" sz="quarter" idx="5"/>
          </p:nvPr>
        </p:nvSpPr>
        <p:spPr/>
        <p:txBody>
          <a:bodyPr/>
          <a:lstStyle/>
          <a:p>
            <a:fld id="{CDD374D8-11B8-4947-8BFB-7F91CC1BAA57}" type="slidenum">
              <a:rPr lang="en-GB" smtClean="0"/>
              <a:t>63</a:t>
            </a:fld>
            <a:endParaRPr lang="en-GB"/>
          </a:p>
        </p:txBody>
      </p:sp>
    </p:spTree>
    <p:extLst>
      <p:ext uri="{BB962C8B-B14F-4D97-AF65-F5344CB8AC3E}">
        <p14:creationId xmlns:p14="http://schemas.microsoft.com/office/powerpoint/2010/main" val="36741116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64</a:t>
            </a:fld>
            <a:endParaRPr lang="en-GB"/>
          </a:p>
        </p:txBody>
      </p:sp>
    </p:spTree>
    <p:extLst>
      <p:ext uri="{BB962C8B-B14F-4D97-AF65-F5344CB8AC3E}">
        <p14:creationId xmlns:p14="http://schemas.microsoft.com/office/powerpoint/2010/main" val="39601438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65</a:t>
            </a:fld>
            <a:endParaRPr lang="en-GB"/>
          </a:p>
        </p:txBody>
      </p:sp>
    </p:spTree>
    <p:extLst>
      <p:ext uri="{BB962C8B-B14F-4D97-AF65-F5344CB8AC3E}">
        <p14:creationId xmlns:p14="http://schemas.microsoft.com/office/powerpoint/2010/main" val="1178826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66</a:t>
            </a:fld>
            <a:endParaRPr lang="en-GB"/>
          </a:p>
        </p:txBody>
      </p:sp>
    </p:spTree>
    <p:extLst>
      <p:ext uri="{BB962C8B-B14F-4D97-AF65-F5344CB8AC3E}">
        <p14:creationId xmlns:p14="http://schemas.microsoft.com/office/powerpoint/2010/main" val="29059802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67</a:t>
            </a:fld>
            <a:endParaRPr lang="en-GB"/>
          </a:p>
        </p:txBody>
      </p:sp>
    </p:spTree>
    <p:extLst>
      <p:ext uri="{BB962C8B-B14F-4D97-AF65-F5344CB8AC3E}">
        <p14:creationId xmlns:p14="http://schemas.microsoft.com/office/powerpoint/2010/main" val="3134853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68</a:t>
            </a:fld>
            <a:endParaRPr lang="en-GB"/>
          </a:p>
        </p:txBody>
      </p:sp>
    </p:spTree>
    <p:extLst>
      <p:ext uri="{BB962C8B-B14F-4D97-AF65-F5344CB8AC3E}">
        <p14:creationId xmlns:p14="http://schemas.microsoft.com/office/powerpoint/2010/main" val="30597232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69</a:t>
            </a:fld>
            <a:endParaRPr lang="en-GB"/>
          </a:p>
        </p:txBody>
      </p:sp>
    </p:spTree>
    <p:extLst>
      <p:ext uri="{BB962C8B-B14F-4D97-AF65-F5344CB8AC3E}">
        <p14:creationId xmlns:p14="http://schemas.microsoft.com/office/powerpoint/2010/main" val="4014666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compiler was designed by </a:t>
            </a:r>
            <a:r>
              <a:rPr lang="en-US" dirty="0" err="1"/>
              <a:t>Corrado</a:t>
            </a:r>
            <a:r>
              <a:rPr lang="en-US" dirty="0"/>
              <a:t> Bohm in 1951. This being the very early days of computer science, he did not actually program it, but just designed it. And with its design, he had to design a programming language it would compile and a computer that would execute it. </a:t>
            </a:r>
          </a:p>
          <a:p>
            <a:endParaRPr lang="en-US" dirty="0"/>
          </a:p>
          <a:p>
            <a:r>
              <a:rPr lang="en-US" dirty="0"/>
              <a:t>Not only did he create the first compiler, but he also described the compiler in the language it was supposed to compile, the so called self-hosting compiler. The language itself was also interesting as it consisted solely of assignments. He probably felt guilty about this and later become involved with functional languages and is the author of structured program theorem.</a:t>
            </a:r>
          </a:p>
        </p:txBody>
      </p:sp>
      <p:sp>
        <p:nvSpPr>
          <p:cNvPr id="4" name="Slide Number Placeholder 3"/>
          <p:cNvSpPr>
            <a:spLocks noGrp="1"/>
          </p:cNvSpPr>
          <p:nvPr>
            <p:ph type="sldNum" sz="quarter" idx="5"/>
          </p:nvPr>
        </p:nvSpPr>
        <p:spPr/>
        <p:txBody>
          <a:bodyPr/>
          <a:lstStyle/>
          <a:p>
            <a:fld id="{CDD374D8-11B8-4947-8BFB-7F91CC1BAA57}" type="slidenum">
              <a:rPr lang="en-GB" smtClean="0"/>
              <a:t>14</a:t>
            </a:fld>
            <a:endParaRPr lang="en-GB"/>
          </a:p>
        </p:txBody>
      </p:sp>
    </p:spTree>
    <p:extLst>
      <p:ext uri="{BB962C8B-B14F-4D97-AF65-F5344CB8AC3E}">
        <p14:creationId xmlns:p14="http://schemas.microsoft.com/office/powerpoint/2010/main" val="14264647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70</a:t>
            </a:fld>
            <a:endParaRPr lang="en-GB"/>
          </a:p>
        </p:txBody>
      </p:sp>
    </p:spTree>
    <p:extLst>
      <p:ext uri="{BB962C8B-B14F-4D97-AF65-F5344CB8AC3E}">
        <p14:creationId xmlns:p14="http://schemas.microsoft.com/office/powerpoint/2010/main" val="31521259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71</a:t>
            </a:fld>
            <a:endParaRPr lang="en-GB"/>
          </a:p>
        </p:txBody>
      </p:sp>
    </p:spTree>
    <p:extLst>
      <p:ext uri="{BB962C8B-B14F-4D97-AF65-F5344CB8AC3E}">
        <p14:creationId xmlns:p14="http://schemas.microsoft.com/office/powerpoint/2010/main" val="1005205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72</a:t>
            </a:fld>
            <a:endParaRPr lang="en-GB"/>
          </a:p>
        </p:txBody>
      </p:sp>
    </p:spTree>
    <p:extLst>
      <p:ext uri="{BB962C8B-B14F-4D97-AF65-F5344CB8AC3E}">
        <p14:creationId xmlns:p14="http://schemas.microsoft.com/office/powerpoint/2010/main" val="38042071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73</a:t>
            </a:fld>
            <a:endParaRPr lang="en-GB"/>
          </a:p>
        </p:txBody>
      </p:sp>
    </p:spTree>
    <p:extLst>
      <p:ext uri="{BB962C8B-B14F-4D97-AF65-F5344CB8AC3E}">
        <p14:creationId xmlns:p14="http://schemas.microsoft.com/office/powerpoint/2010/main" val="951313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74</a:t>
            </a:fld>
            <a:endParaRPr lang="en-GB"/>
          </a:p>
        </p:txBody>
      </p:sp>
    </p:spTree>
    <p:extLst>
      <p:ext uri="{BB962C8B-B14F-4D97-AF65-F5344CB8AC3E}">
        <p14:creationId xmlns:p14="http://schemas.microsoft.com/office/powerpoint/2010/main" val="5005564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 can’t be removed</a:t>
            </a:r>
          </a:p>
          <a:p>
            <a:r>
              <a:rPr lang="en-US" dirty="0"/>
              <a:t>Min can’t be </a:t>
            </a:r>
            <a:r>
              <a:rPr lang="en-US" dirty="0" err="1"/>
              <a:t>inlined</a:t>
            </a:r>
            <a:endParaRPr lang="en-US" dirty="0"/>
          </a:p>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75</a:t>
            </a:fld>
            <a:endParaRPr lang="en-GB"/>
          </a:p>
        </p:txBody>
      </p:sp>
    </p:spTree>
    <p:extLst>
      <p:ext uri="{BB962C8B-B14F-4D97-AF65-F5344CB8AC3E}">
        <p14:creationId xmlns:p14="http://schemas.microsoft.com/office/powerpoint/2010/main" val="8907799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D374D8-11B8-4947-8BFB-7F91CC1BAA57}" type="slidenum">
              <a:rPr lang="en-GB" smtClean="0"/>
              <a:t>77</a:t>
            </a:fld>
            <a:endParaRPr lang="en-GB"/>
          </a:p>
        </p:txBody>
      </p:sp>
    </p:spTree>
    <p:extLst>
      <p:ext uri="{BB962C8B-B14F-4D97-AF65-F5344CB8AC3E}">
        <p14:creationId xmlns:p14="http://schemas.microsoft.com/office/powerpoint/2010/main" val="3065910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Manchester Mark I</a:t>
            </a:r>
          </a:p>
        </p:txBody>
      </p:sp>
      <p:sp>
        <p:nvSpPr>
          <p:cNvPr id="4" name="Slide Number Placeholder 3"/>
          <p:cNvSpPr>
            <a:spLocks noGrp="1"/>
          </p:cNvSpPr>
          <p:nvPr>
            <p:ph type="sldNum" sz="quarter" idx="5"/>
          </p:nvPr>
        </p:nvSpPr>
        <p:spPr/>
        <p:txBody>
          <a:bodyPr/>
          <a:lstStyle/>
          <a:p>
            <a:fld id="{CDD374D8-11B8-4947-8BFB-7F91CC1BAA57}" type="slidenum">
              <a:rPr lang="en-GB" smtClean="0"/>
              <a:t>15</a:t>
            </a:fld>
            <a:endParaRPr lang="en-GB"/>
          </a:p>
        </p:txBody>
      </p:sp>
    </p:spTree>
    <p:extLst>
      <p:ext uri="{BB962C8B-B14F-4D97-AF65-F5344CB8AC3E}">
        <p14:creationId xmlns:p14="http://schemas.microsoft.com/office/powerpoint/2010/main" val="207417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Created by John Backus</a:t>
            </a:r>
          </a:p>
        </p:txBody>
      </p:sp>
      <p:sp>
        <p:nvSpPr>
          <p:cNvPr id="4" name="Slide Number Placeholder 3"/>
          <p:cNvSpPr>
            <a:spLocks noGrp="1"/>
          </p:cNvSpPr>
          <p:nvPr>
            <p:ph type="sldNum" sz="quarter" idx="5"/>
          </p:nvPr>
        </p:nvSpPr>
        <p:spPr/>
        <p:txBody>
          <a:bodyPr/>
          <a:lstStyle/>
          <a:p>
            <a:fld id="{CDD374D8-11B8-4947-8BFB-7F91CC1BAA57}" type="slidenum">
              <a:rPr lang="en-GB" smtClean="0"/>
              <a:t>18</a:t>
            </a:fld>
            <a:endParaRPr lang="en-GB"/>
          </a:p>
        </p:txBody>
      </p:sp>
    </p:spTree>
    <p:extLst>
      <p:ext uri="{BB962C8B-B14F-4D97-AF65-F5344CB8AC3E}">
        <p14:creationId xmlns:p14="http://schemas.microsoft.com/office/powerpoint/2010/main" val="1564700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300 bytes was roughly 30% of total RAM available at the time</a:t>
            </a:r>
          </a:p>
        </p:txBody>
      </p:sp>
      <p:sp>
        <p:nvSpPr>
          <p:cNvPr id="4" name="Slide Number Placeholder 3"/>
          <p:cNvSpPr>
            <a:spLocks noGrp="1"/>
          </p:cNvSpPr>
          <p:nvPr>
            <p:ph type="sldNum" sz="quarter" idx="5"/>
          </p:nvPr>
        </p:nvSpPr>
        <p:spPr/>
        <p:txBody>
          <a:bodyPr/>
          <a:lstStyle/>
          <a:p>
            <a:fld id="{CDD374D8-11B8-4947-8BFB-7F91CC1BAA57}" type="slidenum">
              <a:rPr lang="en-GB" smtClean="0"/>
              <a:t>19</a:t>
            </a:fld>
            <a:endParaRPr lang="en-GB"/>
          </a:p>
        </p:txBody>
      </p:sp>
    </p:spTree>
    <p:extLst>
      <p:ext uri="{BB962C8B-B14F-4D97-AF65-F5344CB8AC3E}">
        <p14:creationId xmlns:p14="http://schemas.microsoft.com/office/powerpoint/2010/main" val="3260048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Happens in real time</a:t>
            </a:r>
          </a:p>
        </p:txBody>
      </p:sp>
      <p:sp>
        <p:nvSpPr>
          <p:cNvPr id="4" name="Slide Number Placeholder 3"/>
          <p:cNvSpPr>
            <a:spLocks noGrp="1"/>
          </p:cNvSpPr>
          <p:nvPr>
            <p:ph type="sldNum" sz="quarter" idx="5"/>
          </p:nvPr>
        </p:nvSpPr>
        <p:spPr/>
        <p:txBody>
          <a:bodyPr/>
          <a:lstStyle/>
          <a:p>
            <a:fld id="{CDD374D8-11B8-4947-8BFB-7F91CC1BAA57}" type="slidenum">
              <a:rPr lang="en-GB" smtClean="0"/>
              <a:t>20</a:t>
            </a:fld>
            <a:endParaRPr lang="en-GB"/>
          </a:p>
        </p:txBody>
      </p:sp>
    </p:spTree>
    <p:extLst>
      <p:ext uri="{BB962C8B-B14F-4D97-AF65-F5344CB8AC3E}">
        <p14:creationId xmlns:p14="http://schemas.microsoft.com/office/powerpoint/2010/main" val="262624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FF4C-D3B3-416B-A6E3-59EAB07887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480C2B-8E29-4CF4-9398-6F8712E56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19B492-73C5-4AD5-84C7-44F9F1DB1D19}"/>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4E0AE6F0-E1B6-45D1-8BAC-D0689AED282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0B0C68-D4A6-485A-9197-6F3C1EC8A92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34945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30A7-04BE-402B-921E-E48EA01465E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3E31760-97FA-4BB3-8144-4F72D9DD45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2008A0-04BD-4BF8-8BDE-F01123D0657F}"/>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F30AB3B5-F5DA-40F9-9E1C-05DF655A06A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A4CF3F-56E3-4A9D-A632-039CFD95F1A9}"/>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441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6416C-F368-4239-A310-1E005C6CB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7E416E-8506-4903-A338-2F8B238E8A5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972BF3-7AE8-4C32-B78F-5016BE781590}"/>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29DA6A6A-BFC3-4216-8F4A-C499E669C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2E0610-934B-4D34-BD7B-85B73200B97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810852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36D6-6309-4826-BCF1-F9C5CC56600D}"/>
              </a:ext>
            </a:extLst>
          </p:cNvPr>
          <p:cNvSpPr>
            <a:spLocks noGrp="1"/>
          </p:cNvSpPr>
          <p:nvPr>
            <p:ph type="title"/>
          </p:nvPr>
        </p:nvSpPr>
        <p:spPr/>
        <p:txBody>
          <a:bodyPr/>
          <a:lstStyle>
            <a:lvl1pPr algn="ctr">
              <a:defRPr b="0"/>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AEE09ABF-C8BE-468E-85CB-60AB162D08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7A40A-9148-40AA-9C5D-80B2A66C5802}"/>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C15D3085-1623-4504-9961-0ED82EA01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626F6-68D8-4143-9BF9-E12D147226E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2326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B3AA-E306-4C4E-919A-FECFD268E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755FC0-FC0A-4248-A71A-26A742EF00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08DE500-4697-4502-9624-E7528097BC5B}"/>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D6DD40A2-EB4E-4CA2-A2BA-E5450A870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026174-53C7-4E1C-96D2-03CA5B8726C4}"/>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87839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3F110-E2F8-42C6-A814-8EC72F4F85E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7B52EF-B14F-4748-94E9-FEB4379D0E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A9D32B-8E97-4361-B0BC-21EA721E429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53112AC-B04F-4100-A78A-4442ECFC048B}"/>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6" name="Footer Placeholder 5">
            <a:extLst>
              <a:ext uri="{FF2B5EF4-FFF2-40B4-BE49-F238E27FC236}">
                <a16:creationId xmlns:a16="http://schemas.microsoft.com/office/drawing/2014/main" id="{4238688F-2489-4415-9BDD-5FBC5044A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3AEE009-852F-4FCA-93C0-B2AB278718D7}"/>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09668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4CDAC-A2A3-4A23-8CDB-28B0025C67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DBF712-E199-48C1-8738-11E1CCF94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0F1A8-20AF-4BE9-9463-485E498D07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F6E120-132A-4AA5-82B1-5CC3CD32D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8DBCFB-C0DB-4ADF-84EE-126A808423B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3A860C9-A382-441A-9BD1-BE27AFC2AB40}"/>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8" name="Footer Placeholder 7">
            <a:extLst>
              <a:ext uri="{FF2B5EF4-FFF2-40B4-BE49-F238E27FC236}">
                <a16:creationId xmlns:a16="http://schemas.microsoft.com/office/drawing/2014/main" id="{3957FDBF-963A-4A1F-899B-CB8594D00CB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9C088F8-AD37-4A26-939C-8CF819C06C7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720001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900-844F-4BB6-8C20-006F2DD4AD4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0ED051A-820C-4CC1-AE68-F7250E692CED}"/>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4" name="Footer Placeholder 3">
            <a:extLst>
              <a:ext uri="{FF2B5EF4-FFF2-40B4-BE49-F238E27FC236}">
                <a16:creationId xmlns:a16="http://schemas.microsoft.com/office/drawing/2014/main" id="{252B0972-61D9-4296-96AE-089125EB5D5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7D2AA5-B50D-49D2-9BDF-572EAFC51EFD}"/>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355641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DE98F3-2C56-407E-9D85-6C8D1858C161}"/>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3" name="Footer Placeholder 2">
            <a:extLst>
              <a:ext uri="{FF2B5EF4-FFF2-40B4-BE49-F238E27FC236}">
                <a16:creationId xmlns:a16="http://schemas.microsoft.com/office/drawing/2014/main" id="{B330DD1B-2192-44CA-9C9F-4F36208EA2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6AA7EF-8EB1-4700-B711-A052BB6F7508}"/>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160331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09A-E899-4395-9DED-CF5CD23DB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F4CD9D-3EAD-428E-A32A-BEE237FEBD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BE00E73-6128-4341-B80D-C2188FBAA5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1C22C-BCD3-482A-B04B-091989294298}"/>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6" name="Footer Placeholder 5">
            <a:extLst>
              <a:ext uri="{FF2B5EF4-FFF2-40B4-BE49-F238E27FC236}">
                <a16:creationId xmlns:a16="http://schemas.microsoft.com/office/drawing/2014/main" id="{865225E7-9B76-4A1B-B502-6CB80D460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866888-384F-48FA-A7DD-CFC1D2508CB2}"/>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420502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6F7E-4232-47B6-B663-2E7335387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98CB1A-DFD1-47A1-8430-225DA4D25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68072D-A5D8-4D8B-8D39-ACEC6764F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D94F3D-A0CA-4982-BF37-865E3DBDC6F6}"/>
              </a:ext>
            </a:extLst>
          </p:cNvPr>
          <p:cNvSpPr>
            <a:spLocks noGrp="1"/>
          </p:cNvSpPr>
          <p:nvPr>
            <p:ph type="dt" sz="half" idx="10"/>
          </p:nvPr>
        </p:nvSpPr>
        <p:spPr/>
        <p:txBody>
          <a:bodyPr/>
          <a:lstStyle/>
          <a:p>
            <a:fld id="{3167A54B-BC64-4F06-9E03-64B6A67018EB}" type="datetimeFigureOut">
              <a:rPr lang="en-GB" smtClean="0"/>
              <a:t>14/02/2022</a:t>
            </a:fld>
            <a:endParaRPr lang="en-GB"/>
          </a:p>
        </p:txBody>
      </p:sp>
      <p:sp>
        <p:nvSpPr>
          <p:cNvPr id="6" name="Footer Placeholder 5">
            <a:extLst>
              <a:ext uri="{FF2B5EF4-FFF2-40B4-BE49-F238E27FC236}">
                <a16:creationId xmlns:a16="http://schemas.microsoft.com/office/drawing/2014/main" id="{3643A431-C2A0-4A3F-96AB-21FEE0577A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3E4B8D-0FCD-41A2-A229-CCB61373054A}"/>
              </a:ext>
            </a:extLst>
          </p:cNvPr>
          <p:cNvSpPr>
            <a:spLocks noGrp="1"/>
          </p:cNvSpPr>
          <p:nvPr>
            <p:ph type="sldNum" sz="quarter" idx="12"/>
          </p:nvPr>
        </p:nvSpPr>
        <p:spPr/>
        <p:txBody>
          <a:bodyPr/>
          <a:lstStyle/>
          <a:p>
            <a:fld id="{BBAE6C0D-A6FC-4F8B-928B-46CBCC6129A4}" type="slidenum">
              <a:rPr lang="en-GB" smtClean="0"/>
              <a:t>‹#›</a:t>
            </a:fld>
            <a:endParaRPr lang="en-GB"/>
          </a:p>
        </p:txBody>
      </p:sp>
    </p:spTree>
    <p:extLst>
      <p:ext uri="{BB962C8B-B14F-4D97-AF65-F5344CB8AC3E}">
        <p14:creationId xmlns:p14="http://schemas.microsoft.com/office/powerpoint/2010/main" val="2281290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0E9AE-444B-4246-828B-B5706183DD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1E3F170-1676-4377-B807-F09D0765C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DC26E0-F6AC-498B-A9BA-F691DD1864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7A54B-BC64-4F06-9E03-64B6A67018EB}" type="datetimeFigureOut">
              <a:rPr lang="en-GB" smtClean="0"/>
              <a:t>14/02/2022</a:t>
            </a:fld>
            <a:endParaRPr lang="en-GB"/>
          </a:p>
        </p:txBody>
      </p:sp>
      <p:sp>
        <p:nvSpPr>
          <p:cNvPr id="5" name="Footer Placeholder 4">
            <a:extLst>
              <a:ext uri="{FF2B5EF4-FFF2-40B4-BE49-F238E27FC236}">
                <a16:creationId xmlns:a16="http://schemas.microsoft.com/office/drawing/2014/main" id="{390F282A-7236-4AB1-A352-06CF3728FA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B7406DB-BAD3-48A1-8F81-ECB8DFD82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AE6C0D-A6FC-4F8B-928B-46CBCC6129A4}" type="slidenum">
              <a:rPr lang="en-GB" smtClean="0"/>
              <a:t>‹#›</a:t>
            </a:fld>
            <a:endParaRPr lang="en-GB"/>
          </a:p>
        </p:txBody>
      </p:sp>
    </p:spTree>
    <p:extLst>
      <p:ext uri="{BB962C8B-B14F-4D97-AF65-F5344CB8AC3E}">
        <p14:creationId xmlns:p14="http://schemas.microsoft.com/office/powerpoint/2010/main" val="185133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urses.fit.cvut.cz/BI-OO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majpetr@fit.cvut.cz"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Code Generation</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 Spring 2022</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8798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68402-10AB-48A9-BB99-F7FFF4C44BB3}"/>
              </a:ext>
            </a:extLst>
          </p:cNvPr>
          <p:cNvSpPr>
            <a:spLocks noGrp="1"/>
          </p:cNvSpPr>
          <p:nvPr>
            <p:ph idx="1"/>
          </p:nvPr>
        </p:nvSpPr>
        <p:spPr>
          <a:xfrm>
            <a:off x="838199" y="0"/>
            <a:ext cx="11009243" cy="6858000"/>
          </a:xfrm>
        </p:spPr>
        <p:txBody>
          <a:bodyPr>
            <a:normAutofit/>
          </a:bodyPr>
          <a:lstStyle/>
          <a:p>
            <a:pPr marL="0" indent="0">
              <a:buNone/>
            </a:pPr>
            <a:endParaRPr lang="en-GB" b="0" i="1" dirty="0">
              <a:solidFill>
                <a:srgbClr val="222222"/>
              </a:solidFill>
              <a:effectLst/>
              <a:latin typeface="Programme"/>
            </a:endParaRPr>
          </a:p>
          <a:p>
            <a:pPr marL="0" indent="0">
              <a:buNone/>
            </a:pPr>
            <a:r>
              <a:rPr lang="en-GB" b="0" i="1" dirty="0">
                <a:solidFill>
                  <a:srgbClr val="222222"/>
                </a:solidFill>
                <a:effectLst/>
                <a:latin typeface="Programme"/>
              </a:rPr>
              <a:t>And will you succeed?</a:t>
            </a:r>
            <a:br>
              <a:rPr lang="en-GB" i="1" dirty="0"/>
            </a:br>
            <a:r>
              <a:rPr lang="en-GB" b="0" i="1" dirty="0">
                <a:solidFill>
                  <a:srgbClr val="222222"/>
                </a:solidFill>
                <a:effectLst/>
                <a:latin typeface="Programme"/>
              </a:rPr>
              <a:t>Yes! You will, indeed!</a:t>
            </a:r>
            <a:br>
              <a:rPr lang="en-GB" i="1" dirty="0"/>
            </a:br>
            <a:r>
              <a:rPr lang="en-GB" i="1" dirty="0">
                <a:latin typeface="Programme"/>
              </a:rPr>
              <a:t>(98 and 3/4 percent guaranteed.)</a:t>
            </a:r>
            <a:br>
              <a:rPr lang="en-GB" i="1" dirty="0"/>
            </a:br>
            <a:br>
              <a:rPr lang="en-GB" i="1" dirty="0"/>
            </a:br>
            <a:r>
              <a:rPr lang="en-GB" b="0" i="1" dirty="0">
                <a:solidFill>
                  <a:srgbClr val="222222"/>
                </a:solidFill>
                <a:effectLst/>
                <a:latin typeface="Programme"/>
              </a:rPr>
              <a:t>KID, YOU'LL MOVE MOUNTAINS!</a:t>
            </a:r>
            <a:br>
              <a:rPr lang="en-GB" i="1" dirty="0"/>
            </a:br>
            <a:br>
              <a:rPr lang="en-GB" i="1" dirty="0"/>
            </a:br>
            <a:r>
              <a:rPr lang="en-GB" b="0" i="1" dirty="0" err="1">
                <a:solidFill>
                  <a:srgbClr val="222222"/>
                </a:solidFill>
                <a:effectLst/>
                <a:latin typeface="Programme"/>
              </a:rPr>
              <a:t>So.</a:t>
            </a:r>
            <a:r>
              <a:rPr lang="en-GB" b="0" i="1" dirty="0">
                <a:solidFill>
                  <a:srgbClr val="222222"/>
                </a:solidFill>
                <a:effectLst/>
                <a:latin typeface="Programme"/>
              </a:rPr>
              <a:t>..</a:t>
            </a:r>
            <a:br>
              <a:rPr lang="en-GB" i="1" dirty="0"/>
            </a:br>
            <a:r>
              <a:rPr lang="en-GB" b="0" i="1" dirty="0">
                <a:solidFill>
                  <a:srgbClr val="222222"/>
                </a:solidFill>
                <a:effectLst/>
                <a:latin typeface="Programme"/>
              </a:rPr>
              <a:t>Be your name Buxbaum or Bixby or Bray</a:t>
            </a:r>
            <a:br>
              <a:rPr lang="en-GB" i="1" dirty="0"/>
            </a:br>
            <a:r>
              <a:rPr lang="en-GB" b="0" i="1" dirty="0">
                <a:solidFill>
                  <a:srgbClr val="222222"/>
                </a:solidFill>
                <a:effectLst/>
                <a:latin typeface="Programme"/>
              </a:rPr>
              <a:t>Or Mordecai Ali Van Allen O'Shea,</a:t>
            </a:r>
            <a:br>
              <a:rPr lang="en-GB" i="1" dirty="0"/>
            </a:br>
            <a:r>
              <a:rPr lang="en-GB" b="0" i="1" dirty="0">
                <a:solidFill>
                  <a:srgbClr val="222222"/>
                </a:solidFill>
                <a:effectLst/>
                <a:latin typeface="Programme"/>
              </a:rPr>
              <a:t>You're off to Great Places!</a:t>
            </a:r>
            <a:br>
              <a:rPr lang="en-GB" i="1" dirty="0"/>
            </a:br>
            <a:r>
              <a:rPr lang="en-GB" b="0" i="1" dirty="0">
                <a:solidFill>
                  <a:srgbClr val="222222"/>
                </a:solidFill>
                <a:effectLst/>
                <a:latin typeface="Programme"/>
              </a:rPr>
              <a:t>Today is your day!</a:t>
            </a:r>
            <a:br>
              <a:rPr lang="en-GB" i="1" dirty="0"/>
            </a:br>
            <a:r>
              <a:rPr lang="en-GB" b="0" i="1" dirty="0">
                <a:solidFill>
                  <a:srgbClr val="222222"/>
                </a:solidFill>
                <a:effectLst/>
                <a:latin typeface="Programme"/>
              </a:rPr>
              <a:t>Your mountain is waiting.</a:t>
            </a:r>
            <a:br>
              <a:rPr lang="en-GB" i="1" dirty="0"/>
            </a:br>
            <a:r>
              <a:rPr lang="en-GB" b="0" i="1" dirty="0" err="1">
                <a:solidFill>
                  <a:srgbClr val="222222"/>
                </a:solidFill>
                <a:effectLst/>
                <a:latin typeface="Programme"/>
              </a:rPr>
              <a:t>So.</a:t>
            </a:r>
            <a:r>
              <a:rPr lang="en-GB" b="0" i="1" dirty="0">
                <a:solidFill>
                  <a:srgbClr val="222222"/>
                </a:solidFill>
                <a:effectLst/>
                <a:latin typeface="Programme"/>
              </a:rPr>
              <a:t>..get on your way!</a:t>
            </a:r>
          </a:p>
          <a:p>
            <a:pPr marL="0" indent="0">
              <a:buNone/>
            </a:pPr>
            <a:endParaRPr lang="en-GB" dirty="0">
              <a:solidFill>
                <a:srgbClr val="222222"/>
              </a:solidFill>
              <a:latin typeface="Programme"/>
            </a:endParaRPr>
          </a:p>
          <a:p>
            <a:pPr marL="0" indent="0" algn="r">
              <a:buNone/>
            </a:pPr>
            <a:r>
              <a:rPr lang="en-GB" dirty="0">
                <a:solidFill>
                  <a:srgbClr val="222222"/>
                </a:solidFill>
                <a:latin typeface="Programme"/>
              </a:rPr>
              <a:t>by Dr Seuss, from Oh The Places You’ll Go</a:t>
            </a:r>
            <a:endParaRPr lang="en-US" dirty="0"/>
          </a:p>
        </p:txBody>
      </p:sp>
    </p:spTree>
    <p:extLst>
      <p:ext uri="{BB962C8B-B14F-4D97-AF65-F5344CB8AC3E}">
        <p14:creationId xmlns:p14="http://schemas.microsoft.com/office/powerpoint/2010/main" val="3504615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F4FB505F-FFAC-482F-880A-D32A1B8F4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5" y="395288"/>
            <a:ext cx="4514850" cy="6067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8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99C9-B0DD-42CF-BF7D-83189213CFC8}"/>
              </a:ext>
            </a:extLst>
          </p:cNvPr>
          <p:cNvSpPr>
            <a:spLocks noGrp="1"/>
          </p:cNvSpPr>
          <p:nvPr>
            <p:ph type="ctrTitle"/>
          </p:nvPr>
        </p:nvSpPr>
        <p:spPr>
          <a:xfrm>
            <a:off x="0" y="1122363"/>
            <a:ext cx="12192000" cy="2387600"/>
          </a:xfrm>
        </p:spPr>
        <p:txBody>
          <a:bodyPr>
            <a:normAutofit/>
          </a:bodyPr>
          <a:lstStyle/>
          <a:p>
            <a:r>
              <a:rPr lang="en-US" dirty="0"/>
              <a:t>The Anatomy of a Compiler</a:t>
            </a:r>
            <a:endParaRPr lang="en-GB" dirty="0"/>
          </a:p>
        </p:txBody>
      </p:sp>
      <p:sp>
        <p:nvSpPr>
          <p:cNvPr id="3" name="Subtitle 2">
            <a:extLst>
              <a:ext uri="{FF2B5EF4-FFF2-40B4-BE49-F238E27FC236}">
                <a16:creationId xmlns:a16="http://schemas.microsoft.com/office/drawing/2014/main" id="{13328CB8-FF28-4397-BCCE-8C2D0DDC82C9}"/>
              </a:ext>
            </a:extLst>
          </p:cNvPr>
          <p:cNvSpPr>
            <a:spLocks noGrp="1"/>
          </p:cNvSpPr>
          <p:nvPr>
            <p:ph type="subTitle" idx="1"/>
          </p:nvPr>
        </p:nvSpPr>
        <p:spPr/>
        <p:txBody>
          <a:bodyPr/>
          <a:lstStyle/>
          <a:p>
            <a:r>
              <a:rPr lang="en-US" dirty="0"/>
              <a:t>NI(E)-GEN</a:t>
            </a:r>
          </a:p>
          <a:p>
            <a:r>
              <a:rPr lang="en-US" dirty="0">
                <a:hlinkClick r:id="rId3"/>
              </a:rPr>
              <a:t>https://courses.fit.cvut.cz/NI-GEN</a:t>
            </a:r>
            <a:endParaRPr lang="en-US" dirty="0"/>
          </a:p>
          <a:p>
            <a:endParaRPr lang="en-GB" dirty="0"/>
          </a:p>
        </p:txBody>
      </p:sp>
      <p:pic>
        <p:nvPicPr>
          <p:cNvPr id="5" name="Picture 4">
            <a:extLst>
              <a:ext uri="{FF2B5EF4-FFF2-40B4-BE49-F238E27FC236}">
                <a16:creationId xmlns:a16="http://schemas.microsoft.com/office/drawing/2014/main" id="{0D2E0D75-7C4F-4390-A458-1147951048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259" y="5641596"/>
            <a:ext cx="3610012" cy="796954"/>
          </a:xfrm>
          <a:prstGeom prst="rect">
            <a:avLst/>
          </a:prstGeom>
        </p:spPr>
      </p:pic>
    </p:spTree>
    <p:extLst>
      <p:ext uri="{BB962C8B-B14F-4D97-AF65-F5344CB8AC3E}">
        <p14:creationId xmlns:p14="http://schemas.microsoft.com/office/powerpoint/2010/main" val="2341036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348F-F836-45E6-BABF-67023A7AB2AC}"/>
              </a:ext>
            </a:extLst>
          </p:cNvPr>
          <p:cNvSpPr>
            <a:spLocks noGrp="1"/>
          </p:cNvSpPr>
          <p:nvPr>
            <p:ph type="title"/>
          </p:nvPr>
        </p:nvSpPr>
        <p:spPr/>
        <p:txBody>
          <a:bodyPr/>
          <a:lstStyle/>
          <a:p>
            <a:r>
              <a:rPr lang="en-US" dirty="0"/>
              <a:t>In the beginning…</a:t>
            </a:r>
          </a:p>
        </p:txBody>
      </p:sp>
      <p:sp>
        <p:nvSpPr>
          <p:cNvPr id="3" name="Content Placeholder 2">
            <a:extLst>
              <a:ext uri="{FF2B5EF4-FFF2-40B4-BE49-F238E27FC236}">
                <a16:creationId xmlns:a16="http://schemas.microsoft.com/office/drawing/2014/main" id="{6CA97901-8872-4F87-ABA4-7F41B46DDEFE}"/>
              </a:ext>
            </a:extLst>
          </p:cNvPr>
          <p:cNvSpPr>
            <a:spLocks noGrp="1"/>
          </p:cNvSpPr>
          <p:nvPr>
            <p:ph idx="1"/>
          </p:nvPr>
        </p:nvSpPr>
        <p:spPr/>
        <p:txBody>
          <a:bodyPr/>
          <a:lstStyle/>
          <a:p>
            <a:endParaRPr lang="en-US" dirty="0"/>
          </a:p>
          <a:p>
            <a:r>
              <a:rPr lang="en-US" dirty="0"/>
              <a:t>there were very few very big computers</a:t>
            </a:r>
          </a:p>
          <a:p>
            <a:endParaRPr lang="en-US" dirty="0"/>
          </a:p>
          <a:p>
            <a:r>
              <a:rPr lang="en-US" dirty="0"/>
              <a:t>there were no programming languages</a:t>
            </a:r>
          </a:p>
          <a:p>
            <a:endParaRPr lang="en-US" dirty="0"/>
          </a:p>
          <a:p>
            <a:r>
              <a:rPr lang="en-US" dirty="0"/>
              <a:t>there were no compilers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79367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B416BD-03C1-435C-90D5-F2AE68A8495F}"/>
              </a:ext>
            </a:extLst>
          </p:cNvPr>
          <p:cNvPicPr>
            <a:picLocks noChangeAspect="1"/>
          </p:cNvPicPr>
          <p:nvPr/>
        </p:nvPicPr>
        <p:blipFill>
          <a:blip r:embed="rId3"/>
          <a:stretch>
            <a:fillRect/>
          </a:stretch>
        </p:blipFill>
        <p:spPr>
          <a:xfrm>
            <a:off x="1530626" y="1909"/>
            <a:ext cx="9134061" cy="6856667"/>
          </a:xfrm>
          <a:prstGeom prst="rect">
            <a:avLst/>
          </a:prstGeom>
        </p:spPr>
      </p:pic>
    </p:spTree>
    <p:extLst>
      <p:ext uri="{BB962C8B-B14F-4D97-AF65-F5344CB8AC3E}">
        <p14:creationId xmlns:p14="http://schemas.microsoft.com/office/powerpoint/2010/main" val="416696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0303CCB-D3A7-4053-AB14-E8743E195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413457"/>
            <a:ext cx="12192000" cy="9684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41EB86-9770-4E20-B0B0-0FED35DFB347}"/>
              </a:ext>
            </a:extLst>
          </p:cNvPr>
          <p:cNvSpPr/>
          <p:nvPr/>
        </p:nvSpPr>
        <p:spPr>
          <a:xfrm>
            <a:off x="5158408" y="6488668"/>
            <a:ext cx="7851913" cy="369332"/>
          </a:xfrm>
          <a:prstGeom prst="rect">
            <a:avLst/>
          </a:prstGeom>
        </p:spPr>
        <p:txBody>
          <a:bodyPr wrap="square">
            <a:spAutoFit/>
          </a:bodyPr>
          <a:lstStyle/>
          <a:p>
            <a:r>
              <a:rPr lang="en-US" dirty="0">
                <a:solidFill>
                  <a:schemeClr val="bg1"/>
                </a:solidFill>
              </a:rPr>
              <a:t>By Source, Fair use, https://en.wikipedia.org/w/index.php?curid=9975689</a:t>
            </a:r>
          </a:p>
        </p:txBody>
      </p:sp>
    </p:spTree>
    <p:extLst>
      <p:ext uri="{BB962C8B-B14F-4D97-AF65-F5344CB8AC3E}">
        <p14:creationId xmlns:p14="http://schemas.microsoft.com/office/powerpoint/2010/main" val="2003430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8A97CA26-4970-49DB-89D1-1F60ED010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41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7BC910-C681-457C-921F-1776B57F06AF}"/>
              </a:ext>
            </a:extLst>
          </p:cNvPr>
          <p:cNvSpPr>
            <a:spLocks noGrp="1"/>
          </p:cNvSpPr>
          <p:nvPr>
            <p:ph type="ctrTitle"/>
          </p:nvPr>
        </p:nvSpPr>
        <p:spPr/>
        <p:txBody>
          <a:bodyPr/>
          <a:lstStyle/>
          <a:p>
            <a:r>
              <a:rPr lang="en-US" dirty="0"/>
              <a:t>IBM, We Have a Problem</a:t>
            </a:r>
          </a:p>
        </p:txBody>
      </p:sp>
      <p:sp>
        <p:nvSpPr>
          <p:cNvPr id="5" name="Subtitle 4">
            <a:extLst>
              <a:ext uri="{FF2B5EF4-FFF2-40B4-BE49-F238E27FC236}">
                <a16:creationId xmlns:a16="http://schemas.microsoft.com/office/drawing/2014/main" id="{D3F119BD-91FD-460D-99B6-5FE884D223D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6999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623A-ECF0-43D7-99F0-A9250FF8991F}"/>
              </a:ext>
            </a:extLst>
          </p:cNvPr>
          <p:cNvSpPr>
            <a:spLocks noGrp="1"/>
          </p:cNvSpPr>
          <p:nvPr>
            <p:ph type="title"/>
          </p:nvPr>
        </p:nvSpPr>
        <p:spPr/>
        <p:txBody>
          <a:bodyPr/>
          <a:lstStyle/>
          <a:p>
            <a:r>
              <a:rPr lang="en-US" dirty="0"/>
              <a:t>Bigger Computers Run Bigger Software</a:t>
            </a:r>
          </a:p>
        </p:txBody>
      </p:sp>
      <p:sp>
        <p:nvSpPr>
          <p:cNvPr id="3" name="Content Placeholder 2">
            <a:extLst>
              <a:ext uri="{FF2B5EF4-FFF2-40B4-BE49-F238E27FC236}">
                <a16:creationId xmlns:a16="http://schemas.microsoft.com/office/drawing/2014/main" id="{EC03E95F-A279-4BA7-B80C-CCA6367E6C04}"/>
              </a:ext>
            </a:extLst>
          </p:cNvPr>
          <p:cNvSpPr>
            <a:spLocks noGrp="1"/>
          </p:cNvSpPr>
          <p:nvPr>
            <p:ph idx="1"/>
          </p:nvPr>
        </p:nvSpPr>
        <p:spPr/>
        <p:txBody>
          <a:bodyPr/>
          <a:lstStyle/>
          <a:p>
            <a:r>
              <a:rPr lang="en-US" dirty="0"/>
              <a:t>early computers were super expensive</a:t>
            </a:r>
          </a:p>
          <a:p>
            <a:endParaRPr lang="en-US" dirty="0"/>
          </a:p>
          <a:p>
            <a:r>
              <a:rPr lang="en-US" dirty="0"/>
              <a:t>but soon developing the software they executed was even costlier</a:t>
            </a:r>
          </a:p>
          <a:p>
            <a:endParaRPr lang="en-US" dirty="0"/>
          </a:p>
          <a:p>
            <a:r>
              <a:rPr lang="en-US" dirty="0"/>
              <a:t>all of it written in assembly</a:t>
            </a:r>
          </a:p>
          <a:p>
            <a:endParaRPr lang="en-US" dirty="0"/>
          </a:p>
          <a:p>
            <a:r>
              <a:rPr lang="en-US" dirty="0"/>
              <a:t>enter </a:t>
            </a:r>
            <a:r>
              <a:rPr lang="en-US" dirty="0" err="1"/>
              <a:t>speedcoding</a:t>
            </a:r>
            <a:endParaRPr lang="en-US" dirty="0"/>
          </a:p>
        </p:txBody>
      </p:sp>
      <p:sp>
        <p:nvSpPr>
          <p:cNvPr id="4" name="Speech Bubble: Rectangle 3">
            <a:extLst>
              <a:ext uri="{FF2B5EF4-FFF2-40B4-BE49-F238E27FC236}">
                <a16:creationId xmlns:a16="http://schemas.microsoft.com/office/drawing/2014/main" id="{B71EE7E4-FA51-41BC-AE47-319C66CD336D}"/>
              </a:ext>
            </a:extLst>
          </p:cNvPr>
          <p:cNvSpPr/>
          <p:nvPr/>
        </p:nvSpPr>
        <p:spPr>
          <a:xfrm>
            <a:off x="2693504" y="5446643"/>
            <a:ext cx="4343400" cy="1046232"/>
          </a:xfrm>
          <a:prstGeom prst="wedgeRectCallout">
            <a:avLst>
              <a:gd name="adj1" fmla="val -31346"/>
              <a:gd name="adj2" fmla="val -62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“high-level” programming language</a:t>
            </a:r>
          </a:p>
        </p:txBody>
      </p:sp>
    </p:spTree>
    <p:extLst>
      <p:ext uri="{BB962C8B-B14F-4D97-AF65-F5344CB8AC3E}">
        <p14:creationId xmlns:p14="http://schemas.microsoft.com/office/powerpoint/2010/main" val="3939140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73D3D-503F-4B18-A162-40C381E6A31C}"/>
              </a:ext>
            </a:extLst>
          </p:cNvPr>
          <p:cNvSpPr>
            <a:spLocks noGrp="1"/>
          </p:cNvSpPr>
          <p:nvPr>
            <p:ph type="title"/>
          </p:nvPr>
        </p:nvSpPr>
        <p:spPr/>
        <p:txBody>
          <a:bodyPr/>
          <a:lstStyle/>
          <a:p>
            <a:r>
              <a:rPr lang="en-US" dirty="0" err="1"/>
              <a:t>Speedcoding</a:t>
            </a:r>
            <a:endParaRPr lang="en-US" dirty="0"/>
          </a:p>
        </p:txBody>
      </p:sp>
      <p:sp>
        <p:nvSpPr>
          <p:cNvPr id="3" name="Content Placeholder 2">
            <a:extLst>
              <a:ext uri="{FF2B5EF4-FFF2-40B4-BE49-F238E27FC236}">
                <a16:creationId xmlns:a16="http://schemas.microsoft.com/office/drawing/2014/main" id="{8EDA7D78-01CE-446D-9CAD-5D48B2ABAC62}"/>
              </a:ext>
            </a:extLst>
          </p:cNvPr>
          <p:cNvSpPr>
            <a:spLocks noGrp="1"/>
          </p:cNvSpPr>
          <p:nvPr>
            <p:ph idx="1"/>
          </p:nvPr>
        </p:nvSpPr>
        <p:spPr/>
        <p:txBody>
          <a:bodyPr>
            <a:normAutofit/>
          </a:bodyPr>
          <a:lstStyle/>
          <a:p>
            <a:r>
              <a:rPr lang="en-US" dirty="0"/>
              <a:t>when an arithmetic operation was found in the source code, corresponding routine was called</a:t>
            </a:r>
          </a:p>
          <a:p>
            <a:endParaRPr lang="en-US" dirty="0"/>
          </a:p>
          <a:p>
            <a:r>
              <a:rPr lang="en-US" dirty="0"/>
              <a:t>designed to ease the burden on programmers</a:t>
            </a:r>
          </a:p>
          <a:p>
            <a:endParaRPr lang="en-US" dirty="0"/>
          </a:p>
          <a:p>
            <a:r>
              <a:rPr lang="en-US" dirty="0"/>
              <a:t>not for speed (up to 20x slower than assembly)</a:t>
            </a:r>
          </a:p>
          <a:p>
            <a:endParaRPr lang="en-US" dirty="0"/>
          </a:p>
          <a:p>
            <a:r>
              <a:rPr lang="en-US" dirty="0"/>
              <a:t>occupied about 300 bytes in RAM</a:t>
            </a:r>
          </a:p>
          <a:p>
            <a:endParaRPr lang="en-US" dirty="0"/>
          </a:p>
        </p:txBody>
      </p:sp>
      <p:sp>
        <p:nvSpPr>
          <p:cNvPr id="5" name="TextBox 4">
            <a:extLst>
              <a:ext uri="{FF2B5EF4-FFF2-40B4-BE49-F238E27FC236}">
                <a16:creationId xmlns:a16="http://schemas.microsoft.com/office/drawing/2014/main" id="{BB2CF0F5-1042-44C3-ADD0-EA86AED17EDA}"/>
              </a:ext>
            </a:extLst>
          </p:cNvPr>
          <p:cNvSpPr txBox="1"/>
          <p:nvPr/>
        </p:nvSpPr>
        <p:spPr>
          <a:xfrm>
            <a:off x="6589643" y="2569059"/>
            <a:ext cx="4972836" cy="707886"/>
          </a:xfrm>
          <a:prstGeom prst="rect">
            <a:avLst/>
          </a:prstGeom>
          <a:noFill/>
        </p:spPr>
        <p:txBody>
          <a:bodyPr wrap="none" rtlCol="0">
            <a:spAutoFit/>
          </a:bodyPr>
          <a:lstStyle/>
          <a:p>
            <a:r>
              <a:rPr lang="en-US" sz="4000" b="1" dirty="0">
                <a:solidFill>
                  <a:srgbClr val="FF0000"/>
                </a:solidFill>
                <a:latin typeface="Bradley Hand ITC" panose="03070402050302030203" pitchFamily="66" charset="0"/>
              </a:rPr>
              <a:t>a primitive interpreter!</a:t>
            </a:r>
          </a:p>
        </p:txBody>
      </p:sp>
      <p:cxnSp>
        <p:nvCxnSpPr>
          <p:cNvPr id="7" name="Straight Arrow Connector 6">
            <a:extLst>
              <a:ext uri="{FF2B5EF4-FFF2-40B4-BE49-F238E27FC236}">
                <a16:creationId xmlns:a16="http://schemas.microsoft.com/office/drawing/2014/main" id="{97439CDA-FAE2-42A7-85A3-35CEEA20C4CD}"/>
              </a:ext>
            </a:extLst>
          </p:cNvPr>
          <p:cNvCxnSpPr/>
          <p:nvPr/>
        </p:nvCxnSpPr>
        <p:spPr>
          <a:xfrm flipH="1" flipV="1">
            <a:off x="5695122" y="2623930"/>
            <a:ext cx="844826" cy="2782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765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912-7FA7-4E38-9EE5-00C641E4FA1C}"/>
              </a:ext>
            </a:extLst>
          </p:cNvPr>
          <p:cNvSpPr>
            <a:spLocks noGrp="1"/>
          </p:cNvSpPr>
          <p:nvPr>
            <p:ph type="title"/>
          </p:nvPr>
        </p:nvSpPr>
        <p:spPr/>
        <p:txBody>
          <a:bodyPr/>
          <a:lstStyle/>
          <a:p>
            <a:r>
              <a:rPr lang="en-US" dirty="0"/>
              <a:t>Trivia</a:t>
            </a:r>
          </a:p>
        </p:txBody>
      </p:sp>
      <p:sp>
        <p:nvSpPr>
          <p:cNvPr id="3" name="Content Placeholder 2">
            <a:extLst>
              <a:ext uri="{FF2B5EF4-FFF2-40B4-BE49-F238E27FC236}">
                <a16:creationId xmlns:a16="http://schemas.microsoft.com/office/drawing/2014/main" id="{054BA8EC-84ED-46C6-BC9F-0FF61A37C16F}"/>
              </a:ext>
            </a:extLst>
          </p:cNvPr>
          <p:cNvSpPr>
            <a:spLocks noGrp="1"/>
          </p:cNvSpPr>
          <p:nvPr>
            <p:ph idx="1"/>
          </p:nvPr>
        </p:nvSpPr>
        <p:spPr/>
        <p:txBody>
          <a:bodyPr/>
          <a:lstStyle/>
          <a:p>
            <a:r>
              <a:rPr lang="en-US" dirty="0"/>
              <a:t>Petr Maj, </a:t>
            </a:r>
            <a:r>
              <a:rPr lang="en-US" dirty="0">
                <a:hlinkClick r:id="rId2"/>
              </a:rPr>
              <a:t>majpetr@fit.cvut.cz</a:t>
            </a:r>
            <a:endParaRPr lang="en-US" dirty="0"/>
          </a:p>
          <a:p>
            <a:endParaRPr lang="en-US" dirty="0"/>
          </a:p>
          <a:p>
            <a:r>
              <a:rPr lang="en-US" dirty="0"/>
              <a:t>Lectures, MON, T9:347</a:t>
            </a:r>
          </a:p>
          <a:p>
            <a:r>
              <a:rPr lang="en-US" dirty="0"/>
              <a:t>Tutorials, WED, </a:t>
            </a:r>
            <a:r>
              <a:rPr lang="en-US"/>
              <a:t>TH-A:1247, every </a:t>
            </a:r>
            <a:r>
              <a:rPr lang="en-US" dirty="0"/>
              <a:t>other week</a:t>
            </a:r>
          </a:p>
          <a:p>
            <a:endParaRPr lang="en-US" dirty="0"/>
          </a:p>
          <a:p>
            <a:r>
              <a:rPr lang="en-US" dirty="0"/>
              <a:t>Course information on </a:t>
            </a:r>
            <a:r>
              <a:rPr lang="en-US" dirty="0" err="1"/>
              <a:t>coursepages</a:t>
            </a:r>
            <a:endParaRPr lang="en-US" dirty="0"/>
          </a:p>
          <a:p>
            <a:endParaRPr lang="en-US" dirty="0"/>
          </a:p>
          <a:p>
            <a:r>
              <a:rPr lang="en-US" dirty="0"/>
              <a:t>Grades in KOS</a:t>
            </a:r>
          </a:p>
        </p:txBody>
      </p:sp>
    </p:spTree>
    <p:extLst>
      <p:ext uri="{BB962C8B-B14F-4D97-AF65-F5344CB8AC3E}">
        <p14:creationId xmlns:p14="http://schemas.microsoft.com/office/powerpoint/2010/main" val="209615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4691270" y="242514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Interpreter</a:t>
            </a:r>
          </a:p>
        </p:txBody>
      </p:sp>
      <p:cxnSp>
        <p:nvCxnSpPr>
          <p:cNvPr id="6" name="Straight Arrow Connector 5">
            <a:extLst>
              <a:ext uri="{FF2B5EF4-FFF2-40B4-BE49-F238E27FC236}">
                <a16:creationId xmlns:a16="http://schemas.microsoft.com/office/drawing/2014/main" id="{34A657EA-A685-43B9-A61A-098B233A3444}"/>
              </a:ext>
            </a:extLst>
          </p:cNvPr>
          <p:cNvCxnSpPr/>
          <p:nvPr/>
        </p:nvCxnSpPr>
        <p:spPr>
          <a:xfrm>
            <a:off x="3180522" y="2882347"/>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p:nvPr/>
        </p:nvCxnSpPr>
        <p:spPr>
          <a:xfrm>
            <a:off x="3180522" y="399884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p:nvPr/>
        </p:nvCxnSpPr>
        <p:spPr>
          <a:xfrm>
            <a:off x="7871791" y="3422373"/>
            <a:ext cx="151074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2034054" y="2529930"/>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2034054" y="3675677"/>
            <a:ext cx="1181734" cy="646331"/>
          </a:xfrm>
          <a:prstGeom prst="rect">
            <a:avLst/>
          </a:prstGeom>
          <a:noFill/>
        </p:spPr>
        <p:txBody>
          <a:bodyPr wrap="none" rtlCol="0">
            <a:spAutoFit/>
          </a:bodyPr>
          <a:lstStyle/>
          <a:p>
            <a:r>
              <a:rPr lang="en-US" sz="3600" dirty="0"/>
              <a:t>Input</a:t>
            </a:r>
          </a:p>
        </p:txBody>
      </p:sp>
      <p:sp>
        <p:nvSpPr>
          <p:cNvPr id="11" name="TextBox 10">
            <a:extLst>
              <a:ext uri="{FF2B5EF4-FFF2-40B4-BE49-F238E27FC236}">
                <a16:creationId xmlns:a16="http://schemas.microsoft.com/office/drawing/2014/main" id="{66D71BC0-B0A0-4426-8AC3-3989E3E57740}"/>
              </a:ext>
            </a:extLst>
          </p:cNvPr>
          <p:cNvSpPr txBox="1"/>
          <p:nvPr/>
        </p:nvSpPr>
        <p:spPr>
          <a:xfrm>
            <a:off x="9382539" y="3099207"/>
            <a:ext cx="1524776" cy="646331"/>
          </a:xfrm>
          <a:prstGeom prst="rect">
            <a:avLst/>
          </a:prstGeom>
          <a:noFill/>
        </p:spPr>
        <p:txBody>
          <a:bodyPr wrap="none" rtlCol="0">
            <a:spAutoFit/>
          </a:bodyPr>
          <a:lstStyle/>
          <a:p>
            <a:r>
              <a:rPr lang="en-US" sz="3600" dirty="0"/>
              <a:t>Output</a:t>
            </a:r>
          </a:p>
        </p:txBody>
      </p:sp>
    </p:spTree>
    <p:extLst>
      <p:ext uri="{BB962C8B-B14F-4D97-AF65-F5344CB8AC3E}">
        <p14:creationId xmlns:p14="http://schemas.microsoft.com/office/powerpoint/2010/main" val="2975699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019634-B7AF-4806-BA25-3D9D83BAE570}"/>
              </a:ext>
            </a:extLst>
          </p:cNvPr>
          <p:cNvSpPr>
            <a:spLocks noGrp="1"/>
          </p:cNvSpPr>
          <p:nvPr>
            <p:ph type="ctrTitle"/>
          </p:nvPr>
        </p:nvSpPr>
        <p:spPr>
          <a:xfrm>
            <a:off x="0" y="1122363"/>
            <a:ext cx="12192000" cy="2387600"/>
          </a:xfrm>
        </p:spPr>
        <p:txBody>
          <a:bodyPr/>
          <a:lstStyle/>
          <a:p>
            <a:r>
              <a:rPr lang="en-US" dirty="0"/>
              <a:t>High Level Languages Are Great!</a:t>
            </a:r>
          </a:p>
        </p:txBody>
      </p:sp>
      <p:sp>
        <p:nvSpPr>
          <p:cNvPr id="5" name="Subtitle 4">
            <a:extLst>
              <a:ext uri="{FF2B5EF4-FFF2-40B4-BE49-F238E27FC236}">
                <a16:creationId xmlns:a16="http://schemas.microsoft.com/office/drawing/2014/main" id="{278629DF-7F82-41AE-B0F0-5ECF612BE6E4}"/>
              </a:ext>
            </a:extLst>
          </p:cNvPr>
          <p:cNvSpPr>
            <a:spLocks noGrp="1"/>
          </p:cNvSpPr>
          <p:nvPr>
            <p:ph type="subTitle" idx="1"/>
          </p:nvPr>
        </p:nvSpPr>
        <p:spPr/>
        <p:txBody>
          <a:bodyPr>
            <a:normAutofit fontScale="92500" lnSpcReduction="20000"/>
          </a:bodyPr>
          <a:lstStyle/>
          <a:p>
            <a:endParaRPr lang="en-US" sz="6600" b="1" dirty="0">
              <a:solidFill>
                <a:srgbClr val="FF0000"/>
              </a:solidFill>
              <a:latin typeface="Bradley Hand ITC" panose="03070402050302030203" pitchFamily="66" charset="0"/>
            </a:endParaRPr>
          </a:p>
          <a:p>
            <a:r>
              <a:rPr lang="en-US" sz="6600" b="1" dirty="0">
                <a:solidFill>
                  <a:srgbClr val="FF0000"/>
                </a:solidFill>
                <a:latin typeface="Bradley Hand ITC" panose="03070402050302030203" pitchFamily="66" charset="0"/>
              </a:rPr>
              <a:t>but…</a:t>
            </a:r>
          </a:p>
        </p:txBody>
      </p:sp>
    </p:spTree>
    <p:extLst>
      <p:ext uri="{BB962C8B-B14F-4D97-AF65-F5344CB8AC3E}">
        <p14:creationId xmlns:p14="http://schemas.microsoft.com/office/powerpoint/2010/main" val="209604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formulas being translated over and over again every time they are executed</a:t>
            </a:r>
          </a:p>
        </p:txBody>
      </p:sp>
    </p:spTree>
    <p:extLst>
      <p:ext uri="{BB962C8B-B14F-4D97-AF65-F5344CB8AC3E}">
        <p14:creationId xmlns:p14="http://schemas.microsoft.com/office/powerpoint/2010/main" val="134244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33C-25AF-4192-AF2E-1E45450CADD3}"/>
              </a:ext>
            </a:extLst>
          </p:cNvPr>
          <p:cNvSpPr>
            <a:spLocks noGrp="1"/>
          </p:cNvSpPr>
          <p:nvPr>
            <p:ph type="title"/>
          </p:nvPr>
        </p:nvSpPr>
        <p:spPr/>
        <p:txBody>
          <a:bodyPr/>
          <a:lstStyle/>
          <a:p>
            <a:r>
              <a:rPr lang="en-US" dirty="0"/>
              <a:t>Efficiency Matters</a:t>
            </a:r>
          </a:p>
        </p:txBody>
      </p:sp>
      <p:sp>
        <p:nvSpPr>
          <p:cNvPr id="3" name="Content Placeholder 2">
            <a:extLst>
              <a:ext uri="{FF2B5EF4-FFF2-40B4-BE49-F238E27FC236}">
                <a16:creationId xmlns:a16="http://schemas.microsoft.com/office/drawing/2014/main" id="{7802C3F1-4777-438F-9D5D-69683D3773D4}"/>
              </a:ext>
            </a:extLst>
          </p:cNvPr>
          <p:cNvSpPr>
            <a:spLocks noGrp="1"/>
          </p:cNvSpPr>
          <p:nvPr>
            <p:ph idx="1"/>
          </p:nvPr>
        </p:nvSpPr>
        <p:spPr/>
        <p:txBody>
          <a:bodyPr/>
          <a:lstStyle/>
          <a:p>
            <a:r>
              <a:rPr lang="en-US" dirty="0"/>
              <a:t>the cost of an interpreter is prohibitive</a:t>
            </a:r>
          </a:p>
          <a:p>
            <a:endParaRPr lang="en-US" dirty="0"/>
          </a:p>
          <a:p>
            <a:r>
              <a:rPr lang="en-US" dirty="0"/>
              <a:t>John Backus observed that in </a:t>
            </a:r>
            <a:r>
              <a:rPr lang="en-US" dirty="0" err="1"/>
              <a:t>speedcoding</a:t>
            </a:r>
            <a:r>
              <a:rPr lang="en-US" dirty="0"/>
              <a:t> lot of time is spent in the mathematical </a:t>
            </a:r>
            <a:r>
              <a:rPr lang="en-US" dirty="0" err="1"/>
              <a:t>FORmulas</a:t>
            </a:r>
            <a:r>
              <a:rPr lang="en-US" dirty="0"/>
              <a:t> being </a:t>
            </a:r>
            <a:r>
              <a:rPr lang="en-US" dirty="0" err="1"/>
              <a:t>TRANslated</a:t>
            </a:r>
            <a:r>
              <a:rPr lang="en-US" dirty="0"/>
              <a:t> over and over again every time they are executed</a:t>
            </a:r>
          </a:p>
        </p:txBody>
      </p:sp>
    </p:spTree>
    <p:extLst>
      <p:ext uri="{BB962C8B-B14F-4D97-AF65-F5344CB8AC3E}">
        <p14:creationId xmlns:p14="http://schemas.microsoft.com/office/powerpoint/2010/main" val="560594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7DF39-52DA-4E8C-8835-441E2A4ED89F}"/>
              </a:ext>
            </a:extLst>
          </p:cNvPr>
          <p:cNvSpPr>
            <a:spLocks noGrp="1"/>
          </p:cNvSpPr>
          <p:nvPr>
            <p:ph type="title"/>
          </p:nvPr>
        </p:nvSpPr>
        <p:spPr/>
        <p:txBody>
          <a:bodyPr/>
          <a:lstStyle/>
          <a:p>
            <a:r>
              <a:rPr lang="en-US" dirty="0"/>
              <a:t>FORTRAN</a:t>
            </a:r>
          </a:p>
        </p:txBody>
      </p:sp>
      <p:sp>
        <p:nvSpPr>
          <p:cNvPr id="3" name="Content Placeholder 2">
            <a:extLst>
              <a:ext uri="{FF2B5EF4-FFF2-40B4-BE49-F238E27FC236}">
                <a16:creationId xmlns:a16="http://schemas.microsoft.com/office/drawing/2014/main" id="{5BD52A18-6AD3-4437-A9E8-2CA00ECEF983}"/>
              </a:ext>
            </a:extLst>
          </p:cNvPr>
          <p:cNvSpPr>
            <a:spLocks noGrp="1"/>
          </p:cNvSpPr>
          <p:nvPr>
            <p:ph idx="1"/>
          </p:nvPr>
        </p:nvSpPr>
        <p:spPr/>
        <p:txBody>
          <a:bodyPr/>
          <a:lstStyle/>
          <a:p>
            <a:r>
              <a:rPr lang="en-US" dirty="0"/>
              <a:t>what if the operations are translated first once and for all?</a:t>
            </a:r>
          </a:p>
          <a:p>
            <a:endParaRPr lang="en-US" dirty="0"/>
          </a:p>
          <a:p>
            <a:r>
              <a:rPr lang="en-US" dirty="0"/>
              <a:t>doing this ahead of time also means the compiler:</a:t>
            </a:r>
          </a:p>
          <a:p>
            <a:pPr lvl="1"/>
            <a:r>
              <a:rPr lang="en-US" dirty="0"/>
              <a:t>does not have to share resources with the program</a:t>
            </a:r>
          </a:p>
          <a:p>
            <a:pPr lvl="1"/>
            <a:r>
              <a:rPr lang="en-US" dirty="0"/>
              <a:t>can do lots of things (can be slow, as long as generated executable is fast)</a:t>
            </a:r>
          </a:p>
          <a:p>
            <a:pPr lvl="1"/>
            <a:endParaRPr lang="en-US" dirty="0"/>
          </a:p>
          <a:p>
            <a:r>
              <a:rPr lang="en-US" dirty="0"/>
              <a:t>the very first compiler and highly influential compiler</a:t>
            </a:r>
          </a:p>
          <a:p>
            <a:pPr marL="0" indent="0">
              <a:buNone/>
            </a:pPr>
            <a:endParaRPr lang="en-US" dirty="0"/>
          </a:p>
        </p:txBody>
      </p:sp>
    </p:spTree>
    <p:extLst>
      <p:ext uri="{BB962C8B-B14F-4D97-AF65-F5344CB8AC3E}">
        <p14:creationId xmlns:p14="http://schemas.microsoft.com/office/powerpoint/2010/main" val="359295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2653749" y="1858618"/>
            <a:ext cx="3180521"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Compiler</a:t>
            </a: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a:off x="1630018" y="2905539"/>
            <a:ext cx="10237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D32E30D-C4E5-4A21-8041-9F6162FC07EB}"/>
              </a:ext>
            </a:extLst>
          </p:cNvPr>
          <p:cNvCxnSpPr>
            <a:cxnSpLocks/>
          </p:cNvCxnSpPr>
          <p:nvPr/>
        </p:nvCxnSpPr>
        <p:spPr>
          <a:xfrm flipV="1">
            <a:off x="5923721" y="4224131"/>
            <a:ext cx="1133062" cy="10436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F6C84C-5F98-49D0-B9F0-4B562585C2E7}"/>
              </a:ext>
            </a:extLst>
          </p:cNvPr>
          <p:cNvCxnSpPr>
            <a:cxnSpLocks/>
          </p:cNvCxnSpPr>
          <p:nvPr/>
        </p:nvCxnSpPr>
        <p:spPr>
          <a:xfrm>
            <a:off x="5834270" y="2905539"/>
            <a:ext cx="12225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407505" y="2539304"/>
            <a:ext cx="1146468" cy="646331"/>
          </a:xfrm>
          <a:prstGeom prst="rect">
            <a:avLst/>
          </a:prstGeom>
          <a:noFill/>
        </p:spPr>
        <p:txBody>
          <a:bodyPr wrap="none" rtlCol="0">
            <a:spAutoFit/>
          </a:bodyPr>
          <a:lstStyle/>
          <a:p>
            <a:r>
              <a:rPr lang="en-US" sz="3600" dirty="0"/>
              <a:t>Code</a:t>
            </a:r>
          </a:p>
        </p:txBody>
      </p:sp>
      <p:sp>
        <p:nvSpPr>
          <p:cNvPr id="10" name="TextBox 9">
            <a:extLst>
              <a:ext uri="{FF2B5EF4-FFF2-40B4-BE49-F238E27FC236}">
                <a16:creationId xmlns:a16="http://schemas.microsoft.com/office/drawing/2014/main" id="{FA3CCB2D-6374-405A-A315-BA8D37D6C7C0}"/>
              </a:ext>
            </a:extLst>
          </p:cNvPr>
          <p:cNvSpPr txBox="1"/>
          <p:nvPr/>
        </p:nvSpPr>
        <p:spPr>
          <a:xfrm>
            <a:off x="4553144" y="4944569"/>
            <a:ext cx="1181734" cy="646331"/>
          </a:xfrm>
          <a:prstGeom prst="rect">
            <a:avLst/>
          </a:prstGeom>
          <a:noFill/>
        </p:spPr>
        <p:txBody>
          <a:bodyPr wrap="none" rtlCol="0">
            <a:spAutoFit/>
          </a:bodyPr>
          <a:lstStyle/>
          <a:p>
            <a:r>
              <a:rPr lang="en-US" sz="3600" dirty="0"/>
              <a:t>Input</a:t>
            </a:r>
          </a:p>
        </p:txBody>
      </p:sp>
      <p:sp>
        <p:nvSpPr>
          <p:cNvPr id="12" name="TextBox 11">
            <a:extLst>
              <a:ext uri="{FF2B5EF4-FFF2-40B4-BE49-F238E27FC236}">
                <a16:creationId xmlns:a16="http://schemas.microsoft.com/office/drawing/2014/main" id="{1BCA5893-06A9-4739-8A52-E226EA3F6DBB}"/>
              </a:ext>
            </a:extLst>
          </p:cNvPr>
          <p:cNvSpPr txBox="1"/>
          <p:nvPr/>
        </p:nvSpPr>
        <p:spPr>
          <a:xfrm>
            <a:off x="10270435" y="3286253"/>
            <a:ext cx="1524776" cy="646331"/>
          </a:xfrm>
          <a:prstGeom prst="rect">
            <a:avLst/>
          </a:prstGeom>
          <a:noFill/>
        </p:spPr>
        <p:txBody>
          <a:bodyPr wrap="none" rtlCol="0">
            <a:spAutoFit/>
          </a:bodyPr>
          <a:lstStyle/>
          <a:p>
            <a:r>
              <a:rPr lang="en-US" sz="3600" dirty="0"/>
              <a:t>Output</a:t>
            </a:r>
          </a:p>
        </p:txBody>
      </p:sp>
      <p:sp>
        <p:nvSpPr>
          <p:cNvPr id="13" name="Rectangle 12">
            <a:extLst>
              <a:ext uri="{FF2B5EF4-FFF2-40B4-BE49-F238E27FC236}">
                <a16:creationId xmlns:a16="http://schemas.microsoft.com/office/drawing/2014/main" id="{B0A4F117-99AA-4F96-99C2-C11C1800D113}"/>
              </a:ext>
            </a:extLst>
          </p:cNvPr>
          <p:cNvSpPr/>
          <p:nvPr/>
        </p:nvSpPr>
        <p:spPr>
          <a:xfrm>
            <a:off x="7056784" y="2605567"/>
            <a:ext cx="2445026" cy="2007704"/>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t>Executable</a:t>
            </a:r>
          </a:p>
        </p:txBody>
      </p:sp>
      <p:cxnSp>
        <p:nvCxnSpPr>
          <p:cNvPr id="14" name="Straight Arrow Connector 13">
            <a:extLst>
              <a:ext uri="{FF2B5EF4-FFF2-40B4-BE49-F238E27FC236}">
                <a16:creationId xmlns:a16="http://schemas.microsoft.com/office/drawing/2014/main" id="{EAA63280-61C9-4F4B-AF81-8B8F2F86D8D8}"/>
              </a:ext>
            </a:extLst>
          </p:cNvPr>
          <p:cNvCxnSpPr>
            <a:cxnSpLocks/>
          </p:cNvCxnSpPr>
          <p:nvPr/>
        </p:nvCxnSpPr>
        <p:spPr>
          <a:xfrm>
            <a:off x="9501810" y="3627783"/>
            <a:ext cx="63610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841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617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513F2D15-919F-44C8-B89E-E783C3EF895A}"/>
              </a:ext>
            </a:extLst>
          </p:cNvPr>
          <p:cNvSpPr/>
          <p:nvPr/>
        </p:nvSpPr>
        <p:spPr>
          <a:xfrm>
            <a:off x="3110949" y="280093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p>
          <a:p>
            <a:pPr algn="ctr"/>
            <a:r>
              <a:rPr lang="en-US" dirty="0"/>
              <a:t>Analysis</a:t>
            </a:r>
          </a:p>
        </p:txBody>
      </p:sp>
      <p:sp>
        <p:nvSpPr>
          <p:cNvPr id="8" name="Rectangle 7">
            <a:extLst>
              <a:ext uri="{FF2B5EF4-FFF2-40B4-BE49-F238E27FC236}">
                <a16:creationId xmlns:a16="http://schemas.microsoft.com/office/drawing/2014/main" id="{C9AABD7D-C427-42EC-A9BB-331DF50ED262}"/>
              </a:ext>
            </a:extLst>
          </p:cNvPr>
          <p:cNvSpPr/>
          <p:nvPr/>
        </p:nvSpPr>
        <p:spPr>
          <a:xfrm>
            <a:off x="4684644"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749C7064-F9D9-4382-B6B5-BFE0C614BC9E}"/>
              </a:ext>
            </a:extLst>
          </p:cNvPr>
          <p:cNvSpPr/>
          <p:nvPr/>
        </p:nvSpPr>
        <p:spPr>
          <a:xfrm>
            <a:off x="6258340" y="2800936"/>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9F820A40-146A-4078-AE8C-2CD09359B96E}"/>
              </a:ext>
            </a:extLst>
          </p:cNvPr>
          <p:cNvSpPr/>
          <p:nvPr/>
        </p:nvSpPr>
        <p:spPr>
          <a:xfrm>
            <a:off x="7832036" y="2800935"/>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Tree>
    <p:extLst>
      <p:ext uri="{BB962C8B-B14F-4D97-AF65-F5344CB8AC3E}">
        <p14:creationId xmlns:p14="http://schemas.microsoft.com/office/powerpoint/2010/main" val="21335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Tree>
    <p:extLst>
      <p:ext uri="{BB962C8B-B14F-4D97-AF65-F5344CB8AC3E}">
        <p14:creationId xmlns:p14="http://schemas.microsoft.com/office/powerpoint/2010/main" val="220614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dirty="0">
                <a:latin typeface="Iosevka NF" panose="02000509000000000000" pitchFamily="49" charset="0"/>
                <a:ea typeface="Iosevka NF" panose="02000509000000000000" pitchFamily="49" charset="0"/>
              </a:rPr>
              <a:t>// a simple function</a:t>
            </a:r>
          </a:p>
          <a:p>
            <a:pPr marL="0" indent="0">
              <a:buNone/>
            </a:pPr>
            <a:r>
              <a:rPr lang="en-US" dirty="0">
                <a:latin typeface="Iosevka NF" panose="02000509000000000000" pitchFamily="49" charset="0"/>
                <a:ea typeface="Iosevka NF" panose="02000509000000000000" pitchFamily="49" charset="0"/>
              </a:rPr>
              <a:t>int min(int a, int b) {</a:t>
            </a:r>
          </a:p>
          <a:p>
            <a:pPr marL="0" indent="0">
              <a:buNone/>
            </a:pPr>
            <a:r>
              <a:rPr lang="en-US" dirty="0">
                <a:latin typeface="Iosevka NF" panose="02000509000000000000" pitchFamily="49" charset="0"/>
                <a:ea typeface="Iosevka NF" panose="02000509000000000000" pitchFamily="49" charset="0"/>
              </a:rPr>
              <a:t>    if (a &lt; b)</a:t>
            </a:r>
          </a:p>
          <a:p>
            <a:pPr marL="0" indent="0">
              <a:buNone/>
            </a:pPr>
            <a:r>
              <a:rPr lang="en-US" dirty="0">
                <a:latin typeface="Iosevka NF" panose="02000509000000000000" pitchFamily="49" charset="0"/>
                <a:ea typeface="Iosevka NF" panose="02000509000000000000" pitchFamily="49" charset="0"/>
              </a:rPr>
              <a:t>        return a;</a:t>
            </a:r>
          </a:p>
          <a:p>
            <a:pPr marL="0" indent="0">
              <a:buNone/>
            </a:pPr>
            <a:r>
              <a:rPr lang="en-US" dirty="0">
                <a:latin typeface="Iosevka NF" panose="02000509000000000000" pitchFamily="49" charset="0"/>
                <a:ea typeface="Iosevka NF" panose="02000509000000000000" pitchFamily="49" charset="0"/>
              </a:rPr>
              <a:t>    else</a:t>
            </a:r>
          </a:p>
          <a:p>
            <a:pPr marL="0" indent="0">
              <a:buNone/>
            </a:pPr>
            <a:r>
              <a:rPr lang="en-US" dirty="0">
                <a:latin typeface="Iosevka NF" panose="02000509000000000000" pitchFamily="49" charset="0"/>
                <a:ea typeface="Iosevka NF" panose="02000509000000000000" pitchFamily="49" charset="0"/>
              </a:rPr>
              <a:t>        return b;</a:t>
            </a:r>
          </a:p>
          <a:p>
            <a:pPr marL="0" indent="0">
              <a:buNone/>
            </a:pPr>
            <a:r>
              <a:rPr lang="en-US" dirty="0">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315808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ee the source image">
            <a:extLst>
              <a:ext uri="{FF2B5EF4-FFF2-40B4-BE49-F238E27FC236}">
                <a16:creationId xmlns:a16="http://schemas.microsoft.com/office/drawing/2014/main" id="{00622987-E307-450C-A682-4BE570172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0"/>
            <a:ext cx="5486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34F25F8-6BFB-41B0-BF33-1240973CBACE}"/>
              </a:ext>
            </a:extLst>
          </p:cNvPr>
          <p:cNvSpPr txBox="1"/>
          <p:nvPr/>
        </p:nvSpPr>
        <p:spPr>
          <a:xfrm>
            <a:off x="0" y="6488668"/>
            <a:ext cx="12192000" cy="369332"/>
          </a:xfrm>
          <a:prstGeom prst="rect">
            <a:avLst/>
          </a:prstGeom>
          <a:noFill/>
        </p:spPr>
        <p:txBody>
          <a:bodyPr wrap="square">
            <a:spAutoFit/>
          </a:bodyPr>
          <a:lstStyle/>
          <a:p>
            <a:pPr algn="r"/>
            <a:r>
              <a:rPr lang="en-GB" dirty="0">
                <a:solidFill>
                  <a:srgbClr val="202122"/>
                </a:solidFill>
                <a:latin typeface="Arial" panose="020B0604020202020204" pitchFamily="34" charset="0"/>
              </a:rPr>
              <a:t>C</a:t>
            </a:r>
            <a:r>
              <a:rPr lang="en-GB" b="0" i="0" dirty="0">
                <a:solidFill>
                  <a:srgbClr val="202122"/>
                </a:solidFill>
                <a:effectLst/>
                <a:latin typeface="Arial" panose="020B0604020202020204" pitchFamily="34" charset="0"/>
              </a:rPr>
              <a:t>over art for the book </a:t>
            </a:r>
            <a:r>
              <a:rPr lang="en-GB" b="0" i="1" dirty="0">
                <a:solidFill>
                  <a:srgbClr val="202122"/>
                </a:solidFill>
                <a:effectLst/>
                <a:latin typeface="Arial" panose="020B0604020202020204" pitchFamily="34" charset="0"/>
              </a:rPr>
              <a:t>Oh, the Places You'll Go!</a:t>
            </a:r>
            <a:r>
              <a:rPr lang="en-GB" b="0" i="0" dirty="0">
                <a:solidFill>
                  <a:srgbClr val="202122"/>
                </a:solidFill>
                <a:effectLst/>
                <a:latin typeface="Arial" panose="020B0604020202020204" pitchFamily="34" charset="0"/>
              </a:rPr>
              <a:t> written by </a:t>
            </a:r>
            <a:r>
              <a:rPr lang="en-GB" b="0" i="0" dirty="0" err="1">
                <a:solidFill>
                  <a:srgbClr val="202122"/>
                </a:solidFill>
                <a:effectLst/>
                <a:latin typeface="Arial" panose="020B0604020202020204" pitchFamily="34" charset="0"/>
              </a:rPr>
              <a:t>Blais</a:t>
            </a:r>
            <a:r>
              <a:rPr lang="en-GB" b="0" i="0" dirty="0">
                <a:solidFill>
                  <a:srgbClr val="202122"/>
                </a:solidFill>
                <a:effectLst/>
                <a:latin typeface="Arial" panose="020B0604020202020204" pitchFamily="34" charset="0"/>
              </a:rPr>
              <a:t>, Jacqueline; et al. </a:t>
            </a:r>
            <a:endParaRPr lang="en-US" dirty="0"/>
          </a:p>
        </p:txBody>
      </p:sp>
    </p:spTree>
    <p:extLst>
      <p:ext uri="{BB962C8B-B14F-4D97-AF65-F5344CB8AC3E}">
        <p14:creationId xmlns:p14="http://schemas.microsoft.com/office/powerpoint/2010/main" val="40881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83573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solidFill>
                  <a:srgbClr val="FF0000"/>
                </a:solidFill>
                <a:latin typeface="Iosevka NF" panose="02000509000000000000" pitchFamily="49" charset="0"/>
                <a:ea typeface="Iosevka NF" panose="02000509000000000000" pitchFamily="49" charset="0"/>
                <a:sym typeface="Wingdings" panose="05000000000000000000" pitchFamily="2" charset="2"/>
              </a:rPr>
              <a: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Invalid character</a:t>
            </a:r>
          </a:p>
        </p:txBody>
      </p:sp>
    </p:spTree>
    <p:extLst>
      <p:ext uri="{BB962C8B-B14F-4D97-AF65-F5344CB8AC3E}">
        <p14:creationId xmlns:p14="http://schemas.microsoft.com/office/powerpoint/2010/main" val="23660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i="1" dirty="0">
                <a:solidFill>
                  <a:schemeClr val="bg1">
                    <a:lumMod val="65000"/>
                  </a:schemeClr>
                </a:solidFill>
                <a:latin typeface="Iosevka NF" panose="02000509000000000000" pitchFamily="49" charset="0"/>
                <a:ea typeface="Iosevka NF" panose="02000509000000000000" pitchFamily="49" charset="0"/>
              </a:rPr>
              <a:t>// a simple function</a:t>
            </a: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4" name="Subtitle 4">
            <a:extLst>
              <a:ext uri="{FF2B5EF4-FFF2-40B4-BE49-F238E27FC236}">
                <a16:creationId xmlns:a16="http://schemas.microsoft.com/office/drawing/2014/main" id="{C8C4A712-942F-4A91-9A8E-00FAA8D0F46A}"/>
              </a:ext>
            </a:extLst>
          </p:cNvPr>
          <p:cNvSpPr txBox="1">
            <a:spLocks/>
          </p:cNvSpPr>
          <p:nvPr/>
        </p:nvSpPr>
        <p:spPr>
          <a:xfrm>
            <a:off x="7019988" y="3340785"/>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69953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6855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27852" y="2464904"/>
            <a:ext cx="7136295" cy="1928191"/>
          </a:xfrm>
        </p:spPr>
        <p:txBody>
          <a:bodyPr/>
          <a:lstStyle/>
          <a:p>
            <a:pPr marL="0" indent="0" algn="ctr">
              <a:buNone/>
            </a:pPr>
            <a:endParaRPr lang="en-US" b="1" dirty="0">
              <a:latin typeface="Iosevka NF" panose="02000509000000000000" pitchFamily="49" charset="0"/>
              <a:ea typeface="Iosevka NF" panose="02000509000000000000" pitchFamily="49" charset="0"/>
            </a:endParaRPr>
          </a:p>
          <a:p>
            <a:pPr marL="0" indent="0" algn="ctr">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accent1"/>
                </a:solidFill>
                <a:latin typeface="Iosevka NF" panose="02000509000000000000" pitchFamily="49" charset="0"/>
                <a:ea typeface="Iosevka NF" panose="02000509000000000000" pitchFamily="49" charset="0"/>
              </a:rPr>
              <a:t>; }</a:t>
            </a:r>
          </a:p>
        </p:txBody>
      </p:sp>
    </p:spTree>
    <p:extLst>
      <p:ext uri="{BB962C8B-B14F-4D97-AF65-F5344CB8AC3E}">
        <p14:creationId xmlns:p14="http://schemas.microsoft.com/office/powerpoint/2010/main" val="3872473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3484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Multiplication Sign 21">
            <a:extLst>
              <a:ext uri="{FF2B5EF4-FFF2-40B4-BE49-F238E27FC236}">
                <a16:creationId xmlns:a16="http://schemas.microsoft.com/office/drawing/2014/main" id="{CC252894-F2A6-4EBB-AE88-B1EACB719F20}"/>
              </a:ext>
            </a:extLst>
          </p:cNvPr>
          <p:cNvSpPr/>
          <p:nvPr/>
        </p:nvSpPr>
        <p:spPr>
          <a:xfrm>
            <a:off x="11181521" y="3992208"/>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101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4731026"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831413" y="3733793"/>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707376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395128" y="3568137"/>
            <a:ext cx="403156"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stCxn id="10" idx="0"/>
            <a:endCxn id="8" idx="4"/>
          </p:cNvCxnSpPr>
          <p:nvPr/>
        </p:nvCxnSpPr>
        <p:spPr>
          <a:xfrm flipH="1" flipV="1">
            <a:off x="7798284" y="3568137"/>
            <a:ext cx="354494"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Subtitle 4">
            <a:extLst>
              <a:ext uri="{FF2B5EF4-FFF2-40B4-BE49-F238E27FC236}">
                <a16:creationId xmlns:a16="http://schemas.microsoft.com/office/drawing/2014/main" id="{24AAC7CA-B3E7-432A-9D55-1811AD38C458}"/>
              </a:ext>
            </a:extLst>
          </p:cNvPr>
          <p:cNvSpPr txBox="1">
            <a:spLocks/>
          </p:cNvSpPr>
          <p:nvPr/>
        </p:nvSpPr>
        <p:spPr>
          <a:xfrm>
            <a:off x="3165703" y="3279042"/>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2938141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0" y="1746112"/>
            <a:ext cx="5026870"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
        <p:nvSpPr>
          <p:cNvPr id="2" name="Oval 1">
            <a:extLst>
              <a:ext uri="{FF2B5EF4-FFF2-40B4-BE49-F238E27FC236}">
                <a16:creationId xmlns:a16="http://schemas.microsoft.com/office/drawing/2014/main" id="{A69304D5-1792-433B-AB15-6DFFFB010A74}"/>
              </a:ext>
            </a:extLst>
          </p:cNvPr>
          <p:cNvSpPr/>
          <p:nvPr/>
        </p:nvSpPr>
        <p:spPr>
          <a:xfrm>
            <a:off x="8269357" y="1212574"/>
            <a:ext cx="159026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Function</a:t>
            </a:r>
          </a:p>
        </p:txBody>
      </p:sp>
      <p:sp>
        <p:nvSpPr>
          <p:cNvPr id="4" name="Oval 3">
            <a:extLst>
              <a:ext uri="{FF2B5EF4-FFF2-40B4-BE49-F238E27FC236}">
                <a16:creationId xmlns:a16="http://schemas.microsoft.com/office/drawing/2014/main" id="{BC29C116-CFFF-4746-8B2E-D03D51A60F1A}"/>
              </a:ext>
            </a:extLst>
          </p:cNvPr>
          <p:cNvSpPr/>
          <p:nvPr/>
        </p:nvSpPr>
        <p:spPr>
          <a:xfrm>
            <a:off x="5276851" y="1977885"/>
            <a:ext cx="801756"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min</a:t>
            </a:r>
          </a:p>
        </p:txBody>
      </p:sp>
      <p:sp>
        <p:nvSpPr>
          <p:cNvPr id="5" name="Oval 4">
            <a:extLst>
              <a:ext uri="{FF2B5EF4-FFF2-40B4-BE49-F238E27FC236}">
                <a16:creationId xmlns:a16="http://schemas.microsoft.com/office/drawing/2014/main" id="{2467E27E-F025-4107-9DFE-5A0535202CDC}"/>
              </a:ext>
            </a:extLst>
          </p:cNvPr>
          <p:cNvSpPr/>
          <p:nvPr/>
        </p:nvSpPr>
        <p:spPr>
          <a:xfrm>
            <a:off x="6431033" y="1977885"/>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6" name="Oval 5">
            <a:extLst>
              <a:ext uri="{FF2B5EF4-FFF2-40B4-BE49-F238E27FC236}">
                <a16:creationId xmlns:a16="http://schemas.microsoft.com/office/drawing/2014/main" id="{2184A0E4-BA6C-4BF4-BE3B-83BE280DEA36}"/>
              </a:ext>
            </a:extLst>
          </p:cNvPr>
          <p:cNvSpPr/>
          <p:nvPr/>
        </p:nvSpPr>
        <p:spPr>
          <a:xfrm>
            <a:off x="7296358" y="1977884"/>
            <a:ext cx="871330"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args</a:t>
            </a:r>
            <a:endParaRPr lang="en-US" dirty="0"/>
          </a:p>
        </p:txBody>
      </p:sp>
      <p:sp>
        <p:nvSpPr>
          <p:cNvPr id="7" name="Oval 6">
            <a:extLst>
              <a:ext uri="{FF2B5EF4-FFF2-40B4-BE49-F238E27FC236}">
                <a16:creationId xmlns:a16="http://schemas.microsoft.com/office/drawing/2014/main" id="{C3173EF1-4C07-40EF-8736-F7A3F498F6B0}"/>
              </a:ext>
            </a:extLst>
          </p:cNvPr>
          <p:cNvSpPr/>
          <p:nvPr/>
        </p:nvSpPr>
        <p:spPr>
          <a:xfrm>
            <a:off x="5875787"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8" name="Oval 7">
            <a:extLst>
              <a:ext uri="{FF2B5EF4-FFF2-40B4-BE49-F238E27FC236}">
                <a16:creationId xmlns:a16="http://schemas.microsoft.com/office/drawing/2014/main" id="{BAB4629A-F080-4DEC-9728-E0BFAC7D9769}"/>
              </a:ext>
            </a:extLst>
          </p:cNvPr>
          <p:cNvSpPr/>
          <p:nvPr/>
        </p:nvSpPr>
        <p:spPr>
          <a:xfrm>
            <a:off x="7428880" y="3051302"/>
            <a:ext cx="738808"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a:t>arg</a:t>
            </a:r>
            <a:endParaRPr lang="en-US" dirty="0"/>
          </a:p>
        </p:txBody>
      </p:sp>
      <p:sp>
        <p:nvSpPr>
          <p:cNvPr id="9" name="Oval 8">
            <a:extLst>
              <a:ext uri="{FF2B5EF4-FFF2-40B4-BE49-F238E27FC236}">
                <a16:creationId xmlns:a16="http://schemas.microsoft.com/office/drawing/2014/main" id="{4A70EA61-FCA9-4BD5-A3A0-C29242937B9A}"/>
              </a:ext>
            </a:extLst>
          </p:cNvPr>
          <p:cNvSpPr/>
          <p:nvPr/>
        </p:nvSpPr>
        <p:spPr>
          <a:xfrm>
            <a:off x="6289608" y="3733792"/>
            <a:ext cx="642730"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int</a:t>
            </a:r>
          </a:p>
        </p:txBody>
      </p:sp>
      <p:sp>
        <p:nvSpPr>
          <p:cNvPr id="10" name="Oval 9">
            <a:extLst>
              <a:ext uri="{FF2B5EF4-FFF2-40B4-BE49-F238E27FC236}">
                <a16:creationId xmlns:a16="http://schemas.microsoft.com/office/drawing/2014/main" id="{A66F0C6F-7269-44CA-A0E0-8C7D5CC46762}"/>
              </a:ext>
            </a:extLst>
          </p:cNvPr>
          <p:cNvSpPr/>
          <p:nvPr/>
        </p:nvSpPr>
        <p:spPr>
          <a:xfrm>
            <a:off x="7621758" y="3733793"/>
            <a:ext cx="126174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double</a:t>
            </a:r>
          </a:p>
        </p:txBody>
      </p:sp>
      <p:sp>
        <p:nvSpPr>
          <p:cNvPr id="11" name="Oval 10">
            <a:extLst>
              <a:ext uri="{FF2B5EF4-FFF2-40B4-BE49-F238E27FC236}">
                <a16:creationId xmlns:a16="http://schemas.microsoft.com/office/drawing/2014/main" id="{FF4F54B6-D6F1-475E-B8E0-9297CDFA904B}"/>
              </a:ext>
            </a:extLst>
          </p:cNvPr>
          <p:cNvSpPr/>
          <p:nvPr/>
        </p:nvSpPr>
        <p:spPr>
          <a:xfrm>
            <a:off x="5502143" y="3733792"/>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2" name="Oval 11">
            <a:extLst>
              <a:ext uri="{FF2B5EF4-FFF2-40B4-BE49-F238E27FC236}">
                <a16:creationId xmlns:a16="http://schemas.microsoft.com/office/drawing/2014/main" id="{33DF3167-B225-48C8-9714-A8E60CC0A24F}"/>
              </a:ext>
            </a:extLst>
          </p:cNvPr>
          <p:cNvSpPr/>
          <p:nvPr/>
        </p:nvSpPr>
        <p:spPr>
          <a:xfrm>
            <a:off x="6955683" y="373379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E4C9DC9D-C1A9-45B3-AB41-06DAE0FA09F8}"/>
              </a:ext>
            </a:extLst>
          </p:cNvPr>
          <p:cNvSpPr/>
          <p:nvPr/>
        </p:nvSpPr>
        <p:spPr>
          <a:xfrm>
            <a:off x="10132944" y="1977885"/>
            <a:ext cx="1048577" cy="5168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body</a:t>
            </a:r>
          </a:p>
        </p:txBody>
      </p:sp>
      <p:sp>
        <p:nvSpPr>
          <p:cNvPr id="14" name="Oval 13">
            <a:extLst>
              <a:ext uri="{FF2B5EF4-FFF2-40B4-BE49-F238E27FC236}">
                <a16:creationId xmlns:a16="http://schemas.microsoft.com/office/drawing/2014/main" id="{C98135F6-0888-43D9-A3B2-BAF4E22F8CCA}"/>
              </a:ext>
            </a:extLst>
          </p:cNvPr>
          <p:cNvSpPr/>
          <p:nvPr/>
        </p:nvSpPr>
        <p:spPr>
          <a:xfrm>
            <a:off x="9335328" y="2792884"/>
            <a:ext cx="1048577"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if</a:t>
            </a:r>
          </a:p>
        </p:txBody>
      </p:sp>
      <p:sp>
        <p:nvSpPr>
          <p:cNvPr id="15" name="Oval 14">
            <a:extLst>
              <a:ext uri="{FF2B5EF4-FFF2-40B4-BE49-F238E27FC236}">
                <a16:creationId xmlns:a16="http://schemas.microsoft.com/office/drawing/2014/main" id="{D6273D1E-24DA-4FE1-BC96-B842BC460EAE}"/>
              </a:ext>
            </a:extLst>
          </p:cNvPr>
          <p:cNvSpPr/>
          <p:nvPr/>
        </p:nvSpPr>
        <p:spPr>
          <a:xfrm>
            <a:off x="8801714" y="3475374"/>
            <a:ext cx="642730" cy="5168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t>
            </a:r>
          </a:p>
        </p:txBody>
      </p:sp>
      <p:sp>
        <p:nvSpPr>
          <p:cNvPr id="16" name="Oval 15">
            <a:extLst>
              <a:ext uri="{FF2B5EF4-FFF2-40B4-BE49-F238E27FC236}">
                <a16:creationId xmlns:a16="http://schemas.microsoft.com/office/drawing/2014/main" id="{9F790BFE-7778-4A1F-A4A5-F6AD6B99AD2D}"/>
              </a:ext>
            </a:extLst>
          </p:cNvPr>
          <p:cNvSpPr/>
          <p:nvPr/>
        </p:nvSpPr>
        <p:spPr>
          <a:xfrm>
            <a:off x="8421757" y="4416284"/>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17" name="Oval 16">
            <a:extLst>
              <a:ext uri="{FF2B5EF4-FFF2-40B4-BE49-F238E27FC236}">
                <a16:creationId xmlns:a16="http://schemas.microsoft.com/office/drawing/2014/main" id="{2BC03158-C7F4-4619-AD67-CBA8784A08D7}"/>
              </a:ext>
            </a:extLst>
          </p:cNvPr>
          <p:cNvSpPr/>
          <p:nvPr/>
        </p:nvSpPr>
        <p:spPr>
          <a:xfrm>
            <a:off x="9206436" y="4416283"/>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sp>
        <p:nvSpPr>
          <p:cNvPr id="18" name="Oval 17">
            <a:extLst>
              <a:ext uri="{FF2B5EF4-FFF2-40B4-BE49-F238E27FC236}">
                <a16:creationId xmlns:a16="http://schemas.microsoft.com/office/drawing/2014/main" id="{77408051-0BBB-489E-BEAC-6BE3F5F14500}"/>
              </a:ext>
            </a:extLst>
          </p:cNvPr>
          <p:cNvSpPr/>
          <p:nvPr/>
        </p:nvSpPr>
        <p:spPr>
          <a:xfrm>
            <a:off x="9714983"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19" name="Oval 18">
            <a:extLst>
              <a:ext uri="{FF2B5EF4-FFF2-40B4-BE49-F238E27FC236}">
                <a16:creationId xmlns:a16="http://schemas.microsoft.com/office/drawing/2014/main" id="{D09EDF34-ADF3-418D-9F32-BEA9D65063D1}"/>
              </a:ext>
            </a:extLst>
          </p:cNvPr>
          <p:cNvSpPr/>
          <p:nvPr/>
        </p:nvSpPr>
        <p:spPr>
          <a:xfrm>
            <a:off x="10991739" y="3475373"/>
            <a:ext cx="1156756" cy="51683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return</a:t>
            </a:r>
          </a:p>
        </p:txBody>
      </p:sp>
      <p:sp>
        <p:nvSpPr>
          <p:cNvPr id="20" name="Oval 19">
            <a:extLst>
              <a:ext uri="{FF2B5EF4-FFF2-40B4-BE49-F238E27FC236}">
                <a16:creationId xmlns:a16="http://schemas.microsoft.com/office/drawing/2014/main" id="{BD062C9D-7A00-40F0-A9B7-45DD0575C002}"/>
              </a:ext>
            </a:extLst>
          </p:cNvPr>
          <p:cNvSpPr/>
          <p:nvPr/>
        </p:nvSpPr>
        <p:spPr>
          <a:xfrm>
            <a:off x="10062540" y="4416260"/>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a</a:t>
            </a:r>
          </a:p>
        </p:txBody>
      </p:sp>
      <p:sp>
        <p:nvSpPr>
          <p:cNvPr id="21" name="Oval 20">
            <a:extLst>
              <a:ext uri="{FF2B5EF4-FFF2-40B4-BE49-F238E27FC236}">
                <a16:creationId xmlns:a16="http://schemas.microsoft.com/office/drawing/2014/main" id="{D2CA1588-B415-4F40-9099-D653A90E88EC}"/>
              </a:ext>
            </a:extLst>
          </p:cNvPr>
          <p:cNvSpPr/>
          <p:nvPr/>
        </p:nvSpPr>
        <p:spPr>
          <a:xfrm>
            <a:off x="11248752" y="4419568"/>
            <a:ext cx="642730" cy="51683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a:t>
            </a:r>
          </a:p>
        </p:txBody>
      </p:sp>
      <p:cxnSp>
        <p:nvCxnSpPr>
          <p:cNvPr id="23" name="Straight Arrow Connector 22">
            <a:extLst>
              <a:ext uri="{FF2B5EF4-FFF2-40B4-BE49-F238E27FC236}">
                <a16:creationId xmlns:a16="http://schemas.microsoft.com/office/drawing/2014/main" id="{E1A85B0F-7C04-4434-B601-0482B588EF48}"/>
              </a:ext>
            </a:extLst>
          </p:cNvPr>
          <p:cNvCxnSpPr>
            <a:cxnSpLocks/>
            <a:stCxn id="4" idx="0"/>
            <a:endCxn id="2" idx="4"/>
          </p:cNvCxnSpPr>
          <p:nvPr/>
        </p:nvCxnSpPr>
        <p:spPr>
          <a:xfrm flipV="1">
            <a:off x="5677729" y="1729409"/>
            <a:ext cx="3386758"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C7A1D9-E164-4EBA-9AF4-DF07937690E3}"/>
              </a:ext>
            </a:extLst>
          </p:cNvPr>
          <p:cNvCxnSpPr>
            <a:cxnSpLocks/>
            <a:stCxn id="5" idx="0"/>
            <a:endCxn id="2" idx="4"/>
          </p:cNvCxnSpPr>
          <p:nvPr/>
        </p:nvCxnSpPr>
        <p:spPr>
          <a:xfrm flipV="1">
            <a:off x="6752398" y="1729409"/>
            <a:ext cx="2312089"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C2B5C40-1075-454F-BD28-4AF75DD88867}"/>
              </a:ext>
            </a:extLst>
          </p:cNvPr>
          <p:cNvCxnSpPr>
            <a:stCxn id="6" idx="0"/>
            <a:endCxn id="2" idx="4"/>
          </p:cNvCxnSpPr>
          <p:nvPr/>
        </p:nvCxnSpPr>
        <p:spPr>
          <a:xfrm flipV="1">
            <a:off x="7732023" y="1729409"/>
            <a:ext cx="1332464" cy="248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B8EEF43-748F-4488-9E1A-3D961F43DF74}"/>
              </a:ext>
            </a:extLst>
          </p:cNvPr>
          <p:cNvCxnSpPr>
            <a:stCxn id="13" idx="0"/>
            <a:endCxn id="2" idx="4"/>
          </p:cNvCxnSpPr>
          <p:nvPr/>
        </p:nvCxnSpPr>
        <p:spPr>
          <a:xfrm flipH="1" flipV="1">
            <a:off x="9064487" y="1729409"/>
            <a:ext cx="1592746" cy="248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C9CBD84-83B2-43B4-ACE0-E3B14F70674B}"/>
              </a:ext>
            </a:extLst>
          </p:cNvPr>
          <p:cNvCxnSpPr>
            <a:stCxn id="7" idx="0"/>
            <a:endCxn id="6" idx="4"/>
          </p:cNvCxnSpPr>
          <p:nvPr/>
        </p:nvCxnSpPr>
        <p:spPr>
          <a:xfrm flipV="1">
            <a:off x="6245191" y="2494719"/>
            <a:ext cx="1486832"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F61DEF-175D-463C-B6E4-A6DC5599B749}"/>
              </a:ext>
            </a:extLst>
          </p:cNvPr>
          <p:cNvCxnSpPr>
            <a:stCxn id="8" idx="0"/>
            <a:endCxn id="6" idx="4"/>
          </p:cNvCxnSpPr>
          <p:nvPr/>
        </p:nvCxnSpPr>
        <p:spPr>
          <a:xfrm flipH="1" flipV="1">
            <a:off x="7732023" y="2494719"/>
            <a:ext cx="66261" cy="556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97F107B-5A54-463F-8957-66FF137C33D8}"/>
              </a:ext>
            </a:extLst>
          </p:cNvPr>
          <p:cNvCxnSpPr>
            <a:stCxn id="11" idx="0"/>
            <a:endCxn id="7" idx="4"/>
          </p:cNvCxnSpPr>
          <p:nvPr/>
        </p:nvCxnSpPr>
        <p:spPr>
          <a:xfrm flipV="1">
            <a:off x="5823508" y="3568137"/>
            <a:ext cx="421683"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3DE1AEA-FF76-4E8C-9A2C-27CEFA13A12D}"/>
              </a:ext>
            </a:extLst>
          </p:cNvPr>
          <p:cNvCxnSpPr>
            <a:stCxn id="9" idx="0"/>
            <a:endCxn id="7" idx="4"/>
          </p:cNvCxnSpPr>
          <p:nvPr/>
        </p:nvCxnSpPr>
        <p:spPr>
          <a:xfrm flipH="1" flipV="1">
            <a:off x="6245191" y="3568137"/>
            <a:ext cx="365782"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64F515D-00E1-4701-93D5-0A862AA20A8A}"/>
              </a:ext>
            </a:extLst>
          </p:cNvPr>
          <p:cNvCxnSpPr>
            <a:stCxn id="12" idx="0"/>
            <a:endCxn id="8" idx="4"/>
          </p:cNvCxnSpPr>
          <p:nvPr/>
        </p:nvCxnSpPr>
        <p:spPr>
          <a:xfrm flipV="1">
            <a:off x="7277048" y="3568137"/>
            <a:ext cx="521236" cy="16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9B17835-C9C5-421D-B6E9-3548FE30AC7D}"/>
              </a:ext>
            </a:extLst>
          </p:cNvPr>
          <p:cNvCxnSpPr>
            <a:cxnSpLocks/>
            <a:stCxn id="10" idx="0"/>
            <a:endCxn id="8" idx="4"/>
          </p:cNvCxnSpPr>
          <p:nvPr/>
        </p:nvCxnSpPr>
        <p:spPr>
          <a:xfrm flipH="1" flipV="1">
            <a:off x="7798284" y="3568137"/>
            <a:ext cx="454348" cy="165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13A069E3-FC5B-4B98-B730-A5E6C797CC78}"/>
              </a:ext>
            </a:extLst>
          </p:cNvPr>
          <p:cNvCxnSpPr>
            <a:cxnSpLocks/>
            <a:stCxn id="15" idx="0"/>
            <a:endCxn id="14" idx="4"/>
          </p:cNvCxnSpPr>
          <p:nvPr/>
        </p:nvCxnSpPr>
        <p:spPr>
          <a:xfrm flipV="1">
            <a:off x="9123079" y="3309719"/>
            <a:ext cx="736538" cy="165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FB4F22C-27AA-4DD2-9672-95258529118D}"/>
              </a:ext>
            </a:extLst>
          </p:cNvPr>
          <p:cNvCxnSpPr>
            <a:stCxn id="14" idx="0"/>
            <a:endCxn id="13" idx="4"/>
          </p:cNvCxnSpPr>
          <p:nvPr/>
        </p:nvCxnSpPr>
        <p:spPr>
          <a:xfrm flipV="1">
            <a:off x="9859617" y="2494720"/>
            <a:ext cx="797616" cy="298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91A5862-1E75-49AE-A1AF-0F017F3C7D27}"/>
              </a:ext>
            </a:extLst>
          </p:cNvPr>
          <p:cNvCxnSpPr>
            <a:stCxn id="16" idx="0"/>
            <a:endCxn id="15" idx="4"/>
          </p:cNvCxnSpPr>
          <p:nvPr/>
        </p:nvCxnSpPr>
        <p:spPr>
          <a:xfrm flipV="1">
            <a:off x="8743122" y="3992209"/>
            <a:ext cx="379957" cy="42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730B65C-98FF-4D6C-9A04-42E68FFC04AA}"/>
              </a:ext>
            </a:extLst>
          </p:cNvPr>
          <p:cNvCxnSpPr>
            <a:stCxn id="17" idx="0"/>
            <a:endCxn id="15" idx="4"/>
          </p:cNvCxnSpPr>
          <p:nvPr/>
        </p:nvCxnSpPr>
        <p:spPr>
          <a:xfrm flipH="1" flipV="1">
            <a:off x="9123079" y="3992209"/>
            <a:ext cx="404722" cy="424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19C607-4ED6-4EDA-A0B9-CAD6B68B26AC}"/>
              </a:ext>
            </a:extLst>
          </p:cNvPr>
          <p:cNvCxnSpPr>
            <a:stCxn id="20" idx="0"/>
            <a:endCxn id="18" idx="4"/>
          </p:cNvCxnSpPr>
          <p:nvPr/>
        </p:nvCxnSpPr>
        <p:spPr>
          <a:xfrm flipH="1" flipV="1">
            <a:off x="10293361" y="3992208"/>
            <a:ext cx="90544" cy="424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4250DDE-6107-422B-82C0-75DDA8C52309}"/>
              </a:ext>
            </a:extLst>
          </p:cNvPr>
          <p:cNvCxnSpPr>
            <a:stCxn id="21" idx="0"/>
            <a:endCxn id="19" idx="4"/>
          </p:cNvCxnSpPr>
          <p:nvPr/>
        </p:nvCxnSpPr>
        <p:spPr>
          <a:xfrm flipV="1">
            <a:off x="11570117" y="3992208"/>
            <a:ext cx="0" cy="42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32FB1B-B82E-41C3-8CAF-4457D741411B}"/>
              </a:ext>
            </a:extLst>
          </p:cNvPr>
          <p:cNvCxnSpPr>
            <a:stCxn id="18" idx="0"/>
            <a:endCxn id="14" idx="4"/>
          </p:cNvCxnSpPr>
          <p:nvPr/>
        </p:nvCxnSpPr>
        <p:spPr>
          <a:xfrm flipH="1" flipV="1">
            <a:off x="9859617" y="3309719"/>
            <a:ext cx="433744"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9BF7792-47F8-4A23-B56F-CE81A866C8CE}"/>
              </a:ext>
            </a:extLst>
          </p:cNvPr>
          <p:cNvCxnSpPr>
            <a:stCxn id="19" idx="0"/>
            <a:endCxn id="14" idx="4"/>
          </p:cNvCxnSpPr>
          <p:nvPr/>
        </p:nvCxnSpPr>
        <p:spPr>
          <a:xfrm flipH="1" flipV="1">
            <a:off x="9859617" y="3309719"/>
            <a:ext cx="1710500" cy="16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Subtitle 4">
            <a:extLst>
              <a:ext uri="{FF2B5EF4-FFF2-40B4-BE49-F238E27FC236}">
                <a16:creationId xmlns:a16="http://schemas.microsoft.com/office/drawing/2014/main" id="{EFC008EE-0201-49B5-83D3-BA144FB18D47}"/>
              </a:ext>
            </a:extLst>
          </p:cNvPr>
          <p:cNvSpPr txBox="1">
            <a:spLocks/>
          </p:cNvSpPr>
          <p:nvPr/>
        </p:nvSpPr>
        <p:spPr>
          <a:xfrm>
            <a:off x="2727218" y="1729398"/>
            <a:ext cx="3535368"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valid…</a:t>
            </a:r>
          </a:p>
        </p:txBody>
      </p:sp>
    </p:spTree>
    <p:extLst>
      <p:ext uri="{BB962C8B-B14F-4D97-AF65-F5344CB8AC3E}">
        <p14:creationId xmlns:p14="http://schemas.microsoft.com/office/powerpoint/2010/main" val="174518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4186190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81F4F-5114-4D51-893F-0D9C7F11E080}"/>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4F2D68A5-9F77-40B0-99C6-1BB9F2D7E50B}"/>
              </a:ext>
            </a:extLst>
          </p:cNvPr>
          <p:cNvSpPr>
            <a:spLocks noGrp="1"/>
          </p:cNvSpPr>
          <p:nvPr>
            <p:ph idx="1"/>
          </p:nvPr>
        </p:nvSpPr>
        <p:spPr/>
        <p:txBody>
          <a:bodyPr/>
          <a:lstStyle/>
          <a:p>
            <a:endParaRPr lang="en-US" dirty="0"/>
          </a:p>
          <a:p>
            <a:endParaRPr lang="en-US" dirty="0"/>
          </a:p>
          <a:p>
            <a:r>
              <a:rPr lang="en-US" dirty="0"/>
              <a:t>some theory and science</a:t>
            </a:r>
          </a:p>
          <a:p>
            <a:endParaRPr lang="en-US" dirty="0"/>
          </a:p>
          <a:p>
            <a:endParaRPr lang="en-US" dirty="0"/>
          </a:p>
          <a:p>
            <a:r>
              <a:rPr lang="en-US" dirty="0"/>
              <a:t>a lot of practice and engineering</a:t>
            </a:r>
          </a:p>
        </p:txBody>
      </p:sp>
    </p:spTree>
    <p:extLst>
      <p:ext uri="{BB962C8B-B14F-4D97-AF65-F5344CB8AC3E}">
        <p14:creationId xmlns:p14="http://schemas.microsoft.com/office/powerpoint/2010/main" val="27968803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FB07BB4A-99BE-40A7-955B-09FAE3B9924F}"/>
              </a:ext>
            </a:extLst>
          </p:cNvPr>
          <p:cNvCxnSpPr/>
          <p:nvPr/>
        </p:nvCxnSpPr>
        <p:spPr>
          <a:xfrm flipV="1">
            <a:off x="6377611" y="2673626"/>
            <a:ext cx="699050" cy="166977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102328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c</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0D897F90-01E8-47CE-974D-3D3E8F1A5CDC}"/>
              </a:ext>
            </a:extLst>
          </p:cNvPr>
          <p:cNvCxnSpPr/>
          <p:nvPr/>
        </p:nvCxnSpPr>
        <p:spPr>
          <a:xfrm flipV="1">
            <a:off x="5188226" y="2673626"/>
            <a:ext cx="626165"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 name="Straight Arrow Connector 5">
            <a:extLst>
              <a:ext uri="{FF2B5EF4-FFF2-40B4-BE49-F238E27FC236}">
                <a16:creationId xmlns:a16="http://schemas.microsoft.com/office/drawing/2014/main" id="{0EE5E1FA-1B84-4B79-96CE-A7FC2A75B58E}"/>
              </a:ext>
            </a:extLst>
          </p:cNvPr>
          <p:cNvCxnSpPr/>
          <p:nvPr/>
        </p:nvCxnSpPr>
        <p:spPr>
          <a:xfrm flipV="1">
            <a:off x="5943600" y="2693504"/>
            <a:ext cx="1133061" cy="2385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35EB7106-82F4-4AD4-ACC6-627203B1DBE9}"/>
              </a:ext>
            </a:extLst>
          </p:cNvPr>
          <p:cNvCxnSpPr/>
          <p:nvPr/>
        </p:nvCxnSpPr>
        <p:spPr>
          <a:xfrm flipH="1" flipV="1">
            <a:off x="5893904" y="2673626"/>
            <a:ext cx="483707" cy="66592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 name="Multiplication Sign 6">
            <a:extLst>
              <a:ext uri="{FF2B5EF4-FFF2-40B4-BE49-F238E27FC236}">
                <a16:creationId xmlns:a16="http://schemas.microsoft.com/office/drawing/2014/main" id="{B3EB63AD-D0C5-4828-8AD3-94E3B7C82788}"/>
              </a:ext>
            </a:extLst>
          </p:cNvPr>
          <p:cNvSpPr/>
          <p:nvPr/>
        </p:nvSpPr>
        <p:spPr>
          <a:xfrm>
            <a:off x="6589643" y="4345780"/>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060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43253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double</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 bool</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a:t>
            </a:r>
            <a:r>
              <a:rPr lang="en-US" dirty="0">
                <a:solidFill>
                  <a:schemeClr val="bg1">
                    <a:lumMod val="50000"/>
                  </a:schemeClr>
                </a:solidFill>
                <a:latin typeface="Iosevka NF" panose="02000509000000000000" pitchFamily="49" charset="0"/>
                <a:ea typeface="Iosevka NF" panose="02000509000000000000" pitchFamily="49" charset="0"/>
              </a:rPr>
              <a:t>: int</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a:t>
            </a:r>
            <a:r>
              <a:rPr lang="en-US" dirty="0">
                <a:solidFill>
                  <a:schemeClr val="bg1">
                    <a:lumMod val="50000"/>
                  </a:schemeClr>
                </a:solidFill>
                <a:latin typeface="Iosevka NF" panose="02000509000000000000" pitchFamily="49" charset="0"/>
                <a:ea typeface="Iosevka NF" panose="02000509000000000000" pitchFamily="49" charset="0"/>
              </a:rPr>
              <a:t>: double</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cxnSp>
        <p:nvCxnSpPr>
          <p:cNvPr id="4" name="Straight Arrow Connector 3">
            <a:extLst>
              <a:ext uri="{FF2B5EF4-FFF2-40B4-BE49-F238E27FC236}">
                <a16:creationId xmlns:a16="http://schemas.microsoft.com/office/drawing/2014/main" id="{1709FCF4-9B3A-4465-B65B-28C80F45267E}"/>
              </a:ext>
            </a:extLst>
          </p:cNvPr>
          <p:cNvCxnSpPr/>
          <p:nvPr/>
        </p:nvCxnSpPr>
        <p:spPr>
          <a:xfrm flipV="1">
            <a:off x="6828183" y="2743200"/>
            <a:ext cx="1311965" cy="16896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Multiplication Sign 4">
            <a:extLst>
              <a:ext uri="{FF2B5EF4-FFF2-40B4-BE49-F238E27FC236}">
                <a16:creationId xmlns:a16="http://schemas.microsoft.com/office/drawing/2014/main" id="{6233EAFE-778B-41A6-91F6-5B920DDE2229}"/>
              </a:ext>
            </a:extLst>
          </p:cNvPr>
          <p:cNvSpPr/>
          <p:nvPr/>
        </p:nvSpPr>
        <p:spPr>
          <a:xfrm>
            <a:off x="7205869" y="3916017"/>
            <a:ext cx="775253" cy="516835"/>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9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C6A8321-D22F-4602-8F45-AAA90A22AA98}"/>
              </a:ext>
            </a:extLst>
          </p:cNvPr>
          <p:cNvSpPr/>
          <p:nvPr/>
        </p:nvSpPr>
        <p:spPr>
          <a:xfrm>
            <a:off x="3836501" y="2844007"/>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5410196"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Semantic Analysis</a:t>
            </a:r>
          </a:p>
        </p:txBody>
      </p:sp>
      <p:sp>
        <p:nvSpPr>
          <p:cNvPr id="10" name="Rectangle 9">
            <a:extLst>
              <a:ext uri="{FF2B5EF4-FFF2-40B4-BE49-F238E27FC236}">
                <a16:creationId xmlns:a16="http://schemas.microsoft.com/office/drawing/2014/main" id="{01D1083B-1371-43DB-AD85-901E37D92903}"/>
              </a:ext>
            </a:extLst>
          </p:cNvPr>
          <p:cNvSpPr/>
          <p:nvPr/>
        </p:nvSpPr>
        <p:spPr>
          <a:xfrm>
            <a:off x="6983892" y="2844005"/>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8557588" y="2844004"/>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13" name="Rectangle 12">
            <a:extLst>
              <a:ext uri="{FF2B5EF4-FFF2-40B4-BE49-F238E27FC236}">
                <a16:creationId xmlns:a16="http://schemas.microsoft.com/office/drawing/2014/main" id="{AA7172A5-221E-42BB-9D6E-9D84C286268C}"/>
              </a:ext>
            </a:extLst>
          </p:cNvPr>
          <p:cNvSpPr/>
          <p:nvPr/>
        </p:nvSpPr>
        <p:spPr>
          <a:xfrm>
            <a:off x="2259843" y="2844004"/>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Lexical Analysis</a:t>
            </a:r>
          </a:p>
        </p:txBody>
      </p:sp>
      <p:sp>
        <p:nvSpPr>
          <p:cNvPr id="14" name="Subtitle 4">
            <a:extLst>
              <a:ext uri="{FF2B5EF4-FFF2-40B4-BE49-F238E27FC236}">
                <a16:creationId xmlns:a16="http://schemas.microsoft.com/office/drawing/2014/main" id="{C5E5C69B-ABA6-4F51-A752-C612676DD66C}"/>
              </a:ext>
            </a:extLst>
          </p:cNvPr>
          <p:cNvSpPr txBox="1">
            <a:spLocks/>
          </p:cNvSpPr>
          <p:nvPr/>
        </p:nvSpPr>
        <p:spPr>
          <a:xfrm>
            <a:off x="2218680" y="3728587"/>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BI-AAG</a:t>
            </a:r>
          </a:p>
        </p:txBody>
      </p:sp>
      <p:sp>
        <p:nvSpPr>
          <p:cNvPr id="16" name="Subtitle 4">
            <a:extLst>
              <a:ext uri="{FF2B5EF4-FFF2-40B4-BE49-F238E27FC236}">
                <a16:creationId xmlns:a16="http://schemas.microsoft.com/office/drawing/2014/main" id="{EA726097-EF5C-4405-ADFB-1499E272B8FB}"/>
              </a:ext>
            </a:extLst>
          </p:cNvPr>
          <p:cNvSpPr txBox="1">
            <a:spLocks/>
          </p:cNvSpPr>
          <p:nvPr/>
        </p:nvSpPr>
        <p:spPr>
          <a:xfrm>
            <a:off x="3928919" y="3758229"/>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2" name="Rectangle 1">
            <a:extLst>
              <a:ext uri="{FF2B5EF4-FFF2-40B4-BE49-F238E27FC236}">
                <a16:creationId xmlns:a16="http://schemas.microsoft.com/office/drawing/2014/main" id="{B357F408-155B-4998-BC7D-FA5288996005}"/>
              </a:ext>
            </a:extLst>
          </p:cNvPr>
          <p:cNvSpPr/>
          <p:nvPr/>
        </p:nvSpPr>
        <p:spPr>
          <a:xfrm>
            <a:off x="2135515" y="2166730"/>
            <a:ext cx="4762242" cy="2226191"/>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Frontend</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2868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Tree>
    <p:extLst>
      <p:ext uri="{BB962C8B-B14F-4D97-AF65-F5344CB8AC3E}">
        <p14:creationId xmlns:p14="http://schemas.microsoft.com/office/powerpoint/2010/main" val="25308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D1083B-1371-43DB-AD85-901E37D92903}"/>
              </a:ext>
            </a:extLst>
          </p:cNvPr>
          <p:cNvSpPr/>
          <p:nvPr/>
        </p:nvSpPr>
        <p:spPr>
          <a:xfrm>
            <a:off x="6867586" y="2870388"/>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Optimization</a:t>
            </a:r>
          </a:p>
        </p:txBody>
      </p:sp>
      <p:sp>
        <p:nvSpPr>
          <p:cNvPr id="12" name="Rectangle 11">
            <a:extLst>
              <a:ext uri="{FF2B5EF4-FFF2-40B4-BE49-F238E27FC236}">
                <a16:creationId xmlns:a16="http://schemas.microsoft.com/office/drawing/2014/main" id="{E2025F0E-3AD7-41E5-A51A-617FBAB9BE74}"/>
              </a:ext>
            </a:extLst>
          </p:cNvPr>
          <p:cNvSpPr/>
          <p:nvPr/>
        </p:nvSpPr>
        <p:spPr>
          <a:xfrm>
            <a:off x="9316974" y="2870388"/>
            <a:ext cx="1550503"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17" name="Rectangle 16">
            <a:extLst>
              <a:ext uri="{FF2B5EF4-FFF2-40B4-BE49-F238E27FC236}">
                <a16:creationId xmlns:a16="http://schemas.microsoft.com/office/drawing/2014/main" id="{8A342607-5184-4319-BA06-FAC57D9005AF}"/>
              </a:ext>
            </a:extLst>
          </p:cNvPr>
          <p:cNvSpPr/>
          <p:nvPr/>
        </p:nvSpPr>
        <p:spPr>
          <a:xfrm>
            <a:off x="5125625" y="2870389"/>
            <a:ext cx="141135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8" name="Rectangle 17">
            <a:extLst>
              <a:ext uri="{FF2B5EF4-FFF2-40B4-BE49-F238E27FC236}">
                <a16:creationId xmlns:a16="http://schemas.microsoft.com/office/drawing/2014/main" id="{11B5674D-3068-4BAE-81A4-E917DF2B023C}"/>
              </a:ext>
            </a:extLst>
          </p:cNvPr>
          <p:cNvSpPr/>
          <p:nvPr/>
        </p:nvSpPr>
        <p:spPr>
          <a:xfrm>
            <a:off x="6121323" y="4386767"/>
            <a:ext cx="1161923" cy="5586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 Scheduler</a:t>
            </a:r>
          </a:p>
        </p:txBody>
      </p:sp>
      <p:sp>
        <p:nvSpPr>
          <p:cNvPr id="3" name="Arrow: Curved Up 2">
            <a:extLst>
              <a:ext uri="{FF2B5EF4-FFF2-40B4-BE49-F238E27FC236}">
                <a16:creationId xmlns:a16="http://schemas.microsoft.com/office/drawing/2014/main" id="{CB25B9FF-1959-49C2-9EE9-6939362151B6}"/>
              </a:ext>
            </a:extLst>
          </p:cNvPr>
          <p:cNvSpPr/>
          <p:nvPr/>
        </p:nvSpPr>
        <p:spPr>
          <a:xfrm>
            <a:off x="5996607" y="38720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Arrow: Curved Up 18">
            <a:extLst>
              <a:ext uri="{FF2B5EF4-FFF2-40B4-BE49-F238E27FC236}">
                <a16:creationId xmlns:a16="http://schemas.microsoft.com/office/drawing/2014/main" id="{88AE4583-0A9A-4CF4-B498-22458DB232A5}"/>
              </a:ext>
            </a:extLst>
          </p:cNvPr>
          <p:cNvSpPr/>
          <p:nvPr/>
        </p:nvSpPr>
        <p:spPr>
          <a:xfrm rot="10800000">
            <a:off x="5996606" y="2396787"/>
            <a:ext cx="1411356" cy="39756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Subtitle 4">
            <a:extLst>
              <a:ext uri="{FF2B5EF4-FFF2-40B4-BE49-F238E27FC236}">
                <a16:creationId xmlns:a16="http://schemas.microsoft.com/office/drawing/2014/main" id="{5CCDE48A-60CB-4AA2-8357-15CA17ED5BD3}"/>
              </a:ext>
            </a:extLst>
          </p:cNvPr>
          <p:cNvSpPr txBox="1">
            <a:spLocks/>
          </p:cNvSpPr>
          <p:nvPr/>
        </p:nvSpPr>
        <p:spPr>
          <a:xfrm>
            <a:off x="4384461" y="3754971"/>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NI-APR</a:t>
            </a:r>
          </a:p>
        </p:txBody>
      </p:sp>
      <p:sp>
        <p:nvSpPr>
          <p:cNvPr id="21" name="Rectangle 20">
            <a:extLst>
              <a:ext uri="{FF2B5EF4-FFF2-40B4-BE49-F238E27FC236}">
                <a16:creationId xmlns:a16="http://schemas.microsoft.com/office/drawing/2014/main" id="{8B270741-9466-4A73-AD7D-B58CF3A52CB7}"/>
              </a:ext>
            </a:extLst>
          </p:cNvPr>
          <p:cNvSpPr/>
          <p:nvPr/>
        </p:nvSpPr>
        <p:spPr>
          <a:xfrm>
            <a:off x="4438432" y="1818861"/>
            <a:ext cx="4387516" cy="356814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err="1">
                <a:solidFill>
                  <a:schemeClr val="tx1"/>
                </a:solidFill>
              </a:rPr>
              <a:t>Middleend</a:t>
            </a: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351302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 *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185169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 2</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 2</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70521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solidFill>
                  <a:schemeClr val="accent6"/>
                </a:solidFill>
                <a:latin typeface="Iosevka NF" panose="02000509000000000000" pitchFamily="49" charset="0"/>
                <a:ea typeface="Iosevka NF" panose="02000509000000000000" pitchFamily="49" charset="0"/>
              </a:rPr>
              <a:t>a &lt;&lt; 1</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96500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r>
              <a:rPr lang="en-US" dirty="0"/>
              <a:t>you will learn in reasonable detail what &amp; how compiler does</a:t>
            </a:r>
          </a:p>
          <a:p>
            <a:endParaRPr lang="en-US" dirty="0"/>
          </a:p>
          <a:p>
            <a:r>
              <a:rPr lang="en-US" dirty="0"/>
              <a:t>you will write your own compiler for a non-trivial (but still rather simple) programming language</a:t>
            </a:r>
          </a:p>
          <a:p>
            <a:endParaRPr lang="en-US" dirty="0"/>
          </a:p>
          <a:p>
            <a:r>
              <a:rPr lang="en-US" dirty="0"/>
              <a:t>all the way down to machine code (simplified)</a:t>
            </a:r>
          </a:p>
          <a:p>
            <a:endParaRPr lang="en-US" dirty="0"/>
          </a:p>
          <a:p>
            <a:r>
              <a:rPr lang="en-US" dirty="0"/>
              <a:t>you will have to work a lot on your own (but we are here to help)</a:t>
            </a:r>
          </a:p>
          <a:p>
            <a:endParaRPr lang="en-US" dirty="0"/>
          </a:p>
          <a:p>
            <a:endParaRPr lang="en-US" dirty="0"/>
          </a:p>
        </p:txBody>
      </p:sp>
    </p:spTree>
    <p:extLst>
      <p:ext uri="{BB962C8B-B14F-4D97-AF65-F5344CB8AC3E}">
        <p14:creationId xmlns:p14="http://schemas.microsoft.com/office/powerpoint/2010/main" val="3589431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if</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err="1">
                <a:solidFill>
                  <a:schemeClr val="accent6"/>
                </a:solidFill>
                <a:latin typeface="Iosevka NF" panose="02000509000000000000" pitchFamily="49" charset="0"/>
                <a:ea typeface="Iosevka NF" panose="02000509000000000000" pitchFamily="49" charset="0"/>
              </a:rPr>
              <a:t>tmp</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else</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49075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int </a:t>
            </a:r>
            <a:r>
              <a:rPr lang="en-US" dirty="0" err="1">
                <a:solidFill>
                  <a:schemeClr val="bg1">
                    <a:lumMod val="50000"/>
                  </a:schemeClr>
                </a:solidFill>
                <a:latin typeface="Iosevka NF" panose="02000509000000000000" pitchFamily="49" charset="0"/>
                <a:ea typeface="Iosevka NF" panose="02000509000000000000" pitchFamily="49" charset="0"/>
              </a:rPr>
              <a:t>tmp</a:t>
            </a:r>
            <a:r>
              <a:rPr lang="en-US" dirty="0">
                <a:solidFill>
                  <a:schemeClr val="bg1">
                    <a:lumMod val="50000"/>
                  </a:schemeClr>
                </a:solidFill>
                <a:latin typeface="Iosevka NF" panose="02000509000000000000" pitchFamily="49" charset="0"/>
                <a:ea typeface="Iosevka NF" panose="02000509000000000000" pitchFamily="49" charset="0"/>
              </a:rPr>
              <a:t> = a &lt;&lt; 1;</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tmp</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152208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min2</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bg1">
                    <a:lumMod val="50000"/>
                  </a:schemeClr>
                </a:solidFill>
                <a:latin typeface="Iosevka NF" panose="02000509000000000000" pitchFamily="49" charset="0"/>
                <a:ea typeface="Iosevka NF" panose="02000509000000000000" pitchFamily="49" charset="0"/>
              </a:rPr>
              <a:t>a &lt;&lt; 1</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3990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223881" y="2866917"/>
            <a:ext cx="1481266"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264419"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4370162"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043506"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5888860"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217807"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066697"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7641979" y="2866918"/>
            <a:ext cx="1454261" cy="884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a:t>
            </a:r>
          </a:p>
          <a:p>
            <a:pPr algn="ctr"/>
            <a:r>
              <a:rPr lang="en-US" dirty="0"/>
              <a:t>Optimization</a:t>
            </a:r>
          </a:p>
        </p:txBody>
      </p:sp>
      <p:sp>
        <p:nvSpPr>
          <p:cNvPr id="30" name="Subtitle 4">
            <a:extLst>
              <a:ext uri="{FF2B5EF4-FFF2-40B4-BE49-F238E27FC236}">
                <a16:creationId xmlns:a16="http://schemas.microsoft.com/office/drawing/2014/main" id="{C13DC93A-B155-4AFB-BD25-D1A10ABDFB97}"/>
              </a:ext>
            </a:extLst>
          </p:cNvPr>
          <p:cNvSpPr txBox="1">
            <a:spLocks/>
          </p:cNvSpPr>
          <p:nvPr/>
        </p:nvSpPr>
        <p:spPr>
          <a:xfrm>
            <a:off x="9183773" y="3801103"/>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BI-PJP*</a:t>
            </a:r>
          </a:p>
        </p:txBody>
      </p:sp>
      <p:sp>
        <p:nvSpPr>
          <p:cNvPr id="31" name="Rectangle 30">
            <a:extLst>
              <a:ext uri="{FF2B5EF4-FFF2-40B4-BE49-F238E27FC236}">
                <a16:creationId xmlns:a16="http://schemas.microsoft.com/office/drawing/2014/main" id="{86377F54-783A-41E5-A74D-699A3A642F5A}"/>
              </a:ext>
            </a:extLst>
          </p:cNvPr>
          <p:cNvSpPr/>
          <p:nvPr/>
        </p:nvSpPr>
        <p:spPr>
          <a:xfrm>
            <a:off x="7480788" y="2339462"/>
            <a:ext cx="3392621" cy="194240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400" dirty="0">
                <a:solidFill>
                  <a:schemeClr val="tx1"/>
                </a:solidFill>
              </a:rPr>
              <a:t>Backend</a:t>
            </a:r>
          </a:p>
          <a:p>
            <a:pPr algn="ctr"/>
            <a:endParaRPr lang="en-US" sz="2400"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389236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825625"/>
            <a:ext cx="7765774" cy="4351338"/>
          </a:xfrm>
        </p:spPr>
        <p:txBody>
          <a:bodyPr/>
          <a:lstStyle/>
          <a:p>
            <a:pPr marL="0" indent="0">
              <a:buNone/>
            </a:pPr>
            <a:endParaRPr lang="en-US" b="1" dirty="0">
              <a:latin typeface="Iosevka NF" panose="02000509000000000000" pitchFamily="49" charset="0"/>
              <a:ea typeface="Iosevka NF" panose="02000509000000000000" pitchFamily="49" charset="0"/>
            </a:endParaRPr>
          </a:p>
          <a:p>
            <a:pPr marL="0" indent="0">
              <a:buNone/>
            </a:pPr>
            <a:endParaRPr lang="en-US" b="1"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bool</a:t>
            </a:r>
            <a:r>
              <a:rPr lang="en-US" dirty="0">
                <a:latin typeface="Iosevka NF" panose="02000509000000000000" pitchFamily="49" charset="0"/>
                <a:ea typeface="Iosevka NF" panose="02000509000000000000" pitchFamily="49" charset="0"/>
              </a:rPr>
              <a:t> </a:t>
            </a:r>
            <a:r>
              <a:rPr lang="en-US" dirty="0" err="1">
                <a:solidFill>
                  <a:schemeClr val="accent6"/>
                </a:solidFill>
                <a:latin typeface="Iosevka NF" panose="02000509000000000000" pitchFamily="49" charset="0"/>
                <a:ea typeface="Iosevka NF" panose="02000509000000000000" pitchFamily="49" charset="0"/>
              </a:rPr>
              <a:t>lessThanZero</a:t>
            </a:r>
            <a:r>
              <a:rPr lang="en-US" dirty="0">
                <a:solidFill>
                  <a:schemeClr val="accent1"/>
                </a:solidFill>
                <a:latin typeface="Iosevka NF" panose="02000509000000000000" pitchFamily="49" charset="0"/>
                <a:ea typeface="Iosevka NF" panose="02000509000000000000" pitchFamily="49" charset="0"/>
              </a:rPr>
              <a:t>(</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return</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a</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a:t>
            </a:r>
            <a:r>
              <a:rPr lang="en-US" dirty="0">
                <a:latin typeface="Iosevka NF" panose="02000509000000000000" pitchFamily="49" charset="0"/>
                <a:ea typeface="Iosevka NF" panose="02000509000000000000" pitchFamily="49" charset="0"/>
              </a:rPr>
              <a:t> </a:t>
            </a:r>
            <a:r>
              <a:rPr lang="en-US" dirty="0">
                <a:solidFill>
                  <a:schemeClr val="accent6"/>
                </a:solidFill>
                <a:latin typeface="Iosevka NF" panose="02000509000000000000" pitchFamily="49" charset="0"/>
                <a:ea typeface="Iosevka NF" panose="02000509000000000000" pitchFamily="49" charset="0"/>
              </a:rPr>
              <a:t>b</a:t>
            </a:r>
            <a:r>
              <a:rPr lang="en-US" dirty="0">
                <a:latin typeface="Iosevka NF" panose="02000509000000000000" pitchFamily="49" charset="0"/>
                <a:ea typeface="Iosevka NF" panose="02000509000000000000" pitchFamily="49" charset="0"/>
              </a:rPr>
              <a:t> </a:t>
            </a:r>
            <a:r>
              <a:rPr lang="en-US" dirty="0">
                <a:solidFill>
                  <a:schemeClr val="accent1"/>
                </a:solidFill>
                <a:latin typeface="Iosevka NF" panose="02000509000000000000" pitchFamily="49" charset="0"/>
                <a:ea typeface="Iosevka NF" panose="02000509000000000000" pitchFamily="49" charset="0"/>
              </a:rPr>
              <a:t>&lt;</a:t>
            </a:r>
            <a:r>
              <a:rPr lang="en-US" dirty="0">
                <a:latin typeface="Iosevka NF" panose="02000509000000000000" pitchFamily="49" charset="0"/>
                <a:ea typeface="Iosevka NF" panose="02000509000000000000" pitchFamily="49" charset="0"/>
              </a:rPr>
              <a:t> </a:t>
            </a:r>
            <a:r>
              <a:rPr lang="en-US" dirty="0">
                <a:solidFill>
                  <a:schemeClr val="accent2"/>
                </a:solidFill>
                <a:latin typeface="Iosevka NF" panose="02000509000000000000" pitchFamily="49" charset="0"/>
                <a:ea typeface="Iosevka NF" panose="02000509000000000000" pitchFamily="49" charset="0"/>
              </a:rPr>
              <a:t>0</a:t>
            </a:r>
            <a:r>
              <a:rPr lang="en-US" dirty="0">
                <a:solidFill>
                  <a:schemeClr val="accent1"/>
                </a:solidFill>
                <a:latin typeface="Iosevka NF" panose="02000509000000000000" pitchFamily="49" charset="0"/>
                <a:ea typeface="Iosevka NF" panose="02000509000000000000" pitchFamily="49" charset="0"/>
              </a:rPr>
              <a:t>;</a:t>
            </a:r>
          </a:p>
          <a:p>
            <a:pPr marL="0" indent="0">
              <a:buNone/>
            </a:pPr>
            <a:r>
              <a:rPr lang="en-US" dirty="0">
                <a:solidFill>
                  <a:schemeClr val="accent1"/>
                </a:solidFill>
                <a:latin typeface="Iosevka NF" panose="02000509000000000000" pitchFamily="49" charset="0"/>
                <a:ea typeface="Iosevka NF" panose="02000509000000000000" pitchFamily="49" charset="0"/>
              </a:rPr>
              <a:t>}</a:t>
            </a:r>
          </a:p>
        </p:txBody>
      </p:sp>
    </p:spTree>
    <p:extLst>
      <p:ext uri="{BB962C8B-B14F-4D97-AF65-F5344CB8AC3E}">
        <p14:creationId xmlns:p14="http://schemas.microsoft.com/office/powerpoint/2010/main" val="268373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mov ax, 0 </a:t>
            </a:r>
            <a:r>
              <a:rPr lang="en-US" b="1" dirty="0">
                <a:solidFill>
                  <a:schemeClr val="bg1">
                    <a:lumMod val="50000"/>
                  </a:schemeClr>
                </a:solidFill>
                <a:latin typeface="Iosevka NF" panose="02000509000000000000" pitchFamily="49" charset="0"/>
                <a:ea typeface="Iosevka NF" panose="02000509000000000000" pitchFamily="49" charset="0"/>
              </a:rPr>
              <a:t>; return false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mov ax, 1 </a:t>
            </a:r>
            <a:r>
              <a:rPr lang="en-US" b="1" dirty="0">
                <a:solidFill>
                  <a:schemeClr val="bg1">
                    <a:lumMod val="50000"/>
                  </a:schemeClr>
                </a:solidFill>
                <a:latin typeface="Iosevka NF" panose="02000509000000000000" pitchFamily="49" charset="0"/>
                <a:ea typeface="Iosevka NF" panose="02000509000000000000" pitchFamily="49" charset="0"/>
              </a:rPr>
              <a:t>; return true</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7572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3588026" y="1103243"/>
            <a:ext cx="7765774" cy="5516218"/>
          </a:xfrm>
        </p:spPr>
        <p:txBody>
          <a:bodyPr>
            <a:normAutofit/>
          </a:bodyPr>
          <a:lstStyle/>
          <a:p>
            <a:pPr marL="0" indent="0">
              <a:buNone/>
            </a:pPr>
            <a:r>
              <a:rPr lang="en-US" b="1" dirty="0" err="1">
                <a:latin typeface="Iosevka NF" panose="02000509000000000000" pitchFamily="49" charset="0"/>
                <a:ea typeface="Iosevka NF" panose="02000509000000000000" pitchFamily="49" charset="0"/>
              </a:rPr>
              <a:t>lessThanZero</a:t>
            </a:r>
            <a:r>
              <a:rPr lang="en-US" b="1" dirty="0">
                <a:latin typeface="Iosevka NF" panose="02000509000000000000" pitchFamily="49" charset="0"/>
                <a:ea typeface="Iosevka NF" panose="02000509000000000000" pitchFamily="49" charset="0"/>
              </a:rPr>
              <a:t>:</a:t>
            </a:r>
          </a:p>
          <a:p>
            <a:pPr marL="0" indent="0">
              <a:buNone/>
            </a:pPr>
            <a:r>
              <a:rPr lang="en-US" b="1" dirty="0">
                <a:latin typeface="Iosevka NF" panose="02000509000000000000" pitchFamily="49" charset="0"/>
                <a:ea typeface="Iosevka NF" panose="02000509000000000000" pitchFamily="49" charset="0"/>
              </a:rPr>
              <a:t>    mov cx, 0</a:t>
            </a:r>
          </a:p>
          <a:p>
            <a:pPr marL="0" indent="0">
              <a:buNone/>
            </a:pPr>
            <a:r>
              <a:rPr lang="en-US" b="1" dirty="0">
                <a:latin typeface="Iosevka NF" panose="02000509000000000000" pitchFamily="49" charset="0"/>
                <a:ea typeface="Iosevka NF" panose="02000509000000000000" pitchFamily="49" charset="0"/>
              </a:rPr>
              <a:t>    add ax, bx </a:t>
            </a:r>
            <a:r>
              <a:rPr lang="en-US" b="1" dirty="0">
                <a:solidFill>
                  <a:schemeClr val="bg1">
                    <a:lumMod val="50000"/>
                  </a:schemeClr>
                </a:solidFill>
                <a:latin typeface="Iosevka NF" panose="02000509000000000000" pitchFamily="49" charset="0"/>
                <a:ea typeface="Iosevka NF" panose="02000509000000000000" pitchFamily="49" charset="0"/>
              </a:rPr>
              <a:t>; a + b</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cmp</a:t>
            </a:r>
            <a:r>
              <a:rPr lang="en-US" b="1" dirty="0">
                <a:latin typeface="Iosevka NF" panose="02000509000000000000" pitchFamily="49" charset="0"/>
                <a:ea typeface="Iosevka NF" panose="02000509000000000000" pitchFamily="49" charset="0"/>
              </a:rPr>
              <a:t> ax, cx </a:t>
            </a:r>
            <a:r>
              <a:rPr lang="en-US" b="1" dirty="0">
                <a:solidFill>
                  <a:schemeClr val="bg1">
                    <a:lumMod val="50000"/>
                  </a:schemeClr>
                </a:solidFill>
                <a:latin typeface="Iosevka NF" panose="02000509000000000000" pitchFamily="49" charset="0"/>
                <a:ea typeface="Iosevka NF" panose="02000509000000000000" pitchFamily="49" charset="0"/>
              </a:rPr>
              <a:t>; &lt;</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jl</a:t>
            </a:r>
            <a:r>
              <a:rPr lang="en-US" b="1" dirty="0">
                <a:latin typeface="Iosevka NF" panose="02000509000000000000" pitchFamily="49" charset="0"/>
                <a:ea typeface="Iosevka NF" panose="02000509000000000000" pitchFamily="49" charset="0"/>
              </a:rPr>
              <a:t> less</a:t>
            </a:r>
          </a:p>
          <a:p>
            <a:pPr marL="0" indent="0">
              <a:buNone/>
            </a:pPr>
            <a:r>
              <a:rPr lang="en-US" b="1" dirty="0">
                <a:latin typeface="Iosevka NF" panose="02000509000000000000" pitchFamily="49" charset="0"/>
                <a:ea typeface="Iosevka NF" panose="02000509000000000000" pitchFamily="49" charset="0"/>
              </a:rPr>
              <a:t>    and ax, cx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a:p>
            <a:pPr marL="0" indent="0">
              <a:buNone/>
            </a:pPr>
            <a:r>
              <a:rPr lang="en-US" b="1" dirty="0">
                <a:latin typeface="Iosevka NF" panose="02000509000000000000" pitchFamily="49" charset="0"/>
                <a:ea typeface="Iosevka NF" panose="02000509000000000000" pitchFamily="49" charset="0"/>
              </a:rPr>
              <a:t>less:</a:t>
            </a:r>
          </a:p>
          <a:p>
            <a:pPr marL="0" indent="0">
              <a:buNone/>
            </a:pPr>
            <a:r>
              <a:rPr lang="en-US" b="1" dirty="0">
                <a:latin typeface="Iosevka NF" panose="02000509000000000000" pitchFamily="49" charset="0"/>
                <a:ea typeface="Iosevka NF" panose="02000509000000000000" pitchFamily="49" charset="0"/>
              </a:rPr>
              <a:t>    </a:t>
            </a:r>
            <a:r>
              <a:rPr lang="en-US" b="1" dirty="0" err="1">
                <a:latin typeface="Iosevka NF" panose="02000509000000000000" pitchFamily="49" charset="0"/>
                <a:ea typeface="Iosevka NF" panose="02000509000000000000" pitchFamily="49" charset="0"/>
              </a:rPr>
              <a:t>xor</a:t>
            </a:r>
            <a:r>
              <a:rPr lang="en-US" b="1" dirty="0">
                <a:latin typeface="Iosevka NF" panose="02000509000000000000" pitchFamily="49" charset="0"/>
                <a:ea typeface="Iosevka NF" panose="02000509000000000000" pitchFamily="49" charset="0"/>
              </a:rPr>
              <a:t> ax, ax </a:t>
            </a:r>
            <a:r>
              <a:rPr lang="en-US" b="1" dirty="0">
                <a:solidFill>
                  <a:schemeClr val="bg1">
                    <a:lumMod val="50000"/>
                  </a:schemeClr>
                </a:solidFill>
                <a:latin typeface="Iosevka NF" panose="02000509000000000000" pitchFamily="49" charset="0"/>
                <a:ea typeface="Iosevka NF" panose="02000509000000000000" pitchFamily="49" charset="0"/>
              </a:rPr>
              <a:t>; (smaller and faster)</a:t>
            </a:r>
          </a:p>
          <a:p>
            <a:pPr marL="0" indent="0">
              <a:buNone/>
            </a:pPr>
            <a:r>
              <a:rPr lang="en-US" b="1" dirty="0">
                <a:solidFill>
                  <a:schemeClr val="bg1">
                    <a:lumMod val="50000"/>
                  </a:schemeClr>
                </a:solidFill>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a:t>
            </a:r>
          </a:p>
        </p:txBody>
      </p:sp>
    </p:spTree>
    <p:extLst>
      <p:ext uri="{BB962C8B-B14F-4D97-AF65-F5344CB8AC3E}">
        <p14:creationId xmlns:p14="http://schemas.microsoft.com/office/powerpoint/2010/main" val="2893561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9" name="Subtitle 4">
            <a:extLst>
              <a:ext uri="{FF2B5EF4-FFF2-40B4-BE49-F238E27FC236}">
                <a16:creationId xmlns:a16="http://schemas.microsoft.com/office/drawing/2014/main" id="{2A1CF44D-80CF-41E2-BCF9-C9ECC262C5F7}"/>
              </a:ext>
            </a:extLst>
          </p:cNvPr>
          <p:cNvSpPr txBox="1">
            <a:spLocks/>
          </p:cNvSpPr>
          <p:nvPr/>
        </p:nvSpPr>
        <p:spPr>
          <a:xfrm rot="18973086">
            <a:off x="845596" y="387694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tokens</a:t>
            </a:r>
          </a:p>
        </p:txBody>
      </p:sp>
      <p:sp>
        <p:nvSpPr>
          <p:cNvPr id="32" name="Subtitle 4">
            <a:extLst>
              <a:ext uri="{FF2B5EF4-FFF2-40B4-BE49-F238E27FC236}">
                <a16:creationId xmlns:a16="http://schemas.microsoft.com/office/drawing/2014/main" id="{32868AA0-81F2-4F38-ACB4-D0EC359FCD27}"/>
              </a:ext>
            </a:extLst>
          </p:cNvPr>
          <p:cNvSpPr txBox="1">
            <a:spLocks/>
          </p:cNvSpPr>
          <p:nvPr/>
        </p:nvSpPr>
        <p:spPr>
          <a:xfrm rot="18973086">
            <a:off x="-129176" y="3789910"/>
            <a:ext cx="220317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UTF</a:t>
            </a:r>
          </a:p>
        </p:txBody>
      </p:sp>
      <p:sp>
        <p:nvSpPr>
          <p:cNvPr id="33" name="Subtitle 4">
            <a:extLst>
              <a:ext uri="{FF2B5EF4-FFF2-40B4-BE49-F238E27FC236}">
                <a16:creationId xmlns:a16="http://schemas.microsoft.com/office/drawing/2014/main" id="{DB338296-7858-4A55-85A1-3388B5FBD774}"/>
              </a:ext>
            </a:extLst>
          </p:cNvPr>
          <p:cNvSpPr txBox="1">
            <a:spLocks/>
          </p:cNvSpPr>
          <p:nvPr/>
        </p:nvSpPr>
        <p:spPr>
          <a:xfrm rot="18973086">
            <a:off x="553436" y="4275016"/>
            <a:ext cx="355722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derivation tree</a:t>
            </a:r>
          </a:p>
        </p:txBody>
      </p:sp>
      <p:sp>
        <p:nvSpPr>
          <p:cNvPr id="34" name="Subtitle 4">
            <a:extLst>
              <a:ext uri="{FF2B5EF4-FFF2-40B4-BE49-F238E27FC236}">
                <a16:creationId xmlns:a16="http://schemas.microsoft.com/office/drawing/2014/main" id="{48D8AFEC-B6F3-4E1E-BFEE-CDD4E6A2E7D9}"/>
              </a:ext>
            </a:extLst>
          </p:cNvPr>
          <p:cNvSpPr txBox="1">
            <a:spLocks/>
          </p:cNvSpPr>
          <p:nvPr/>
        </p:nvSpPr>
        <p:spPr>
          <a:xfrm rot="18973086">
            <a:off x="532596" y="4769971"/>
            <a:ext cx="4198610"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abstract syntax tree</a:t>
            </a:r>
          </a:p>
        </p:txBody>
      </p:sp>
      <p:sp>
        <p:nvSpPr>
          <p:cNvPr id="35" name="Subtitle 4">
            <a:extLst>
              <a:ext uri="{FF2B5EF4-FFF2-40B4-BE49-F238E27FC236}">
                <a16:creationId xmlns:a16="http://schemas.microsoft.com/office/drawing/2014/main" id="{C5591262-5DF3-4170-BC00-F141826F0810}"/>
              </a:ext>
            </a:extLst>
          </p:cNvPr>
          <p:cNvSpPr txBox="1">
            <a:spLocks/>
          </p:cNvSpPr>
          <p:nvPr/>
        </p:nvSpPr>
        <p:spPr>
          <a:xfrm>
            <a:off x="4607769" y="4470403"/>
            <a:ext cx="3179339" cy="1381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b="1" dirty="0">
                <a:solidFill>
                  <a:srgbClr val="FF0000"/>
                </a:solidFill>
                <a:latin typeface="Bradley Hand ITC" panose="03070402050302030203" pitchFamily="66" charset="0"/>
              </a:rPr>
              <a:t>Intermediate </a:t>
            </a:r>
          </a:p>
          <a:p>
            <a:pPr marL="0" indent="0" algn="ctr">
              <a:buNone/>
            </a:pPr>
            <a:r>
              <a:rPr lang="en-US" sz="3200" b="1" dirty="0">
                <a:solidFill>
                  <a:srgbClr val="FF0000"/>
                </a:solidFill>
                <a:latin typeface="Bradley Hand ITC" panose="03070402050302030203" pitchFamily="66" charset="0"/>
              </a:rPr>
              <a:t>representation</a:t>
            </a:r>
          </a:p>
        </p:txBody>
      </p:sp>
      <p:sp>
        <p:nvSpPr>
          <p:cNvPr id="36" name="Subtitle 4">
            <a:extLst>
              <a:ext uri="{FF2B5EF4-FFF2-40B4-BE49-F238E27FC236}">
                <a16:creationId xmlns:a16="http://schemas.microsoft.com/office/drawing/2014/main" id="{E20E2407-3094-4FF0-9739-7CAB60CD7970}"/>
              </a:ext>
            </a:extLst>
          </p:cNvPr>
          <p:cNvSpPr txBox="1">
            <a:spLocks/>
          </p:cNvSpPr>
          <p:nvPr/>
        </p:nvSpPr>
        <p:spPr>
          <a:xfrm rot="18973086">
            <a:off x="7510863" y="4240811"/>
            <a:ext cx="29693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Backend IR</a:t>
            </a:r>
          </a:p>
        </p:txBody>
      </p:sp>
      <p:sp>
        <p:nvSpPr>
          <p:cNvPr id="37" name="Subtitle 4">
            <a:extLst>
              <a:ext uri="{FF2B5EF4-FFF2-40B4-BE49-F238E27FC236}">
                <a16:creationId xmlns:a16="http://schemas.microsoft.com/office/drawing/2014/main" id="{9DF3004B-69CA-4AA7-946B-264958A901B8}"/>
              </a:ext>
            </a:extLst>
          </p:cNvPr>
          <p:cNvSpPr txBox="1">
            <a:spLocks/>
          </p:cNvSpPr>
          <p:nvPr/>
        </p:nvSpPr>
        <p:spPr>
          <a:xfrm rot="18973086">
            <a:off x="9594943" y="4252497"/>
            <a:ext cx="3401276" cy="5987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machine code</a:t>
            </a:r>
          </a:p>
        </p:txBody>
      </p:sp>
    </p:spTree>
    <p:extLst>
      <p:ext uri="{BB962C8B-B14F-4D97-AF65-F5344CB8AC3E}">
        <p14:creationId xmlns:p14="http://schemas.microsoft.com/office/powerpoint/2010/main" val="3243937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3" grpId="0"/>
      <p:bldP spid="34" grpId="0"/>
      <p:bldP spid="35" grpId="0"/>
      <p:bldP spid="36" grpId="0"/>
      <p:bldP spid="3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programmer…</a:t>
            </a:r>
          </a:p>
        </p:txBody>
      </p:sp>
    </p:spTree>
    <p:extLst>
      <p:ext uri="{BB962C8B-B14F-4D97-AF65-F5344CB8AC3E}">
        <p14:creationId xmlns:p14="http://schemas.microsoft.com/office/powerpoint/2010/main" val="294921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3" name="Left Brace 2">
            <a:extLst>
              <a:ext uri="{FF2B5EF4-FFF2-40B4-BE49-F238E27FC236}">
                <a16:creationId xmlns:a16="http://schemas.microsoft.com/office/drawing/2014/main" id="{20B2530A-5DC8-4160-91FD-449F91C96441}"/>
              </a:ext>
            </a:extLst>
          </p:cNvPr>
          <p:cNvSpPr/>
          <p:nvPr/>
        </p:nvSpPr>
        <p:spPr>
          <a:xfrm rot="16200000">
            <a:off x="2557144" y="3297358"/>
            <a:ext cx="477078" cy="261765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ubtitle 4">
            <a:extLst>
              <a:ext uri="{FF2B5EF4-FFF2-40B4-BE49-F238E27FC236}">
                <a16:creationId xmlns:a16="http://schemas.microsoft.com/office/drawing/2014/main" id="{DD8C41E5-9FA4-423C-A2BA-48B2A5AFE51E}"/>
              </a:ext>
            </a:extLst>
          </p:cNvPr>
          <p:cNvSpPr txBox="1">
            <a:spLocks/>
          </p:cNvSpPr>
          <p:nvPr/>
        </p:nvSpPr>
        <p:spPr>
          <a:xfrm>
            <a:off x="1592447" y="4982683"/>
            <a:ext cx="333789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Source aware</a:t>
            </a:r>
          </a:p>
        </p:txBody>
      </p:sp>
      <p:sp>
        <p:nvSpPr>
          <p:cNvPr id="29" name="Left Brace 28">
            <a:extLst>
              <a:ext uri="{FF2B5EF4-FFF2-40B4-BE49-F238E27FC236}">
                <a16:creationId xmlns:a16="http://schemas.microsoft.com/office/drawing/2014/main" id="{39542C32-A6D0-40C7-BAB2-DECCDB658CA4}"/>
              </a:ext>
            </a:extLst>
          </p:cNvPr>
          <p:cNvSpPr/>
          <p:nvPr/>
        </p:nvSpPr>
        <p:spPr>
          <a:xfrm rot="16200000">
            <a:off x="9505904" y="3299758"/>
            <a:ext cx="477078" cy="2214678"/>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ubtitle 4">
            <a:extLst>
              <a:ext uri="{FF2B5EF4-FFF2-40B4-BE49-F238E27FC236}">
                <a16:creationId xmlns:a16="http://schemas.microsoft.com/office/drawing/2014/main" id="{D9D4CF0A-E18A-4AE2-93EB-3D096C116BC5}"/>
              </a:ext>
            </a:extLst>
          </p:cNvPr>
          <p:cNvSpPr txBox="1">
            <a:spLocks/>
          </p:cNvSpPr>
          <p:nvPr/>
        </p:nvSpPr>
        <p:spPr>
          <a:xfrm>
            <a:off x="8605961" y="4844725"/>
            <a:ext cx="282403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Target aware</a:t>
            </a:r>
          </a:p>
        </p:txBody>
      </p:sp>
    </p:spTree>
    <p:extLst>
      <p:ext uri="{BB962C8B-B14F-4D97-AF65-F5344CB8AC3E}">
        <p14:creationId xmlns:p14="http://schemas.microsoft.com/office/powerpoint/2010/main" val="3447215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p:bldP spid="29" grpId="0" animBg="1"/>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0A5B48-8C79-448D-93BB-C882AE42AF35}"/>
              </a:ext>
            </a:extLst>
          </p:cNvPr>
          <p:cNvSpPr>
            <a:spLocks noGrp="1"/>
          </p:cNvSpPr>
          <p:nvPr>
            <p:ph type="title"/>
          </p:nvPr>
        </p:nvSpPr>
        <p:spPr/>
        <p:txBody>
          <a:bodyPr/>
          <a:lstStyle/>
          <a:p>
            <a:r>
              <a:rPr lang="en-US" dirty="0"/>
              <a:t>What to expect?</a:t>
            </a:r>
          </a:p>
        </p:txBody>
      </p:sp>
      <p:sp>
        <p:nvSpPr>
          <p:cNvPr id="5" name="Content Placeholder 4">
            <a:extLst>
              <a:ext uri="{FF2B5EF4-FFF2-40B4-BE49-F238E27FC236}">
                <a16:creationId xmlns:a16="http://schemas.microsoft.com/office/drawing/2014/main" id="{FAEFD28D-CE04-42EC-9D5D-44A86F12D5F6}"/>
              </a:ext>
            </a:extLst>
          </p:cNvPr>
          <p:cNvSpPr>
            <a:spLocks noGrp="1"/>
          </p:cNvSpPr>
          <p:nvPr>
            <p:ph idx="1"/>
          </p:nvPr>
        </p:nvSpPr>
        <p:spPr/>
        <p:txBody>
          <a:bodyPr/>
          <a:lstStyle/>
          <a:p>
            <a:endParaRPr lang="en-US" dirty="0"/>
          </a:p>
          <a:p>
            <a:r>
              <a:rPr lang="en-US" dirty="0"/>
              <a:t>“irrelevant” details, since in compilers history repeats itself</a:t>
            </a:r>
          </a:p>
          <a:p>
            <a:endParaRPr lang="en-US" dirty="0"/>
          </a:p>
          <a:p>
            <a:endParaRPr lang="en-US" dirty="0"/>
          </a:p>
          <a:p>
            <a:r>
              <a:rPr lang="en-US" dirty="0"/>
              <a:t>some overlap with programming languages design, program analysis, runtime systems and other SI courses</a:t>
            </a:r>
          </a:p>
        </p:txBody>
      </p:sp>
    </p:spTree>
    <p:extLst>
      <p:ext uri="{BB962C8B-B14F-4D97-AF65-F5344CB8AC3E}">
        <p14:creationId xmlns:p14="http://schemas.microsoft.com/office/powerpoint/2010/main" val="2009634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Tree>
    <p:extLst>
      <p:ext uri="{BB962C8B-B14F-4D97-AF65-F5344CB8AC3E}">
        <p14:creationId xmlns:p14="http://schemas.microsoft.com/office/powerpoint/2010/main" val="3862848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154363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99293" y="1295281"/>
            <a:ext cx="375424" cy="523220"/>
          </a:xfrm>
          <a:prstGeom prst="rect">
            <a:avLst/>
          </a:prstGeom>
          <a:noFill/>
        </p:spPr>
        <p:txBody>
          <a:bodyPr wrap="none" rtlCol="0">
            <a:spAutoFit/>
          </a:bodyPr>
          <a:lstStyle/>
          <a:p>
            <a:r>
              <a:rPr lang="en-US" sz="2800" dirty="0">
                <a:solidFill>
                  <a:schemeClr val="bg1">
                    <a:lumMod val="65000"/>
                  </a:schemeClr>
                </a:solidFill>
              </a:rPr>
              <a:t>C</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1245585"/>
            <a:ext cx="705642" cy="523220"/>
          </a:xfrm>
          <a:prstGeom prst="rect">
            <a:avLst/>
          </a:prstGeom>
          <a:noFill/>
        </p:spPr>
        <p:txBody>
          <a:bodyPr wrap="none" rtlCol="0">
            <a:spAutoFit/>
          </a:bodyPr>
          <a:lstStyle/>
          <a:p>
            <a:r>
              <a:rPr lang="en-US" sz="2800" dirty="0">
                <a:solidFill>
                  <a:schemeClr val="bg1">
                    <a:lumMod val="65000"/>
                  </a:schemeClr>
                </a:solidFill>
              </a:rPr>
              <a:t>x86</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153357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1441159"/>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114876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145811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1441159"/>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1079194"/>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1183533D-CA91-4B57-960E-06ED166043C8}"/>
              </a:ext>
            </a:extLst>
          </p:cNvPr>
          <p:cNvSpPr/>
          <p:nvPr/>
        </p:nvSpPr>
        <p:spPr>
          <a:xfrm>
            <a:off x="1486853" y="2396124"/>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7F8FC537-3C5A-4DCD-B0A7-EA8239633432}"/>
              </a:ext>
            </a:extLst>
          </p:cNvPr>
          <p:cNvSpPr/>
          <p:nvPr/>
        </p:nvSpPr>
        <p:spPr>
          <a:xfrm>
            <a:off x="1583631"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F110A6BA-CF44-4125-A755-D8C954147A97}"/>
              </a:ext>
            </a:extLst>
          </p:cNvPr>
          <p:cNvSpPr/>
          <p:nvPr/>
        </p:nvSpPr>
        <p:spPr>
          <a:xfrm>
            <a:off x="2408575"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765AB47C-7660-4A4A-B339-AC6268CE1528}"/>
              </a:ext>
            </a:extLst>
          </p:cNvPr>
          <p:cNvSpPr/>
          <p:nvPr/>
        </p:nvSpPr>
        <p:spPr>
          <a:xfrm>
            <a:off x="3235787" y="2705475"/>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094A0214-1A63-4724-B8F6-5780539D8F39}"/>
              </a:ext>
            </a:extLst>
          </p:cNvPr>
          <p:cNvSpPr/>
          <p:nvPr/>
        </p:nvSpPr>
        <p:spPr>
          <a:xfrm>
            <a:off x="1480552" y="3643480"/>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A9A21DD8-B5B9-4FF0-B080-ED4D7C3A3FC2}"/>
              </a:ext>
            </a:extLst>
          </p:cNvPr>
          <p:cNvSpPr/>
          <p:nvPr/>
        </p:nvSpPr>
        <p:spPr>
          <a:xfrm>
            <a:off x="1577330"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A75E8A48-E2A1-4B3C-B480-F9B4AF46718C}"/>
              </a:ext>
            </a:extLst>
          </p:cNvPr>
          <p:cNvSpPr/>
          <p:nvPr/>
        </p:nvSpPr>
        <p:spPr>
          <a:xfrm>
            <a:off x="2402274"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E30D9A7F-C6E4-4144-846B-788B63BC8C4D}"/>
              </a:ext>
            </a:extLst>
          </p:cNvPr>
          <p:cNvSpPr/>
          <p:nvPr/>
        </p:nvSpPr>
        <p:spPr>
          <a:xfrm>
            <a:off x="3229486" y="3952831"/>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6" name="Rectangle 35">
            <a:extLst>
              <a:ext uri="{FF2B5EF4-FFF2-40B4-BE49-F238E27FC236}">
                <a16:creationId xmlns:a16="http://schemas.microsoft.com/office/drawing/2014/main" id="{40667CBF-B2EA-4A9C-81D1-4B14C7019990}"/>
              </a:ext>
            </a:extLst>
          </p:cNvPr>
          <p:cNvSpPr/>
          <p:nvPr/>
        </p:nvSpPr>
        <p:spPr>
          <a:xfrm>
            <a:off x="1480552" y="489083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7" name="Rectangle 36">
            <a:extLst>
              <a:ext uri="{FF2B5EF4-FFF2-40B4-BE49-F238E27FC236}">
                <a16:creationId xmlns:a16="http://schemas.microsoft.com/office/drawing/2014/main" id="{DA485543-5008-4596-9B3B-AA3BEC17D5DD}"/>
              </a:ext>
            </a:extLst>
          </p:cNvPr>
          <p:cNvSpPr/>
          <p:nvPr/>
        </p:nvSpPr>
        <p:spPr>
          <a:xfrm>
            <a:off x="1577330"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8" name="Rectangle 37">
            <a:extLst>
              <a:ext uri="{FF2B5EF4-FFF2-40B4-BE49-F238E27FC236}">
                <a16:creationId xmlns:a16="http://schemas.microsoft.com/office/drawing/2014/main" id="{591DA60D-C95C-424B-A599-86C37AD4E87F}"/>
              </a:ext>
            </a:extLst>
          </p:cNvPr>
          <p:cNvSpPr/>
          <p:nvPr/>
        </p:nvSpPr>
        <p:spPr>
          <a:xfrm>
            <a:off x="2402274"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9" name="Rectangle 38">
            <a:extLst>
              <a:ext uri="{FF2B5EF4-FFF2-40B4-BE49-F238E27FC236}">
                <a16:creationId xmlns:a16="http://schemas.microsoft.com/office/drawing/2014/main" id="{3CDBBBD8-D327-471E-AA58-00BE2B8D4D63}"/>
              </a:ext>
            </a:extLst>
          </p:cNvPr>
          <p:cNvSpPr/>
          <p:nvPr/>
        </p:nvSpPr>
        <p:spPr>
          <a:xfrm>
            <a:off x="3229486" y="520018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4" name="Straight Arrow Connector 43">
            <a:extLst>
              <a:ext uri="{FF2B5EF4-FFF2-40B4-BE49-F238E27FC236}">
                <a16:creationId xmlns:a16="http://schemas.microsoft.com/office/drawing/2014/main" id="{B72FE382-EF06-4FDE-87FA-EA249B7FF9BF}"/>
              </a:ext>
            </a:extLst>
          </p:cNvPr>
          <p:cNvCxnSpPr>
            <a:cxnSpLocks/>
          </p:cNvCxnSpPr>
          <p:nvPr/>
        </p:nvCxnSpPr>
        <p:spPr>
          <a:xfrm flipV="1">
            <a:off x="887891" y="2866917"/>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D16FCC1-FCDA-46DB-91D1-8D419E28BED9}"/>
              </a:ext>
            </a:extLst>
          </p:cNvPr>
          <p:cNvSpPr txBox="1"/>
          <p:nvPr/>
        </p:nvSpPr>
        <p:spPr>
          <a:xfrm>
            <a:off x="186411" y="2618559"/>
            <a:ext cx="954016" cy="523220"/>
          </a:xfrm>
          <a:prstGeom prst="rect">
            <a:avLst/>
          </a:prstGeom>
          <a:noFill/>
        </p:spPr>
        <p:txBody>
          <a:bodyPr wrap="square" rtlCol="0">
            <a:spAutoFit/>
          </a:bodyPr>
          <a:lstStyle/>
          <a:p>
            <a:r>
              <a:rPr lang="en-US" sz="2800" dirty="0">
                <a:solidFill>
                  <a:schemeClr val="bg1">
                    <a:lumMod val="65000"/>
                  </a:schemeClr>
                </a:solidFill>
              </a:rPr>
              <a:t>C++</a:t>
            </a:r>
          </a:p>
        </p:txBody>
      </p:sp>
      <p:cxnSp>
        <p:nvCxnSpPr>
          <p:cNvPr id="46" name="Straight Arrow Connector 45">
            <a:extLst>
              <a:ext uri="{FF2B5EF4-FFF2-40B4-BE49-F238E27FC236}">
                <a16:creationId xmlns:a16="http://schemas.microsoft.com/office/drawing/2014/main" id="{95C7E369-C10C-4BAD-9A60-6135E1CDF9F7}"/>
              </a:ext>
            </a:extLst>
          </p:cNvPr>
          <p:cNvCxnSpPr>
            <a:cxnSpLocks/>
          </p:cNvCxnSpPr>
          <p:nvPr/>
        </p:nvCxnSpPr>
        <p:spPr>
          <a:xfrm flipV="1">
            <a:off x="877582" y="411028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B134FD4-46B0-4FF8-83C0-5CD7A35DA5E1}"/>
              </a:ext>
            </a:extLst>
          </p:cNvPr>
          <p:cNvSpPr txBox="1"/>
          <p:nvPr/>
        </p:nvSpPr>
        <p:spPr>
          <a:xfrm>
            <a:off x="-65208" y="3952831"/>
            <a:ext cx="1577330" cy="338554"/>
          </a:xfrm>
          <a:prstGeom prst="rect">
            <a:avLst/>
          </a:prstGeom>
          <a:noFill/>
        </p:spPr>
        <p:txBody>
          <a:bodyPr wrap="square" rtlCol="0">
            <a:spAutoFit/>
          </a:bodyPr>
          <a:lstStyle/>
          <a:p>
            <a:r>
              <a:rPr lang="en-US" sz="1600" dirty="0">
                <a:solidFill>
                  <a:schemeClr val="bg1">
                    <a:lumMod val="65000"/>
                  </a:schemeClr>
                </a:solidFill>
              </a:rPr>
              <a:t>FORTRAN</a:t>
            </a:r>
          </a:p>
        </p:txBody>
      </p:sp>
      <p:cxnSp>
        <p:nvCxnSpPr>
          <p:cNvPr id="48" name="Straight Arrow Connector 47">
            <a:extLst>
              <a:ext uri="{FF2B5EF4-FFF2-40B4-BE49-F238E27FC236}">
                <a16:creationId xmlns:a16="http://schemas.microsoft.com/office/drawing/2014/main" id="{17F4B94C-6DDA-4FF1-A62E-C0D91D1AF19D}"/>
              </a:ext>
            </a:extLst>
          </p:cNvPr>
          <p:cNvCxnSpPr>
            <a:cxnSpLocks/>
          </p:cNvCxnSpPr>
          <p:nvPr/>
        </p:nvCxnSpPr>
        <p:spPr>
          <a:xfrm flipV="1">
            <a:off x="875079" y="5410946"/>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FB36005C-0F98-4F02-B933-05341E669B3D}"/>
              </a:ext>
            </a:extLst>
          </p:cNvPr>
          <p:cNvSpPr txBox="1"/>
          <p:nvPr/>
        </p:nvSpPr>
        <p:spPr>
          <a:xfrm>
            <a:off x="399293" y="5162588"/>
            <a:ext cx="813857" cy="523220"/>
          </a:xfrm>
          <a:prstGeom prst="rect">
            <a:avLst/>
          </a:prstGeom>
          <a:noFill/>
        </p:spPr>
        <p:txBody>
          <a:bodyPr wrap="square" rtlCol="0">
            <a:spAutoFit/>
          </a:bodyPr>
          <a:lstStyle/>
          <a:p>
            <a:r>
              <a:rPr lang="en-US" sz="2800" dirty="0">
                <a:solidFill>
                  <a:schemeClr val="bg1">
                    <a:lumMod val="65000"/>
                  </a:schemeClr>
                </a:solidFill>
              </a:rPr>
              <a:t>…</a:t>
            </a:r>
          </a:p>
        </p:txBody>
      </p:sp>
      <p:sp>
        <p:nvSpPr>
          <p:cNvPr id="40" name="Rectangle 39">
            <a:extLst>
              <a:ext uri="{FF2B5EF4-FFF2-40B4-BE49-F238E27FC236}">
                <a16:creationId xmlns:a16="http://schemas.microsoft.com/office/drawing/2014/main" id="{72C9E874-E3EF-4EDF-ABAE-7B2D836EE384}"/>
              </a:ext>
            </a:extLst>
          </p:cNvPr>
          <p:cNvSpPr/>
          <p:nvPr/>
        </p:nvSpPr>
        <p:spPr>
          <a:xfrm>
            <a:off x="9781705" y="277130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41" name="Rectangle 40">
            <a:extLst>
              <a:ext uri="{FF2B5EF4-FFF2-40B4-BE49-F238E27FC236}">
                <a16:creationId xmlns:a16="http://schemas.microsoft.com/office/drawing/2014/main" id="{63CD95AE-20A7-4243-90D8-2B6BAD760F5A}"/>
              </a:ext>
            </a:extLst>
          </p:cNvPr>
          <p:cNvSpPr/>
          <p:nvPr/>
        </p:nvSpPr>
        <p:spPr>
          <a:xfrm>
            <a:off x="8765182" y="277130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42" name="Rectangle 41">
            <a:extLst>
              <a:ext uri="{FF2B5EF4-FFF2-40B4-BE49-F238E27FC236}">
                <a16:creationId xmlns:a16="http://schemas.microsoft.com/office/drawing/2014/main" id="{D1890355-5A45-4495-AC72-39F974FF5F3C}"/>
              </a:ext>
            </a:extLst>
          </p:cNvPr>
          <p:cNvSpPr/>
          <p:nvPr/>
        </p:nvSpPr>
        <p:spPr>
          <a:xfrm>
            <a:off x="8637104" y="240933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3" name="Rectangle 42">
            <a:extLst>
              <a:ext uri="{FF2B5EF4-FFF2-40B4-BE49-F238E27FC236}">
                <a16:creationId xmlns:a16="http://schemas.microsoft.com/office/drawing/2014/main" id="{B06D2DC9-FBE3-4B1B-89D6-9C231D17E232}"/>
              </a:ext>
            </a:extLst>
          </p:cNvPr>
          <p:cNvSpPr/>
          <p:nvPr/>
        </p:nvSpPr>
        <p:spPr>
          <a:xfrm>
            <a:off x="9781705" y="4083416"/>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0" name="Rectangle 49">
            <a:extLst>
              <a:ext uri="{FF2B5EF4-FFF2-40B4-BE49-F238E27FC236}">
                <a16:creationId xmlns:a16="http://schemas.microsoft.com/office/drawing/2014/main" id="{9AA07F0E-AAF2-4590-8644-68B88DB2A412}"/>
              </a:ext>
            </a:extLst>
          </p:cNvPr>
          <p:cNvSpPr/>
          <p:nvPr/>
        </p:nvSpPr>
        <p:spPr>
          <a:xfrm>
            <a:off x="8765182" y="4083416"/>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1" name="Rectangle 50">
            <a:extLst>
              <a:ext uri="{FF2B5EF4-FFF2-40B4-BE49-F238E27FC236}">
                <a16:creationId xmlns:a16="http://schemas.microsoft.com/office/drawing/2014/main" id="{22A80E88-DFA2-4A83-BDC4-0DA09575AD55}"/>
              </a:ext>
            </a:extLst>
          </p:cNvPr>
          <p:cNvSpPr/>
          <p:nvPr/>
        </p:nvSpPr>
        <p:spPr>
          <a:xfrm>
            <a:off x="8637104" y="3721451"/>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2" name="Rectangle 51">
            <a:extLst>
              <a:ext uri="{FF2B5EF4-FFF2-40B4-BE49-F238E27FC236}">
                <a16:creationId xmlns:a16="http://schemas.microsoft.com/office/drawing/2014/main" id="{87026414-C074-41CA-9BA9-A3F9E03D1015}"/>
              </a:ext>
            </a:extLst>
          </p:cNvPr>
          <p:cNvSpPr/>
          <p:nvPr/>
        </p:nvSpPr>
        <p:spPr>
          <a:xfrm>
            <a:off x="9781705" y="5416900"/>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3" name="Rectangle 52">
            <a:extLst>
              <a:ext uri="{FF2B5EF4-FFF2-40B4-BE49-F238E27FC236}">
                <a16:creationId xmlns:a16="http://schemas.microsoft.com/office/drawing/2014/main" id="{B95C8BB8-B37A-4A26-94BC-C67FDA780CAF}"/>
              </a:ext>
            </a:extLst>
          </p:cNvPr>
          <p:cNvSpPr/>
          <p:nvPr/>
        </p:nvSpPr>
        <p:spPr>
          <a:xfrm>
            <a:off x="8765182" y="5416900"/>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4" name="Rectangle 53">
            <a:extLst>
              <a:ext uri="{FF2B5EF4-FFF2-40B4-BE49-F238E27FC236}">
                <a16:creationId xmlns:a16="http://schemas.microsoft.com/office/drawing/2014/main" id="{E44DBEAB-7BA2-4872-9852-C0C4525CE493}"/>
              </a:ext>
            </a:extLst>
          </p:cNvPr>
          <p:cNvSpPr/>
          <p:nvPr/>
        </p:nvSpPr>
        <p:spPr>
          <a:xfrm>
            <a:off x="8637104" y="5054935"/>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8" name="TextBox 57">
            <a:extLst>
              <a:ext uri="{FF2B5EF4-FFF2-40B4-BE49-F238E27FC236}">
                <a16:creationId xmlns:a16="http://schemas.microsoft.com/office/drawing/2014/main" id="{D4FB2417-DD3C-4477-8F21-E83AE6079E22}"/>
              </a:ext>
            </a:extLst>
          </p:cNvPr>
          <p:cNvSpPr txBox="1"/>
          <p:nvPr/>
        </p:nvSpPr>
        <p:spPr>
          <a:xfrm>
            <a:off x="11430000" y="2618559"/>
            <a:ext cx="896399" cy="523220"/>
          </a:xfrm>
          <a:prstGeom prst="rect">
            <a:avLst/>
          </a:prstGeom>
          <a:noFill/>
        </p:spPr>
        <p:txBody>
          <a:bodyPr wrap="none" rtlCol="0">
            <a:spAutoFit/>
          </a:bodyPr>
          <a:lstStyle/>
          <a:p>
            <a:r>
              <a:rPr lang="en-US" sz="2800" dirty="0">
                <a:solidFill>
                  <a:schemeClr val="bg1">
                    <a:lumMod val="65000"/>
                  </a:schemeClr>
                </a:solidFill>
              </a:rPr>
              <a:t>ARM</a:t>
            </a:r>
          </a:p>
        </p:txBody>
      </p:sp>
      <p:cxnSp>
        <p:nvCxnSpPr>
          <p:cNvPr id="59" name="Straight Arrow Connector 58">
            <a:extLst>
              <a:ext uri="{FF2B5EF4-FFF2-40B4-BE49-F238E27FC236}">
                <a16:creationId xmlns:a16="http://schemas.microsoft.com/office/drawing/2014/main" id="{7FD3C3E0-1134-46DB-AB3D-7EB82FB2622B}"/>
              </a:ext>
            </a:extLst>
          </p:cNvPr>
          <p:cNvCxnSpPr>
            <a:cxnSpLocks/>
          </p:cNvCxnSpPr>
          <p:nvPr/>
        </p:nvCxnSpPr>
        <p:spPr>
          <a:xfrm>
            <a:off x="11099395" y="2906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B8A599-4645-4BF0-9EFC-95B7C0E75BDE}"/>
              </a:ext>
            </a:extLst>
          </p:cNvPr>
          <p:cNvSpPr txBox="1"/>
          <p:nvPr/>
        </p:nvSpPr>
        <p:spPr>
          <a:xfrm>
            <a:off x="11443088" y="3875808"/>
            <a:ext cx="578876" cy="523220"/>
          </a:xfrm>
          <a:prstGeom prst="rect">
            <a:avLst/>
          </a:prstGeom>
          <a:noFill/>
        </p:spPr>
        <p:txBody>
          <a:bodyPr wrap="none" rtlCol="0">
            <a:spAutoFit/>
          </a:bodyPr>
          <a:lstStyle/>
          <a:p>
            <a:r>
              <a:rPr lang="en-US" sz="2800" dirty="0">
                <a:solidFill>
                  <a:schemeClr val="bg1">
                    <a:lumMod val="65000"/>
                  </a:schemeClr>
                </a:solidFill>
              </a:rPr>
              <a:t>RV</a:t>
            </a:r>
          </a:p>
        </p:txBody>
      </p:sp>
      <p:cxnSp>
        <p:nvCxnSpPr>
          <p:cNvPr id="61" name="Straight Arrow Connector 60">
            <a:extLst>
              <a:ext uri="{FF2B5EF4-FFF2-40B4-BE49-F238E27FC236}">
                <a16:creationId xmlns:a16="http://schemas.microsoft.com/office/drawing/2014/main" id="{461A8261-7FCD-4D95-B0E6-7BE8C872DA6D}"/>
              </a:ext>
            </a:extLst>
          </p:cNvPr>
          <p:cNvCxnSpPr>
            <a:cxnSpLocks/>
          </p:cNvCxnSpPr>
          <p:nvPr/>
        </p:nvCxnSpPr>
        <p:spPr>
          <a:xfrm>
            <a:off x="11112483" y="416380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C434A55-83C6-41EE-BA4D-DA2A0F838799}"/>
              </a:ext>
            </a:extLst>
          </p:cNvPr>
          <p:cNvSpPr txBox="1"/>
          <p:nvPr/>
        </p:nvSpPr>
        <p:spPr>
          <a:xfrm>
            <a:off x="11443088" y="5287618"/>
            <a:ext cx="776623" cy="523220"/>
          </a:xfrm>
          <a:prstGeom prst="rect">
            <a:avLst/>
          </a:prstGeom>
          <a:noFill/>
        </p:spPr>
        <p:txBody>
          <a:bodyPr wrap="none" rtlCol="0">
            <a:spAutoFit/>
          </a:bodyPr>
          <a:lstStyle/>
          <a:p>
            <a:r>
              <a:rPr lang="en-US" sz="2800" dirty="0">
                <a:solidFill>
                  <a:schemeClr val="bg1">
                    <a:lumMod val="65000"/>
                  </a:schemeClr>
                </a:solidFill>
              </a:rPr>
              <a:t>AVR</a:t>
            </a:r>
          </a:p>
        </p:txBody>
      </p:sp>
      <p:cxnSp>
        <p:nvCxnSpPr>
          <p:cNvPr id="63" name="Straight Arrow Connector 62">
            <a:extLst>
              <a:ext uri="{FF2B5EF4-FFF2-40B4-BE49-F238E27FC236}">
                <a16:creationId xmlns:a16="http://schemas.microsoft.com/office/drawing/2014/main" id="{836E5FB2-C06B-448B-9B94-3B740D290D61}"/>
              </a:ext>
            </a:extLst>
          </p:cNvPr>
          <p:cNvCxnSpPr>
            <a:cxnSpLocks/>
          </p:cNvCxnSpPr>
          <p:nvPr/>
        </p:nvCxnSpPr>
        <p:spPr>
          <a:xfrm>
            <a:off x="11112483" y="557561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53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6B7304-8CC8-4C50-BADF-C83C9902CA42}"/>
              </a:ext>
            </a:extLst>
          </p:cNvPr>
          <p:cNvSpPr>
            <a:spLocks noGrp="1"/>
          </p:cNvSpPr>
          <p:nvPr>
            <p:ph type="ctrTitle"/>
          </p:nvPr>
        </p:nvSpPr>
        <p:spPr/>
        <p:txBody>
          <a:bodyPr/>
          <a:lstStyle/>
          <a:p>
            <a:r>
              <a:rPr lang="en-US" dirty="0"/>
              <a:t>This is a lot of work</a:t>
            </a:r>
          </a:p>
        </p:txBody>
      </p:sp>
      <p:sp>
        <p:nvSpPr>
          <p:cNvPr id="5" name="Subtitle 4">
            <a:extLst>
              <a:ext uri="{FF2B5EF4-FFF2-40B4-BE49-F238E27FC236}">
                <a16:creationId xmlns:a16="http://schemas.microsoft.com/office/drawing/2014/main" id="{4E268EFA-A295-43CD-BB3A-5E8E44F5CF45}"/>
              </a:ext>
            </a:extLst>
          </p:cNvPr>
          <p:cNvSpPr>
            <a:spLocks noGrp="1"/>
          </p:cNvSpPr>
          <p:nvPr>
            <p:ph type="subTitle" idx="1"/>
          </p:nvPr>
        </p:nvSpPr>
        <p:spPr/>
        <p:txBody>
          <a:bodyPr/>
          <a:lstStyle/>
          <a:p>
            <a:r>
              <a:rPr lang="en-US" dirty="0"/>
              <a:t>for the machine…</a:t>
            </a:r>
          </a:p>
        </p:txBody>
      </p:sp>
    </p:spTree>
    <p:extLst>
      <p:ext uri="{BB962C8B-B14F-4D97-AF65-F5344CB8AC3E}">
        <p14:creationId xmlns:p14="http://schemas.microsoft.com/office/powerpoint/2010/main" val="395284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611F-55E8-43D2-BFCC-7C10CF585103}"/>
              </a:ext>
            </a:extLst>
          </p:cNvPr>
          <p:cNvSpPr>
            <a:spLocks noGrp="1"/>
          </p:cNvSpPr>
          <p:nvPr>
            <p:ph type="title"/>
          </p:nvPr>
        </p:nvSpPr>
        <p:spPr/>
        <p:txBody>
          <a:bodyPr/>
          <a:lstStyle/>
          <a:p>
            <a:r>
              <a:rPr lang="en-US" dirty="0"/>
              <a:t>Compiler Efficiency</a:t>
            </a:r>
          </a:p>
        </p:txBody>
      </p:sp>
      <p:sp>
        <p:nvSpPr>
          <p:cNvPr id="3" name="Content Placeholder 2">
            <a:extLst>
              <a:ext uri="{FF2B5EF4-FFF2-40B4-BE49-F238E27FC236}">
                <a16:creationId xmlns:a16="http://schemas.microsoft.com/office/drawing/2014/main" id="{5035B641-C357-48E0-8294-82732D308B4A}"/>
              </a:ext>
            </a:extLst>
          </p:cNvPr>
          <p:cNvSpPr>
            <a:spLocks noGrp="1"/>
          </p:cNvSpPr>
          <p:nvPr>
            <p:ph idx="1"/>
          </p:nvPr>
        </p:nvSpPr>
        <p:spPr/>
        <p:txBody>
          <a:bodyPr/>
          <a:lstStyle/>
          <a:p>
            <a:r>
              <a:rPr lang="en-US" dirty="0"/>
              <a:t>not really that important, you compile once and then can run as many times as you want</a:t>
            </a:r>
          </a:p>
          <a:p>
            <a:endParaRPr lang="en-US" dirty="0"/>
          </a:p>
          <a:p>
            <a:r>
              <a:rPr lang="en-US" dirty="0"/>
              <a:t>except when you don’t compile just once</a:t>
            </a:r>
          </a:p>
          <a:p>
            <a:endParaRPr lang="en-US" dirty="0"/>
          </a:p>
          <a:p>
            <a:endParaRPr lang="en-US" dirty="0"/>
          </a:p>
        </p:txBody>
      </p:sp>
      <p:sp>
        <p:nvSpPr>
          <p:cNvPr id="4" name="Subtitle 4">
            <a:extLst>
              <a:ext uri="{FF2B5EF4-FFF2-40B4-BE49-F238E27FC236}">
                <a16:creationId xmlns:a16="http://schemas.microsoft.com/office/drawing/2014/main" id="{0A65E2C0-A0F6-4BD7-93A6-4AEE573348C9}"/>
              </a:ext>
            </a:extLst>
          </p:cNvPr>
          <p:cNvSpPr txBox="1">
            <a:spLocks/>
          </p:cNvSpPr>
          <p:nvPr/>
        </p:nvSpPr>
        <p:spPr>
          <a:xfrm>
            <a:off x="5824330" y="4001294"/>
            <a:ext cx="4631635"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we all make mistakes…</a:t>
            </a:r>
          </a:p>
        </p:txBody>
      </p:sp>
    </p:spTree>
    <p:extLst>
      <p:ext uri="{BB962C8B-B14F-4D97-AF65-F5344CB8AC3E}">
        <p14:creationId xmlns:p14="http://schemas.microsoft.com/office/powerpoint/2010/main" val="1929221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243228"/>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2991678"/>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86853" y="283841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83631"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408575"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35787" y="314776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519016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1" name="Rectangle 20">
            <a:extLst>
              <a:ext uri="{FF2B5EF4-FFF2-40B4-BE49-F238E27FC236}">
                <a16:creationId xmlns:a16="http://schemas.microsoft.com/office/drawing/2014/main" id="{8B270741-9466-4A73-AD7D-B58CF3A52CB7}"/>
              </a:ext>
            </a:extLst>
          </p:cNvPr>
          <p:cNvSpPr/>
          <p:nvPr/>
        </p:nvSpPr>
        <p:spPr>
          <a:xfrm>
            <a:off x="4930342" y="2204589"/>
            <a:ext cx="2668046" cy="2077278"/>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036085" y="2938064"/>
            <a:ext cx="970375" cy="3860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5709429" y="2510430"/>
            <a:ext cx="1109872" cy="356487"/>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554783" y="2954417"/>
            <a:ext cx="970375" cy="35648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883730" y="3806594"/>
            <a:ext cx="761269" cy="316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5732620" y="3404508"/>
            <a:ext cx="1109872" cy="316943"/>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cxnSp>
        <p:nvCxnSpPr>
          <p:cNvPr id="32" name="Straight Arrow Connector 31">
            <a:extLst>
              <a:ext uri="{FF2B5EF4-FFF2-40B4-BE49-F238E27FC236}">
                <a16:creationId xmlns:a16="http://schemas.microsoft.com/office/drawing/2014/main" id="{BAA90CC2-BD65-4C89-ACDE-38C67D5B761D}"/>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6EEE6CC-7F4F-498B-B130-1A4C10231BEF}"/>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34" name="Rectangle 33">
            <a:extLst>
              <a:ext uri="{FF2B5EF4-FFF2-40B4-BE49-F238E27FC236}">
                <a16:creationId xmlns:a16="http://schemas.microsoft.com/office/drawing/2014/main" id="{39141AB5-6F8B-45F5-9AA3-B4A2183D1961}"/>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5" name="Rectangle 34">
            <a:extLst>
              <a:ext uri="{FF2B5EF4-FFF2-40B4-BE49-F238E27FC236}">
                <a16:creationId xmlns:a16="http://schemas.microsoft.com/office/drawing/2014/main" id="{43F47619-5B80-4AB9-9AF2-EBBF3B3D79E6}"/>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6" name="Rectangle 35">
            <a:extLst>
              <a:ext uri="{FF2B5EF4-FFF2-40B4-BE49-F238E27FC236}">
                <a16:creationId xmlns:a16="http://schemas.microsoft.com/office/drawing/2014/main" id="{3CB4ECE1-105C-4AEB-AE7F-BB7FE4FA6684}"/>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7" name="Rectangle 36">
            <a:extLst>
              <a:ext uri="{FF2B5EF4-FFF2-40B4-BE49-F238E27FC236}">
                <a16:creationId xmlns:a16="http://schemas.microsoft.com/office/drawing/2014/main" id="{1E602DA9-9D49-412F-93CF-D8FA1827D5A6}"/>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8" name="Rectangle 37">
            <a:extLst>
              <a:ext uri="{FF2B5EF4-FFF2-40B4-BE49-F238E27FC236}">
                <a16:creationId xmlns:a16="http://schemas.microsoft.com/office/drawing/2014/main" id="{D13FBCDD-A3BE-455E-9FB1-3F852883C963}"/>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9" name="Rectangle 38">
            <a:extLst>
              <a:ext uri="{FF2B5EF4-FFF2-40B4-BE49-F238E27FC236}">
                <a16:creationId xmlns:a16="http://schemas.microsoft.com/office/drawing/2014/main" id="{A603FC34-0F71-4059-9CF9-AEC60FB136B1}"/>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0" name="Rectangle 39">
            <a:extLst>
              <a:ext uri="{FF2B5EF4-FFF2-40B4-BE49-F238E27FC236}">
                <a16:creationId xmlns:a16="http://schemas.microsoft.com/office/drawing/2014/main" id="{672AFBDB-3C9F-4DFC-A9FC-F326E273EF41}"/>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1" name="Rectangle 40">
            <a:extLst>
              <a:ext uri="{FF2B5EF4-FFF2-40B4-BE49-F238E27FC236}">
                <a16:creationId xmlns:a16="http://schemas.microsoft.com/office/drawing/2014/main" id="{AE0DE996-2852-4504-ADD0-4878D891C691}"/>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42" name="Rectangle 41">
            <a:extLst>
              <a:ext uri="{FF2B5EF4-FFF2-40B4-BE49-F238E27FC236}">
                <a16:creationId xmlns:a16="http://schemas.microsoft.com/office/drawing/2014/main" id="{5603B7E1-1533-4924-A3E5-FEE54F3CEA52}"/>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43" name="Rectangle 42">
            <a:extLst>
              <a:ext uri="{FF2B5EF4-FFF2-40B4-BE49-F238E27FC236}">
                <a16:creationId xmlns:a16="http://schemas.microsoft.com/office/drawing/2014/main" id="{1CC14AB7-0434-4441-8225-9E4544E47885}"/>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44" name="Rectangle 43">
            <a:extLst>
              <a:ext uri="{FF2B5EF4-FFF2-40B4-BE49-F238E27FC236}">
                <a16:creationId xmlns:a16="http://schemas.microsoft.com/office/drawing/2014/main" id="{E90AECA9-B661-4990-AD5F-BFABD352959B}"/>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45" name="Rectangle 44">
            <a:extLst>
              <a:ext uri="{FF2B5EF4-FFF2-40B4-BE49-F238E27FC236}">
                <a16:creationId xmlns:a16="http://schemas.microsoft.com/office/drawing/2014/main" id="{B52DCE71-BF00-4D83-B04A-F697B3D391B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46" name="Straight Arrow Connector 45">
            <a:extLst>
              <a:ext uri="{FF2B5EF4-FFF2-40B4-BE49-F238E27FC236}">
                <a16:creationId xmlns:a16="http://schemas.microsoft.com/office/drawing/2014/main" id="{62C77DE1-E6BB-4939-B8FD-1EFCB80C46C9}"/>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E0700D2-8642-4B40-815F-ECCA3F6BA16F}"/>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48" name="Straight Arrow Connector 47">
            <a:extLst>
              <a:ext uri="{FF2B5EF4-FFF2-40B4-BE49-F238E27FC236}">
                <a16:creationId xmlns:a16="http://schemas.microsoft.com/office/drawing/2014/main" id="{B2263B15-16AC-429C-A009-5B94FC859CFC}"/>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085FF3-4AE4-4A44-B5DF-6CA5BA3BE9D7}"/>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50" name="Left Brace 49">
            <a:extLst>
              <a:ext uri="{FF2B5EF4-FFF2-40B4-BE49-F238E27FC236}">
                <a16:creationId xmlns:a16="http://schemas.microsoft.com/office/drawing/2014/main" id="{9387949A-9596-40B9-AAFA-B619413492FB}"/>
              </a:ext>
            </a:extLst>
          </p:cNvPr>
          <p:cNvSpPr/>
          <p:nvPr/>
        </p:nvSpPr>
        <p:spPr>
          <a:xfrm rot="16200000">
            <a:off x="2565796" y="4721446"/>
            <a:ext cx="477078" cy="276008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Subtitle 4">
            <a:extLst>
              <a:ext uri="{FF2B5EF4-FFF2-40B4-BE49-F238E27FC236}">
                <a16:creationId xmlns:a16="http://schemas.microsoft.com/office/drawing/2014/main" id="{B5CBF01B-DEE3-43EA-8629-D9971E9CAABC}"/>
              </a:ext>
            </a:extLst>
          </p:cNvPr>
          <p:cNvSpPr txBox="1">
            <a:spLocks/>
          </p:cNvSpPr>
          <p:nvPr/>
        </p:nvSpPr>
        <p:spPr>
          <a:xfrm>
            <a:off x="795131" y="6406545"/>
            <a:ext cx="7666734"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Tree>
    <p:extLst>
      <p:ext uri="{BB962C8B-B14F-4D97-AF65-F5344CB8AC3E}">
        <p14:creationId xmlns:p14="http://schemas.microsoft.com/office/powerpoint/2010/main" val="3912245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30000" y="3024687"/>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099395" y="3312681"/>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81705" y="3200381"/>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65182" y="3200381"/>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37104" y="2838416"/>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4197838" y="3089403"/>
            <a:ext cx="477078" cy="602417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2437693" y="6406545"/>
            <a:ext cx="6024171"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9488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A5E25C-B981-417A-A27B-4730E5A31CF8}"/>
              </a:ext>
            </a:extLst>
          </p:cNvPr>
          <p:cNvSpPr/>
          <p:nvPr/>
        </p:nvSpPr>
        <p:spPr>
          <a:xfrm>
            <a:off x="1225126" y="834888"/>
            <a:ext cx="9874269" cy="5387008"/>
          </a:xfrm>
          <a:prstGeom prst="rect">
            <a:avLst/>
          </a:prstGeom>
          <a:ln w="38100">
            <a:solidFill>
              <a:schemeClr val="bg1">
                <a:lumMod val="7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dirty="0">
                <a:solidFill>
                  <a:schemeClr val="bg1">
                    <a:lumMod val="65000"/>
                  </a:schemeClr>
                </a:solidFill>
              </a:rPr>
              <a:t>Compiler</a:t>
            </a: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a:p>
            <a:pPr algn="ctr"/>
            <a:endParaRPr lang="en-US" sz="3600" dirty="0">
              <a:solidFill>
                <a:schemeClr val="bg1">
                  <a:lumMod val="65000"/>
                </a:schemeClr>
              </a:solidFill>
            </a:endParaRPr>
          </a:p>
        </p:txBody>
      </p:sp>
      <p:cxnSp>
        <p:nvCxnSpPr>
          <p:cNvPr id="6" name="Straight Arrow Connector 5">
            <a:extLst>
              <a:ext uri="{FF2B5EF4-FFF2-40B4-BE49-F238E27FC236}">
                <a16:creationId xmlns:a16="http://schemas.microsoft.com/office/drawing/2014/main" id="{34A657EA-A685-43B9-A61A-098B233A3444}"/>
              </a:ext>
            </a:extLst>
          </p:cNvPr>
          <p:cNvCxnSpPr>
            <a:cxnSpLocks/>
          </p:cNvCxnSpPr>
          <p:nvPr/>
        </p:nvCxnSpPr>
        <p:spPr>
          <a:xfrm flipV="1">
            <a:off x="883883" y="3778979"/>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0B209C9-81DA-494C-914B-0170CA3BA730}"/>
              </a:ext>
            </a:extLst>
          </p:cNvPr>
          <p:cNvSpPr txBox="1"/>
          <p:nvPr/>
        </p:nvSpPr>
        <p:spPr>
          <a:xfrm>
            <a:off x="-37144" y="3527429"/>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11" name="TextBox 10">
            <a:extLst>
              <a:ext uri="{FF2B5EF4-FFF2-40B4-BE49-F238E27FC236}">
                <a16:creationId xmlns:a16="http://schemas.microsoft.com/office/drawing/2014/main" id="{6888FC35-096B-4F71-BD91-74842B29A8AB}"/>
              </a:ext>
            </a:extLst>
          </p:cNvPr>
          <p:cNvSpPr txBox="1"/>
          <p:nvPr/>
        </p:nvSpPr>
        <p:spPr>
          <a:xfrm>
            <a:off x="11451276" y="3385398"/>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15" name="Straight Arrow Connector 14">
            <a:extLst>
              <a:ext uri="{FF2B5EF4-FFF2-40B4-BE49-F238E27FC236}">
                <a16:creationId xmlns:a16="http://schemas.microsoft.com/office/drawing/2014/main" id="{A4EB1C81-C986-45D3-B466-9B7F262439CE}"/>
              </a:ext>
            </a:extLst>
          </p:cNvPr>
          <p:cNvCxnSpPr>
            <a:cxnSpLocks/>
          </p:cNvCxnSpPr>
          <p:nvPr/>
        </p:nvCxnSpPr>
        <p:spPr>
          <a:xfrm>
            <a:off x="11120671" y="3673392"/>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25F0E-3AD7-41E5-A51A-617FBAB9BE74}"/>
              </a:ext>
            </a:extLst>
          </p:cNvPr>
          <p:cNvSpPr/>
          <p:nvPr/>
        </p:nvSpPr>
        <p:spPr>
          <a:xfrm>
            <a:off x="9751887" y="3595237"/>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2" name="Rectangle 1">
            <a:extLst>
              <a:ext uri="{FF2B5EF4-FFF2-40B4-BE49-F238E27FC236}">
                <a16:creationId xmlns:a16="http://schemas.microsoft.com/office/drawing/2014/main" id="{B357F408-155B-4998-BC7D-FA5288996005}"/>
              </a:ext>
            </a:extLst>
          </p:cNvPr>
          <p:cNvSpPr/>
          <p:nvPr/>
        </p:nvSpPr>
        <p:spPr>
          <a:xfrm>
            <a:off x="1456506" y="3316866"/>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13" name="Rectangle 12">
            <a:extLst>
              <a:ext uri="{FF2B5EF4-FFF2-40B4-BE49-F238E27FC236}">
                <a16:creationId xmlns:a16="http://schemas.microsoft.com/office/drawing/2014/main" id="{AA7172A5-221E-42BB-9D6E-9D84C286268C}"/>
              </a:ext>
            </a:extLst>
          </p:cNvPr>
          <p:cNvSpPr/>
          <p:nvPr/>
        </p:nvSpPr>
        <p:spPr>
          <a:xfrm>
            <a:off x="1553284"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7" name="Rectangle 6">
            <a:extLst>
              <a:ext uri="{FF2B5EF4-FFF2-40B4-BE49-F238E27FC236}">
                <a16:creationId xmlns:a16="http://schemas.microsoft.com/office/drawing/2014/main" id="{2C6A8321-D22F-4602-8F45-AAA90A22AA98}"/>
              </a:ext>
            </a:extLst>
          </p:cNvPr>
          <p:cNvSpPr/>
          <p:nvPr/>
        </p:nvSpPr>
        <p:spPr>
          <a:xfrm>
            <a:off x="2378228"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8" name="Rectangle 7">
            <a:extLst>
              <a:ext uri="{FF2B5EF4-FFF2-40B4-BE49-F238E27FC236}">
                <a16:creationId xmlns:a16="http://schemas.microsoft.com/office/drawing/2014/main" id="{23A598D8-23F6-4F07-89D2-3859370C8354}"/>
              </a:ext>
            </a:extLst>
          </p:cNvPr>
          <p:cNvSpPr/>
          <p:nvPr/>
        </p:nvSpPr>
        <p:spPr>
          <a:xfrm>
            <a:off x="3205440" y="3626217"/>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21" name="Rectangle 20">
            <a:extLst>
              <a:ext uri="{FF2B5EF4-FFF2-40B4-BE49-F238E27FC236}">
                <a16:creationId xmlns:a16="http://schemas.microsoft.com/office/drawing/2014/main" id="{8B270741-9466-4A73-AD7D-B58CF3A52CB7}"/>
              </a:ext>
            </a:extLst>
          </p:cNvPr>
          <p:cNvSpPr/>
          <p:nvPr/>
        </p:nvSpPr>
        <p:spPr>
          <a:xfrm>
            <a:off x="5258334" y="3059446"/>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2" name="Rectangle 21">
            <a:extLst>
              <a:ext uri="{FF2B5EF4-FFF2-40B4-BE49-F238E27FC236}">
                <a16:creationId xmlns:a16="http://schemas.microsoft.com/office/drawing/2014/main" id="{3F368A8A-DB1E-4C00-80DF-BFED2CD9FCAC}"/>
              </a:ext>
            </a:extLst>
          </p:cNvPr>
          <p:cNvSpPr/>
          <p:nvPr/>
        </p:nvSpPr>
        <p:spPr>
          <a:xfrm>
            <a:off x="5363877" y="3570764"/>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23" name="Arrow: Curved Up 22">
            <a:extLst>
              <a:ext uri="{FF2B5EF4-FFF2-40B4-BE49-F238E27FC236}">
                <a16:creationId xmlns:a16="http://schemas.microsoft.com/office/drawing/2014/main" id="{6AF47095-08F7-4733-8FEB-AAAEBA661162}"/>
              </a:ext>
            </a:extLst>
          </p:cNvPr>
          <p:cNvSpPr/>
          <p:nvPr/>
        </p:nvSpPr>
        <p:spPr>
          <a:xfrm rot="10800000">
            <a:off x="6010917" y="3388202"/>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1B25837B-E4C2-4A64-986E-5EB389A8C33D}"/>
              </a:ext>
            </a:extLst>
          </p:cNvPr>
          <p:cNvSpPr/>
          <p:nvPr/>
        </p:nvSpPr>
        <p:spPr>
          <a:xfrm>
            <a:off x="6402117" y="3578640"/>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26" name="Rectangle 25">
            <a:extLst>
              <a:ext uri="{FF2B5EF4-FFF2-40B4-BE49-F238E27FC236}">
                <a16:creationId xmlns:a16="http://schemas.microsoft.com/office/drawing/2014/main" id="{EFC9C384-E3BC-4059-8B1C-FB158D473465}"/>
              </a:ext>
            </a:extLst>
          </p:cNvPr>
          <p:cNvSpPr/>
          <p:nvPr/>
        </p:nvSpPr>
        <p:spPr>
          <a:xfrm>
            <a:off x="5964535" y="4082213"/>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27" name="Arrow: Curved Up 26">
            <a:extLst>
              <a:ext uri="{FF2B5EF4-FFF2-40B4-BE49-F238E27FC236}">
                <a16:creationId xmlns:a16="http://schemas.microsoft.com/office/drawing/2014/main" id="{0C928E8A-0E36-4881-BC68-94EA484EB37C}"/>
              </a:ext>
            </a:extLst>
          </p:cNvPr>
          <p:cNvSpPr/>
          <p:nvPr/>
        </p:nvSpPr>
        <p:spPr>
          <a:xfrm>
            <a:off x="6010917" y="3859041"/>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28" name="Rectangle 27">
            <a:extLst>
              <a:ext uri="{FF2B5EF4-FFF2-40B4-BE49-F238E27FC236}">
                <a16:creationId xmlns:a16="http://schemas.microsoft.com/office/drawing/2014/main" id="{960AF716-10E2-42AA-B8A5-408EF5BC4D4B}"/>
              </a:ext>
            </a:extLst>
          </p:cNvPr>
          <p:cNvSpPr/>
          <p:nvPr/>
        </p:nvSpPr>
        <p:spPr>
          <a:xfrm>
            <a:off x="8735364" y="3595237"/>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31" name="Rectangle 30">
            <a:extLst>
              <a:ext uri="{FF2B5EF4-FFF2-40B4-BE49-F238E27FC236}">
                <a16:creationId xmlns:a16="http://schemas.microsoft.com/office/drawing/2014/main" id="{86377F54-783A-41E5-A74D-699A3A642F5A}"/>
              </a:ext>
            </a:extLst>
          </p:cNvPr>
          <p:cNvSpPr/>
          <p:nvPr/>
        </p:nvSpPr>
        <p:spPr>
          <a:xfrm>
            <a:off x="8607286" y="3233272"/>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0" name="Rectangle 19">
            <a:extLst>
              <a:ext uri="{FF2B5EF4-FFF2-40B4-BE49-F238E27FC236}">
                <a16:creationId xmlns:a16="http://schemas.microsoft.com/office/drawing/2014/main" id="{5B5F634D-C3CF-48F8-B9F8-A38D0D2A9928}"/>
              </a:ext>
            </a:extLst>
          </p:cNvPr>
          <p:cNvSpPr/>
          <p:nvPr/>
        </p:nvSpPr>
        <p:spPr>
          <a:xfrm>
            <a:off x="1486853" y="1666218"/>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24" name="Rectangle 23">
            <a:extLst>
              <a:ext uri="{FF2B5EF4-FFF2-40B4-BE49-F238E27FC236}">
                <a16:creationId xmlns:a16="http://schemas.microsoft.com/office/drawing/2014/main" id="{047EBD0E-0789-4899-BBB2-CEEFB26039FF}"/>
              </a:ext>
            </a:extLst>
          </p:cNvPr>
          <p:cNvSpPr/>
          <p:nvPr/>
        </p:nvSpPr>
        <p:spPr>
          <a:xfrm>
            <a:off x="1583631"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29" name="Rectangle 28">
            <a:extLst>
              <a:ext uri="{FF2B5EF4-FFF2-40B4-BE49-F238E27FC236}">
                <a16:creationId xmlns:a16="http://schemas.microsoft.com/office/drawing/2014/main" id="{1470A6CB-2F8F-4E69-B552-D818AFF431F8}"/>
              </a:ext>
            </a:extLst>
          </p:cNvPr>
          <p:cNvSpPr/>
          <p:nvPr/>
        </p:nvSpPr>
        <p:spPr>
          <a:xfrm>
            <a:off x="2408575"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0" name="Rectangle 29">
            <a:extLst>
              <a:ext uri="{FF2B5EF4-FFF2-40B4-BE49-F238E27FC236}">
                <a16:creationId xmlns:a16="http://schemas.microsoft.com/office/drawing/2014/main" id="{8F63CE7B-CA59-42CE-B102-9D4864169A70}"/>
              </a:ext>
            </a:extLst>
          </p:cNvPr>
          <p:cNvSpPr/>
          <p:nvPr/>
        </p:nvSpPr>
        <p:spPr>
          <a:xfrm>
            <a:off x="3235787" y="1975569"/>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sp>
        <p:nvSpPr>
          <p:cNvPr id="32" name="Rectangle 31">
            <a:extLst>
              <a:ext uri="{FF2B5EF4-FFF2-40B4-BE49-F238E27FC236}">
                <a16:creationId xmlns:a16="http://schemas.microsoft.com/office/drawing/2014/main" id="{12C4B31F-21A0-497F-84A6-2B4900790D9D}"/>
              </a:ext>
            </a:extLst>
          </p:cNvPr>
          <p:cNvSpPr/>
          <p:nvPr/>
        </p:nvSpPr>
        <p:spPr>
          <a:xfrm>
            <a:off x="1486853" y="4828447"/>
            <a:ext cx="2617656" cy="88458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Frontend</a:t>
            </a:r>
          </a:p>
          <a:p>
            <a:pPr algn="ctr"/>
            <a:endParaRPr lang="en-US" sz="1400" dirty="0">
              <a:solidFill>
                <a:schemeClr val="tx1"/>
              </a:solidFill>
            </a:endParaRPr>
          </a:p>
          <a:p>
            <a:pPr algn="ctr"/>
            <a:endParaRPr lang="en-US" sz="1400" dirty="0">
              <a:solidFill>
                <a:schemeClr val="tx1"/>
              </a:solidFill>
            </a:endParaRPr>
          </a:p>
          <a:p>
            <a:pPr algn="ctr"/>
            <a:endParaRPr lang="en-US" sz="1400" dirty="0"/>
          </a:p>
        </p:txBody>
      </p:sp>
      <p:sp>
        <p:nvSpPr>
          <p:cNvPr id="33" name="Rectangle 32">
            <a:extLst>
              <a:ext uri="{FF2B5EF4-FFF2-40B4-BE49-F238E27FC236}">
                <a16:creationId xmlns:a16="http://schemas.microsoft.com/office/drawing/2014/main" id="{D7701E34-F19A-4520-9620-6B903E39FA4D}"/>
              </a:ext>
            </a:extLst>
          </p:cNvPr>
          <p:cNvSpPr/>
          <p:nvPr/>
        </p:nvSpPr>
        <p:spPr>
          <a:xfrm>
            <a:off x="1583631"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Lexical Analysis</a:t>
            </a:r>
          </a:p>
        </p:txBody>
      </p:sp>
      <p:sp>
        <p:nvSpPr>
          <p:cNvPr id="34" name="Rectangle 33">
            <a:extLst>
              <a:ext uri="{FF2B5EF4-FFF2-40B4-BE49-F238E27FC236}">
                <a16:creationId xmlns:a16="http://schemas.microsoft.com/office/drawing/2014/main" id="{DF27AB4B-846F-4A4B-9687-CB2786F7F15F}"/>
              </a:ext>
            </a:extLst>
          </p:cNvPr>
          <p:cNvSpPr/>
          <p:nvPr/>
        </p:nvSpPr>
        <p:spPr>
          <a:xfrm>
            <a:off x="2408575"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Parsing</a:t>
            </a:r>
          </a:p>
        </p:txBody>
      </p:sp>
      <p:sp>
        <p:nvSpPr>
          <p:cNvPr id="35" name="Rectangle 34">
            <a:extLst>
              <a:ext uri="{FF2B5EF4-FFF2-40B4-BE49-F238E27FC236}">
                <a16:creationId xmlns:a16="http://schemas.microsoft.com/office/drawing/2014/main" id="{6EC2C6EF-CD88-42BB-A40E-45759D55073D}"/>
              </a:ext>
            </a:extLst>
          </p:cNvPr>
          <p:cNvSpPr/>
          <p:nvPr/>
        </p:nvSpPr>
        <p:spPr>
          <a:xfrm>
            <a:off x="3235787" y="5137798"/>
            <a:ext cx="762004" cy="46867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solidFill>
                  <a:schemeClr val="tx1"/>
                </a:solidFill>
              </a:rPr>
              <a:t>Semantic Analysis</a:t>
            </a:r>
          </a:p>
        </p:txBody>
      </p:sp>
      <p:cxnSp>
        <p:nvCxnSpPr>
          <p:cNvPr id="36" name="Straight Arrow Connector 35">
            <a:extLst>
              <a:ext uri="{FF2B5EF4-FFF2-40B4-BE49-F238E27FC236}">
                <a16:creationId xmlns:a16="http://schemas.microsoft.com/office/drawing/2014/main" id="{B0E11C8D-19EB-4DB2-8BFA-9F85310D45F1}"/>
              </a:ext>
            </a:extLst>
          </p:cNvPr>
          <p:cNvCxnSpPr>
            <a:cxnSpLocks/>
          </p:cNvCxnSpPr>
          <p:nvPr/>
        </p:nvCxnSpPr>
        <p:spPr>
          <a:xfrm flipV="1">
            <a:off x="889202" y="2159700"/>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1B6BBB8-07CF-49DE-BE5C-98399A816AF1}"/>
              </a:ext>
            </a:extLst>
          </p:cNvPr>
          <p:cNvSpPr txBox="1"/>
          <p:nvPr/>
        </p:nvSpPr>
        <p:spPr>
          <a:xfrm>
            <a:off x="-31825" y="1908150"/>
            <a:ext cx="931665" cy="523220"/>
          </a:xfrm>
          <a:prstGeom prst="rect">
            <a:avLst/>
          </a:prstGeom>
          <a:noFill/>
        </p:spPr>
        <p:txBody>
          <a:bodyPr wrap="none" rtlCol="0">
            <a:spAutoFit/>
          </a:bodyPr>
          <a:lstStyle/>
          <a:p>
            <a:r>
              <a:rPr lang="en-US" sz="2800" dirty="0">
                <a:solidFill>
                  <a:schemeClr val="bg1">
                    <a:lumMod val="65000"/>
                  </a:schemeClr>
                </a:solidFill>
              </a:rPr>
              <a:t>Code</a:t>
            </a:r>
          </a:p>
        </p:txBody>
      </p:sp>
      <p:cxnSp>
        <p:nvCxnSpPr>
          <p:cNvPr id="38" name="Straight Arrow Connector 37">
            <a:extLst>
              <a:ext uri="{FF2B5EF4-FFF2-40B4-BE49-F238E27FC236}">
                <a16:creationId xmlns:a16="http://schemas.microsoft.com/office/drawing/2014/main" id="{28BF90F9-A41B-4E42-9683-63E417D1C1F5}"/>
              </a:ext>
            </a:extLst>
          </p:cNvPr>
          <p:cNvCxnSpPr>
            <a:cxnSpLocks/>
          </p:cNvCxnSpPr>
          <p:nvPr/>
        </p:nvCxnSpPr>
        <p:spPr>
          <a:xfrm flipV="1">
            <a:off x="873245" y="5140644"/>
            <a:ext cx="330605" cy="1325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8D75DD4-587B-483E-B5A1-ED6AAB8C82D9}"/>
              </a:ext>
            </a:extLst>
          </p:cNvPr>
          <p:cNvSpPr txBox="1"/>
          <p:nvPr/>
        </p:nvSpPr>
        <p:spPr>
          <a:xfrm>
            <a:off x="-47782" y="4889094"/>
            <a:ext cx="931665" cy="523220"/>
          </a:xfrm>
          <a:prstGeom prst="rect">
            <a:avLst/>
          </a:prstGeom>
          <a:noFill/>
        </p:spPr>
        <p:txBody>
          <a:bodyPr wrap="none" rtlCol="0">
            <a:spAutoFit/>
          </a:bodyPr>
          <a:lstStyle/>
          <a:p>
            <a:r>
              <a:rPr lang="en-US" sz="2800" dirty="0">
                <a:solidFill>
                  <a:schemeClr val="bg1">
                    <a:lumMod val="65000"/>
                  </a:schemeClr>
                </a:solidFill>
              </a:rPr>
              <a:t>Code</a:t>
            </a:r>
          </a:p>
        </p:txBody>
      </p:sp>
      <p:sp>
        <p:nvSpPr>
          <p:cNvPr id="40" name="Left Brace 39">
            <a:extLst>
              <a:ext uri="{FF2B5EF4-FFF2-40B4-BE49-F238E27FC236}">
                <a16:creationId xmlns:a16="http://schemas.microsoft.com/office/drawing/2014/main" id="{2C8CDEDD-2CC8-4B9A-8228-E766662361A7}"/>
              </a:ext>
            </a:extLst>
          </p:cNvPr>
          <p:cNvSpPr/>
          <p:nvPr/>
        </p:nvSpPr>
        <p:spPr>
          <a:xfrm rot="16200000">
            <a:off x="5957045" y="1330197"/>
            <a:ext cx="477078" cy="954258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ubtitle 4">
            <a:extLst>
              <a:ext uri="{FF2B5EF4-FFF2-40B4-BE49-F238E27FC236}">
                <a16:creationId xmlns:a16="http://schemas.microsoft.com/office/drawing/2014/main" id="{4F910C3D-D7BE-42EB-B15E-6928CEACFADE}"/>
              </a:ext>
            </a:extLst>
          </p:cNvPr>
          <p:cNvSpPr txBox="1">
            <a:spLocks/>
          </p:cNvSpPr>
          <p:nvPr/>
        </p:nvSpPr>
        <p:spPr>
          <a:xfrm>
            <a:off x="4244009" y="6406545"/>
            <a:ext cx="6977269" cy="7438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FF0000"/>
                </a:solidFill>
                <a:latin typeface="Bradley Hand ITC" panose="03070402050302030203" pitchFamily="66" charset="0"/>
              </a:rPr>
              <a:t>In parallel /when needed</a:t>
            </a:r>
          </a:p>
        </p:txBody>
      </p:sp>
      <p:sp>
        <p:nvSpPr>
          <p:cNvPr id="44" name="Rectangle 43">
            <a:extLst>
              <a:ext uri="{FF2B5EF4-FFF2-40B4-BE49-F238E27FC236}">
                <a16:creationId xmlns:a16="http://schemas.microsoft.com/office/drawing/2014/main" id="{00F10F92-220A-47D4-813A-5B7603A91CE6}"/>
              </a:ext>
            </a:extLst>
          </p:cNvPr>
          <p:cNvSpPr/>
          <p:nvPr/>
        </p:nvSpPr>
        <p:spPr>
          <a:xfrm>
            <a:off x="5258334" y="151918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45" name="Rectangle 44">
            <a:extLst>
              <a:ext uri="{FF2B5EF4-FFF2-40B4-BE49-F238E27FC236}">
                <a16:creationId xmlns:a16="http://schemas.microsoft.com/office/drawing/2014/main" id="{468C9971-BC93-40BB-B475-A5D8B68C8C22}"/>
              </a:ext>
            </a:extLst>
          </p:cNvPr>
          <p:cNvSpPr/>
          <p:nvPr/>
        </p:nvSpPr>
        <p:spPr>
          <a:xfrm>
            <a:off x="5363877" y="203050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46" name="Arrow: Curved Up 45">
            <a:extLst>
              <a:ext uri="{FF2B5EF4-FFF2-40B4-BE49-F238E27FC236}">
                <a16:creationId xmlns:a16="http://schemas.microsoft.com/office/drawing/2014/main" id="{8169848C-D733-4003-B837-9DC664D9293D}"/>
              </a:ext>
            </a:extLst>
          </p:cNvPr>
          <p:cNvSpPr/>
          <p:nvPr/>
        </p:nvSpPr>
        <p:spPr>
          <a:xfrm rot="10800000">
            <a:off x="6010917" y="184793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AD9ABA1-C1BF-4A49-B191-44962AB28C8B}"/>
              </a:ext>
            </a:extLst>
          </p:cNvPr>
          <p:cNvSpPr/>
          <p:nvPr/>
        </p:nvSpPr>
        <p:spPr>
          <a:xfrm>
            <a:off x="6402117" y="203837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48" name="Rectangle 47">
            <a:extLst>
              <a:ext uri="{FF2B5EF4-FFF2-40B4-BE49-F238E27FC236}">
                <a16:creationId xmlns:a16="http://schemas.microsoft.com/office/drawing/2014/main" id="{C7FD23EA-BEFA-4757-8B0D-4AB9428668AC}"/>
              </a:ext>
            </a:extLst>
          </p:cNvPr>
          <p:cNvSpPr/>
          <p:nvPr/>
        </p:nvSpPr>
        <p:spPr>
          <a:xfrm>
            <a:off x="5964535" y="254195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49" name="Arrow: Curved Up 48">
            <a:extLst>
              <a:ext uri="{FF2B5EF4-FFF2-40B4-BE49-F238E27FC236}">
                <a16:creationId xmlns:a16="http://schemas.microsoft.com/office/drawing/2014/main" id="{940512A2-FE02-4C77-9F6C-15EBFE9A901F}"/>
              </a:ext>
            </a:extLst>
          </p:cNvPr>
          <p:cNvSpPr/>
          <p:nvPr/>
        </p:nvSpPr>
        <p:spPr>
          <a:xfrm>
            <a:off x="6010917" y="231877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F2CF5C5A-7A72-420E-B98A-E7A77F41FB4D}"/>
              </a:ext>
            </a:extLst>
          </p:cNvPr>
          <p:cNvSpPr/>
          <p:nvPr/>
        </p:nvSpPr>
        <p:spPr>
          <a:xfrm>
            <a:off x="5258334" y="4655533"/>
            <a:ext cx="2007019" cy="1375223"/>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err="1">
                <a:solidFill>
                  <a:schemeClr val="tx1"/>
                </a:solidFill>
              </a:rPr>
              <a:t>Middleend</a:t>
            </a: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1" name="Rectangle 50">
            <a:extLst>
              <a:ext uri="{FF2B5EF4-FFF2-40B4-BE49-F238E27FC236}">
                <a16:creationId xmlns:a16="http://schemas.microsoft.com/office/drawing/2014/main" id="{F36ACC25-9B90-4957-9C25-DDD74195F898}"/>
              </a:ext>
            </a:extLst>
          </p:cNvPr>
          <p:cNvSpPr/>
          <p:nvPr/>
        </p:nvSpPr>
        <p:spPr>
          <a:xfrm>
            <a:off x="5363877" y="5166851"/>
            <a:ext cx="768367" cy="23146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Analysis</a:t>
            </a:r>
          </a:p>
        </p:txBody>
      </p:sp>
      <p:sp>
        <p:nvSpPr>
          <p:cNvPr id="52" name="Arrow: Curved Up 51">
            <a:extLst>
              <a:ext uri="{FF2B5EF4-FFF2-40B4-BE49-F238E27FC236}">
                <a16:creationId xmlns:a16="http://schemas.microsoft.com/office/drawing/2014/main" id="{3E50DF91-0329-44AC-A951-C8B86B0F5CBA}"/>
              </a:ext>
            </a:extLst>
          </p:cNvPr>
          <p:cNvSpPr/>
          <p:nvPr/>
        </p:nvSpPr>
        <p:spPr>
          <a:xfrm rot="10800000">
            <a:off x="6010917" y="4984289"/>
            <a:ext cx="532345" cy="156580"/>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E5A06F33-8976-4950-95EF-2EC61D0A1437}"/>
              </a:ext>
            </a:extLst>
          </p:cNvPr>
          <p:cNvSpPr/>
          <p:nvPr/>
        </p:nvSpPr>
        <p:spPr>
          <a:xfrm>
            <a:off x="6402117" y="5174727"/>
            <a:ext cx="768367"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Optimization</a:t>
            </a:r>
          </a:p>
        </p:txBody>
      </p:sp>
      <p:sp>
        <p:nvSpPr>
          <p:cNvPr id="54" name="Rectangle 53">
            <a:extLst>
              <a:ext uri="{FF2B5EF4-FFF2-40B4-BE49-F238E27FC236}">
                <a16:creationId xmlns:a16="http://schemas.microsoft.com/office/drawing/2014/main" id="{FDF10B3F-5F0D-4BDD-A1EE-89D6527E0A72}"/>
              </a:ext>
            </a:extLst>
          </p:cNvPr>
          <p:cNvSpPr/>
          <p:nvPr/>
        </p:nvSpPr>
        <p:spPr>
          <a:xfrm>
            <a:off x="5964535" y="5678300"/>
            <a:ext cx="602792" cy="21371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800" dirty="0"/>
              <a:t>Pass Scheduler</a:t>
            </a:r>
          </a:p>
        </p:txBody>
      </p:sp>
      <p:sp>
        <p:nvSpPr>
          <p:cNvPr id="55" name="Arrow: Curved Up 54">
            <a:extLst>
              <a:ext uri="{FF2B5EF4-FFF2-40B4-BE49-F238E27FC236}">
                <a16:creationId xmlns:a16="http://schemas.microsoft.com/office/drawing/2014/main" id="{FFCF04D3-4CB3-4E5C-BE20-99E5665795F4}"/>
              </a:ext>
            </a:extLst>
          </p:cNvPr>
          <p:cNvSpPr/>
          <p:nvPr/>
        </p:nvSpPr>
        <p:spPr>
          <a:xfrm>
            <a:off x="6010917" y="5455128"/>
            <a:ext cx="532345" cy="156582"/>
          </a:xfrm>
          <a:prstGeom prst="curvedUp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9D75B560-E391-402D-BAEA-790792406D76}"/>
              </a:ext>
            </a:extLst>
          </p:cNvPr>
          <p:cNvSpPr/>
          <p:nvPr/>
        </p:nvSpPr>
        <p:spPr>
          <a:xfrm>
            <a:off x="9751887" y="20271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57" name="Rectangle 56">
            <a:extLst>
              <a:ext uri="{FF2B5EF4-FFF2-40B4-BE49-F238E27FC236}">
                <a16:creationId xmlns:a16="http://schemas.microsoft.com/office/drawing/2014/main" id="{8FDD0431-6550-460B-A613-62AF24B6B300}"/>
              </a:ext>
            </a:extLst>
          </p:cNvPr>
          <p:cNvSpPr/>
          <p:nvPr/>
        </p:nvSpPr>
        <p:spPr>
          <a:xfrm>
            <a:off x="8735364" y="20271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58" name="Rectangle 57">
            <a:extLst>
              <a:ext uri="{FF2B5EF4-FFF2-40B4-BE49-F238E27FC236}">
                <a16:creationId xmlns:a16="http://schemas.microsoft.com/office/drawing/2014/main" id="{0A4FB3D9-2A93-4E4C-B8A6-4EC5759F34AE}"/>
              </a:ext>
            </a:extLst>
          </p:cNvPr>
          <p:cNvSpPr/>
          <p:nvPr/>
        </p:nvSpPr>
        <p:spPr>
          <a:xfrm>
            <a:off x="8607286" y="16651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59" name="Rectangle 58">
            <a:extLst>
              <a:ext uri="{FF2B5EF4-FFF2-40B4-BE49-F238E27FC236}">
                <a16:creationId xmlns:a16="http://schemas.microsoft.com/office/drawing/2014/main" id="{285CF380-DC3E-4810-8C51-95BF998585E0}"/>
              </a:ext>
            </a:extLst>
          </p:cNvPr>
          <p:cNvSpPr/>
          <p:nvPr/>
        </p:nvSpPr>
        <p:spPr>
          <a:xfrm>
            <a:off x="9751887" y="5106818"/>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Code Generation</a:t>
            </a:r>
          </a:p>
        </p:txBody>
      </p:sp>
      <p:sp>
        <p:nvSpPr>
          <p:cNvPr id="60" name="Rectangle 59">
            <a:extLst>
              <a:ext uri="{FF2B5EF4-FFF2-40B4-BE49-F238E27FC236}">
                <a16:creationId xmlns:a16="http://schemas.microsoft.com/office/drawing/2014/main" id="{EFB3CD66-BB13-4AF7-96FE-F60AC21A7D7D}"/>
              </a:ext>
            </a:extLst>
          </p:cNvPr>
          <p:cNvSpPr/>
          <p:nvPr/>
        </p:nvSpPr>
        <p:spPr>
          <a:xfrm>
            <a:off x="8735364" y="5106818"/>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Target</a:t>
            </a:r>
          </a:p>
          <a:p>
            <a:pPr algn="ctr"/>
            <a:r>
              <a:rPr lang="en-US" sz="1100" dirty="0"/>
              <a:t>Optimization</a:t>
            </a:r>
          </a:p>
        </p:txBody>
      </p:sp>
      <p:sp>
        <p:nvSpPr>
          <p:cNvPr id="61" name="Rectangle 60">
            <a:extLst>
              <a:ext uri="{FF2B5EF4-FFF2-40B4-BE49-F238E27FC236}">
                <a16:creationId xmlns:a16="http://schemas.microsoft.com/office/drawing/2014/main" id="{D549A6C5-BFC8-4941-8C73-C79D74305B9F}"/>
              </a:ext>
            </a:extLst>
          </p:cNvPr>
          <p:cNvSpPr/>
          <p:nvPr/>
        </p:nvSpPr>
        <p:spPr>
          <a:xfrm>
            <a:off x="8607286" y="4744853"/>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Backend</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62" name="TextBox 61">
            <a:extLst>
              <a:ext uri="{FF2B5EF4-FFF2-40B4-BE49-F238E27FC236}">
                <a16:creationId xmlns:a16="http://schemas.microsoft.com/office/drawing/2014/main" id="{44934D30-750F-47B8-B6B6-440D863C568C}"/>
              </a:ext>
            </a:extLst>
          </p:cNvPr>
          <p:cNvSpPr txBox="1"/>
          <p:nvPr/>
        </p:nvSpPr>
        <p:spPr>
          <a:xfrm>
            <a:off x="11429080" y="1812633"/>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3" name="Straight Arrow Connector 62">
            <a:extLst>
              <a:ext uri="{FF2B5EF4-FFF2-40B4-BE49-F238E27FC236}">
                <a16:creationId xmlns:a16="http://schemas.microsoft.com/office/drawing/2014/main" id="{6029A121-82DB-4C0F-88E0-A298B7EEC96A}"/>
              </a:ext>
            </a:extLst>
          </p:cNvPr>
          <p:cNvCxnSpPr>
            <a:cxnSpLocks/>
          </p:cNvCxnSpPr>
          <p:nvPr/>
        </p:nvCxnSpPr>
        <p:spPr>
          <a:xfrm>
            <a:off x="11098475" y="2100627"/>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59B710F-8F4B-42B2-812B-10AA12D0CFAB}"/>
              </a:ext>
            </a:extLst>
          </p:cNvPr>
          <p:cNvSpPr txBox="1"/>
          <p:nvPr/>
        </p:nvSpPr>
        <p:spPr>
          <a:xfrm>
            <a:off x="11416911" y="4991425"/>
            <a:ext cx="697627" cy="523220"/>
          </a:xfrm>
          <a:prstGeom prst="rect">
            <a:avLst/>
          </a:prstGeom>
          <a:noFill/>
        </p:spPr>
        <p:txBody>
          <a:bodyPr wrap="none" rtlCol="0">
            <a:spAutoFit/>
          </a:bodyPr>
          <a:lstStyle/>
          <a:p>
            <a:r>
              <a:rPr lang="en-US" sz="2800" dirty="0">
                <a:solidFill>
                  <a:schemeClr val="bg1">
                    <a:lumMod val="65000"/>
                  </a:schemeClr>
                </a:solidFill>
              </a:rPr>
              <a:t>Obj</a:t>
            </a:r>
          </a:p>
        </p:txBody>
      </p:sp>
      <p:cxnSp>
        <p:nvCxnSpPr>
          <p:cNvPr id="65" name="Straight Arrow Connector 64">
            <a:extLst>
              <a:ext uri="{FF2B5EF4-FFF2-40B4-BE49-F238E27FC236}">
                <a16:creationId xmlns:a16="http://schemas.microsoft.com/office/drawing/2014/main" id="{C3F3C023-F760-4011-95C2-F127F6FFDE12}"/>
              </a:ext>
            </a:extLst>
          </p:cNvPr>
          <p:cNvCxnSpPr>
            <a:cxnSpLocks/>
          </p:cNvCxnSpPr>
          <p:nvPr/>
        </p:nvCxnSpPr>
        <p:spPr>
          <a:xfrm>
            <a:off x="11086306" y="5279419"/>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06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min(foo(4),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15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foo(</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+ 3;</a:t>
            </a:r>
            <a:br>
              <a:rPr lang="en-US" dirty="0">
                <a:latin typeface="Iosevka NF" panose="02000509000000000000" pitchFamily="49" charset="0"/>
                <a:ea typeface="Iosevka NF" panose="02000509000000000000" pitchFamily="49" charset="0"/>
              </a:rPr>
            </a:b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min(4 + 3,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62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BBB-8AB3-4C2B-9F6C-3CFCB90FF9F5}"/>
              </a:ext>
            </a:extLst>
          </p:cNvPr>
          <p:cNvSpPr>
            <a:spLocks noGrp="1"/>
          </p:cNvSpPr>
          <p:nvPr>
            <p:ph type="title"/>
          </p:nvPr>
        </p:nvSpPr>
        <p:spPr/>
        <p:txBody>
          <a:bodyPr/>
          <a:lstStyle/>
          <a:p>
            <a:r>
              <a:rPr lang="en-US" dirty="0"/>
              <a:t>Grades</a:t>
            </a:r>
          </a:p>
        </p:txBody>
      </p:sp>
      <p:sp>
        <p:nvSpPr>
          <p:cNvPr id="3" name="Content Placeholder 2">
            <a:extLst>
              <a:ext uri="{FF2B5EF4-FFF2-40B4-BE49-F238E27FC236}">
                <a16:creationId xmlns:a16="http://schemas.microsoft.com/office/drawing/2014/main" id="{81EA2ED9-9A47-4219-A6CD-6DEE04926A39}"/>
              </a:ext>
            </a:extLst>
          </p:cNvPr>
          <p:cNvSpPr>
            <a:spLocks noGrp="1"/>
          </p:cNvSpPr>
          <p:nvPr>
            <p:ph idx="1"/>
          </p:nvPr>
        </p:nvSpPr>
        <p:spPr>
          <a:xfrm>
            <a:off x="838200" y="1825624"/>
            <a:ext cx="10515600" cy="5032375"/>
          </a:xfrm>
        </p:spPr>
        <p:txBody>
          <a:bodyPr>
            <a:normAutofit/>
          </a:bodyPr>
          <a:lstStyle/>
          <a:p>
            <a:r>
              <a:rPr lang="en-US" dirty="0"/>
              <a:t>course project:</a:t>
            </a:r>
          </a:p>
          <a:p>
            <a:pPr lvl="1"/>
            <a:r>
              <a:rPr lang="en-US" dirty="0"/>
              <a:t>compiler for a small C-like language</a:t>
            </a:r>
          </a:p>
          <a:p>
            <a:pPr lvl="1"/>
            <a:r>
              <a:rPr lang="en-US" dirty="0"/>
              <a:t>reasonably large piece of work</a:t>
            </a:r>
          </a:p>
          <a:p>
            <a:pPr lvl="1"/>
            <a:r>
              <a:rPr lang="en-US" dirty="0"/>
              <a:t>due at the last tutorial, extensions possible upon previous request</a:t>
            </a:r>
          </a:p>
          <a:p>
            <a:pPr lvl="1"/>
            <a:r>
              <a:rPr lang="en-US" dirty="0"/>
              <a:t>60 points max</a:t>
            </a:r>
          </a:p>
          <a:p>
            <a:pPr lvl="1"/>
            <a:endParaRPr lang="en-US" dirty="0"/>
          </a:p>
          <a:p>
            <a:r>
              <a:rPr lang="en-US" dirty="0"/>
              <a:t>exam</a:t>
            </a:r>
          </a:p>
          <a:p>
            <a:pPr lvl="1"/>
            <a:r>
              <a:rPr lang="en-US" dirty="0"/>
              <a:t>on paper, covered theory and algorithms</a:t>
            </a:r>
          </a:p>
          <a:p>
            <a:pPr lvl="1"/>
            <a:r>
              <a:rPr lang="en-US" dirty="0"/>
              <a:t>40 points max</a:t>
            </a:r>
          </a:p>
          <a:p>
            <a:endParaRPr lang="en-US" dirty="0"/>
          </a:p>
          <a:p>
            <a:r>
              <a:rPr lang="en-US" dirty="0"/>
              <a:t>grade: &gt; 90: A, 80..90 : B, 70..80: C, 60..70: D, 50..60: E, &lt;50: F </a:t>
            </a:r>
          </a:p>
        </p:txBody>
      </p:sp>
    </p:spTree>
    <p:extLst>
      <p:ext uri="{BB962C8B-B14F-4D97-AF65-F5344CB8AC3E}">
        <p14:creationId xmlns:p14="http://schemas.microsoft.com/office/powerpoint/2010/main" val="75993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file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Connector 3">
            <a:extLst>
              <a:ext uri="{FF2B5EF4-FFF2-40B4-BE49-F238E27FC236}">
                <a16:creationId xmlns:a16="http://schemas.microsoft.com/office/drawing/2014/main" id="{780333AC-B85E-4435-8322-B002FB0D4873}"/>
              </a:ext>
            </a:extLst>
          </p:cNvPr>
          <p:cNvCxnSpPr>
            <a:cxnSpLocks/>
          </p:cNvCxnSpPr>
          <p:nvPr/>
        </p:nvCxnSpPr>
        <p:spPr>
          <a:xfrm>
            <a:off x="5516217" y="0"/>
            <a:ext cx="0" cy="685800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940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093683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min(7,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cxnSp>
        <p:nvCxnSpPr>
          <p:cNvPr id="4" name="Straight Arrow Connector 3">
            <a:extLst>
              <a:ext uri="{FF2B5EF4-FFF2-40B4-BE49-F238E27FC236}">
                <a16:creationId xmlns:a16="http://schemas.microsoft.com/office/drawing/2014/main" id="{188604DC-23E5-4632-99A3-CE0FCBD2358A}"/>
              </a:ext>
            </a:extLst>
          </p:cNvPr>
          <p:cNvCxnSpPr/>
          <p:nvPr/>
        </p:nvCxnSpPr>
        <p:spPr>
          <a:xfrm flipH="1" flipV="1">
            <a:off x="4482548" y="2454965"/>
            <a:ext cx="1262269" cy="10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C27F04E-5FE3-4948-8377-3FF674837EC1}"/>
              </a:ext>
            </a:extLst>
          </p:cNvPr>
          <p:cNvCxnSpPr/>
          <p:nvPr/>
        </p:nvCxnSpPr>
        <p:spPr>
          <a:xfrm flipH="1" flipV="1">
            <a:off x="4492487" y="2484783"/>
            <a:ext cx="3528391" cy="1302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08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 &lt; 10 ? 7 : 10;</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246043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258417" y="218661"/>
            <a:ext cx="11095383"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A</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&lt;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max(</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a &gt; b ? a : b;</a:t>
            </a:r>
          </a:p>
          <a:p>
            <a:pPr marL="0" indent="0">
              <a:buNone/>
            </a:pPr>
            <a:r>
              <a:rPr lang="en-US" dirty="0">
                <a:latin typeface="Iosevka NF" panose="02000509000000000000" pitchFamily="49" charset="0"/>
                <a:ea typeface="Iosevka NF" panose="02000509000000000000" pitchFamily="49" charset="0"/>
              </a:rPr>
              <a:t>}</a:t>
            </a: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obj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min(</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a, </a:t>
            </a: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b);</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159856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3241A-B8B3-4BE0-A94B-87374593162E}"/>
              </a:ext>
            </a:extLst>
          </p:cNvPr>
          <p:cNvSpPr>
            <a:spLocks noGrp="1"/>
          </p:cNvSpPr>
          <p:nvPr>
            <p:ph idx="1"/>
          </p:nvPr>
        </p:nvSpPr>
        <p:spPr>
          <a:xfrm>
            <a:off x="4522304" y="218661"/>
            <a:ext cx="7669696" cy="6400800"/>
          </a:xfrm>
        </p:spPr>
        <p:txBody>
          <a:bodyPr numCol="2">
            <a:normAutofit/>
          </a:bodyPr>
          <a:lstStyle/>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endParaRPr lang="en-US" i="1" dirty="0">
              <a:solidFill>
                <a:schemeClr val="bg1">
                  <a:lumMod val="50000"/>
                </a:schemeClr>
              </a:solidFill>
              <a:latin typeface="Iosevka NF" panose="02000509000000000000" pitchFamily="49" charset="0"/>
              <a:ea typeface="Iosevka NF" panose="02000509000000000000" pitchFamily="49" charset="0"/>
            </a:endParaRPr>
          </a:p>
          <a:p>
            <a:pPr marL="0" indent="0">
              <a:buNone/>
            </a:pPr>
            <a:r>
              <a:rPr lang="en-US" i="1" dirty="0">
                <a:solidFill>
                  <a:schemeClr val="bg1">
                    <a:lumMod val="50000"/>
                  </a:schemeClr>
                </a:solidFill>
                <a:latin typeface="Iosevka NF" panose="02000509000000000000" pitchFamily="49" charset="0"/>
                <a:ea typeface="Iosevka NF" panose="02000509000000000000" pitchFamily="49" charset="0"/>
              </a:rPr>
              <a:t>// executable</a:t>
            </a:r>
          </a:p>
          <a:p>
            <a:pPr marL="0" indent="0">
              <a:buNone/>
            </a:pPr>
            <a:endParaRPr lang="en-US" dirty="0">
              <a:latin typeface="Iosevka NF" panose="02000509000000000000" pitchFamily="49" charset="0"/>
              <a:ea typeface="Iosevka NF" panose="02000509000000000000" pitchFamily="49" charset="0"/>
            </a:endParaRPr>
          </a:p>
          <a:p>
            <a:pPr marL="0" indent="0">
              <a:buNone/>
            </a:pPr>
            <a:r>
              <a:rPr lang="en-US" b="1" dirty="0">
                <a:latin typeface="Iosevka NF" panose="02000509000000000000" pitchFamily="49" charset="0"/>
                <a:ea typeface="Iosevka NF" panose="02000509000000000000" pitchFamily="49" charset="0"/>
              </a:rPr>
              <a:t>int</a:t>
            </a:r>
            <a:r>
              <a:rPr lang="en-US" dirty="0">
                <a:latin typeface="Iosevka NF" panose="02000509000000000000" pitchFamily="49" charset="0"/>
                <a:ea typeface="Iosevka NF" panose="02000509000000000000" pitchFamily="49" charset="0"/>
              </a:rPr>
              <a:t> main() {</a:t>
            </a:r>
          </a:p>
          <a:p>
            <a:pPr marL="0" indent="0">
              <a:buNone/>
            </a:pPr>
            <a:r>
              <a:rPr lang="en-US" dirty="0">
                <a:latin typeface="Iosevka NF" panose="02000509000000000000" pitchFamily="49" charset="0"/>
                <a:ea typeface="Iosevka NF" panose="02000509000000000000" pitchFamily="49" charset="0"/>
              </a:rPr>
              <a:t>    </a:t>
            </a:r>
            <a:r>
              <a:rPr lang="en-US" b="1" dirty="0">
                <a:latin typeface="Iosevka NF" panose="02000509000000000000" pitchFamily="49" charset="0"/>
                <a:ea typeface="Iosevka NF" panose="02000509000000000000" pitchFamily="49" charset="0"/>
              </a:rPr>
              <a:t>return</a:t>
            </a:r>
            <a:r>
              <a:rPr lang="en-US" dirty="0">
                <a:latin typeface="Iosevka NF" panose="02000509000000000000" pitchFamily="49" charset="0"/>
                <a:ea typeface="Iosevka NF" panose="02000509000000000000" pitchFamily="49" charset="0"/>
              </a:rPr>
              <a:t> 7;</a:t>
            </a:r>
          </a:p>
          <a:p>
            <a:pPr marL="0" indent="0">
              <a:buNone/>
            </a:pPr>
            <a:r>
              <a:rPr lang="en-US" dirty="0">
                <a:latin typeface="Iosevka NF" panose="02000509000000000000" pitchFamily="49" charset="0"/>
                <a:ea typeface="Iosevka NF" panose="02000509000000000000" pitchFamily="49" charset="0"/>
              </a:rPr>
              <a:t>}</a:t>
            </a:r>
            <a:br>
              <a:rPr lang="en-US" dirty="0">
                <a:latin typeface="Iosevka NF" panose="02000509000000000000" pitchFamily="49" charset="0"/>
                <a:ea typeface="Iosevka NF" panose="02000509000000000000" pitchFamily="49" charset="0"/>
              </a:rPr>
            </a:b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118251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0197548"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9866943"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2"/>
          <a:stretch>
            <a:fillRect/>
          </a:stretch>
        </p:blipFill>
        <p:spPr>
          <a:xfrm>
            <a:off x="1152939"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8787791"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7771268"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7229061"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7205869"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7248939"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7643190"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Tree>
    <p:extLst>
      <p:ext uri="{BB962C8B-B14F-4D97-AF65-F5344CB8AC3E}">
        <p14:creationId xmlns:p14="http://schemas.microsoft.com/office/powerpoint/2010/main" val="2304823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76AD2F5-A2D3-4F25-A86F-71FDCE5F46BC}"/>
              </a:ext>
            </a:extLst>
          </p:cNvPr>
          <p:cNvSpPr txBox="1"/>
          <p:nvPr/>
        </p:nvSpPr>
        <p:spPr>
          <a:xfrm>
            <a:off x="11052316" y="3332759"/>
            <a:ext cx="683329" cy="523220"/>
          </a:xfrm>
          <a:prstGeom prst="rect">
            <a:avLst/>
          </a:prstGeom>
          <a:noFill/>
        </p:spPr>
        <p:txBody>
          <a:bodyPr wrap="none" rtlCol="0">
            <a:spAutoFit/>
          </a:bodyPr>
          <a:lstStyle/>
          <a:p>
            <a:r>
              <a:rPr lang="en-US" sz="2800" dirty="0">
                <a:solidFill>
                  <a:schemeClr val="bg1">
                    <a:lumMod val="65000"/>
                  </a:schemeClr>
                </a:solidFill>
              </a:rPr>
              <a:t>Exe</a:t>
            </a:r>
          </a:p>
        </p:txBody>
      </p:sp>
      <p:cxnSp>
        <p:nvCxnSpPr>
          <p:cNvPr id="10" name="Straight Arrow Connector 9">
            <a:extLst>
              <a:ext uri="{FF2B5EF4-FFF2-40B4-BE49-F238E27FC236}">
                <a16:creationId xmlns:a16="http://schemas.microsoft.com/office/drawing/2014/main" id="{8E02DA0C-6A5E-42F9-ACFC-8979C789CE26}"/>
              </a:ext>
            </a:extLst>
          </p:cNvPr>
          <p:cNvCxnSpPr>
            <a:cxnSpLocks/>
          </p:cNvCxnSpPr>
          <p:nvPr/>
        </p:nvCxnSpPr>
        <p:spPr>
          <a:xfrm>
            <a:off x="10721711" y="36207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9C22B0C-E545-4F6A-ABCC-A2C1DADC2621}"/>
              </a:ext>
            </a:extLst>
          </p:cNvPr>
          <p:cNvPicPr>
            <a:picLocks noChangeAspect="1"/>
          </p:cNvPicPr>
          <p:nvPr/>
        </p:nvPicPr>
        <p:blipFill>
          <a:blip r:embed="rId3"/>
          <a:stretch>
            <a:fillRect/>
          </a:stretch>
        </p:blipFill>
        <p:spPr>
          <a:xfrm>
            <a:off x="854767" y="1714500"/>
            <a:ext cx="6096000" cy="3429000"/>
          </a:xfrm>
          <a:prstGeom prst="rect">
            <a:avLst/>
          </a:prstGeom>
        </p:spPr>
      </p:pic>
      <p:sp>
        <p:nvSpPr>
          <p:cNvPr id="6" name="Rectangle 5">
            <a:extLst>
              <a:ext uri="{FF2B5EF4-FFF2-40B4-BE49-F238E27FC236}">
                <a16:creationId xmlns:a16="http://schemas.microsoft.com/office/drawing/2014/main" id="{93C805A2-2A31-4900-81E8-5AF522788862}"/>
              </a:ext>
            </a:extLst>
          </p:cNvPr>
          <p:cNvSpPr/>
          <p:nvPr/>
        </p:nvSpPr>
        <p:spPr>
          <a:xfrm>
            <a:off x="9642559" y="3398742"/>
            <a:ext cx="953789"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Relocation</a:t>
            </a:r>
          </a:p>
        </p:txBody>
      </p:sp>
      <p:sp>
        <p:nvSpPr>
          <p:cNvPr id="7" name="Rectangle 6">
            <a:extLst>
              <a:ext uri="{FF2B5EF4-FFF2-40B4-BE49-F238E27FC236}">
                <a16:creationId xmlns:a16="http://schemas.microsoft.com/office/drawing/2014/main" id="{77836267-DB45-4B06-9D30-BD091483C306}"/>
              </a:ext>
            </a:extLst>
          </p:cNvPr>
          <p:cNvSpPr/>
          <p:nvPr/>
        </p:nvSpPr>
        <p:spPr>
          <a:xfrm>
            <a:off x="8626036" y="3398742"/>
            <a:ext cx="936400" cy="45723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Linker</a:t>
            </a:r>
          </a:p>
          <a:p>
            <a:pPr algn="ctr"/>
            <a:r>
              <a:rPr lang="en-US" sz="1100" dirty="0"/>
              <a:t>Optimization</a:t>
            </a:r>
          </a:p>
        </p:txBody>
      </p:sp>
      <p:cxnSp>
        <p:nvCxnSpPr>
          <p:cNvPr id="11" name="Straight Arrow Connector 10">
            <a:extLst>
              <a:ext uri="{FF2B5EF4-FFF2-40B4-BE49-F238E27FC236}">
                <a16:creationId xmlns:a16="http://schemas.microsoft.com/office/drawing/2014/main" id="{2BC70044-36A8-4E8B-A952-211771F0190D}"/>
              </a:ext>
            </a:extLst>
          </p:cNvPr>
          <p:cNvCxnSpPr>
            <a:cxnSpLocks/>
          </p:cNvCxnSpPr>
          <p:nvPr/>
        </p:nvCxnSpPr>
        <p:spPr>
          <a:xfrm>
            <a:off x="8083829" y="3544553"/>
            <a:ext cx="437321" cy="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6D3E142-9EEB-4434-A361-F6B637F4C53B}"/>
              </a:ext>
            </a:extLst>
          </p:cNvPr>
          <p:cNvCxnSpPr>
            <a:cxnSpLocks/>
          </p:cNvCxnSpPr>
          <p:nvPr/>
        </p:nvCxnSpPr>
        <p:spPr>
          <a:xfrm>
            <a:off x="8060637" y="2762675"/>
            <a:ext cx="437321" cy="274102"/>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E80E2E-FBF9-48D7-8541-ECACFF78F4E1}"/>
              </a:ext>
            </a:extLst>
          </p:cNvPr>
          <p:cNvCxnSpPr>
            <a:cxnSpLocks/>
          </p:cNvCxnSpPr>
          <p:nvPr/>
        </p:nvCxnSpPr>
        <p:spPr>
          <a:xfrm flipV="1">
            <a:off x="8103707" y="4004954"/>
            <a:ext cx="384414" cy="28875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BE7AC6B-3AB3-4F3B-B3AD-009FF6CD896C}"/>
              </a:ext>
            </a:extLst>
          </p:cNvPr>
          <p:cNvSpPr/>
          <p:nvPr/>
        </p:nvSpPr>
        <p:spPr>
          <a:xfrm>
            <a:off x="8497958" y="3036777"/>
            <a:ext cx="2236305" cy="968177"/>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tx1"/>
                </a:solidFill>
              </a:rPr>
              <a:t>Linker</a:t>
            </a: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p:txBody>
      </p:sp>
      <p:sp>
        <p:nvSpPr>
          <p:cNvPr id="2" name="Rectangle 1">
            <a:extLst>
              <a:ext uri="{FF2B5EF4-FFF2-40B4-BE49-F238E27FC236}">
                <a16:creationId xmlns:a16="http://schemas.microsoft.com/office/drawing/2014/main" id="{514DB1B8-F3E9-47A1-A5C4-3D941310C703}"/>
              </a:ext>
            </a:extLst>
          </p:cNvPr>
          <p:cNvSpPr/>
          <p:nvPr/>
        </p:nvSpPr>
        <p:spPr>
          <a:xfrm>
            <a:off x="6611178" y="2625624"/>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3" name="Rectangle 12">
            <a:extLst>
              <a:ext uri="{FF2B5EF4-FFF2-40B4-BE49-F238E27FC236}">
                <a16:creationId xmlns:a16="http://schemas.microsoft.com/office/drawing/2014/main" id="{4CA4DF09-3EC3-4BBB-BD8F-2BDDA753908A}"/>
              </a:ext>
            </a:extLst>
          </p:cNvPr>
          <p:cNvSpPr/>
          <p:nvPr/>
        </p:nvSpPr>
        <p:spPr>
          <a:xfrm>
            <a:off x="6611178" y="341865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
        <p:nvSpPr>
          <p:cNvPr id="15" name="Rectangle 14">
            <a:extLst>
              <a:ext uri="{FF2B5EF4-FFF2-40B4-BE49-F238E27FC236}">
                <a16:creationId xmlns:a16="http://schemas.microsoft.com/office/drawing/2014/main" id="{1C7DF8ED-7F51-4BA4-955E-36059333200C}"/>
              </a:ext>
            </a:extLst>
          </p:cNvPr>
          <p:cNvSpPr/>
          <p:nvPr/>
        </p:nvSpPr>
        <p:spPr>
          <a:xfrm>
            <a:off x="6611178" y="4211288"/>
            <a:ext cx="1431235" cy="2741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Assembler</a:t>
            </a:r>
          </a:p>
        </p:txBody>
      </p:sp>
    </p:spTree>
    <p:extLst>
      <p:ext uri="{BB962C8B-B14F-4D97-AF65-F5344CB8AC3E}">
        <p14:creationId xmlns:p14="http://schemas.microsoft.com/office/powerpoint/2010/main" val="585501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D0E3-5C6B-40DC-99D7-804DC96A8AC6}"/>
              </a:ext>
            </a:extLst>
          </p:cNvPr>
          <p:cNvSpPr>
            <a:spLocks noGrp="1"/>
          </p:cNvSpPr>
          <p:nvPr>
            <p:ph type="title"/>
          </p:nvPr>
        </p:nvSpPr>
        <p:spPr/>
        <p:txBody>
          <a:bodyPr/>
          <a:lstStyle/>
          <a:p>
            <a:r>
              <a:rPr lang="en-US" dirty="0"/>
              <a:t>Course Project</a:t>
            </a:r>
          </a:p>
        </p:txBody>
      </p:sp>
      <p:sp>
        <p:nvSpPr>
          <p:cNvPr id="3" name="Content Placeholder 2">
            <a:extLst>
              <a:ext uri="{FF2B5EF4-FFF2-40B4-BE49-F238E27FC236}">
                <a16:creationId xmlns:a16="http://schemas.microsoft.com/office/drawing/2014/main" id="{4B54E645-3585-4A85-9B11-355C9ED8BB82}"/>
              </a:ext>
            </a:extLst>
          </p:cNvPr>
          <p:cNvSpPr>
            <a:spLocks noGrp="1"/>
          </p:cNvSpPr>
          <p:nvPr>
            <p:ph idx="1"/>
          </p:nvPr>
        </p:nvSpPr>
        <p:spPr>
          <a:xfrm>
            <a:off x="838200" y="1825624"/>
            <a:ext cx="10515600" cy="5032375"/>
          </a:xfrm>
        </p:spPr>
        <p:txBody>
          <a:bodyPr>
            <a:normAutofit/>
          </a:bodyPr>
          <a:lstStyle/>
          <a:p>
            <a:r>
              <a:rPr lang="en-US" dirty="0"/>
              <a:t>compiler (middle &amp; back end) implementation for a small c-like language</a:t>
            </a:r>
          </a:p>
          <a:p>
            <a:pPr lvl="3"/>
            <a:endParaRPr lang="en-US" dirty="0"/>
          </a:p>
          <a:p>
            <a:r>
              <a:rPr lang="en-US" dirty="0"/>
              <a:t>target a tiny86 VM, which is a simplified model of a PC architecture based on x86 </a:t>
            </a:r>
          </a:p>
          <a:p>
            <a:pPr lvl="3"/>
            <a:endParaRPr lang="en-US" dirty="0"/>
          </a:p>
          <a:p>
            <a:r>
              <a:rPr lang="en-US" dirty="0"/>
              <a:t>code generation for higher level language constructs (condition, functions, etc.)</a:t>
            </a:r>
          </a:p>
          <a:p>
            <a:pPr lvl="3"/>
            <a:endParaRPr lang="en-US" dirty="0"/>
          </a:p>
          <a:p>
            <a:r>
              <a:rPr lang="en-US" dirty="0"/>
              <a:t>optimizations (</a:t>
            </a:r>
            <a:r>
              <a:rPr lang="en-US" dirty="0" err="1"/>
              <a:t>inlining</a:t>
            </a:r>
            <a:r>
              <a:rPr lang="en-US" dirty="0"/>
              <a:t>, constant propagation, </a:t>
            </a:r>
            <a:r>
              <a:rPr lang="en-US" dirty="0" err="1"/>
              <a:t>peepholer</a:t>
            </a:r>
            <a:r>
              <a:rPr lang="en-US" dirty="0"/>
              <a:t>, etc.)</a:t>
            </a:r>
          </a:p>
          <a:p>
            <a:pPr lvl="3"/>
            <a:endParaRPr lang="en-US" dirty="0"/>
          </a:p>
          <a:p>
            <a:r>
              <a:rPr lang="en-US" dirty="0"/>
              <a:t>register allocation</a:t>
            </a:r>
          </a:p>
          <a:p>
            <a:endParaRPr lang="en-US" dirty="0"/>
          </a:p>
        </p:txBody>
      </p:sp>
    </p:spTree>
    <p:extLst>
      <p:ext uri="{BB962C8B-B14F-4D97-AF65-F5344CB8AC3E}">
        <p14:creationId xmlns:p14="http://schemas.microsoft.com/office/powerpoint/2010/main" val="57535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DEBDE-BD22-4B2A-B2CE-E5D9314E3D8B}"/>
              </a:ext>
            </a:extLst>
          </p:cNvPr>
          <p:cNvSpPr>
            <a:spLocks noGrp="1"/>
          </p:cNvSpPr>
          <p:nvPr>
            <p:ph idx="1"/>
          </p:nvPr>
        </p:nvSpPr>
        <p:spPr>
          <a:xfrm>
            <a:off x="838200" y="0"/>
            <a:ext cx="10515600" cy="6858000"/>
          </a:xfrm>
        </p:spPr>
        <p:txBody>
          <a:bodyPr>
            <a:normAutofit fontScale="70000" lnSpcReduction="20000"/>
          </a:bodyPr>
          <a:lstStyle/>
          <a:p>
            <a:pPr marL="0" indent="0">
              <a:lnSpc>
                <a:spcPct val="120000"/>
              </a:lnSpc>
              <a:spcBef>
                <a:spcPts val="0"/>
              </a:spcBef>
              <a:buNone/>
            </a:pP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main()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allocate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numbers[100];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initialize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+ 2;</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iterate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&lt; 100;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we have a prime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print(numbers[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i="1" dirty="0">
                <a:solidFill>
                  <a:schemeClr val="bg1">
                    <a:lumMod val="50000"/>
                  </a:schemeClr>
                </a:solidFill>
                <a:latin typeface="Iosevka NF" panose="02000509000000000000" pitchFamily="49" charset="0"/>
                <a:ea typeface="Iosevka NF" panose="02000509000000000000" pitchFamily="49" charset="0"/>
              </a:rPr>
              <a:t>// remove all that are divisible</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for</a:t>
            </a: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int</a:t>
            </a:r>
            <a:r>
              <a:rPr lang="en-GB" dirty="0">
                <a:latin typeface="Iosevka NF" panose="02000509000000000000" pitchFamily="49" charset="0"/>
                <a:ea typeface="Iosevka NF" panose="02000509000000000000" pitchFamily="49" charset="0"/>
              </a:rPr>
              <a:t> j = </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+ 1; j &lt; 100; ++j)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continue</a:t>
            </a:r>
            <a:r>
              <a:rPr lang="en-GB" dirty="0">
                <a:latin typeface="Iosevka NF" panose="02000509000000000000" pitchFamily="49" charset="0"/>
                <a:ea typeface="Iosevka NF" panose="02000509000000000000" pitchFamily="49" charset="0"/>
              </a:rPr>
              <a:t>;</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r>
              <a:rPr lang="en-GB" b="1" dirty="0">
                <a:latin typeface="Iosevka NF" panose="02000509000000000000" pitchFamily="49" charset="0"/>
                <a:ea typeface="Iosevka NF" panose="02000509000000000000" pitchFamily="49" charset="0"/>
              </a:rPr>
              <a:t>if</a:t>
            </a:r>
            <a:r>
              <a:rPr lang="en-GB" dirty="0">
                <a:latin typeface="Iosevka NF" panose="02000509000000000000" pitchFamily="49" charset="0"/>
                <a:ea typeface="Iosevka NF" panose="02000509000000000000" pitchFamily="49" charset="0"/>
              </a:rPr>
              <a:t> (numbers[j] % numbers[</a:t>
            </a:r>
            <a:r>
              <a:rPr lang="en-GB" dirty="0" err="1">
                <a:latin typeface="Iosevka NF" panose="02000509000000000000" pitchFamily="49" charset="0"/>
                <a:ea typeface="Iosevka NF" panose="02000509000000000000" pitchFamily="49" charset="0"/>
              </a:rPr>
              <a:t>i</a:t>
            </a:r>
            <a:r>
              <a:rPr lang="en-GB" dirty="0">
                <a:latin typeface="Iosevka NF" panose="02000509000000000000" pitchFamily="49" charset="0"/>
                <a:ea typeface="Iosevka NF" panose="02000509000000000000" pitchFamily="49" charset="0"/>
              </a:rPr>
              <a:t>]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numbers[j] = 0;</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    }</a:t>
            </a:r>
          </a:p>
          <a:p>
            <a:pPr marL="0" indent="0">
              <a:lnSpc>
                <a:spcPct val="120000"/>
              </a:lnSpc>
              <a:spcBef>
                <a:spcPts val="0"/>
              </a:spcBef>
              <a:buNone/>
            </a:pPr>
            <a:r>
              <a:rPr lang="en-GB" dirty="0">
                <a:latin typeface="Iosevka NF" panose="02000509000000000000" pitchFamily="49" charset="0"/>
                <a:ea typeface="Iosevka NF" panose="02000509000000000000" pitchFamily="49" charset="0"/>
              </a:rPr>
              <a:t>}</a:t>
            </a:r>
            <a:endParaRPr lang="en-US" dirty="0">
              <a:latin typeface="Iosevka NF" panose="02000509000000000000" pitchFamily="49" charset="0"/>
              <a:ea typeface="Iosevka NF" panose="02000509000000000000" pitchFamily="49" charset="0"/>
            </a:endParaRPr>
          </a:p>
        </p:txBody>
      </p:sp>
    </p:spTree>
    <p:extLst>
      <p:ext uri="{BB962C8B-B14F-4D97-AF65-F5344CB8AC3E}">
        <p14:creationId xmlns:p14="http://schemas.microsoft.com/office/powerpoint/2010/main" val="3777737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TotalTime>
  <Words>3130</Words>
  <Application>Microsoft Office PowerPoint</Application>
  <PresentationFormat>Widescreen</PresentationFormat>
  <Paragraphs>1205</Paragraphs>
  <Slides>77</Slides>
  <Notes>56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Bradley Hand ITC</vt:lpstr>
      <vt:lpstr>Calibri</vt:lpstr>
      <vt:lpstr>Calibri Light</vt:lpstr>
      <vt:lpstr>Iosevka NF</vt:lpstr>
      <vt:lpstr>Programme</vt:lpstr>
      <vt:lpstr>Office Theme</vt:lpstr>
      <vt:lpstr>Code Generation</vt:lpstr>
      <vt:lpstr>Trivia</vt:lpstr>
      <vt:lpstr>PowerPoint Presentation</vt:lpstr>
      <vt:lpstr>What to expect?</vt:lpstr>
      <vt:lpstr>What to expect?</vt:lpstr>
      <vt:lpstr>What to expect?</vt:lpstr>
      <vt:lpstr>Grades</vt:lpstr>
      <vt:lpstr>Course Project</vt:lpstr>
      <vt:lpstr>PowerPoint Presentation</vt:lpstr>
      <vt:lpstr>PowerPoint Presentation</vt:lpstr>
      <vt:lpstr>PowerPoint Presentation</vt:lpstr>
      <vt:lpstr>The Anatomy of a Compiler</vt:lpstr>
      <vt:lpstr>In the beginning…</vt:lpstr>
      <vt:lpstr>PowerPoint Presentation</vt:lpstr>
      <vt:lpstr>PowerPoint Presentation</vt:lpstr>
      <vt:lpstr>PowerPoint Presentation</vt:lpstr>
      <vt:lpstr>IBM, We Have a Problem</vt:lpstr>
      <vt:lpstr>Bigger Computers Run Bigger Software</vt:lpstr>
      <vt:lpstr>Speedcoding</vt:lpstr>
      <vt:lpstr>PowerPoint Presentation</vt:lpstr>
      <vt:lpstr>High Level Languages Are Great!</vt:lpstr>
      <vt:lpstr>Efficiency Matters</vt:lpstr>
      <vt:lpstr>Efficiency Matters</vt:lpstr>
      <vt:lpstr>FORTRAN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lot of work</vt:lpstr>
      <vt:lpstr>PowerPoint Presentation</vt:lpstr>
      <vt:lpstr>PowerPoint Presentation</vt:lpstr>
      <vt:lpstr>PowerPoint Presentation</vt:lpstr>
      <vt:lpstr>This is a lot of work</vt:lpstr>
      <vt:lpstr>Compiler Efficiency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Peta M</dc:creator>
  <cp:lastModifiedBy>Peta M</cp:lastModifiedBy>
  <cp:revision>61</cp:revision>
  <dcterms:created xsi:type="dcterms:W3CDTF">2019-11-27T10:15:31Z</dcterms:created>
  <dcterms:modified xsi:type="dcterms:W3CDTF">2022-02-14T11:42:00Z</dcterms:modified>
</cp:coreProperties>
</file>