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sldIdLst>
    <p:sldId id="326" r:id="rId2"/>
    <p:sldId id="256" r:id="rId3"/>
    <p:sldId id="267" r:id="rId4"/>
    <p:sldId id="257" r:id="rId5"/>
    <p:sldId id="405" r:id="rId6"/>
    <p:sldId id="302" r:id="rId7"/>
    <p:sldId id="303" r:id="rId8"/>
    <p:sldId id="304" r:id="rId9"/>
    <p:sldId id="305" r:id="rId10"/>
    <p:sldId id="306" r:id="rId11"/>
    <p:sldId id="307" r:id="rId12"/>
    <p:sldId id="310" r:id="rId13"/>
    <p:sldId id="311" r:id="rId14"/>
    <p:sldId id="308" r:id="rId15"/>
    <p:sldId id="312" r:id="rId16"/>
    <p:sldId id="413" r:id="rId17"/>
    <p:sldId id="309" r:id="rId18"/>
    <p:sldId id="313" r:id="rId19"/>
    <p:sldId id="314" r:id="rId20"/>
    <p:sldId id="406" r:id="rId21"/>
    <p:sldId id="301" r:id="rId22"/>
    <p:sldId id="315" r:id="rId23"/>
    <p:sldId id="415" r:id="rId24"/>
    <p:sldId id="416" r:id="rId25"/>
    <p:sldId id="417" r:id="rId26"/>
    <p:sldId id="418" r:id="rId27"/>
    <p:sldId id="419" r:id="rId28"/>
    <p:sldId id="420" r:id="rId29"/>
    <p:sldId id="273" r:id="rId30"/>
    <p:sldId id="327" r:id="rId31"/>
    <p:sldId id="328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9" r:id="rId40"/>
    <p:sldId id="330" r:id="rId41"/>
    <p:sldId id="331" r:id="rId42"/>
    <p:sldId id="346" r:id="rId43"/>
    <p:sldId id="347" r:id="rId44"/>
    <p:sldId id="348" r:id="rId45"/>
    <p:sldId id="350" r:id="rId46"/>
    <p:sldId id="349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372" r:id="rId69"/>
    <p:sldId id="373" r:id="rId70"/>
    <p:sldId id="374" r:id="rId71"/>
    <p:sldId id="375" r:id="rId72"/>
    <p:sldId id="376" r:id="rId73"/>
    <p:sldId id="377" r:id="rId74"/>
    <p:sldId id="378" r:id="rId75"/>
    <p:sldId id="379" r:id="rId76"/>
    <p:sldId id="380" r:id="rId77"/>
    <p:sldId id="381" r:id="rId78"/>
    <p:sldId id="382" r:id="rId79"/>
    <p:sldId id="383" r:id="rId80"/>
    <p:sldId id="384" r:id="rId81"/>
    <p:sldId id="385" r:id="rId82"/>
    <p:sldId id="386" r:id="rId83"/>
    <p:sldId id="387" r:id="rId84"/>
    <p:sldId id="388" r:id="rId85"/>
    <p:sldId id="389" r:id="rId86"/>
    <p:sldId id="390" r:id="rId87"/>
    <p:sldId id="391" r:id="rId88"/>
    <p:sldId id="392" r:id="rId89"/>
    <p:sldId id="393" r:id="rId90"/>
    <p:sldId id="395" r:id="rId91"/>
    <p:sldId id="394" r:id="rId92"/>
    <p:sldId id="401" r:id="rId93"/>
    <p:sldId id="261" r:id="rId94"/>
    <p:sldId id="404" r:id="rId95"/>
    <p:sldId id="409" r:id="rId96"/>
    <p:sldId id="316" r:id="rId97"/>
    <p:sldId id="408" r:id="rId98"/>
    <p:sldId id="410" r:id="rId99"/>
    <p:sldId id="411" r:id="rId100"/>
    <p:sldId id="412" r:id="rId101"/>
    <p:sldId id="407" r:id="rId102"/>
    <p:sldId id="262" r:id="rId103"/>
    <p:sldId id="269" r:id="rId104"/>
    <p:sldId id="275" r:id="rId105"/>
    <p:sldId id="277" r:id="rId106"/>
    <p:sldId id="279" r:id="rId107"/>
    <p:sldId id="280" r:id="rId108"/>
    <p:sldId id="285" r:id="rId109"/>
    <p:sldId id="286" r:id="rId110"/>
    <p:sldId id="281" r:id="rId111"/>
    <p:sldId id="282" r:id="rId112"/>
    <p:sldId id="283" r:id="rId113"/>
    <p:sldId id="288" r:id="rId114"/>
    <p:sldId id="289" r:id="rId115"/>
    <p:sldId id="287" r:id="rId116"/>
    <p:sldId id="284" r:id="rId117"/>
    <p:sldId id="290" r:id="rId118"/>
    <p:sldId id="291" r:id="rId119"/>
    <p:sldId id="292" r:id="rId120"/>
    <p:sldId id="270" r:id="rId121"/>
    <p:sldId id="293" r:id="rId122"/>
    <p:sldId id="274" r:id="rId123"/>
    <p:sldId id="294" r:id="rId124"/>
    <p:sldId id="271" r:id="rId125"/>
    <p:sldId id="295" r:id="rId126"/>
    <p:sldId id="296" r:id="rId127"/>
    <p:sldId id="299" r:id="rId128"/>
    <p:sldId id="298" r:id="rId129"/>
    <p:sldId id="414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84019" autoAdjust="0"/>
  </p:normalViewPr>
  <p:slideViewPr>
    <p:cSldViewPr snapToGrid="0">
      <p:cViewPr varScale="1">
        <p:scale>
          <a:sx n="91" d="100"/>
          <a:sy n="91" d="100"/>
        </p:scale>
        <p:origin x="12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Details about how compiled code actually works. Information about calling conventions, stack frames, variables, symbols and visibility. Memory areas (heap, stack, </a:t>
            </a:r>
            <a:r>
              <a:rPr lang="en-US" b="0" dirty="0" err="1">
                <a:solidFill>
                  <a:srgbClr val="00FF00"/>
                </a:solidFill>
                <a:effectLst/>
                <a:latin typeface=" Iosevka Term"/>
              </a:rPr>
              <a:t>globals</a:t>
            </a: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), alignment. Compilation units (modules, functions, basic blocks). Object files, static vs dynamic linkage, 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pipeline saturation and draw an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36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branch delay slot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38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 bit about </a:t>
            </a:r>
            <a:r>
              <a:rPr lang="en-US" dirty="0" err="1"/>
              <a:t>itanium</a:t>
            </a:r>
            <a:r>
              <a:rPr lang="en-US" dirty="0"/>
              <a:t> and how x86_64 eventually got the upper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72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weirdly designed instruction sets</a:t>
            </a:r>
          </a:p>
          <a:p>
            <a:r>
              <a:rPr lang="en-US" dirty="0"/>
              <a:t>LEA used for add as it is more powerful &amp; faster often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499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just talk about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7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know how to compile and what are all the aspects in the overview.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5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7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8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know how to compile and what are all the aspects in the overview.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1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96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know how to compile and what are all the aspects in the overview.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always true, they may need to be initialized first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 bit about the target architectures (RISC, CISC, etc.). Registers and all the basic stuff we need to compile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3CF-C78C-4582-B32C-221D6C53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Trying to outsmart a compiler defeats much of the purpose of using one.</a:t>
            </a:r>
          </a:p>
          <a:p>
            <a:pPr marL="0" indent="0" algn="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Brian Kernighan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2" y="5953539"/>
            <a:ext cx="1620078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045225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1705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2643808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</p:spTree>
    <p:extLst>
      <p:ext uri="{BB962C8B-B14F-4D97-AF65-F5344CB8AC3E}">
        <p14:creationId xmlns:p14="http://schemas.microsoft.com/office/powerpoint/2010/main" val="267388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FD6D-E32E-45B6-89A3-33A85C07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5574-1874-4ACF-A45B-A6A52A05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more registers</a:t>
            </a:r>
          </a:p>
          <a:p>
            <a:endParaRPr lang="en-US" dirty="0"/>
          </a:p>
          <a:p>
            <a:r>
              <a:rPr lang="en-US" dirty="0"/>
              <a:t>r19-r29 callee saved</a:t>
            </a:r>
          </a:p>
          <a:p>
            <a:endParaRPr lang="en-US" dirty="0"/>
          </a:p>
          <a:p>
            <a:r>
              <a:rPr lang="en-US" dirty="0"/>
              <a:t>r9 – r15 caller saved</a:t>
            </a:r>
          </a:p>
          <a:p>
            <a:endParaRPr lang="en-US" dirty="0"/>
          </a:p>
          <a:p>
            <a:r>
              <a:rPr lang="en-US" dirty="0"/>
              <a:t>r0-r7 arguments and results</a:t>
            </a:r>
          </a:p>
        </p:txBody>
      </p:sp>
    </p:spTree>
    <p:extLst>
      <p:ext uri="{BB962C8B-B14F-4D97-AF65-F5344CB8AC3E}">
        <p14:creationId xmlns:p14="http://schemas.microsoft.com/office/powerpoint/2010/main" val="274787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56D3A-6223-401E-AD07-A40F4E2A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Architectures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E1063-7CA2-4F84-93A5-1B1B192D2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95CE-6851-46DD-A9E2-17DADD2D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482C-B307-4B84-8FC4-308CB587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x86, x86-64, ARM, RISC-V, MIPS, Itanium, Sparc, AVR, …, …</a:t>
            </a:r>
          </a:p>
          <a:p>
            <a:endParaRPr lang="en-US" dirty="0"/>
          </a:p>
          <a:p>
            <a:r>
              <a:rPr lang="en-US" dirty="0"/>
              <a:t>RISC, CISC, EPIC</a:t>
            </a:r>
          </a:p>
          <a:p>
            <a:endParaRPr lang="en-US" dirty="0"/>
          </a:p>
          <a:p>
            <a:r>
              <a:rPr lang="en-US" dirty="0"/>
              <a:t>all have memory, registers, instructions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0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C5B2-398E-4946-84DA-8D0D193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FB3F-AB30-4277-82D9-B95C361F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fast(!), and pricey</a:t>
            </a:r>
          </a:p>
          <a:p>
            <a:endParaRPr lang="en-US" dirty="0"/>
          </a:p>
          <a:p>
            <a:r>
              <a:rPr lang="en-US" dirty="0"/>
              <a:t>clock speed is function of available technology only, </a:t>
            </a:r>
            <a:r>
              <a:rPr lang="en-US" dirty="0" err="1"/>
              <a:t>cpu</a:t>
            </a:r>
            <a:r>
              <a:rPr lang="en-US" dirty="0"/>
              <a:t> size &amp; power is not an issue</a:t>
            </a:r>
          </a:p>
          <a:p>
            <a:endParaRPr lang="en-US" dirty="0"/>
          </a:p>
          <a:p>
            <a:r>
              <a:rPr lang="en-US" dirty="0"/>
              <a:t>since there are transistors to spare, complex CPU instructions are possible and they greatly speed up the program and lower the memory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9D8F7-E45D-4AB4-824A-B8B7F17E2BF5}"/>
              </a:ext>
            </a:extLst>
          </p:cNvPr>
          <p:cNvSpPr txBox="1"/>
          <p:nvPr/>
        </p:nvSpPr>
        <p:spPr>
          <a:xfrm>
            <a:off x="11012557" y="447261"/>
            <a:ext cx="7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1960</a:t>
            </a:r>
          </a:p>
        </p:txBody>
      </p:sp>
    </p:spTree>
    <p:extLst>
      <p:ext uri="{BB962C8B-B14F-4D97-AF65-F5344CB8AC3E}">
        <p14:creationId xmlns:p14="http://schemas.microsoft.com/office/powerpoint/2010/main" val="2945652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2F92-812C-4DA0-A4AC-FB39F439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8752-65BC-45D3-9BCD-54E9A854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reg-mem </a:t>
            </a:r>
            <a:r>
              <a:rPr lang="en-US" dirty="0" err="1"/>
              <a:t>arithmetics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very complex addressing modes</a:t>
            </a:r>
          </a:p>
          <a:p>
            <a:endParaRPr lang="en-US" dirty="0"/>
          </a:p>
          <a:p>
            <a:r>
              <a:rPr lang="en-US" dirty="0"/>
              <a:t>special instructions to support calls, control flow and other higher level language features</a:t>
            </a:r>
          </a:p>
          <a:p>
            <a:endParaRPr lang="en-US" dirty="0"/>
          </a:p>
          <a:p>
            <a:r>
              <a:rPr lang="en-US" dirty="0"/>
              <a:t>variable instruction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F8CB2-926B-40A8-98F1-8A5FA88C6393}"/>
              </a:ext>
            </a:extLst>
          </p:cNvPr>
          <p:cNvSpPr txBox="1"/>
          <p:nvPr/>
        </p:nvSpPr>
        <p:spPr>
          <a:xfrm>
            <a:off x="11012557" y="447261"/>
            <a:ext cx="7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1960</a:t>
            </a:r>
          </a:p>
        </p:txBody>
      </p:sp>
    </p:spTree>
    <p:extLst>
      <p:ext uri="{BB962C8B-B14F-4D97-AF65-F5344CB8AC3E}">
        <p14:creationId xmlns:p14="http://schemas.microsoft.com/office/powerpoint/2010/main" val="15477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C5B2-398E-4946-84DA-8D0D193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FB3F-AB30-4277-82D9-B95C361F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fast(!), and pricey</a:t>
            </a:r>
          </a:p>
          <a:p>
            <a:endParaRPr lang="en-US" dirty="0"/>
          </a:p>
          <a:p>
            <a:r>
              <a:rPr lang="en-US" dirty="0"/>
              <a:t>clock speed is function of available technology only, </a:t>
            </a:r>
            <a:r>
              <a:rPr lang="en-US" dirty="0" err="1"/>
              <a:t>cpu</a:t>
            </a:r>
            <a:r>
              <a:rPr lang="en-US" dirty="0"/>
              <a:t> size &amp; power is not an issue</a:t>
            </a:r>
          </a:p>
          <a:p>
            <a:endParaRPr lang="en-US" dirty="0"/>
          </a:p>
          <a:p>
            <a:r>
              <a:rPr lang="en-US" dirty="0"/>
              <a:t>since there are transistors to spare, complex CPU instructions are possible and they greatly speed up the program and lower the memory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9D8F7-E45D-4AB4-824A-B8B7F17E2BF5}"/>
              </a:ext>
            </a:extLst>
          </p:cNvPr>
          <p:cNvSpPr txBox="1"/>
          <p:nvPr/>
        </p:nvSpPr>
        <p:spPr>
          <a:xfrm>
            <a:off x="10813775" y="447261"/>
            <a:ext cx="97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204130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C5B2-398E-4946-84DA-8D0D193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FB3F-AB30-4277-82D9-B95C361F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slow and cheap</a:t>
            </a:r>
          </a:p>
          <a:p>
            <a:endParaRPr lang="en-US" dirty="0"/>
          </a:p>
          <a:p>
            <a:r>
              <a:rPr lang="en-US" dirty="0"/>
              <a:t>clock speed is largely function of </a:t>
            </a:r>
            <a:r>
              <a:rPr lang="en-US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cpu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size &amp; power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cpu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features on die compete with caches, pipeline stages, super-scalar ALUs, etc., there are no transistors to spare, complex instructions make the whole CPU slower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9D8F7-E45D-4AB4-824A-B8B7F17E2BF5}"/>
              </a:ext>
            </a:extLst>
          </p:cNvPr>
          <p:cNvSpPr txBox="1"/>
          <p:nvPr/>
        </p:nvSpPr>
        <p:spPr>
          <a:xfrm>
            <a:off x="10813775" y="447261"/>
            <a:ext cx="97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175528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2F92-812C-4DA0-A4AC-FB39F439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8752-65BC-45D3-9BCD-54E9A854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reg-reg </a:t>
            </a:r>
            <a:r>
              <a:rPr lang="en-US" dirty="0" err="1"/>
              <a:t>arithmetics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simple addressing modes</a:t>
            </a:r>
          </a:p>
          <a:p>
            <a:endParaRPr lang="en-US" dirty="0"/>
          </a:p>
          <a:p>
            <a:r>
              <a:rPr lang="en-US" dirty="0"/>
              <a:t>fixed instruction length</a:t>
            </a:r>
          </a:p>
          <a:p>
            <a:endParaRPr lang="en-US" dirty="0"/>
          </a:p>
          <a:p>
            <a:r>
              <a:rPr lang="en-US" dirty="0"/>
              <a:t>highly regular decoding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F8CB2-926B-40A8-98F1-8A5FA88C6393}"/>
              </a:ext>
            </a:extLst>
          </p:cNvPr>
          <p:cNvSpPr txBox="1"/>
          <p:nvPr/>
        </p:nvSpPr>
        <p:spPr>
          <a:xfrm>
            <a:off x="11012557" y="447261"/>
            <a:ext cx="7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246338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7658-69E8-4D3B-AF28-92A60D76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SuperScalar</a:t>
            </a:r>
            <a:r>
              <a:rPr lang="en-US" dirty="0"/>
              <a:t>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CB18-0E6C-4017-AEF2-597CEF52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instruction is processed by the CPU, different parts are utilized</a:t>
            </a:r>
          </a:p>
          <a:p>
            <a:endParaRPr lang="en-US" dirty="0"/>
          </a:p>
          <a:p>
            <a:r>
              <a:rPr lang="en-US" dirty="0"/>
              <a:t>instead of idling the unused circuits, more instructions can be processed at the same time</a:t>
            </a:r>
          </a:p>
          <a:p>
            <a:endParaRPr lang="en-US" dirty="0"/>
          </a:p>
          <a:p>
            <a:r>
              <a:rPr lang="en-US" dirty="0"/>
              <a:t>instruction pipeline</a:t>
            </a:r>
          </a:p>
        </p:txBody>
      </p:sp>
    </p:spTree>
    <p:extLst>
      <p:ext uri="{BB962C8B-B14F-4D97-AF65-F5344CB8AC3E}">
        <p14:creationId xmlns:p14="http://schemas.microsoft.com/office/powerpoint/2010/main" val="6936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91AB-7697-4041-9034-4DD8BD9C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4C73-559F-4A29-A52E-976B3147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only helps if it is full</a:t>
            </a:r>
          </a:p>
          <a:p>
            <a:endParaRPr lang="en-US" dirty="0"/>
          </a:p>
          <a:p>
            <a:r>
              <a:rPr lang="en-US" dirty="0"/>
              <a:t>branches, more complex ALU operations, data dependencies, memory accesses may cause holes (stalls) in the pipeline</a:t>
            </a:r>
          </a:p>
          <a:p>
            <a:endParaRPr lang="en-US" dirty="0"/>
          </a:p>
          <a:p>
            <a:r>
              <a:rPr lang="en-US" dirty="0"/>
              <a:t>the instructions must be scheduled to minimize these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1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2" y="5953539"/>
            <a:ext cx="1620078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045225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1705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2643808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AE6E0-C9B6-438F-BB8B-C1200059496F}"/>
              </a:ext>
            </a:extLst>
          </p:cNvPr>
          <p:cNvSpPr/>
          <p:nvPr/>
        </p:nvSpPr>
        <p:spPr>
          <a:xfrm>
            <a:off x="546652" y="2047460"/>
            <a:ext cx="1620078" cy="596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5777-B1D1-4138-AC8B-496739119F4D}"/>
              </a:ext>
            </a:extLst>
          </p:cNvPr>
          <p:cNvSpPr/>
          <p:nvPr/>
        </p:nvSpPr>
        <p:spPr>
          <a:xfrm>
            <a:off x="546652" y="1699590"/>
            <a:ext cx="1620078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r>
              <a:rPr lang="en-US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ED408-92F8-4B98-8E96-3D77A79A7F64}"/>
              </a:ext>
            </a:extLst>
          </p:cNvPr>
          <p:cNvSpPr/>
          <p:nvPr/>
        </p:nvSpPr>
        <p:spPr>
          <a:xfrm>
            <a:off x="546652" y="1331841"/>
            <a:ext cx="1620078" cy="357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.data’</a:t>
            </a:r>
          </a:p>
        </p:txBody>
      </p:sp>
    </p:spTree>
    <p:extLst>
      <p:ext uri="{BB962C8B-B14F-4D97-AF65-F5344CB8AC3E}">
        <p14:creationId xmlns:p14="http://schemas.microsoft.com/office/powerpoint/2010/main" val="191325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5383-9238-44FB-A794-CCB69E3C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0191-D4C6-41E2-8943-77A0835F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small, fast to execute instructions soon reached the limit of 1 IPC</a:t>
            </a:r>
          </a:p>
          <a:p>
            <a:endParaRPr lang="en-US" dirty="0"/>
          </a:p>
          <a:p>
            <a:r>
              <a:rPr lang="en-US" dirty="0"/>
              <a:t>clock rates limited by technology &amp; power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go below 1 IPC?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F4611-62E1-4F8C-8290-5A476D4F2706}"/>
              </a:ext>
            </a:extLst>
          </p:cNvPr>
          <p:cNvSpPr txBox="1"/>
          <p:nvPr/>
        </p:nvSpPr>
        <p:spPr>
          <a:xfrm>
            <a:off x="10813775" y="447261"/>
            <a:ext cx="97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2647930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7ADE-AD59-41A3-BF15-EAEE8F4D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VLIW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50E5-6F14-4F98-BA6A-F016405B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Large Instruction Words</a:t>
            </a:r>
          </a:p>
          <a:p>
            <a:endParaRPr lang="en-US" dirty="0"/>
          </a:p>
          <a:p>
            <a:r>
              <a:rPr lang="en-US" dirty="0"/>
              <a:t>large instructions encoding multiple smaller operations</a:t>
            </a:r>
          </a:p>
          <a:p>
            <a:endParaRPr lang="en-US" dirty="0"/>
          </a:p>
          <a:p>
            <a:r>
              <a:rPr lang="en-US" dirty="0"/>
              <a:t>that are executed in parallel</a:t>
            </a:r>
          </a:p>
          <a:p>
            <a:endParaRPr lang="en-US" dirty="0"/>
          </a:p>
          <a:p>
            <a:r>
              <a:rPr lang="en-US" dirty="0"/>
              <a:t>(the compiler schedules the operations into the VLIWs ahead of time)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9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5751-E591-4846-B429-B7C970B5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0375-3208-4CF4-98A2-730B2A70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non-determinism of memory access is a problem for VLIW</a:t>
            </a:r>
          </a:p>
          <a:p>
            <a:endParaRPr lang="en-US" dirty="0"/>
          </a:p>
          <a:p>
            <a:r>
              <a:rPr lang="en-US" dirty="0"/>
              <a:t>Mitigated by EPIC (Explicitly Parallel Instruction Computing) where instructions and continuation logic is put by compiler into bundles</a:t>
            </a:r>
          </a:p>
          <a:p>
            <a:endParaRPr lang="en-US" dirty="0"/>
          </a:p>
          <a:p>
            <a:r>
              <a:rPr lang="en-US" dirty="0"/>
              <a:t>explicit prefetching, explicit speculative pre-loading, predicated execution all used to make the bundles into more deterministic sequence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955AA-A223-4731-948C-2C96B51DD866}"/>
              </a:ext>
            </a:extLst>
          </p:cNvPr>
          <p:cNvSpPr txBox="1"/>
          <p:nvPr/>
        </p:nvSpPr>
        <p:spPr>
          <a:xfrm>
            <a:off x="9027686" y="5665569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Intel Itanium </a:t>
            </a:r>
          </a:p>
        </p:txBody>
      </p:sp>
    </p:spTree>
    <p:extLst>
      <p:ext uri="{BB962C8B-B14F-4D97-AF65-F5344CB8AC3E}">
        <p14:creationId xmlns:p14="http://schemas.microsoft.com/office/powerpoint/2010/main" val="213260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5612-B719-46C6-BCB1-F74B7785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" y="1122363"/>
            <a:ext cx="11459818" cy="2387600"/>
          </a:xfrm>
        </p:spPr>
        <p:txBody>
          <a:bodyPr/>
          <a:lstStyle/>
          <a:p>
            <a:r>
              <a:rPr lang="en-US" dirty="0"/>
              <a:t>The Awesome Compiler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1E4AEE-1946-4DAB-B31C-08BE5CF55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4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5612-B719-46C6-BCB1-F74B7785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" y="1122363"/>
            <a:ext cx="11459818" cy="2387600"/>
          </a:xfrm>
        </p:spPr>
        <p:txBody>
          <a:bodyPr/>
          <a:lstStyle/>
          <a:p>
            <a:r>
              <a:rPr lang="en-US" dirty="0"/>
              <a:t>The Awesome Compiler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1E4AEE-1946-4DAB-B31C-08BE5CF55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Not so much…</a:t>
            </a:r>
          </a:p>
        </p:txBody>
      </p:sp>
    </p:spTree>
    <p:extLst>
      <p:ext uri="{BB962C8B-B14F-4D97-AF65-F5344CB8AC3E}">
        <p14:creationId xmlns:p14="http://schemas.microsoft.com/office/powerpoint/2010/main" val="200308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7D5A-7CE2-4BB8-B608-00589442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Super-Super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617E-DE73-4B73-BA28-2E7F7FB0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superscalar or EPIC processors got more and more complex and powerful, the scheduling demands placed on the compiler were too great</a:t>
            </a:r>
          </a:p>
          <a:p>
            <a:endParaRPr lang="en-US" dirty="0"/>
          </a:p>
          <a:p>
            <a:r>
              <a:rPr lang="en-US" dirty="0"/>
              <a:t>multiple execution units per stage were added to lower the congestion</a:t>
            </a:r>
          </a:p>
          <a:p>
            <a:endParaRPr lang="en-US" dirty="0"/>
          </a:p>
          <a:p>
            <a:r>
              <a:rPr lang="en-US" dirty="0"/>
              <a:t>the super-super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46242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4198-D118-43DA-8CB4-4E1C3F9B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8D0B-1FF7-4EB1-BF63-46B33B7F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computers do more than one thing anyways</a:t>
            </a:r>
          </a:p>
          <a:p>
            <a:endParaRPr lang="en-US" dirty="0"/>
          </a:p>
          <a:p>
            <a:r>
              <a:rPr lang="en-US" dirty="0"/>
              <a:t>SMT (Simultaneous Multithreading) makes multiple “cores” share parts of the execution units</a:t>
            </a:r>
          </a:p>
          <a:p>
            <a:endParaRPr lang="en-US" dirty="0"/>
          </a:p>
          <a:p>
            <a:r>
              <a:rPr lang="en-US" dirty="0"/>
              <a:t>better utilization of the resources</a:t>
            </a:r>
          </a:p>
          <a:p>
            <a:r>
              <a:rPr lang="en-US" dirty="0"/>
              <a:t>no thread context switching required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DD101-D28F-4F86-AD4E-26219FF2265E}"/>
              </a:ext>
            </a:extLst>
          </p:cNvPr>
          <p:cNvSpPr txBox="1"/>
          <p:nvPr/>
        </p:nvSpPr>
        <p:spPr>
          <a:xfrm>
            <a:off x="8500912" y="5988734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Hyperthreading</a:t>
            </a:r>
          </a:p>
        </p:txBody>
      </p:sp>
    </p:spTree>
    <p:extLst>
      <p:ext uri="{BB962C8B-B14F-4D97-AF65-F5344CB8AC3E}">
        <p14:creationId xmlns:p14="http://schemas.microsoft.com/office/powerpoint/2010/main" val="417715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A871-1AB6-407A-ACCE-57E9FC7D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Order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D0F5-1FB1-4DCD-873B-70E5DBC9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keeps a pool of fetched instructions</a:t>
            </a:r>
          </a:p>
          <a:p>
            <a:endParaRPr lang="en-US" dirty="0"/>
          </a:p>
          <a:p>
            <a:r>
              <a:rPr lang="en-US" dirty="0"/>
              <a:t>these are issued dynamically not according to their order in program, but availability of required execution units and inputs</a:t>
            </a:r>
          </a:p>
          <a:p>
            <a:endParaRPr lang="en-US" dirty="0"/>
          </a:p>
          <a:p>
            <a:r>
              <a:rPr lang="en-US" dirty="0"/>
              <a:t>requires complex bookkeeping to preserve sequential semantics</a:t>
            </a:r>
          </a:p>
          <a:p>
            <a:endParaRPr lang="en-US" dirty="0"/>
          </a:p>
          <a:p>
            <a:r>
              <a:rPr lang="en-US" dirty="0"/>
              <a:t>makes compiler scheduling much less important</a:t>
            </a:r>
          </a:p>
        </p:txBody>
      </p:sp>
    </p:spTree>
    <p:extLst>
      <p:ext uri="{BB962C8B-B14F-4D97-AF65-F5344CB8AC3E}">
        <p14:creationId xmlns:p14="http://schemas.microsoft.com/office/powerpoint/2010/main" val="247434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CAD1EE-9F71-4821-B262-37C672CD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40001-2458-4BEB-8F04-EA08114B685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https://en.wikipedia.org/wiki/Nehalem_(microarchitecture)#/media/File:Intel_Nehalem_arch.svg</a:t>
            </a:r>
          </a:p>
        </p:txBody>
      </p:sp>
    </p:spTree>
    <p:extLst>
      <p:ext uri="{BB962C8B-B14F-4D97-AF65-F5344CB8AC3E}">
        <p14:creationId xmlns:p14="http://schemas.microsoft.com/office/powerpoint/2010/main" val="2915820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5F193C-D42B-441C-BC3A-9BE1FE807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ISA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595E5E-E4BD-45EB-B570-70BB4182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84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CB4F-8491-44A2-8AFF-FE93302D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052E-7D0E-4AF2-8CF7-A09F62B9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addresses of symbols cannot be known statically</a:t>
            </a:r>
          </a:p>
          <a:p>
            <a:endParaRPr lang="en-US" dirty="0"/>
          </a:p>
          <a:p>
            <a:r>
              <a:rPr lang="en-US" dirty="0"/>
              <a:t>executable contains a relocation table</a:t>
            </a:r>
          </a:p>
          <a:p>
            <a:pPr lvl="1"/>
            <a:r>
              <a:rPr lang="en-US" dirty="0"/>
              <a:t>address to be patched</a:t>
            </a:r>
          </a:p>
          <a:p>
            <a:pPr lvl="1"/>
            <a:r>
              <a:rPr lang="en-US" dirty="0"/>
              <a:t>target symbol</a:t>
            </a:r>
          </a:p>
          <a:p>
            <a:pPr lvl="1"/>
            <a:r>
              <a:rPr lang="en-US" dirty="0"/>
              <a:t>patch type</a:t>
            </a:r>
          </a:p>
          <a:p>
            <a:endParaRPr lang="en-US" dirty="0"/>
          </a:p>
          <a:p>
            <a:r>
              <a:rPr lang="en-US" dirty="0"/>
              <a:t>the loader then updates the section contents based on the relocation table once the section starts are known</a:t>
            </a:r>
          </a:p>
        </p:txBody>
      </p:sp>
    </p:spTree>
    <p:extLst>
      <p:ext uri="{BB962C8B-B14F-4D97-AF65-F5344CB8AC3E}">
        <p14:creationId xmlns:p14="http://schemas.microsoft.com/office/powerpoint/2010/main" val="70829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6EF-1F11-4711-BC1A-D2B91DAD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67006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struct pos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x;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y;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pos items[128];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int32_t j = items[i].y;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r1 contains &amp; items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r2 contains i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ldi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r2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shr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r3, r1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ldi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r3, r4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load r4, r3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0C5D3-0747-43B1-8E29-B021F821BA75}"/>
              </a:ext>
            </a:extLst>
          </p:cNvPr>
          <p:cNvSpPr txBox="1"/>
          <p:nvPr/>
        </p:nvSpPr>
        <p:spPr>
          <a:xfrm>
            <a:off x="8537713" y="2583887"/>
            <a:ext cx="37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* by 8 (</a:t>
            </a:r>
            <a:r>
              <a:rPr lang="en-US" sz="36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sizeof</a:t>
            </a:r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pos)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B3BC8A-0188-481A-A53F-7ED996907CCD}"/>
              </a:ext>
            </a:extLst>
          </p:cNvPr>
          <p:cNvCxnSpPr>
            <a:cxnSpLocks/>
          </p:cNvCxnSpPr>
          <p:nvPr/>
        </p:nvCxnSpPr>
        <p:spPr>
          <a:xfrm flipH="1">
            <a:off x="7782339" y="2996648"/>
            <a:ext cx="871152" cy="308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5FFD7E-4A99-4C65-B256-BE4F48E4B8C9}"/>
              </a:ext>
            </a:extLst>
          </p:cNvPr>
          <p:cNvSpPr txBox="1"/>
          <p:nvPr/>
        </p:nvSpPr>
        <p:spPr>
          <a:xfrm>
            <a:off x="8183216" y="5630230"/>
            <a:ext cx="400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load from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353374-0A3C-4B18-9727-612FC7138B98}"/>
              </a:ext>
            </a:extLst>
          </p:cNvPr>
          <p:cNvCxnSpPr>
            <a:cxnSpLocks/>
          </p:cNvCxnSpPr>
          <p:nvPr/>
        </p:nvCxnSpPr>
        <p:spPr>
          <a:xfrm flipH="1" flipV="1">
            <a:off x="7404652" y="5546035"/>
            <a:ext cx="894343" cy="49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6EF-1F11-4711-BC1A-D2B91DAD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670067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struct pos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x;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y;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pos items[128];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int32_t j = items[i].y;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contains &amp; items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contains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+ 8 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+ 4]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7B372-1BC8-4739-8389-597E1F2A1418}"/>
              </a:ext>
            </a:extLst>
          </p:cNvPr>
          <p:cNvSpPr txBox="1"/>
          <p:nvPr/>
        </p:nvSpPr>
        <p:spPr>
          <a:xfrm>
            <a:off x="6572720" y="2973577"/>
            <a:ext cx="3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3FABDE-2414-4462-B348-15AB558B67EB}"/>
              </a:ext>
            </a:extLst>
          </p:cNvPr>
          <p:cNvCxnSpPr>
            <a:cxnSpLocks/>
          </p:cNvCxnSpPr>
          <p:nvPr/>
        </p:nvCxnSpPr>
        <p:spPr>
          <a:xfrm>
            <a:off x="6735238" y="3619908"/>
            <a:ext cx="251971" cy="465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A0F98F-16BF-483A-B47D-2FC44A1FE6B6}"/>
              </a:ext>
            </a:extLst>
          </p:cNvPr>
          <p:cNvSpPr txBox="1"/>
          <p:nvPr/>
        </p:nvSpPr>
        <p:spPr>
          <a:xfrm>
            <a:off x="10044790" y="2973577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FE5D6B-9560-4F76-A2D5-A62B70D4819B}"/>
              </a:ext>
            </a:extLst>
          </p:cNvPr>
          <p:cNvCxnSpPr>
            <a:cxnSpLocks/>
          </p:cNvCxnSpPr>
          <p:nvPr/>
        </p:nvCxnSpPr>
        <p:spPr>
          <a:xfrm flipH="1">
            <a:off x="9933589" y="3619908"/>
            <a:ext cx="273719" cy="465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6759A7-7A7C-4707-B80A-6A9406ED30BE}"/>
              </a:ext>
            </a:extLst>
          </p:cNvPr>
          <p:cNvSpPr txBox="1"/>
          <p:nvPr/>
        </p:nvSpPr>
        <p:spPr>
          <a:xfrm>
            <a:off x="7924084" y="2973577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items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710AE7-B0E9-40BE-BE51-0B69EE4D0A8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214128" y="3619908"/>
            <a:ext cx="335288" cy="465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F7A6B4-DEF5-4985-B2BC-FBD83D6FF7F3}"/>
              </a:ext>
            </a:extLst>
          </p:cNvPr>
          <p:cNvSpPr txBox="1"/>
          <p:nvPr/>
        </p:nvSpPr>
        <p:spPr>
          <a:xfrm>
            <a:off x="8062483" y="4975184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sizeof</a:t>
            </a:r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pos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48F4D6-A1D5-46D8-A759-CA1CCA9732A7}"/>
              </a:ext>
            </a:extLst>
          </p:cNvPr>
          <p:cNvCxnSpPr>
            <a:cxnSpLocks/>
          </p:cNvCxnSpPr>
          <p:nvPr/>
        </p:nvCxnSpPr>
        <p:spPr>
          <a:xfrm flipH="1" flipV="1">
            <a:off x="9014791" y="4510110"/>
            <a:ext cx="128276" cy="555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AFE821-FC39-4480-B581-24535BC5B648}"/>
              </a:ext>
            </a:extLst>
          </p:cNvPr>
          <p:cNvSpPr txBox="1"/>
          <p:nvPr/>
        </p:nvSpPr>
        <p:spPr>
          <a:xfrm>
            <a:off x="9788134" y="5865386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y’s offset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805B50-5F43-40A1-B9EA-5C5413C19F6E}"/>
              </a:ext>
            </a:extLst>
          </p:cNvPr>
          <p:cNvCxnSpPr>
            <a:cxnSpLocks/>
          </p:cNvCxnSpPr>
          <p:nvPr/>
        </p:nvCxnSpPr>
        <p:spPr>
          <a:xfrm flipV="1">
            <a:off x="10780553" y="4510110"/>
            <a:ext cx="0" cy="1355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2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6EF-1F11-4711-BC1A-D2B91DAD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670067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struct pos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x;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y;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pos items[128];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int32_t * j = &amp; items[i].y;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r1 contains &amp; items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r2 contains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ldi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r2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shr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r3, r1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ldi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r3, r4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6FFE6-74F5-4660-9EA6-FD78DF28D8F4}"/>
              </a:ext>
            </a:extLst>
          </p:cNvPr>
          <p:cNvSpPr txBox="1"/>
          <p:nvPr/>
        </p:nvSpPr>
        <p:spPr>
          <a:xfrm>
            <a:off x="7735956" y="5113395"/>
            <a:ext cx="400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r3 contains the address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4E0D36-1BBD-4932-8E6F-44F757136673}"/>
              </a:ext>
            </a:extLst>
          </p:cNvPr>
          <p:cNvCxnSpPr>
            <a:cxnSpLocks/>
          </p:cNvCxnSpPr>
          <p:nvPr/>
        </p:nvCxnSpPr>
        <p:spPr>
          <a:xfrm flipH="1" flipV="1">
            <a:off x="6957392" y="5029200"/>
            <a:ext cx="894343" cy="49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14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6EF-1F11-4711-BC1A-D2B91DAD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670067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struct pos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x;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y;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pos items[128];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int32_t * j = &amp; items[i].y;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lea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+ 8 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+ 4] </a:t>
            </a:r>
          </a:p>
        </p:txBody>
      </p:sp>
    </p:spTree>
    <p:extLst>
      <p:ext uri="{BB962C8B-B14F-4D97-AF65-F5344CB8AC3E}">
        <p14:creationId xmlns:p14="http://schemas.microsoft.com/office/powerpoint/2010/main" val="248880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F6F8-0661-4583-9EB8-725B53F1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93BC-59F3-4ED8-9C13-083B1F7C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instructions not created equal</a:t>
            </a:r>
          </a:p>
          <a:p>
            <a:endParaRPr lang="en-US" dirty="0"/>
          </a:p>
          <a:p>
            <a:r>
              <a:rPr lang="en-US" dirty="0"/>
              <a:t>some are deprecated (made slower), or made faster</a:t>
            </a:r>
          </a:p>
          <a:p>
            <a:endParaRPr lang="en-US" dirty="0"/>
          </a:p>
          <a:p>
            <a:r>
              <a:rPr lang="en-US" dirty="0"/>
              <a:t>often complex instructions can be used for surprising purposes</a:t>
            </a:r>
          </a:p>
          <a:p>
            <a:endParaRPr lang="en-US" dirty="0"/>
          </a:p>
          <a:p>
            <a:r>
              <a:rPr lang="en-US" dirty="0"/>
              <a:t>consider lea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C4FE-290C-4DC0-B782-F5A14285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lea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ecx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+ 8 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+ 4] 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3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C4FE-290C-4DC0-B782-F5A14285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lea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ecx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+ 8 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+ 4] 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ecx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shl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ecx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3</a:t>
            </a:r>
          </a:p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err="1"/>
              <a:t>ecx</a:t>
            </a:r>
            <a:r>
              <a:rPr lang="en-US" dirty="0"/>
              <a:t>, 4</a:t>
            </a:r>
          </a:p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err="1"/>
              <a:t>ecx</a:t>
            </a:r>
            <a:r>
              <a:rPr lang="en-US" dirty="0"/>
              <a:t>, </a:t>
            </a:r>
            <a:r>
              <a:rPr lang="en-US" dirty="0" err="1"/>
              <a:t>edx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10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A655-ECF4-4F83-8447-F0EC8BB4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Size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A743-CF9B-44CC-880F-EA0CC19A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variable length encodings even on RISC ISAs</a:t>
            </a:r>
          </a:p>
          <a:p>
            <a:endParaRPr lang="en-US" dirty="0"/>
          </a:p>
          <a:p>
            <a:r>
              <a:rPr lang="en-US" dirty="0"/>
              <a:t>immediate argument sizes</a:t>
            </a:r>
          </a:p>
          <a:p>
            <a:endParaRPr lang="en-US" dirty="0"/>
          </a:p>
          <a:p>
            <a:r>
              <a:rPr lang="en-US" dirty="0"/>
              <a:t>relative branch distances</a:t>
            </a:r>
          </a:p>
          <a:p>
            <a:endParaRPr lang="en-US" dirty="0"/>
          </a:p>
          <a:p>
            <a:r>
              <a:rPr lang="en-US" dirty="0"/>
              <a:t>not all registers created equal</a:t>
            </a:r>
          </a:p>
        </p:txBody>
      </p:sp>
    </p:spTree>
    <p:extLst>
      <p:ext uri="{BB962C8B-B14F-4D97-AF65-F5344CB8AC3E}">
        <p14:creationId xmlns:p14="http://schemas.microsoft.com/office/powerpoint/2010/main" val="250396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3098-DFEA-4760-95B2-CAFFA87A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089C-09DC-46AB-BEF0-10B6B22D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out-of-order execution and more regular pipelines</a:t>
            </a:r>
          </a:p>
          <a:p>
            <a:endParaRPr lang="en-US" dirty="0"/>
          </a:p>
          <a:p>
            <a:r>
              <a:rPr lang="en-US" dirty="0"/>
              <a:t>RISC architecture is becoming increasingly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84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9602B-D4EC-4B83-AB88-2C078D4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EFF28-9A63-4452-851A-7DB0BB5AB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https://medium.com/swlh/what-does-risc-and-cisc-mean-in-2020-7b4d42c9a9de</a:t>
            </a:r>
          </a:p>
        </p:txBody>
      </p:sp>
    </p:spTree>
    <p:extLst>
      <p:ext uri="{BB962C8B-B14F-4D97-AF65-F5344CB8AC3E}">
        <p14:creationId xmlns:p14="http://schemas.microsoft.com/office/powerpoint/2010/main" val="227520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when executed, the section contents are copied to memory</a:t>
            </a:r>
          </a:p>
          <a:p>
            <a:endParaRPr lang="en-US" dirty="0"/>
          </a:p>
          <a:p>
            <a:r>
              <a:rPr lang="en-US" dirty="0"/>
              <a:t>and relocated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1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045225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1705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2643808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17EB03-3E31-4C87-BDBD-4B0981ABB826}"/>
              </a:ext>
            </a:extLst>
          </p:cNvPr>
          <p:cNvSpPr/>
          <p:nvPr/>
        </p:nvSpPr>
        <p:spPr>
          <a:xfrm>
            <a:off x="2428461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AE6E0-C9B6-438F-BB8B-C1200059496F}"/>
              </a:ext>
            </a:extLst>
          </p:cNvPr>
          <p:cNvSpPr/>
          <p:nvPr/>
        </p:nvSpPr>
        <p:spPr>
          <a:xfrm>
            <a:off x="2428460" y="4621697"/>
            <a:ext cx="1620078" cy="596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5777-B1D1-4138-AC8B-496739119F4D}"/>
              </a:ext>
            </a:extLst>
          </p:cNvPr>
          <p:cNvSpPr/>
          <p:nvPr/>
        </p:nvSpPr>
        <p:spPr>
          <a:xfrm>
            <a:off x="2428460" y="4273827"/>
            <a:ext cx="1620078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r>
              <a:rPr lang="en-US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ED408-92F8-4B98-8E96-3D77A79A7F64}"/>
              </a:ext>
            </a:extLst>
          </p:cNvPr>
          <p:cNvSpPr/>
          <p:nvPr/>
        </p:nvSpPr>
        <p:spPr>
          <a:xfrm>
            <a:off x="2428460" y="3906078"/>
            <a:ext cx="1620078" cy="357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1" y="5953539"/>
            <a:ext cx="3501887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89396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when executed, the section contents are copied to memory</a:t>
            </a:r>
          </a:p>
          <a:p>
            <a:endParaRPr lang="en-US" dirty="0"/>
          </a:p>
          <a:p>
            <a:r>
              <a:rPr lang="en-US" dirty="0"/>
              <a:t>and relocated (if necessary, such as libraries)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3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045225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1705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2643808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17EB03-3E31-4C87-BDBD-4B0981ABB826}"/>
              </a:ext>
            </a:extLst>
          </p:cNvPr>
          <p:cNvSpPr/>
          <p:nvPr/>
        </p:nvSpPr>
        <p:spPr>
          <a:xfrm>
            <a:off x="2428461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AE6E0-C9B6-438F-BB8B-C1200059496F}"/>
              </a:ext>
            </a:extLst>
          </p:cNvPr>
          <p:cNvSpPr/>
          <p:nvPr/>
        </p:nvSpPr>
        <p:spPr>
          <a:xfrm>
            <a:off x="2428460" y="4621697"/>
            <a:ext cx="1620078" cy="596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5777-B1D1-4138-AC8B-496739119F4D}"/>
              </a:ext>
            </a:extLst>
          </p:cNvPr>
          <p:cNvSpPr/>
          <p:nvPr/>
        </p:nvSpPr>
        <p:spPr>
          <a:xfrm>
            <a:off x="2428460" y="4273827"/>
            <a:ext cx="1620078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r>
              <a:rPr lang="en-US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ED408-92F8-4B98-8E96-3D77A79A7F64}"/>
              </a:ext>
            </a:extLst>
          </p:cNvPr>
          <p:cNvSpPr/>
          <p:nvPr/>
        </p:nvSpPr>
        <p:spPr>
          <a:xfrm>
            <a:off x="2428460" y="3906078"/>
            <a:ext cx="1620078" cy="357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1" y="5953539"/>
            <a:ext cx="3501887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190861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1" y="3344516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1" y="45421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1" y="5416825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17EB03-3E31-4C87-BDBD-4B0981ABB826}"/>
              </a:ext>
            </a:extLst>
          </p:cNvPr>
          <p:cNvSpPr/>
          <p:nvPr/>
        </p:nvSpPr>
        <p:spPr>
          <a:xfrm>
            <a:off x="2428461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AE6E0-C9B6-438F-BB8B-C1200059496F}"/>
              </a:ext>
            </a:extLst>
          </p:cNvPr>
          <p:cNvSpPr/>
          <p:nvPr/>
        </p:nvSpPr>
        <p:spPr>
          <a:xfrm>
            <a:off x="2428460" y="4621697"/>
            <a:ext cx="1620078" cy="596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5777-B1D1-4138-AC8B-496739119F4D}"/>
              </a:ext>
            </a:extLst>
          </p:cNvPr>
          <p:cNvSpPr/>
          <p:nvPr/>
        </p:nvSpPr>
        <p:spPr>
          <a:xfrm>
            <a:off x="2428460" y="4273827"/>
            <a:ext cx="1620078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r>
              <a:rPr lang="en-US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ED408-92F8-4B98-8E96-3D77A79A7F64}"/>
              </a:ext>
            </a:extLst>
          </p:cNvPr>
          <p:cNvSpPr/>
          <p:nvPr/>
        </p:nvSpPr>
        <p:spPr>
          <a:xfrm>
            <a:off x="2428460" y="3906078"/>
            <a:ext cx="1620078" cy="357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1" y="5953539"/>
            <a:ext cx="3501887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89965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when executed, the section contents are copied to memory</a:t>
            </a:r>
          </a:p>
          <a:p>
            <a:endParaRPr lang="en-US" dirty="0"/>
          </a:p>
          <a:p>
            <a:r>
              <a:rPr lang="en-US" dirty="0"/>
              <a:t>and relocated (if necessary, such as libraries, or ASLR)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3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3BA5BB-BF12-401E-8991-FADFBBD2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0D2641-5ACB-4C8D-83DC-9E2AD32870C2}"/>
              </a:ext>
            </a:extLst>
          </p:cNvPr>
          <p:cNvSpPr txBox="1"/>
          <p:nvPr/>
        </p:nvSpPr>
        <p:spPr>
          <a:xfrm>
            <a:off x="10970100" y="2321629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16D0E-1E47-4C19-B158-501C080EA5ED}"/>
              </a:ext>
            </a:extLst>
          </p:cNvPr>
          <p:cNvSpPr txBox="1"/>
          <p:nvPr/>
        </p:nvSpPr>
        <p:spPr>
          <a:xfrm>
            <a:off x="7964198" y="1204413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438DF-9210-4C90-9F96-8934BD9E69B2}"/>
              </a:ext>
            </a:extLst>
          </p:cNvPr>
          <p:cNvSpPr txBox="1"/>
          <p:nvPr/>
        </p:nvSpPr>
        <p:spPr>
          <a:xfrm>
            <a:off x="5270694" y="1204412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FD26D-D684-43B4-AB39-D0E92A90AE5F}"/>
              </a:ext>
            </a:extLst>
          </p:cNvPr>
          <p:cNvSpPr txBox="1"/>
          <p:nvPr/>
        </p:nvSpPr>
        <p:spPr>
          <a:xfrm>
            <a:off x="3382708" y="5534561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6AA8E-C27C-4E13-A7C7-4FD16F90261F}"/>
              </a:ext>
            </a:extLst>
          </p:cNvPr>
          <p:cNvSpPr txBox="1"/>
          <p:nvPr/>
        </p:nvSpPr>
        <p:spPr>
          <a:xfrm>
            <a:off x="9537177" y="4329502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8AF2E-6E4C-4494-88AD-B079FF85E8F2}"/>
              </a:ext>
            </a:extLst>
          </p:cNvPr>
          <p:cNvCxnSpPr/>
          <p:nvPr/>
        </p:nvCxnSpPr>
        <p:spPr>
          <a:xfrm flipH="1">
            <a:off x="11420061" y="3091070"/>
            <a:ext cx="89452" cy="337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1FC1E-200F-46A9-8CC7-C38FEFDC6A67}"/>
              </a:ext>
            </a:extLst>
          </p:cNvPr>
          <p:cNvCxnSpPr>
            <a:cxnSpLocks/>
          </p:cNvCxnSpPr>
          <p:nvPr/>
        </p:nvCxnSpPr>
        <p:spPr>
          <a:xfrm flipH="1">
            <a:off x="8328991" y="2269435"/>
            <a:ext cx="221974" cy="497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F4208-D5F4-48FF-9639-179AB2C5A67C}"/>
              </a:ext>
            </a:extLst>
          </p:cNvPr>
          <p:cNvCxnSpPr>
            <a:cxnSpLocks/>
          </p:cNvCxnSpPr>
          <p:nvPr/>
        </p:nvCxnSpPr>
        <p:spPr>
          <a:xfrm flipV="1">
            <a:off x="10206591" y="3906078"/>
            <a:ext cx="0" cy="619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ECE3A-2939-4446-84AB-84E9034BBB47}"/>
              </a:ext>
            </a:extLst>
          </p:cNvPr>
          <p:cNvCxnSpPr>
            <a:cxnSpLocks/>
          </p:cNvCxnSpPr>
          <p:nvPr/>
        </p:nvCxnSpPr>
        <p:spPr>
          <a:xfrm>
            <a:off x="5940108" y="2180427"/>
            <a:ext cx="0" cy="493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C2D062-E58F-4A7A-A077-F249B84CCD88}"/>
              </a:ext>
            </a:extLst>
          </p:cNvPr>
          <p:cNvCxnSpPr>
            <a:cxnSpLocks/>
          </p:cNvCxnSpPr>
          <p:nvPr/>
        </p:nvCxnSpPr>
        <p:spPr>
          <a:xfrm flipH="1" flipV="1">
            <a:off x="3955774" y="5138530"/>
            <a:ext cx="141074" cy="521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2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Principles of Compiled Code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2022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358DF-8AAF-4DA4-A149-FBAB0B85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CA8EB-D7E0-4057-8CD5-EEE435DF8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223E-19EC-466E-B84B-E0F042A5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D7D7-6D6A-4718-9CE3-8C01B534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executable</a:t>
            </a:r>
          </a:p>
          <a:p>
            <a:endParaRPr lang="en-US" dirty="0"/>
          </a:p>
          <a:p>
            <a:r>
              <a:rPr lang="en-US" dirty="0"/>
              <a:t>+ more sections, - loader</a:t>
            </a:r>
          </a:p>
          <a:p>
            <a:endParaRPr lang="en-US" dirty="0"/>
          </a:p>
          <a:p>
            <a:r>
              <a:rPr lang="en-US" dirty="0"/>
              <a:t>a lot more relocations</a:t>
            </a:r>
          </a:p>
          <a:p>
            <a:endParaRPr lang="en-US" dirty="0"/>
          </a:p>
          <a:p>
            <a:r>
              <a:rPr lang="en-US" dirty="0"/>
              <a:t>more information so that link-time optimization can be performed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83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3BA5BB-BF12-401E-8991-FADFBBD2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0D2641-5ACB-4C8D-83DC-9E2AD32870C2}"/>
              </a:ext>
            </a:extLst>
          </p:cNvPr>
          <p:cNvSpPr txBox="1"/>
          <p:nvPr/>
        </p:nvSpPr>
        <p:spPr>
          <a:xfrm>
            <a:off x="10970100" y="2321629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16D0E-1E47-4C19-B158-501C080EA5ED}"/>
              </a:ext>
            </a:extLst>
          </p:cNvPr>
          <p:cNvSpPr txBox="1"/>
          <p:nvPr/>
        </p:nvSpPr>
        <p:spPr>
          <a:xfrm>
            <a:off x="8039284" y="1552188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438DF-9210-4C90-9F96-8934BD9E69B2}"/>
              </a:ext>
            </a:extLst>
          </p:cNvPr>
          <p:cNvSpPr txBox="1"/>
          <p:nvPr/>
        </p:nvSpPr>
        <p:spPr>
          <a:xfrm>
            <a:off x="5270694" y="1204412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FD26D-D684-43B4-AB39-D0E92A90AE5F}"/>
              </a:ext>
            </a:extLst>
          </p:cNvPr>
          <p:cNvSpPr txBox="1"/>
          <p:nvPr/>
        </p:nvSpPr>
        <p:spPr>
          <a:xfrm>
            <a:off x="3382708" y="5534561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6AA8E-C27C-4E13-A7C7-4FD16F90261F}"/>
              </a:ext>
            </a:extLst>
          </p:cNvPr>
          <p:cNvSpPr txBox="1"/>
          <p:nvPr/>
        </p:nvSpPr>
        <p:spPr>
          <a:xfrm>
            <a:off x="9537177" y="4329502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8AF2E-6E4C-4494-88AD-B079FF85E8F2}"/>
              </a:ext>
            </a:extLst>
          </p:cNvPr>
          <p:cNvCxnSpPr/>
          <p:nvPr/>
        </p:nvCxnSpPr>
        <p:spPr>
          <a:xfrm flipH="1">
            <a:off x="11420061" y="3091070"/>
            <a:ext cx="89452" cy="337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1FC1E-200F-46A9-8CC7-C38FEFDC6A67}"/>
              </a:ext>
            </a:extLst>
          </p:cNvPr>
          <p:cNvCxnSpPr>
            <a:cxnSpLocks/>
          </p:cNvCxnSpPr>
          <p:nvPr/>
        </p:nvCxnSpPr>
        <p:spPr>
          <a:xfrm flipH="1">
            <a:off x="8328991" y="2269435"/>
            <a:ext cx="221974" cy="497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F4208-D5F4-48FF-9639-179AB2C5A67C}"/>
              </a:ext>
            </a:extLst>
          </p:cNvPr>
          <p:cNvCxnSpPr>
            <a:cxnSpLocks/>
          </p:cNvCxnSpPr>
          <p:nvPr/>
        </p:nvCxnSpPr>
        <p:spPr>
          <a:xfrm flipV="1">
            <a:off x="10206591" y="3906078"/>
            <a:ext cx="0" cy="619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ECE3A-2939-4446-84AB-84E9034BBB47}"/>
              </a:ext>
            </a:extLst>
          </p:cNvPr>
          <p:cNvCxnSpPr>
            <a:cxnSpLocks/>
          </p:cNvCxnSpPr>
          <p:nvPr/>
        </p:nvCxnSpPr>
        <p:spPr>
          <a:xfrm>
            <a:off x="5940108" y="2180427"/>
            <a:ext cx="0" cy="493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C2D062-E58F-4A7A-A077-F249B84CCD88}"/>
              </a:ext>
            </a:extLst>
          </p:cNvPr>
          <p:cNvCxnSpPr>
            <a:cxnSpLocks/>
          </p:cNvCxnSpPr>
          <p:nvPr/>
        </p:nvCxnSpPr>
        <p:spPr>
          <a:xfrm flipH="1" flipV="1">
            <a:off x="3955774" y="5138530"/>
            <a:ext cx="141074" cy="521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90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57958C-820D-4CCD-A420-97875E5D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Granularity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89EA0-957B-413C-804B-F8FF94DA7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2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979C-3928-4E54-BAD8-FB516C5F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A953D-2F89-49F7-B6D5-462D26D4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2862"/>
          </a:xfrm>
        </p:spPr>
        <p:txBody>
          <a:bodyPr>
            <a:normAutofit/>
          </a:bodyPr>
          <a:lstStyle/>
          <a:p>
            <a:r>
              <a:rPr lang="en-US" dirty="0"/>
              <a:t>project</a:t>
            </a:r>
          </a:p>
          <a:p>
            <a:pPr lvl="2"/>
            <a:endParaRPr lang="en-US" dirty="0"/>
          </a:p>
          <a:p>
            <a:r>
              <a:rPr lang="en-US" dirty="0"/>
              <a:t>executable &amp; libraries</a:t>
            </a:r>
          </a:p>
          <a:p>
            <a:pPr lvl="2"/>
            <a:endParaRPr lang="en-US" dirty="0"/>
          </a:p>
          <a:p>
            <a:r>
              <a:rPr lang="en-US" dirty="0"/>
              <a:t>files</a:t>
            </a:r>
          </a:p>
          <a:p>
            <a:pPr lvl="2"/>
            <a:endParaRPr lang="en-US" dirty="0"/>
          </a:p>
          <a:p>
            <a:r>
              <a:rPr lang="en-US" dirty="0"/>
              <a:t>functions</a:t>
            </a:r>
          </a:p>
          <a:p>
            <a:pPr lvl="2"/>
            <a:endParaRPr lang="en-US" dirty="0"/>
          </a:p>
          <a:p>
            <a:r>
              <a:rPr lang="en-US" dirty="0"/>
              <a:t>basic blocks</a:t>
            </a:r>
          </a:p>
          <a:p>
            <a:pPr lvl="2"/>
            <a:endParaRPr lang="en-US" dirty="0"/>
          </a:p>
          <a:p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63500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7176-846D-4FE6-8703-44E30DFB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9882-78CB-42FA-92CD-23AA11B4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sequence with single entry and single leave point (terminating instruction)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first instruction in a basic block gets executed, all instructions in basic block will execute sequentially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823C8-C0E5-4A9A-83CF-16256A3AEBFF}"/>
              </a:ext>
            </a:extLst>
          </p:cNvPr>
          <p:cNvSpPr txBox="1"/>
          <p:nvPr/>
        </p:nvSpPr>
        <p:spPr>
          <a:xfrm>
            <a:off x="7193230" y="4671392"/>
            <a:ext cx="3948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no control flow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E8214C-CED0-44CE-B364-2FB5074D21D9}"/>
              </a:ext>
            </a:extLst>
          </p:cNvPr>
          <p:cNvCxnSpPr>
            <a:cxnSpLocks/>
          </p:cNvCxnSpPr>
          <p:nvPr/>
        </p:nvCxnSpPr>
        <p:spPr>
          <a:xfrm flipH="1" flipV="1">
            <a:off x="6758610" y="4760843"/>
            <a:ext cx="347869" cy="20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1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16F7-ED26-454D-85B6-CA55DE00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(a &lt; 0)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 = a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else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c = a + b;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4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16F7-ED26-454D-85B6-CA55DE00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(a &lt; 0)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 = a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else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c = a + b;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B0: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ax, 0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a in ax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B1: add ax,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B2: add bx, 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b in bx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B3: mov cx, ax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c in cx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add cx, bx</a:t>
            </a:r>
          </a:p>
        </p:txBody>
      </p:sp>
    </p:spTree>
    <p:extLst>
      <p:ext uri="{BB962C8B-B14F-4D97-AF65-F5344CB8AC3E}">
        <p14:creationId xmlns:p14="http://schemas.microsoft.com/office/powerpoint/2010/main" val="29734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16F7-ED26-454D-85B6-CA55DE00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(a &lt; 0)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 = a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else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c = a + b;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B0: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ax, 0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a in ax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B1: add ax,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B2: add bx, 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b in bx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B3: mov cx, ax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c in cx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add cx, bx</a:t>
            </a:r>
          </a:p>
        </p:txBody>
      </p:sp>
    </p:spTree>
    <p:extLst>
      <p:ext uri="{BB962C8B-B14F-4D97-AF65-F5344CB8AC3E}">
        <p14:creationId xmlns:p14="http://schemas.microsoft.com/office/powerpoint/2010/main" val="94913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4C52-D844-4C55-9A59-89ED65E7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2D56D-7DDB-4AB0-B9D6-4581943B1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465E2-0535-4767-A088-6378C123DE44}"/>
              </a:ext>
            </a:extLst>
          </p:cNvPr>
          <p:cNvSpPr txBox="1"/>
          <p:nvPr/>
        </p:nvSpPr>
        <p:spPr>
          <a:xfrm>
            <a:off x="8500912" y="130985"/>
            <a:ext cx="3049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BI-PPA, BI-PJP</a:t>
            </a:r>
          </a:p>
        </p:txBody>
      </p:sp>
    </p:spTree>
    <p:extLst>
      <p:ext uri="{BB962C8B-B14F-4D97-AF65-F5344CB8AC3E}">
        <p14:creationId xmlns:p14="http://schemas.microsoft.com/office/powerpoint/2010/main" val="3606072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7C3576-55AE-44C6-90AA-40F3C6E59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we have a compiler…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5D1A67-E0E7-44B2-A152-5990262FF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2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08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min(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x,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y)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96A7D-760D-422C-89A5-9B4550208123}"/>
              </a:ext>
            </a:extLst>
          </p:cNvPr>
          <p:cNvSpPr txBox="1"/>
          <p:nvPr/>
        </p:nvSpPr>
        <p:spPr>
          <a:xfrm>
            <a:off x="6457950" y="1690688"/>
            <a:ext cx="5419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f_min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functions are labels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x &lt; y </a:t>
            </a:r>
            <a:r>
              <a:rPr lang="en-US" dirty="0">
                <a:latin typeface="Consolas" panose="020B0609020204030204" pitchFamily="49" charset="0"/>
              </a:rPr>
              <a:t>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9014-07CC-4291-9D0F-FEB574391096}"/>
              </a:ext>
            </a:extLst>
          </p:cNvPr>
          <p:cNvSpPr txBox="1"/>
          <p:nvPr/>
        </p:nvSpPr>
        <p:spPr>
          <a:xfrm>
            <a:off x="6457950" y="1690688"/>
            <a:ext cx="54197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cmp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 ax, bx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arguments 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jl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x_less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ax and bx regs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x_less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4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E7824-8236-4A8D-B7D0-4F73A46F12F5}"/>
              </a:ext>
            </a:extLst>
          </p:cNvPr>
          <p:cNvSpPr txBox="1"/>
          <p:nvPr/>
        </p:nvSpPr>
        <p:spPr>
          <a:xfrm>
            <a:off x="6457950" y="1690688"/>
            <a:ext cx="54197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mov ax, bx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result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ret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passed in ax reg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1C7B3-764B-443B-8049-7D3FB951DF57}"/>
              </a:ext>
            </a:extLst>
          </p:cNvPr>
          <p:cNvSpPr txBox="1"/>
          <p:nvPr/>
        </p:nvSpPr>
        <p:spPr>
          <a:xfrm>
            <a:off x="6457950" y="1690688"/>
            <a:ext cx="54197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ret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already in ax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2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a = 67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41AF7-1EBC-457E-8566-F9BB7D71A1EC}"/>
              </a:ext>
            </a:extLst>
          </p:cNvPr>
          <p:cNvSpPr txBox="1"/>
          <p:nvPr/>
        </p:nvSpPr>
        <p:spPr>
          <a:xfrm>
            <a:off x="6457950" y="1690688"/>
            <a:ext cx="54197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jmp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 start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# start with start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start: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start exec here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mov ax, 67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vars in regs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b = 89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35E70-EEB0-4A4E-8B98-1B32CFA5DDEC}"/>
              </a:ext>
            </a:extLst>
          </p:cNvPr>
          <p:cNvSpPr txBox="1"/>
          <p:nvPr/>
        </p:nvSpPr>
        <p:spPr>
          <a:xfrm>
            <a:off x="6457950" y="1690688"/>
            <a:ext cx="54197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start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start: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1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min(a, b)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34017-C96D-442F-8B1F-83BA1897C3D2}"/>
              </a:ext>
            </a:extLst>
          </p:cNvPr>
          <p:cNvSpPr txBox="1"/>
          <p:nvPr/>
        </p:nvSpPr>
        <p:spPr>
          <a:xfrm>
            <a:off x="6457950" y="1690688"/>
            <a:ext cx="54197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start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start: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call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f_min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luck:) -&gt; ax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0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print(min(a, b))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4CF31-DCE9-403E-ADE3-13E5C22748FE}"/>
              </a:ext>
            </a:extLst>
          </p:cNvPr>
          <p:cNvSpPr txBox="1"/>
          <p:nvPr/>
        </p:nvSpPr>
        <p:spPr>
          <a:xfrm>
            <a:off x="6457950" y="1690688"/>
            <a:ext cx="54197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start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start: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call </a:t>
            </a:r>
            <a:r>
              <a:rPr lang="en-US" sz="2400" dirty="0" err="1">
                <a:latin typeface="Consolas" panose="020B0609020204030204" pitchFamily="49" charset="0"/>
              </a:rPr>
              <a:t>f_min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call print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ax -&gt; ax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8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4CF31-DCE9-403E-ADE3-13E5C22748FE}"/>
              </a:ext>
            </a:extLst>
          </p:cNvPr>
          <p:cNvSpPr txBox="1"/>
          <p:nvPr/>
        </p:nvSpPr>
        <p:spPr>
          <a:xfrm>
            <a:off x="4470124" y="1690688"/>
            <a:ext cx="54197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00:    </a:t>
            </a:r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start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04: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08: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0a: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0c: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0d: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start: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0e: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12:    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16:    call </a:t>
            </a:r>
            <a:r>
              <a:rPr lang="en-US" sz="2400" dirty="0" err="1">
                <a:latin typeface="Consolas" panose="020B0609020204030204" pitchFamily="49" charset="0"/>
              </a:rPr>
              <a:t>f_min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1a:    call print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3BA5BB-BF12-401E-8991-FADFBBD2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0D2641-5ACB-4C8D-83DC-9E2AD32870C2}"/>
              </a:ext>
            </a:extLst>
          </p:cNvPr>
          <p:cNvSpPr txBox="1"/>
          <p:nvPr/>
        </p:nvSpPr>
        <p:spPr>
          <a:xfrm>
            <a:off x="10853172" y="2105561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16D0E-1E47-4C19-B158-501C080EA5ED}"/>
              </a:ext>
            </a:extLst>
          </p:cNvPr>
          <p:cNvSpPr txBox="1"/>
          <p:nvPr/>
        </p:nvSpPr>
        <p:spPr>
          <a:xfrm>
            <a:off x="7964198" y="1204413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438DF-9210-4C90-9F96-8934BD9E69B2}"/>
              </a:ext>
            </a:extLst>
          </p:cNvPr>
          <p:cNvSpPr txBox="1"/>
          <p:nvPr/>
        </p:nvSpPr>
        <p:spPr>
          <a:xfrm>
            <a:off x="5270694" y="1204412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FD26D-D684-43B4-AB39-D0E92A90AE5F}"/>
              </a:ext>
            </a:extLst>
          </p:cNvPr>
          <p:cNvSpPr txBox="1"/>
          <p:nvPr/>
        </p:nvSpPr>
        <p:spPr>
          <a:xfrm>
            <a:off x="3382708" y="5534561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6AA8E-C27C-4E13-A7C7-4FD16F90261F}"/>
              </a:ext>
            </a:extLst>
          </p:cNvPr>
          <p:cNvSpPr txBox="1"/>
          <p:nvPr/>
        </p:nvSpPr>
        <p:spPr>
          <a:xfrm>
            <a:off x="9537177" y="4329502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8AF2E-6E4C-4494-88AD-B079FF85E8F2}"/>
              </a:ext>
            </a:extLst>
          </p:cNvPr>
          <p:cNvCxnSpPr/>
          <p:nvPr/>
        </p:nvCxnSpPr>
        <p:spPr>
          <a:xfrm flipH="1">
            <a:off x="11420061" y="3091070"/>
            <a:ext cx="89452" cy="337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1FC1E-200F-46A9-8CC7-C38FEFDC6A67}"/>
              </a:ext>
            </a:extLst>
          </p:cNvPr>
          <p:cNvCxnSpPr>
            <a:cxnSpLocks/>
          </p:cNvCxnSpPr>
          <p:nvPr/>
        </p:nvCxnSpPr>
        <p:spPr>
          <a:xfrm flipH="1">
            <a:off x="8328991" y="2269435"/>
            <a:ext cx="221974" cy="497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F4208-D5F4-48FF-9639-179AB2C5A67C}"/>
              </a:ext>
            </a:extLst>
          </p:cNvPr>
          <p:cNvCxnSpPr>
            <a:cxnSpLocks/>
          </p:cNvCxnSpPr>
          <p:nvPr/>
        </p:nvCxnSpPr>
        <p:spPr>
          <a:xfrm flipV="1">
            <a:off x="10206591" y="3906078"/>
            <a:ext cx="0" cy="619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ECE3A-2939-4446-84AB-84E9034BBB47}"/>
              </a:ext>
            </a:extLst>
          </p:cNvPr>
          <p:cNvCxnSpPr>
            <a:cxnSpLocks/>
          </p:cNvCxnSpPr>
          <p:nvPr/>
        </p:nvCxnSpPr>
        <p:spPr>
          <a:xfrm>
            <a:off x="5940108" y="2180427"/>
            <a:ext cx="0" cy="493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C2D062-E58F-4A7A-A077-F249B84CCD88}"/>
              </a:ext>
            </a:extLst>
          </p:cNvPr>
          <p:cNvCxnSpPr>
            <a:cxnSpLocks/>
          </p:cNvCxnSpPr>
          <p:nvPr/>
        </p:nvCxnSpPr>
        <p:spPr>
          <a:xfrm flipH="1" flipV="1">
            <a:off x="3955774" y="5138530"/>
            <a:ext cx="141074" cy="521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55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4CF31-DCE9-403E-ADE3-13E5C22748FE}"/>
              </a:ext>
            </a:extLst>
          </p:cNvPr>
          <p:cNvSpPr txBox="1"/>
          <p:nvPr/>
        </p:nvSpPr>
        <p:spPr>
          <a:xfrm>
            <a:off x="4470124" y="1690688"/>
            <a:ext cx="54197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00:    </a:t>
            </a:r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0e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04: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08: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0d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0a: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0c: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0d: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0e: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12:    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16:    call 04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1a:    call print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BF4FC-ACDB-4C92-B1B4-A402DD53A6AB}"/>
              </a:ext>
            </a:extLst>
          </p:cNvPr>
          <p:cNvSpPr txBox="1"/>
          <p:nvPr/>
        </p:nvSpPr>
        <p:spPr>
          <a:xfrm>
            <a:off x="7908848" y="5237923"/>
            <a:ext cx="333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Linker, help!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56358D-DD12-48FC-A0B8-870CFADF4FAD}"/>
              </a:ext>
            </a:extLst>
          </p:cNvPr>
          <p:cNvCxnSpPr>
            <a:cxnSpLocks/>
          </p:cNvCxnSpPr>
          <p:nvPr/>
        </p:nvCxnSpPr>
        <p:spPr>
          <a:xfrm flipH="1" flipV="1">
            <a:off x="7474227" y="5327374"/>
            <a:ext cx="347869" cy="20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73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91C9ED-D495-46BD-BC6D-FADDB002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566898-A0A1-4915-B3FE-2A53A1DDD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877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4797" y="22111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4797" y="22111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50D096A-3709-4BDB-BE41-63C560011D13}"/>
              </a:ext>
            </a:extLst>
          </p:cNvPr>
          <p:cNvSpPr/>
          <p:nvPr/>
        </p:nvSpPr>
        <p:spPr>
          <a:xfrm>
            <a:off x="1933575" y="5505450"/>
            <a:ext cx="1600200" cy="723900"/>
          </a:xfrm>
          <a:prstGeom prst="wedgeRectCallout">
            <a:avLst>
              <a:gd name="adj1" fmla="val 61310"/>
              <a:gd name="adj2" fmla="val -12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0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4797" y="22111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E05A5A6-4C65-4200-9301-AA689A1D7553}"/>
              </a:ext>
            </a:extLst>
          </p:cNvPr>
          <p:cNvSpPr/>
          <p:nvPr/>
        </p:nvSpPr>
        <p:spPr>
          <a:xfrm>
            <a:off x="4933950" y="728662"/>
            <a:ext cx="2219325" cy="428625"/>
          </a:xfrm>
          <a:prstGeom prst="wedgeRectCallout">
            <a:avLst>
              <a:gd name="adj1" fmla="val -19974"/>
              <a:gd name="adj2" fmla="val 1358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argument</a:t>
            </a:r>
            <a:endParaRPr lang="en-GB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2D9C1DE-2F21-483E-B248-871174FDB9BC}"/>
              </a:ext>
            </a:extLst>
          </p:cNvPr>
          <p:cNvSpPr/>
          <p:nvPr/>
        </p:nvSpPr>
        <p:spPr>
          <a:xfrm>
            <a:off x="2543175" y="3648075"/>
            <a:ext cx="1485900" cy="942975"/>
          </a:xfrm>
          <a:prstGeom prst="wedgeRectCallout">
            <a:avLst>
              <a:gd name="adj1" fmla="val 76603"/>
              <a:gd name="adj2" fmla="val -203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local variables</a:t>
            </a:r>
            <a:endParaRPr lang="en-GB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16D04EB-C58E-439C-9105-2A1FC32FF064}"/>
              </a:ext>
            </a:extLst>
          </p:cNvPr>
          <p:cNvSpPr/>
          <p:nvPr/>
        </p:nvSpPr>
        <p:spPr>
          <a:xfrm>
            <a:off x="8953500" y="3067050"/>
            <a:ext cx="1809750" cy="428625"/>
          </a:xfrm>
          <a:prstGeom prst="wedgeRectCallout">
            <a:avLst>
              <a:gd name="adj1" fmla="val -108201"/>
              <a:gd name="adj2" fmla="val 966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</a:t>
            </a:r>
            <a:endParaRPr lang="en-GB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22EBFA4-B21C-46CB-A29F-88EE4B0B3E7C}"/>
              </a:ext>
            </a:extLst>
          </p:cNvPr>
          <p:cNvSpPr/>
          <p:nvPr/>
        </p:nvSpPr>
        <p:spPr>
          <a:xfrm>
            <a:off x="7400925" y="4763556"/>
            <a:ext cx="1552575" cy="481013"/>
          </a:xfrm>
          <a:prstGeom prst="wedgeRectCallout">
            <a:avLst>
              <a:gd name="adj1" fmla="val -112244"/>
              <a:gd name="adj2" fmla="val -543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373A13-0C99-4B0F-96A5-EF5580F6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Stack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37C7C4-0760-4179-9851-D558F87D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ast </a:t>
            </a:r>
            <a:r>
              <a:rPr lang="en-US" b="1" dirty="0"/>
              <a:t>I</a:t>
            </a:r>
            <a:r>
              <a:rPr lang="en-US" dirty="0"/>
              <a:t>n –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 Structure</a:t>
            </a:r>
          </a:p>
          <a:p>
            <a:endParaRPr lang="en-US" dirty="0"/>
          </a:p>
          <a:p>
            <a:r>
              <a:rPr lang="en-US" dirty="0"/>
              <a:t>Holds local variables, arguments and return addresses</a:t>
            </a:r>
          </a:p>
          <a:p>
            <a:endParaRPr lang="en-US" dirty="0"/>
          </a:p>
          <a:p>
            <a:r>
              <a:rPr lang="en-US" dirty="0"/>
              <a:t>Each function’s data live in its own area called stack frame </a:t>
            </a:r>
          </a:p>
          <a:p>
            <a:endParaRPr lang="en-US" dirty="0"/>
          </a:p>
          <a:p>
            <a:r>
              <a:rPr lang="en-US" dirty="0"/>
              <a:t>When function exits, the frame is popped off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4797" y="22111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42076-DD3F-4A31-8854-3F52A102E952}"/>
              </a:ext>
            </a:extLst>
          </p:cNvPr>
          <p:cNvSpPr/>
          <p:nvPr/>
        </p:nvSpPr>
        <p:spPr>
          <a:xfrm>
            <a:off x="304796" y="26398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06E8B0-0394-4DF9-B04E-2AAC995E273F}"/>
              </a:ext>
            </a:extLst>
          </p:cNvPr>
          <p:cNvSpPr/>
          <p:nvPr/>
        </p:nvSpPr>
        <p:spPr>
          <a:xfrm>
            <a:off x="304796" y="30684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1424A10-58E6-4E03-B75E-66EBF5553492}"/>
              </a:ext>
            </a:extLst>
          </p:cNvPr>
          <p:cNvSpPr/>
          <p:nvPr/>
        </p:nvSpPr>
        <p:spPr>
          <a:xfrm>
            <a:off x="10744199" y="1488829"/>
            <a:ext cx="314325" cy="4571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11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100" y="56211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42076-DD3F-4A31-8854-3F52A102E952}"/>
              </a:ext>
            </a:extLst>
          </p:cNvPr>
          <p:cNvSpPr/>
          <p:nvPr/>
        </p:nvSpPr>
        <p:spPr>
          <a:xfrm>
            <a:off x="8891587" y="15934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06E8B0-0394-4DF9-B04E-2AAC995E273F}"/>
              </a:ext>
            </a:extLst>
          </p:cNvPr>
          <p:cNvSpPr/>
          <p:nvPr/>
        </p:nvSpPr>
        <p:spPr>
          <a:xfrm>
            <a:off x="8897325" y="83473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2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2AA728D-C4F8-4577-A554-13773F1D3265}"/>
              </a:ext>
            </a:extLst>
          </p:cNvPr>
          <p:cNvSpPr txBox="1"/>
          <p:nvPr/>
        </p:nvSpPr>
        <p:spPr>
          <a:xfrm rot="16200000">
            <a:off x="9358061" y="2146336"/>
            <a:ext cx="71585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100" y="56211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BC114-BBFD-4DD1-BA22-835DB23DC6D7}"/>
              </a:ext>
            </a:extLst>
          </p:cNvPr>
          <p:cNvSpPr/>
          <p:nvPr/>
        </p:nvSpPr>
        <p:spPr>
          <a:xfrm>
            <a:off x="8891587" y="15934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B3571-6245-4B23-AB1F-5F770C1AC2C3}"/>
              </a:ext>
            </a:extLst>
          </p:cNvPr>
          <p:cNvSpPr/>
          <p:nvPr/>
        </p:nvSpPr>
        <p:spPr>
          <a:xfrm>
            <a:off x="8897325" y="83473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1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9358061" y="2146336"/>
            <a:ext cx="71585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2980" y="2731817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0F3B24C-B0F5-4971-81E8-BAE09AE18E46}"/>
              </a:ext>
            </a:extLst>
          </p:cNvPr>
          <p:cNvSpPr/>
          <p:nvPr/>
        </p:nvSpPr>
        <p:spPr>
          <a:xfrm>
            <a:off x="5638798" y="1028685"/>
            <a:ext cx="923925" cy="495300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[BP – 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06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0C9A1-6594-468D-B772-7E34E84D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E7120-D10A-4EB1-B5CB-0A2C4CABC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8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801" y="2702596"/>
            <a:ext cx="182837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2980" y="2731817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0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3360" y="2701036"/>
            <a:ext cx="182525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983AC76-2D0C-494C-B1C1-BBCE444CE4D8}"/>
              </a:ext>
            </a:extLst>
          </p:cNvPr>
          <p:cNvSpPr/>
          <p:nvPr/>
        </p:nvSpPr>
        <p:spPr>
          <a:xfrm>
            <a:off x="2327303" y="3645931"/>
            <a:ext cx="1447800" cy="1028700"/>
          </a:xfrm>
          <a:prstGeom prst="wedgeRectCallout">
            <a:avLst>
              <a:gd name="adj1" fmla="val 97848"/>
              <a:gd name="adj2" fmla="val -182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[BP + 2]</a:t>
            </a:r>
          </a:p>
          <a:p>
            <a:pPr algn="ctr"/>
            <a:r>
              <a:rPr lang="en-US" dirty="0"/>
              <a:t>[BP + 3]</a:t>
            </a:r>
          </a:p>
          <a:p>
            <a:pPr algn="ctr"/>
            <a:r>
              <a:rPr lang="en-US" dirty="0"/>
              <a:t>[BP + 4]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34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3360" y="2701036"/>
            <a:ext cx="182525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81424" y="195614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28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3360" y="2701036"/>
            <a:ext cx="182525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53797" y="268893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1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7051" y="2697346"/>
            <a:ext cx="181787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7510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26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7510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9364638" y="4443411"/>
            <a:ext cx="7027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155978" y="15853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49794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2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155978" y="15853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49794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5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155978" y="15853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559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367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54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4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25929" y="26493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72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4502654" y="306705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28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4502654" y="306705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C6F4A-DD04-4824-AB5B-6588D6E24F7E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1274305" y="681365"/>
            <a:ext cx="5002670" cy="247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858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93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792064" y="2712333"/>
            <a:ext cx="18478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858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48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792064" y="2712333"/>
            <a:ext cx="18478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858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2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792064" y="2712333"/>
            <a:ext cx="18478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858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850106-66E3-4D30-995F-3C530C5F7987}"/>
              </a:ext>
            </a:extLst>
          </p:cNvPr>
          <p:cNvCxnSpPr>
            <a:stCxn id="11" idx="3"/>
          </p:cNvCxnSpPr>
          <p:nvPr/>
        </p:nvCxnSpPr>
        <p:spPr>
          <a:xfrm>
            <a:off x="1274305" y="681365"/>
            <a:ext cx="8736470" cy="217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24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792064" y="2712333"/>
            <a:ext cx="18478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5714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642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5714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9364638" y="4395786"/>
            <a:ext cx="7027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818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49162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3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6CF5-03AE-42F8-B23F-ACBF371E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957"/>
            <a:ext cx="10515600" cy="568000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.text: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mov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hello_world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…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.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rodata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hello_world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“hello all, this is a text”, 0      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.data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global-var: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0x67</a:t>
            </a:r>
          </a:p>
        </p:txBody>
      </p:sp>
    </p:spTree>
    <p:extLst>
      <p:ext uri="{BB962C8B-B14F-4D97-AF65-F5344CB8AC3E}">
        <p14:creationId xmlns:p14="http://schemas.microsoft.com/office/powerpoint/2010/main" val="138492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818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49162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818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3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4296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74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4296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6304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51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3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386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2AEC20FB-9319-4BB0-8CC5-5D49D689BC4C}"/>
              </a:ext>
            </a:extLst>
          </p:cNvPr>
          <p:cNvSpPr/>
          <p:nvPr/>
        </p:nvSpPr>
        <p:spPr>
          <a:xfrm>
            <a:off x="8810625" y="4229098"/>
            <a:ext cx="4029075" cy="289145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Stack Overflow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4296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7725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4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7725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3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1440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0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1440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5250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B91C9-76B2-46DC-96FA-CFE6F184B90B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274305" y="681365"/>
            <a:ext cx="8555496" cy="515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1D6888-E4D1-47AB-A135-350229B3DF5F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483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when executed, the section contents are copied to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8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7821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1D6888-E4D1-47AB-A135-350229B3DF5F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0DDAAA-D416-42C2-BB4A-AB9C64F4417B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63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7821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1D6888-E4D1-47AB-A135-350229B3DF5F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074FDC-A078-467B-AAE4-C7716D7DBE50}"/>
              </a:ext>
            </a:extLst>
          </p:cNvPr>
          <p:cNvCxnSpPr>
            <a:stCxn id="22" idx="3"/>
          </p:cNvCxnSpPr>
          <p:nvPr/>
        </p:nvCxnSpPr>
        <p:spPr>
          <a:xfrm>
            <a:off x="1274305" y="681365"/>
            <a:ext cx="8717420" cy="257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729BB50-9E7B-404B-A212-95C6D58CC917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7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1535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C8E358-0D2C-42A3-BBC8-302AB90BA195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54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1535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72B878-3C6E-4DC9-A6B0-787EA6881A28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7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5155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8AB41B-E103-44DD-98B4-F7D27048BB79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03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5155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45657-CAAD-49B5-9F5B-A4B4316FA151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790BDE-77E7-461E-AC5D-F20C7338210A}"/>
              </a:ext>
            </a:extLst>
          </p:cNvPr>
          <p:cNvCxnSpPr>
            <a:endCxn id="20" idx="3"/>
          </p:cNvCxnSpPr>
          <p:nvPr/>
        </p:nvCxnSpPr>
        <p:spPr>
          <a:xfrm flipH="1" flipV="1">
            <a:off x="1274305" y="681365"/>
            <a:ext cx="8641220" cy="293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7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100" y="559117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347192" y="1018861"/>
            <a:ext cx="73759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8491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45657-CAAD-49B5-9F5B-A4B4316FA151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98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100" y="559117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347192" y="1018861"/>
            <a:ext cx="73759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8491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45657-CAAD-49B5-9F5B-A4B4316FA151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6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2BDFB8-62CF-489B-9F0B-360E406B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Stack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86E31-286B-4C2B-BA7D-97E82120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stack frames used also for nested blocks</a:t>
            </a:r>
          </a:p>
          <a:p>
            <a:endParaRPr lang="en-US" dirty="0"/>
          </a:p>
          <a:p>
            <a:r>
              <a:rPr lang="en-US" dirty="0"/>
              <a:t>elements on stack must have statically known sizes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slightly more complicated for languages that allow nested functions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stack frame saves the old BP as well as BP to the closest parent function</a:t>
            </a:r>
          </a:p>
          <a:p>
            <a:pPr lvl="1"/>
            <a:endParaRPr lang="en-US" dirty="0"/>
          </a:p>
          <a:p>
            <a:r>
              <a:rPr lang="en-US" dirty="0"/>
              <a:t>when function returns data on stack cease to exist</a:t>
            </a:r>
          </a:p>
          <a:p>
            <a:pPr lvl="1"/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ok for other than local variables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7F3AB74-F216-44D7-AB7F-FACC05A36AE2}"/>
              </a:ext>
            </a:extLst>
          </p:cNvPr>
          <p:cNvSpPr/>
          <p:nvPr/>
        </p:nvSpPr>
        <p:spPr>
          <a:xfrm>
            <a:off x="9029701" y="2676525"/>
            <a:ext cx="1714500" cy="752475"/>
          </a:xfrm>
          <a:prstGeom prst="wedgeRectCallout">
            <a:avLst>
              <a:gd name="adj1" fmla="val -76907"/>
              <a:gd name="adj2" fmla="val 297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why?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060196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9B01-198E-4E29-B58F-D1E8DD74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Segment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18F8-239D-40F0-80F8-5358F1C1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global variables </a:t>
            </a:r>
          </a:p>
          <a:p>
            <a:endParaRPr lang="en-US" dirty="0"/>
          </a:p>
          <a:p>
            <a:r>
              <a:rPr lang="en-US" dirty="0"/>
              <a:t>has statically known size</a:t>
            </a:r>
          </a:p>
          <a:p>
            <a:endParaRPr lang="en-US" dirty="0"/>
          </a:p>
          <a:p>
            <a:r>
              <a:rPr lang="en-US" dirty="0"/>
              <a:t>data in DS are valid throughout the duration of the program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6668A51-544E-46AF-A6C7-9648A6BFE14C}"/>
              </a:ext>
            </a:extLst>
          </p:cNvPr>
          <p:cNvSpPr/>
          <p:nvPr/>
        </p:nvSpPr>
        <p:spPr>
          <a:xfrm>
            <a:off x="2390775" y="4924425"/>
            <a:ext cx="7610475" cy="1387475"/>
          </a:xfrm>
          <a:prstGeom prst="wedgeRectCallout">
            <a:avLst>
              <a:gd name="adj1" fmla="val -13574"/>
              <a:gd name="adj2" fmla="val -9196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Is this always true?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6763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2" y="5953539"/>
            <a:ext cx="1620078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760843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886200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3359426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</p:spTree>
    <p:extLst>
      <p:ext uri="{BB962C8B-B14F-4D97-AF65-F5344CB8AC3E}">
        <p14:creationId xmlns:p14="http://schemas.microsoft.com/office/powerpoint/2010/main" val="28543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9B01-198E-4E29-B58F-D1E8DD74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Segment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18F8-239D-40F0-80F8-5358F1C1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global variables </a:t>
            </a:r>
          </a:p>
          <a:p>
            <a:endParaRPr lang="en-US" dirty="0"/>
          </a:p>
          <a:p>
            <a:r>
              <a:rPr lang="en-US" dirty="0"/>
              <a:t>has statically known size</a:t>
            </a:r>
          </a:p>
          <a:p>
            <a:endParaRPr lang="en-US" dirty="0"/>
          </a:p>
          <a:p>
            <a:r>
              <a:rPr lang="en-US" dirty="0"/>
              <a:t>data in DS are valid throughout the duration of the program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5B2B-B294-4B9B-9FC3-5135227036C3}"/>
              </a:ext>
            </a:extLst>
          </p:cNvPr>
          <p:cNvSpPr txBox="1"/>
          <p:nvPr/>
        </p:nvSpPr>
        <p:spPr>
          <a:xfrm>
            <a:off x="5305425" y="2571750"/>
            <a:ext cx="67681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But so does stack!! 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Where to put dynamically sized data?</a:t>
            </a:r>
            <a:endParaRPr lang="en-GB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C07256-4273-4511-9191-6235CA374A02}"/>
              </a:ext>
            </a:extLst>
          </p:cNvPr>
          <p:cNvCxnSpPr>
            <a:stCxn id="5" idx="1"/>
          </p:cNvCxnSpPr>
          <p:nvPr/>
        </p:nvCxnSpPr>
        <p:spPr>
          <a:xfrm flipH="1">
            <a:off x="4791075" y="3110359"/>
            <a:ext cx="5143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EE6E-6743-4FCA-9871-A66D8141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Heap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1587-41EF-4611-B39B-E23932F4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area for dynamically allocated data</a:t>
            </a:r>
          </a:p>
          <a:p>
            <a:endParaRPr lang="en-US" dirty="0"/>
          </a:p>
          <a:p>
            <a:r>
              <a:rPr lang="en-US" dirty="0"/>
              <a:t>allows allocation &amp; deallocation in arbitrary order</a:t>
            </a:r>
          </a:p>
          <a:p>
            <a:endParaRPr lang="en-US" dirty="0"/>
          </a:p>
          <a:p>
            <a:r>
              <a:rPr lang="en-US" dirty="0"/>
              <a:t>manual or automatic (garbage collector) management</a:t>
            </a:r>
          </a:p>
          <a:p>
            <a:endParaRPr lang="en-US" dirty="0"/>
          </a:p>
          <a:p>
            <a:r>
              <a:rPr lang="en-US" dirty="0"/>
              <a:t>dynamic size depending on the actual allocation at any given time (sort of)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928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E6A3-E01D-49D4-9EBC-DD5F114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Layout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53C71B-0D2F-4E1B-B743-0DAC97E1E468}"/>
              </a:ext>
            </a:extLst>
          </p:cNvPr>
          <p:cNvCxnSpPr/>
          <p:nvPr/>
        </p:nvCxnSpPr>
        <p:spPr>
          <a:xfrm flipV="1">
            <a:off x="4400550" y="1800225"/>
            <a:ext cx="0" cy="455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B2A2FE-1E27-4CA5-8E44-2C8F53DA58D2}"/>
              </a:ext>
            </a:extLst>
          </p:cNvPr>
          <p:cNvSpPr txBox="1"/>
          <p:nvPr/>
        </p:nvSpPr>
        <p:spPr>
          <a:xfrm>
            <a:off x="4029075" y="616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CD1F0-6BD8-426D-BED1-8E7334D7D4DE}"/>
              </a:ext>
            </a:extLst>
          </p:cNvPr>
          <p:cNvSpPr txBox="1"/>
          <p:nvPr/>
        </p:nvSpPr>
        <p:spPr>
          <a:xfrm>
            <a:off x="3286655" y="1632229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mem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BCDC5-DE7B-48C0-B703-8DE2D2586924}"/>
              </a:ext>
            </a:extLst>
          </p:cNvPr>
          <p:cNvSpPr/>
          <p:nvPr/>
        </p:nvSpPr>
        <p:spPr>
          <a:xfrm>
            <a:off x="4953000" y="5429250"/>
            <a:ext cx="2657462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Code Segment</a:t>
            </a:r>
            <a:endParaRPr lang="en-GB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D1F1A9-0307-45D6-BBDC-BB4C773908E5}"/>
              </a:ext>
            </a:extLst>
          </p:cNvPr>
          <p:cNvSpPr/>
          <p:nvPr/>
        </p:nvSpPr>
        <p:spPr>
          <a:xfrm>
            <a:off x="4953000" y="4829175"/>
            <a:ext cx="2657462" cy="600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</a:t>
            </a:r>
            <a:r>
              <a:rPr lang="en-US" dirty="0"/>
              <a:t> </a:t>
            </a:r>
            <a:r>
              <a:rPr lang="en-US" sz="2800" dirty="0"/>
              <a:t>Segment</a:t>
            </a:r>
            <a:endParaRPr lang="en-GB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25212E-2A07-4B45-A888-C07C885BC861}"/>
              </a:ext>
            </a:extLst>
          </p:cNvPr>
          <p:cNvSpPr/>
          <p:nvPr/>
        </p:nvSpPr>
        <p:spPr>
          <a:xfrm>
            <a:off x="4953000" y="3905250"/>
            <a:ext cx="2657462" cy="923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Heap</a:t>
            </a:r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92EEF-94A5-4531-9AF8-98F1C62BE726}"/>
              </a:ext>
            </a:extLst>
          </p:cNvPr>
          <p:cNvSpPr/>
          <p:nvPr/>
        </p:nvSpPr>
        <p:spPr>
          <a:xfrm>
            <a:off x="4953000" y="1816895"/>
            <a:ext cx="2657462" cy="5643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Stack</a:t>
            </a:r>
            <a:endParaRPr lang="en-GB" sz="28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BF494F6-1D76-4303-8FD1-99DED3115359}"/>
              </a:ext>
            </a:extLst>
          </p:cNvPr>
          <p:cNvSpPr/>
          <p:nvPr/>
        </p:nvSpPr>
        <p:spPr>
          <a:xfrm>
            <a:off x="6096000" y="2466975"/>
            <a:ext cx="419099" cy="4857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3AA99D81-E7CA-4F40-9DCA-E53D9C6A708D}"/>
              </a:ext>
            </a:extLst>
          </p:cNvPr>
          <p:cNvSpPr/>
          <p:nvPr/>
        </p:nvSpPr>
        <p:spPr>
          <a:xfrm>
            <a:off x="6096000" y="3305176"/>
            <a:ext cx="419085" cy="4953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8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4" grpId="0" animBg="1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EE65-4FFC-403A-AE77-19D6E1D4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02F3E-3DC8-45B2-8B9E-188FBD8C1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BC4C-3DB5-4588-A03A-E0F98B06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Calling Conventions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BBF9-BD49-4C65-BF90-942F61ED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how to pass arguments?</a:t>
            </a:r>
          </a:p>
          <a:p>
            <a:pPr lvl="1"/>
            <a:r>
              <a:rPr lang="en-US" dirty="0"/>
              <a:t>stack, registers, both, argument order</a:t>
            </a:r>
          </a:p>
          <a:p>
            <a:r>
              <a:rPr lang="en-US" dirty="0"/>
              <a:t>how to return the result of the function?</a:t>
            </a:r>
          </a:p>
          <a:p>
            <a:pPr lvl="1"/>
            <a:r>
              <a:rPr lang="en-US" dirty="0"/>
              <a:t>stack, registers, type-dependent</a:t>
            </a:r>
          </a:p>
          <a:p>
            <a:r>
              <a:rPr lang="en-US" dirty="0"/>
              <a:t>which registers are free for caller, and which for callee</a:t>
            </a:r>
          </a:p>
          <a:p>
            <a:endParaRPr lang="en-US" dirty="0"/>
          </a:p>
          <a:p>
            <a:r>
              <a:rPr lang="en-US" dirty="0"/>
              <a:t>who is responsible for cleanup?</a:t>
            </a:r>
          </a:p>
          <a:p>
            <a:pPr lvl="1"/>
            <a:r>
              <a:rPr lang="en-US" dirty="0"/>
              <a:t>caller cleanup, callee cleanup</a:t>
            </a:r>
          </a:p>
          <a:p>
            <a:r>
              <a:rPr lang="en-US" dirty="0"/>
              <a:t>architecture, OS, and language dependent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64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F58A-32B7-4C1F-B7C9-7A242DF9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cdecl</a:t>
            </a:r>
            <a:r>
              <a:rPr lang="en-US" dirty="0"/>
              <a:t> (x86)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1859-6ACB-4544-B4B5-781623B7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C compiler, caller saved</a:t>
            </a:r>
          </a:p>
          <a:p>
            <a:endParaRPr lang="en-US" dirty="0"/>
          </a:p>
          <a:p>
            <a:r>
              <a:rPr lang="en-US" dirty="0"/>
              <a:t>arguments on stack, right to left</a:t>
            </a:r>
          </a:p>
          <a:p>
            <a:endParaRPr lang="en-US" dirty="0"/>
          </a:p>
          <a:p>
            <a:r>
              <a:rPr lang="en-US" dirty="0"/>
              <a:t>result in </a:t>
            </a:r>
            <a:r>
              <a:rPr lang="en-US" dirty="0" err="1"/>
              <a:t>eax</a:t>
            </a:r>
            <a:r>
              <a:rPr lang="en-US" dirty="0"/>
              <a:t>, st0, or stack </a:t>
            </a:r>
          </a:p>
          <a:p>
            <a:endParaRPr lang="en-US" dirty="0"/>
          </a:p>
          <a:p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ecx</a:t>
            </a:r>
            <a:r>
              <a:rPr lang="en-US" dirty="0"/>
              <a:t>, </a:t>
            </a:r>
            <a:r>
              <a:rPr lang="en-US" dirty="0" err="1"/>
              <a:t>edx</a:t>
            </a:r>
            <a:r>
              <a:rPr lang="en-US" dirty="0"/>
              <a:t> caller saved, rest callee saved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4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5D77-089B-4312-8283-91F2C4CB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cdecl</a:t>
            </a:r>
            <a:r>
              <a:rPr lang="en-US" dirty="0"/>
              <a:t> (x86)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10CD-412A-48D3-9C67-C0A5D96BD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   ; save caller’s frame and start new frame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mov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esp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   3         ; push the arguments left to right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   2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   1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call    f         ; call function f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add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esp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, 12   ; remove arguments from frame (caller saved)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add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, 1    ; result returned in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(if integer)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mov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esp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;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is callee cleaned (call to itself!)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pop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   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ret               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76828E3F-97CE-4210-AB25-D14DEA7ED97D}"/>
              </a:ext>
            </a:extLst>
          </p:cNvPr>
          <p:cNvSpPr/>
          <p:nvPr/>
        </p:nvSpPr>
        <p:spPr>
          <a:xfrm rot="10800000">
            <a:off x="288234" y="1928190"/>
            <a:ext cx="549965" cy="341015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4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F6AB-741D-443F-82FB-99758730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cdecl</a:t>
            </a:r>
            <a:r>
              <a:rPr lang="en-US" dirty="0"/>
              <a:t> (x86)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7AAF-2FFC-44E7-9399-EAC26660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bp is updated by callee (BP - addressing in callee, like our example)</a:t>
            </a:r>
          </a:p>
          <a:p>
            <a:endParaRPr lang="en-US" dirty="0"/>
          </a:p>
          <a:p>
            <a:r>
              <a:rPr lang="en-US" dirty="0"/>
              <a:t>larger results returned on stack (caller allocated)</a:t>
            </a:r>
          </a:p>
          <a:p>
            <a:endParaRPr lang="en-US" dirty="0"/>
          </a:p>
          <a:p>
            <a:r>
              <a:rPr lang="en-US" dirty="0"/>
              <a:t>results in more registers (</a:t>
            </a:r>
            <a:r>
              <a:rPr lang="en-US" dirty="0" err="1"/>
              <a:t>eax:edx</a:t>
            </a:r>
            <a:r>
              <a:rPr lang="en-US" dirty="0"/>
              <a:t> typically)</a:t>
            </a:r>
          </a:p>
          <a:p>
            <a:endParaRPr lang="en-US" dirty="0"/>
          </a:p>
          <a:p>
            <a:r>
              <a:rPr lang="en-US" dirty="0"/>
              <a:t>stack alignment considerations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0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9082-33BD-411F-A654-8AF94417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x86 Calling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BDC0-3909-4B84-84F8-DA366182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fastcall</a:t>
            </a:r>
            <a:r>
              <a:rPr lang="en-US" dirty="0"/>
              <a:t> (arguments in registers, callee cleanup)</a:t>
            </a:r>
          </a:p>
          <a:p>
            <a:endParaRPr lang="en-US" dirty="0"/>
          </a:p>
          <a:p>
            <a:r>
              <a:rPr lang="en-US" dirty="0" err="1"/>
              <a:t>thiscall</a:t>
            </a:r>
            <a:r>
              <a:rPr lang="en-US" dirty="0"/>
              <a:t> (this pushed on stack as first argument, some variants in </a:t>
            </a:r>
            <a:r>
              <a:rPr lang="en-US" dirty="0" err="1"/>
              <a:t>ecx</a:t>
            </a:r>
            <a:r>
              <a:rPr lang="en-US" dirty="0"/>
              <a:t>, caller cleanup)</a:t>
            </a:r>
          </a:p>
          <a:p>
            <a:endParaRPr lang="en-US" dirty="0"/>
          </a:p>
          <a:p>
            <a:r>
              <a:rPr lang="en-US" dirty="0" err="1"/>
              <a:t>stdcall</a:t>
            </a:r>
            <a:r>
              <a:rPr lang="en-US" dirty="0"/>
              <a:t> (callee cleanup, right to left </a:t>
            </a:r>
            <a:r>
              <a:rPr lang="en-US" dirty="0" err="1"/>
              <a:t>args</a:t>
            </a:r>
            <a:r>
              <a:rPr lang="en-US" dirty="0"/>
              <a:t>, Win32API)</a:t>
            </a:r>
          </a:p>
          <a:p>
            <a:endParaRPr lang="en-US" dirty="0"/>
          </a:p>
          <a:p>
            <a:r>
              <a:rPr lang="en-US" dirty="0"/>
              <a:t>x86_64 calling conventions (Microsoft vs the world)</a:t>
            </a:r>
          </a:p>
        </p:txBody>
      </p:sp>
    </p:spTree>
    <p:extLst>
      <p:ext uri="{BB962C8B-B14F-4D97-AF65-F5344CB8AC3E}">
        <p14:creationId xmlns:p14="http://schemas.microsoft.com/office/powerpoint/2010/main" val="256858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E427-4749-4727-BA83-2D8FE80C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(A32)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59A6-0BD1-45D2-892B-8ED97EF9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register (LR) for return address</a:t>
            </a:r>
          </a:p>
          <a:p>
            <a:pPr lvl="1"/>
            <a:r>
              <a:rPr lang="en-US" dirty="0"/>
              <a:t>faster than stack for calls to leaf subroutines</a:t>
            </a:r>
          </a:p>
          <a:p>
            <a:pPr lvl="1"/>
            <a:r>
              <a:rPr lang="en-US" dirty="0"/>
              <a:t>not really that necessary with </a:t>
            </a:r>
            <a:r>
              <a:rPr lang="en-US" dirty="0" err="1"/>
              <a:t>inlining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registers</a:t>
            </a:r>
          </a:p>
          <a:p>
            <a:pPr lvl="1"/>
            <a:r>
              <a:rPr lang="en-US" dirty="0"/>
              <a:t>r0, r1, r2, r3 = arguments (callee saved)</a:t>
            </a:r>
          </a:p>
          <a:p>
            <a:pPr lvl="1"/>
            <a:r>
              <a:rPr lang="en-US" dirty="0"/>
              <a:t>r4 – r11 = local variables (callee saved)</a:t>
            </a:r>
          </a:p>
        </p:txBody>
      </p:sp>
    </p:spTree>
    <p:extLst>
      <p:ext uri="{BB962C8B-B14F-4D97-AF65-F5344CB8AC3E}">
        <p14:creationId xmlns:p14="http://schemas.microsoft.com/office/powerpoint/2010/main" val="1512343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7558</Words>
  <Application>Microsoft Office PowerPoint</Application>
  <PresentationFormat>Widescreen</PresentationFormat>
  <Paragraphs>2178</Paragraphs>
  <Slides>129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7" baseType="lpstr">
      <vt:lpstr> Iosevka Term</vt:lpstr>
      <vt:lpstr>Arial</vt:lpstr>
      <vt:lpstr>Bradley Hand ITC</vt:lpstr>
      <vt:lpstr>Calibri</vt:lpstr>
      <vt:lpstr>Calibri Light</vt:lpstr>
      <vt:lpstr>Consolas</vt:lpstr>
      <vt:lpstr>Iosevka NF</vt:lpstr>
      <vt:lpstr>Office Theme</vt:lpstr>
      <vt:lpstr>PowerPoint Presentation</vt:lpstr>
      <vt:lpstr>Principles of Compiled Code</vt:lpstr>
      <vt:lpstr>So we have a compiler…</vt:lpstr>
      <vt:lpstr>PowerPoint Presentation</vt:lpstr>
      <vt:lpstr>Executables</vt:lpstr>
      <vt:lpstr>Executable</vt:lpstr>
      <vt:lpstr>PowerPoint Presentation</vt:lpstr>
      <vt:lpstr>Executable</vt:lpstr>
      <vt:lpstr>PowerPoint Presentation</vt:lpstr>
      <vt:lpstr>PowerPoint Presentation</vt:lpstr>
      <vt:lpstr>PowerPoint Presentation</vt:lpstr>
      <vt:lpstr>Relocation</vt:lpstr>
      <vt:lpstr>Executable</vt:lpstr>
      <vt:lpstr>PowerPoint Presentation</vt:lpstr>
      <vt:lpstr>Executable</vt:lpstr>
      <vt:lpstr>PowerPoint Presentation</vt:lpstr>
      <vt:lpstr>PowerPoint Presentation</vt:lpstr>
      <vt:lpstr>Executable</vt:lpstr>
      <vt:lpstr>PowerPoint Presentation</vt:lpstr>
      <vt:lpstr>Object Files</vt:lpstr>
      <vt:lpstr>Object Files</vt:lpstr>
      <vt:lpstr>PowerPoint Presentation</vt:lpstr>
      <vt:lpstr>Source Granularity</vt:lpstr>
      <vt:lpstr>Source Granularity</vt:lpstr>
      <vt:lpstr>Basic Block</vt:lpstr>
      <vt:lpstr>PowerPoint Presentation</vt:lpstr>
      <vt:lpstr>PowerPoint Presentation</vt:lpstr>
      <vt:lpstr>PowerPoint Presentation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Memory Layout</vt:lpstr>
      <vt:lpstr>PowerPoint Presentation</vt:lpstr>
      <vt:lpstr>PowerPoint Presentation</vt:lpstr>
      <vt:lpstr>PowerPoint Presentation</vt:lpstr>
      <vt:lpstr>Call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Stack</vt:lpstr>
      <vt:lpstr>Data Segment</vt:lpstr>
      <vt:lpstr>Data Segment</vt:lpstr>
      <vt:lpstr>Heap </vt:lpstr>
      <vt:lpstr>Memory Layout</vt:lpstr>
      <vt:lpstr>Calling Conventions</vt:lpstr>
      <vt:lpstr>Calling Conventions</vt:lpstr>
      <vt:lpstr>cdecl (x86)</vt:lpstr>
      <vt:lpstr>cdecl (x86)</vt:lpstr>
      <vt:lpstr>cdecl (x86)</vt:lpstr>
      <vt:lpstr>Other x86 Calling Conventions</vt:lpstr>
      <vt:lpstr>ARM (A32)</vt:lpstr>
      <vt:lpstr>ARM64</vt:lpstr>
      <vt:lpstr>Target Architectures</vt:lpstr>
      <vt:lpstr>Target Architectures</vt:lpstr>
      <vt:lpstr>CISC</vt:lpstr>
      <vt:lpstr>CISC</vt:lpstr>
      <vt:lpstr>CISC</vt:lpstr>
      <vt:lpstr>CISC</vt:lpstr>
      <vt:lpstr>RISC</vt:lpstr>
      <vt:lpstr>SuperScalar Processors</vt:lpstr>
      <vt:lpstr>Pipeline Stalls</vt:lpstr>
      <vt:lpstr>RISC</vt:lpstr>
      <vt:lpstr>VLIW</vt:lpstr>
      <vt:lpstr>EPIC</vt:lpstr>
      <vt:lpstr>The Awesome Compiler</vt:lpstr>
      <vt:lpstr>The Awesome Compiler</vt:lpstr>
      <vt:lpstr>Super-Super Processors</vt:lpstr>
      <vt:lpstr>SMT</vt:lpstr>
      <vt:lpstr>Out of Order Execution</vt:lpstr>
      <vt:lpstr>PowerPoint Presentation</vt:lpstr>
      <vt:lpstr>Practical ISA</vt:lpstr>
      <vt:lpstr>PowerPoint Presentation</vt:lpstr>
      <vt:lpstr>PowerPoint Presentation</vt:lpstr>
      <vt:lpstr>PowerPoint Presentation</vt:lpstr>
      <vt:lpstr>PowerPoint Presentation</vt:lpstr>
      <vt:lpstr>Fun with CISC</vt:lpstr>
      <vt:lpstr>PowerPoint Presentation</vt:lpstr>
      <vt:lpstr>PowerPoint Presentation</vt:lpstr>
      <vt:lpstr>Code Size Matters</vt:lpstr>
      <vt:lpstr>General Trends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Peta M</cp:lastModifiedBy>
  <cp:revision>81</cp:revision>
  <dcterms:created xsi:type="dcterms:W3CDTF">2019-11-27T10:15:31Z</dcterms:created>
  <dcterms:modified xsi:type="dcterms:W3CDTF">2022-03-21T10:26:47Z</dcterms:modified>
</cp:coreProperties>
</file>