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629" r:id="rId3"/>
    <p:sldId id="620" r:id="rId4"/>
    <p:sldId id="623" r:id="rId5"/>
    <p:sldId id="624" r:id="rId6"/>
    <p:sldId id="625" r:id="rId7"/>
    <p:sldId id="628" r:id="rId8"/>
    <p:sldId id="631" r:id="rId9"/>
    <p:sldId id="632" r:id="rId10"/>
    <p:sldId id="633" r:id="rId11"/>
    <p:sldId id="626" r:id="rId12"/>
    <p:sldId id="627" r:id="rId13"/>
    <p:sldId id="611" r:id="rId14"/>
    <p:sldId id="612" r:id="rId15"/>
    <p:sldId id="617" r:id="rId16"/>
    <p:sldId id="621" r:id="rId17"/>
    <p:sldId id="634" r:id="rId18"/>
    <p:sldId id="635" r:id="rId19"/>
    <p:sldId id="636" r:id="rId20"/>
    <p:sldId id="637" r:id="rId21"/>
    <p:sldId id="638" r:id="rId22"/>
    <p:sldId id="639" r:id="rId23"/>
    <p:sldId id="614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15" r:id="rId34"/>
    <p:sldId id="666" r:id="rId35"/>
    <p:sldId id="616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9" r:id="rId45"/>
    <p:sldId id="658" r:id="rId46"/>
    <p:sldId id="660" r:id="rId47"/>
    <p:sldId id="661" r:id="rId48"/>
    <p:sldId id="662" r:id="rId49"/>
    <p:sldId id="663" r:id="rId50"/>
    <p:sldId id="664" r:id="rId51"/>
    <p:sldId id="665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6" r:id="rId60"/>
    <p:sldId id="677" r:id="rId61"/>
    <p:sldId id="678" r:id="rId62"/>
    <p:sldId id="679" r:id="rId63"/>
    <p:sldId id="680" r:id="rId64"/>
    <p:sldId id="681" r:id="rId65"/>
    <p:sldId id="682" r:id="rId66"/>
    <p:sldId id="684" r:id="rId67"/>
    <p:sldId id="685" r:id="rId68"/>
    <p:sldId id="686" r:id="rId69"/>
    <p:sldId id="55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4019" autoAdjust="0"/>
  </p:normalViewPr>
  <p:slideViewPr>
    <p:cSldViewPr snapToGrid="0">
      <p:cViewPr varScale="1">
        <p:scale>
          <a:sx n="91" d="100"/>
          <a:sy n="91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 is interesting problem now. We load it way too soon. A quick fix is moving the load to its uses – but they are on different control flow branches, so we have to double the load. And therefore split b0 into multiple registers again.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57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changes the IR too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3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 decent instruction selection can make the code even simpler: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7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 decent instruction selection can make the code even simpler: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4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Voila. Can we do better? First of all, we can run a simple </a:t>
            </a:r>
            <a:r>
              <a:rPr lang="en-US" dirty="0" err="1"/>
              <a:t>peepholer</a:t>
            </a:r>
            <a:r>
              <a:rPr lang="en-US" dirty="0"/>
              <a:t> on the code now that will fix some issues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4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Voila. Can we do better? First of all, we can run a simple </a:t>
            </a:r>
            <a:r>
              <a:rPr lang="en-US" dirty="0" err="1"/>
              <a:t>peepholer</a:t>
            </a:r>
            <a:r>
              <a:rPr lang="en-US" dirty="0"/>
              <a:t> on the code now that will fix some issues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00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Voila. Can we do better? First of all, we can run a simple </a:t>
            </a:r>
            <a:r>
              <a:rPr lang="en-US" dirty="0" err="1"/>
              <a:t>peepholer</a:t>
            </a:r>
            <a:r>
              <a:rPr lang="en-US" dirty="0"/>
              <a:t> on the code now that will fix some issues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6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one more thing – note the mov b. a. We can see if we can merge the ranges. Since this is the only case where a and b actually merge, we can do that.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0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one more thing – note the mov b. a. We can see if we can merge the ranges. Since this is the only case where a and b actually merge, we can do that.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72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are finally done.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5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only 2 registers in the machine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1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7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revisit our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9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Translated to the IR first…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4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Instruction selection…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RET is still an IR instruction – this is because the calling </a:t>
            </a:r>
            <a:r>
              <a:rPr lang="en-US" dirty="0" err="1"/>
              <a:t>convetion</a:t>
            </a:r>
            <a:r>
              <a:rPr lang="en-US" dirty="0"/>
              <a:t> specifies that function result is returned in AX register. That is why we also use ax in the last addition because calling convention forces that. </a:t>
            </a:r>
          </a:p>
          <a:p>
            <a:endParaRPr lang="en-US" dirty="0"/>
          </a:p>
          <a:p>
            <a:r>
              <a:rPr lang="en-US" dirty="0"/>
              <a:t>All other regs are </a:t>
            </a:r>
            <a:r>
              <a:rPr lang="en-US" dirty="0" err="1"/>
              <a:t>pseudotarget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8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done better though.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done better though.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9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done better though.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2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2/11/24/life-of-an-instruction-in-llv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pl.hp.com/techreports/Compaq-DEC/SRC-RR-17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2022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C5-BAC8-4DFE-ACB0-43CA4DDF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F5F8-EA71-4238-8491-602DE70D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not all variables can be kept in registers</a:t>
            </a:r>
          </a:p>
          <a:p>
            <a:endParaRPr lang="en-US" dirty="0"/>
          </a:p>
          <a:p>
            <a:r>
              <a:rPr lang="en-US" dirty="0"/>
              <a:t>some need addresses</a:t>
            </a:r>
          </a:p>
          <a:p>
            <a:pPr lvl="1"/>
            <a:r>
              <a:rPr lang="en-US" dirty="0"/>
              <a:t>references, pointers</a:t>
            </a:r>
          </a:p>
          <a:p>
            <a:pPr lvl="1"/>
            <a:r>
              <a:rPr lang="en-US" dirty="0"/>
              <a:t>shared across threads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some start with an address</a:t>
            </a:r>
          </a:p>
          <a:p>
            <a:pPr lvl="1"/>
            <a:r>
              <a:rPr lang="en-US" dirty="0"/>
              <a:t>heap allocated</a:t>
            </a:r>
          </a:p>
          <a:p>
            <a:pPr lvl="1"/>
            <a:r>
              <a:rPr lang="en-US" dirty="0"/>
              <a:t>special memory (ports, DMA,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FC6C-E1DB-4031-A50D-B433DB0E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38E1-7755-4CB5-8FC2-7B0F48A8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  <a:p>
            <a:r>
              <a:rPr lang="en-US" dirty="0"/>
              <a:t>unlimited registers</a:t>
            </a:r>
          </a:p>
          <a:p>
            <a:pPr lvl="1"/>
            <a:r>
              <a:rPr lang="en-US" dirty="0"/>
              <a:t>SSA (not necessary)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registers created equal</a:t>
            </a:r>
          </a:p>
          <a:p>
            <a:pPr lvl="1"/>
            <a:r>
              <a:rPr lang="en-US" dirty="0"/>
              <a:t>i.e. any register can be used in any situation</a:t>
            </a:r>
          </a:p>
        </p:txBody>
      </p:sp>
    </p:spTree>
    <p:extLst>
      <p:ext uri="{BB962C8B-B14F-4D97-AF65-F5344CB8AC3E}">
        <p14:creationId xmlns:p14="http://schemas.microsoft.com/office/powerpoint/2010/main" val="9994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FC6C-E1DB-4031-A50D-B433DB0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566530"/>
          </a:xfrm>
        </p:spPr>
        <p:txBody>
          <a:bodyPr numCol="2">
            <a:normAutofit fontScale="90000"/>
          </a:bodyPr>
          <a:lstStyle/>
          <a:p>
            <a:r>
              <a:rPr lang="en-US" dirty="0"/>
              <a:t>IR</a:t>
            </a:r>
            <a:br>
              <a:rPr lang="en-US" dirty="0"/>
            </a:br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38E1-7755-4CB5-8FC2-7B0F48A8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  <a:p>
            <a:r>
              <a:rPr lang="en-US" dirty="0"/>
              <a:t>unlimited registers</a:t>
            </a:r>
          </a:p>
          <a:p>
            <a:pPr lvl="1"/>
            <a:r>
              <a:rPr lang="en-US" dirty="0"/>
              <a:t>SSA (not necessary)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registers created equal</a:t>
            </a:r>
          </a:p>
          <a:p>
            <a:pPr lvl="1"/>
            <a:r>
              <a:rPr lang="en-US" dirty="0"/>
              <a:t>i.e. any register can be used in any situation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only a few registers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all registers equal</a:t>
            </a:r>
          </a:p>
          <a:p>
            <a:pPr lvl="1"/>
            <a:r>
              <a:rPr lang="en-US" dirty="0"/>
              <a:t>certain instructions only work with certain registers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1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0158-EE21-4BD2-9577-D6BEAD6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3AC6-B29F-4D94-84C2-74659A8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33F39-0C09-4229-9455-9AE8569A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&amp;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02B6E-C092-48BA-BDE3-8FC6CD36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allocation determines which values will stay in registers and which won’t</a:t>
            </a:r>
          </a:p>
          <a:p>
            <a:endParaRPr lang="en-US" dirty="0"/>
          </a:p>
          <a:p>
            <a:r>
              <a:rPr lang="en-US" dirty="0"/>
              <a:t>assignment = for each value allocated to be in register, select the appropriate register</a:t>
            </a:r>
          </a:p>
        </p:txBody>
      </p:sp>
    </p:spTree>
    <p:extLst>
      <p:ext uri="{BB962C8B-B14F-4D97-AF65-F5344CB8AC3E}">
        <p14:creationId xmlns:p14="http://schemas.microsoft.com/office/powerpoint/2010/main" val="369280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E73A-1BAD-4F1C-A432-0688705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Spilling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037A-13FC-4883-8AAB-CEC846DD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there is not enough target registers, values must be stored in memory</a:t>
            </a:r>
          </a:p>
          <a:p>
            <a:endParaRPr lang="en-US" dirty="0"/>
          </a:p>
          <a:p>
            <a:r>
              <a:rPr lang="en-US" dirty="0"/>
              <a:t>simple, remember we started with all values in memory in the IR</a:t>
            </a:r>
          </a:p>
          <a:p>
            <a:pPr lvl="1"/>
            <a:r>
              <a:rPr lang="en-US" dirty="0"/>
              <a:t>allocate space for the spilled values on stack</a:t>
            </a:r>
          </a:p>
          <a:p>
            <a:pPr lvl="1"/>
            <a:r>
              <a:rPr lang="en-US" dirty="0"/>
              <a:t>load / store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beginning</a:t>
            </a:r>
          </a:p>
          <a:p>
            <a:pPr lvl="1"/>
            <a:r>
              <a:rPr lang="en-US" dirty="0"/>
              <a:t>all values in memory</a:t>
            </a:r>
          </a:p>
          <a:p>
            <a:endParaRPr lang="en-US" dirty="0"/>
          </a:p>
          <a:p>
            <a:r>
              <a:rPr lang="en-US" dirty="0"/>
              <a:t>first read is load</a:t>
            </a:r>
          </a:p>
          <a:p>
            <a:pPr lvl="1"/>
            <a:r>
              <a:rPr lang="en-US" dirty="0"/>
              <a:t>all other reads just reuse the value in register</a:t>
            </a:r>
          </a:p>
          <a:p>
            <a:pPr lvl="1"/>
            <a:r>
              <a:rPr lang="en-US" dirty="0"/>
              <a:t>target registers, i.e. not SSA at this time</a:t>
            </a:r>
          </a:p>
          <a:p>
            <a:pPr lvl="1"/>
            <a:endParaRPr lang="en-US" dirty="0"/>
          </a:p>
          <a:p>
            <a:r>
              <a:rPr lang="en-US" dirty="0"/>
              <a:t>last write is store</a:t>
            </a:r>
          </a:p>
          <a:p>
            <a:pPr lvl="1"/>
            <a:r>
              <a:rPr lang="en-US" dirty="0"/>
              <a:t>so that next basic blocks will have the information in memory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5876D-787D-4B09-A471-0AE1A98EA0A5}"/>
              </a:ext>
            </a:extLst>
          </p:cNvPr>
          <p:cNvSpPr txBox="1"/>
          <p:nvPr/>
        </p:nvSpPr>
        <p:spPr>
          <a:xfrm>
            <a:off x="7007086" y="1185379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= single basic block</a:t>
            </a:r>
          </a:p>
        </p:txBody>
      </p:sp>
    </p:spTree>
    <p:extLst>
      <p:ext uri="{BB962C8B-B14F-4D97-AF65-F5344CB8AC3E}">
        <p14:creationId xmlns:p14="http://schemas.microsoft.com/office/powerpoint/2010/main" val="160038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top-down:</a:t>
            </a:r>
          </a:p>
          <a:p>
            <a:pPr lvl="1"/>
            <a:r>
              <a:rPr lang="en-US" dirty="0"/>
              <a:t>loads &amp; stores are costly, best savings when the most frequently accessed values are kept in registers</a:t>
            </a:r>
          </a:p>
          <a:p>
            <a:pPr lvl="1"/>
            <a:r>
              <a:rPr lang="en-US" dirty="0"/>
              <a:t>calculate usage frequencies, most frequent ones in registers</a:t>
            </a:r>
          </a:p>
          <a:p>
            <a:pPr lvl="1"/>
            <a:r>
              <a:rPr lang="en-US" dirty="0"/>
              <a:t>reserve enough registers for temporaries (statically known)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21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</p:txBody>
      </p:sp>
    </p:spTree>
    <p:extLst>
      <p:ext uri="{BB962C8B-B14F-4D97-AF65-F5344CB8AC3E}">
        <p14:creationId xmlns:p14="http://schemas.microsoft.com/office/powerpoint/2010/main" val="134334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R3: 1 read  + 2 writes = 3</a:t>
            </a:r>
          </a:p>
        </p:txBody>
      </p:sp>
    </p:spTree>
    <p:extLst>
      <p:ext uri="{BB962C8B-B14F-4D97-AF65-F5344CB8AC3E}">
        <p14:creationId xmlns:p14="http://schemas.microsoft.com/office/powerpoint/2010/main" val="12247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1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R3: 1 read  + 2 writes = 3</a:t>
            </a:r>
          </a:p>
        </p:txBody>
      </p:sp>
    </p:spTree>
    <p:extLst>
      <p:ext uri="{BB962C8B-B14F-4D97-AF65-F5344CB8AC3E}">
        <p14:creationId xmlns:p14="http://schemas.microsoft.com/office/powerpoint/2010/main" val="20546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R3: 1 read  + 2 writes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E5256-911B-4082-9396-1710A2EE3005}"/>
              </a:ext>
            </a:extLst>
          </p:cNvPr>
          <p:cNvSpPr txBox="1"/>
          <p:nvPr/>
        </p:nvSpPr>
        <p:spPr>
          <a:xfrm>
            <a:off x="2956276" y="528588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we have no registers to write this since</a:t>
            </a:r>
          </a:p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all are occupied by values</a:t>
            </a:r>
          </a:p>
        </p:txBody>
      </p:sp>
    </p:spTree>
    <p:extLst>
      <p:ext uri="{BB962C8B-B14F-4D97-AF65-F5344CB8AC3E}">
        <p14:creationId xmlns:p14="http://schemas.microsoft.com/office/powerpoint/2010/main" val="12126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top-down:</a:t>
            </a:r>
          </a:p>
          <a:p>
            <a:pPr lvl="1"/>
            <a:r>
              <a:rPr lang="en-US" dirty="0"/>
              <a:t>loads &amp; stores are costly, best savings when the most frequently accessed values are kept in registers</a:t>
            </a:r>
          </a:p>
          <a:p>
            <a:pPr lvl="1"/>
            <a:r>
              <a:rPr lang="en-US" dirty="0"/>
              <a:t>calculate usage frequencies, most frequent ones in registers</a:t>
            </a:r>
          </a:p>
          <a:p>
            <a:pPr lvl="1"/>
            <a:r>
              <a:rPr lang="en-US" dirty="0"/>
              <a:t>reserve enough registers for temporaries (statically known)</a:t>
            </a:r>
          </a:p>
          <a:p>
            <a:pPr lvl="1"/>
            <a:endParaRPr lang="en-US" dirty="0"/>
          </a:p>
          <a:p>
            <a:r>
              <a:rPr lang="en-US" dirty="0"/>
              <a:t>allocates registers for the </a:t>
            </a:r>
            <a:r>
              <a:rPr lang="en-US" b="1" dirty="0"/>
              <a:t>entire</a:t>
            </a:r>
            <a:r>
              <a:rPr lang="en-US" dirty="0"/>
              <a:t> basic block</a:t>
            </a:r>
          </a:p>
          <a:p>
            <a:pPr lvl="1"/>
            <a:r>
              <a:rPr lang="en-US" dirty="0"/>
              <a:t>this is often not necessary as values may not be used throughout the block</a:t>
            </a:r>
          </a:p>
          <a:p>
            <a:pPr lvl="1"/>
            <a:r>
              <a:rPr lang="en-US" dirty="0"/>
              <a:t>before first/after last use their register can be used for other values at no cost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41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F92-A72B-4BC4-AEAF-97887F6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75E-BB31-415E-AFAB-16FA54CD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at each instruction re-think the allocation</a:t>
            </a:r>
          </a:p>
          <a:p>
            <a:pPr lvl="1"/>
            <a:r>
              <a:rPr lang="en-US" dirty="0"/>
              <a:t>ensure operands are in registers</a:t>
            </a:r>
          </a:p>
          <a:p>
            <a:pPr lvl="1"/>
            <a:r>
              <a:rPr lang="en-US" dirty="0"/>
              <a:t>ensure result will be in register</a:t>
            </a:r>
          </a:p>
          <a:p>
            <a:pPr lvl="1"/>
            <a:r>
              <a:rPr lang="en-US" dirty="0"/>
              <a:t>if value no longer needed, forget register association</a:t>
            </a:r>
          </a:p>
          <a:p>
            <a:pPr lvl="1"/>
            <a:r>
              <a:rPr lang="en-US" dirty="0"/>
              <a:t>if there are no free registers and one is needed, use heuristic to spill</a:t>
            </a:r>
          </a:p>
          <a:p>
            <a:pPr lvl="1"/>
            <a:endParaRPr lang="en-US" dirty="0"/>
          </a:p>
          <a:p>
            <a:r>
              <a:rPr lang="en-US" dirty="0"/>
              <a:t>heuristic</a:t>
            </a:r>
          </a:p>
          <a:p>
            <a:pPr lvl="1"/>
            <a:r>
              <a:rPr lang="en-US" dirty="0"/>
              <a:t>spill those that are used the furthest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6958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 bx</a:t>
            </a:r>
          </a:p>
        </p:txBody>
      </p:sp>
    </p:spTree>
    <p:extLst>
      <p:ext uri="{BB962C8B-B14F-4D97-AF65-F5344CB8AC3E}">
        <p14:creationId xmlns:p14="http://schemas.microsoft.com/office/powerpoint/2010/main" val="388651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</p:txBody>
      </p:sp>
    </p:spTree>
    <p:extLst>
      <p:ext uri="{BB962C8B-B14F-4D97-AF65-F5344CB8AC3E}">
        <p14:creationId xmlns:p14="http://schemas.microsoft.com/office/powerpoint/2010/main" val="30147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</p:txBody>
      </p:sp>
    </p:spTree>
    <p:extLst>
      <p:ext uri="{BB962C8B-B14F-4D97-AF65-F5344CB8AC3E}">
        <p14:creationId xmlns:p14="http://schemas.microsoft.com/office/powerpoint/2010/main" val="23382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5016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6426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</p:txBody>
      </p:sp>
    </p:spTree>
    <p:extLst>
      <p:ext uri="{BB962C8B-B14F-4D97-AF65-F5344CB8AC3E}">
        <p14:creationId xmlns:p14="http://schemas.microsoft.com/office/powerpoint/2010/main" val="2155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ARG_ADDR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ARG_ADDR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ALLOC_L int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&amp;c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LT 3 4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6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7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8 = ADD 6 7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STORE [2] 8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 =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9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10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11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STORE [2] 11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 =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12 = LOAD [2]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12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</p:txBody>
      </p:sp>
    </p:spTree>
    <p:extLst>
      <p:ext uri="{BB962C8B-B14F-4D97-AF65-F5344CB8AC3E}">
        <p14:creationId xmlns:p14="http://schemas.microsoft.com/office/powerpoint/2010/main" val="28366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12</a:t>
            </a:r>
          </a:p>
        </p:txBody>
      </p:sp>
    </p:spTree>
    <p:extLst>
      <p:ext uri="{BB962C8B-B14F-4D97-AF65-F5344CB8AC3E}">
        <p14:creationId xmlns:p14="http://schemas.microsoft.com/office/powerpoint/2010/main" val="1755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F92-A72B-4BC4-AEAF-97887F6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75E-BB31-415E-AFAB-16FA54CD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bottom-up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devil lies in the details</a:t>
            </a:r>
          </a:p>
          <a:p>
            <a:pPr lvl="1"/>
            <a:r>
              <a:rPr lang="en-US" dirty="0"/>
              <a:t>don’t allocate two registers for same value</a:t>
            </a:r>
          </a:p>
          <a:p>
            <a:pPr lvl="1"/>
            <a:r>
              <a:rPr lang="en-US" dirty="0"/>
              <a:t>reuse return register if arguments no longer necessary</a:t>
            </a:r>
          </a:p>
          <a:p>
            <a:pPr lvl="1"/>
            <a:r>
              <a:rPr lang="en-US" dirty="0"/>
              <a:t>tag clean/dirty register values, prefer spilling clean values (eliminates store)</a:t>
            </a:r>
          </a:p>
        </p:txBody>
      </p:sp>
    </p:spTree>
    <p:extLst>
      <p:ext uri="{BB962C8B-B14F-4D97-AF65-F5344CB8AC3E}">
        <p14:creationId xmlns:p14="http://schemas.microsoft.com/office/powerpoint/2010/main" val="211169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FC3-109E-43CF-8F8F-BE0B332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nice…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DA3-43CD-4496-864E-8FE9ABD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B453-FB38-4EFA-8F71-98D9874116B1}"/>
              </a:ext>
            </a:extLst>
          </p:cNvPr>
          <p:cNvSpPr txBox="1"/>
          <p:nvPr/>
        </p:nvSpPr>
        <p:spPr>
          <a:xfrm>
            <a:off x="7756876" y="643185"/>
            <a:ext cx="1107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but:</a:t>
            </a:r>
          </a:p>
        </p:txBody>
      </p:sp>
    </p:spTree>
    <p:extLst>
      <p:ext uri="{BB962C8B-B14F-4D97-AF65-F5344CB8AC3E}">
        <p14:creationId xmlns:p14="http://schemas.microsoft.com/office/powerpoint/2010/main" val="268396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FC3-109E-43CF-8F8F-BE0B332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nice…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DA3-43CD-4496-864E-8FE9ABD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is rarely a single basic block</a:t>
            </a:r>
          </a:p>
          <a:p>
            <a:pPr lvl="1"/>
            <a:r>
              <a:rPr lang="en-US" dirty="0"/>
              <a:t>and basic blocks tend to be short (not much to optimize)</a:t>
            </a:r>
          </a:p>
          <a:p>
            <a:pPr lvl="1"/>
            <a:endParaRPr lang="en-US" dirty="0"/>
          </a:p>
          <a:p>
            <a:r>
              <a:rPr lang="en-US" dirty="0"/>
              <a:t>can be faster!</a:t>
            </a:r>
          </a:p>
          <a:p>
            <a:pPr lvl="1"/>
            <a:r>
              <a:rPr lang="en-US" dirty="0"/>
              <a:t>local techniques do not optimize reuse across basic blocks</a:t>
            </a:r>
          </a:p>
          <a:p>
            <a:endParaRPr lang="en-US" dirty="0"/>
          </a:p>
          <a:p>
            <a:r>
              <a:rPr lang="en-US" dirty="0"/>
              <a:t>is actually very slow:</a:t>
            </a:r>
          </a:p>
          <a:p>
            <a:pPr lvl="1"/>
            <a:r>
              <a:rPr lang="en-US" dirty="0"/>
              <a:t>passing values between basic blocks still involves memory (expensive)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touched values are passed (more memory accesses)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we need to consider whole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B453-FB38-4EFA-8F71-98D9874116B1}"/>
              </a:ext>
            </a:extLst>
          </p:cNvPr>
          <p:cNvSpPr txBox="1"/>
          <p:nvPr/>
        </p:nvSpPr>
        <p:spPr>
          <a:xfrm>
            <a:off x="7756876" y="643185"/>
            <a:ext cx="1107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443D-0BA9-4B04-AEE2-69A171CCD683}"/>
              </a:ext>
            </a:extLst>
          </p:cNvPr>
          <p:cNvSpPr txBox="1"/>
          <p:nvPr/>
        </p:nvSpPr>
        <p:spPr>
          <a:xfrm>
            <a:off x="6319016" y="5542459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hard:(</a:t>
            </a:r>
          </a:p>
        </p:txBody>
      </p:sp>
    </p:spTree>
    <p:extLst>
      <p:ext uri="{BB962C8B-B14F-4D97-AF65-F5344CB8AC3E}">
        <p14:creationId xmlns:p14="http://schemas.microsoft.com/office/powerpoint/2010/main" val="30413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A2B-EC8A-4D96-A688-24F92E6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D828-8E43-40FD-8914-B36373F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account for control flow</a:t>
            </a:r>
          </a:p>
          <a:p>
            <a:endParaRPr lang="en-US" dirty="0"/>
          </a:p>
          <a:p>
            <a:r>
              <a:rPr lang="en-US" dirty="0"/>
              <a:t>operates on IR register live ranges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6E29F-A40C-4EAD-AC13-587C1B4CB136}"/>
              </a:ext>
            </a:extLst>
          </p:cNvPr>
          <p:cNvSpPr txBox="1"/>
          <p:nvPr/>
        </p:nvSpPr>
        <p:spPr>
          <a:xfrm>
            <a:off x="6096000" y="2736166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(NI-APR)</a:t>
            </a:r>
          </a:p>
        </p:txBody>
      </p:sp>
    </p:spTree>
    <p:extLst>
      <p:ext uri="{BB962C8B-B14F-4D97-AF65-F5344CB8AC3E}">
        <p14:creationId xmlns:p14="http://schemas.microsoft.com/office/powerpoint/2010/main" val="241584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== 5)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b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b +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6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      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9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else {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+ 1;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      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33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0 = ARG_ADDR 0 // &amp;a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1 = ARG_ADDR 1 // &amp;b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2 = ALLOC_L int // &amp;c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3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4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LT 3 4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6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7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8 = ADD 6 7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STORE [2] 8 // c =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9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10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11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STORE [2] 11 // c =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12 = LOAD [2] // c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12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A2B-EC8A-4D96-A688-24F92E6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D828-8E43-40FD-8914-B36373F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account for control flow</a:t>
            </a:r>
          </a:p>
          <a:p>
            <a:endParaRPr lang="en-US" dirty="0"/>
          </a:p>
          <a:p>
            <a:r>
              <a:rPr lang="en-US" dirty="0"/>
              <a:t>operates on IR register live ranges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6E29F-A40C-4EAD-AC13-587C1B4CB136}"/>
              </a:ext>
            </a:extLst>
          </p:cNvPr>
          <p:cNvSpPr txBox="1"/>
          <p:nvPr/>
        </p:nvSpPr>
        <p:spPr>
          <a:xfrm>
            <a:off x="6096000" y="2736166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(NI-APR)</a:t>
            </a:r>
          </a:p>
        </p:txBody>
      </p:sp>
    </p:spTree>
    <p:extLst>
      <p:ext uri="{BB962C8B-B14F-4D97-AF65-F5344CB8AC3E}">
        <p14:creationId xmlns:p14="http://schemas.microsoft.com/office/powerpoint/2010/main" val="97063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3D8-7C10-4C10-B55C-10CDBFC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C4C6-6FC1-4095-8F38-FBF156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intervals</a:t>
            </a:r>
          </a:p>
          <a:p>
            <a:endParaRPr lang="en-US" dirty="0"/>
          </a:p>
          <a:p>
            <a:r>
              <a:rPr lang="en-US" dirty="0"/>
              <a:t>traversed chronologically, assigned registers in greedy manner</a:t>
            </a:r>
          </a:p>
          <a:p>
            <a:pPr lvl="1"/>
            <a:r>
              <a:rPr lang="en-US" dirty="0"/>
              <a:t>similar to bottom-up local approach</a:t>
            </a:r>
          </a:p>
          <a:p>
            <a:endParaRPr lang="en-US" dirty="0"/>
          </a:p>
          <a:p>
            <a:r>
              <a:rPr lang="en-US" dirty="0"/>
              <a:t>fast (calculation)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7359-28DD-425F-A29E-695DC834536D}"/>
              </a:ext>
            </a:extLst>
          </p:cNvPr>
          <p:cNvSpPr txBox="1"/>
          <p:nvPr/>
        </p:nvSpPr>
        <p:spPr>
          <a:xfrm>
            <a:off x="3566140" y="4137583"/>
            <a:ext cx="5982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…not so fast, actual code</a:t>
            </a:r>
          </a:p>
        </p:txBody>
      </p:sp>
    </p:spTree>
    <p:extLst>
      <p:ext uri="{BB962C8B-B14F-4D97-AF65-F5344CB8AC3E}">
        <p14:creationId xmlns:p14="http://schemas.microsoft.com/office/powerpoint/2010/main" val="38083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3D8-7C10-4C10-B55C-10CDBFC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C4C6-6FC1-4095-8F38-FBF156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intervals</a:t>
            </a:r>
          </a:p>
          <a:p>
            <a:endParaRPr lang="en-US" dirty="0"/>
          </a:p>
          <a:p>
            <a:r>
              <a:rPr lang="en-US" dirty="0"/>
              <a:t>traversed chronologically, assigned registers in greedy manner</a:t>
            </a:r>
          </a:p>
          <a:p>
            <a:pPr lvl="1"/>
            <a:r>
              <a:rPr lang="en-US" dirty="0"/>
              <a:t>similar to bottom-up local approach</a:t>
            </a:r>
          </a:p>
          <a:p>
            <a:endParaRPr lang="en-US" dirty="0"/>
          </a:p>
          <a:p>
            <a:r>
              <a:rPr lang="en-US" dirty="0"/>
              <a:t>fast (calculation)</a:t>
            </a:r>
          </a:p>
          <a:p>
            <a:endParaRPr lang="en-US" dirty="0"/>
          </a:p>
          <a:p>
            <a:r>
              <a:rPr lang="en-US" dirty="0"/>
              <a:t>the usual limitations of greedy algorithms</a:t>
            </a:r>
          </a:p>
          <a:p>
            <a:pPr lvl="1"/>
            <a:r>
              <a:rPr lang="en-US" dirty="0"/>
              <a:t>also, does not take holes in live ranges into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7359-28DD-425F-A29E-695DC834536D}"/>
              </a:ext>
            </a:extLst>
          </p:cNvPr>
          <p:cNvSpPr txBox="1"/>
          <p:nvPr/>
        </p:nvSpPr>
        <p:spPr>
          <a:xfrm>
            <a:off x="3566140" y="4137583"/>
            <a:ext cx="5982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…not so fast, actual code</a:t>
            </a:r>
          </a:p>
        </p:txBody>
      </p:sp>
    </p:spTree>
    <p:extLst>
      <p:ext uri="{BB962C8B-B14F-4D97-AF65-F5344CB8AC3E}">
        <p14:creationId xmlns:p14="http://schemas.microsoft.com/office/powerpoint/2010/main" val="121590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C1EA-970F-4A97-A0A6-4BFC43B3A74E}"/>
              </a:ext>
            </a:extLst>
          </p:cNvPr>
          <p:cNvSpPr txBox="1"/>
          <p:nvPr/>
        </p:nvSpPr>
        <p:spPr>
          <a:xfrm>
            <a:off x="3383558" y="3044279"/>
            <a:ext cx="5424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So…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67440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C1EA-970F-4A97-A0A6-4BFC43B3A74E}"/>
              </a:ext>
            </a:extLst>
          </p:cNvPr>
          <p:cNvSpPr txBox="1"/>
          <p:nvPr/>
        </p:nvSpPr>
        <p:spPr>
          <a:xfrm>
            <a:off x="3383558" y="3044279"/>
            <a:ext cx="5424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So… Can we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0C8AC-B39B-4A66-9091-C70D86C91BCA}"/>
              </a:ext>
            </a:extLst>
          </p:cNvPr>
          <p:cNvSpPr txBox="1"/>
          <p:nvPr/>
        </p:nvSpPr>
        <p:spPr>
          <a:xfrm>
            <a:off x="2459218" y="4061382"/>
            <a:ext cx="772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If it’s hard, make a graph of it…</a:t>
            </a:r>
          </a:p>
        </p:txBody>
      </p:sp>
    </p:spTree>
    <p:extLst>
      <p:ext uri="{BB962C8B-B14F-4D97-AF65-F5344CB8AC3E}">
        <p14:creationId xmlns:p14="http://schemas.microsoft.com/office/powerpoint/2010/main" val="40075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</a:t>
            </a:r>
          </a:p>
        </p:txBody>
      </p:sp>
    </p:spTree>
    <p:extLst>
      <p:ext uri="{BB962C8B-B14F-4D97-AF65-F5344CB8AC3E}">
        <p14:creationId xmlns:p14="http://schemas.microsoft.com/office/powerpoint/2010/main" val="197856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 overlapping ranges</a:t>
            </a:r>
          </a:p>
        </p:txBody>
      </p:sp>
    </p:spTree>
    <p:extLst>
      <p:ext uri="{BB962C8B-B14F-4D97-AF65-F5344CB8AC3E}">
        <p14:creationId xmlns:p14="http://schemas.microsoft.com/office/powerpoint/2010/main" val="13425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via 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 overlapping ranges</a:t>
            </a:r>
          </a:p>
          <a:p>
            <a:endParaRPr lang="en-US" dirty="0"/>
          </a:p>
          <a:p>
            <a:r>
              <a:rPr lang="en-US" dirty="0"/>
              <a:t>colors for the graph represent target registers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F2F9-3737-4289-AEFD-12D972D37AE4}"/>
              </a:ext>
            </a:extLst>
          </p:cNvPr>
          <p:cNvSpPr txBox="1"/>
          <p:nvPr/>
        </p:nvSpPr>
        <p:spPr>
          <a:xfrm>
            <a:off x="1056861" y="4843261"/>
            <a:ext cx="4314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is NP-complete :(</a:t>
            </a:r>
          </a:p>
        </p:txBody>
      </p:sp>
    </p:spTree>
    <p:extLst>
      <p:ext uri="{BB962C8B-B14F-4D97-AF65-F5344CB8AC3E}">
        <p14:creationId xmlns:p14="http://schemas.microsoft.com/office/powerpoint/2010/main" val="18748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3E62-4AD9-4DD7-99F7-525E4EB3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8BD6-0151-4B31-921B-D22C2B66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for K colors, a node with at most K-1 neighbors can always be safely colored. Just pick the color none of its neighbors have (1)</a:t>
            </a:r>
          </a:p>
          <a:p>
            <a:endParaRPr lang="en-US" dirty="0"/>
          </a:p>
          <a:p>
            <a:r>
              <a:rPr lang="en-US" dirty="0"/>
              <a:t>find such nodes, color them and remove from the graph (2)</a:t>
            </a:r>
          </a:p>
          <a:p>
            <a:pPr lvl="1"/>
            <a:r>
              <a:rPr lang="en-US" dirty="0"/>
              <a:t>this might make some other nodes fall into the &lt; K neighbors category</a:t>
            </a:r>
          </a:p>
          <a:p>
            <a:pPr lvl="1"/>
            <a:endParaRPr lang="en-US" dirty="0"/>
          </a:p>
          <a:p>
            <a:r>
              <a:rPr lang="en-US" dirty="0"/>
              <a:t>if no such nodes are found, spill a range and remove it</a:t>
            </a:r>
          </a:p>
          <a:p>
            <a:pPr lvl="1"/>
            <a:r>
              <a:rPr lang="en-US" dirty="0"/>
              <a:t>this reduces the degree of its neighbors, if there is one with &lt; K do (1), otherwise do (2)</a:t>
            </a:r>
          </a:p>
        </p:txBody>
      </p:sp>
    </p:spTree>
    <p:extLst>
      <p:ext uri="{BB962C8B-B14F-4D97-AF65-F5344CB8AC3E}">
        <p14:creationId xmlns:p14="http://schemas.microsoft.com/office/powerpoint/2010/main" val="77694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81-6B71-4D42-AC98-09228E5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24A2-19F7-4F35-8E96-E12A798B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the color? </a:t>
            </a:r>
          </a:p>
          <a:p>
            <a:pPr lvl="1"/>
            <a:r>
              <a:rPr lang="en-US" dirty="0"/>
              <a:t>when removing nodes from graph, push to stack</a:t>
            </a:r>
          </a:p>
          <a:p>
            <a:pPr lvl="1"/>
            <a:r>
              <a:rPr lang="en-US" dirty="0"/>
              <a:t>when all on stack, pop from stack and assign lowest color none of its neighbors in the full graph has</a:t>
            </a:r>
          </a:p>
          <a:p>
            <a:pPr lvl="1"/>
            <a:endParaRPr lang="en-US" dirty="0"/>
          </a:p>
          <a:p>
            <a:r>
              <a:rPr lang="en-US" dirty="0"/>
              <a:t>which ranges to spill?</a:t>
            </a:r>
          </a:p>
          <a:p>
            <a:pPr lvl="1"/>
            <a:r>
              <a:rPr lang="en-US" dirty="0"/>
              <a:t>this too complicates with control flow</a:t>
            </a:r>
          </a:p>
        </p:txBody>
      </p:sp>
    </p:spTree>
    <p:extLst>
      <p:ext uri="{BB962C8B-B14F-4D97-AF65-F5344CB8AC3E}">
        <p14:creationId xmlns:p14="http://schemas.microsoft.com/office/powerpoint/2010/main" val="246994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LT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ADD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PHI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3,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 4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B2D74-AD2E-48EA-8374-ACC0F087562F}"/>
              </a:ext>
            </a:extLst>
          </p:cNvPr>
          <p:cNvSpPr txBox="1"/>
          <p:nvPr/>
        </p:nvSpPr>
        <p:spPr>
          <a:xfrm>
            <a:off x="8140148" y="1185379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returns argument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9081-410A-4B56-8D4B-54EEC9AF92B6}"/>
              </a:ext>
            </a:extLst>
          </p:cNvPr>
          <p:cNvSpPr txBox="1"/>
          <p:nvPr/>
        </p:nvSpPr>
        <p:spPr>
          <a:xfrm>
            <a:off x="8750893" y="5233918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usual phi node…</a:t>
            </a:r>
          </a:p>
        </p:txBody>
      </p:sp>
    </p:spTree>
    <p:extLst>
      <p:ext uri="{BB962C8B-B14F-4D97-AF65-F5344CB8AC3E}">
        <p14:creationId xmlns:p14="http://schemas.microsoft.com/office/powerpoint/2010/main" val="322362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81-6B71-4D42-AC98-09228E5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24A2-19F7-4F35-8E96-E12A798B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the color? </a:t>
            </a:r>
          </a:p>
          <a:p>
            <a:pPr lvl="1"/>
            <a:r>
              <a:rPr lang="en-US" dirty="0"/>
              <a:t>when removing nodes from graph, push to stack</a:t>
            </a:r>
          </a:p>
          <a:p>
            <a:pPr lvl="1"/>
            <a:r>
              <a:rPr lang="en-US" dirty="0"/>
              <a:t>when all on stack, pop from stack and assign lowest color none of its neighbors in the full graph has</a:t>
            </a:r>
          </a:p>
          <a:p>
            <a:pPr lvl="1"/>
            <a:endParaRPr lang="en-US" dirty="0"/>
          </a:p>
          <a:p>
            <a:r>
              <a:rPr lang="en-US" dirty="0"/>
              <a:t>which ranges to spill?</a:t>
            </a:r>
          </a:p>
          <a:p>
            <a:pPr lvl="1"/>
            <a:r>
              <a:rPr lang="en-US" dirty="0"/>
              <a:t>this too complicates with control flow</a:t>
            </a:r>
          </a:p>
          <a:p>
            <a:pPr lvl="1"/>
            <a:r>
              <a:rPr lang="en-US" dirty="0"/>
              <a:t>assign spill costs to ranges (place/size/…)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E72-3132-4469-AD05-E5BDF35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D3AE-3C40-45EE-A947-8B686618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spilling can split the ranges</a:t>
            </a:r>
          </a:p>
          <a:p>
            <a:endParaRPr lang="en-US" dirty="0"/>
          </a:p>
          <a:p>
            <a:r>
              <a:rPr lang="en-US" dirty="0"/>
              <a:t>ranges can be merged, if connected by a move</a:t>
            </a:r>
          </a:p>
          <a:p>
            <a:pPr lvl="1"/>
            <a:r>
              <a:rPr lang="en-US" dirty="0"/>
              <a:t>removes the move</a:t>
            </a:r>
          </a:p>
          <a:p>
            <a:pPr lvl="1"/>
            <a:endParaRPr lang="en-US" dirty="0"/>
          </a:p>
          <a:p>
            <a:r>
              <a:rPr lang="en-US" dirty="0"/>
              <a:t>not all registers are created equal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multiregister</a:t>
            </a:r>
            <a:r>
              <a:rPr lang="en-US" dirty="0"/>
              <a:t> values</a:t>
            </a:r>
          </a:p>
          <a:p>
            <a:pPr lvl="1"/>
            <a:endParaRPr lang="en-US" dirty="0"/>
          </a:p>
          <a:p>
            <a:r>
              <a:rPr lang="en-US" dirty="0"/>
              <a:t>whole program allocation</a:t>
            </a:r>
          </a:p>
          <a:p>
            <a:pPr lvl="1"/>
            <a:r>
              <a:rPr lang="en-US" dirty="0"/>
              <a:t>savings across function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8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048000" y="186196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else {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+ 1;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      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23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4046483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b1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r2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(b1,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r3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(r3,r4)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</p:spTree>
    <p:extLst>
      <p:ext uri="{BB962C8B-B14F-4D97-AF65-F5344CB8AC3E}">
        <p14:creationId xmlns:p14="http://schemas.microsoft.com/office/powerpoint/2010/main" val="838060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b1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r2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(b1,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r3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(r3,r4)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a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7581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Word"/>
      </p:transition>
    </mc:Choice>
    <mc:Fallback>
      <p:transition spd="slow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b1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r2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(b1,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r3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(r3,r4)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5216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r2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r3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(r3,r4)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33466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r2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r3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(r3,r4)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59079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r2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r3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65402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r2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b2 = LOAD_IMM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r3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latin typeface="Consolas" panose="020B0609020204030204" pitchFamily="49" charset="0"/>
              </a:rPr>
              <a:t>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028342"/>
            <a:ext cx="5239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709147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LT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ADD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RET 3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RET 4</a:t>
            </a:r>
          </a:p>
        </p:txBody>
      </p:sp>
    </p:spTree>
    <p:extLst>
      <p:ext uri="{BB962C8B-B14F-4D97-AF65-F5344CB8AC3E}">
        <p14:creationId xmlns:p14="http://schemas.microsoft.com/office/powerpoint/2010/main" val="110640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r2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b2 = LOAD_IMM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r3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latin typeface="Consolas" panose="020B0609020204030204" pitchFamily="49" charset="0"/>
              </a:rPr>
              <a:t>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166842"/>
            <a:ext cx="52394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r0,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mov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b0,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241069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9E150-0CDA-43BD-AECC-992A6DF33F40}"/>
              </a:ext>
            </a:extLst>
          </p:cNvPr>
          <p:cNvSpPr txBox="1"/>
          <p:nvPr/>
        </p:nvSpPr>
        <p:spPr>
          <a:xfrm>
            <a:off x="325821" y="61284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a0 = </a:t>
            </a:r>
            <a:r>
              <a:rPr lang="en-US" b="1" dirty="0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r0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r1 = </a:t>
            </a:r>
            <a:r>
              <a:rPr lang="en-US" b="1" dirty="0">
                <a:latin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</a:rPr>
              <a:t> a0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COND_JUMP</a:t>
            </a:r>
            <a:r>
              <a:rPr lang="en-US" dirty="0">
                <a:latin typeface="Consolas" panose="020B0609020204030204" pitchFamily="49" charset="0"/>
              </a:rPr>
              <a:t> B1 B2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b1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r2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b2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b2 = LOAD_IMM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b3 = </a:t>
            </a:r>
            <a:r>
              <a:rPr lang="en-US" b="1" dirty="0">
                <a:latin typeface="Consolas" panose="020B0609020204030204" pitchFamily="49" charset="0"/>
              </a:rPr>
              <a:t>PHI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b0</a:t>
            </a:r>
            <a:r>
              <a:rPr lang="en-US" dirty="0">
                <a:latin typeface="Consolas" panose="020B0609020204030204" pitchFamily="49" charset="0"/>
              </a:rPr>
              <a:t>, b2)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r3 =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LOAD_IMM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r4 = </a:t>
            </a:r>
            <a:r>
              <a:rPr lang="en-US" b="1" dirty="0">
                <a:latin typeface="Consolas" panose="020B0609020204030204" pitchFamily="49" charset="0"/>
              </a:rPr>
              <a:t>LOAD_IMM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d0 =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latin typeface="Consolas" panose="020B0609020204030204" pitchFamily="49" charset="0"/>
              </a:rPr>
              <a:t>,r4)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r5 =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b3 d0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r5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6626772" y="1443841"/>
            <a:ext cx="5239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mov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b,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23831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      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5     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b, a            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        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3F7546-EFE1-4C47-ADF6-45A267231078}"/>
              </a:ext>
            </a:extLst>
          </p:cNvPr>
          <p:cNvSpPr/>
          <p:nvPr/>
        </p:nvSpPr>
        <p:spPr>
          <a:xfrm>
            <a:off x="6495393" y="1650124"/>
            <a:ext cx="1030014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31846-3043-451A-8AC4-842A0D2EE83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525407" y="2138855"/>
            <a:ext cx="235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15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bx, [ebp-4]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bx, 5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cx, bx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cx,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ax, cx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3F7546-EFE1-4C47-ADF6-45A267231078}"/>
              </a:ext>
            </a:extLst>
          </p:cNvPr>
          <p:cNvSpPr/>
          <p:nvPr/>
        </p:nvSpPr>
        <p:spPr>
          <a:xfrm>
            <a:off x="6495393" y="1650124"/>
            <a:ext cx="1030014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31846-3043-451A-8AC4-842A0D2EE83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525407" y="2138855"/>
            <a:ext cx="235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20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bx, [ebp-4]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bx, 5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cx, bx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cx,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ax, cx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3F7546-EFE1-4C47-ADF6-45A267231078}"/>
              </a:ext>
            </a:extLst>
          </p:cNvPr>
          <p:cNvSpPr/>
          <p:nvPr/>
        </p:nvSpPr>
        <p:spPr>
          <a:xfrm>
            <a:off x="6495393" y="1650124"/>
            <a:ext cx="1030014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31846-3043-451A-8AC4-842A0D2EE83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525407" y="2138855"/>
            <a:ext cx="235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A442581-E54F-4424-8564-664EE07859B9}"/>
              </a:ext>
            </a:extLst>
          </p:cNvPr>
          <p:cNvSpPr/>
          <p:nvPr/>
        </p:nvSpPr>
        <p:spPr>
          <a:xfrm>
            <a:off x="3619255" y="4146958"/>
            <a:ext cx="2476745" cy="1554275"/>
          </a:xfrm>
          <a:prstGeom prst="wedgeRectCallout">
            <a:avLst>
              <a:gd name="adj1" fmla="val -109100"/>
              <a:gd name="adj2" fmla="val 1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R0, R1</a:t>
            </a:r>
          </a:p>
          <a:p>
            <a:pPr algn="ctr"/>
            <a:r>
              <a:rPr lang="en-US" dirty="0"/>
              <a:t>MOV R1, R0</a:t>
            </a:r>
          </a:p>
          <a:p>
            <a:pPr algn="ctr"/>
            <a:r>
              <a:rPr lang="en-US" dirty="0"/>
              <a:t>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R1, R0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3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bx, [ebp-4]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bx, 5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cx, bx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cx,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ax, cx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3F7546-EFE1-4C47-ADF6-45A267231078}"/>
              </a:ext>
            </a:extLst>
          </p:cNvPr>
          <p:cNvSpPr/>
          <p:nvPr/>
        </p:nvSpPr>
        <p:spPr>
          <a:xfrm>
            <a:off x="6495393" y="1650124"/>
            <a:ext cx="1030014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31846-3043-451A-8AC4-842A0D2EE83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525407" y="2138855"/>
            <a:ext cx="235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83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[ebp-4]      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a, 5     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</a:t>
            </a:r>
            <a:r>
              <a:rPr lang="en-US" dirty="0">
                <a:latin typeface="Consolas" panose="020B0609020204030204" pitchFamily="49" charset="0"/>
              </a:rPr>
              <a:t> b, a            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        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3F7546-EFE1-4C47-ADF6-45A267231078}"/>
              </a:ext>
            </a:extLst>
          </p:cNvPr>
          <p:cNvSpPr/>
          <p:nvPr/>
        </p:nvSpPr>
        <p:spPr>
          <a:xfrm>
            <a:off x="6495393" y="1650124"/>
            <a:ext cx="1030014" cy="97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31846-3043-451A-8AC4-842A0D2EE83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525407" y="2138855"/>
            <a:ext cx="235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43304"/>
      </p:ext>
    </p:extLst>
  </p:cSld>
  <p:clrMapOvr>
    <a:masterClrMapping/>
  </p:clrMapOvr>
  <p:transition spd="slow">
    <p:push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[ebp-4]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b, 5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add</a:t>
            </a:r>
            <a:r>
              <a:rPr lang="en-US" dirty="0">
                <a:latin typeface="Consolas" panose="020B0609020204030204" pitchFamily="49" charset="0"/>
              </a:rPr>
              <a:t> b, 1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ax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latin typeface="Consolas" panose="020B0609020204030204" pitchFamily="49" charset="0"/>
              </a:rPr>
              <a:t> b        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18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66959-A107-4C97-BB2E-24E73B612ACE}"/>
              </a:ext>
            </a:extLst>
          </p:cNvPr>
          <p:cNvSpPr txBox="1"/>
          <p:nvPr/>
        </p:nvSpPr>
        <p:spPr>
          <a:xfrm>
            <a:off x="152400" y="1443841"/>
            <a:ext cx="52394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bx, [ebp-4]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bx, 5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 B2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B2: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add</a:t>
            </a:r>
            <a:r>
              <a:rPr lang="en-US" dirty="0">
                <a:latin typeface="Consolas" panose="020B0609020204030204" pitchFamily="49" charset="0"/>
              </a:rPr>
              <a:t> bx,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 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ax, bx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FFEF3-6CA2-4DA8-A86D-7AFB904EB405}"/>
              </a:ext>
            </a:extLst>
          </p:cNvPr>
          <p:cNvSpPr/>
          <p:nvPr/>
        </p:nvSpPr>
        <p:spPr>
          <a:xfrm>
            <a:off x="9879725" y="1650124"/>
            <a:ext cx="1030014" cy="9774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F3AAF-36AE-49AE-ACC5-42937876E9DB}"/>
              </a:ext>
            </a:extLst>
          </p:cNvPr>
          <p:cNvSpPr/>
          <p:nvPr/>
        </p:nvSpPr>
        <p:spPr>
          <a:xfrm>
            <a:off x="8129752" y="3946634"/>
            <a:ext cx="1030014" cy="977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D05DD-E474-4C56-90C8-127628F6B2A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008924" y="2484440"/>
            <a:ext cx="1021643" cy="16053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70E00-2843-40F5-A959-6FB599E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F6B-BA4A-493B-B95C-C05C461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https://eli.thegreenplace.net/2012/11/24/life-of-an-instruction-in-llvm/</a:t>
            </a:r>
            <a:r>
              <a:rPr lang="en-GB" dirty="0"/>
              <a:t> - don’t be scared</a:t>
            </a:r>
            <a:r>
              <a:rPr lang="en-GB" dirty="0">
                <a:sym typeface="Wingdings" panose="05000000000000000000" pitchFamily="2" charset="2"/>
              </a:rPr>
              <a:t>:)</a:t>
            </a:r>
          </a:p>
          <a:p>
            <a:r>
              <a:rPr lang="en-GB" dirty="0">
                <a:hlinkClick r:id="rId4"/>
              </a:rPr>
              <a:t>https://www.hpl.hp.com/techreports/Compaq-DEC/SRC-RR-171.html</a:t>
            </a:r>
            <a:r>
              <a:rPr lang="en-GB" dirty="0">
                <a:sym typeface="Wingdings" panose="05000000000000000000" pitchFamily="2" charset="2"/>
              </a:rPr>
              <a:t> - The DENALI </a:t>
            </a:r>
            <a:r>
              <a:rPr lang="en-GB" dirty="0" err="1">
                <a:sym typeface="Wingdings" panose="05000000000000000000" pitchFamily="2" charset="2"/>
              </a:rPr>
              <a:t>superoptimizer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0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C5-BAC8-4DFE-ACB0-43CA4DDF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F5F8-EA71-4238-8491-602DE70D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variables can be kept in registers</a:t>
            </a:r>
          </a:p>
          <a:p>
            <a:endParaRPr lang="en-US" dirty="0"/>
          </a:p>
          <a:p>
            <a:r>
              <a:rPr lang="en-US" dirty="0"/>
              <a:t>some need addresses</a:t>
            </a:r>
          </a:p>
        </p:txBody>
      </p:sp>
    </p:spTree>
    <p:extLst>
      <p:ext uri="{BB962C8B-B14F-4D97-AF65-F5344CB8AC3E}">
        <p14:creationId xmlns:p14="http://schemas.microsoft.com/office/powerpoint/2010/main" val="158399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2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otherfoo</a:t>
            </a:r>
            <a:r>
              <a:rPr lang="en-US" dirty="0">
                <a:latin typeface="Consolas" panose="020B0609020204030204" pitchFamily="49" charset="0"/>
              </a:rPr>
              <a:t>(&amp;c);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0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5301</Words>
  <Application>Microsoft Office PowerPoint</Application>
  <PresentationFormat>Widescreen</PresentationFormat>
  <Paragraphs>1042</Paragraphs>
  <Slides>69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Bradley Hand ITC</vt:lpstr>
      <vt:lpstr>Calibri</vt:lpstr>
      <vt:lpstr>Calibri Light</vt:lpstr>
      <vt:lpstr>Consolas</vt:lpstr>
      <vt:lpstr>Office Theme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Registers Are Not Perfect</vt:lpstr>
      <vt:lpstr>PowerPoint Presentation</vt:lpstr>
      <vt:lpstr>PowerPoint Presentation</vt:lpstr>
      <vt:lpstr>Registers Are Not Perfect</vt:lpstr>
      <vt:lpstr>IR</vt:lpstr>
      <vt:lpstr>IR Target</vt:lpstr>
      <vt:lpstr>Register Allocation</vt:lpstr>
      <vt:lpstr>Allocation &amp; Assignment</vt:lpstr>
      <vt:lpstr>Value Spilling</vt:lpstr>
      <vt:lpstr>Local Register Allocation</vt:lpstr>
      <vt:lpstr>Local Register Allocation</vt:lpstr>
      <vt:lpstr>PowerPoint Presentation</vt:lpstr>
      <vt:lpstr>PowerPoint Presentation</vt:lpstr>
      <vt:lpstr>PowerPoint Presentation</vt:lpstr>
      <vt:lpstr>PowerPoint Presentation</vt:lpstr>
      <vt:lpstr>Local Register Allocation</vt:lpstr>
      <vt:lpstr>Local 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Register Allocation</vt:lpstr>
      <vt:lpstr>This is all nice…</vt:lpstr>
      <vt:lpstr>This is all nice…</vt:lpstr>
      <vt:lpstr>Global Register Allocation</vt:lpstr>
      <vt:lpstr>Live Ranges</vt:lpstr>
      <vt:lpstr>Live Ranges</vt:lpstr>
      <vt:lpstr>Live Ranges</vt:lpstr>
      <vt:lpstr>Live Ranges</vt:lpstr>
      <vt:lpstr>Global Register Allocation</vt:lpstr>
      <vt:lpstr>Linear Scan</vt:lpstr>
      <vt:lpstr>Linear Scan</vt:lpstr>
      <vt:lpstr>PowerPoint Presentation</vt:lpstr>
      <vt:lpstr>PowerPoint Presentation</vt:lpstr>
      <vt:lpstr>PowerPoint Presentation</vt:lpstr>
      <vt:lpstr>PowerPoint Presentation</vt:lpstr>
      <vt:lpstr>Register Allocation via Graph Coloring</vt:lpstr>
      <vt:lpstr>Graph Coloring</vt:lpstr>
      <vt:lpstr>Graph Coloring</vt:lpstr>
      <vt:lpstr>Graph Coloring</vt:lpstr>
      <vt:lpstr>The Other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Maj, Petr</cp:lastModifiedBy>
  <cp:revision>123</cp:revision>
  <dcterms:created xsi:type="dcterms:W3CDTF">2019-11-27T10:15:31Z</dcterms:created>
  <dcterms:modified xsi:type="dcterms:W3CDTF">2022-04-11T10:05:56Z</dcterms:modified>
</cp:coreProperties>
</file>